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tiff" ContentType="image/tiff"/>
  <Default Extension="rels" ContentType="application/vnd.openxmlformats-package.relationships+xml"/>
  <Default Extension="tif" ContentType="image/tif"/>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3.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4.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5.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6.xml" ContentType="application/vnd.openxmlformats-officedocument.them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7.xml" ContentType="application/vnd.openxmlformats-officedocument.theme+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notesSlides/notesSlide4.xml" ContentType="application/vnd.openxmlformats-officedocument.presentationml.notesSlide+xml"/>
  <Override PartName="/ppt/theme/themeOverride1.xml" ContentType="application/vnd.openxmlformats-officedocument.themeOverride+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heme/themeOverride2.xml" ContentType="application/vnd.openxmlformats-officedocument.themeOverride+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notesSlides/notesSlide8.xml" ContentType="application/vnd.openxmlformats-officedocument.presentationml.notesSlide+xml"/>
  <Override PartName="/ppt/theme/themeOverride3.xml" ContentType="application/vnd.openxmlformats-officedocument.themeOverride+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2" r:id="rId1"/>
    <p:sldMasterId id="2147483674" r:id="rId2"/>
    <p:sldMasterId id="2147483686" r:id="rId3"/>
    <p:sldMasterId id="2147483712" r:id="rId4"/>
    <p:sldMasterId id="2147483726" r:id="rId5"/>
    <p:sldMasterId id="2147483741" r:id="rId6"/>
    <p:sldMasterId id="2147483755" r:id="rId7"/>
    <p:sldMasterId id="2147483767" r:id="rId8"/>
  </p:sldMasterIdLst>
  <p:notesMasterIdLst>
    <p:notesMasterId r:id="rId55"/>
  </p:notesMasterIdLst>
  <p:handoutMasterIdLst>
    <p:handoutMasterId r:id="rId56"/>
  </p:handoutMasterIdLst>
  <p:sldIdLst>
    <p:sldId id="1580" r:id="rId9"/>
    <p:sldId id="1530" r:id="rId10"/>
    <p:sldId id="1531" r:id="rId11"/>
    <p:sldId id="1532" r:id="rId12"/>
    <p:sldId id="1538" r:id="rId13"/>
    <p:sldId id="1356" r:id="rId14"/>
    <p:sldId id="1541" r:id="rId15"/>
    <p:sldId id="1540" r:id="rId16"/>
    <p:sldId id="1579" r:id="rId17"/>
    <p:sldId id="1565" r:id="rId18"/>
    <p:sldId id="1581" r:id="rId19"/>
    <p:sldId id="1582" r:id="rId20"/>
    <p:sldId id="1584" r:id="rId21"/>
    <p:sldId id="1585" r:id="rId22"/>
    <p:sldId id="1586" r:id="rId23"/>
    <p:sldId id="1624" r:id="rId24"/>
    <p:sldId id="1590" r:id="rId25"/>
    <p:sldId id="1625" r:id="rId26"/>
    <p:sldId id="1639" r:id="rId27"/>
    <p:sldId id="1626" r:id="rId28"/>
    <p:sldId id="1627" r:id="rId29"/>
    <p:sldId id="1628" r:id="rId30"/>
    <p:sldId id="1629" r:id="rId31"/>
    <p:sldId id="1630" r:id="rId32"/>
    <p:sldId id="1631" r:id="rId33"/>
    <p:sldId id="1632" r:id="rId34"/>
    <p:sldId id="1633" r:id="rId35"/>
    <p:sldId id="1634" r:id="rId36"/>
    <p:sldId id="1635" r:id="rId37"/>
    <p:sldId id="1636" r:id="rId38"/>
    <p:sldId id="1638" r:id="rId39"/>
    <p:sldId id="1587" r:id="rId40"/>
    <p:sldId id="1594" r:id="rId41"/>
    <p:sldId id="1596" r:id="rId42"/>
    <p:sldId id="1600" r:id="rId43"/>
    <p:sldId id="1601" r:id="rId44"/>
    <p:sldId id="1602" r:id="rId45"/>
    <p:sldId id="1640" r:id="rId46"/>
    <p:sldId id="1604" r:id="rId47"/>
    <p:sldId id="1605" r:id="rId48"/>
    <p:sldId id="1606" r:id="rId49"/>
    <p:sldId id="1607" r:id="rId50"/>
    <p:sldId id="1619" r:id="rId51"/>
    <p:sldId id="1620" r:id="rId52"/>
    <p:sldId id="1623" r:id="rId53"/>
    <p:sldId id="1637" r:id="rId54"/>
  </p:sldIdLst>
  <p:sldSz cx="9144000" cy="6858000" type="screen4x3"/>
  <p:notesSz cx="6954838" cy="9240838"/>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notes" clrMode="gray"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00"/>
    <a:srgbClr val="008000"/>
    <a:srgbClr val="23ABAB"/>
    <a:srgbClr val="000000"/>
    <a:srgbClr val="0000FF"/>
    <a:srgbClr val="000099"/>
    <a:srgbClr val="99FF33"/>
    <a:srgbClr val="E3F1B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885" autoAdjust="0"/>
    <p:restoredTop sz="63627" autoAdjust="0"/>
  </p:normalViewPr>
  <p:slideViewPr>
    <p:cSldViewPr>
      <p:cViewPr>
        <p:scale>
          <a:sx n="135" d="100"/>
          <a:sy n="135" d="100"/>
        </p:scale>
        <p:origin x="1456" y="856"/>
      </p:cViewPr>
      <p:guideLst>
        <p:guide orient="horz" pos="2160"/>
        <p:guide pos="2880"/>
      </p:guideLst>
    </p:cSldViewPr>
  </p:slideViewPr>
  <p:notesTextViewPr>
    <p:cViewPr>
      <p:scale>
        <a:sx n="100" d="100"/>
        <a:sy n="100" d="100"/>
      </p:scale>
      <p:origin x="0" y="0"/>
    </p:cViewPr>
  </p:notesTextViewPr>
  <p:sorterViewPr>
    <p:cViewPr>
      <p:scale>
        <a:sx n="134" d="100"/>
        <a:sy n="134" d="100"/>
      </p:scale>
      <p:origin x="0" y="0"/>
    </p:cViewPr>
  </p:sorterViewPr>
  <p:notesViewPr>
    <p:cSldViewPr>
      <p:cViewPr varScale="1">
        <p:scale>
          <a:sx n="67" d="100"/>
          <a:sy n="67" d="100"/>
        </p:scale>
        <p:origin x="3101" y="6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4" Type="http://schemas.openxmlformats.org/officeDocument/2006/relationships/slide" Target="slides/slide6.xml"/><Relationship Id="rId15" Type="http://schemas.openxmlformats.org/officeDocument/2006/relationships/slide" Target="slides/slide7.xml"/><Relationship Id="rId16" Type="http://schemas.openxmlformats.org/officeDocument/2006/relationships/slide" Target="slides/slide8.xml"/><Relationship Id="rId17" Type="http://schemas.openxmlformats.org/officeDocument/2006/relationships/slide" Target="slides/slide9.xml"/><Relationship Id="rId18" Type="http://schemas.openxmlformats.org/officeDocument/2006/relationships/slide" Target="slides/slide10.xml"/><Relationship Id="rId19" Type="http://schemas.openxmlformats.org/officeDocument/2006/relationships/slide" Target="slides/slide11.xml"/><Relationship Id="rId50" Type="http://schemas.openxmlformats.org/officeDocument/2006/relationships/slide" Target="slides/slide42.xml"/><Relationship Id="rId51" Type="http://schemas.openxmlformats.org/officeDocument/2006/relationships/slide" Target="slides/slide43.xml"/><Relationship Id="rId52" Type="http://schemas.openxmlformats.org/officeDocument/2006/relationships/slide" Target="slides/slide44.xml"/><Relationship Id="rId53" Type="http://schemas.openxmlformats.org/officeDocument/2006/relationships/slide" Target="slides/slide45.xml"/><Relationship Id="rId54" Type="http://schemas.openxmlformats.org/officeDocument/2006/relationships/slide" Target="slides/slide46.xml"/><Relationship Id="rId55" Type="http://schemas.openxmlformats.org/officeDocument/2006/relationships/notesMaster" Target="notesMasters/notesMaster1.xml"/><Relationship Id="rId56" Type="http://schemas.openxmlformats.org/officeDocument/2006/relationships/handoutMaster" Target="handoutMasters/handoutMaster1.xml"/><Relationship Id="rId57" Type="http://schemas.openxmlformats.org/officeDocument/2006/relationships/presProps" Target="presProps.xml"/><Relationship Id="rId58" Type="http://schemas.openxmlformats.org/officeDocument/2006/relationships/viewProps" Target="viewProps.xml"/><Relationship Id="rId59" Type="http://schemas.openxmlformats.org/officeDocument/2006/relationships/theme" Target="theme/theme1.xml"/><Relationship Id="rId40" Type="http://schemas.openxmlformats.org/officeDocument/2006/relationships/slide" Target="slides/slide32.xml"/><Relationship Id="rId41" Type="http://schemas.openxmlformats.org/officeDocument/2006/relationships/slide" Target="slides/slide33.xml"/><Relationship Id="rId42" Type="http://schemas.openxmlformats.org/officeDocument/2006/relationships/slide" Target="slides/slide34.xml"/><Relationship Id="rId43" Type="http://schemas.openxmlformats.org/officeDocument/2006/relationships/slide" Target="slides/slide35.xml"/><Relationship Id="rId44" Type="http://schemas.openxmlformats.org/officeDocument/2006/relationships/slide" Target="slides/slide36.xml"/><Relationship Id="rId45" Type="http://schemas.openxmlformats.org/officeDocument/2006/relationships/slide" Target="slides/slide37.xml"/><Relationship Id="rId46" Type="http://schemas.openxmlformats.org/officeDocument/2006/relationships/slide" Target="slides/slide38.xml"/><Relationship Id="rId47" Type="http://schemas.openxmlformats.org/officeDocument/2006/relationships/slide" Target="slides/slide39.xml"/><Relationship Id="rId48" Type="http://schemas.openxmlformats.org/officeDocument/2006/relationships/slide" Target="slides/slide40.xml"/><Relationship Id="rId49" Type="http://schemas.openxmlformats.org/officeDocument/2006/relationships/slide" Target="slides/slide41.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 Target="slides/slide1.xml"/><Relationship Id="rId30" Type="http://schemas.openxmlformats.org/officeDocument/2006/relationships/slide" Target="slides/slide22.xml"/><Relationship Id="rId31" Type="http://schemas.openxmlformats.org/officeDocument/2006/relationships/slide" Target="slides/slide23.xml"/><Relationship Id="rId32" Type="http://schemas.openxmlformats.org/officeDocument/2006/relationships/slide" Target="slides/slide24.xml"/><Relationship Id="rId33" Type="http://schemas.openxmlformats.org/officeDocument/2006/relationships/slide" Target="slides/slide25.xml"/><Relationship Id="rId34" Type="http://schemas.openxmlformats.org/officeDocument/2006/relationships/slide" Target="slides/slide26.xml"/><Relationship Id="rId35" Type="http://schemas.openxmlformats.org/officeDocument/2006/relationships/slide" Target="slides/slide27.xml"/><Relationship Id="rId36" Type="http://schemas.openxmlformats.org/officeDocument/2006/relationships/slide" Target="slides/slide28.xml"/><Relationship Id="rId37" Type="http://schemas.openxmlformats.org/officeDocument/2006/relationships/slide" Target="slides/slide29.xml"/><Relationship Id="rId38" Type="http://schemas.openxmlformats.org/officeDocument/2006/relationships/slide" Target="slides/slide30.xml"/><Relationship Id="rId39" Type="http://schemas.openxmlformats.org/officeDocument/2006/relationships/slide" Target="slides/slide31.xml"/><Relationship Id="rId20" Type="http://schemas.openxmlformats.org/officeDocument/2006/relationships/slide" Target="slides/slide12.xml"/><Relationship Id="rId21" Type="http://schemas.openxmlformats.org/officeDocument/2006/relationships/slide" Target="slides/slide13.xml"/><Relationship Id="rId22" Type="http://schemas.openxmlformats.org/officeDocument/2006/relationships/slide" Target="slides/slide14.xml"/><Relationship Id="rId23" Type="http://schemas.openxmlformats.org/officeDocument/2006/relationships/slide" Target="slides/slide15.xml"/><Relationship Id="rId24" Type="http://schemas.openxmlformats.org/officeDocument/2006/relationships/slide" Target="slides/slide16.xml"/><Relationship Id="rId25" Type="http://schemas.openxmlformats.org/officeDocument/2006/relationships/slide" Target="slides/slide17.xml"/><Relationship Id="rId26" Type="http://schemas.openxmlformats.org/officeDocument/2006/relationships/slide" Target="slides/slide18.xml"/><Relationship Id="rId27" Type="http://schemas.openxmlformats.org/officeDocument/2006/relationships/slide" Target="slides/slide19.xml"/><Relationship Id="rId28" Type="http://schemas.openxmlformats.org/officeDocument/2006/relationships/slide" Target="slides/slide20.xml"/><Relationship Id="rId29" Type="http://schemas.openxmlformats.org/officeDocument/2006/relationships/slide" Target="slides/slide21.xml"/><Relationship Id="rId60" Type="http://schemas.openxmlformats.org/officeDocument/2006/relationships/tableStyles" Target="tableStyles.xml"/><Relationship Id="rId10" Type="http://schemas.openxmlformats.org/officeDocument/2006/relationships/slide" Target="slides/slide2.xml"/><Relationship Id="rId11" Type="http://schemas.openxmlformats.org/officeDocument/2006/relationships/slide" Target="slides/slide3.xml"/><Relationship Id="rId12" Type="http://schemas.openxmlformats.org/officeDocument/2006/relationships/slide" Target="slides/slide4.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C8AD8CF-1601-4940-8A11-0452A92C557D}" type="doc">
      <dgm:prSet loTypeId="urn:microsoft.com/office/officeart/2011/layout/HexagonRadial" loCatId="cycle" qsTypeId="urn:microsoft.com/office/officeart/2005/8/quickstyle/simple1" qsCatId="simple" csTypeId="urn:microsoft.com/office/officeart/2005/8/colors/accent1_2" csCatId="accent1" phldr="1"/>
      <dgm:spPr/>
      <dgm:t>
        <a:bodyPr/>
        <a:lstStyle/>
        <a:p>
          <a:endParaRPr lang="en-US"/>
        </a:p>
      </dgm:t>
    </dgm:pt>
    <dgm:pt modelId="{0C73C94F-33E9-46F8-B2F8-DA2219DF16C6}">
      <dgm:prSet phldrT="[Text]" custT="1">
        <dgm:style>
          <a:lnRef idx="2">
            <a:schemeClr val="accent6">
              <a:shade val="50000"/>
            </a:schemeClr>
          </a:lnRef>
          <a:fillRef idx="1">
            <a:schemeClr val="accent6"/>
          </a:fillRef>
          <a:effectRef idx="0">
            <a:schemeClr val="accent6"/>
          </a:effectRef>
          <a:fontRef idx="minor">
            <a:schemeClr val="lt1"/>
          </a:fontRef>
        </dgm:style>
      </dgm:prSet>
      <dgm:spPr/>
      <dgm:t>
        <a:bodyPr/>
        <a:lstStyle/>
        <a:p>
          <a:r>
            <a:rPr lang="en-US" sz="2000" b="1" dirty="0" smtClean="0"/>
            <a:t>DCC-Admin Core</a:t>
          </a:r>
          <a:endParaRPr lang="en-US" sz="2000" b="1" dirty="0"/>
        </a:p>
      </dgm:t>
    </dgm:pt>
    <dgm:pt modelId="{56EB5A73-988B-4603-8156-ADA46A544BEA}" type="parTrans" cxnId="{C6A9DA62-8515-4BE2-A7BC-54DBA0C9228C}">
      <dgm:prSet/>
      <dgm:spPr/>
      <dgm:t>
        <a:bodyPr/>
        <a:lstStyle/>
        <a:p>
          <a:endParaRPr lang="en-US" sz="2800"/>
        </a:p>
      </dgm:t>
    </dgm:pt>
    <dgm:pt modelId="{F0DE5222-8A7E-4B78-AB3A-4200FA66F0DF}" type="sibTrans" cxnId="{C6A9DA62-8515-4BE2-A7BC-54DBA0C9228C}">
      <dgm:prSet/>
      <dgm:spPr/>
      <dgm:t>
        <a:bodyPr/>
        <a:lstStyle/>
        <a:p>
          <a:endParaRPr lang="en-US" sz="2800"/>
        </a:p>
      </dgm:t>
    </dgm:pt>
    <dgm:pt modelId="{9F72227D-34D9-477E-A1AE-ABEDC33D9572}">
      <dgm:prSet phldrT="[Text]" custT="1"/>
      <dgm:spPr/>
      <dgm:t>
        <a:bodyPr/>
        <a:lstStyle/>
        <a:p>
          <a:r>
            <a:rPr lang="en-US" sz="1600" b="1" u="sng" dirty="0" smtClean="0"/>
            <a:t>RFA RM-12-011</a:t>
          </a:r>
          <a:br>
            <a:rPr lang="en-US" sz="1600" b="1" u="sng" dirty="0" smtClean="0"/>
          </a:br>
          <a:r>
            <a:rPr lang="en-US" sz="1600" b="1" dirty="0" smtClean="0"/>
            <a:t>Reference Profiles </a:t>
          </a:r>
        </a:p>
      </dgm:t>
    </dgm:pt>
    <dgm:pt modelId="{71A34071-3DEE-4714-B14A-A496D4730556}" type="parTrans" cxnId="{A20374B9-156C-4460-8A22-60B6D8F9D979}">
      <dgm:prSet/>
      <dgm:spPr/>
      <dgm:t>
        <a:bodyPr/>
        <a:lstStyle/>
        <a:p>
          <a:endParaRPr lang="en-US" sz="2800"/>
        </a:p>
      </dgm:t>
    </dgm:pt>
    <dgm:pt modelId="{9DE52A7B-F92F-4A2B-BAE1-2274BFC2DBD5}" type="sibTrans" cxnId="{A20374B9-156C-4460-8A22-60B6D8F9D979}">
      <dgm:prSet/>
      <dgm:spPr/>
      <dgm:t>
        <a:bodyPr/>
        <a:lstStyle/>
        <a:p>
          <a:endParaRPr lang="en-US" sz="2800"/>
        </a:p>
      </dgm:t>
    </dgm:pt>
    <dgm:pt modelId="{DAC169A7-CB61-406F-93F3-2D50A9F54BA9}">
      <dgm:prSet phldrT="[Text]" custT="1"/>
      <dgm:spPr/>
      <dgm:t>
        <a:bodyPr/>
        <a:lstStyle/>
        <a:p>
          <a:r>
            <a:rPr lang="en-US" sz="1400" b="1" u="sng" dirty="0" smtClean="0"/>
            <a:t>RFA RM-12-012 </a:t>
          </a:r>
          <a:r>
            <a:rPr lang="en-US" sz="1400" b="1" dirty="0" smtClean="0"/>
            <a:t>Biogenesis, </a:t>
          </a:r>
          <a:r>
            <a:rPr lang="en-US" sz="1400" b="1" dirty="0" err="1" smtClean="0"/>
            <a:t>Biodistr</a:t>
          </a:r>
          <a:r>
            <a:rPr lang="en-US" sz="1400" b="1" dirty="0" smtClean="0"/>
            <a:t>,  Uptake, and Effector Function</a:t>
          </a:r>
          <a:endParaRPr lang="en-US" sz="1400" b="1" dirty="0"/>
        </a:p>
      </dgm:t>
    </dgm:pt>
    <dgm:pt modelId="{8C858002-ED1B-462B-A86A-4257FB8B87C2}" type="parTrans" cxnId="{F53AE7D8-308B-4FC0-969B-FBCB8B749FAE}">
      <dgm:prSet/>
      <dgm:spPr/>
      <dgm:t>
        <a:bodyPr/>
        <a:lstStyle/>
        <a:p>
          <a:endParaRPr lang="en-US" sz="2800"/>
        </a:p>
      </dgm:t>
    </dgm:pt>
    <dgm:pt modelId="{08B8FC2A-0B30-4BDE-91C7-4FEA6FD712CC}" type="sibTrans" cxnId="{F53AE7D8-308B-4FC0-969B-FBCB8B749FAE}">
      <dgm:prSet/>
      <dgm:spPr/>
      <dgm:t>
        <a:bodyPr/>
        <a:lstStyle/>
        <a:p>
          <a:endParaRPr lang="en-US" sz="2800"/>
        </a:p>
      </dgm:t>
    </dgm:pt>
    <dgm:pt modelId="{62E3511F-1E41-49C0-BD93-06B59A88950D}">
      <dgm:prSet phldrT="[Text]" custT="1"/>
      <dgm:spPr/>
      <dgm:t>
        <a:bodyPr/>
        <a:lstStyle/>
        <a:p>
          <a:r>
            <a:rPr lang="en-US" sz="1400" b="1" u="sng" dirty="0" smtClean="0"/>
            <a:t>RFA RM-12-013</a:t>
          </a:r>
          <a:r>
            <a:rPr lang="en-US" sz="1400" b="1" dirty="0" smtClean="0"/>
            <a:t/>
          </a:r>
          <a:br>
            <a:rPr lang="en-US" sz="1400" b="1" dirty="0" smtClean="0"/>
          </a:br>
          <a:r>
            <a:rPr lang="en-US" sz="1400" b="1" dirty="0" smtClean="0"/>
            <a:t>Clinical Utility </a:t>
          </a:r>
        </a:p>
        <a:p>
          <a:r>
            <a:rPr lang="en-US" sz="1400" b="1" dirty="0" smtClean="0"/>
            <a:t>for Biomarkers</a:t>
          </a:r>
          <a:endParaRPr lang="en-US" sz="1400" dirty="0"/>
        </a:p>
      </dgm:t>
    </dgm:pt>
    <dgm:pt modelId="{ACC3E306-EADE-4B8D-B70C-6FA4135B6363}" type="parTrans" cxnId="{B5A84DA5-66E4-47D5-8E62-FA1ABD825CE4}">
      <dgm:prSet/>
      <dgm:spPr/>
      <dgm:t>
        <a:bodyPr/>
        <a:lstStyle/>
        <a:p>
          <a:endParaRPr lang="en-US" sz="2800"/>
        </a:p>
      </dgm:t>
    </dgm:pt>
    <dgm:pt modelId="{20824573-CE7F-44A2-B72D-C0A6EF394176}" type="sibTrans" cxnId="{B5A84DA5-66E4-47D5-8E62-FA1ABD825CE4}">
      <dgm:prSet/>
      <dgm:spPr/>
      <dgm:t>
        <a:bodyPr/>
        <a:lstStyle/>
        <a:p>
          <a:endParaRPr lang="en-US" sz="2800"/>
        </a:p>
      </dgm:t>
    </dgm:pt>
    <dgm:pt modelId="{7F974260-9B03-43CE-9FE9-86334674253A}">
      <dgm:prSet phldrT="[Text]" custT="1"/>
      <dgm:spPr/>
      <dgm:t>
        <a:bodyPr/>
        <a:lstStyle/>
        <a:p>
          <a:r>
            <a:rPr lang="en-US" sz="1400" b="1" u="sng" dirty="0" smtClean="0"/>
            <a:t>RFA RM-12-014</a:t>
          </a:r>
          <a:br>
            <a:rPr lang="en-US" sz="1400" b="1" u="sng" dirty="0" smtClean="0"/>
          </a:br>
          <a:r>
            <a:rPr lang="en-US" sz="1400" b="1" dirty="0" smtClean="0"/>
            <a:t>Clinical Utility for </a:t>
          </a:r>
        </a:p>
        <a:p>
          <a:r>
            <a:rPr lang="en-US" sz="1400" b="1" dirty="0" smtClean="0"/>
            <a:t>Therapy Development</a:t>
          </a:r>
          <a:endParaRPr lang="en-US" sz="1400" dirty="0"/>
        </a:p>
      </dgm:t>
    </dgm:pt>
    <dgm:pt modelId="{F64D6E32-6FAC-4648-AB53-A782C2167EE0}" type="parTrans" cxnId="{E6A880AD-D5A1-43A6-A792-9E824380D179}">
      <dgm:prSet/>
      <dgm:spPr/>
      <dgm:t>
        <a:bodyPr/>
        <a:lstStyle/>
        <a:p>
          <a:endParaRPr lang="en-US" sz="2800"/>
        </a:p>
      </dgm:t>
    </dgm:pt>
    <dgm:pt modelId="{ABF24477-5E05-4504-8905-C0969E95F6B6}" type="sibTrans" cxnId="{E6A880AD-D5A1-43A6-A792-9E824380D179}">
      <dgm:prSet/>
      <dgm:spPr/>
      <dgm:t>
        <a:bodyPr/>
        <a:lstStyle/>
        <a:p>
          <a:endParaRPr lang="en-US" sz="2800"/>
        </a:p>
      </dgm:t>
    </dgm:pt>
    <dgm:pt modelId="{F2CF1BC2-410F-4343-8B06-0CA6F5DBCA30}" type="pres">
      <dgm:prSet presAssocID="{8C8AD8CF-1601-4940-8A11-0452A92C557D}" presName="Name0" presStyleCnt="0">
        <dgm:presLayoutVars>
          <dgm:chMax val="1"/>
          <dgm:chPref val="1"/>
          <dgm:dir/>
          <dgm:animOne val="branch"/>
          <dgm:animLvl val="lvl"/>
        </dgm:presLayoutVars>
      </dgm:prSet>
      <dgm:spPr/>
      <dgm:t>
        <a:bodyPr/>
        <a:lstStyle/>
        <a:p>
          <a:endParaRPr lang="en-US"/>
        </a:p>
      </dgm:t>
    </dgm:pt>
    <dgm:pt modelId="{EAD346A0-C081-453C-A51F-B1171E0B83FF}" type="pres">
      <dgm:prSet presAssocID="{0C73C94F-33E9-46F8-B2F8-DA2219DF16C6}" presName="Parent" presStyleLbl="node0" presStyleIdx="0" presStyleCnt="1" custScaleX="80821" custScaleY="77204" custLinFactNeighborX="-60784">
        <dgm:presLayoutVars>
          <dgm:chMax val="6"/>
          <dgm:chPref val="6"/>
        </dgm:presLayoutVars>
      </dgm:prSet>
      <dgm:spPr>
        <a:prstGeom prst="star24">
          <a:avLst/>
        </a:prstGeom>
      </dgm:spPr>
      <dgm:t>
        <a:bodyPr/>
        <a:lstStyle/>
        <a:p>
          <a:endParaRPr lang="en-US"/>
        </a:p>
      </dgm:t>
    </dgm:pt>
    <dgm:pt modelId="{549653B7-D4F5-4AFD-AD27-11629309318E}" type="pres">
      <dgm:prSet presAssocID="{9F72227D-34D9-477E-A1AE-ABEDC33D9572}" presName="Accent1" presStyleCnt="0"/>
      <dgm:spPr/>
    </dgm:pt>
    <dgm:pt modelId="{24F53329-BAF3-4846-94BF-6BE23C120501}" type="pres">
      <dgm:prSet presAssocID="{9F72227D-34D9-477E-A1AE-ABEDC33D9572}" presName="Accent" presStyleLbl="bgShp" presStyleIdx="0" presStyleCnt="4"/>
      <dgm:spPr/>
    </dgm:pt>
    <dgm:pt modelId="{E2869FAE-8258-4C34-9404-C050F6F2445A}" type="pres">
      <dgm:prSet presAssocID="{9F72227D-34D9-477E-A1AE-ABEDC33D9572}" presName="Child1" presStyleLbl="node1" presStyleIdx="0" presStyleCnt="4" custScaleX="132728" custScaleY="107707">
        <dgm:presLayoutVars>
          <dgm:chMax val="0"/>
          <dgm:chPref val="0"/>
          <dgm:bulletEnabled val="1"/>
        </dgm:presLayoutVars>
      </dgm:prSet>
      <dgm:spPr/>
      <dgm:t>
        <a:bodyPr/>
        <a:lstStyle/>
        <a:p>
          <a:endParaRPr lang="en-US"/>
        </a:p>
      </dgm:t>
    </dgm:pt>
    <dgm:pt modelId="{B7BEF76D-8FAD-4AC7-AC0C-C643DC5A31FD}" type="pres">
      <dgm:prSet presAssocID="{DAC169A7-CB61-406F-93F3-2D50A9F54BA9}" presName="Accent2" presStyleCnt="0"/>
      <dgm:spPr/>
    </dgm:pt>
    <dgm:pt modelId="{87C45CE4-6232-40AE-9B1B-8B2172963EE8}" type="pres">
      <dgm:prSet presAssocID="{DAC169A7-CB61-406F-93F3-2D50A9F54BA9}" presName="Accent" presStyleLbl="bgShp" presStyleIdx="1" presStyleCnt="4"/>
      <dgm:spPr/>
    </dgm:pt>
    <dgm:pt modelId="{FCE9B00E-B5EB-44C3-9962-C883ABC70526}" type="pres">
      <dgm:prSet presAssocID="{DAC169A7-CB61-406F-93F3-2D50A9F54BA9}" presName="Child2" presStyleLbl="node1" presStyleIdx="1" presStyleCnt="4" custScaleX="132728" custScaleY="107707" custLinFactNeighborX="7482">
        <dgm:presLayoutVars>
          <dgm:chMax val="0"/>
          <dgm:chPref val="0"/>
          <dgm:bulletEnabled val="1"/>
        </dgm:presLayoutVars>
      </dgm:prSet>
      <dgm:spPr/>
      <dgm:t>
        <a:bodyPr/>
        <a:lstStyle/>
        <a:p>
          <a:endParaRPr lang="en-US"/>
        </a:p>
      </dgm:t>
    </dgm:pt>
    <dgm:pt modelId="{7A8A7C10-FCB5-4F34-90DB-93AE6570DBFF}" type="pres">
      <dgm:prSet presAssocID="{62E3511F-1E41-49C0-BD93-06B59A88950D}" presName="Accent3" presStyleCnt="0"/>
      <dgm:spPr/>
    </dgm:pt>
    <dgm:pt modelId="{125EFF3A-8FD0-40A0-BAE8-38741E99A390}" type="pres">
      <dgm:prSet presAssocID="{62E3511F-1E41-49C0-BD93-06B59A88950D}" presName="Accent" presStyleLbl="bgShp" presStyleIdx="2" presStyleCnt="4"/>
      <dgm:spPr/>
    </dgm:pt>
    <dgm:pt modelId="{7C8BA348-B7B9-4377-85A7-9220ACBFB1B4}" type="pres">
      <dgm:prSet presAssocID="{62E3511F-1E41-49C0-BD93-06B59A88950D}" presName="Child3" presStyleLbl="node1" presStyleIdx="2" presStyleCnt="4" custScaleX="132728" custScaleY="107707" custLinFactNeighborX="7482">
        <dgm:presLayoutVars>
          <dgm:chMax val="0"/>
          <dgm:chPref val="0"/>
          <dgm:bulletEnabled val="1"/>
        </dgm:presLayoutVars>
      </dgm:prSet>
      <dgm:spPr/>
      <dgm:t>
        <a:bodyPr/>
        <a:lstStyle/>
        <a:p>
          <a:endParaRPr lang="en-US"/>
        </a:p>
      </dgm:t>
    </dgm:pt>
    <dgm:pt modelId="{13187C85-FD20-4BD4-A521-513E1856E099}" type="pres">
      <dgm:prSet presAssocID="{7F974260-9B03-43CE-9FE9-86334674253A}" presName="Accent4" presStyleCnt="0"/>
      <dgm:spPr/>
    </dgm:pt>
    <dgm:pt modelId="{8AD4CCE2-3664-4B0A-A50D-58F942A0F078}" type="pres">
      <dgm:prSet presAssocID="{7F974260-9B03-43CE-9FE9-86334674253A}" presName="Accent" presStyleLbl="bgShp" presStyleIdx="3" presStyleCnt="4"/>
      <dgm:spPr/>
    </dgm:pt>
    <dgm:pt modelId="{96B55A12-40D4-40D4-B9ED-E02D10C94BC0}" type="pres">
      <dgm:prSet presAssocID="{7F974260-9B03-43CE-9FE9-86334674253A}" presName="Child4" presStyleLbl="node1" presStyleIdx="3" presStyleCnt="4" custScaleX="132728" custScaleY="107707">
        <dgm:presLayoutVars>
          <dgm:chMax val="0"/>
          <dgm:chPref val="0"/>
          <dgm:bulletEnabled val="1"/>
        </dgm:presLayoutVars>
      </dgm:prSet>
      <dgm:spPr/>
      <dgm:t>
        <a:bodyPr/>
        <a:lstStyle/>
        <a:p>
          <a:endParaRPr lang="en-US"/>
        </a:p>
      </dgm:t>
    </dgm:pt>
  </dgm:ptLst>
  <dgm:cxnLst>
    <dgm:cxn modelId="{C6A9DA62-8515-4BE2-A7BC-54DBA0C9228C}" srcId="{8C8AD8CF-1601-4940-8A11-0452A92C557D}" destId="{0C73C94F-33E9-46F8-B2F8-DA2219DF16C6}" srcOrd="0" destOrd="0" parTransId="{56EB5A73-988B-4603-8156-ADA46A544BEA}" sibTransId="{F0DE5222-8A7E-4B78-AB3A-4200FA66F0DF}"/>
    <dgm:cxn modelId="{A20374B9-156C-4460-8A22-60B6D8F9D979}" srcId="{0C73C94F-33E9-46F8-B2F8-DA2219DF16C6}" destId="{9F72227D-34D9-477E-A1AE-ABEDC33D9572}" srcOrd="0" destOrd="0" parTransId="{71A34071-3DEE-4714-B14A-A496D4730556}" sibTransId="{9DE52A7B-F92F-4A2B-BAE1-2274BFC2DBD5}"/>
    <dgm:cxn modelId="{84BE490F-0244-4325-B378-0BA063180985}" type="presOf" srcId="{7F974260-9B03-43CE-9FE9-86334674253A}" destId="{96B55A12-40D4-40D4-B9ED-E02D10C94BC0}" srcOrd="0" destOrd="0" presId="urn:microsoft.com/office/officeart/2011/layout/HexagonRadial"/>
    <dgm:cxn modelId="{F53AE7D8-308B-4FC0-969B-FBCB8B749FAE}" srcId="{0C73C94F-33E9-46F8-B2F8-DA2219DF16C6}" destId="{DAC169A7-CB61-406F-93F3-2D50A9F54BA9}" srcOrd="1" destOrd="0" parTransId="{8C858002-ED1B-462B-A86A-4257FB8B87C2}" sibTransId="{08B8FC2A-0B30-4BDE-91C7-4FEA6FD712CC}"/>
    <dgm:cxn modelId="{1898C0BE-483A-4464-BC67-5010AE4D3B74}" type="presOf" srcId="{DAC169A7-CB61-406F-93F3-2D50A9F54BA9}" destId="{FCE9B00E-B5EB-44C3-9962-C883ABC70526}" srcOrd="0" destOrd="0" presId="urn:microsoft.com/office/officeart/2011/layout/HexagonRadial"/>
    <dgm:cxn modelId="{B5A84DA5-66E4-47D5-8E62-FA1ABD825CE4}" srcId="{0C73C94F-33E9-46F8-B2F8-DA2219DF16C6}" destId="{62E3511F-1E41-49C0-BD93-06B59A88950D}" srcOrd="2" destOrd="0" parTransId="{ACC3E306-EADE-4B8D-B70C-6FA4135B6363}" sibTransId="{20824573-CE7F-44A2-B72D-C0A6EF394176}"/>
    <dgm:cxn modelId="{2E4E8C09-8B14-4B04-A7C9-487A08277554}" type="presOf" srcId="{8C8AD8CF-1601-4940-8A11-0452A92C557D}" destId="{F2CF1BC2-410F-4343-8B06-0CA6F5DBCA30}" srcOrd="0" destOrd="0" presId="urn:microsoft.com/office/officeart/2011/layout/HexagonRadial"/>
    <dgm:cxn modelId="{4CF70905-FA7A-4E46-B945-CB83215270F5}" type="presOf" srcId="{0C73C94F-33E9-46F8-B2F8-DA2219DF16C6}" destId="{EAD346A0-C081-453C-A51F-B1171E0B83FF}" srcOrd="0" destOrd="0" presId="urn:microsoft.com/office/officeart/2011/layout/HexagonRadial"/>
    <dgm:cxn modelId="{39CAB479-C549-4B2A-A69D-8E5633BE7B98}" type="presOf" srcId="{62E3511F-1E41-49C0-BD93-06B59A88950D}" destId="{7C8BA348-B7B9-4377-85A7-9220ACBFB1B4}" srcOrd="0" destOrd="0" presId="urn:microsoft.com/office/officeart/2011/layout/HexagonRadial"/>
    <dgm:cxn modelId="{234D8FFC-8048-4F37-8B48-1A144C1EDB69}" type="presOf" srcId="{9F72227D-34D9-477E-A1AE-ABEDC33D9572}" destId="{E2869FAE-8258-4C34-9404-C050F6F2445A}" srcOrd="0" destOrd="0" presId="urn:microsoft.com/office/officeart/2011/layout/HexagonRadial"/>
    <dgm:cxn modelId="{E6A880AD-D5A1-43A6-A792-9E824380D179}" srcId="{0C73C94F-33E9-46F8-B2F8-DA2219DF16C6}" destId="{7F974260-9B03-43CE-9FE9-86334674253A}" srcOrd="3" destOrd="0" parTransId="{F64D6E32-6FAC-4648-AB53-A782C2167EE0}" sibTransId="{ABF24477-5E05-4504-8905-C0969E95F6B6}"/>
    <dgm:cxn modelId="{0163AE33-63D9-42C5-BAE7-542860FF11E0}" type="presParOf" srcId="{F2CF1BC2-410F-4343-8B06-0CA6F5DBCA30}" destId="{EAD346A0-C081-453C-A51F-B1171E0B83FF}" srcOrd="0" destOrd="0" presId="urn:microsoft.com/office/officeart/2011/layout/HexagonRadial"/>
    <dgm:cxn modelId="{0EE0CD2E-6550-4900-BFA4-E5F2F232D07F}" type="presParOf" srcId="{F2CF1BC2-410F-4343-8B06-0CA6F5DBCA30}" destId="{549653B7-D4F5-4AFD-AD27-11629309318E}" srcOrd="1" destOrd="0" presId="urn:microsoft.com/office/officeart/2011/layout/HexagonRadial"/>
    <dgm:cxn modelId="{94ADF5AC-A228-45C6-83F7-B734B0C8A72D}" type="presParOf" srcId="{549653B7-D4F5-4AFD-AD27-11629309318E}" destId="{24F53329-BAF3-4846-94BF-6BE23C120501}" srcOrd="0" destOrd="0" presId="urn:microsoft.com/office/officeart/2011/layout/HexagonRadial"/>
    <dgm:cxn modelId="{FD072C6E-0BF5-4B27-9FB1-087ABEB1765F}" type="presParOf" srcId="{F2CF1BC2-410F-4343-8B06-0CA6F5DBCA30}" destId="{E2869FAE-8258-4C34-9404-C050F6F2445A}" srcOrd="2" destOrd="0" presId="urn:microsoft.com/office/officeart/2011/layout/HexagonRadial"/>
    <dgm:cxn modelId="{EF78FFF2-ECB5-4D8F-B0EA-9FBB97406607}" type="presParOf" srcId="{F2CF1BC2-410F-4343-8B06-0CA6F5DBCA30}" destId="{B7BEF76D-8FAD-4AC7-AC0C-C643DC5A31FD}" srcOrd="3" destOrd="0" presId="urn:microsoft.com/office/officeart/2011/layout/HexagonRadial"/>
    <dgm:cxn modelId="{088FE581-7C3F-41A2-B7B6-F9609CA6B45A}" type="presParOf" srcId="{B7BEF76D-8FAD-4AC7-AC0C-C643DC5A31FD}" destId="{87C45CE4-6232-40AE-9B1B-8B2172963EE8}" srcOrd="0" destOrd="0" presId="urn:microsoft.com/office/officeart/2011/layout/HexagonRadial"/>
    <dgm:cxn modelId="{AA827422-645E-438D-8A59-39E5A2CE4657}" type="presParOf" srcId="{F2CF1BC2-410F-4343-8B06-0CA6F5DBCA30}" destId="{FCE9B00E-B5EB-44C3-9962-C883ABC70526}" srcOrd="4" destOrd="0" presId="urn:microsoft.com/office/officeart/2011/layout/HexagonRadial"/>
    <dgm:cxn modelId="{5DF71F73-AB2A-4B23-AA0F-1D4803765C6B}" type="presParOf" srcId="{F2CF1BC2-410F-4343-8B06-0CA6F5DBCA30}" destId="{7A8A7C10-FCB5-4F34-90DB-93AE6570DBFF}" srcOrd="5" destOrd="0" presId="urn:microsoft.com/office/officeart/2011/layout/HexagonRadial"/>
    <dgm:cxn modelId="{AA72A3AB-4F80-4796-97E1-D4C571F5A366}" type="presParOf" srcId="{7A8A7C10-FCB5-4F34-90DB-93AE6570DBFF}" destId="{125EFF3A-8FD0-40A0-BAE8-38741E99A390}" srcOrd="0" destOrd="0" presId="urn:microsoft.com/office/officeart/2011/layout/HexagonRadial"/>
    <dgm:cxn modelId="{2335EC45-FAA2-4B28-A92B-613C493D5B18}" type="presParOf" srcId="{F2CF1BC2-410F-4343-8B06-0CA6F5DBCA30}" destId="{7C8BA348-B7B9-4377-85A7-9220ACBFB1B4}" srcOrd="6" destOrd="0" presId="urn:microsoft.com/office/officeart/2011/layout/HexagonRadial"/>
    <dgm:cxn modelId="{5497877F-6B64-49F6-944E-EDE9B2E1EBEB}" type="presParOf" srcId="{F2CF1BC2-410F-4343-8B06-0CA6F5DBCA30}" destId="{13187C85-FD20-4BD4-A521-513E1856E099}" srcOrd="7" destOrd="0" presId="urn:microsoft.com/office/officeart/2011/layout/HexagonRadial"/>
    <dgm:cxn modelId="{2EAD3365-A1E2-41A4-9511-3B0D34A85AE0}" type="presParOf" srcId="{13187C85-FD20-4BD4-A521-513E1856E099}" destId="{8AD4CCE2-3664-4B0A-A50D-58F942A0F078}" srcOrd="0" destOrd="0" presId="urn:microsoft.com/office/officeart/2011/layout/HexagonRadial"/>
    <dgm:cxn modelId="{8744CD6A-6BA0-495A-8E4D-19A43D4E10D4}" type="presParOf" srcId="{F2CF1BC2-410F-4343-8B06-0CA6F5DBCA30}" destId="{96B55A12-40D4-40D4-B9ED-E02D10C94BC0}" srcOrd="8" destOrd="0" presId="urn:microsoft.com/office/officeart/2011/layout/HexagonRadial"/>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A50DE86-FC52-4FE9-A8FF-F6F52D69D74F}" type="doc">
      <dgm:prSet loTypeId="urn:microsoft.com/office/officeart/2005/8/layout/venn1" loCatId="relationship" qsTypeId="urn:microsoft.com/office/officeart/2005/8/quickstyle/simple1" qsCatId="simple" csTypeId="urn:microsoft.com/office/officeart/2005/8/colors/accent1_2" csCatId="accent1" phldr="1"/>
      <dgm:spPr/>
    </dgm:pt>
    <dgm:pt modelId="{07AEF378-E2EB-4976-A478-048EBD1E01CF}">
      <dgm:prSet phldrT="[Text]">
        <dgm:style>
          <a:lnRef idx="2">
            <a:schemeClr val="accent1">
              <a:shade val="50000"/>
            </a:schemeClr>
          </a:lnRef>
          <a:fillRef idx="1">
            <a:schemeClr val="accent1"/>
          </a:fillRef>
          <a:effectRef idx="0">
            <a:schemeClr val="accent1"/>
          </a:effectRef>
          <a:fontRef idx="minor">
            <a:schemeClr val="lt1"/>
          </a:fontRef>
        </dgm:style>
      </dgm:prSet>
      <dgm:spPr/>
      <dgm:t>
        <a:bodyPr/>
        <a:lstStyle/>
        <a:p>
          <a:endParaRPr lang="en-US" b="1" dirty="0" smtClean="0">
            <a:solidFill>
              <a:schemeClr val="bg1"/>
            </a:solidFill>
          </a:endParaRPr>
        </a:p>
        <a:p>
          <a:endParaRPr lang="en-US" b="1" dirty="0" smtClean="0">
            <a:solidFill>
              <a:schemeClr val="bg1"/>
            </a:solidFill>
          </a:endParaRPr>
        </a:p>
        <a:p>
          <a:r>
            <a:rPr lang="en-US" b="1" dirty="0" smtClean="0">
              <a:solidFill>
                <a:schemeClr val="bg1"/>
              </a:solidFill>
            </a:rPr>
            <a:t>Scientific Outreach Component (</a:t>
          </a:r>
          <a:r>
            <a:rPr lang="en-US" b="1" u="none" dirty="0" smtClean="0">
              <a:solidFill>
                <a:schemeClr val="bg1"/>
              </a:solidFill>
            </a:rPr>
            <a:t>SOC</a:t>
          </a:r>
          <a:r>
            <a:rPr lang="en-US" b="1" u="sng" dirty="0" smtClean="0">
              <a:solidFill>
                <a:schemeClr val="bg1"/>
              </a:solidFill>
            </a:rPr>
            <a:t>)    </a:t>
          </a:r>
          <a:r>
            <a:rPr lang="en-US" b="1" u="none" dirty="0" smtClean="0">
              <a:solidFill>
                <a:schemeClr val="bg1"/>
              </a:solidFill>
            </a:rPr>
            <a:t>David Galas, PI</a:t>
          </a:r>
        </a:p>
      </dgm:t>
    </dgm:pt>
    <dgm:pt modelId="{F9F394FF-8D58-4B3F-AE4C-F325634681B0}" type="parTrans" cxnId="{DA952FA6-C84C-4F92-8A97-DF4ACA5801E9}">
      <dgm:prSet/>
      <dgm:spPr/>
      <dgm:t>
        <a:bodyPr/>
        <a:lstStyle/>
        <a:p>
          <a:endParaRPr lang="en-US" b="1">
            <a:solidFill>
              <a:schemeClr val="bg1"/>
            </a:solidFill>
          </a:endParaRPr>
        </a:p>
      </dgm:t>
    </dgm:pt>
    <dgm:pt modelId="{C8076658-C23F-4DB6-BF02-8DE18F267DD9}" type="sibTrans" cxnId="{DA952FA6-C84C-4F92-8A97-DF4ACA5801E9}">
      <dgm:prSet/>
      <dgm:spPr/>
      <dgm:t>
        <a:bodyPr/>
        <a:lstStyle/>
        <a:p>
          <a:endParaRPr lang="en-US" b="1">
            <a:solidFill>
              <a:schemeClr val="bg1"/>
            </a:solidFill>
          </a:endParaRPr>
        </a:p>
      </dgm:t>
    </dgm:pt>
    <dgm:pt modelId="{697406A1-793A-416A-BBEC-BFDC5E729286}">
      <dgm:prSet phldrT="[Text]">
        <dgm:style>
          <a:lnRef idx="2">
            <a:schemeClr val="accent4">
              <a:shade val="50000"/>
            </a:schemeClr>
          </a:lnRef>
          <a:fillRef idx="1">
            <a:schemeClr val="accent4"/>
          </a:fillRef>
          <a:effectRef idx="0">
            <a:schemeClr val="accent4"/>
          </a:effectRef>
          <a:fontRef idx="minor">
            <a:schemeClr val="lt1"/>
          </a:fontRef>
        </dgm:style>
      </dgm:prSet>
      <dgm:spPr>
        <a:gradFill rotWithShape="0">
          <a:gsLst>
            <a:gs pos="0">
              <a:schemeClr val="accent1">
                <a:tint val="66000"/>
                <a:satMod val="160000"/>
                <a:alpha val="83000"/>
              </a:schemeClr>
            </a:gs>
            <a:gs pos="50000">
              <a:schemeClr val="accent1">
                <a:tint val="44500"/>
                <a:satMod val="160000"/>
              </a:schemeClr>
            </a:gs>
            <a:gs pos="100000">
              <a:schemeClr val="accent1">
                <a:tint val="23500"/>
                <a:satMod val="160000"/>
              </a:schemeClr>
            </a:gs>
          </a:gsLst>
          <a:lin ang="5400000" scaled="0"/>
        </a:gradFill>
      </dgm:spPr>
      <dgm:t>
        <a:bodyPr/>
        <a:lstStyle/>
        <a:p>
          <a:r>
            <a:rPr lang="en-US" b="1" dirty="0" smtClean="0">
              <a:solidFill>
                <a:schemeClr val="tx1"/>
              </a:solidFill>
            </a:rPr>
            <a:t>Data Integration &amp; Analysis Component </a:t>
          </a:r>
          <a:r>
            <a:rPr lang="en-US" b="1" u="none" dirty="0" smtClean="0">
              <a:solidFill>
                <a:schemeClr val="tx1"/>
              </a:solidFill>
            </a:rPr>
            <a:t>(DIAC) </a:t>
          </a:r>
        </a:p>
        <a:p>
          <a:r>
            <a:rPr lang="en-US" b="1" u="none" dirty="0" smtClean="0">
              <a:solidFill>
                <a:schemeClr val="tx1"/>
              </a:solidFill>
            </a:rPr>
            <a:t>Mark Gerstein, PI</a:t>
          </a:r>
        </a:p>
      </dgm:t>
    </dgm:pt>
    <dgm:pt modelId="{D82C99C3-13EE-4277-A947-B09AB74773FF}" type="parTrans" cxnId="{D4075FB9-A0BE-4094-BF07-D2D5A86348E5}">
      <dgm:prSet/>
      <dgm:spPr/>
      <dgm:t>
        <a:bodyPr/>
        <a:lstStyle/>
        <a:p>
          <a:endParaRPr lang="en-US" b="1">
            <a:solidFill>
              <a:schemeClr val="bg1"/>
            </a:solidFill>
          </a:endParaRPr>
        </a:p>
      </dgm:t>
    </dgm:pt>
    <dgm:pt modelId="{BF728A37-B3BB-4F2C-89EA-292AD9A9F526}" type="sibTrans" cxnId="{D4075FB9-A0BE-4094-BF07-D2D5A86348E5}">
      <dgm:prSet/>
      <dgm:spPr/>
      <dgm:t>
        <a:bodyPr/>
        <a:lstStyle/>
        <a:p>
          <a:endParaRPr lang="en-US" b="1">
            <a:solidFill>
              <a:schemeClr val="bg1"/>
            </a:solidFill>
          </a:endParaRPr>
        </a:p>
      </dgm:t>
    </dgm:pt>
    <dgm:pt modelId="{990592EC-9C0F-46A3-BE4B-1994849B3C54}">
      <dgm:prSet phldrT="[Text]" custT="1">
        <dgm:style>
          <a:lnRef idx="2">
            <a:schemeClr val="accent6">
              <a:shade val="50000"/>
            </a:schemeClr>
          </a:lnRef>
          <a:fillRef idx="1">
            <a:schemeClr val="accent6"/>
          </a:fillRef>
          <a:effectRef idx="0">
            <a:schemeClr val="accent6"/>
          </a:effectRef>
          <a:fontRef idx="minor">
            <a:schemeClr val="lt1"/>
          </a:fontRef>
        </dgm:style>
      </dgm:prSet>
      <dgm:spPr>
        <a:solidFill>
          <a:schemeClr val="accent6">
            <a:alpha val="50000"/>
          </a:schemeClr>
        </a:solidFill>
      </dgm:spPr>
      <dgm:t>
        <a:bodyPr anchor="ctr" anchorCtr="1"/>
        <a:lstStyle/>
        <a:p>
          <a:pPr algn="ctr"/>
          <a:r>
            <a:rPr lang="en-US" sz="1300" b="1" u="none" dirty="0" smtClean="0">
              <a:solidFill>
                <a:schemeClr val="tx1"/>
              </a:solidFill>
            </a:rPr>
            <a:t>Data Coordination Center (DCC) </a:t>
          </a:r>
        </a:p>
        <a:p>
          <a:pPr algn="ctr"/>
          <a:r>
            <a:rPr lang="en-US" sz="1200" b="1" u="none" dirty="0" err="1" smtClean="0">
              <a:solidFill>
                <a:schemeClr val="tx1"/>
              </a:solidFill>
            </a:rPr>
            <a:t>Aleks</a:t>
          </a:r>
          <a:r>
            <a:rPr lang="en-US" sz="1200" b="1" u="none" dirty="0" smtClean="0">
              <a:solidFill>
                <a:schemeClr val="tx1"/>
              </a:solidFill>
            </a:rPr>
            <a:t> </a:t>
          </a:r>
          <a:r>
            <a:rPr lang="en-US" sz="1200" b="1" u="none" dirty="0" err="1" smtClean="0">
              <a:solidFill>
                <a:schemeClr val="tx1"/>
              </a:solidFill>
            </a:rPr>
            <a:t>Milosavljevic</a:t>
          </a:r>
          <a:r>
            <a:rPr lang="en-US" sz="1200" b="1" u="none" dirty="0" smtClean="0">
              <a:solidFill>
                <a:schemeClr val="tx1"/>
              </a:solidFill>
            </a:rPr>
            <a:t>, PI</a:t>
          </a:r>
        </a:p>
        <a:p>
          <a:pPr algn="ctr"/>
          <a:endParaRPr lang="en-US" sz="1200" b="1" u="none" dirty="0" smtClean="0">
            <a:solidFill>
              <a:schemeClr val="tx1"/>
            </a:solidFill>
          </a:endParaRPr>
        </a:p>
        <a:p>
          <a:pPr algn="ctr"/>
          <a:endParaRPr lang="en-US" sz="1200" b="1" u="none" dirty="0" smtClean="0">
            <a:solidFill>
              <a:schemeClr val="tx1"/>
            </a:solidFill>
          </a:endParaRPr>
        </a:p>
        <a:p>
          <a:pPr algn="ctr"/>
          <a:endParaRPr lang="en-US" sz="1200" b="1" u="none" dirty="0" smtClean="0">
            <a:solidFill>
              <a:schemeClr val="tx1"/>
            </a:solidFill>
          </a:endParaRPr>
        </a:p>
      </dgm:t>
    </dgm:pt>
    <dgm:pt modelId="{21E0873F-596C-477E-A115-C04F2701889B}" type="parTrans" cxnId="{3876B3A7-3610-42B2-B010-BC111DACD183}">
      <dgm:prSet/>
      <dgm:spPr/>
      <dgm:t>
        <a:bodyPr/>
        <a:lstStyle/>
        <a:p>
          <a:endParaRPr lang="en-US" b="1">
            <a:solidFill>
              <a:schemeClr val="bg1"/>
            </a:solidFill>
          </a:endParaRPr>
        </a:p>
      </dgm:t>
    </dgm:pt>
    <dgm:pt modelId="{793F8616-6D28-4FA6-A569-1FC88B46F48A}" type="sibTrans" cxnId="{3876B3A7-3610-42B2-B010-BC111DACD183}">
      <dgm:prSet/>
      <dgm:spPr/>
      <dgm:t>
        <a:bodyPr/>
        <a:lstStyle/>
        <a:p>
          <a:endParaRPr lang="en-US" b="1">
            <a:solidFill>
              <a:schemeClr val="bg1"/>
            </a:solidFill>
          </a:endParaRPr>
        </a:p>
      </dgm:t>
    </dgm:pt>
    <dgm:pt modelId="{C1CA3375-3941-40A5-AEF4-9596FB29B626}" type="pres">
      <dgm:prSet presAssocID="{CA50DE86-FC52-4FE9-A8FF-F6F52D69D74F}" presName="compositeShape" presStyleCnt="0">
        <dgm:presLayoutVars>
          <dgm:chMax val="7"/>
          <dgm:dir/>
          <dgm:resizeHandles val="exact"/>
        </dgm:presLayoutVars>
      </dgm:prSet>
      <dgm:spPr/>
    </dgm:pt>
    <dgm:pt modelId="{3C5B2FBD-7583-4A46-B72C-6D55E5A75738}" type="pres">
      <dgm:prSet presAssocID="{07AEF378-E2EB-4976-A478-048EBD1E01CF}" presName="circ1" presStyleLbl="vennNode1" presStyleIdx="0" presStyleCnt="3" custLinFactNeighborX="-55139" custLinFactNeighborY="64583"/>
      <dgm:spPr/>
      <dgm:t>
        <a:bodyPr/>
        <a:lstStyle/>
        <a:p>
          <a:endParaRPr lang="en-US"/>
        </a:p>
      </dgm:t>
    </dgm:pt>
    <dgm:pt modelId="{C415D173-3B43-44B1-94CA-54CB83145B06}" type="pres">
      <dgm:prSet presAssocID="{07AEF378-E2EB-4976-A478-048EBD1E01CF}" presName="circ1Tx" presStyleLbl="revTx" presStyleIdx="0" presStyleCnt="0">
        <dgm:presLayoutVars>
          <dgm:chMax val="0"/>
          <dgm:chPref val="0"/>
          <dgm:bulletEnabled val="1"/>
        </dgm:presLayoutVars>
      </dgm:prSet>
      <dgm:spPr/>
      <dgm:t>
        <a:bodyPr/>
        <a:lstStyle/>
        <a:p>
          <a:endParaRPr lang="en-US"/>
        </a:p>
      </dgm:t>
    </dgm:pt>
    <dgm:pt modelId="{35A933F2-3BA1-4A32-847C-827E41276BD8}" type="pres">
      <dgm:prSet presAssocID="{697406A1-793A-416A-BBEC-BFDC5E729286}" presName="circ2" presStyleLbl="vennNode1" presStyleIdx="1" presStyleCnt="3"/>
      <dgm:spPr/>
      <dgm:t>
        <a:bodyPr/>
        <a:lstStyle/>
        <a:p>
          <a:endParaRPr lang="en-US"/>
        </a:p>
      </dgm:t>
    </dgm:pt>
    <dgm:pt modelId="{2BC078B7-FDF9-4E6D-9F22-B6EC39C34CE6}" type="pres">
      <dgm:prSet presAssocID="{697406A1-793A-416A-BBEC-BFDC5E729286}" presName="circ2Tx" presStyleLbl="revTx" presStyleIdx="0" presStyleCnt="0">
        <dgm:presLayoutVars>
          <dgm:chMax val="0"/>
          <dgm:chPref val="0"/>
          <dgm:bulletEnabled val="1"/>
        </dgm:presLayoutVars>
      </dgm:prSet>
      <dgm:spPr/>
      <dgm:t>
        <a:bodyPr/>
        <a:lstStyle/>
        <a:p>
          <a:endParaRPr lang="en-US"/>
        </a:p>
      </dgm:t>
    </dgm:pt>
    <dgm:pt modelId="{003AF393-4359-44C3-A082-0C5C64392E1A}" type="pres">
      <dgm:prSet presAssocID="{990592EC-9C0F-46A3-BE4B-1994849B3C54}" presName="circ3" presStyleLbl="vennNode1" presStyleIdx="2" presStyleCnt="3" custScaleX="96873" custLinFactNeighborX="20926" custLinFactNeighborY="-64583"/>
      <dgm:spPr/>
      <dgm:t>
        <a:bodyPr/>
        <a:lstStyle/>
        <a:p>
          <a:endParaRPr lang="en-US"/>
        </a:p>
      </dgm:t>
    </dgm:pt>
    <dgm:pt modelId="{24D329E1-8875-489F-90F3-E4DEF0720AFC}" type="pres">
      <dgm:prSet presAssocID="{990592EC-9C0F-46A3-BE4B-1994849B3C54}" presName="circ3Tx" presStyleLbl="revTx" presStyleIdx="0" presStyleCnt="0">
        <dgm:presLayoutVars>
          <dgm:chMax val="0"/>
          <dgm:chPref val="0"/>
          <dgm:bulletEnabled val="1"/>
        </dgm:presLayoutVars>
      </dgm:prSet>
      <dgm:spPr/>
      <dgm:t>
        <a:bodyPr/>
        <a:lstStyle/>
        <a:p>
          <a:endParaRPr lang="en-US"/>
        </a:p>
      </dgm:t>
    </dgm:pt>
  </dgm:ptLst>
  <dgm:cxnLst>
    <dgm:cxn modelId="{B3AFF6B2-0A3B-4A8C-8D4E-247E2532C431}" type="presOf" srcId="{990592EC-9C0F-46A3-BE4B-1994849B3C54}" destId="{003AF393-4359-44C3-A082-0C5C64392E1A}" srcOrd="0" destOrd="0" presId="urn:microsoft.com/office/officeart/2005/8/layout/venn1"/>
    <dgm:cxn modelId="{D4075FB9-A0BE-4094-BF07-D2D5A86348E5}" srcId="{CA50DE86-FC52-4FE9-A8FF-F6F52D69D74F}" destId="{697406A1-793A-416A-BBEC-BFDC5E729286}" srcOrd="1" destOrd="0" parTransId="{D82C99C3-13EE-4277-A947-B09AB74773FF}" sibTransId="{BF728A37-B3BB-4F2C-89EA-292AD9A9F526}"/>
    <dgm:cxn modelId="{A63C1C70-0914-471D-B53A-3BF715A5B2CD}" type="presOf" srcId="{07AEF378-E2EB-4976-A478-048EBD1E01CF}" destId="{3C5B2FBD-7583-4A46-B72C-6D55E5A75738}" srcOrd="0" destOrd="0" presId="urn:microsoft.com/office/officeart/2005/8/layout/venn1"/>
    <dgm:cxn modelId="{3876B3A7-3610-42B2-B010-BC111DACD183}" srcId="{CA50DE86-FC52-4FE9-A8FF-F6F52D69D74F}" destId="{990592EC-9C0F-46A3-BE4B-1994849B3C54}" srcOrd="2" destOrd="0" parTransId="{21E0873F-596C-477E-A115-C04F2701889B}" sibTransId="{793F8616-6D28-4FA6-A569-1FC88B46F48A}"/>
    <dgm:cxn modelId="{70CB8573-C91A-4385-BAA0-30A02697B101}" type="presOf" srcId="{697406A1-793A-416A-BBEC-BFDC5E729286}" destId="{35A933F2-3BA1-4A32-847C-827E41276BD8}" srcOrd="0" destOrd="0" presId="urn:microsoft.com/office/officeart/2005/8/layout/venn1"/>
    <dgm:cxn modelId="{E39D17BB-1E16-4EF3-870D-21D2C1FF308D}" type="presOf" srcId="{990592EC-9C0F-46A3-BE4B-1994849B3C54}" destId="{24D329E1-8875-489F-90F3-E4DEF0720AFC}" srcOrd="1" destOrd="0" presId="urn:microsoft.com/office/officeart/2005/8/layout/venn1"/>
    <dgm:cxn modelId="{19F0B1A7-BA42-4920-95F1-E2A6F03FA2B9}" type="presOf" srcId="{07AEF378-E2EB-4976-A478-048EBD1E01CF}" destId="{C415D173-3B43-44B1-94CA-54CB83145B06}" srcOrd="1" destOrd="0" presId="urn:microsoft.com/office/officeart/2005/8/layout/venn1"/>
    <dgm:cxn modelId="{DA952FA6-C84C-4F92-8A97-DF4ACA5801E9}" srcId="{CA50DE86-FC52-4FE9-A8FF-F6F52D69D74F}" destId="{07AEF378-E2EB-4976-A478-048EBD1E01CF}" srcOrd="0" destOrd="0" parTransId="{F9F394FF-8D58-4B3F-AE4C-F325634681B0}" sibTransId="{C8076658-C23F-4DB6-BF02-8DE18F267DD9}"/>
    <dgm:cxn modelId="{87B651BE-A23A-4AB9-96C8-AB2E7BDE842B}" type="presOf" srcId="{CA50DE86-FC52-4FE9-A8FF-F6F52D69D74F}" destId="{C1CA3375-3941-40A5-AEF4-9596FB29B626}" srcOrd="0" destOrd="0" presId="urn:microsoft.com/office/officeart/2005/8/layout/venn1"/>
    <dgm:cxn modelId="{99CAC799-4AFA-4533-B1AB-064D22241AFF}" type="presOf" srcId="{697406A1-793A-416A-BBEC-BFDC5E729286}" destId="{2BC078B7-FDF9-4E6D-9F22-B6EC39C34CE6}" srcOrd="1" destOrd="0" presId="urn:microsoft.com/office/officeart/2005/8/layout/venn1"/>
    <dgm:cxn modelId="{83326E36-F6EB-48C0-8123-3370A120174C}" type="presParOf" srcId="{C1CA3375-3941-40A5-AEF4-9596FB29B626}" destId="{3C5B2FBD-7583-4A46-B72C-6D55E5A75738}" srcOrd="0" destOrd="0" presId="urn:microsoft.com/office/officeart/2005/8/layout/venn1"/>
    <dgm:cxn modelId="{5E855BD8-A5C6-4A5E-918E-0B0FCDEFCDD5}" type="presParOf" srcId="{C1CA3375-3941-40A5-AEF4-9596FB29B626}" destId="{C415D173-3B43-44B1-94CA-54CB83145B06}" srcOrd="1" destOrd="0" presId="urn:microsoft.com/office/officeart/2005/8/layout/venn1"/>
    <dgm:cxn modelId="{F465EC2E-B237-4EC5-921C-3DF396AC8DCA}" type="presParOf" srcId="{C1CA3375-3941-40A5-AEF4-9596FB29B626}" destId="{35A933F2-3BA1-4A32-847C-827E41276BD8}" srcOrd="2" destOrd="0" presId="urn:microsoft.com/office/officeart/2005/8/layout/venn1"/>
    <dgm:cxn modelId="{06B89771-A64B-4A3E-ABCC-06DF68E04937}" type="presParOf" srcId="{C1CA3375-3941-40A5-AEF4-9596FB29B626}" destId="{2BC078B7-FDF9-4E6D-9F22-B6EC39C34CE6}" srcOrd="3" destOrd="0" presId="urn:microsoft.com/office/officeart/2005/8/layout/venn1"/>
    <dgm:cxn modelId="{E5E41BD8-E196-402D-AEB2-9B601794D825}" type="presParOf" srcId="{C1CA3375-3941-40A5-AEF4-9596FB29B626}" destId="{003AF393-4359-44C3-A082-0C5C64392E1A}" srcOrd="4" destOrd="0" presId="urn:microsoft.com/office/officeart/2005/8/layout/venn1"/>
    <dgm:cxn modelId="{E4A01C2C-0FD5-458B-9025-3056C56C452D}" type="presParOf" srcId="{C1CA3375-3941-40A5-AEF4-9596FB29B626}" destId="{24D329E1-8875-489F-90F3-E4DEF0720AFC}" srcOrd="5" destOrd="0" presId="urn:microsoft.com/office/officeart/2005/8/layout/venn1"/>
  </dgm:cxnLst>
  <dgm:bg>
    <a:noFill/>
  </dgm:bg>
  <dgm:whole/>
  <dgm:extLst>
    <a:ext uri="http://schemas.microsoft.com/office/drawing/2008/diagram">
      <dsp:dataModelExt xmlns:dsp="http://schemas.microsoft.com/office/drawing/2008/diagram" relId="rId13"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D346A0-C081-453C-A51F-B1171E0B83FF}">
      <dsp:nvSpPr>
        <dsp:cNvPr id="0" name=""/>
        <dsp:cNvSpPr/>
      </dsp:nvSpPr>
      <dsp:spPr>
        <a:xfrm>
          <a:off x="0" y="1650546"/>
          <a:ext cx="1506907" cy="1245052"/>
        </a:xfrm>
        <a:prstGeom prst="star24">
          <a:avLst/>
        </a:prstGeom>
        <a:solidFill>
          <a:schemeClr val="accent6"/>
        </a:solidFill>
        <a:ln w="25400" cap="flat" cmpd="sng" algn="ctr">
          <a:solidFill>
            <a:schemeClr val="accent6">
              <a:shade val="50000"/>
            </a:schemeClr>
          </a:solidFill>
          <a:prstDash val="solid"/>
        </a:ln>
        <a:effectLst/>
      </dsp:spPr>
      <dsp:style>
        <a:lnRef idx="2">
          <a:schemeClr val="accent6">
            <a:shade val="50000"/>
          </a:schemeClr>
        </a:lnRef>
        <a:fillRef idx="1">
          <a:schemeClr val="accent6"/>
        </a:fillRef>
        <a:effectRef idx="0">
          <a:schemeClr val="accent6"/>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b="1" kern="1200" dirty="0" smtClean="0"/>
            <a:t>DCC-Admin Core</a:t>
          </a:r>
          <a:endParaRPr lang="en-US" sz="2000" b="1" kern="1200" dirty="0"/>
        </a:p>
      </dsp:txBody>
      <dsp:txXfrm>
        <a:off x="353874" y="1942928"/>
        <a:ext cx="799159" cy="660288"/>
      </dsp:txXfrm>
    </dsp:sp>
    <dsp:sp modelId="{87C45CE4-6232-40AE-9B1B-8B2172963EE8}">
      <dsp:nvSpPr>
        <dsp:cNvPr id="0" name=""/>
        <dsp:cNvSpPr/>
      </dsp:nvSpPr>
      <dsp:spPr>
        <a:xfrm>
          <a:off x="2045761" y="695175"/>
          <a:ext cx="703567" cy="606061"/>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2869FAE-8258-4C34-9404-C050F6F2445A}">
      <dsp:nvSpPr>
        <dsp:cNvPr id="0" name=""/>
        <dsp:cNvSpPr/>
      </dsp:nvSpPr>
      <dsp:spPr>
        <a:xfrm>
          <a:off x="800099" y="-50931"/>
          <a:ext cx="2027758" cy="1423559"/>
        </a:xfrm>
        <a:prstGeom prst="hexagon">
          <a:avLst>
            <a:gd name="adj" fmla="val 28570"/>
            <a:gd name="vf" fmla="val 1154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b="1" u="sng" kern="1200" dirty="0" smtClean="0"/>
            <a:t>RFA RM-12-011</a:t>
          </a:r>
          <a:br>
            <a:rPr lang="en-US" sz="1600" b="1" u="sng" kern="1200" dirty="0" smtClean="0"/>
          </a:br>
          <a:r>
            <a:rPr lang="en-US" sz="1600" b="1" kern="1200" dirty="0" smtClean="0"/>
            <a:t>Reference Profiles </a:t>
          </a:r>
        </a:p>
      </dsp:txBody>
      <dsp:txXfrm>
        <a:off x="1104649" y="162874"/>
        <a:ext cx="1418658" cy="995949"/>
      </dsp:txXfrm>
    </dsp:sp>
    <dsp:sp modelId="{125EFF3A-8FD0-40A0-BAE8-38741E99A390}">
      <dsp:nvSpPr>
        <dsp:cNvPr id="0" name=""/>
        <dsp:cNvSpPr/>
      </dsp:nvSpPr>
      <dsp:spPr>
        <a:xfrm>
          <a:off x="2866848" y="1828187"/>
          <a:ext cx="703567" cy="606061"/>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CE9B00E-B5EB-44C3-9962-C883ABC70526}">
      <dsp:nvSpPr>
        <dsp:cNvPr id="0" name=""/>
        <dsp:cNvSpPr/>
      </dsp:nvSpPr>
      <dsp:spPr>
        <a:xfrm>
          <a:off x="2315648" y="762000"/>
          <a:ext cx="2027758" cy="1423559"/>
        </a:xfrm>
        <a:prstGeom prst="hexagon">
          <a:avLst>
            <a:gd name="adj" fmla="val 28570"/>
            <a:gd name="vf" fmla="val 1154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b="1" u="sng" kern="1200" dirty="0" smtClean="0"/>
            <a:t>RFA RM-12-012 </a:t>
          </a:r>
          <a:r>
            <a:rPr lang="en-US" sz="1400" b="1" kern="1200" dirty="0" smtClean="0"/>
            <a:t>Biogenesis, </a:t>
          </a:r>
          <a:r>
            <a:rPr lang="en-US" sz="1400" b="1" kern="1200" dirty="0" err="1" smtClean="0"/>
            <a:t>Biodistr</a:t>
          </a:r>
          <a:r>
            <a:rPr lang="en-US" sz="1400" b="1" kern="1200" dirty="0" smtClean="0"/>
            <a:t>,  Uptake, and Effector Function</a:t>
          </a:r>
          <a:endParaRPr lang="en-US" sz="1400" b="1" kern="1200" dirty="0"/>
        </a:p>
      </dsp:txBody>
      <dsp:txXfrm>
        <a:off x="2620198" y="975805"/>
        <a:ext cx="1418658" cy="995949"/>
      </dsp:txXfrm>
    </dsp:sp>
    <dsp:sp modelId="{8AD4CCE2-3664-4B0A-A50D-58F942A0F078}">
      <dsp:nvSpPr>
        <dsp:cNvPr id="0" name=""/>
        <dsp:cNvSpPr/>
      </dsp:nvSpPr>
      <dsp:spPr>
        <a:xfrm>
          <a:off x="2296305" y="3107146"/>
          <a:ext cx="703567" cy="606061"/>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C8BA348-B7B9-4377-85A7-9220ACBFB1B4}">
      <dsp:nvSpPr>
        <dsp:cNvPr id="0" name=""/>
        <dsp:cNvSpPr/>
      </dsp:nvSpPr>
      <dsp:spPr>
        <a:xfrm>
          <a:off x="2315648" y="2360130"/>
          <a:ext cx="2027758" cy="1423559"/>
        </a:xfrm>
        <a:prstGeom prst="hexagon">
          <a:avLst>
            <a:gd name="adj" fmla="val 28570"/>
            <a:gd name="vf" fmla="val 1154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b="1" u="sng" kern="1200" dirty="0" smtClean="0"/>
            <a:t>RFA RM-12-013</a:t>
          </a:r>
          <a:r>
            <a:rPr lang="en-US" sz="1400" b="1" kern="1200" dirty="0" smtClean="0"/>
            <a:t/>
          </a:r>
          <a:br>
            <a:rPr lang="en-US" sz="1400" b="1" kern="1200" dirty="0" smtClean="0"/>
          </a:br>
          <a:r>
            <a:rPr lang="en-US" sz="1400" b="1" kern="1200" dirty="0" smtClean="0"/>
            <a:t>Clinical Utility </a:t>
          </a:r>
        </a:p>
        <a:p>
          <a:pPr lvl="0" algn="ctr" defTabSz="622300">
            <a:lnSpc>
              <a:spcPct val="90000"/>
            </a:lnSpc>
            <a:spcBef>
              <a:spcPct val="0"/>
            </a:spcBef>
            <a:spcAft>
              <a:spcPct val="35000"/>
            </a:spcAft>
          </a:pPr>
          <a:r>
            <a:rPr lang="en-US" sz="1400" b="1" kern="1200" dirty="0" smtClean="0"/>
            <a:t>for Biomarkers</a:t>
          </a:r>
          <a:endParaRPr lang="en-US" sz="1400" kern="1200" dirty="0"/>
        </a:p>
      </dsp:txBody>
      <dsp:txXfrm>
        <a:off x="2620198" y="2573935"/>
        <a:ext cx="1418658" cy="995949"/>
      </dsp:txXfrm>
    </dsp:sp>
    <dsp:sp modelId="{96B55A12-40D4-40D4-B9ED-E02D10C94BC0}">
      <dsp:nvSpPr>
        <dsp:cNvPr id="0" name=""/>
        <dsp:cNvSpPr/>
      </dsp:nvSpPr>
      <dsp:spPr>
        <a:xfrm>
          <a:off x="800099" y="3173971"/>
          <a:ext cx="2027758" cy="1423559"/>
        </a:xfrm>
        <a:prstGeom prst="hexagon">
          <a:avLst>
            <a:gd name="adj" fmla="val 28570"/>
            <a:gd name="vf" fmla="val 1154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b="1" u="sng" kern="1200" dirty="0" smtClean="0"/>
            <a:t>RFA RM-12-014</a:t>
          </a:r>
          <a:br>
            <a:rPr lang="en-US" sz="1400" b="1" u="sng" kern="1200" dirty="0" smtClean="0"/>
          </a:br>
          <a:r>
            <a:rPr lang="en-US" sz="1400" b="1" kern="1200" dirty="0" smtClean="0"/>
            <a:t>Clinical Utility for </a:t>
          </a:r>
        </a:p>
        <a:p>
          <a:pPr lvl="0" algn="ctr" defTabSz="622300">
            <a:lnSpc>
              <a:spcPct val="90000"/>
            </a:lnSpc>
            <a:spcBef>
              <a:spcPct val="0"/>
            </a:spcBef>
            <a:spcAft>
              <a:spcPct val="35000"/>
            </a:spcAft>
          </a:pPr>
          <a:r>
            <a:rPr lang="en-US" sz="1400" b="1" kern="1200" dirty="0" smtClean="0"/>
            <a:t>Therapy Development</a:t>
          </a:r>
          <a:endParaRPr lang="en-US" sz="1400" kern="1200" dirty="0"/>
        </a:p>
      </dsp:txBody>
      <dsp:txXfrm>
        <a:off x="1104649" y="3387776"/>
        <a:ext cx="1418658" cy="99594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5B2FBD-7583-4A46-B72C-6D55E5A75738}">
      <dsp:nvSpPr>
        <dsp:cNvPr id="0" name=""/>
        <dsp:cNvSpPr/>
      </dsp:nvSpPr>
      <dsp:spPr>
        <a:xfrm>
          <a:off x="410802" y="1228931"/>
          <a:ext cx="1770377" cy="1770377"/>
        </a:xfrm>
        <a:prstGeom prst="ellipse">
          <a:avLst/>
        </a:prstGeom>
        <a:solidFill>
          <a:schemeClr val="accent1"/>
        </a:solidFill>
        <a:ln w="25400" cap="flat" cmpd="sng" algn="ctr">
          <a:solidFill>
            <a:schemeClr val="accent1">
              <a:shade val="50000"/>
            </a:schemeClr>
          </a:solidFill>
          <a:prstDash val="solid"/>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n-US" sz="900" b="1" kern="1200" dirty="0" smtClean="0">
            <a:solidFill>
              <a:schemeClr val="bg1"/>
            </a:solidFill>
          </a:endParaRPr>
        </a:p>
        <a:p>
          <a:pPr lvl="0" algn="ctr" defTabSz="400050">
            <a:lnSpc>
              <a:spcPct val="90000"/>
            </a:lnSpc>
            <a:spcBef>
              <a:spcPct val="0"/>
            </a:spcBef>
            <a:spcAft>
              <a:spcPct val="35000"/>
            </a:spcAft>
          </a:pPr>
          <a:endParaRPr lang="en-US" sz="900" b="1" kern="1200" dirty="0" smtClean="0">
            <a:solidFill>
              <a:schemeClr val="bg1"/>
            </a:solidFill>
          </a:endParaRPr>
        </a:p>
        <a:p>
          <a:pPr lvl="0" algn="ctr" defTabSz="400050">
            <a:lnSpc>
              <a:spcPct val="90000"/>
            </a:lnSpc>
            <a:spcBef>
              <a:spcPct val="0"/>
            </a:spcBef>
            <a:spcAft>
              <a:spcPct val="35000"/>
            </a:spcAft>
          </a:pPr>
          <a:r>
            <a:rPr lang="en-US" sz="900" b="1" kern="1200" dirty="0" smtClean="0">
              <a:solidFill>
                <a:schemeClr val="bg1"/>
              </a:solidFill>
            </a:rPr>
            <a:t>Scientific Outreach Component (</a:t>
          </a:r>
          <a:r>
            <a:rPr lang="en-US" sz="900" b="1" u="none" kern="1200" dirty="0" smtClean="0">
              <a:solidFill>
                <a:schemeClr val="bg1"/>
              </a:solidFill>
            </a:rPr>
            <a:t>SOC</a:t>
          </a:r>
          <a:r>
            <a:rPr lang="en-US" sz="900" b="1" u="sng" kern="1200" dirty="0" smtClean="0">
              <a:solidFill>
                <a:schemeClr val="bg1"/>
              </a:solidFill>
            </a:rPr>
            <a:t>)    </a:t>
          </a:r>
          <a:r>
            <a:rPr lang="en-US" sz="900" b="1" u="none" kern="1200" dirty="0" smtClean="0">
              <a:solidFill>
                <a:schemeClr val="bg1"/>
              </a:solidFill>
            </a:rPr>
            <a:t>David Galas, PI</a:t>
          </a:r>
        </a:p>
      </dsp:txBody>
      <dsp:txXfrm>
        <a:off x="646853" y="1538747"/>
        <a:ext cx="1298276" cy="796669"/>
      </dsp:txXfrm>
    </dsp:sp>
    <dsp:sp modelId="{35A933F2-3BA1-4A32-847C-827E41276BD8}">
      <dsp:nvSpPr>
        <dsp:cNvPr id="0" name=""/>
        <dsp:cNvSpPr/>
      </dsp:nvSpPr>
      <dsp:spPr>
        <a:xfrm>
          <a:off x="2025782" y="1192054"/>
          <a:ext cx="1770377" cy="1770377"/>
        </a:xfrm>
        <a:prstGeom prst="ellipse">
          <a:avLst/>
        </a:prstGeom>
        <a:gradFill rotWithShape="0">
          <a:gsLst>
            <a:gs pos="0">
              <a:schemeClr val="accent1">
                <a:tint val="66000"/>
                <a:satMod val="160000"/>
                <a:alpha val="83000"/>
              </a:schemeClr>
            </a:gs>
            <a:gs pos="50000">
              <a:schemeClr val="accent1">
                <a:tint val="44500"/>
                <a:satMod val="160000"/>
              </a:schemeClr>
            </a:gs>
            <a:gs pos="100000">
              <a:schemeClr val="accent1">
                <a:tint val="23500"/>
                <a:satMod val="160000"/>
              </a:schemeClr>
            </a:gs>
          </a:gsLst>
          <a:lin ang="5400000" scaled="0"/>
        </a:gradFill>
        <a:ln w="25400" cap="flat" cmpd="sng" algn="ctr">
          <a:solidFill>
            <a:schemeClr val="accent4">
              <a:shade val="50000"/>
            </a:schemeClr>
          </a:solidFill>
          <a:prstDash val="solid"/>
        </a:ln>
        <a:effectLst/>
      </dsp:spPr>
      <dsp:style>
        <a:lnRef idx="2">
          <a:schemeClr val="accent4">
            <a:shade val="50000"/>
          </a:schemeClr>
        </a:lnRef>
        <a:fillRef idx="1">
          <a:schemeClr val="accent4"/>
        </a:fillRef>
        <a:effectRef idx="0">
          <a:schemeClr val="accent4"/>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r>
            <a:rPr lang="en-US" sz="900" b="1" kern="1200" dirty="0" smtClean="0">
              <a:solidFill>
                <a:schemeClr val="tx1"/>
              </a:solidFill>
            </a:rPr>
            <a:t>Data Integration &amp; Analysis Component </a:t>
          </a:r>
          <a:r>
            <a:rPr lang="en-US" sz="900" b="1" u="none" kern="1200" dirty="0" smtClean="0">
              <a:solidFill>
                <a:schemeClr val="tx1"/>
              </a:solidFill>
            </a:rPr>
            <a:t>(DIAC) </a:t>
          </a:r>
        </a:p>
        <a:p>
          <a:pPr lvl="0" algn="ctr" defTabSz="400050">
            <a:lnSpc>
              <a:spcPct val="90000"/>
            </a:lnSpc>
            <a:spcBef>
              <a:spcPct val="0"/>
            </a:spcBef>
            <a:spcAft>
              <a:spcPct val="35000"/>
            </a:spcAft>
          </a:pPr>
          <a:r>
            <a:rPr lang="en-US" sz="900" b="1" u="none" kern="1200" dirty="0" smtClean="0">
              <a:solidFill>
                <a:schemeClr val="tx1"/>
              </a:solidFill>
            </a:rPr>
            <a:t>Mark Gerstein, PI</a:t>
          </a:r>
        </a:p>
      </dsp:txBody>
      <dsp:txXfrm>
        <a:off x="2567222" y="1649401"/>
        <a:ext cx="1062226" cy="973707"/>
      </dsp:txXfrm>
    </dsp:sp>
    <dsp:sp modelId="{003AF393-4359-44C3-A082-0C5C64392E1A}">
      <dsp:nvSpPr>
        <dsp:cNvPr id="0" name=""/>
        <dsp:cNvSpPr/>
      </dsp:nvSpPr>
      <dsp:spPr>
        <a:xfrm>
          <a:off x="1146309" y="48691"/>
          <a:ext cx="1715017" cy="1770377"/>
        </a:xfrm>
        <a:prstGeom prst="ellipse">
          <a:avLst/>
        </a:prstGeom>
        <a:solidFill>
          <a:schemeClr val="accent6">
            <a:alpha val="50000"/>
          </a:schemeClr>
        </a:solidFill>
        <a:ln w="25400" cap="flat" cmpd="sng" algn="ctr">
          <a:solidFill>
            <a:schemeClr val="accent6">
              <a:shade val="50000"/>
            </a:schemeClr>
          </a:solidFill>
          <a:prstDash val="solid"/>
        </a:ln>
        <a:effectLst/>
      </dsp:spPr>
      <dsp:style>
        <a:lnRef idx="2">
          <a:schemeClr val="accent6">
            <a:shade val="50000"/>
          </a:schemeClr>
        </a:lnRef>
        <a:fillRef idx="1">
          <a:schemeClr val="accent6"/>
        </a:fillRef>
        <a:effectRef idx="0">
          <a:schemeClr val="accent6"/>
        </a:effectRef>
        <a:fontRef idx="minor">
          <a:schemeClr val="lt1"/>
        </a:fontRef>
      </dsp:style>
      <dsp:txBody>
        <a:bodyPr spcFirstLastPara="0" vert="horz" wrap="square" lIns="0" tIns="0" rIns="0" bIns="0" numCol="1" spcCol="1270" anchor="ctr" anchorCtr="1">
          <a:noAutofit/>
        </a:bodyPr>
        <a:lstStyle/>
        <a:p>
          <a:pPr lvl="0" algn="ctr" defTabSz="577850">
            <a:lnSpc>
              <a:spcPct val="90000"/>
            </a:lnSpc>
            <a:spcBef>
              <a:spcPct val="0"/>
            </a:spcBef>
            <a:spcAft>
              <a:spcPct val="35000"/>
            </a:spcAft>
          </a:pPr>
          <a:r>
            <a:rPr lang="en-US" sz="1300" b="1" u="none" kern="1200" dirty="0" smtClean="0">
              <a:solidFill>
                <a:schemeClr val="tx1"/>
              </a:solidFill>
            </a:rPr>
            <a:t>Data Coordination Center (DCC) </a:t>
          </a:r>
        </a:p>
        <a:p>
          <a:pPr lvl="0" algn="ctr" defTabSz="577850">
            <a:lnSpc>
              <a:spcPct val="90000"/>
            </a:lnSpc>
            <a:spcBef>
              <a:spcPct val="0"/>
            </a:spcBef>
            <a:spcAft>
              <a:spcPct val="35000"/>
            </a:spcAft>
          </a:pPr>
          <a:r>
            <a:rPr lang="en-US" sz="1200" b="1" u="none" kern="1200" dirty="0" err="1" smtClean="0">
              <a:solidFill>
                <a:schemeClr val="tx1"/>
              </a:solidFill>
            </a:rPr>
            <a:t>Aleks</a:t>
          </a:r>
          <a:r>
            <a:rPr lang="en-US" sz="1200" b="1" u="none" kern="1200" dirty="0" smtClean="0">
              <a:solidFill>
                <a:schemeClr val="tx1"/>
              </a:solidFill>
            </a:rPr>
            <a:t> </a:t>
          </a:r>
          <a:r>
            <a:rPr lang="en-US" sz="1200" b="1" u="none" kern="1200" dirty="0" err="1" smtClean="0">
              <a:solidFill>
                <a:schemeClr val="tx1"/>
              </a:solidFill>
            </a:rPr>
            <a:t>Milosavljevic</a:t>
          </a:r>
          <a:r>
            <a:rPr lang="en-US" sz="1200" b="1" u="none" kern="1200" dirty="0" smtClean="0">
              <a:solidFill>
                <a:schemeClr val="tx1"/>
              </a:solidFill>
            </a:rPr>
            <a:t>, PI</a:t>
          </a:r>
        </a:p>
        <a:p>
          <a:pPr lvl="0" algn="ctr" defTabSz="577850">
            <a:lnSpc>
              <a:spcPct val="90000"/>
            </a:lnSpc>
            <a:spcBef>
              <a:spcPct val="0"/>
            </a:spcBef>
            <a:spcAft>
              <a:spcPct val="35000"/>
            </a:spcAft>
          </a:pPr>
          <a:endParaRPr lang="en-US" sz="1200" b="1" u="none" kern="1200" dirty="0" smtClean="0">
            <a:solidFill>
              <a:schemeClr val="tx1"/>
            </a:solidFill>
          </a:endParaRPr>
        </a:p>
        <a:p>
          <a:pPr lvl="0" algn="ctr" defTabSz="577850">
            <a:lnSpc>
              <a:spcPct val="90000"/>
            </a:lnSpc>
            <a:spcBef>
              <a:spcPct val="0"/>
            </a:spcBef>
            <a:spcAft>
              <a:spcPct val="35000"/>
            </a:spcAft>
          </a:pPr>
          <a:endParaRPr lang="en-US" sz="1200" b="1" u="none" kern="1200" dirty="0" smtClean="0">
            <a:solidFill>
              <a:schemeClr val="tx1"/>
            </a:solidFill>
          </a:endParaRPr>
        </a:p>
        <a:p>
          <a:pPr lvl="0" algn="ctr" defTabSz="577850">
            <a:lnSpc>
              <a:spcPct val="90000"/>
            </a:lnSpc>
            <a:spcBef>
              <a:spcPct val="0"/>
            </a:spcBef>
            <a:spcAft>
              <a:spcPct val="35000"/>
            </a:spcAft>
          </a:pPr>
          <a:endParaRPr lang="en-US" sz="1200" b="1" u="none" kern="1200" dirty="0" smtClean="0">
            <a:solidFill>
              <a:schemeClr val="tx1"/>
            </a:solidFill>
          </a:endParaRPr>
        </a:p>
      </dsp:txBody>
      <dsp:txXfrm>
        <a:off x="1307806" y="506038"/>
        <a:ext cx="1029010" cy="973707"/>
      </dsp:txXfrm>
    </dsp:sp>
  </dsp:spTree>
</dsp:drawing>
</file>

<file path=ppt/diagrams/layout1.xml><?xml version="1.0" encoding="utf-8"?>
<dgm:layoutDef xmlns:dgm="http://schemas.openxmlformats.org/drawingml/2006/diagram" xmlns:a="http://schemas.openxmlformats.org/drawingml/2006/main" uniqueId="urn:microsoft.com/office/officeart/2011/layout/HexagonRadial">
  <dgm:title val="Hexagon Radial"/>
  <dgm:desc val="Use to show a sequential process that relates to a central idea or theme. Limited to six Level 2 shapes. Works best with small amounts of text. Unused text does not appear, but remains available if you switch layouts."/>
  <dgm:catLst>
    <dgm:cat type="cycle" pri="8500"/>
    <dgm:cat type="officeonline" pri="9000"/>
  </dgm:catLst>
  <dgm:samp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40" srcId="0" destId="10" srcOrd="0" destOrd="0"/>
        <dgm:cxn modelId="50" srcId="10" destId="11" srcOrd="0" destOrd="0"/>
        <dgm:cxn modelId="60" srcId="10" destId="12" srcOrd="0" destOrd="0"/>
        <dgm:cxn modelId="70" srcId="10" destId="13" srcOrd="0"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clrData>
  <dgm:layoutNode name="Name0">
    <dgm:varLst>
      <dgm:chMax val="1"/>
      <dgm:chPref val="1"/>
      <dgm:dir/>
      <dgm:animOne val="branch"/>
      <dgm:animLvl val="lvl"/>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l" for="ch" forName="Accent1" refType="w" fact="0.1685"/>
              <dgm:constr type="t" for="ch" forName="Accent1" refType="h" fact="0.2946"/>
              <dgm:constr type="w" for="ch" forName="Accent1" refType="w" fact="0.462"/>
              <dgm:constr type="h" for="ch" forName="Accent1" refType="h" fact="0.5472"/>
              <dgm:constr type="l" for="ch" forName="Parent" refType="w" fact="0"/>
              <dgm:constr type="t" for="ch" forName="Parent" refType="h" fact="0.2885"/>
              <dgm:constr type="w" for="ch" forName="Parent" refType="w" fact="0.6013"/>
              <dgm:constr type="h" for="ch" forName="Parent" refType="h" fact="0.7115"/>
              <dgm:constr type="l" for="ch" forName="Child1" refType="w" fact="0.5073"/>
              <dgm:constr type="t" for="ch" forName="Child1" refType="h" fact="0"/>
              <dgm:constr type="w" for="ch" forName="Child1" refType="w" fact="0.4927"/>
              <dgm:constr type="h" for="ch" forName="Child1" refType="h" fact="0.5831"/>
            </dgm:constrLst>
          </dgm:if>
          <dgm:if name="Name6"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2" refType="w" fact="0.6413"/>
              <dgm:constr type="t" for="ch" forName="Accent2" refType="h" fact="0.3477"/>
              <dgm:constr type="w" for="ch" forName="Accent2" refType="w" fact="0.2269"/>
              <dgm:constr type="h" for="ch" forName="Accent2" refType="h" fact="0.2076"/>
              <dgm:constr type="l" for="ch" forName="Accent1" refType="w" fact="0"/>
              <dgm:constr type="t" for="ch" forName="Accent1" refType="h" fact="0"/>
              <dgm:constr type="w" for="ch" forName="Accent1" refType="w" fact="0"/>
              <dgm:constr type="h" for="ch" forName="Accent1" refType="h" fact="0"/>
              <dgm:constr type="l" for="ch" forName="Parent" refType="w" fact="0"/>
              <dgm:constr type="t" for="ch" forName="Parent" refType="h" fact="0.2239"/>
              <dgm:constr type="w" for="ch" forName="Parent" refType="w" fact="0.6013"/>
              <dgm:constr type="h" for="ch" forName="Parent" refType="h" fact="0.5523"/>
              <dgm:constr type="l" for="ch" forName="Child1" refType="w" fact="0.5073"/>
              <dgm:constr type="t" for="ch" forName="Child1" refType="h" fact="0"/>
              <dgm:constr type="w" for="ch" forName="Child1" refType="w" fact="0.4927"/>
              <dgm:constr type="h" for="ch" forName="Child1" refType="h" fact="0.4527"/>
              <dgm:constr type="l" for="ch" forName="Child2" refType="w" fact="0.5073"/>
              <dgm:constr type="t" for="ch" forName="Child2" refType="h" fact="0.5473"/>
              <dgm:constr type="w" for="ch" forName="Child2" refType="w" fact="0.4927"/>
              <dgm:constr type="h" for="ch" forName="Child2" refType="h" fact="0.4527"/>
            </dgm:constrLst>
          </dgm:if>
          <dgm:if name="Name7"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3" refType="w" fact="0.4573"/>
              <dgm:constr type="t" for="ch" forName="Accent3" refType="h" fact="0.6145"/>
              <dgm:constr type="w" for="ch" forName="Accent3" refType="w" fact="0.2269"/>
              <dgm:constr type="h" for="ch" forName="Accent3" refType="h" fact="0.1623"/>
              <dgm:constr type="l" for="ch" forName="Accent2" refType="w" fact="0.6413"/>
              <dgm:constr type="t" for="ch" forName="Accent2" refType="h" fact="0.2719"/>
              <dgm:constr type="w" for="ch" forName="Accent2" refType="w" fact="0.2269"/>
              <dgm:constr type="h" for="ch" forName="Accent2" refType="h" fact="0.1623"/>
              <dgm:constr type="l" for="ch" forName="Accent1" refType="w" fact="0"/>
              <dgm:constr type="t" for="ch" forName="Accent1" refType="h" fact="0"/>
              <dgm:constr type="w" for="ch" forName="Accent1" refType="w" fact="0"/>
              <dgm:constr type="h" for="ch" forName="Accent1" refType="h" fact="0"/>
              <dgm:constr type="l" for="ch" forName="Child3" refType="w" fact="0.0554"/>
              <dgm:constr type="t" for="ch" forName="Child3" refType="h" fact="0.646"/>
              <dgm:constr type="w" for="ch" forName="Child3" refType="w" fact="0.4927"/>
              <dgm:constr type="h" for="ch" forName="Child3" refType="h" fact="0.354"/>
              <dgm:constr type="l" for="ch" forName="Parent" refType="w" fact="0"/>
              <dgm:constr type="t" for="ch" forName="Parent" refType="h" fact="0.1751"/>
              <dgm:constr type="w" for="ch" forName="Parent" refType="w" fact="0.6013"/>
              <dgm:constr type="h" for="ch" forName="Parent" refType="h" fact="0.4319"/>
              <dgm:constr type="l" for="ch" forName="Child1" refType="w" fact="0.5073"/>
              <dgm:constr type="t" for="ch" forName="Child1" refType="h" fact="0"/>
              <dgm:constr type="w" for="ch" forName="Child1" refType="w" fact="0.4927"/>
              <dgm:constr type="h" for="ch" forName="Child1" refType="h" fact="0.354"/>
              <dgm:constr type="l" for="ch" forName="Child2" refType="w" fact="0.5073"/>
              <dgm:constr type="t" for="ch" forName="Child2" refType="h" fact="0.428"/>
              <dgm:constr type="w" for="ch" forName="Child2" refType="w" fact="0.4927"/>
              <dgm:constr type="h" for="ch" forName="Child2" refType="h" fact="0.354"/>
            </dgm:constrLst>
          </dgm:if>
          <dgm:if name="Name8"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4" refType="w" fact="0.4573"/>
              <dgm:constr type="t" for="ch" forName="Accent4" refType="h" fact="0.6834"/>
              <dgm:constr type="w" for="ch" forName="Accent4" refType="w" fact="0.2269"/>
              <dgm:constr type="h" for="ch" forName="Accent4" refType="h" fact="0.1333"/>
              <dgm:constr type="l" for="ch" forName="Accent3" refType="w" fact="0.6413"/>
              <dgm:constr type="t" for="ch" forName="Accent3" refType="h" fact="0.4021"/>
              <dgm:constr type="w" for="ch" forName="Accent3" refType="w" fact="0.2269"/>
              <dgm:constr type="h" for="ch" forName="Accent3" refType="h" fact="0.1333"/>
              <dgm:constr type="l" for="ch" forName="Accent2" refType="w" fact="0.3765"/>
              <dgm:constr type="t" for="ch" forName="Accent2" refType="h" fact="0.1529"/>
              <dgm:constr type="w" for="ch" forName="Accent2" refType="w" fact="0.2269"/>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0554"/>
              <dgm:constr type="t" for="ch" forName="Child4" refType="h" fact="0.7093"/>
              <dgm:constr type="w" for="ch" forName="Child4" refType="w" fact="0.4927"/>
              <dgm:constr type="h" for="ch" forName="Child4" refType="h" fact="0.2907"/>
              <dgm:constr type="l" for="ch" forName="Parent" refType="w" fact="0"/>
              <dgm:constr type="t" for="ch" forName="Parent" refType="h" fact="0.3226"/>
              <dgm:constr type="w" for="ch" forName="Parent" refType="w" fact="0.6013"/>
              <dgm:constr type="h" for="ch" forName="Parent" refType="h" fact="0.3547"/>
              <dgm:constr type="l" for="ch" forName="Child2" refType="w" fact="0.5073"/>
              <dgm:constr type="t" for="ch" forName="Child2" refType="h" fact="0.1788"/>
              <dgm:constr type="w" for="ch" forName="Child2" refType="w" fact="0.4927"/>
              <dgm:constr type="h" for="ch" forName="Child2" refType="h" fact="0.2907"/>
              <dgm:constr type="l" for="ch" forName="Child3" refType="w" fact="0.5073"/>
              <dgm:constr type="t" for="ch" forName="Child3" refType="h" fact="0.5303"/>
              <dgm:constr type="w" for="ch" forName="Child3" refType="w" fact="0.4927"/>
              <dgm:constr type="h" for="ch" forName="Child3" refType="h" fact="0.2907"/>
              <dgm:constr type="l" for="ch" forName="Child1" refType="w" fact="0.0554"/>
              <dgm:constr type="t" for="ch" forName="Child1" refType="h" fact="0"/>
              <dgm:constr type="w" for="ch" forName="Child1" refType="w" fact="0.4927"/>
              <dgm:constr type="h" for="ch" forName="Child1" refType="h" fact="0.2907"/>
            </dgm:constrLst>
          </dgm:if>
          <dgm:if name="Name9"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1" refType="w" fact="0.3246"/>
              <dgm:constr type="t" for="ch" forName="Child1" refType="h" fact="0"/>
              <dgm:constr type="w" for="ch" forName="Child1" refType="w" fact="0.3523"/>
              <dgm:constr type="h" for="ch" forName="Child1" refType="h" fact="0.2907"/>
            </dgm:constrLst>
          </dgm:if>
          <dgm:else name="Name10">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l" for="ch" forName="Accent6" refType="w" fact="0.0934"/>
              <dgm:constr type="t" for="ch" forName="Accent6" refType="h" fact="0.4635"/>
              <dgm:constr type="w" for="ch" forName="Accent6" refType="w" fact="0.1622"/>
              <dgm:constr type="h" for="ch" forName="Accent6" refType="h" fact="0.1333"/>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6" refType="w" fact="0"/>
              <dgm:constr type="t" for="ch" forName="Child6" refType="h" fact="0.1784"/>
              <dgm:constr type="w" for="ch" forName="Child6" refType="w" fact="0.3523"/>
              <dgm:constr type="h" for="ch" forName="Child6" refType="h" fact="0.2907"/>
              <dgm:constr type="l" for="ch" forName="Child1" refType="w" fact="0.3246"/>
              <dgm:constr type="t" for="ch" forName="Child1" refType="h" fact="0"/>
              <dgm:constr type="w" for="ch" forName="Child1" refType="w" fact="0.3523"/>
              <dgm:constr type="h" for="ch" forName="Child1" refType="h" fact="0.2907"/>
            </dgm:constrLst>
          </dgm:else>
        </dgm:choose>
      </dgm:if>
      <dgm:else name="Name11">
        <dgm:choose name="Name12">
          <dgm:if name="Name13"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4"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r" for="ch" forName="Accent1" refType="w" fact="0.8315"/>
              <dgm:constr type="t" for="ch" forName="Accent1" refType="h" fact="0.2946"/>
              <dgm:constr type="w" for="ch" forName="Accent1" refType="w" fact="0.462"/>
              <dgm:constr type="h" for="ch" forName="Accent1" refType="h" fact="0.5472"/>
              <dgm:constr type="r" for="ch" forName="Parent" refType="w"/>
              <dgm:constr type="t" for="ch" forName="Parent" refType="h" fact="0.2885"/>
              <dgm:constr type="w" for="ch" forName="Parent" refType="w" fact="0.6013"/>
              <dgm:constr type="h" for="ch" forName="Parent" refType="h" fact="0.7115"/>
              <dgm:constr type="r" for="ch" forName="Child1" refType="w" fact="0.4927"/>
              <dgm:constr type="t" for="ch" forName="Child1" refType="h" fact="0"/>
              <dgm:constr type="w" for="ch" forName="Child1" refType="w" fact="0.4927"/>
              <dgm:constr type="h" for="ch" forName="Child1" refType="h" fact="0.5831"/>
            </dgm:constrLst>
          </dgm:if>
          <dgm:if name="Name15"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2" refType="w" fact="0.3587"/>
              <dgm:constr type="t" for="ch" forName="Accent2" refType="h" fact="0.3477"/>
              <dgm:constr type="w" for="ch" forName="Accent2" refType="w" fact="0.2269"/>
              <dgm:constr type="h" for="ch" forName="Accent2" refType="h" fact="0.2076"/>
              <dgm:constr type="r" for="ch" forName="Accent1" refType="w" fact="0"/>
              <dgm:constr type="t" for="ch" forName="Accent1" refType="h" fact="0"/>
              <dgm:constr type="w" for="ch" forName="Accent1" refType="w" fact="0"/>
              <dgm:constr type="h" for="ch" forName="Accent1" refType="h" fact="0"/>
              <dgm:constr type="r" for="ch" forName="Parent" refType="w"/>
              <dgm:constr type="t" for="ch" forName="Parent" refType="h" fact="0.2239"/>
              <dgm:constr type="w" for="ch" forName="Parent" refType="w" fact="0.6013"/>
              <dgm:constr type="h" for="ch" forName="Parent" refType="h" fact="0.5523"/>
              <dgm:constr type="r" for="ch" forName="Child1" refType="w" fact="0.4927"/>
              <dgm:constr type="t" for="ch" forName="Child1" refType="h" fact="0"/>
              <dgm:constr type="w" for="ch" forName="Child1" refType="w" fact="0.4927"/>
              <dgm:constr type="h" for="ch" forName="Child1" refType="h" fact="0.4527"/>
              <dgm:constr type="r" for="ch" forName="Child2" refType="w" fact="0.5073"/>
              <dgm:constr type="t" for="ch" forName="Child2" refType="h" fact="0.5473"/>
              <dgm:constr type="w" for="ch" forName="Child2" refType="w" fact="0.4927"/>
              <dgm:constr type="h" for="ch" forName="Child2" refType="h" fact="0.4527"/>
            </dgm:constrLst>
          </dgm:if>
          <dgm:if name="Name16"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3" refType="w" fact="0.5427"/>
              <dgm:constr type="t" for="ch" forName="Accent3" refType="h" fact="0.6145"/>
              <dgm:constr type="w" for="ch" forName="Accent3" refType="w" fact="0.2269"/>
              <dgm:constr type="h" for="ch" forName="Accent3" refType="h" fact="0.1623"/>
              <dgm:constr type="r" for="ch" forName="Accent2" refType="w" fact="0.3587"/>
              <dgm:constr type="t" for="ch" forName="Accent2" refType="h" fact="0.2719"/>
              <dgm:constr type="w" for="ch" forName="Accent2" refType="w" fact="0.2269"/>
              <dgm:constr type="h" for="ch" forName="Accent2" refType="h" fact="0.1623"/>
              <dgm:constr type="r" for="ch" forName="Accent1" refType="w" fact="0"/>
              <dgm:constr type="t" for="ch" forName="Accent1" refType="h" fact="0"/>
              <dgm:constr type="w" for="ch" forName="Accent1" refType="w" fact="0"/>
              <dgm:constr type="h" for="ch" forName="Accent1" refType="h" fact="0"/>
              <dgm:constr type="r" for="ch" forName="Child3" refType="w" fact="0.9446"/>
              <dgm:constr type="t" for="ch" forName="Child3" refType="h" fact="0.646"/>
              <dgm:constr type="w" for="ch" forName="Child3" refType="w" fact="0.4927"/>
              <dgm:constr type="h" for="ch" forName="Child3" refType="h" fact="0.354"/>
              <dgm:constr type="r" for="ch" forName="Parent" refType="w"/>
              <dgm:constr type="t" for="ch" forName="Parent" refType="h" fact="0.1751"/>
              <dgm:constr type="w" for="ch" forName="Parent" refType="w" fact="0.6013"/>
              <dgm:constr type="h" for="ch" forName="Parent" refType="h" fact="0.4319"/>
              <dgm:constr type="r" for="ch" forName="Child1" refType="w" fact="0.4927"/>
              <dgm:constr type="t" for="ch" forName="Child1" refType="h" fact="0"/>
              <dgm:constr type="w" for="ch" forName="Child1" refType="w" fact="0.4927"/>
              <dgm:constr type="h" for="ch" forName="Child1" refType="h" fact="0.354"/>
              <dgm:constr type="r" for="ch" forName="Child2" refType="w" fact="0.4927"/>
              <dgm:constr type="t" for="ch" forName="Child2" refType="h" fact="0.428"/>
              <dgm:constr type="w" for="ch" forName="Child2" refType="w" fact="0.4927"/>
              <dgm:constr type="h" for="ch" forName="Child2" refType="h" fact="0.354"/>
            </dgm:constrLst>
          </dgm:if>
          <dgm:if name="Name17"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4" refType="w" fact="0.5427"/>
              <dgm:constr type="t" for="ch" forName="Accent4" refType="h" fact="0.6834"/>
              <dgm:constr type="w" for="ch" forName="Accent4" refType="w" fact="0.2269"/>
              <dgm:constr type="h" for="ch" forName="Accent4" refType="h" fact="0.1333"/>
              <dgm:constr type="r" for="ch" forName="Accent3" refType="w" fact="0.3587"/>
              <dgm:constr type="t" for="ch" forName="Accent3" refType="h" fact="0.4021"/>
              <dgm:constr type="w" for="ch" forName="Accent3" refType="w" fact="0.2269"/>
              <dgm:constr type="h" for="ch" forName="Accent3" refType="h" fact="0.1333"/>
              <dgm:constr type="r" for="ch" forName="Accent2" refType="w" fact="0.6235"/>
              <dgm:constr type="t" for="ch" forName="Accent2" refType="h" fact="0.1529"/>
              <dgm:constr type="w" for="ch" forName="Accent2" refType="w" fact="0.2269"/>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9446"/>
              <dgm:constr type="t" for="ch" forName="Child4" refType="h" fact="0.7093"/>
              <dgm:constr type="w" for="ch" forName="Child4" refType="w" fact="0.4927"/>
              <dgm:constr type="h" for="ch" forName="Child4" refType="h" fact="0.2907"/>
              <dgm:constr type="r" for="ch" forName="Parent" refType="w"/>
              <dgm:constr type="t" for="ch" forName="Parent" refType="h" fact="0.3226"/>
              <dgm:constr type="w" for="ch" forName="Parent" refType="w" fact="0.6013"/>
              <dgm:constr type="h" for="ch" forName="Parent" refType="h" fact="0.3547"/>
              <dgm:constr type="r" for="ch" forName="Child2" refType="w" fact="0.4927"/>
              <dgm:constr type="t" for="ch" forName="Child2" refType="h" fact="0.1788"/>
              <dgm:constr type="w" for="ch" forName="Child2" refType="w" fact="0.4927"/>
              <dgm:constr type="h" for="ch" forName="Child2" refType="h" fact="0.2907"/>
              <dgm:constr type="r" for="ch" forName="Child3" refType="w" fact="0.4927"/>
              <dgm:constr type="t" for="ch" forName="Child3" refType="h" fact="0.5303"/>
              <dgm:constr type="w" for="ch" forName="Child3" refType="w" fact="0.4927"/>
              <dgm:constr type="h" for="ch" forName="Child3" refType="h" fact="0.2907"/>
              <dgm:constr type="r" for="ch" forName="Child1" refType="w" fact="0.9446"/>
              <dgm:constr type="t" for="ch" forName="Child1" refType="h" fact="0"/>
              <dgm:constr type="w" for="ch" forName="Child1" refType="w" fact="0.4927"/>
              <dgm:constr type="h" for="ch" forName="Child1" refType="h" fact="0.2907"/>
            </dgm:constrLst>
          </dgm:if>
          <dgm:if name="Name18"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1" refType="w" fact="0.6754"/>
              <dgm:constr type="t" for="ch" forName="Child1" refType="h" fact="0"/>
              <dgm:constr type="w" for="ch" forName="Child1" refType="w" fact="0.3523"/>
              <dgm:constr type="h" for="ch" forName="Child1" refType="h" fact="0.2907"/>
            </dgm:constrLst>
          </dgm:if>
          <dgm:else name="Name19">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r" for="ch" forName="Accent6" refType="w" fact="0.9066"/>
              <dgm:constr type="t" for="ch" forName="Accent6" refType="h" fact="0.4635"/>
              <dgm:constr type="w" for="ch" forName="Accent6" refType="w" fact="0.1622"/>
              <dgm:constr type="h" for="ch" forName="Accent6" refType="h" fact="0.1333"/>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6" refType="w"/>
              <dgm:constr type="t" for="ch" forName="Child6" refType="h" fact="0.1784"/>
              <dgm:constr type="w" for="ch" forName="Child6" refType="w" fact="0.3523"/>
              <dgm:constr type="h" for="ch" forName="Child6" refType="h" fact="0.2907"/>
              <dgm:constr type="r" for="ch" forName="Child1" refType="w" fact="0.6754"/>
              <dgm:constr type="t" for="ch" forName="Child1" refType="h" fact="0"/>
              <dgm:constr type="w" for="ch" forName="Child1" refType="w" fact="0.3523"/>
              <dgm:constr type="h" for="ch" forName="Child1" refType="h" fact="0.2907"/>
            </dgm:constrLst>
          </dgm:else>
        </dgm:choose>
      </dgm:else>
    </dgm:choose>
    <dgm:forEach name="wrapper" axis="self" ptType="parTrans">
      <dgm:forEach name="accentRepeat" axis="self">
        <dgm:layoutNode name="Accent" styleLbl="bgShp">
          <dgm:alg type="sp"/>
          <dgm:shape xmlns:r="http://schemas.openxmlformats.org/officeDocument/2006/relationships" type="hexagon" r:blip="" zOrderOff="-2">
            <dgm:adjLst>
              <dgm:adj idx="1" val="0.289"/>
              <dgm:adj idx="2" val="1.1547"/>
            </dgm:adjLst>
          </dgm:shape>
          <dgm:presOf/>
        </dgm:layoutNode>
      </dgm:forEach>
    </dgm:forEach>
    <dgm:forEach name="Name20" axis="ch" ptType="node" cnt="1">
      <dgm:layoutNode name="Parent" styleLbl="node0">
        <dgm:varLst>
          <dgm:chMax val="6"/>
          <dgm:chPref val="6"/>
        </dgm:varLst>
        <dgm:alg type="tx"/>
        <dgm:shape xmlns:r="http://schemas.openxmlformats.org/officeDocument/2006/relationships" type="hexagon" r:blip="">
          <dgm:adjLst>
            <dgm:adj idx="1" val="0.2857"/>
            <dgm:adj idx="2" val="1.1547"/>
          </dgm:adjLst>
        </dgm:shape>
        <dgm:presOf axis="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1" axis="ch ch" ptType="node node" st="1 1" cnt="1 1">
      <dgm:layoutNode name="Accent1">
        <dgm:alg type="sp"/>
        <dgm:shape xmlns:r="http://schemas.openxmlformats.org/officeDocument/2006/relationships" r:blip="" zOrderOff="-2">
          <dgm:adjLst/>
        </dgm:shape>
        <dgm:presOf/>
        <dgm:constrLst/>
        <dgm:forEach name="Name22" ref="accentRepeat"/>
      </dgm:layoutNode>
      <dgm:layoutNode name="Child1"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3" axis="ch ch" ptType="node node" st="1 2" cnt="1 1">
      <dgm:layoutNode name="Accent2">
        <dgm:alg type="sp"/>
        <dgm:shape xmlns:r="http://schemas.openxmlformats.org/officeDocument/2006/relationships" r:blip="" zOrderOff="-2">
          <dgm:adjLst/>
        </dgm:shape>
        <dgm:presOf/>
        <dgm:constrLst/>
        <dgm:forEach name="Name24" ref="accentRepeat"/>
      </dgm:layoutNode>
      <dgm:layoutNode name="Child2"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5" axis="ch ch" ptType="node node" st="1 3" cnt="1 1">
      <dgm:layoutNode name="Accent3">
        <dgm:alg type="sp"/>
        <dgm:shape xmlns:r="http://schemas.openxmlformats.org/officeDocument/2006/relationships" r:blip="" zOrderOff="-2">
          <dgm:adjLst/>
        </dgm:shape>
        <dgm:presOf/>
        <dgm:constrLst/>
        <dgm:forEach name="Name26" ref="accentRepeat"/>
      </dgm:layoutNode>
      <dgm:layoutNode name="Child3"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7" axis="ch ch" ptType="node node" st="1 4" cnt="1 1">
      <dgm:layoutNode name="Accent4">
        <dgm:alg type="sp"/>
        <dgm:shape xmlns:r="http://schemas.openxmlformats.org/officeDocument/2006/relationships" r:blip="">
          <dgm:adjLst/>
        </dgm:shape>
        <dgm:presOf/>
        <dgm:constrLst/>
        <dgm:forEach name="Name28" ref="accentRepeat"/>
      </dgm:layoutNode>
      <dgm:layoutNode name="Child4"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9" axis="ch ch" ptType="node node" st="1 5" cnt="1 1">
      <dgm:layoutNode name="Accent5">
        <dgm:alg type="sp"/>
        <dgm:shape xmlns:r="http://schemas.openxmlformats.org/officeDocument/2006/relationships" r:blip="">
          <dgm:adjLst/>
        </dgm:shape>
        <dgm:presOf/>
        <dgm:constrLst/>
        <dgm:forEach name="Name30" ref="accentRepeat"/>
      </dgm:layoutNode>
      <dgm:layoutNode name="Child5"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1" axis="ch ch" ptType="node node" st="1 6" cnt="1 1">
      <dgm:layoutNode name="Accent6">
        <dgm:alg type="sp"/>
        <dgm:shape xmlns:r="http://schemas.openxmlformats.org/officeDocument/2006/relationships" r:blip="">
          <dgm:adjLst/>
        </dgm:shape>
        <dgm:presOf/>
        <dgm:constrLst/>
        <dgm:forEach name="Name32" ref="accentRepeat"/>
      </dgm:layoutNode>
      <dgm:layoutNode name="Child6"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3763" cy="46235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39466" y="0"/>
            <a:ext cx="3013763" cy="462358"/>
          </a:xfrm>
          <a:prstGeom prst="rect">
            <a:avLst/>
          </a:prstGeom>
        </p:spPr>
        <p:txBody>
          <a:bodyPr vert="horz" lIns="91440" tIns="45720" rIns="91440" bIns="45720" rtlCol="0"/>
          <a:lstStyle>
            <a:lvl1pPr algn="r">
              <a:defRPr sz="1200"/>
            </a:lvl1pPr>
          </a:lstStyle>
          <a:p>
            <a:fld id="{4A789417-F6C0-48D0-8115-0B4DE5710ACF}" type="datetimeFigureOut">
              <a:rPr lang="en-US" smtClean="0"/>
              <a:t>3/30/16</a:t>
            </a:fld>
            <a:endParaRPr lang="en-US"/>
          </a:p>
        </p:txBody>
      </p:sp>
      <p:sp>
        <p:nvSpPr>
          <p:cNvPr id="4" name="Footer Placeholder 3"/>
          <p:cNvSpPr>
            <a:spLocks noGrp="1"/>
          </p:cNvSpPr>
          <p:nvPr>
            <p:ph type="ftr" sz="quarter" idx="2"/>
          </p:nvPr>
        </p:nvSpPr>
        <p:spPr>
          <a:xfrm>
            <a:off x="0" y="8776902"/>
            <a:ext cx="3013763" cy="462358"/>
          </a:xfrm>
          <a:prstGeom prst="rect">
            <a:avLst/>
          </a:prstGeom>
        </p:spPr>
        <p:txBody>
          <a:bodyPr vert="horz" lIns="91440" tIns="45720" rIns="91440" bIns="45720" rtlCol="0" anchor="b"/>
          <a:lstStyle>
            <a:lvl1pPr algn="l">
              <a:defRPr sz="1200"/>
            </a:lvl1pPr>
          </a:lstStyle>
          <a:p>
            <a:r>
              <a:rPr lang="en-US" smtClean="0"/>
              <a:t>Bio-IT World 2013</a:t>
            </a:r>
            <a:endParaRPr lang="en-US"/>
          </a:p>
        </p:txBody>
      </p:sp>
      <p:sp>
        <p:nvSpPr>
          <p:cNvPr id="5" name="Slide Number Placeholder 4"/>
          <p:cNvSpPr>
            <a:spLocks noGrp="1"/>
          </p:cNvSpPr>
          <p:nvPr>
            <p:ph type="sldNum" sz="quarter" idx="3"/>
          </p:nvPr>
        </p:nvSpPr>
        <p:spPr>
          <a:xfrm>
            <a:off x="3939466" y="8776902"/>
            <a:ext cx="3013763" cy="462358"/>
          </a:xfrm>
          <a:prstGeom prst="rect">
            <a:avLst/>
          </a:prstGeom>
        </p:spPr>
        <p:txBody>
          <a:bodyPr vert="horz" lIns="91440" tIns="45720" rIns="91440" bIns="45720" rtlCol="0" anchor="b"/>
          <a:lstStyle>
            <a:lvl1pPr algn="r">
              <a:defRPr sz="1200"/>
            </a:lvl1pPr>
          </a:lstStyle>
          <a:p>
            <a:fld id="{3DEEDA52-F045-4AA4-AFDD-358CC60D4DB6}" type="slidenum">
              <a:rPr lang="en-US" smtClean="0"/>
              <a:t>‹#›</a:t>
            </a:fld>
            <a:endParaRPr lang="en-US"/>
          </a:p>
        </p:txBody>
      </p:sp>
    </p:spTree>
    <p:extLst>
      <p:ext uri="{BB962C8B-B14F-4D97-AF65-F5344CB8AC3E}">
        <p14:creationId xmlns:p14="http://schemas.microsoft.com/office/powerpoint/2010/main" val="4262952460"/>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3013763" cy="46235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a:lvl1pPr>
          </a:lstStyle>
          <a:p>
            <a:pPr>
              <a:defRPr/>
            </a:pPr>
            <a:endParaRPr lang="en-US"/>
          </a:p>
        </p:txBody>
      </p:sp>
      <p:sp>
        <p:nvSpPr>
          <p:cNvPr id="5123" name="Rectangle 3"/>
          <p:cNvSpPr>
            <a:spLocks noGrp="1" noChangeArrowheads="1"/>
          </p:cNvSpPr>
          <p:nvPr>
            <p:ph type="dt" idx="1"/>
          </p:nvPr>
        </p:nvSpPr>
        <p:spPr bwMode="auto">
          <a:xfrm>
            <a:off x="3939466" y="0"/>
            <a:ext cx="3013763" cy="46235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a:p>
        </p:txBody>
      </p:sp>
      <p:sp>
        <p:nvSpPr>
          <p:cNvPr id="21508" name="Rectangle 4"/>
          <p:cNvSpPr>
            <a:spLocks noGrp="1" noRot="1" noChangeAspect="1" noChangeArrowheads="1" noTextEdit="1"/>
          </p:cNvSpPr>
          <p:nvPr>
            <p:ph type="sldImg" idx="2"/>
          </p:nvPr>
        </p:nvSpPr>
        <p:spPr bwMode="auto">
          <a:xfrm>
            <a:off x="1166813" y="692150"/>
            <a:ext cx="4621212" cy="3465513"/>
          </a:xfrm>
          <a:prstGeom prst="rect">
            <a:avLst/>
          </a:prstGeom>
          <a:noFill/>
          <a:ln w="9525">
            <a:solidFill>
              <a:srgbClr val="000000"/>
            </a:solidFill>
            <a:miter lim="800000"/>
            <a:headEnd/>
            <a:tailEnd/>
          </a:ln>
        </p:spPr>
      </p:sp>
      <p:sp>
        <p:nvSpPr>
          <p:cNvPr id="5125" name="Rectangle 5"/>
          <p:cNvSpPr>
            <a:spLocks noGrp="1" noChangeArrowheads="1"/>
          </p:cNvSpPr>
          <p:nvPr>
            <p:ph type="body" sz="quarter" idx="3"/>
          </p:nvPr>
        </p:nvSpPr>
        <p:spPr bwMode="auto">
          <a:xfrm>
            <a:off x="695484" y="4390030"/>
            <a:ext cx="5563870" cy="415806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5126" name="Rectangle 6"/>
          <p:cNvSpPr>
            <a:spLocks noGrp="1" noChangeArrowheads="1"/>
          </p:cNvSpPr>
          <p:nvPr>
            <p:ph type="ftr" sz="quarter" idx="4"/>
          </p:nvPr>
        </p:nvSpPr>
        <p:spPr bwMode="auto">
          <a:xfrm>
            <a:off x="0" y="8776902"/>
            <a:ext cx="3013763" cy="46235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a:lvl1pPr>
          </a:lstStyle>
          <a:p>
            <a:pPr>
              <a:defRPr/>
            </a:pPr>
            <a:r>
              <a:rPr lang="en-US" smtClean="0"/>
              <a:t>Bio-IT World 2013</a:t>
            </a:r>
            <a:endParaRPr lang="en-US"/>
          </a:p>
        </p:txBody>
      </p:sp>
      <p:sp>
        <p:nvSpPr>
          <p:cNvPr id="5127" name="Rectangle 7"/>
          <p:cNvSpPr>
            <a:spLocks noGrp="1" noChangeArrowheads="1"/>
          </p:cNvSpPr>
          <p:nvPr>
            <p:ph type="sldNum" sz="quarter" idx="5"/>
          </p:nvPr>
        </p:nvSpPr>
        <p:spPr bwMode="auto">
          <a:xfrm>
            <a:off x="3939466" y="8776902"/>
            <a:ext cx="3013763" cy="46235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88C04E8D-E33A-4EDD-9879-B6C2C048B14D}" type="slidenum">
              <a:rPr lang="en-US"/>
              <a:pPr>
                <a:defRPr/>
              </a:pPr>
              <a:t>‹#›</a:t>
            </a:fld>
            <a:endParaRPr lang="en-US"/>
          </a:p>
        </p:txBody>
      </p:sp>
    </p:spTree>
    <p:extLst>
      <p:ext uri="{BB962C8B-B14F-4D97-AF65-F5344CB8AC3E}">
        <p14:creationId xmlns:p14="http://schemas.microsoft.com/office/powerpoint/2010/main" val="518724682"/>
      </p:ext>
    </p:extLst>
  </p:cSld>
  <p:clrMap bg1="lt1" tx1="dk1" bg2="lt2" tx2="dk2" accent1="accent1" accent2="accent2" accent3="accent3" accent4="accent4" accent5="accent5" accent6="accent6" hlink="hlink" folHlink="folHlink"/>
  <p:hf hdr="0" dt="0"/>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a:defRPr/>
            </a:pPr>
            <a:r>
              <a:rPr lang="en-US" smtClean="0"/>
              <a:t>Bio-IT World 2013</a:t>
            </a:r>
            <a:endParaRPr lang="en-US"/>
          </a:p>
        </p:txBody>
      </p:sp>
      <p:sp>
        <p:nvSpPr>
          <p:cNvPr id="5" name="Slide Number Placeholder 4"/>
          <p:cNvSpPr>
            <a:spLocks noGrp="1"/>
          </p:cNvSpPr>
          <p:nvPr>
            <p:ph type="sldNum" sz="quarter" idx="11"/>
          </p:nvPr>
        </p:nvSpPr>
        <p:spPr/>
        <p:txBody>
          <a:bodyPr/>
          <a:lstStyle/>
          <a:p>
            <a:pPr>
              <a:defRPr/>
            </a:pPr>
            <a:fld id="{88C04E8D-E33A-4EDD-9879-B6C2C048B14D}" type="slidenum">
              <a:rPr lang="en-US" smtClean="0"/>
              <a:pPr>
                <a:defRPr/>
              </a:pPr>
              <a:t>3</a:t>
            </a:fld>
            <a:endParaRPr lang="en-US"/>
          </a:p>
        </p:txBody>
      </p:sp>
    </p:spTree>
    <p:extLst>
      <p:ext uri="{BB962C8B-B14F-4D97-AF65-F5344CB8AC3E}">
        <p14:creationId xmlns:p14="http://schemas.microsoft.com/office/powerpoint/2010/main" val="18348041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3" name="Shape 543"/>
          <p:cNvSpPr>
            <a:spLocks noGrp="1" noRot="1" noChangeAspect="1"/>
          </p:cNvSpPr>
          <p:nvPr>
            <p:ph type="sldImg"/>
          </p:nvPr>
        </p:nvSpPr>
        <p:spPr>
          <a:prstGeom prst="rect">
            <a:avLst/>
          </a:prstGeom>
        </p:spPr>
        <p:txBody>
          <a:bodyPr lIns="92546" tIns="46273" rIns="92546" bIns="46273"/>
          <a:lstStyle/>
          <a:p>
            <a:endParaRPr/>
          </a:p>
        </p:txBody>
      </p:sp>
      <p:sp>
        <p:nvSpPr>
          <p:cNvPr id="544" name="Shape 544"/>
          <p:cNvSpPr>
            <a:spLocks noGrp="1"/>
          </p:cNvSpPr>
          <p:nvPr>
            <p:ph type="body" sz="quarter" idx="1"/>
          </p:nvPr>
        </p:nvSpPr>
        <p:spPr>
          <a:prstGeom prst="rect">
            <a:avLst/>
          </a:prstGeom>
        </p:spPr>
        <p:txBody>
          <a:bodyPr/>
          <a:lstStyle/>
          <a:p>
            <a:r>
              <a:t>now have an app for this!</a:t>
            </a:r>
          </a:p>
        </p:txBody>
      </p:sp>
    </p:spTree>
    <p:extLst>
      <p:ext uri="{BB962C8B-B14F-4D97-AF65-F5344CB8AC3E}">
        <p14:creationId xmlns:p14="http://schemas.microsoft.com/office/powerpoint/2010/main" val="10252023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9" name="Shape 629"/>
          <p:cNvSpPr>
            <a:spLocks noGrp="1" noRot="1" noChangeAspect="1"/>
          </p:cNvSpPr>
          <p:nvPr>
            <p:ph type="sldImg"/>
          </p:nvPr>
        </p:nvSpPr>
        <p:spPr>
          <a:prstGeom prst="rect">
            <a:avLst/>
          </a:prstGeom>
        </p:spPr>
        <p:txBody>
          <a:bodyPr lIns="92546" tIns="46273" rIns="92546" bIns="46273"/>
          <a:lstStyle/>
          <a:p>
            <a:endParaRPr/>
          </a:p>
        </p:txBody>
      </p:sp>
      <p:sp>
        <p:nvSpPr>
          <p:cNvPr id="630" name="Shape 630"/>
          <p:cNvSpPr>
            <a:spLocks noGrp="1"/>
          </p:cNvSpPr>
          <p:nvPr>
            <p:ph type="body" sz="quarter" idx="1"/>
          </p:nvPr>
        </p:nvSpPr>
        <p:spPr>
          <a:prstGeom prst="rect">
            <a:avLst/>
          </a:prstGeom>
        </p:spPr>
        <p:txBody>
          <a:bodyPr/>
          <a:lstStyle/>
          <a:p>
            <a:r>
              <a:t>* except birds/mammals</a:t>
            </a:r>
          </a:p>
          <a:p>
            <a:r>
              <a:t>(hg38+junctions ~30GB)</a:t>
            </a:r>
          </a:p>
        </p:txBody>
      </p:sp>
    </p:spTree>
    <p:extLst>
      <p:ext uri="{BB962C8B-B14F-4D97-AF65-F5344CB8AC3E}">
        <p14:creationId xmlns:p14="http://schemas.microsoft.com/office/powerpoint/2010/main" val="13504900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6" name="Shape 836"/>
          <p:cNvSpPr>
            <a:spLocks noGrp="1" noRot="1" noChangeAspect="1"/>
          </p:cNvSpPr>
          <p:nvPr>
            <p:ph type="sldImg"/>
          </p:nvPr>
        </p:nvSpPr>
        <p:spPr>
          <a:prstGeom prst="rect">
            <a:avLst/>
          </a:prstGeom>
        </p:spPr>
        <p:txBody>
          <a:bodyPr lIns="92546" tIns="46273" rIns="92546" bIns="46273"/>
          <a:lstStyle/>
          <a:p>
            <a:endParaRPr/>
          </a:p>
        </p:txBody>
      </p:sp>
      <p:sp>
        <p:nvSpPr>
          <p:cNvPr id="837" name="Shape 837"/>
          <p:cNvSpPr>
            <a:spLocks noGrp="1"/>
          </p:cNvSpPr>
          <p:nvPr>
            <p:ph type="body" sz="quarter" idx="1"/>
          </p:nvPr>
        </p:nvSpPr>
        <p:spPr>
          <a:prstGeom prst="rect">
            <a:avLst/>
          </a:prstGeom>
        </p:spPr>
        <p:txBody>
          <a:bodyPr/>
          <a:lstStyle/>
          <a:p>
            <a:r>
              <a:t>pancreas+liver difficult to resolve</a:t>
            </a:r>
          </a:p>
          <a:p>
            <a:r>
              <a:t>excellent separation of the brain, lung, marrow, ovary, placenta, skin,</a:t>
            </a:r>
          </a:p>
        </p:txBody>
      </p:sp>
    </p:spTree>
    <p:extLst>
      <p:ext uri="{BB962C8B-B14F-4D97-AF65-F5344CB8AC3E}">
        <p14:creationId xmlns:p14="http://schemas.microsoft.com/office/powerpoint/2010/main" val="7833686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a:defRPr/>
            </a:pPr>
            <a:r>
              <a:rPr lang="en-US" smtClean="0"/>
              <a:t>Bio-IT World 2013</a:t>
            </a:r>
            <a:endParaRPr lang="en-US"/>
          </a:p>
        </p:txBody>
      </p:sp>
      <p:sp>
        <p:nvSpPr>
          <p:cNvPr id="5" name="Slide Number Placeholder 4"/>
          <p:cNvSpPr>
            <a:spLocks noGrp="1"/>
          </p:cNvSpPr>
          <p:nvPr>
            <p:ph type="sldNum" sz="quarter" idx="11"/>
          </p:nvPr>
        </p:nvSpPr>
        <p:spPr/>
        <p:txBody>
          <a:bodyPr/>
          <a:lstStyle/>
          <a:p>
            <a:pPr>
              <a:defRPr/>
            </a:pPr>
            <a:fld id="{88C04E8D-E33A-4EDD-9879-B6C2C048B14D}" type="slidenum">
              <a:rPr lang="en-US" smtClean="0"/>
              <a:pPr>
                <a:defRPr/>
              </a:pPr>
              <a:t>4</a:t>
            </a:fld>
            <a:endParaRPr lang="en-US"/>
          </a:p>
        </p:txBody>
      </p:sp>
    </p:spTree>
    <p:extLst>
      <p:ext uri="{BB962C8B-B14F-4D97-AF65-F5344CB8AC3E}">
        <p14:creationId xmlns:p14="http://schemas.microsoft.com/office/powerpoint/2010/main" val="30291779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project undertook the epigenomic profiling of various human cell</a:t>
            </a:r>
            <a:r>
              <a:rPr lang="en-US" baseline="0" dirty="0" smtClean="0"/>
              <a:t> lines, primary cells, and tissues…</a:t>
            </a:r>
          </a:p>
          <a:p>
            <a:endParaRPr lang="en-US" baseline="0" dirty="0" smtClean="0"/>
          </a:p>
          <a:p>
            <a:r>
              <a:rPr lang="en-US" baseline="0" dirty="0" smtClean="0"/>
              <a:t>-It targeted several important epigenetic modifications, using different technologies</a:t>
            </a:r>
          </a:p>
          <a:p>
            <a:endParaRPr lang="en-US" baseline="0" dirty="0" smtClean="0"/>
          </a:p>
          <a:p>
            <a:r>
              <a:rPr lang="en-US" baseline="0" dirty="0" smtClean="0"/>
              <a:t>-The goal is to generate several </a:t>
            </a:r>
            <a:r>
              <a:rPr lang="en-US" baseline="0" dirty="0" err="1" smtClean="0"/>
              <a:t>methylomes</a:t>
            </a:r>
            <a:r>
              <a:rPr lang="en-US" baseline="0" dirty="0" smtClean="0"/>
              <a:t>, data from various histone marks…</a:t>
            </a:r>
          </a:p>
        </p:txBody>
      </p:sp>
      <p:sp>
        <p:nvSpPr>
          <p:cNvPr id="4" name="Footer Placeholder 3"/>
          <p:cNvSpPr>
            <a:spLocks noGrp="1"/>
          </p:cNvSpPr>
          <p:nvPr>
            <p:ph type="ftr" sz="quarter" idx="10"/>
          </p:nvPr>
        </p:nvSpPr>
        <p:spPr/>
        <p:txBody>
          <a:bodyPr/>
          <a:lstStyle/>
          <a:p>
            <a:pPr>
              <a:defRPr/>
            </a:pPr>
            <a:r>
              <a:rPr lang="en-US" smtClean="0"/>
              <a:t>Bio-IT World 2013</a:t>
            </a:r>
            <a:endParaRPr lang="en-US"/>
          </a:p>
        </p:txBody>
      </p:sp>
      <p:sp>
        <p:nvSpPr>
          <p:cNvPr id="5" name="Slide Number Placeholder 4"/>
          <p:cNvSpPr>
            <a:spLocks noGrp="1"/>
          </p:cNvSpPr>
          <p:nvPr>
            <p:ph type="sldNum" sz="quarter" idx="11"/>
          </p:nvPr>
        </p:nvSpPr>
        <p:spPr/>
        <p:txBody>
          <a:bodyPr/>
          <a:lstStyle/>
          <a:p>
            <a:pPr>
              <a:defRPr/>
            </a:pPr>
            <a:fld id="{88C04E8D-E33A-4EDD-9879-B6C2C048B14D}" type="slidenum">
              <a:rPr lang="en-US" smtClean="0"/>
              <a:pPr>
                <a:defRPr/>
              </a:pPr>
              <a:t>6</a:t>
            </a:fld>
            <a:endParaRPr lang="en-US"/>
          </a:p>
        </p:txBody>
      </p:sp>
    </p:spTree>
    <p:extLst>
      <p:ext uri="{BB962C8B-B14F-4D97-AF65-F5344CB8AC3E}">
        <p14:creationId xmlns:p14="http://schemas.microsoft.com/office/powerpoint/2010/main" val="24041156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 slides from </a:t>
            </a:r>
            <a:r>
              <a:rPr lang="en-US" dirty="0" err="1" smtClean="0"/>
              <a:t>dw</a:t>
            </a:r>
            <a:r>
              <a:rPr lang="en-US" dirty="0" smtClean="0"/>
              <a:t> encode authors</a:t>
            </a:r>
            <a:endParaRPr lang="en-US" dirty="0"/>
          </a:p>
        </p:txBody>
      </p:sp>
      <p:sp>
        <p:nvSpPr>
          <p:cNvPr id="4" name="Slide Number Placeholder 3"/>
          <p:cNvSpPr>
            <a:spLocks noGrp="1"/>
          </p:cNvSpPr>
          <p:nvPr>
            <p:ph type="sldNum" sz="quarter" idx="10"/>
          </p:nvPr>
        </p:nvSpPr>
        <p:spPr/>
        <p:txBody>
          <a:bodyPr/>
          <a:lstStyle/>
          <a:p>
            <a:fld id="{91A70F8B-D7E5-CB4D-A868-99D6C1D2A156}" type="slidenum">
              <a:rPr lang="en-US" smtClean="0">
                <a:solidFill>
                  <a:prstClr val="black"/>
                </a:solidFill>
                <a:latin typeface="Calibri"/>
              </a:rPr>
              <a:pPr/>
              <a:t>13</a:t>
            </a:fld>
            <a:endParaRPr lang="en-US">
              <a:solidFill>
                <a:prstClr val="black"/>
              </a:solidFill>
              <a:latin typeface="Calibri"/>
            </a:endParaRPr>
          </a:p>
        </p:txBody>
      </p:sp>
    </p:spTree>
    <p:extLst>
      <p:ext uri="{BB962C8B-B14F-4D97-AF65-F5344CB8AC3E}">
        <p14:creationId xmlns:p14="http://schemas.microsoft.com/office/powerpoint/2010/main" val="9598045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 name="Shape 260"/>
          <p:cNvSpPr>
            <a:spLocks noGrp="1" noRot="1" noChangeAspect="1"/>
          </p:cNvSpPr>
          <p:nvPr>
            <p:ph type="sldImg"/>
          </p:nvPr>
        </p:nvSpPr>
        <p:spPr>
          <a:prstGeom prst="rect">
            <a:avLst/>
          </a:prstGeom>
        </p:spPr>
        <p:txBody>
          <a:bodyPr lIns="92546" tIns="46273" rIns="92546" bIns="46273"/>
          <a:lstStyle/>
          <a:p>
            <a:endParaRPr/>
          </a:p>
        </p:txBody>
      </p:sp>
      <p:sp>
        <p:nvSpPr>
          <p:cNvPr id="261" name="Shape 261"/>
          <p:cNvSpPr>
            <a:spLocks noGrp="1"/>
          </p:cNvSpPr>
          <p:nvPr>
            <p:ph type="body" sz="quarter" idx="1"/>
          </p:nvPr>
        </p:nvSpPr>
        <p:spPr>
          <a:prstGeom prst="rect">
            <a:avLst/>
          </a:prstGeom>
        </p:spPr>
        <p:txBody>
          <a:bodyPr/>
          <a:lstStyle/>
          <a:p>
            <a:r>
              <a:t>images:miltenyibiotec</a:t>
            </a:r>
          </a:p>
        </p:txBody>
      </p:sp>
    </p:spTree>
    <p:extLst>
      <p:ext uri="{BB962C8B-B14F-4D97-AF65-F5344CB8AC3E}">
        <p14:creationId xmlns:p14="http://schemas.microsoft.com/office/powerpoint/2010/main" val="4242383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6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77176" eaLnBrk="0" hangingPunct="0">
              <a:defRPr sz="1100" b="1">
                <a:solidFill>
                  <a:schemeClr val="tx1"/>
                </a:solidFill>
                <a:latin typeface="Arial" charset="0"/>
                <a:ea typeface="ＭＳ Ｐゴシック" charset="0"/>
                <a:cs typeface="ＭＳ Ｐゴシック" charset="0"/>
              </a:defRPr>
            </a:lvl1pPr>
            <a:lvl2pPr marL="711226" indent="-273548" defTabSz="977176" eaLnBrk="0" hangingPunct="0">
              <a:defRPr sz="1100" b="1">
                <a:solidFill>
                  <a:schemeClr val="tx1"/>
                </a:solidFill>
                <a:latin typeface="Arial" charset="0"/>
                <a:ea typeface="ＭＳ Ｐゴシック" charset="0"/>
              </a:defRPr>
            </a:lvl2pPr>
            <a:lvl3pPr marL="1094194" indent="-218839" defTabSz="977176" eaLnBrk="0" hangingPunct="0">
              <a:defRPr sz="1100" b="1">
                <a:solidFill>
                  <a:schemeClr val="tx1"/>
                </a:solidFill>
                <a:latin typeface="Arial" charset="0"/>
                <a:ea typeface="ＭＳ Ｐゴシック" charset="0"/>
              </a:defRPr>
            </a:lvl3pPr>
            <a:lvl4pPr marL="1531871" indent="-218839" defTabSz="977176" eaLnBrk="0" hangingPunct="0">
              <a:defRPr sz="1100" b="1">
                <a:solidFill>
                  <a:schemeClr val="tx1"/>
                </a:solidFill>
                <a:latin typeface="Arial" charset="0"/>
                <a:ea typeface="ＭＳ Ｐゴシック" charset="0"/>
              </a:defRPr>
            </a:lvl4pPr>
            <a:lvl5pPr marL="1969549" indent="-218839" defTabSz="977176" eaLnBrk="0" hangingPunct="0">
              <a:defRPr sz="1100" b="1">
                <a:solidFill>
                  <a:schemeClr val="tx1"/>
                </a:solidFill>
                <a:latin typeface="Arial" charset="0"/>
                <a:ea typeface="ＭＳ Ｐゴシック" charset="0"/>
              </a:defRPr>
            </a:lvl5pPr>
            <a:lvl6pPr marL="2407227" indent="-218839" defTabSz="977176" eaLnBrk="0" fontAlgn="base" hangingPunct="0">
              <a:spcBef>
                <a:spcPct val="0"/>
              </a:spcBef>
              <a:spcAft>
                <a:spcPct val="0"/>
              </a:spcAft>
              <a:defRPr sz="1100" b="1">
                <a:solidFill>
                  <a:schemeClr val="tx1"/>
                </a:solidFill>
                <a:latin typeface="Arial" charset="0"/>
                <a:ea typeface="ＭＳ Ｐゴシック" charset="0"/>
              </a:defRPr>
            </a:lvl6pPr>
            <a:lvl7pPr marL="2844904" indent="-218839" defTabSz="977176" eaLnBrk="0" fontAlgn="base" hangingPunct="0">
              <a:spcBef>
                <a:spcPct val="0"/>
              </a:spcBef>
              <a:spcAft>
                <a:spcPct val="0"/>
              </a:spcAft>
              <a:defRPr sz="1100" b="1">
                <a:solidFill>
                  <a:schemeClr val="tx1"/>
                </a:solidFill>
                <a:latin typeface="Arial" charset="0"/>
                <a:ea typeface="ＭＳ Ｐゴシック" charset="0"/>
              </a:defRPr>
            </a:lvl7pPr>
            <a:lvl8pPr marL="3282582" indent="-218839" defTabSz="977176" eaLnBrk="0" fontAlgn="base" hangingPunct="0">
              <a:spcBef>
                <a:spcPct val="0"/>
              </a:spcBef>
              <a:spcAft>
                <a:spcPct val="0"/>
              </a:spcAft>
              <a:defRPr sz="1100" b="1">
                <a:solidFill>
                  <a:schemeClr val="tx1"/>
                </a:solidFill>
                <a:latin typeface="Arial" charset="0"/>
                <a:ea typeface="ＭＳ Ｐゴシック" charset="0"/>
              </a:defRPr>
            </a:lvl8pPr>
            <a:lvl9pPr marL="3720259" indent="-218839" defTabSz="977176" eaLnBrk="0" fontAlgn="base" hangingPunct="0">
              <a:spcBef>
                <a:spcPct val="0"/>
              </a:spcBef>
              <a:spcAft>
                <a:spcPct val="0"/>
              </a:spcAft>
              <a:defRPr sz="1100" b="1">
                <a:solidFill>
                  <a:schemeClr val="tx1"/>
                </a:solidFill>
                <a:latin typeface="Arial" charset="0"/>
                <a:ea typeface="ＭＳ Ｐゴシック" charset="0"/>
              </a:defRPr>
            </a:lvl9pPr>
          </a:lstStyle>
          <a:p>
            <a:fld id="{7730EE88-96B6-AB4A-81DB-E3AD0C88FFD1}" type="slidenum">
              <a:rPr lang="en-US" sz="1300" b="0">
                <a:solidFill>
                  <a:srgbClr val="000000"/>
                </a:solidFill>
              </a:rPr>
              <a:pPr/>
              <a:t>20</a:t>
            </a:fld>
            <a:endParaRPr lang="en-US" sz="1300" b="0">
              <a:solidFill>
                <a:srgbClr val="000000"/>
              </a:solidFill>
            </a:endParaRPr>
          </a:p>
        </p:txBody>
      </p:sp>
      <p:sp>
        <p:nvSpPr>
          <p:cNvPr id="324610" name="Rectangle 2"/>
          <p:cNvSpPr>
            <a:spLocks noGrp="1" noRot="1" noChangeAspect="1" noChangeArrowheads="1"/>
          </p:cNvSpPr>
          <p:nvPr>
            <p:ph type="sldImg"/>
          </p:nvPr>
        </p:nvSpPr>
        <p:spPr>
          <a:xfrm>
            <a:off x="1195363" y="693674"/>
            <a:ext cx="4565622" cy="3465314"/>
          </a:xfrm>
          <a:solidFill>
            <a:srgbClr val="FFFFFF"/>
          </a:solidFill>
          <a:ln/>
        </p:spPr>
      </p:sp>
      <p:sp>
        <p:nvSpPr>
          <p:cNvPr id="324611" name="Rectangle 3"/>
          <p:cNvSpPr>
            <a:spLocks noGrp="1" noChangeArrowheads="1"/>
          </p:cNvSpPr>
          <p:nvPr>
            <p:ph type="body" idx="1"/>
          </p:nvPr>
        </p:nvSpPr>
        <p:spPr>
          <a:xfrm>
            <a:off x="926708" y="4389705"/>
            <a:ext cx="5101422" cy="4157460"/>
          </a:xfrm>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7198853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6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78696" eaLnBrk="0" hangingPunct="0">
              <a:defRPr sz="1100" b="1">
                <a:solidFill>
                  <a:schemeClr val="tx1"/>
                </a:solidFill>
                <a:latin typeface="Arial" charset="0"/>
                <a:ea typeface="ＭＳ Ｐゴシック" charset="0"/>
                <a:cs typeface="ＭＳ Ｐゴシック" charset="0"/>
              </a:defRPr>
            </a:lvl1pPr>
            <a:lvl2pPr marL="711226" indent="-273548" defTabSz="978696" eaLnBrk="0" hangingPunct="0">
              <a:defRPr sz="1100" b="1">
                <a:solidFill>
                  <a:schemeClr val="tx1"/>
                </a:solidFill>
                <a:latin typeface="Arial" charset="0"/>
                <a:ea typeface="ＭＳ Ｐゴシック" charset="0"/>
              </a:defRPr>
            </a:lvl2pPr>
            <a:lvl3pPr marL="1094194" indent="-218839" defTabSz="978696" eaLnBrk="0" hangingPunct="0">
              <a:defRPr sz="1100" b="1">
                <a:solidFill>
                  <a:schemeClr val="tx1"/>
                </a:solidFill>
                <a:latin typeface="Arial" charset="0"/>
                <a:ea typeface="ＭＳ Ｐゴシック" charset="0"/>
              </a:defRPr>
            </a:lvl3pPr>
            <a:lvl4pPr marL="1531871" indent="-218839" defTabSz="978696" eaLnBrk="0" hangingPunct="0">
              <a:defRPr sz="1100" b="1">
                <a:solidFill>
                  <a:schemeClr val="tx1"/>
                </a:solidFill>
                <a:latin typeface="Arial" charset="0"/>
                <a:ea typeface="ＭＳ Ｐゴシック" charset="0"/>
              </a:defRPr>
            </a:lvl4pPr>
            <a:lvl5pPr marL="1969549" indent="-218839" defTabSz="978696" eaLnBrk="0" hangingPunct="0">
              <a:defRPr sz="1100" b="1">
                <a:solidFill>
                  <a:schemeClr val="tx1"/>
                </a:solidFill>
                <a:latin typeface="Arial" charset="0"/>
                <a:ea typeface="ＭＳ Ｐゴシック" charset="0"/>
              </a:defRPr>
            </a:lvl5pPr>
            <a:lvl6pPr marL="2407227" indent="-218839" defTabSz="978696" eaLnBrk="0" fontAlgn="base" hangingPunct="0">
              <a:spcBef>
                <a:spcPct val="0"/>
              </a:spcBef>
              <a:spcAft>
                <a:spcPct val="0"/>
              </a:spcAft>
              <a:defRPr sz="1100" b="1">
                <a:solidFill>
                  <a:schemeClr val="tx1"/>
                </a:solidFill>
                <a:latin typeface="Arial" charset="0"/>
                <a:ea typeface="ＭＳ Ｐゴシック" charset="0"/>
              </a:defRPr>
            </a:lvl6pPr>
            <a:lvl7pPr marL="2844904" indent="-218839" defTabSz="978696" eaLnBrk="0" fontAlgn="base" hangingPunct="0">
              <a:spcBef>
                <a:spcPct val="0"/>
              </a:spcBef>
              <a:spcAft>
                <a:spcPct val="0"/>
              </a:spcAft>
              <a:defRPr sz="1100" b="1">
                <a:solidFill>
                  <a:schemeClr val="tx1"/>
                </a:solidFill>
                <a:latin typeface="Arial" charset="0"/>
                <a:ea typeface="ＭＳ Ｐゴシック" charset="0"/>
              </a:defRPr>
            </a:lvl7pPr>
            <a:lvl8pPr marL="3282582" indent="-218839" defTabSz="978696" eaLnBrk="0" fontAlgn="base" hangingPunct="0">
              <a:spcBef>
                <a:spcPct val="0"/>
              </a:spcBef>
              <a:spcAft>
                <a:spcPct val="0"/>
              </a:spcAft>
              <a:defRPr sz="1100" b="1">
                <a:solidFill>
                  <a:schemeClr val="tx1"/>
                </a:solidFill>
                <a:latin typeface="Arial" charset="0"/>
                <a:ea typeface="ＭＳ Ｐゴシック" charset="0"/>
              </a:defRPr>
            </a:lvl8pPr>
            <a:lvl9pPr marL="3720259" indent="-218839" defTabSz="978696" eaLnBrk="0" fontAlgn="base" hangingPunct="0">
              <a:spcBef>
                <a:spcPct val="0"/>
              </a:spcBef>
              <a:spcAft>
                <a:spcPct val="0"/>
              </a:spcAft>
              <a:defRPr sz="1100" b="1">
                <a:solidFill>
                  <a:schemeClr val="tx1"/>
                </a:solidFill>
                <a:latin typeface="Arial" charset="0"/>
                <a:ea typeface="ＭＳ Ｐゴシック" charset="0"/>
              </a:defRPr>
            </a:lvl9pPr>
          </a:lstStyle>
          <a:p>
            <a:fld id="{6F2BE193-CED4-324C-8F68-B4CB55882381}" type="slidenum">
              <a:rPr lang="en-US" sz="1300" b="0">
                <a:solidFill>
                  <a:prstClr val="black"/>
                </a:solidFill>
              </a:rPr>
              <a:pPr/>
              <a:t>21</a:t>
            </a:fld>
            <a:endParaRPr lang="en-US" sz="1300" b="0">
              <a:solidFill>
                <a:prstClr val="black"/>
              </a:solidFill>
            </a:endParaRPr>
          </a:p>
        </p:txBody>
      </p:sp>
      <p:sp>
        <p:nvSpPr>
          <p:cNvPr id="326658" name="Rectangle 2"/>
          <p:cNvSpPr>
            <a:spLocks noGrp="1" noRot="1" noChangeAspect="1" noChangeArrowheads="1"/>
          </p:cNvSpPr>
          <p:nvPr>
            <p:ph type="sldImg"/>
          </p:nvPr>
        </p:nvSpPr>
        <p:spPr>
          <a:xfrm>
            <a:off x="1195363" y="693674"/>
            <a:ext cx="4565622" cy="3465314"/>
          </a:xfrm>
          <a:solidFill>
            <a:srgbClr val="FFFFFF"/>
          </a:solidFill>
          <a:ln/>
        </p:spPr>
      </p:sp>
      <p:sp>
        <p:nvSpPr>
          <p:cNvPr id="326659" name="Rectangle 3"/>
          <p:cNvSpPr>
            <a:spLocks noGrp="1" noChangeArrowheads="1"/>
          </p:cNvSpPr>
          <p:nvPr>
            <p:ph type="body" idx="1"/>
          </p:nvPr>
        </p:nvSpPr>
        <p:spPr>
          <a:xfrm>
            <a:off x="926708" y="4389705"/>
            <a:ext cx="5101422" cy="4157460"/>
          </a:xfrm>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6497604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9730" name="Rectangle 6"/>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0216" eaLnBrk="0" hangingPunct="0">
              <a:defRPr sz="1100" b="1">
                <a:solidFill>
                  <a:schemeClr val="tx1"/>
                </a:solidFill>
                <a:latin typeface="Arial" charset="0"/>
                <a:ea typeface="ＭＳ Ｐゴシック" charset="0"/>
                <a:cs typeface="ＭＳ Ｐゴシック" charset="0"/>
              </a:defRPr>
            </a:lvl1pPr>
            <a:lvl2pPr marL="711226" indent="-273548" defTabSz="980216" eaLnBrk="0" hangingPunct="0">
              <a:defRPr sz="1100" b="1">
                <a:solidFill>
                  <a:schemeClr val="tx1"/>
                </a:solidFill>
                <a:latin typeface="Arial" charset="0"/>
                <a:ea typeface="ＭＳ Ｐゴシック" charset="0"/>
              </a:defRPr>
            </a:lvl2pPr>
            <a:lvl3pPr marL="1094194" indent="-218839" defTabSz="980216" eaLnBrk="0" hangingPunct="0">
              <a:defRPr sz="1100" b="1">
                <a:solidFill>
                  <a:schemeClr val="tx1"/>
                </a:solidFill>
                <a:latin typeface="Arial" charset="0"/>
                <a:ea typeface="ＭＳ Ｐゴシック" charset="0"/>
              </a:defRPr>
            </a:lvl3pPr>
            <a:lvl4pPr marL="1531871" indent="-218839" defTabSz="980216" eaLnBrk="0" hangingPunct="0">
              <a:defRPr sz="1100" b="1">
                <a:solidFill>
                  <a:schemeClr val="tx1"/>
                </a:solidFill>
                <a:latin typeface="Arial" charset="0"/>
                <a:ea typeface="ＭＳ Ｐゴシック" charset="0"/>
              </a:defRPr>
            </a:lvl4pPr>
            <a:lvl5pPr marL="1969549" indent="-218839" defTabSz="980216" eaLnBrk="0" hangingPunct="0">
              <a:defRPr sz="1100" b="1">
                <a:solidFill>
                  <a:schemeClr val="tx1"/>
                </a:solidFill>
                <a:latin typeface="Arial" charset="0"/>
                <a:ea typeface="ＭＳ Ｐゴシック" charset="0"/>
              </a:defRPr>
            </a:lvl5pPr>
            <a:lvl6pPr marL="2407227" indent="-218839" defTabSz="980216" eaLnBrk="0" fontAlgn="base" hangingPunct="0">
              <a:spcBef>
                <a:spcPct val="0"/>
              </a:spcBef>
              <a:spcAft>
                <a:spcPct val="0"/>
              </a:spcAft>
              <a:defRPr sz="1100" b="1">
                <a:solidFill>
                  <a:schemeClr val="tx1"/>
                </a:solidFill>
                <a:latin typeface="Arial" charset="0"/>
                <a:ea typeface="ＭＳ Ｐゴシック" charset="0"/>
              </a:defRPr>
            </a:lvl6pPr>
            <a:lvl7pPr marL="2844904" indent="-218839" defTabSz="980216" eaLnBrk="0" fontAlgn="base" hangingPunct="0">
              <a:spcBef>
                <a:spcPct val="0"/>
              </a:spcBef>
              <a:spcAft>
                <a:spcPct val="0"/>
              </a:spcAft>
              <a:defRPr sz="1100" b="1">
                <a:solidFill>
                  <a:schemeClr val="tx1"/>
                </a:solidFill>
                <a:latin typeface="Arial" charset="0"/>
                <a:ea typeface="ＭＳ Ｐゴシック" charset="0"/>
              </a:defRPr>
            </a:lvl7pPr>
            <a:lvl8pPr marL="3282582" indent="-218839" defTabSz="980216" eaLnBrk="0" fontAlgn="base" hangingPunct="0">
              <a:spcBef>
                <a:spcPct val="0"/>
              </a:spcBef>
              <a:spcAft>
                <a:spcPct val="0"/>
              </a:spcAft>
              <a:defRPr sz="1100" b="1">
                <a:solidFill>
                  <a:schemeClr val="tx1"/>
                </a:solidFill>
                <a:latin typeface="Arial" charset="0"/>
                <a:ea typeface="ＭＳ Ｐゴシック" charset="0"/>
              </a:defRPr>
            </a:lvl8pPr>
            <a:lvl9pPr marL="3720259" indent="-218839" defTabSz="980216" eaLnBrk="0" fontAlgn="base" hangingPunct="0">
              <a:spcBef>
                <a:spcPct val="0"/>
              </a:spcBef>
              <a:spcAft>
                <a:spcPct val="0"/>
              </a:spcAft>
              <a:defRPr sz="1100" b="1">
                <a:solidFill>
                  <a:schemeClr val="tx1"/>
                </a:solidFill>
                <a:latin typeface="Arial" charset="0"/>
                <a:ea typeface="ＭＳ Ｐゴシック" charset="0"/>
              </a:defRPr>
            </a:lvl9pPr>
          </a:lstStyle>
          <a:p>
            <a:fld id="{FCA4A529-FEBD-3144-B6C5-6350E282B40C}" type="slidenum">
              <a:rPr lang="en-GB" sz="1300" b="0">
                <a:solidFill>
                  <a:srgbClr val="000000"/>
                </a:solidFill>
                <a:latin typeface="Calibri" charset="0"/>
              </a:rPr>
              <a:pPr/>
              <a:t>23</a:t>
            </a:fld>
            <a:endParaRPr lang="en-GB" sz="1300" b="0">
              <a:solidFill>
                <a:srgbClr val="000000"/>
              </a:solidFill>
              <a:latin typeface="Calibri" charset="0"/>
            </a:endParaRPr>
          </a:p>
        </p:txBody>
      </p:sp>
      <p:sp>
        <p:nvSpPr>
          <p:cNvPr id="329731" name="Rectangle 1"/>
          <p:cNvSpPr>
            <a:spLocks noGrp="1" noRot="1" noChangeAspect="1" noChangeArrowheads="1" noTextEdit="1"/>
          </p:cNvSpPr>
          <p:nvPr>
            <p:ph type="sldImg"/>
          </p:nvPr>
        </p:nvSpPr>
        <p:spPr>
          <a:xfrm>
            <a:off x="1195363" y="702842"/>
            <a:ext cx="4562604" cy="3463787"/>
          </a:xfrm>
          <a:solidFill>
            <a:srgbClr val="FFFFFF"/>
          </a:solidFill>
          <a:ln/>
        </p:spPr>
      </p:sp>
      <p:sp>
        <p:nvSpPr>
          <p:cNvPr id="329732" name="Text Box 2"/>
          <p:cNvSpPr>
            <a:spLocks noGrp="1" noChangeArrowheads="1"/>
          </p:cNvSpPr>
          <p:nvPr>
            <p:ph type="body" idx="1"/>
          </p:nvPr>
        </p:nvSpPr>
        <p:spPr>
          <a:xfrm>
            <a:off x="695786" y="4389705"/>
            <a:ext cx="5563267" cy="415898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tIns="9390"/>
          <a:lstStyle/>
          <a:p>
            <a:pPr algn="just">
              <a:lnSpc>
                <a:spcPct val="93000"/>
              </a:lnSpc>
              <a:spcBef>
                <a:spcPct val="0"/>
              </a:spcBef>
              <a:tabLst>
                <a:tab pos="641319" algn="l"/>
                <a:tab pos="1284159" algn="l"/>
                <a:tab pos="1925478" algn="l"/>
                <a:tab pos="2568316" algn="l"/>
                <a:tab pos="3211156" algn="l"/>
                <a:tab pos="3852475" algn="l"/>
                <a:tab pos="4495313" algn="l"/>
                <a:tab pos="5136632" algn="l"/>
              </a:tabLst>
            </a:pPr>
            <a:r>
              <a:rPr lang="en-US">
                <a:latin typeface="Arial" charset="0"/>
                <a:ea typeface="ＭＳ Ｐゴシック" charset="0"/>
                <a:cs typeface="ＭＳ Ｐゴシック" charset="0"/>
              </a:rPr>
              <a:t>A diagram to illustrate the RNA‐seq count variation of one gene due to an </a:t>
            </a:r>
            <a:r>
              <a:rPr lang="en-US" i="1">
                <a:latin typeface="Arial" charset="0"/>
                <a:ea typeface="ＭＳ Ｐゴシック" charset="0"/>
                <a:cs typeface="ＭＳ Ｐゴシック" charset="0"/>
              </a:rPr>
              <a:t>cis</a:t>
            </a:r>
            <a:r>
              <a:rPr lang="en-US">
                <a:latin typeface="Arial" charset="0"/>
                <a:ea typeface="ＭＳ Ｐゴシック" charset="0"/>
                <a:cs typeface="ＭＳ Ｐゴシック" charset="0"/>
              </a:rPr>
              <a:t>‐eQTL. (a) RNA‐seq measurements of a hypothetic gene with two exons in three diploid individuals. The target SNP which we test for association has the genotype CT, CC, and TT for the three individuals. There is an SNP on the first exon, which has genotype AT, AT, and AA for the three individuals. ASE can be measured by those sequence reads that overlap with a heterozygous exonic SNP. Therefore we can measure ASE for individuals (i) and (ii). However, association testing by ASE is only possible if the target SNP is heterozygous, thus only individual (i) can be used to test for eQTL by ASE (b) ASE measurements for individual (i). (c) TReC measured for the three individuals across the two exons of this gene.</a:t>
            </a:r>
          </a:p>
          <a:p>
            <a:pPr>
              <a:tabLst>
                <a:tab pos="641319" algn="l"/>
                <a:tab pos="1284159" algn="l"/>
                <a:tab pos="1925478" algn="l"/>
                <a:tab pos="2568316" algn="l"/>
                <a:tab pos="3211156" algn="l"/>
                <a:tab pos="3852475" algn="l"/>
                <a:tab pos="4495313" algn="l"/>
                <a:tab pos="5136632" algn="l"/>
              </a:tabLst>
            </a:pPr>
            <a:endParaRPr lang="en-US">
              <a:latin typeface="Arial" charset="0"/>
              <a:ea typeface="ＭＳ Ｐゴシック" charset="0"/>
              <a:cs typeface="ＭＳ Ｐゴシック" charset="0"/>
            </a:endParaRPr>
          </a:p>
          <a:p>
            <a:pPr>
              <a:tabLst>
                <a:tab pos="641319" algn="l"/>
                <a:tab pos="1284159" algn="l"/>
                <a:tab pos="1925478" algn="l"/>
                <a:tab pos="2568316" algn="l"/>
                <a:tab pos="3211156" algn="l"/>
                <a:tab pos="3852475" algn="l"/>
                <a:tab pos="4495313" algn="l"/>
                <a:tab pos="5136632" algn="l"/>
              </a:tabLst>
            </a:pPr>
            <a:r>
              <a:rPr lang="en-GB">
                <a:latin typeface="Arial" charset="0"/>
                <a:ea typeface="ＭＳ Ｐゴシック" charset="0"/>
                <a:cs typeface="ＭＳ Ｐゴシック" charset="0"/>
              </a:rPr>
              <a:t>© IF THIS IMAGE HAS BEEN PROVIDED BY OR IS OWNED BY A THIRD PARTY, AS INDICATED IN THE CAPTION LINE, THEN FURTHER PERMISSION MAY BE NEEDED BEFORE ANY FURTHER USE. PLEASE CONTACT WILEY'S PERMISSIONS DEPARTMENT ON PERMISSIONS@WILEY.COM OR USE THE RIGHTSLINK SERVICE BY CLICKING ON THE 'REQUEST PERMISSION' LINK ACCOMPANYING THIS ARTICLE. WILEY OR AUTHOR OWNED IMAGES MAY BE USED FOR NON-COMMERCIAL PURPOSES, SUBJECT TO PROPER CITATION OF THE ARTICLE, AUTHOR, AND PUBLISHER.</a:t>
            </a:r>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5965166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5" name="Shape 525"/>
          <p:cNvSpPr>
            <a:spLocks noGrp="1" noRot="1" noChangeAspect="1"/>
          </p:cNvSpPr>
          <p:nvPr>
            <p:ph type="sldImg"/>
          </p:nvPr>
        </p:nvSpPr>
        <p:spPr>
          <a:prstGeom prst="rect">
            <a:avLst/>
          </a:prstGeom>
        </p:spPr>
        <p:txBody>
          <a:bodyPr lIns="92546" tIns="46273" rIns="92546" bIns="46273"/>
          <a:lstStyle/>
          <a:p>
            <a:endParaRPr/>
          </a:p>
        </p:txBody>
      </p:sp>
      <p:sp>
        <p:nvSpPr>
          <p:cNvPr id="526" name="Shape 526"/>
          <p:cNvSpPr>
            <a:spLocks noGrp="1"/>
          </p:cNvSpPr>
          <p:nvPr>
            <p:ph type="body" sz="quarter" idx="1"/>
          </p:nvPr>
        </p:nvSpPr>
        <p:spPr>
          <a:prstGeom prst="rect">
            <a:avLst/>
          </a:prstGeom>
        </p:spPr>
        <p:txBody>
          <a:bodyPr/>
          <a:lstStyle/>
          <a:p>
            <a:r>
              <a:t>demonstration(s) at: ? ? </a:t>
            </a:r>
          </a:p>
        </p:txBody>
      </p:sp>
    </p:spTree>
    <p:extLst>
      <p:ext uri="{BB962C8B-B14F-4D97-AF65-F5344CB8AC3E}">
        <p14:creationId xmlns:p14="http://schemas.microsoft.com/office/powerpoint/2010/main" val="11896414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jpe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jpe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jpe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jpe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jpe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smtClean="0"/>
              <a:t>Molecular Med Tri-Conference 2015</a:t>
            </a:r>
            <a:endParaRPr lang="en-US"/>
          </a:p>
        </p:txBody>
      </p:sp>
      <p:sp>
        <p:nvSpPr>
          <p:cNvPr id="6" name="Slide Number Placeholder 5"/>
          <p:cNvSpPr>
            <a:spLocks noGrp="1"/>
          </p:cNvSpPr>
          <p:nvPr>
            <p:ph type="sldNum" sz="quarter" idx="12"/>
          </p:nvPr>
        </p:nvSpPr>
        <p:spPr/>
        <p:txBody>
          <a:bodyPr/>
          <a:lstStyle/>
          <a:p>
            <a:fld id="{42D882AF-417C-435C-9F28-43C1763EC6AE}"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smtClean="0"/>
              <a:t>Molecular Med Tri-Conference 2015</a:t>
            </a:r>
            <a:endParaRPr lang="en-US"/>
          </a:p>
        </p:txBody>
      </p:sp>
      <p:sp>
        <p:nvSpPr>
          <p:cNvPr id="6" name="Slide Number Placeholder 5"/>
          <p:cNvSpPr>
            <a:spLocks noGrp="1"/>
          </p:cNvSpPr>
          <p:nvPr>
            <p:ph type="sldNum" sz="quarter" idx="12"/>
          </p:nvPr>
        </p:nvSpPr>
        <p:spPr/>
        <p:txBody>
          <a:bodyPr/>
          <a:lstStyle/>
          <a:p>
            <a:fld id="{42D882AF-417C-435C-9F28-43C1763EC6AE}" type="slidenum">
              <a:rPr lang="en-US" smtClean="0"/>
              <a:pPr/>
              <a:t>‹#›</a:t>
            </a:fld>
            <a:endParaRPr lang="en-US"/>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B5248C7-9A34-4553-9854-5B8701D09432}" type="datetimeFigureOut">
              <a:rPr lang="en-US" smtClean="0">
                <a:solidFill>
                  <a:prstClr val="black">
                    <a:tint val="75000"/>
                  </a:prstClr>
                </a:solidFill>
                <a:latin typeface="Calibri"/>
              </a:rPr>
              <a:pPr/>
              <a:t>3/30/16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A33C81B-DA4E-4E1E-AA7D-2D7768452C6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87401606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69"/>
            <a:ext cx="78867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94"/>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B5248C7-9A34-4553-9854-5B8701D09432}" type="datetimeFigureOut">
              <a:rPr lang="en-US" smtClean="0">
                <a:solidFill>
                  <a:prstClr val="black">
                    <a:tint val="75000"/>
                  </a:prstClr>
                </a:solidFill>
                <a:latin typeface="Calibri"/>
              </a:rPr>
              <a:pPr/>
              <a:t>3/30/16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A33C81B-DA4E-4E1E-AA7D-2D7768452C6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08513555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B5248C7-9A34-4553-9854-5B8701D09432}" type="datetimeFigureOut">
              <a:rPr lang="en-US" smtClean="0">
                <a:solidFill>
                  <a:prstClr val="black">
                    <a:tint val="75000"/>
                  </a:prstClr>
                </a:solidFill>
                <a:latin typeface="Calibri"/>
              </a:rPr>
              <a:pPr/>
              <a:t>3/30/16</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0A33C81B-DA4E-4E1E-AA7D-2D7768452C6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20024259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9"/>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2"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2"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B5248C7-9A34-4553-9854-5B8701D09432}" type="datetimeFigureOut">
              <a:rPr lang="en-US" smtClean="0">
                <a:solidFill>
                  <a:prstClr val="black">
                    <a:tint val="75000"/>
                  </a:prstClr>
                </a:solidFill>
                <a:latin typeface="Calibri"/>
              </a:rPr>
              <a:pPr/>
              <a:t>3/30/16</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0A33C81B-DA4E-4E1E-AA7D-2D7768452C6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28528668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B5248C7-9A34-4553-9854-5B8701D09432}" type="datetimeFigureOut">
              <a:rPr lang="en-US" smtClean="0">
                <a:solidFill>
                  <a:prstClr val="black">
                    <a:tint val="75000"/>
                  </a:prstClr>
                </a:solidFill>
                <a:latin typeface="Calibri"/>
              </a:rPr>
              <a:pPr/>
              <a:t>3/30/16</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0A33C81B-DA4E-4E1E-AA7D-2D7768452C6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20387541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B5248C7-9A34-4553-9854-5B8701D09432}" type="datetimeFigureOut">
              <a:rPr lang="en-US" smtClean="0">
                <a:solidFill>
                  <a:prstClr val="black">
                    <a:tint val="75000"/>
                  </a:prstClr>
                </a:solidFill>
                <a:latin typeface="Calibri"/>
              </a:rPr>
              <a:pPr/>
              <a:t>3/30/16</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0A33C81B-DA4E-4E1E-AA7D-2D7768452C6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35455261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391" y="98745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B5248C7-9A34-4553-9854-5B8701D09432}" type="datetimeFigureOut">
              <a:rPr lang="en-US" smtClean="0">
                <a:solidFill>
                  <a:prstClr val="black">
                    <a:tint val="75000"/>
                  </a:prstClr>
                </a:solidFill>
                <a:latin typeface="Calibri"/>
              </a:rPr>
              <a:pPr/>
              <a:t>3/30/16</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0A33C81B-DA4E-4E1E-AA7D-2D7768452C6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482188762"/>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391" y="987456"/>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B5248C7-9A34-4553-9854-5B8701D09432}" type="datetimeFigureOut">
              <a:rPr lang="en-US" smtClean="0">
                <a:solidFill>
                  <a:prstClr val="black">
                    <a:tint val="75000"/>
                  </a:prstClr>
                </a:solidFill>
                <a:latin typeface="Calibri"/>
              </a:rPr>
              <a:pPr/>
              <a:t>3/30/16</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0A33C81B-DA4E-4E1E-AA7D-2D7768452C6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52190912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B5248C7-9A34-4553-9854-5B8701D09432}" type="datetimeFigureOut">
              <a:rPr lang="en-US" smtClean="0">
                <a:solidFill>
                  <a:prstClr val="black">
                    <a:tint val="75000"/>
                  </a:prstClr>
                </a:solidFill>
                <a:latin typeface="Calibri"/>
              </a:rPr>
              <a:pPr/>
              <a:t>3/30/16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A33C81B-DA4E-4E1E-AA7D-2D7768452C6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70865619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2"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B5248C7-9A34-4553-9854-5B8701D09432}" type="datetimeFigureOut">
              <a:rPr lang="en-US" smtClean="0">
                <a:solidFill>
                  <a:prstClr val="black">
                    <a:tint val="75000"/>
                  </a:prstClr>
                </a:solidFill>
                <a:latin typeface="Calibri"/>
              </a:rPr>
              <a:pPr/>
              <a:t>3/30/16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A33C81B-DA4E-4E1E-AA7D-2D7768452C6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6732173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smtClean="0"/>
              <a:t>Molecular Med Tri-Conference 2015</a:t>
            </a:r>
            <a:endParaRPr lang="en-US"/>
          </a:p>
        </p:txBody>
      </p:sp>
      <p:sp>
        <p:nvSpPr>
          <p:cNvPr id="6" name="Slide Number Placeholder 5"/>
          <p:cNvSpPr>
            <a:spLocks noGrp="1"/>
          </p:cNvSpPr>
          <p:nvPr>
            <p:ph type="sldNum" sz="quarter" idx="12"/>
          </p:nvPr>
        </p:nvSpPr>
        <p:spPr/>
        <p:txBody>
          <a:bodyPr/>
          <a:lstStyle/>
          <a:p>
            <a:fld id="{42D882AF-417C-435C-9F28-43C1763EC6AE}"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defTabSz="455613" fontAlgn="base">
              <a:spcBef>
                <a:spcPct val="0"/>
              </a:spcBef>
              <a:spcAft>
                <a:spcPct val="0"/>
              </a:spcAft>
              <a:defRPr>
                <a:ea typeface="ＭＳ Ｐゴシック" charset="0"/>
                <a:cs typeface="ＭＳ Ｐゴシック" charset="0"/>
              </a:defRPr>
            </a:lvl1pPr>
          </a:lstStyle>
          <a:p>
            <a:pPr>
              <a:defRPr/>
            </a:pPr>
            <a:fld id="{CB2B9830-3E0E-DA49-A332-236A456A4181}" type="datetime1">
              <a:rPr lang="en-US" smtClean="0"/>
              <a:pPr>
                <a:defRPr/>
              </a:pPr>
              <a:t>3/30/16</a:t>
            </a:fld>
            <a:endParaRPr lang="en-US"/>
          </a:p>
        </p:txBody>
      </p:sp>
      <p:sp>
        <p:nvSpPr>
          <p:cNvPr id="5" name="Footer Placeholder 4"/>
          <p:cNvSpPr>
            <a:spLocks noGrp="1"/>
          </p:cNvSpPr>
          <p:nvPr>
            <p:ph type="ftr" sz="quarter" idx="11"/>
          </p:nvPr>
        </p:nvSpPr>
        <p:spPr/>
        <p:txBody>
          <a:bodyPr/>
          <a:lstStyle>
            <a:lvl1pPr defTabSz="455613"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455613" fontAlgn="base">
              <a:spcBef>
                <a:spcPct val="0"/>
              </a:spcBef>
              <a:spcAft>
                <a:spcPct val="0"/>
              </a:spcAft>
              <a:defRPr>
                <a:ea typeface="ＭＳ Ｐゴシック" charset="0"/>
                <a:cs typeface="ＭＳ Ｐゴシック" charset="0"/>
              </a:defRPr>
            </a:lvl1pPr>
          </a:lstStyle>
          <a:p>
            <a:pPr>
              <a:defRPr/>
            </a:pPr>
            <a:fld id="{85FB90E0-F704-B246-95DD-5E2B679792EE}" type="slidenum">
              <a:rPr lang="en-US"/>
              <a:pPr>
                <a:defRPr/>
              </a:pPr>
              <a:t>‹#›</a:t>
            </a:fld>
            <a:endParaRPr lang="en-US"/>
          </a:p>
        </p:txBody>
      </p:sp>
    </p:spTree>
    <p:extLst>
      <p:ext uri="{BB962C8B-B14F-4D97-AF65-F5344CB8AC3E}">
        <p14:creationId xmlns:p14="http://schemas.microsoft.com/office/powerpoint/2010/main" val="3040997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455613" fontAlgn="base">
              <a:spcBef>
                <a:spcPct val="0"/>
              </a:spcBef>
              <a:spcAft>
                <a:spcPct val="0"/>
              </a:spcAft>
              <a:defRPr>
                <a:ea typeface="ＭＳ Ｐゴシック" charset="0"/>
                <a:cs typeface="ＭＳ Ｐゴシック" charset="0"/>
              </a:defRPr>
            </a:lvl1pPr>
          </a:lstStyle>
          <a:p>
            <a:pPr>
              <a:defRPr/>
            </a:pPr>
            <a:fld id="{7F3D9351-2D69-FC4B-B80E-BD8897326D25}" type="datetime1">
              <a:rPr lang="en-US" smtClean="0"/>
              <a:pPr>
                <a:defRPr/>
              </a:pPr>
              <a:t>3/30/16</a:t>
            </a:fld>
            <a:endParaRPr lang="en-US"/>
          </a:p>
        </p:txBody>
      </p:sp>
      <p:sp>
        <p:nvSpPr>
          <p:cNvPr id="5" name="Footer Placeholder 4"/>
          <p:cNvSpPr>
            <a:spLocks noGrp="1"/>
          </p:cNvSpPr>
          <p:nvPr>
            <p:ph type="ftr" sz="quarter" idx="11"/>
          </p:nvPr>
        </p:nvSpPr>
        <p:spPr/>
        <p:txBody>
          <a:bodyPr/>
          <a:lstStyle>
            <a:lvl1pPr defTabSz="455613"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455613" fontAlgn="base">
              <a:spcBef>
                <a:spcPct val="0"/>
              </a:spcBef>
              <a:spcAft>
                <a:spcPct val="0"/>
              </a:spcAft>
              <a:defRPr>
                <a:ea typeface="ＭＳ Ｐゴシック" charset="0"/>
                <a:cs typeface="ＭＳ Ｐゴシック" charset="0"/>
              </a:defRPr>
            </a:lvl1pPr>
          </a:lstStyle>
          <a:p>
            <a:pPr>
              <a:defRPr/>
            </a:pPr>
            <a:fld id="{F2D780BC-6F87-464D-ABA0-94F2F7EFAE31}" type="slidenum">
              <a:rPr lang="en-US" smtClean="0"/>
              <a:pPr>
                <a:defRPr/>
              </a:pPr>
              <a:t>‹#›</a:t>
            </a:fld>
            <a:endParaRPr lang="en-US" dirty="0"/>
          </a:p>
        </p:txBody>
      </p:sp>
    </p:spTree>
    <p:extLst>
      <p:ext uri="{BB962C8B-B14F-4D97-AF65-F5344CB8AC3E}">
        <p14:creationId xmlns:p14="http://schemas.microsoft.com/office/powerpoint/2010/main" val="107318147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defTabSz="455613" fontAlgn="base">
              <a:spcBef>
                <a:spcPct val="0"/>
              </a:spcBef>
              <a:spcAft>
                <a:spcPct val="0"/>
              </a:spcAft>
              <a:defRPr>
                <a:ea typeface="ＭＳ Ｐゴシック" charset="0"/>
                <a:cs typeface="ＭＳ Ｐゴシック" charset="0"/>
              </a:defRPr>
            </a:lvl1pPr>
          </a:lstStyle>
          <a:p>
            <a:pPr>
              <a:defRPr/>
            </a:pPr>
            <a:fld id="{D551D91F-30F7-AE40-BC07-9DE46D8F30CA}" type="datetime1">
              <a:rPr lang="en-US" smtClean="0"/>
              <a:pPr>
                <a:defRPr/>
              </a:pPr>
              <a:t>3/30/16</a:t>
            </a:fld>
            <a:endParaRPr lang="en-US"/>
          </a:p>
        </p:txBody>
      </p:sp>
      <p:sp>
        <p:nvSpPr>
          <p:cNvPr id="5" name="Footer Placeholder 4"/>
          <p:cNvSpPr>
            <a:spLocks noGrp="1"/>
          </p:cNvSpPr>
          <p:nvPr>
            <p:ph type="ftr" sz="quarter" idx="11"/>
          </p:nvPr>
        </p:nvSpPr>
        <p:spPr/>
        <p:txBody>
          <a:bodyPr/>
          <a:lstStyle>
            <a:lvl1pPr defTabSz="455613"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455613" fontAlgn="base">
              <a:spcBef>
                <a:spcPct val="0"/>
              </a:spcBef>
              <a:spcAft>
                <a:spcPct val="0"/>
              </a:spcAft>
              <a:defRPr>
                <a:ea typeface="ＭＳ Ｐゴシック" charset="0"/>
                <a:cs typeface="ＭＳ Ｐゴシック" charset="0"/>
              </a:defRPr>
            </a:lvl1pPr>
          </a:lstStyle>
          <a:p>
            <a:pPr>
              <a:defRPr/>
            </a:pPr>
            <a:fld id="{BC48B660-6B4D-BE42-BA6C-08C64C9A1293}" type="slidenum">
              <a:rPr lang="en-US"/>
              <a:pPr>
                <a:defRPr/>
              </a:pPr>
              <a:t>‹#›</a:t>
            </a:fld>
            <a:endParaRPr lang="en-US"/>
          </a:p>
        </p:txBody>
      </p:sp>
    </p:spTree>
    <p:extLst>
      <p:ext uri="{BB962C8B-B14F-4D97-AF65-F5344CB8AC3E}">
        <p14:creationId xmlns:p14="http://schemas.microsoft.com/office/powerpoint/2010/main" val="12063632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defTabSz="455613" fontAlgn="base">
              <a:spcBef>
                <a:spcPct val="0"/>
              </a:spcBef>
              <a:spcAft>
                <a:spcPct val="0"/>
              </a:spcAft>
              <a:defRPr>
                <a:ea typeface="ＭＳ Ｐゴシック" charset="0"/>
                <a:cs typeface="ＭＳ Ｐゴシック" charset="0"/>
              </a:defRPr>
            </a:lvl1pPr>
          </a:lstStyle>
          <a:p>
            <a:pPr>
              <a:defRPr/>
            </a:pPr>
            <a:fld id="{A0B18CE4-3400-1D42-A614-F0FC5A94E384}" type="datetime1">
              <a:rPr lang="en-US" smtClean="0"/>
              <a:pPr>
                <a:defRPr/>
              </a:pPr>
              <a:t>3/30/16</a:t>
            </a:fld>
            <a:endParaRPr lang="en-US"/>
          </a:p>
        </p:txBody>
      </p:sp>
      <p:sp>
        <p:nvSpPr>
          <p:cNvPr id="6" name="Footer Placeholder 5"/>
          <p:cNvSpPr>
            <a:spLocks noGrp="1"/>
          </p:cNvSpPr>
          <p:nvPr>
            <p:ph type="ftr" sz="quarter" idx="11"/>
          </p:nvPr>
        </p:nvSpPr>
        <p:spPr/>
        <p:txBody>
          <a:bodyPr/>
          <a:lstStyle>
            <a:lvl1pPr defTabSz="455613"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455613" fontAlgn="base">
              <a:spcBef>
                <a:spcPct val="0"/>
              </a:spcBef>
              <a:spcAft>
                <a:spcPct val="0"/>
              </a:spcAft>
              <a:defRPr>
                <a:ea typeface="ＭＳ Ｐゴシック" charset="0"/>
                <a:cs typeface="ＭＳ Ｐゴシック" charset="0"/>
              </a:defRPr>
            </a:lvl1pPr>
          </a:lstStyle>
          <a:p>
            <a:pPr>
              <a:defRPr/>
            </a:pPr>
            <a:fld id="{40E3E69D-23EF-4342-B8AD-E8C978BC45D5}" type="slidenum">
              <a:rPr lang="en-US"/>
              <a:pPr>
                <a:defRPr/>
              </a:pPr>
              <a:t>‹#›</a:t>
            </a:fld>
            <a:endParaRPr lang="en-US"/>
          </a:p>
        </p:txBody>
      </p:sp>
    </p:spTree>
    <p:extLst>
      <p:ext uri="{BB962C8B-B14F-4D97-AF65-F5344CB8AC3E}">
        <p14:creationId xmlns:p14="http://schemas.microsoft.com/office/powerpoint/2010/main" val="4378106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defTabSz="455613" fontAlgn="base">
              <a:spcBef>
                <a:spcPct val="0"/>
              </a:spcBef>
              <a:spcAft>
                <a:spcPct val="0"/>
              </a:spcAft>
              <a:defRPr>
                <a:ea typeface="ＭＳ Ｐゴシック" charset="0"/>
                <a:cs typeface="ＭＳ Ｐゴシック" charset="0"/>
              </a:defRPr>
            </a:lvl1pPr>
          </a:lstStyle>
          <a:p>
            <a:pPr>
              <a:defRPr/>
            </a:pPr>
            <a:fld id="{7ADA4F4C-C771-DF4E-812F-CF8990D4DCB4}" type="datetime1">
              <a:rPr lang="en-US" smtClean="0"/>
              <a:pPr>
                <a:defRPr/>
              </a:pPr>
              <a:t>3/30/16</a:t>
            </a:fld>
            <a:endParaRPr lang="en-US"/>
          </a:p>
        </p:txBody>
      </p:sp>
      <p:sp>
        <p:nvSpPr>
          <p:cNvPr id="8" name="Footer Placeholder 7"/>
          <p:cNvSpPr>
            <a:spLocks noGrp="1"/>
          </p:cNvSpPr>
          <p:nvPr>
            <p:ph type="ftr" sz="quarter" idx="11"/>
          </p:nvPr>
        </p:nvSpPr>
        <p:spPr/>
        <p:txBody>
          <a:bodyPr/>
          <a:lstStyle>
            <a:lvl1pPr defTabSz="455613" fontAlgn="base">
              <a:spcBef>
                <a:spcPct val="0"/>
              </a:spcBef>
              <a:spcAft>
                <a:spcPct val="0"/>
              </a:spcAft>
              <a:defRPr>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defTabSz="455613" fontAlgn="base">
              <a:spcBef>
                <a:spcPct val="0"/>
              </a:spcBef>
              <a:spcAft>
                <a:spcPct val="0"/>
              </a:spcAft>
              <a:defRPr>
                <a:ea typeface="ＭＳ Ｐゴシック" charset="0"/>
                <a:cs typeface="ＭＳ Ｐゴシック" charset="0"/>
              </a:defRPr>
            </a:lvl1pPr>
          </a:lstStyle>
          <a:p>
            <a:pPr>
              <a:defRPr/>
            </a:pPr>
            <a:fld id="{EB72817F-430B-0B46-B686-4BB59D18882D}" type="slidenum">
              <a:rPr lang="en-US"/>
              <a:pPr>
                <a:defRPr/>
              </a:pPr>
              <a:t>‹#›</a:t>
            </a:fld>
            <a:endParaRPr lang="en-US"/>
          </a:p>
        </p:txBody>
      </p:sp>
    </p:spTree>
    <p:extLst>
      <p:ext uri="{BB962C8B-B14F-4D97-AF65-F5344CB8AC3E}">
        <p14:creationId xmlns:p14="http://schemas.microsoft.com/office/powerpoint/2010/main" val="29737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defTabSz="455613" fontAlgn="base">
              <a:spcBef>
                <a:spcPct val="0"/>
              </a:spcBef>
              <a:spcAft>
                <a:spcPct val="0"/>
              </a:spcAft>
              <a:defRPr>
                <a:ea typeface="ＭＳ Ｐゴシック" charset="0"/>
                <a:cs typeface="ＭＳ Ｐゴシック" charset="0"/>
              </a:defRPr>
            </a:lvl1pPr>
          </a:lstStyle>
          <a:p>
            <a:pPr>
              <a:defRPr/>
            </a:pPr>
            <a:fld id="{40D3141A-C56B-514F-9116-9BE1C5C1C426}" type="datetime1">
              <a:rPr lang="en-US" smtClean="0"/>
              <a:pPr>
                <a:defRPr/>
              </a:pPr>
              <a:t>3/30/16</a:t>
            </a:fld>
            <a:endParaRPr lang="en-US"/>
          </a:p>
        </p:txBody>
      </p:sp>
      <p:sp>
        <p:nvSpPr>
          <p:cNvPr id="4" name="Footer Placeholder 3"/>
          <p:cNvSpPr>
            <a:spLocks noGrp="1"/>
          </p:cNvSpPr>
          <p:nvPr>
            <p:ph type="ftr" sz="quarter" idx="11"/>
          </p:nvPr>
        </p:nvSpPr>
        <p:spPr/>
        <p:txBody>
          <a:bodyPr/>
          <a:lstStyle>
            <a:lvl1pPr defTabSz="455613" fontAlgn="base">
              <a:spcBef>
                <a:spcPct val="0"/>
              </a:spcBef>
              <a:spcAft>
                <a:spcPct val="0"/>
              </a:spcAft>
              <a:defRPr>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defTabSz="455613" fontAlgn="base">
              <a:spcBef>
                <a:spcPct val="0"/>
              </a:spcBef>
              <a:spcAft>
                <a:spcPct val="0"/>
              </a:spcAft>
              <a:defRPr>
                <a:ea typeface="ＭＳ Ｐゴシック" charset="0"/>
                <a:cs typeface="ＭＳ Ｐゴシック" charset="0"/>
              </a:defRPr>
            </a:lvl1pPr>
          </a:lstStyle>
          <a:p>
            <a:pPr>
              <a:defRPr/>
            </a:pPr>
            <a:fld id="{EBE3AD29-5053-1D4C-8EE0-3F2EAEFA7AC5}" type="slidenum">
              <a:rPr lang="en-US"/>
              <a:pPr>
                <a:defRPr/>
              </a:pPr>
              <a:t>‹#›</a:t>
            </a:fld>
            <a:endParaRPr lang="en-US"/>
          </a:p>
        </p:txBody>
      </p:sp>
    </p:spTree>
    <p:extLst>
      <p:ext uri="{BB962C8B-B14F-4D97-AF65-F5344CB8AC3E}">
        <p14:creationId xmlns:p14="http://schemas.microsoft.com/office/powerpoint/2010/main" val="209295492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455613" fontAlgn="base">
              <a:spcBef>
                <a:spcPct val="0"/>
              </a:spcBef>
              <a:spcAft>
                <a:spcPct val="0"/>
              </a:spcAft>
              <a:defRPr>
                <a:ea typeface="ＭＳ Ｐゴシック" charset="0"/>
                <a:cs typeface="ＭＳ Ｐゴシック" charset="0"/>
              </a:defRPr>
            </a:lvl1pPr>
          </a:lstStyle>
          <a:p>
            <a:pPr>
              <a:defRPr/>
            </a:pPr>
            <a:fld id="{AD3AAC1F-EE25-0E4E-8397-0D8C39AF0768}" type="datetime1">
              <a:rPr lang="en-US" smtClean="0"/>
              <a:pPr>
                <a:defRPr/>
              </a:pPr>
              <a:t>3/30/16</a:t>
            </a:fld>
            <a:endParaRPr lang="en-US"/>
          </a:p>
        </p:txBody>
      </p:sp>
      <p:sp>
        <p:nvSpPr>
          <p:cNvPr id="3" name="Footer Placeholder 2"/>
          <p:cNvSpPr>
            <a:spLocks noGrp="1"/>
          </p:cNvSpPr>
          <p:nvPr>
            <p:ph type="ftr" sz="quarter" idx="11"/>
          </p:nvPr>
        </p:nvSpPr>
        <p:spPr/>
        <p:txBody>
          <a:bodyPr/>
          <a:lstStyle>
            <a:lvl1pPr defTabSz="455613" fontAlgn="base">
              <a:spcBef>
                <a:spcPct val="0"/>
              </a:spcBef>
              <a:spcAft>
                <a:spcPct val="0"/>
              </a:spcAft>
              <a:defRPr>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defTabSz="455613" fontAlgn="base">
              <a:spcBef>
                <a:spcPct val="0"/>
              </a:spcBef>
              <a:spcAft>
                <a:spcPct val="0"/>
              </a:spcAft>
              <a:defRPr>
                <a:ea typeface="ＭＳ Ｐゴシック" charset="0"/>
                <a:cs typeface="ＭＳ Ｐゴシック" charset="0"/>
              </a:defRPr>
            </a:lvl1pPr>
          </a:lstStyle>
          <a:p>
            <a:pPr>
              <a:defRPr/>
            </a:pPr>
            <a:fld id="{CD7FB339-513B-CE45-A23F-4B4645E1F7D5}" type="slidenum">
              <a:rPr lang="en-US"/>
              <a:pPr>
                <a:defRPr/>
              </a:pPr>
              <a:t>‹#›</a:t>
            </a:fld>
            <a:endParaRPr lang="en-US"/>
          </a:p>
        </p:txBody>
      </p:sp>
    </p:spTree>
    <p:extLst>
      <p:ext uri="{BB962C8B-B14F-4D97-AF65-F5344CB8AC3E}">
        <p14:creationId xmlns:p14="http://schemas.microsoft.com/office/powerpoint/2010/main" val="28852989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defTabSz="455613" fontAlgn="base">
              <a:spcBef>
                <a:spcPct val="0"/>
              </a:spcBef>
              <a:spcAft>
                <a:spcPct val="0"/>
              </a:spcAft>
              <a:defRPr>
                <a:ea typeface="ＭＳ Ｐゴシック" charset="0"/>
                <a:cs typeface="ＭＳ Ｐゴシック" charset="0"/>
              </a:defRPr>
            </a:lvl1pPr>
          </a:lstStyle>
          <a:p>
            <a:pPr>
              <a:defRPr/>
            </a:pPr>
            <a:fld id="{2BD7F16E-7DD8-B34E-B956-99990136AFBB}" type="datetime1">
              <a:rPr lang="en-US" smtClean="0"/>
              <a:pPr>
                <a:defRPr/>
              </a:pPr>
              <a:t>3/30/16</a:t>
            </a:fld>
            <a:endParaRPr lang="en-US"/>
          </a:p>
        </p:txBody>
      </p:sp>
      <p:sp>
        <p:nvSpPr>
          <p:cNvPr id="6" name="Footer Placeholder 5"/>
          <p:cNvSpPr>
            <a:spLocks noGrp="1"/>
          </p:cNvSpPr>
          <p:nvPr>
            <p:ph type="ftr" sz="quarter" idx="11"/>
          </p:nvPr>
        </p:nvSpPr>
        <p:spPr/>
        <p:txBody>
          <a:bodyPr/>
          <a:lstStyle>
            <a:lvl1pPr defTabSz="455613"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455613" fontAlgn="base">
              <a:spcBef>
                <a:spcPct val="0"/>
              </a:spcBef>
              <a:spcAft>
                <a:spcPct val="0"/>
              </a:spcAft>
              <a:defRPr>
                <a:ea typeface="ＭＳ Ｐゴシック" charset="0"/>
                <a:cs typeface="ＭＳ Ｐゴシック" charset="0"/>
              </a:defRPr>
            </a:lvl1pPr>
          </a:lstStyle>
          <a:p>
            <a:pPr>
              <a:defRPr/>
            </a:pPr>
            <a:fld id="{7A53693B-473A-EB40-A0AA-29D6A9011B84}" type="slidenum">
              <a:rPr lang="en-US"/>
              <a:pPr>
                <a:defRPr/>
              </a:pPr>
              <a:t>‹#›</a:t>
            </a:fld>
            <a:endParaRPr lang="en-US"/>
          </a:p>
        </p:txBody>
      </p:sp>
    </p:spTree>
    <p:extLst>
      <p:ext uri="{BB962C8B-B14F-4D97-AF65-F5344CB8AC3E}">
        <p14:creationId xmlns:p14="http://schemas.microsoft.com/office/powerpoint/2010/main" val="4833572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Date Placeholder 6"/>
          <p:cNvSpPr>
            <a:spLocks noGrp="1"/>
          </p:cNvSpPr>
          <p:nvPr>
            <p:ph type="dt" sz="half" idx="10"/>
          </p:nvPr>
        </p:nvSpPr>
        <p:spPr/>
        <p:txBody>
          <a:bodyPr/>
          <a:lstStyle/>
          <a:p>
            <a:endParaRPr lang="en-US" dirty="0"/>
          </a:p>
        </p:txBody>
      </p:sp>
      <p:sp>
        <p:nvSpPr>
          <p:cNvPr id="8" name="Footer Placeholder 7"/>
          <p:cNvSpPr>
            <a:spLocks noGrp="1"/>
          </p:cNvSpPr>
          <p:nvPr>
            <p:ph type="ftr" sz="quarter" idx="11"/>
          </p:nvPr>
        </p:nvSpPr>
        <p:spPr/>
        <p:txBody>
          <a:bodyPr/>
          <a:lstStyle/>
          <a:p>
            <a:r>
              <a:rPr lang="en-US" smtClean="0"/>
              <a:t>Molecular Med Tri-Conference 2015</a:t>
            </a:r>
            <a:endParaRPr lang="en-US" dirty="0"/>
          </a:p>
        </p:txBody>
      </p:sp>
      <p:sp>
        <p:nvSpPr>
          <p:cNvPr id="9" name="Slide Number Placeholder 8"/>
          <p:cNvSpPr>
            <a:spLocks noGrp="1"/>
          </p:cNvSpPr>
          <p:nvPr>
            <p:ph type="sldNum" sz="quarter" idx="12"/>
          </p:nvPr>
        </p:nvSpPr>
        <p:spPr/>
        <p:txBody>
          <a:bodyPr/>
          <a:lstStyle/>
          <a:p>
            <a:fld id="{42D882AF-417C-435C-9F28-43C1763EC6AE}"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defTabSz="455613" fontAlgn="base">
              <a:spcBef>
                <a:spcPct val="0"/>
              </a:spcBef>
              <a:spcAft>
                <a:spcPct val="0"/>
              </a:spcAft>
              <a:defRPr>
                <a:ea typeface="ＭＳ Ｐゴシック" charset="0"/>
                <a:cs typeface="ＭＳ Ｐゴシック" charset="0"/>
              </a:defRPr>
            </a:lvl1pPr>
          </a:lstStyle>
          <a:p>
            <a:pPr>
              <a:defRPr/>
            </a:pPr>
            <a:fld id="{2E885C24-28F7-B445-B9B8-469B3964044B}" type="datetime1">
              <a:rPr lang="en-US" smtClean="0"/>
              <a:pPr>
                <a:defRPr/>
              </a:pPr>
              <a:t>3/30/16</a:t>
            </a:fld>
            <a:endParaRPr lang="en-US"/>
          </a:p>
        </p:txBody>
      </p:sp>
      <p:sp>
        <p:nvSpPr>
          <p:cNvPr id="6" name="Footer Placeholder 5"/>
          <p:cNvSpPr>
            <a:spLocks noGrp="1"/>
          </p:cNvSpPr>
          <p:nvPr>
            <p:ph type="ftr" sz="quarter" idx="11"/>
          </p:nvPr>
        </p:nvSpPr>
        <p:spPr/>
        <p:txBody>
          <a:bodyPr/>
          <a:lstStyle>
            <a:lvl1pPr defTabSz="455613"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455613" fontAlgn="base">
              <a:spcBef>
                <a:spcPct val="0"/>
              </a:spcBef>
              <a:spcAft>
                <a:spcPct val="0"/>
              </a:spcAft>
              <a:defRPr>
                <a:ea typeface="ＭＳ Ｐゴシック" charset="0"/>
                <a:cs typeface="ＭＳ Ｐゴシック" charset="0"/>
              </a:defRPr>
            </a:lvl1pPr>
          </a:lstStyle>
          <a:p>
            <a:pPr>
              <a:defRPr/>
            </a:pPr>
            <a:fld id="{28041D1A-6C25-CB45-9076-33B0EFF58539}" type="slidenum">
              <a:rPr lang="en-US"/>
              <a:pPr>
                <a:defRPr/>
              </a:pPr>
              <a:t>‹#›</a:t>
            </a:fld>
            <a:endParaRPr lang="en-US"/>
          </a:p>
        </p:txBody>
      </p:sp>
    </p:spTree>
    <p:extLst>
      <p:ext uri="{BB962C8B-B14F-4D97-AF65-F5344CB8AC3E}">
        <p14:creationId xmlns:p14="http://schemas.microsoft.com/office/powerpoint/2010/main" val="265397842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455613" fontAlgn="base">
              <a:spcBef>
                <a:spcPct val="0"/>
              </a:spcBef>
              <a:spcAft>
                <a:spcPct val="0"/>
              </a:spcAft>
              <a:defRPr>
                <a:ea typeface="ＭＳ Ｐゴシック" charset="0"/>
                <a:cs typeface="ＭＳ Ｐゴシック" charset="0"/>
              </a:defRPr>
            </a:lvl1pPr>
          </a:lstStyle>
          <a:p>
            <a:pPr>
              <a:defRPr/>
            </a:pPr>
            <a:fld id="{4365767B-3E8B-234A-8C06-FE2388359823}" type="datetime1">
              <a:rPr lang="en-US" smtClean="0"/>
              <a:pPr>
                <a:defRPr/>
              </a:pPr>
              <a:t>3/30/16</a:t>
            </a:fld>
            <a:endParaRPr lang="en-US"/>
          </a:p>
        </p:txBody>
      </p:sp>
      <p:sp>
        <p:nvSpPr>
          <p:cNvPr id="5" name="Footer Placeholder 4"/>
          <p:cNvSpPr>
            <a:spLocks noGrp="1"/>
          </p:cNvSpPr>
          <p:nvPr>
            <p:ph type="ftr" sz="quarter" idx="11"/>
          </p:nvPr>
        </p:nvSpPr>
        <p:spPr/>
        <p:txBody>
          <a:bodyPr/>
          <a:lstStyle>
            <a:lvl1pPr defTabSz="455613"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455613" fontAlgn="base">
              <a:spcBef>
                <a:spcPct val="0"/>
              </a:spcBef>
              <a:spcAft>
                <a:spcPct val="0"/>
              </a:spcAft>
              <a:defRPr>
                <a:ea typeface="ＭＳ Ｐゴシック" charset="0"/>
                <a:cs typeface="ＭＳ Ｐゴシック" charset="0"/>
              </a:defRPr>
            </a:lvl1pPr>
          </a:lstStyle>
          <a:p>
            <a:pPr>
              <a:defRPr/>
            </a:pPr>
            <a:fld id="{E5D3E7EF-7AF6-5345-A5E6-BD86E2F652C3}" type="slidenum">
              <a:rPr lang="en-US"/>
              <a:pPr>
                <a:defRPr/>
              </a:pPr>
              <a:t>‹#›</a:t>
            </a:fld>
            <a:endParaRPr lang="en-US"/>
          </a:p>
        </p:txBody>
      </p:sp>
    </p:spTree>
    <p:extLst>
      <p:ext uri="{BB962C8B-B14F-4D97-AF65-F5344CB8AC3E}">
        <p14:creationId xmlns:p14="http://schemas.microsoft.com/office/powerpoint/2010/main" val="2646314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455613" fontAlgn="base">
              <a:spcBef>
                <a:spcPct val="0"/>
              </a:spcBef>
              <a:spcAft>
                <a:spcPct val="0"/>
              </a:spcAft>
              <a:defRPr>
                <a:ea typeface="ＭＳ Ｐゴシック" charset="0"/>
                <a:cs typeface="ＭＳ Ｐゴシック" charset="0"/>
              </a:defRPr>
            </a:lvl1pPr>
          </a:lstStyle>
          <a:p>
            <a:pPr>
              <a:defRPr/>
            </a:pPr>
            <a:fld id="{3EAEB1D6-91EC-EC44-9559-96A1B289C855}" type="datetime1">
              <a:rPr lang="en-US" smtClean="0"/>
              <a:pPr>
                <a:defRPr/>
              </a:pPr>
              <a:t>3/30/16</a:t>
            </a:fld>
            <a:endParaRPr lang="en-US"/>
          </a:p>
        </p:txBody>
      </p:sp>
      <p:sp>
        <p:nvSpPr>
          <p:cNvPr id="5" name="Footer Placeholder 4"/>
          <p:cNvSpPr>
            <a:spLocks noGrp="1"/>
          </p:cNvSpPr>
          <p:nvPr>
            <p:ph type="ftr" sz="quarter" idx="11"/>
          </p:nvPr>
        </p:nvSpPr>
        <p:spPr/>
        <p:txBody>
          <a:bodyPr/>
          <a:lstStyle>
            <a:lvl1pPr defTabSz="455613"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455613" fontAlgn="base">
              <a:spcBef>
                <a:spcPct val="0"/>
              </a:spcBef>
              <a:spcAft>
                <a:spcPct val="0"/>
              </a:spcAft>
              <a:defRPr>
                <a:ea typeface="ＭＳ Ｐゴシック" charset="0"/>
                <a:cs typeface="ＭＳ Ｐゴシック" charset="0"/>
              </a:defRPr>
            </a:lvl1pPr>
          </a:lstStyle>
          <a:p>
            <a:pPr>
              <a:defRPr/>
            </a:pPr>
            <a:fld id="{A0D96257-E734-1747-80C8-809F125D4524}" type="slidenum">
              <a:rPr lang="en-US"/>
              <a:pPr>
                <a:defRPr/>
              </a:pPr>
              <a:t>‹#›</a:t>
            </a:fld>
            <a:endParaRPr lang="en-US"/>
          </a:p>
        </p:txBody>
      </p:sp>
    </p:spTree>
    <p:extLst>
      <p:ext uri="{BB962C8B-B14F-4D97-AF65-F5344CB8AC3E}">
        <p14:creationId xmlns:p14="http://schemas.microsoft.com/office/powerpoint/2010/main" val="396825627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pic>
        <p:nvPicPr>
          <p:cNvPr id="11" name="Yale_School_of_Medicine.png"/>
          <p:cNvPicPr>
            <a:picLocks noChangeAspect="1"/>
          </p:cNvPicPr>
          <p:nvPr/>
        </p:nvPicPr>
        <p:blipFill>
          <a:blip r:embed="rId2">
            <a:extLst/>
          </a:blip>
          <a:stretch>
            <a:fillRect/>
          </a:stretch>
        </p:blipFill>
        <p:spPr>
          <a:xfrm>
            <a:off x="7820620" y="5402461"/>
            <a:ext cx="842963" cy="1053703"/>
          </a:xfrm>
          <a:prstGeom prst="rect">
            <a:avLst/>
          </a:prstGeom>
          <a:ln w="12700">
            <a:miter lim="400000"/>
          </a:ln>
        </p:spPr>
      </p:pic>
      <p:pic>
        <p:nvPicPr>
          <p:cNvPr id="12" name="2000px-Yale_University_Shield_1.png"/>
          <p:cNvPicPr>
            <a:picLocks noChangeAspect="1"/>
          </p:cNvPicPr>
          <p:nvPr/>
        </p:nvPicPr>
        <p:blipFill>
          <a:blip r:embed="rId3">
            <a:extLst/>
          </a:blip>
          <a:stretch>
            <a:fillRect/>
          </a:stretch>
        </p:blipFill>
        <p:spPr>
          <a:xfrm>
            <a:off x="348258" y="5384601"/>
            <a:ext cx="1098352" cy="1098352"/>
          </a:xfrm>
          <a:prstGeom prst="rect">
            <a:avLst/>
          </a:prstGeom>
          <a:ln w="12700">
            <a:miter lim="400000"/>
          </a:ln>
        </p:spPr>
      </p:pic>
      <p:sp>
        <p:nvSpPr>
          <p:cNvPr id="13" name="Shape 13"/>
          <p:cNvSpPr>
            <a:spLocks noGrp="1"/>
          </p:cNvSpPr>
          <p:nvPr>
            <p:ph type="title"/>
          </p:nvPr>
        </p:nvSpPr>
        <p:spPr>
          <a:xfrm>
            <a:off x="250031" y="1437680"/>
            <a:ext cx="8643938" cy="2277070"/>
          </a:xfrm>
          <a:prstGeom prst="rect">
            <a:avLst/>
          </a:prstGeom>
        </p:spPr>
        <p:txBody>
          <a:bodyPr anchor="b"/>
          <a:lstStyle/>
          <a:p>
            <a:r>
              <a:t>Title Text</a:t>
            </a:r>
          </a:p>
        </p:txBody>
      </p:sp>
      <p:sp>
        <p:nvSpPr>
          <p:cNvPr id="14" name="Shape 14"/>
          <p:cNvSpPr>
            <a:spLocks noGrp="1"/>
          </p:cNvSpPr>
          <p:nvPr>
            <p:ph type="body" sz="quarter" idx="1"/>
          </p:nvPr>
        </p:nvSpPr>
        <p:spPr>
          <a:xfrm>
            <a:off x="250031" y="3705820"/>
            <a:ext cx="8643938" cy="910828"/>
          </a:xfrm>
          <a:prstGeom prst="rect">
            <a:avLst/>
          </a:prstGeom>
        </p:spPr>
        <p:txBody>
          <a:bodyPr anchor="t"/>
          <a:lstStyle>
            <a:lvl1pPr marL="0" indent="0" algn="ctr">
              <a:spcBef>
                <a:spcPts val="0"/>
              </a:spcBef>
              <a:buSzTx/>
              <a:buNone/>
              <a:defRPr>
                <a:solidFill>
                  <a:srgbClr val="525252"/>
                </a:solidFill>
              </a:defRPr>
            </a:lvl1pPr>
            <a:lvl2pPr marL="0" indent="0" algn="ctr">
              <a:spcBef>
                <a:spcPts val="0"/>
              </a:spcBef>
              <a:buSzTx/>
              <a:buNone/>
              <a:defRPr>
                <a:solidFill>
                  <a:srgbClr val="525252"/>
                </a:solidFill>
              </a:defRPr>
            </a:lvl2pPr>
            <a:lvl3pPr marL="0" indent="0" algn="ctr">
              <a:spcBef>
                <a:spcPts val="0"/>
              </a:spcBef>
              <a:buSzTx/>
              <a:buNone/>
              <a:defRPr>
                <a:solidFill>
                  <a:srgbClr val="525252"/>
                </a:solidFill>
              </a:defRPr>
            </a:lvl3pPr>
            <a:lvl4pPr marL="0" indent="0" algn="ctr">
              <a:spcBef>
                <a:spcPts val="0"/>
              </a:spcBef>
              <a:buSzTx/>
              <a:buNone/>
              <a:defRPr>
                <a:solidFill>
                  <a:srgbClr val="525252"/>
                </a:solidFill>
              </a:defRPr>
            </a:lvl4pPr>
            <a:lvl5pPr marL="0" indent="0" algn="ctr">
              <a:spcBef>
                <a:spcPts val="0"/>
              </a:spcBef>
              <a:buSzTx/>
              <a:buNone/>
              <a:defRPr>
                <a:solidFill>
                  <a:srgbClr val="525252"/>
                </a:solidFill>
              </a:defRPr>
            </a:lvl5pPr>
          </a:lstStyle>
          <a:p>
            <a:r>
              <a:t>Body Level One</a:t>
            </a:r>
          </a:p>
          <a:p>
            <a:pPr lvl="1"/>
            <a:r>
              <a:t>Body Level Two</a:t>
            </a:r>
          </a:p>
          <a:p>
            <a:pPr lvl="2"/>
            <a:r>
              <a:t>Body Level Three</a:t>
            </a:r>
          </a:p>
          <a:p>
            <a:pPr lvl="3"/>
            <a:r>
              <a:t>Body Level Four</a:t>
            </a:r>
          </a:p>
          <a:p>
            <a:pPr lvl="4"/>
            <a:r>
              <a:t>Body Level Five</a:t>
            </a:r>
          </a:p>
        </p:txBody>
      </p:sp>
      <p:sp>
        <p:nvSpPr>
          <p:cNvPr id="15" name="Shape 15"/>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446457324"/>
      </p:ext>
    </p:extLst>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type="tx">
  <p:cSld name="Title &amp; Subtitle - Photo">
    <p:spTree>
      <p:nvGrpSpPr>
        <p:cNvPr id="1" name=""/>
        <p:cNvGrpSpPr/>
        <p:nvPr/>
      </p:nvGrpSpPr>
      <p:grpSpPr>
        <a:xfrm>
          <a:off x="0" y="0"/>
          <a:ext cx="0" cy="0"/>
          <a:chOff x="0" y="0"/>
          <a:chExt cx="0" cy="0"/>
        </a:xfrm>
      </p:grpSpPr>
      <p:sp>
        <p:nvSpPr>
          <p:cNvPr id="22" name="Shape 22"/>
          <p:cNvSpPr>
            <a:spLocks noGrp="1"/>
          </p:cNvSpPr>
          <p:nvPr>
            <p:ph type="pic" idx="13"/>
          </p:nvPr>
        </p:nvSpPr>
        <p:spPr>
          <a:xfrm>
            <a:off x="918743" y="375047"/>
            <a:ext cx="7304485" cy="4120478"/>
          </a:xfrm>
          <a:prstGeom prst="rect">
            <a:avLst/>
          </a:prstGeom>
        </p:spPr>
        <p:txBody>
          <a:bodyPr lIns="64291" tIns="32145" rIns="64291" bIns="32145" anchor="t">
            <a:noAutofit/>
          </a:bodyPr>
          <a:lstStyle/>
          <a:p>
            <a:endParaRPr/>
          </a:p>
        </p:txBody>
      </p:sp>
      <p:sp>
        <p:nvSpPr>
          <p:cNvPr id="23" name="Shape 23"/>
          <p:cNvSpPr>
            <a:spLocks noGrp="1"/>
          </p:cNvSpPr>
          <p:nvPr>
            <p:ph type="title"/>
          </p:nvPr>
        </p:nvSpPr>
        <p:spPr>
          <a:xfrm>
            <a:off x="250031" y="4804172"/>
            <a:ext cx="8643938" cy="884039"/>
          </a:xfrm>
          <a:prstGeom prst="rect">
            <a:avLst/>
          </a:prstGeom>
        </p:spPr>
        <p:txBody>
          <a:bodyPr anchor="b"/>
          <a:lstStyle/>
          <a:p>
            <a:r>
              <a:t>Title Text</a:t>
            </a:r>
          </a:p>
        </p:txBody>
      </p:sp>
      <p:sp>
        <p:nvSpPr>
          <p:cNvPr id="24" name="Shape 24"/>
          <p:cNvSpPr>
            <a:spLocks noGrp="1"/>
          </p:cNvSpPr>
          <p:nvPr>
            <p:ph type="body" sz="quarter" idx="1"/>
          </p:nvPr>
        </p:nvSpPr>
        <p:spPr>
          <a:xfrm>
            <a:off x="250031" y="5679281"/>
            <a:ext cx="8643938" cy="848320"/>
          </a:xfrm>
          <a:prstGeom prst="rect">
            <a:avLst/>
          </a:prstGeom>
        </p:spPr>
        <p:txBody>
          <a:bodyPr anchor="t"/>
          <a:lstStyle>
            <a:lvl1pPr marL="0" indent="0" algn="ctr">
              <a:spcBef>
                <a:spcPts val="0"/>
              </a:spcBef>
              <a:buSzTx/>
              <a:buNone/>
              <a:defRPr>
                <a:solidFill>
                  <a:srgbClr val="525252"/>
                </a:solidFill>
              </a:defRPr>
            </a:lvl1pPr>
            <a:lvl2pPr marL="0" indent="0" algn="ctr">
              <a:spcBef>
                <a:spcPts val="0"/>
              </a:spcBef>
              <a:buSzTx/>
              <a:buNone/>
              <a:defRPr>
                <a:solidFill>
                  <a:srgbClr val="525252"/>
                </a:solidFill>
              </a:defRPr>
            </a:lvl2pPr>
            <a:lvl3pPr marL="0" indent="0" algn="ctr">
              <a:spcBef>
                <a:spcPts val="0"/>
              </a:spcBef>
              <a:buSzTx/>
              <a:buNone/>
              <a:defRPr>
                <a:solidFill>
                  <a:srgbClr val="525252"/>
                </a:solidFill>
              </a:defRPr>
            </a:lvl3pPr>
            <a:lvl4pPr marL="0" indent="0" algn="ctr">
              <a:spcBef>
                <a:spcPts val="0"/>
              </a:spcBef>
              <a:buSzTx/>
              <a:buNone/>
              <a:defRPr>
                <a:solidFill>
                  <a:srgbClr val="525252"/>
                </a:solidFill>
              </a:defRPr>
            </a:lvl4pPr>
            <a:lvl5pPr marL="0" indent="0" algn="ctr">
              <a:spcBef>
                <a:spcPts val="0"/>
              </a:spcBef>
              <a:buSzTx/>
              <a:buNone/>
              <a:defRPr>
                <a:solidFill>
                  <a:srgbClr val="525252"/>
                </a:solidFill>
              </a:defRPr>
            </a:lvl5pPr>
          </a:lstStyle>
          <a:p>
            <a:r>
              <a:t>Body Level One</a:t>
            </a:r>
          </a:p>
          <a:p>
            <a:pPr lvl="1"/>
            <a:r>
              <a:t>Body Level Two</a:t>
            </a:r>
          </a:p>
          <a:p>
            <a:pPr lvl="2"/>
            <a:r>
              <a:t>Body Level Three</a:t>
            </a:r>
          </a:p>
          <a:p>
            <a:pPr lvl="3"/>
            <a:r>
              <a:t>Body Level Four</a:t>
            </a:r>
          </a:p>
          <a:p>
            <a:pPr lvl="4"/>
            <a:r>
              <a:t>Body Level Five</a:t>
            </a:r>
          </a:p>
        </p:txBody>
      </p:sp>
      <p:sp>
        <p:nvSpPr>
          <p:cNvPr id="25" name="Shape 25"/>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50011876"/>
      </p:ext>
    </p:extLst>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type="tx">
  <p:cSld name="Title &amp; Subtitle - Photo - Dark">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2" name="Shape 32"/>
          <p:cNvSpPr>
            <a:spLocks noGrp="1"/>
          </p:cNvSpPr>
          <p:nvPr>
            <p:ph type="pic" idx="13"/>
          </p:nvPr>
        </p:nvSpPr>
        <p:spPr>
          <a:xfrm>
            <a:off x="918743" y="375047"/>
            <a:ext cx="7304485" cy="4120478"/>
          </a:xfrm>
          <a:prstGeom prst="rect">
            <a:avLst/>
          </a:prstGeom>
        </p:spPr>
        <p:txBody>
          <a:bodyPr lIns="64291" tIns="32145" rIns="64291" bIns="32145" anchor="t">
            <a:noAutofit/>
          </a:bodyPr>
          <a:lstStyle/>
          <a:p>
            <a:endParaRPr/>
          </a:p>
        </p:txBody>
      </p:sp>
      <p:sp>
        <p:nvSpPr>
          <p:cNvPr id="33" name="Shape 33"/>
          <p:cNvSpPr>
            <a:spLocks noGrp="1"/>
          </p:cNvSpPr>
          <p:nvPr>
            <p:ph type="title"/>
          </p:nvPr>
        </p:nvSpPr>
        <p:spPr>
          <a:xfrm>
            <a:off x="250031" y="4804172"/>
            <a:ext cx="8643938" cy="884039"/>
          </a:xfrm>
          <a:prstGeom prst="rect">
            <a:avLst/>
          </a:prstGeom>
        </p:spPr>
        <p:txBody>
          <a:bodyPr anchor="b"/>
          <a:lstStyle/>
          <a:p>
            <a:r>
              <a:t>Title Text</a:t>
            </a:r>
          </a:p>
        </p:txBody>
      </p:sp>
      <p:sp>
        <p:nvSpPr>
          <p:cNvPr id="34" name="Shape 34"/>
          <p:cNvSpPr>
            <a:spLocks noGrp="1"/>
          </p:cNvSpPr>
          <p:nvPr>
            <p:ph type="body" sz="quarter" idx="1"/>
          </p:nvPr>
        </p:nvSpPr>
        <p:spPr>
          <a:xfrm>
            <a:off x="250031" y="5679281"/>
            <a:ext cx="8643938" cy="848320"/>
          </a:xfrm>
          <a:prstGeom prst="rect">
            <a:avLst/>
          </a:prstGeom>
        </p:spPr>
        <p:txBody>
          <a:bodyPr anchor="t"/>
          <a:lstStyle>
            <a:lvl1pPr marL="0" indent="0" algn="ctr">
              <a:spcBef>
                <a:spcPts val="0"/>
              </a:spcBef>
              <a:buSzTx/>
              <a:buNone/>
              <a:defRPr>
                <a:solidFill>
                  <a:srgbClr val="525252"/>
                </a:solidFill>
              </a:defRPr>
            </a:lvl1pPr>
            <a:lvl2pPr marL="0" indent="0" algn="ctr">
              <a:spcBef>
                <a:spcPts val="0"/>
              </a:spcBef>
              <a:buSzTx/>
              <a:buNone/>
              <a:defRPr>
                <a:solidFill>
                  <a:srgbClr val="525252"/>
                </a:solidFill>
              </a:defRPr>
            </a:lvl2pPr>
            <a:lvl3pPr marL="0" indent="0" algn="ctr">
              <a:spcBef>
                <a:spcPts val="0"/>
              </a:spcBef>
              <a:buSzTx/>
              <a:buNone/>
              <a:defRPr>
                <a:solidFill>
                  <a:srgbClr val="525252"/>
                </a:solidFill>
              </a:defRPr>
            </a:lvl3pPr>
            <a:lvl4pPr marL="0" indent="0" algn="ctr">
              <a:spcBef>
                <a:spcPts val="0"/>
              </a:spcBef>
              <a:buSzTx/>
              <a:buNone/>
              <a:defRPr>
                <a:solidFill>
                  <a:srgbClr val="525252"/>
                </a:solidFill>
              </a:defRPr>
            </a:lvl4pPr>
            <a:lvl5pPr marL="0" indent="0" algn="ctr">
              <a:spcBef>
                <a:spcPts val="0"/>
              </a:spcBef>
              <a:buSzTx/>
              <a:buNone/>
              <a:defRPr>
                <a:solidFill>
                  <a:srgbClr val="525252"/>
                </a:solidFill>
              </a:defRPr>
            </a:lvl5pPr>
          </a:lstStyle>
          <a:p>
            <a:r>
              <a:t>Body Level One</a:t>
            </a:r>
          </a:p>
          <a:p>
            <a:pPr lvl="1"/>
            <a:r>
              <a:t>Body Level Two</a:t>
            </a:r>
          </a:p>
          <a:p>
            <a:pPr lvl="2"/>
            <a:r>
              <a:t>Body Level Three</a:t>
            </a:r>
          </a:p>
          <a:p>
            <a:pPr lvl="3"/>
            <a:r>
              <a:t>Body Level Four</a:t>
            </a:r>
          </a:p>
          <a:p>
            <a:pPr lvl="4"/>
            <a:r>
              <a:t>Body Level Five</a:t>
            </a:r>
          </a:p>
        </p:txBody>
      </p:sp>
      <p:sp>
        <p:nvSpPr>
          <p:cNvPr id="35" name="Shape 35"/>
          <p:cNvSpPr>
            <a:spLocks noGrp="1"/>
          </p:cNvSpPr>
          <p:nvPr>
            <p:ph type="sldNum" sz="quarter" idx="2"/>
          </p:nvPr>
        </p:nvSpPr>
        <p:spPr>
          <a:prstGeom prst="rect">
            <a:avLst/>
          </a:prstGeom>
        </p:spPr>
        <p:txBody>
          <a:bodyPr/>
          <a:lstStyle>
            <a:lvl1pPr>
              <a:defRPr>
                <a:solidFill>
                  <a:srgbClr val="232323"/>
                </a:solidFill>
              </a:defRPr>
            </a:lvl1pPr>
          </a:lstStyle>
          <a:p>
            <a:fld id="{86CB4B4D-7CA3-9044-876B-883B54F8677D}" type="slidenum">
              <a:rPr/>
              <a:pPr/>
              <a:t>‹#›</a:t>
            </a:fld>
            <a:endParaRPr/>
          </a:p>
        </p:txBody>
      </p:sp>
    </p:spTree>
    <p:extLst>
      <p:ext uri="{BB962C8B-B14F-4D97-AF65-F5344CB8AC3E}">
        <p14:creationId xmlns:p14="http://schemas.microsoft.com/office/powerpoint/2010/main" val="2072841731"/>
      </p:ext>
    </p:extLst>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42" name="Shape 42"/>
          <p:cNvSpPr>
            <a:spLocks noGrp="1"/>
          </p:cNvSpPr>
          <p:nvPr>
            <p:ph type="title"/>
          </p:nvPr>
        </p:nvSpPr>
        <p:spPr>
          <a:prstGeom prst="rect">
            <a:avLst/>
          </a:prstGeom>
        </p:spPr>
        <p:txBody>
          <a:bodyPr/>
          <a:lstStyle/>
          <a:p>
            <a:r>
              <a:t>Title Text</a:t>
            </a:r>
          </a:p>
        </p:txBody>
      </p:sp>
      <p:sp>
        <p:nvSpPr>
          <p:cNvPr id="43" name="Shape 43"/>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4" name="Shape 44"/>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775507574"/>
      </p:ext>
    </p:extLst>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type="tx">
  <p:cSld name="Title &amp; Bullets - 2 Column">
    <p:spTree>
      <p:nvGrpSpPr>
        <p:cNvPr id="1" name=""/>
        <p:cNvGrpSpPr/>
        <p:nvPr/>
      </p:nvGrpSpPr>
      <p:grpSpPr>
        <a:xfrm>
          <a:off x="0" y="0"/>
          <a:ext cx="0" cy="0"/>
          <a:chOff x="0" y="0"/>
          <a:chExt cx="0" cy="0"/>
        </a:xfrm>
      </p:grpSpPr>
      <p:sp>
        <p:nvSpPr>
          <p:cNvPr id="51" name="Shape 51"/>
          <p:cNvSpPr>
            <a:spLocks noGrp="1"/>
          </p:cNvSpPr>
          <p:nvPr>
            <p:ph type="title"/>
          </p:nvPr>
        </p:nvSpPr>
        <p:spPr>
          <a:prstGeom prst="rect">
            <a:avLst/>
          </a:prstGeom>
        </p:spPr>
        <p:txBody>
          <a:bodyPr/>
          <a:lstStyle/>
          <a:p>
            <a:r>
              <a:t>Title Text</a:t>
            </a:r>
          </a:p>
        </p:txBody>
      </p:sp>
      <p:sp>
        <p:nvSpPr>
          <p:cNvPr id="52" name="Shape 52"/>
          <p:cNvSpPr>
            <a:spLocks noGrp="1"/>
          </p:cNvSpPr>
          <p:nvPr>
            <p:ph type="body" idx="1"/>
          </p:nvPr>
        </p:nvSpPr>
        <p:spPr>
          <a:prstGeom prst="rect">
            <a:avLst/>
          </a:prstGeom>
        </p:spPr>
        <p:txBody>
          <a:bodyPr numCol="2" spcCol="432182" anchor="t"/>
          <a:lstStyle/>
          <a:p>
            <a:r>
              <a:t>Body Level One</a:t>
            </a:r>
          </a:p>
          <a:p>
            <a:pPr lvl="1"/>
            <a:r>
              <a:t>Body Level Two</a:t>
            </a:r>
          </a:p>
          <a:p>
            <a:pPr lvl="2"/>
            <a:r>
              <a:t>Body Level Three</a:t>
            </a:r>
          </a:p>
          <a:p>
            <a:pPr lvl="3"/>
            <a:r>
              <a:t>Body Level Four</a:t>
            </a:r>
          </a:p>
          <a:p>
            <a:pPr lvl="4"/>
            <a:r>
              <a:t>Body Level Five</a:t>
            </a:r>
          </a:p>
        </p:txBody>
      </p:sp>
      <p:sp>
        <p:nvSpPr>
          <p:cNvPr id="53" name="Shape 53"/>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071661996"/>
      </p:ext>
    </p:extLst>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60" name="Shape 60"/>
          <p:cNvSpPr>
            <a:spLocks noGrp="1"/>
          </p:cNvSpPr>
          <p:nvPr>
            <p:ph type="body" idx="1"/>
          </p:nvPr>
        </p:nvSpPr>
        <p:spPr>
          <a:xfrm>
            <a:off x="250031" y="178594"/>
            <a:ext cx="8643938" cy="6491883"/>
          </a:xfrm>
          <a:prstGeom prst="rect">
            <a:avLst/>
          </a:prstGeom>
        </p:spPr>
        <p:txBody>
          <a:bodyPr/>
          <a:lstStyle>
            <a:lvl1pPr>
              <a:lnSpc>
                <a:spcPct val="120000"/>
              </a:lnSpc>
              <a:defRPr sz="3200">
                <a:solidFill>
                  <a:srgbClr val="525252"/>
                </a:solidFill>
              </a:defRPr>
            </a:lvl1pPr>
            <a:lvl2pPr>
              <a:lnSpc>
                <a:spcPct val="120000"/>
              </a:lnSpc>
              <a:defRPr sz="3200">
                <a:solidFill>
                  <a:srgbClr val="525252"/>
                </a:solidFill>
              </a:defRPr>
            </a:lvl2pPr>
            <a:lvl3pPr>
              <a:lnSpc>
                <a:spcPct val="120000"/>
              </a:lnSpc>
              <a:defRPr sz="3200">
                <a:solidFill>
                  <a:srgbClr val="525252"/>
                </a:solidFill>
              </a:defRPr>
            </a:lvl3pPr>
            <a:lvl4pPr>
              <a:lnSpc>
                <a:spcPct val="120000"/>
              </a:lnSpc>
              <a:defRPr sz="3200">
                <a:solidFill>
                  <a:srgbClr val="525252"/>
                </a:solidFill>
              </a:defRPr>
            </a:lvl4pPr>
            <a:lvl5pPr>
              <a:lnSpc>
                <a:spcPct val="120000"/>
              </a:lnSpc>
              <a:defRPr sz="3200">
                <a:solidFill>
                  <a:srgbClr val="525252"/>
                </a:solidFill>
              </a:defRPr>
            </a:lvl5pPr>
          </a:lstStyle>
          <a:p>
            <a:r>
              <a:t>Body Level One</a:t>
            </a:r>
          </a:p>
          <a:p>
            <a:pPr lvl="1"/>
            <a:r>
              <a:t>Body Level Two</a:t>
            </a:r>
          </a:p>
          <a:p>
            <a:pPr lvl="2"/>
            <a:r>
              <a:t>Body Level Three</a:t>
            </a:r>
          </a:p>
          <a:p>
            <a:pPr lvl="3"/>
            <a:r>
              <a:t>Body Level Four</a:t>
            </a:r>
          </a:p>
          <a:p>
            <a:pPr lvl="4"/>
            <a:r>
              <a:t>Body Level Five</a:t>
            </a:r>
          </a:p>
        </p:txBody>
      </p:sp>
      <p:sp>
        <p:nvSpPr>
          <p:cNvPr id="61" name="Shape 61"/>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53759487"/>
      </p:ext>
    </p:extLst>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68" name="Shape 68"/>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039059368"/>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smtClean="0"/>
              <a:t>Molecular Med Tri-Conference 2015</a:t>
            </a:r>
            <a:endParaRPr lang="en-US"/>
          </a:p>
        </p:txBody>
      </p:sp>
      <p:sp>
        <p:nvSpPr>
          <p:cNvPr id="6" name="Slide Number Placeholder 5"/>
          <p:cNvSpPr>
            <a:spLocks noGrp="1"/>
          </p:cNvSpPr>
          <p:nvPr>
            <p:ph type="sldNum" sz="quarter" idx="12"/>
          </p:nvPr>
        </p:nvSpPr>
        <p:spPr/>
        <p:txBody>
          <a:bodyPr/>
          <a:lstStyle/>
          <a:p>
            <a:fld id="{42D882AF-417C-435C-9F28-43C1763EC6AE}"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x">
  <p:cSld name="Blank - Dark">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75" name="Shape 75"/>
          <p:cNvSpPr>
            <a:spLocks noGrp="1"/>
          </p:cNvSpPr>
          <p:nvPr>
            <p:ph type="sldNum" sz="quarter" idx="2"/>
          </p:nvPr>
        </p:nvSpPr>
        <p:spPr>
          <a:prstGeom prst="rect">
            <a:avLst/>
          </a:prstGeom>
        </p:spPr>
        <p:txBody>
          <a:bodyPr/>
          <a:lstStyle>
            <a:lvl1pPr>
              <a:defRPr>
                <a:solidFill>
                  <a:srgbClr val="232323"/>
                </a:solidFill>
              </a:defRPr>
            </a:lvl1pPr>
          </a:lstStyle>
          <a:p>
            <a:fld id="{86CB4B4D-7CA3-9044-876B-883B54F8677D}" type="slidenum">
              <a:rPr/>
              <a:pPr/>
              <a:t>‹#›</a:t>
            </a:fld>
            <a:endParaRPr/>
          </a:p>
        </p:txBody>
      </p:sp>
    </p:spTree>
    <p:extLst>
      <p:ext uri="{BB962C8B-B14F-4D97-AF65-F5344CB8AC3E}">
        <p14:creationId xmlns:p14="http://schemas.microsoft.com/office/powerpoint/2010/main" val="1222312567"/>
      </p:ext>
    </p:extLst>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82" name="Shape 82"/>
          <p:cNvSpPr>
            <a:spLocks noGrp="1"/>
          </p:cNvSpPr>
          <p:nvPr>
            <p:ph type="title"/>
          </p:nvPr>
        </p:nvSpPr>
        <p:spPr>
          <a:prstGeom prst="rect">
            <a:avLst/>
          </a:prstGeom>
        </p:spPr>
        <p:txBody>
          <a:bodyPr/>
          <a:lstStyle/>
          <a:p>
            <a:r>
              <a:t>Title Text</a:t>
            </a:r>
          </a:p>
        </p:txBody>
      </p:sp>
      <p:sp>
        <p:nvSpPr>
          <p:cNvPr id="83" name="Shape 83"/>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980693680"/>
      </p:ext>
    </p:extLst>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type="tx">
  <p:cSld name="Title - Top - Dark">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90" name="Shape 90"/>
          <p:cNvSpPr>
            <a:spLocks noGrp="1"/>
          </p:cNvSpPr>
          <p:nvPr>
            <p:ph type="title"/>
          </p:nvPr>
        </p:nvSpPr>
        <p:spPr>
          <a:prstGeom prst="rect">
            <a:avLst/>
          </a:prstGeom>
        </p:spPr>
        <p:txBody>
          <a:bodyPr/>
          <a:lstStyle/>
          <a:p>
            <a:r>
              <a:t>Title Text</a:t>
            </a:r>
          </a:p>
        </p:txBody>
      </p:sp>
      <p:sp>
        <p:nvSpPr>
          <p:cNvPr id="91" name="Shape 91"/>
          <p:cNvSpPr>
            <a:spLocks noGrp="1"/>
          </p:cNvSpPr>
          <p:nvPr>
            <p:ph type="sldNum" sz="quarter" idx="2"/>
          </p:nvPr>
        </p:nvSpPr>
        <p:spPr>
          <a:prstGeom prst="rect">
            <a:avLst/>
          </a:prstGeom>
        </p:spPr>
        <p:txBody>
          <a:bodyPr/>
          <a:lstStyle>
            <a:lvl1pPr>
              <a:defRPr>
                <a:solidFill>
                  <a:srgbClr val="232323"/>
                </a:solidFill>
              </a:defRPr>
            </a:lvl1pPr>
          </a:lstStyle>
          <a:p>
            <a:fld id="{86CB4B4D-7CA3-9044-876B-883B54F8677D}" type="slidenum">
              <a:rPr/>
              <a:pPr/>
              <a:t>‹#›</a:t>
            </a:fld>
            <a:endParaRPr/>
          </a:p>
        </p:txBody>
      </p:sp>
    </p:spTree>
    <p:extLst>
      <p:ext uri="{BB962C8B-B14F-4D97-AF65-F5344CB8AC3E}">
        <p14:creationId xmlns:p14="http://schemas.microsoft.com/office/powerpoint/2010/main" val="1760050970"/>
      </p:ext>
    </p:extLst>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98" name="Shape 98"/>
          <p:cNvSpPr>
            <a:spLocks noGrp="1"/>
          </p:cNvSpPr>
          <p:nvPr>
            <p:ph type="title"/>
          </p:nvPr>
        </p:nvSpPr>
        <p:spPr>
          <a:xfrm>
            <a:off x="250031" y="2268141"/>
            <a:ext cx="8643938" cy="2321719"/>
          </a:xfrm>
          <a:prstGeom prst="rect">
            <a:avLst/>
          </a:prstGeom>
        </p:spPr>
        <p:txBody>
          <a:bodyPr/>
          <a:lstStyle/>
          <a:p>
            <a:r>
              <a:t>Title Text</a:t>
            </a:r>
          </a:p>
        </p:txBody>
      </p:sp>
      <p:sp>
        <p:nvSpPr>
          <p:cNvPr id="99" name="Shape 99"/>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195030414"/>
      </p:ext>
    </p:extLst>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106" name="Shape 106"/>
          <p:cNvSpPr>
            <a:spLocks noGrp="1"/>
          </p:cNvSpPr>
          <p:nvPr>
            <p:ph type="pic" idx="13"/>
          </p:nvPr>
        </p:nvSpPr>
        <p:spPr>
          <a:xfrm>
            <a:off x="918743" y="830461"/>
            <a:ext cx="7304485" cy="4120478"/>
          </a:xfrm>
          <a:prstGeom prst="rect">
            <a:avLst/>
          </a:prstGeom>
        </p:spPr>
        <p:txBody>
          <a:bodyPr lIns="64291" tIns="32145" rIns="64291" bIns="32145" anchor="t">
            <a:noAutofit/>
          </a:bodyPr>
          <a:lstStyle/>
          <a:p>
            <a:endParaRPr/>
          </a:p>
        </p:txBody>
      </p:sp>
      <p:sp>
        <p:nvSpPr>
          <p:cNvPr id="107" name="Shape 107"/>
          <p:cNvSpPr>
            <a:spLocks noGrp="1"/>
          </p:cNvSpPr>
          <p:nvPr>
            <p:ph type="title"/>
          </p:nvPr>
        </p:nvSpPr>
        <p:spPr>
          <a:xfrm>
            <a:off x="250031" y="5732860"/>
            <a:ext cx="8643938" cy="901898"/>
          </a:xfrm>
          <a:prstGeom prst="rect">
            <a:avLst/>
          </a:prstGeom>
        </p:spPr>
        <p:txBody>
          <a:bodyPr/>
          <a:lstStyle/>
          <a:p>
            <a:r>
              <a:t>Title Text</a:t>
            </a:r>
          </a:p>
        </p:txBody>
      </p:sp>
      <p:sp>
        <p:nvSpPr>
          <p:cNvPr id="108" name="Shape 108"/>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68268184"/>
      </p:ext>
    </p:extLst>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type="tx">
  <p:cSld name="Photo - Horizontal - Dark">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15" name="Shape 115"/>
          <p:cNvSpPr>
            <a:spLocks noGrp="1"/>
          </p:cNvSpPr>
          <p:nvPr>
            <p:ph type="pic" idx="13"/>
          </p:nvPr>
        </p:nvSpPr>
        <p:spPr>
          <a:xfrm>
            <a:off x="918743" y="830461"/>
            <a:ext cx="7304485" cy="4120478"/>
          </a:xfrm>
          <a:prstGeom prst="rect">
            <a:avLst/>
          </a:prstGeom>
        </p:spPr>
        <p:txBody>
          <a:bodyPr lIns="64291" tIns="32145" rIns="64291" bIns="32145" anchor="t">
            <a:noAutofit/>
          </a:bodyPr>
          <a:lstStyle/>
          <a:p>
            <a:endParaRPr/>
          </a:p>
        </p:txBody>
      </p:sp>
      <p:sp>
        <p:nvSpPr>
          <p:cNvPr id="116" name="Shape 116"/>
          <p:cNvSpPr>
            <a:spLocks noGrp="1"/>
          </p:cNvSpPr>
          <p:nvPr>
            <p:ph type="title"/>
          </p:nvPr>
        </p:nvSpPr>
        <p:spPr>
          <a:xfrm>
            <a:off x="250031" y="5732860"/>
            <a:ext cx="8643938" cy="901898"/>
          </a:xfrm>
          <a:prstGeom prst="rect">
            <a:avLst/>
          </a:prstGeom>
        </p:spPr>
        <p:txBody>
          <a:bodyPr/>
          <a:lstStyle/>
          <a:p>
            <a:r>
              <a:t>Title Text</a:t>
            </a:r>
          </a:p>
        </p:txBody>
      </p:sp>
      <p:sp>
        <p:nvSpPr>
          <p:cNvPr id="117" name="Shape 117"/>
          <p:cNvSpPr>
            <a:spLocks noGrp="1"/>
          </p:cNvSpPr>
          <p:nvPr>
            <p:ph type="sldNum" sz="quarter" idx="2"/>
          </p:nvPr>
        </p:nvSpPr>
        <p:spPr>
          <a:prstGeom prst="rect">
            <a:avLst/>
          </a:prstGeom>
        </p:spPr>
        <p:txBody>
          <a:bodyPr/>
          <a:lstStyle>
            <a:lvl1pPr>
              <a:defRPr>
                <a:solidFill>
                  <a:srgbClr val="232323"/>
                </a:solidFill>
              </a:defRPr>
            </a:lvl1pPr>
          </a:lstStyle>
          <a:p>
            <a:fld id="{86CB4B4D-7CA3-9044-876B-883B54F8677D}" type="slidenum">
              <a:rPr/>
              <a:pPr/>
              <a:t>‹#›</a:t>
            </a:fld>
            <a:endParaRPr/>
          </a:p>
        </p:txBody>
      </p:sp>
    </p:spTree>
    <p:extLst>
      <p:ext uri="{BB962C8B-B14F-4D97-AF65-F5344CB8AC3E}">
        <p14:creationId xmlns:p14="http://schemas.microsoft.com/office/powerpoint/2010/main" val="2317262"/>
      </p:ext>
    </p:extLst>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124" name="Shape 124"/>
          <p:cNvSpPr>
            <a:spLocks noGrp="1"/>
          </p:cNvSpPr>
          <p:nvPr>
            <p:ph type="pic" sz="half" idx="13"/>
          </p:nvPr>
        </p:nvSpPr>
        <p:spPr>
          <a:xfrm>
            <a:off x="4714875" y="477739"/>
            <a:ext cx="4214813" cy="5902523"/>
          </a:xfrm>
          <a:prstGeom prst="rect">
            <a:avLst/>
          </a:prstGeom>
        </p:spPr>
        <p:txBody>
          <a:bodyPr lIns="64291" tIns="32145" rIns="64291" bIns="32145" anchor="t">
            <a:noAutofit/>
          </a:bodyPr>
          <a:lstStyle/>
          <a:p>
            <a:endParaRPr/>
          </a:p>
        </p:txBody>
      </p:sp>
      <p:sp>
        <p:nvSpPr>
          <p:cNvPr id="125" name="Shape 125"/>
          <p:cNvSpPr>
            <a:spLocks noGrp="1"/>
          </p:cNvSpPr>
          <p:nvPr>
            <p:ph type="title"/>
          </p:nvPr>
        </p:nvSpPr>
        <p:spPr>
          <a:xfrm>
            <a:off x="250031" y="973336"/>
            <a:ext cx="4143375" cy="2464594"/>
          </a:xfrm>
          <a:prstGeom prst="rect">
            <a:avLst/>
          </a:prstGeom>
        </p:spPr>
        <p:txBody>
          <a:bodyPr anchor="b"/>
          <a:lstStyle/>
          <a:p>
            <a:r>
              <a:t>Title Text</a:t>
            </a:r>
          </a:p>
        </p:txBody>
      </p:sp>
      <p:sp>
        <p:nvSpPr>
          <p:cNvPr id="126" name="Shape 126"/>
          <p:cNvSpPr>
            <a:spLocks noGrp="1"/>
          </p:cNvSpPr>
          <p:nvPr>
            <p:ph type="body" sz="quarter" idx="1"/>
          </p:nvPr>
        </p:nvSpPr>
        <p:spPr>
          <a:xfrm>
            <a:off x="250031" y="3429000"/>
            <a:ext cx="4143375" cy="910828"/>
          </a:xfrm>
          <a:prstGeom prst="rect">
            <a:avLst/>
          </a:prstGeom>
        </p:spPr>
        <p:txBody>
          <a:bodyPr anchor="t"/>
          <a:lstStyle>
            <a:lvl1pPr marL="0" indent="0" algn="ctr">
              <a:spcBef>
                <a:spcPts val="0"/>
              </a:spcBef>
              <a:buSzTx/>
              <a:buNone/>
              <a:defRPr>
                <a:solidFill>
                  <a:srgbClr val="525252"/>
                </a:solidFill>
              </a:defRPr>
            </a:lvl1pPr>
            <a:lvl2pPr marL="0" indent="0" algn="ctr">
              <a:spcBef>
                <a:spcPts val="0"/>
              </a:spcBef>
              <a:buSzTx/>
              <a:buNone/>
              <a:defRPr>
                <a:solidFill>
                  <a:srgbClr val="525252"/>
                </a:solidFill>
              </a:defRPr>
            </a:lvl2pPr>
            <a:lvl3pPr marL="0" indent="0" algn="ctr">
              <a:spcBef>
                <a:spcPts val="0"/>
              </a:spcBef>
              <a:buSzTx/>
              <a:buNone/>
              <a:defRPr>
                <a:solidFill>
                  <a:srgbClr val="525252"/>
                </a:solidFill>
              </a:defRPr>
            </a:lvl3pPr>
            <a:lvl4pPr marL="0" indent="0" algn="ctr">
              <a:spcBef>
                <a:spcPts val="0"/>
              </a:spcBef>
              <a:buSzTx/>
              <a:buNone/>
              <a:defRPr>
                <a:solidFill>
                  <a:srgbClr val="525252"/>
                </a:solidFill>
              </a:defRPr>
            </a:lvl4pPr>
            <a:lvl5pPr marL="0" indent="0" algn="ctr">
              <a:spcBef>
                <a:spcPts val="0"/>
              </a:spcBef>
              <a:buSzTx/>
              <a:buNone/>
              <a:defRPr>
                <a:solidFill>
                  <a:srgbClr val="525252"/>
                </a:solidFill>
              </a:defRPr>
            </a:lvl5pPr>
          </a:lstStyle>
          <a:p>
            <a:r>
              <a:t>Body Level One</a:t>
            </a:r>
          </a:p>
          <a:p>
            <a:pPr lvl="1"/>
            <a:r>
              <a:t>Body Level Two</a:t>
            </a:r>
          </a:p>
          <a:p>
            <a:pPr lvl="2"/>
            <a:r>
              <a:t>Body Level Three</a:t>
            </a:r>
          </a:p>
          <a:p>
            <a:pPr lvl="3"/>
            <a:r>
              <a:t>Body Level Four</a:t>
            </a:r>
          </a:p>
          <a:p>
            <a:pPr lvl="4"/>
            <a:r>
              <a:t>Body Level Five</a:t>
            </a:r>
          </a:p>
        </p:txBody>
      </p:sp>
      <p:sp>
        <p:nvSpPr>
          <p:cNvPr id="127" name="Shape 127"/>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502314266"/>
      </p:ext>
    </p:extLst>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type="tx">
  <p:cSld name="Photo - Vertical - Dark">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34" name="Shape 134"/>
          <p:cNvSpPr>
            <a:spLocks noGrp="1"/>
          </p:cNvSpPr>
          <p:nvPr>
            <p:ph type="pic" sz="half" idx="13"/>
          </p:nvPr>
        </p:nvSpPr>
        <p:spPr>
          <a:xfrm>
            <a:off x="4714875" y="477739"/>
            <a:ext cx="4214813" cy="5902523"/>
          </a:xfrm>
          <a:prstGeom prst="rect">
            <a:avLst/>
          </a:prstGeom>
        </p:spPr>
        <p:txBody>
          <a:bodyPr lIns="64291" tIns="32145" rIns="64291" bIns="32145" anchor="t">
            <a:noAutofit/>
          </a:bodyPr>
          <a:lstStyle/>
          <a:p>
            <a:endParaRPr/>
          </a:p>
        </p:txBody>
      </p:sp>
      <p:sp>
        <p:nvSpPr>
          <p:cNvPr id="135" name="Shape 135"/>
          <p:cNvSpPr>
            <a:spLocks noGrp="1"/>
          </p:cNvSpPr>
          <p:nvPr>
            <p:ph type="title"/>
          </p:nvPr>
        </p:nvSpPr>
        <p:spPr>
          <a:xfrm>
            <a:off x="250031" y="973336"/>
            <a:ext cx="4143375" cy="2464594"/>
          </a:xfrm>
          <a:prstGeom prst="rect">
            <a:avLst/>
          </a:prstGeom>
        </p:spPr>
        <p:txBody>
          <a:bodyPr anchor="b"/>
          <a:lstStyle/>
          <a:p>
            <a:r>
              <a:t>Title Text</a:t>
            </a:r>
          </a:p>
        </p:txBody>
      </p:sp>
      <p:sp>
        <p:nvSpPr>
          <p:cNvPr id="136" name="Shape 136"/>
          <p:cNvSpPr>
            <a:spLocks noGrp="1"/>
          </p:cNvSpPr>
          <p:nvPr>
            <p:ph type="body" sz="quarter" idx="1"/>
          </p:nvPr>
        </p:nvSpPr>
        <p:spPr>
          <a:xfrm>
            <a:off x="250031" y="3429000"/>
            <a:ext cx="4143375" cy="910828"/>
          </a:xfrm>
          <a:prstGeom prst="rect">
            <a:avLst/>
          </a:prstGeom>
        </p:spPr>
        <p:txBody>
          <a:bodyPr anchor="t"/>
          <a:lstStyle>
            <a:lvl1pPr marL="0" indent="0" algn="ctr">
              <a:spcBef>
                <a:spcPts val="0"/>
              </a:spcBef>
              <a:buSzTx/>
              <a:buNone/>
              <a:defRPr>
                <a:solidFill>
                  <a:srgbClr val="525252"/>
                </a:solidFill>
              </a:defRPr>
            </a:lvl1pPr>
            <a:lvl2pPr marL="0" indent="0" algn="ctr">
              <a:spcBef>
                <a:spcPts val="0"/>
              </a:spcBef>
              <a:buSzTx/>
              <a:buNone/>
              <a:defRPr>
                <a:solidFill>
                  <a:srgbClr val="525252"/>
                </a:solidFill>
              </a:defRPr>
            </a:lvl2pPr>
            <a:lvl3pPr marL="0" indent="0" algn="ctr">
              <a:spcBef>
                <a:spcPts val="0"/>
              </a:spcBef>
              <a:buSzTx/>
              <a:buNone/>
              <a:defRPr>
                <a:solidFill>
                  <a:srgbClr val="525252"/>
                </a:solidFill>
              </a:defRPr>
            </a:lvl3pPr>
            <a:lvl4pPr marL="0" indent="0" algn="ctr">
              <a:spcBef>
                <a:spcPts val="0"/>
              </a:spcBef>
              <a:buSzTx/>
              <a:buNone/>
              <a:defRPr>
                <a:solidFill>
                  <a:srgbClr val="525252"/>
                </a:solidFill>
              </a:defRPr>
            </a:lvl4pPr>
            <a:lvl5pPr marL="0" indent="0" algn="ctr">
              <a:spcBef>
                <a:spcPts val="0"/>
              </a:spcBef>
              <a:buSzTx/>
              <a:buNone/>
              <a:defRPr>
                <a:solidFill>
                  <a:srgbClr val="525252"/>
                </a:solidFill>
              </a:defRPr>
            </a:lvl5pPr>
          </a:lstStyle>
          <a:p>
            <a:r>
              <a:t>Body Level One</a:t>
            </a:r>
          </a:p>
          <a:p>
            <a:pPr lvl="1"/>
            <a:r>
              <a:t>Body Level Two</a:t>
            </a:r>
          </a:p>
          <a:p>
            <a:pPr lvl="2"/>
            <a:r>
              <a:t>Body Level Three</a:t>
            </a:r>
          </a:p>
          <a:p>
            <a:pPr lvl="3"/>
            <a:r>
              <a:t>Body Level Four</a:t>
            </a:r>
          </a:p>
          <a:p>
            <a:pPr lvl="4"/>
            <a:r>
              <a:t>Body Level Five</a:t>
            </a:r>
          </a:p>
        </p:txBody>
      </p:sp>
      <p:sp>
        <p:nvSpPr>
          <p:cNvPr id="137" name="Shape 137"/>
          <p:cNvSpPr>
            <a:spLocks noGrp="1"/>
          </p:cNvSpPr>
          <p:nvPr>
            <p:ph type="sldNum" sz="quarter" idx="2"/>
          </p:nvPr>
        </p:nvSpPr>
        <p:spPr>
          <a:prstGeom prst="rect">
            <a:avLst/>
          </a:prstGeom>
        </p:spPr>
        <p:txBody>
          <a:bodyPr/>
          <a:lstStyle>
            <a:lvl1pPr>
              <a:defRPr>
                <a:solidFill>
                  <a:srgbClr val="232323"/>
                </a:solidFill>
              </a:defRPr>
            </a:lvl1pPr>
          </a:lstStyle>
          <a:p>
            <a:fld id="{86CB4B4D-7CA3-9044-876B-883B54F8677D}" type="slidenum">
              <a:rPr/>
              <a:pPr/>
              <a:t>‹#›</a:t>
            </a:fld>
            <a:endParaRPr/>
          </a:p>
        </p:txBody>
      </p:sp>
    </p:spTree>
    <p:extLst>
      <p:ext uri="{BB962C8B-B14F-4D97-AF65-F5344CB8AC3E}">
        <p14:creationId xmlns:p14="http://schemas.microsoft.com/office/powerpoint/2010/main" val="1931579045"/>
      </p:ext>
    </p:extLst>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144" name="Shape 144"/>
          <p:cNvSpPr>
            <a:spLocks noGrp="1"/>
          </p:cNvSpPr>
          <p:nvPr>
            <p:ph type="pic" sz="half" idx="13"/>
          </p:nvPr>
        </p:nvSpPr>
        <p:spPr>
          <a:xfrm>
            <a:off x="5286375" y="1571625"/>
            <a:ext cx="3080742" cy="4634508"/>
          </a:xfrm>
          <a:prstGeom prst="rect">
            <a:avLst/>
          </a:prstGeom>
        </p:spPr>
        <p:txBody>
          <a:bodyPr lIns="64291" tIns="32145" rIns="64291" bIns="32145" anchor="t">
            <a:noAutofit/>
          </a:bodyPr>
          <a:lstStyle/>
          <a:p>
            <a:endParaRPr/>
          </a:p>
        </p:txBody>
      </p:sp>
      <p:sp>
        <p:nvSpPr>
          <p:cNvPr id="145" name="Shape 145"/>
          <p:cNvSpPr>
            <a:spLocks noGrp="1"/>
          </p:cNvSpPr>
          <p:nvPr>
            <p:ph type="title"/>
          </p:nvPr>
        </p:nvSpPr>
        <p:spPr>
          <a:prstGeom prst="rect">
            <a:avLst/>
          </a:prstGeom>
        </p:spPr>
        <p:txBody>
          <a:bodyPr/>
          <a:lstStyle/>
          <a:p>
            <a:r>
              <a:t>Title Text</a:t>
            </a:r>
          </a:p>
        </p:txBody>
      </p:sp>
      <p:sp>
        <p:nvSpPr>
          <p:cNvPr id="146" name="Shape 146"/>
          <p:cNvSpPr>
            <a:spLocks noGrp="1"/>
          </p:cNvSpPr>
          <p:nvPr>
            <p:ph type="body" sz="half" idx="1"/>
          </p:nvPr>
        </p:nvSpPr>
        <p:spPr>
          <a:xfrm>
            <a:off x="250031" y="1437680"/>
            <a:ext cx="4143375" cy="4911328"/>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47" name="Shape 147"/>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989525569"/>
      </p:ext>
    </p:extLst>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type="tx">
  <p:cSld name="Title &amp; Bullets - Left">
    <p:spTree>
      <p:nvGrpSpPr>
        <p:cNvPr id="1" name=""/>
        <p:cNvGrpSpPr/>
        <p:nvPr/>
      </p:nvGrpSpPr>
      <p:grpSpPr>
        <a:xfrm>
          <a:off x="0" y="0"/>
          <a:ext cx="0" cy="0"/>
          <a:chOff x="0" y="0"/>
          <a:chExt cx="0" cy="0"/>
        </a:xfrm>
      </p:grpSpPr>
      <p:sp>
        <p:nvSpPr>
          <p:cNvPr id="154" name="Shape 154"/>
          <p:cNvSpPr>
            <a:spLocks noGrp="1"/>
          </p:cNvSpPr>
          <p:nvPr>
            <p:ph type="title"/>
          </p:nvPr>
        </p:nvSpPr>
        <p:spPr>
          <a:prstGeom prst="rect">
            <a:avLst/>
          </a:prstGeom>
        </p:spPr>
        <p:txBody>
          <a:bodyPr/>
          <a:lstStyle/>
          <a:p>
            <a:r>
              <a:t>Title Text</a:t>
            </a:r>
          </a:p>
        </p:txBody>
      </p:sp>
      <p:sp>
        <p:nvSpPr>
          <p:cNvPr id="155" name="Shape 155"/>
          <p:cNvSpPr>
            <a:spLocks noGrp="1"/>
          </p:cNvSpPr>
          <p:nvPr>
            <p:ph type="body" sz="half" idx="1"/>
          </p:nvPr>
        </p:nvSpPr>
        <p:spPr>
          <a:xfrm>
            <a:off x="250031" y="1437680"/>
            <a:ext cx="4143375" cy="4911328"/>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56" name="Shape 156"/>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583948468"/>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smtClean="0"/>
              <a:t>Molecular Med Tri-Conference 2015</a:t>
            </a:r>
            <a:endParaRPr lang="en-US"/>
          </a:p>
        </p:txBody>
      </p:sp>
      <p:sp>
        <p:nvSpPr>
          <p:cNvPr id="7" name="Slide Number Placeholder 6"/>
          <p:cNvSpPr>
            <a:spLocks noGrp="1"/>
          </p:cNvSpPr>
          <p:nvPr>
            <p:ph type="sldNum" sz="quarter" idx="12"/>
          </p:nvPr>
        </p:nvSpPr>
        <p:spPr/>
        <p:txBody>
          <a:bodyPr/>
          <a:lstStyle/>
          <a:p>
            <a:fld id="{42D882AF-417C-435C-9F28-43C1763EC6AE}"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x">
  <p:cSld name="Title &amp; Bullets - Right">
    <p:spTree>
      <p:nvGrpSpPr>
        <p:cNvPr id="1" name=""/>
        <p:cNvGrpSpPr/>
        <p:nvPr/>
      </p:nvGrpSpPr>
      <p:grpSpPr>
        <a:xfrm>
          <a:off x="0" y="0"/>
          <a:ext cx="0" cy="0"/>
          <a:chOff x="0" y="0"/>
          <a:chExt cx="0" cy="0"/>
        </a:xfrm>
      </p:grpSpPr>
      <p:sp>
        <p:nvSpPr>
          <p:cNvPr id="163" name="Shape 163"/>
          <p:cNvSpPr>
            <a:spLocks noGrp="1"/>
          </p:cNvSpPr>
          <p:nvPr>
            <p:ph type="title"/>
          </p:nvPr>
        </p:nvSpPr>
        <p:spPr>
          <a:prstGeom prst="rect">
            <a:avLst/>
          </a:prstGeom>
        </p:spPr>
        <p:txBody>
          <a:bodyPr/>
          <a:lstStyle/>
          <a:p>
            <a:r>
              <a:t>Title Text</a:t>
            </a:r>
          </a:p>
        </p:txBody>
      </p:sp>
      <p:sp>
        <p:nvSpPr>
          <p:cNvPr id="164" name="Shape 164"/>
          <p:cNvSpPr>
            <a:spLocks noGrp="1"/>
          </p:cNvSpPr>
          <p:nvPr>
            <p:ph type="body" sz="half" idx="1"/>
          </p:nvPr>
        </p:nvSpPr>
        <p:spPr>
          <a:xfrm>
            <a:off x="4750594" y="1437680"/>
            <a:ext cx="4143375" cy="4911328"/>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65" name="Shape 165"/>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585212748"/>
      </p:ext>
    </p:extLst>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type="tx">
  <p:cSld name="1_Title &amp; Subtitle">
    <p:spTree>
      <p:nvGrpSpPr>
        <p:cNvPr id="1" name=""/>
        <p:cNvGrpSpPr/>
        <p:nvPr/>
      </p:nvGrpSpPr>
      <p:grpSpPr>
        <a:xfrm>
          <a:off x="0" y="0"/>
          <a:ext cx="0" cy="0"/>
          <a:chOff x="0" y="0"/>
          <a:chExt cx="0" cy="0"/>
        </a:xfrm>
      </p:grpSpPr>
      <p:pic>
        <p:nvPicPr>
          <p:cNvPr id="172" name="Yale_School_of_Medicine.png"/>
          <p:cNvPicPr>
            <a:picLocks noChangeAspect="1"/>
          </p:cNvPicPr>
          <p:nvPr/>
        </p:nvPicPr>
        <p:blipFill>
          <a:blip r:embed="rId2">
            <a:extLst/>
          </a:blip>
          <a:stretch>
            <a:fillRect/>
          </a:stretch>
        </p:blipFill>
        <p:spPr>
          <a:xfrm>
            <a:off x="7820620" y="5402461"/>
            <a:ext cx="842963" cy="1053703"/>
          </a:xfrm>
          <a:prstGeom prst="rect">
            <a:avLst/>
          </a:prstGeom>
          <a:ln w="12700">
            <a:miter lim="400000"/>
          </a:ln>
        </p:spPr>
      </p:pic>
      <p:pic>
        <p:nvPicPr>
          <p:cNvPr id="173" name="2000px-Yale_University_Shield_1.png"/>
          <p:cNvPicPr>
            <a:picLocks noChangeAspect="1"/>
          </p:cNvPicPr>
          <p:nvPr/>
        </p:nvPicPr>
        <p:blipFill>
          <a:blip r:embed="rId3">
            <a:extLst/>
          </a:blip>
          <a:stretch>
            <a:fillRect/>
          </a:stretch>
        </p:blipFill>
        <p:spPr>
          <a:xfrm>
            <a:off x="348258" y="5384601"/>
            <a:ext cx="1098352" cy="1098352"/>
          </a:xfrm>
          <a:prstGeom prst="rect">
            <a:avLst/>
          </a:prstGeom>
          <a:ln w="12700">
            <a:miter lim="400000"/>
          </a:ln>
        </p:spPr>
      </p:pic>
      <p:sp>
        <p:nvSpPr>
          <p:cNvPr id="174" name="Shape 174"/>
          <p:cNvSpPr>
            <a:spLocks noGrp="1"/>
          </p:cNvSpPr>
          <p:nvPr>
            <p:ph type="title"/>
          </p:nvPr>
        </p:nvSpPr>
        <p:spPr>
          <a:xfrm>
            <a:off x="250031" y="1437680"/>
            <a:ext cx="8643938" cy="2277070"/>
          </a:xfrm>
          <a:prstGeom prst="rect">
            <a:avLst/>
          </a:prstGeom>
        </p:spPr>
        <p:txBody>
          <a:bodyPr anchor="b"/>
          <a:lstStyle/>
          <a:p>
            <a:r>
              <a:t>Title Text</a:t>
            </a:r>
          </a:p>
        </p:txBody>
      </p:sp>
      <p:sp>
        <p:nvSpPr>
          <p:cNvPr id="175" name="Shape 175"/>
          <p:cNvSpPr>
            <a:spLocks noGrp="1"/>
          </p:cNvSpPr>
          <p:nvPr>
            <p:ph type="body" sz="quarter" idx="1"/>
          </p:nvPr>
        </p:nvSpPr>
        <p:spPr>
          <a:xfrm>
            <a:off x="250031" y="3705820"/>
            <a:ext cx="8643938" cy="910828"/>
          </a:xfrm>
          <a:prstGeom prst="rect">
            <a:avLst/>
          </a:prstGeom>
        </p:spPr>
        <p:txBody>
          <a:bodyPr anchor="t"/>
          <a:lstStyle>
            <a:lvl1pPr marL="0" indent="0" algn="ctr">
              <a:spcBef>
                <a:spcPts val="0"/>
              </a:spcBef>
              <a:buSzTx/>
              <a:buNone/>
              <a:defRPr>
                <a:solidFill>
                  <a:srgbClr val="525252"/>
                </a:solidFill>
              </a:defRPr>
            </a:lvl1pPr>
            <a:lvl2pPr marL="0" indent="0" algn="ctr">
              <a:spcBef>
                <a:spcPts val="0"/>
              </a:spcBef>
              <a:buSzTx/>
              <a:buNone/>
              <a:defRPr>
                <a:solidFill>
                  <a:srgbClr val="525252"/>
                </a:solidFill>
              </a:defRPr>
            </a:lvl2pPr>
            <a:lvl3pPr marL="0" indent="0" algn="ctr">
              <a:spcBef>
                <a:spcPts val="0"/>
              </a:spcBef>
              <a:buSzTx/>
              <a:buNone/>
              <a:defRPr>
                <a:solidFill>
                  <a:srgbClr val="525252"/>
                </a:solidFill>
              </a:defRPr>
            </a:lvl3pPr>
            <a:lvl4pPr marL="0" indent="0" algn="ctr">
              <a:spcBef>
                <a:spcPts val="0"/>
              </a:spcBef>
              <a:buSzTx/>
              <a:buNone/>
              <a:defRPr>
                <a:solidFill>
                  <a:srgbClr val="525252"/>
                </a:solidFill>
              </a:defRPr>
            </a:lvl4pPr>
            <a:lvl5pPr marL="0" indent="0" algn="ctr">
              <a:spcBef>
                <a:spcPts val="0"/>
              </a:spcBef>
              <a:buSzTx/>
              <a:buNone/>
              <a:defRPr>
                <a:solidFill>
                  <a:srgbClr val="525252"/>
                </a:solidFill>
              </a:defRPr>
            </a:lvl5pPr>
          </a:lstStyle>
          <a:p>
            <a:r>
              <a:t>Body Level One</a:t>
            </a:r>
          </a:p>
          <a:p>
            <a:pPr lvl="1"/>
            <a:r>
              <a:t>Body Level Two</a:t>
            </a:r>
          </a:p>
          <a:p>
            <a:pPr lvl="2"/>
            <a:r>
              <a:t>Body Level Three</a:t>
            </a:r>
          </a:p>
          <a:p>
            <a:pPr lvl="3"/>
            <a:r>
              <a:t>Body Level Four</a:t>
            </a:r>
          </a:p>
          <a:p>
            <a:pPr lvl="4"/>
            <a:r>
              <a:t>Body Level Five</a:t>
            </a:r>
          </a:p>
        </p:txBody>
      </p:sp>
      <p:sp>
        <p:nvSpPr>
          <p:cNvPr id="176" name="Shape 176"/>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438657198"/>
      </p:ext>
    </p:extLst>
  </p:cSld>
  <p:clrMapOvr>
    <a:masterClrMapping/>
  </p:clrMapOvr>
  <p:transition spd="med"/>
</p:sldLayout>
</file>

<file path=ppt/slideLayouts/slideLayout42.xml><?xml version="1.0" encoding="utf-8"?>
<p:sldLayout xmlns:a="http://schemas.openxmlformats.org/drawingml/2006/main" xmlns:r="http://schemas.openxmlformats.org/officeDocument/2006/relationships" xmlns:p="http://schemas.openxmlformats.org/presentationml/2006/main" type="tx">
  <p:cSld name="1_Title &amp; Bullets">
    <p:spTree>
      <p:nvGrpSpPr>
        <p:cNvPr id="1" name=""/>
        <p:cNvGrpSpPr/>
        <p:nvPr/>
      </p:nvGrpSpPr>
      <p:grpSpPr>
        <a:xfrm>
          <a:off x="0" y="0"/>
          <a:ext cx="0" cy="0"/>
          <a:chOff x="0" y="0"/>
          <a:chExt cx="0" cy="0"/>
        </a:xfrm>
      </p:grpSpPr>
      <p:sp>
        <p:nvSpPr>
          <p:cNvPr id="183" name="Shape 183"/>
          <p:cNvSpPr>
            <a:spLocks noGrp="1"/>
          </p:cNvSpPr>
          <p:nvPr>
            <p:ph type="title"/>
          </p:nvPr>
        </p:nvSpPr>
        <p:spPr>
          <a:prstGeom prst="rect">
            <a:avLst/>
          </a:prstGeom>
        </p:spPr>
        <p:txBody>
          <a:bodyPr/>
          <a:lstStyle/>
          <a:p>
            <a:r>
              <a:t>Title Text</a:t>
            </a:r>
          </a:p>
        </p:txBody>
      </p:sp>
      <p:sp>
        <p:nvSpPr>
          <p:cNvPr id="184" name="Shape 184"/>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85" name="Shape 185"/>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76342631"/>
      </p:ext>
    </p:extLst>
  </p:cSld>
  <p:clrMapOvr>
    <a:masterClrMapping/>
  </p:clrMapOvr>
  <p:transition spd="med"/>
</p:sldLayout>
</file>

<file path=ppt/slideLayouts/slideLayout43.xml><?xml version="1.0" encoding="utf-8"?>
<p:sldLayout xmlns:a="http://schemas.openxmlformats.org/drawingml/2006/main" xmlns:r="http://schemas.openxmlformats.org/officeDocument/2006/relationships" xmlns:p="http://schemas.openxmlformats.org/presentationml/2006/main" type="tx">
  <p:cSld name="1_Title - Top">
    <p:spTree>
      <p:nvGrpSpPr>
        <p:cNvPr id="1" name=""/>
        <p:cNvGrpSpPr/>
        <p:nvPr/>
      </p:nvGrpSpPr>
      <p:grpSpPr>
        <a:xfrm>
          <a:off x="0" y="0"/>
          <a:ext cx="0" cy="0"/>
          <a:chOff x="0" y="0"/>
          <a:chExt cx="0" cy="0"/>
        </a:xfrm>
      </p:grpSpPr>
      <p:sp>
        <p:nvSpPr>
          <p:cNvPr id="192" name="Shape 192"/>
          <p:cNvSpPr>
            <a:spLocks noGrp="1"/>
          </p:cNvSpPr>
          <p:nvPr>
            <p:ph type="title"/>
          </p:nvPr>
        </p:nvSpPr>
        <p:spPr>
          <a:prstGeom prst="rect">
            <a:avLst/>
          </a:prstGeom>
        </p:spPr>
        <p:txBody>
          <a:bodyPr/>
          <a:lstStyle/>
          <a:p>
            <a:r>
              <a:t>Title Text</a:t>
            </a:r>
          </a:p>
        </p:txBody>
      </p:sp>
      <p:sp>
        <p:nvSpPr>
          <p:cNvPr id="193" name="Shape 193"/>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908770800"/>
      </p:ext>
    </p:extLst>
  </p:cSld>
  <p:clrMapOvr>
    <a:masterClrMapping/>
  </p:clrMapOvr>
  <p:transition spd="med"/>
</p:sldLayout>
</file>

<file path=ppt/slideLayouts/slideLayout44.xml><?xml version="1.0" encoding="utf-8"?>
<p:sldLayout xmlns:a="http://schemas.openxmlformats.org/drawingml/2006/main" xmlns:r="http://schemas.openxmlformats.org/officeDocument/2006/relationships" xmlns:p="http://schemas.openxmlformats.org/presentationml/2006/main" type="tx">
  <p:cSld name="2_Title - Top">
    <p:spTree>
      <p:nvGrpSpPr>
        <p:cNvPr id="1" name=""/>
        <p:cNvGrpSpPr/>
        <p:nvPr/>
      </p:nvGrpSpPr>
      <p:grpSpPr>
        <a:xfrm>
          <a:off x="0" y="0"/>
          <a:ext cx="0" cy="0"/>
          <a:chOff x="0" y="0"/>
          <a:chExt cx="0" cy="0"/>
        </a:xfrm>
      </p:grpSpPr>
      <p:sp>
        <p:nvSpPr>
          <p:cNvPr id="200" name="Shape 200"/>
          <p:cNvSpPr>
            <a:spLocks noGrp="1"/>
          </p:cNvSpPr>
          <p:nvPr>
            <p:ph type="title"/>
          </p:nvPr>
        </p:nvSpPr>
        <p:spPr>
          <a:prstGeom prst="rect">
            <a:avLst/>
          </a:prstGeom>
        </p:spPr>
        <p:txBody>
          <a:bodyPr/>
          <a:lstStyle/>
          <a:p>
            <a:r>
              <a:t>Title Text</a:t>
            </a:r>
          </a:p>
        </p:txBody>
      </p:sp>
      <p:sp>
        <p:nvSpPr>
          <p:cNvPr id="201" name="Shape 201"/>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713149252"/>
      </p:ext>
    </p:extLst>
  </p:cSld>
  <p:clrMapOvr>
    <a:masterClrMapping/>
  </p:clrMapOvr>
  <p:transition spd="med"/>
</p:sldLayout>
</file>

<file path=ppt/slideLayouts/slideLayout45.xml><?xml version="1.0" encoding="utf-8"?>
<p:sldLayout xmlns:a="http://schemas.openxmlformats.org/drawingml/2006/main" xmlns:r="http://schemas.openxmlformats.org/officeDocument/2006/relationships" xmlns:p="http://schemas.openxmlformats.org/presentationml/2006/main" type="tx">
  <p:cSld name="1_Title, Bullets &amp; Photo">
    <p:spTree>
      <p:nvGrpSpPr>
        <p:cNvPr id="1" name=""/>
        <p:cNvGrpSpPr/>
        <p:nvPr/>
      </p:nvGrpSpPr>
      <p:grpSpPr>
        <a:xfrm>
          <a:off x="0" y="0"/>
          <a:ext cx="0" cy="0"/>
          <a:chOff x="0" y="0"/>
          <a:chExt cx="0" cy="0"/>
        </a:xfrm>
      </p:grpSpPr>
      <p:sp>
        <p:nvSpPr>
          <p:cNvPr id="208" name="Shape 208"/>
          <p:cNvSpPr>
            <a:spLocks noGrp="1"/>
          </p:cNvSpPr>
          <p:nvPr>
            <p:ph type="pic" sz="half" idx="13"/>
          </p:nvPr>
        </p:nvSpPr>
        <p:spPr>
          <a:xfrm>
            <a:off x="5286375" y="1571625"/>
            <a:ext cx="3080742" cy="4634508"/>
          </a:xfrm>
          <a:prstGeom prst="rect">
            <a:avLst/>
          </a:prstGeom>
        </p:spPr>
        <p:txBody>
          <a:bodyPr lIns="64291" tIns="32145" rIns="64291" bIns="32145" anchor="t">
            <a:noAutofit/>
          </a:bodyPr>
          <a:lstStyle/>
          <a:p>
            <a:endParaRPr/>
          </a:p>
        </p:txBody>
      </p:sp>
      <p:sp>
        <p:nvSpPr>
          <p:cNvPr id="209" name="Shape 209"/>
          <p:cNvSpPr>
            <a:spLocks noGrp="1"/>
          </p:cNvSpPr>
          <p:nvPr>
            <p:ph type="title"/>
          </p:nvPr>
        </p:nvSpPr>
        <p:spPr>
          <a:prstGeom prst="rect">
            <a:avLst/>
          </a:prstGeom>
        </p:spPr>
        <p:txBody>
          <a:bodyPr/>
          <a:lstStyle/>
          <a:p>
            <a:r>
              <a:t>Title Text</a:t>
            </a:r>
          </a:p>
        </p:txBody>
      </p:sp>
      <p:sp>
        <p:nvSpPr>
          <p:cNvPr id="210" name="Shape 210"/>
          <p:cNvSpPr>
            <a:spLocks noGrp="1"/>
          </p:cNvSpPr>
          <p:nvPr>
            <p:ph type="body" sz="half" idx="1"/>
          </p:nvPr>
        </p:nvSpPr>
        <p:spPr>
          <a:xfrm>
            <a:off x="250031" y="1437680"/>
            <a:ext cx="4143375" cy="4911328"/>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11" name="Shape 211"/>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921360043"/>
      </p:ext>
    </p:extLst>
  </p:cSld>
  <p:clrMapOvr>
    <a:masterClrMapping/>
  </p:clrMapOvr>
  <p:transition spd="med"/>
</p:sldLayout>
</file>

<file path=ppt/slideLayouts/slideLayout46.xml><?xml version="1.0" encoding="utf-8"?>
<p:sldLayout xmlns:a="http://schemas.openxmlformats.org/drawingml/2006/main" xmlns:r="http://schemas.openxmlformats.org/officeDocument/2006/relationships" xmlns:p="http://schemas.openxmlformats.org/presentationml/2006/main" type="tx">
  <p:cSld name="2_Title &amp; Bullets">
    <p:spTree>
      <p:nvGrpSpPr>
        <p:cNvPr id="1" name=""/>
        <p:cNvGrpSpPr/>
        <p:nvPr/>
      </p:nvGrpSpPr>
      <p:grpSpPr>
        <a:xfrm>
          <a:off x="0" y="0"/>
          <a:ext cx="0" cy="0"/>
          <a:chOff x="0" y="0"/>
          <a:chExt cx="0" cy="0"/>
        </a:xfrm>
      </p:grpSpPr>
      <p:sp>
        <p:nvSpPr>
          <p:cNvPr id="218" name="Shape 218"/>
          <p:cNvSpPr>
            <a:spLocks noGrp="1"/>
          </p:cNvSpPr>
          <p:nvPr>
            <p:ph type="title"/>
          </p:nvPr>
        </p:nvSpPr>
        <p:spPr>
          <a:prstGeom prst="rect">
            <a:avLst/>
          </a:prstGeom>
        </p:spPr>
        <p:txBody>
          <a:bodyPr/>
          <a:lstStyle/>
          <a:p>
            <a:r>
              <a:t>Title Text</a:t>
            </a:r>
          </a:p>
        </p:txBody>
      </p:sp>
      <p:sp>
        <p:nvSpPr>
          <p:cNvPr id="219" name="Shape 219"/>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20" name="Shape 220"/>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898044066"/>
      </p:ext>
    </p:extLst>
  </p:cSld>
  <p:clrMapOvr>
    <a:masterClrMapping/>
  </p:clrMapOvr>
  <p:transition spd="med"/>
</p:sldLayout>
</file>

<file path=ppt/slideLayouts/slideLayout47.xml><?xml version="1.0" encoding="utf-8"?>
<p:sldLayout xmlns:a="http://schemas.openxmlformats.org/drawingml/2006/main" xmlns:r="http://schemas.openxmlformats.org/officeDocument/2006/relationships" xmlns:p="http://schemas.openxmlformats.org/presentationml/2006/main" type="tx">
  <p:cSld name="Title Slide">
    <p:bg>
      <p:bgPr>
        <a:solidFill>
          <a:srgbClr val="FFFFFF"/>
        </a:solidFill>
        <a:effectLst/>
      </p:bgPr>
    </p:bg>
    <p:spTree>
      <p:nvGrpSpPr>
        <p:cNvPr id="1" name=""/>
        <p:cNvGrpSpPr/>
        <p:nvPr/>
      </p:nvGrpSpPr>
      <p:grpSpPr>
        <a:xfrm>
          <a:off x="0" y="0"/>
          <a:ext cx="0" cy="0"/>
          <a:chOff x="0" y="0"/>
          <a:chExt cx="0" cy="0"/>
        </a:xfrm>
      </p:grpSpPr>
      <p:sp>
        <p:nvSpPr>
          <p:cNvPr id="227" name="Shape 227"/>
          <p:cNvSpPr>
            <a:spLocks noGrp="1"/>
          </p:cNvSpPr>
          <p:nvPr>
            <p:ph type="title"/>
          </p:nvPr>
        </p:nvSpPr>
        <p:spPr>
          <a:xfrm>
            <a:off x="685800" y="1844675"/>
            <a:ext cx="7772401" cy="2041526"/>
          </a:xfrm>
          <a:prstGeom prst="rect">
            <a:avLst/>
          </a:prstGeom>
        </p:spPr>
        <p:txBody>
          <a:bodyPr lIns="45718" tIns="45718" rIns="45718" bIns="45718"/>
          <a:lstStyle>
            <a:lvl1pPr defTabSz="321457">
              <a:defRPr sz="4400">
                <a:solidFill>
                  <a:srgbClr val="000000"/>
                </a:solidFill>
                <a:latin typeface="Calibri"/>
                <a:ea typeface="Calibri"/>
                <a:cs typeface="Calibri"/>
                <a:sym typeface="Calibri"/>
              </a:defRPr>
            </a:lvl1pPr>
          </a:lstStyle>
          <a:p>
            <a:r>
              <a:t>Title Text</a:t>
            </a:r>
          </a:p>
        </p:txBody>
      </p:sp>
      <p:sp>
        <p:nvSpPr>
          <p:cNvPr id="228" name="Shape 228"/>
          <p:cNvSpPr>
            <a:spLocks noGrp="1"/>
          </p:cNvSpPr>
          <p:nvPr>
            <p:ph type="body" sz="half" idx="1"/>
          </p:nvPr>
        </p:nvSpPr>
        <p:spPr>
          <a:xfrm>
            <a:off x="1371600" y="3886200"/>
            <a:ext cx="6400801" cy="2971801"/>
          </a:xfrm>
          <a:prstGeom prst="rect">
            <a:avLst/>
          </a:prstGeom>
        </p:spPr>
        <p:txBody>
          <a:bodyPr lIns="45718" tIns="45718" rIns="45718" bIns="45718" anchor="t"/>
          <a:lstStyle>
            <a:lvl1pPr marL="0" indent="0" algn="ctr" defTabSz="321457">
              <a:spcBef>
                <a:spcPts val="492"/>
              </a:spcBef>
              <a:buClrTx/>
              <a:buSzTx/>
              <a:buNone/>
              <a:defRPr sz="3100">
                <a:solidFill>
                  <a:srgbClr val="888888"/>
                </a:solidFill>
                <a:latin typeface="Calibri"/>
                <a:ea typeface="Calibri"/>
                <a:cs typeface="Calibri"/>
                <a:sym typeface="Calibri"/>
              </a:defRPr>
            </a:lvl1pPr>
            <a:lvl2pPr marL="0" indent="321457" algn="ctr" defTabSz="321457">
              <a:spcBef>
                <a:spcPts val="492"/>
              </a:spcBef>
              <a:buClrTx/>
              <a:buSzTx/>
              <a:buNone/>
              <a:defRPr sz="3100">
                <a:solidFill>
                  <a:srgbClr val="888888"/>
                </a:solidFill>
                <a:latin typeface="Calibri"/>
                <a:ea typeface="Calibri"/>
                <a:cs typeface="Calibri"/>
                <a:sym typeface="Calibri"/>
              </a:defRPr>
            </a:lvl2pPr>
            <a:lvl3pPr marL="0" indent="642915" algn="ctr" defTabSz="321457">
              <a:spcBef>
                <a:spcPts val="492"/>
              </a:spcBef>
              <a:buClrTx/>
              <a:buSzTx/>
              <a:buNone/>
              <a:defRPr sz="3100">
                <a:solidFill>
                  <a:srgbClr val="888888"/>
                </a:solidFill>
                <a:latin typeface="Calibri"/>
                <a:ea typeface="Calibri"/>
                <a:cs typeface="Calibri"/>
                <a:sym typeface="Calibri"/>
              </a:defRPr>
            </a:lvl3pPr>
            <a:lvl4pPr marL="0" indent="964372" algn="ctr" defTabSz="321457">
              <a:spcBef>
                <a:spcPts val="492"/>
              </a:spcBef>
              <a:buClrTx/>
              <a:buSzTx/>
              <a:buNone/>
              <a:defRPr sz="3100">
                <a:solidFill>
                  <a:srgbClr val="888888"/>
                </a:solidFill>
                <a:latin typeface="Calibri"/>
                <a:ea typeface="Calibri"/>
                <a:cs typeface="Calibri"/>
                <a:sym typeface="Calibri"/>
              </a:defRPr>
            </a:lvl4pPr>
            <a:lvl5pPr marL="0" indent="1285829" algn="ctr" defTabSz="321457">
              <a:spcBef>
                <a:spcPts val="492"/>
              </a:spcBef>
              <a:buClrTx/>
              <a:buSzTx/>
              <a:buNone/>
              <a:defRPr sz="3100">
                <a:solidFill>
                  <a:srgbClr val="888888"/>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229" name="Shape 229"/>
          <p:cNvSpPr>
            <a:spLocks noGrp="1"/>
          </p:cNvSpPr>
          <p:nvPr>
            <p:ph type="sldNum" sz="quarter" idx="2"/>
          </p:nvPr>
        </p:nvSpPr>
        <p:spPr>
          <a:xfrm>
            <a:off x="6553200" y="6408360"/>
            <a:ext cx="2133600" cy="261105"/>
          </a:xfrm>
          <a:prstGeom prst="rect">
            <a:avLst/>
          </a:prstGeom>
        </p:spPr>
        <p:txBody>
          <a:bodyPr wrap="square" lIns="45718" tIns="45718" rIns="45718" bIns="45718" anchor="ctr">
            <a:spAutoFit/>
          </a:bodyPr>
          <a:lstStyle>
            <a:lvl1pPr algn="r" defTabSz="321457">
              <a:defRPr sz="1100">
                <a:solidFill>
                  <a:srgbClr val="888888"/>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2673025846"/>
      </p:ext>
    </p:extLst>
  </p:cSld>
  <p:clrMapOvr>
    <a:masterClrMapping/>
  </p:clrMapOvr>
  <p:transition spd="med"/>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45"/>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884" indent="0" algn="ctr">
              <a:buNone/>
              <a:defRPr/>
            </a:lvl2pPr>
            <a:lvl3pPr marL="913770" indent="0" algn="ctr">
              <a:buNone/>
              <a:defRPr/>
            </a:lvl3pPr>
            <a:lvl4pPr marL="1370658" indent="0" algn="ctr">
              <a:buNone/>
              <a:defRPr/>
            </a:lvl4pPr>
            <a:lvl5pPr marL="1827542" indent="0" algn="ctr">
              <a:buNone/>
              <a:defRPr/>
            </a:lvl5pPr>
            <a:lvl6pPr marL="2284429" indent="0" algn="ctr">
              <a:buNone/>
              <a:defRPr/>
            </a:lvl6pPr>
            <a:lvl7pPr marL="2741313" indent="0" algn="ctr">
              <a:buNone/>
              <a:defRPr/>
            </a:lvl7pPr>
            <a:lvl8pPr marL="3198199" indent="0" algn="ctr">
              <a:buNone/>
              <a:defRPr/>
            </a:lvl8pPr>
            <a:lvl9pPr marL="3655085"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812974890"/>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46980046"/>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r>
              <a:rPr lang="en-US" smtClean="0"/>
              <a:t>Molecular Med Tri-Conference 2015</a:t>
            </a:r>
            <a:endParaRPr lang="en-US"/>
          </a:p>
        </p:txBody>
      </p:sp>
      <p:sp>
        <p:nvSpPr>
          <p:cNvPr id="9" name="Slide Number Placeholder 8"/>
          <p:cNvSpPr>
            <a:spLocks noGrp="1"/>
          </p:cNvSpPr>
          <p:nvPr>
            <p:ph type="sldNum" sz="quarter" idx="12"/>
          </p:nvPr>
        </p:nvSpPr>
        <p:spPr/>
        <p:txBody>
          <a:bodyPr/>
          <a:lstStyle/>
          <a:p>
            <a:fld id="{42D882AF-417C-435C-9F28-43C1763EC6AE}"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2"/>
            <a:ext cx="7772400" cy="1500187"/>
          </a:xfrm>
        </p:spPr>
        <p:txBody>
          <a:bodyPr anchor="b"/>
          <a:lstStyle>
            <a:lvl1pPr marL="0" indent="0">
              <a:buNone/>
              <a:defRPr sz="2000"/>
            </a:lvl1pPr>
            <a:lvl2pPr marL="456884" indent="0">
              <a:buNone/>
              <a:defRPr sz="1800"/>
            </a:lvl2pPr>
            <a:lvl3pPr marL="913770" indent="0">
              <a:buNone/>
              <a:defRPr sz="1600"/>
            </a:lvl3pPr>
            <a:lvl4pPr marL="1370658" indent="0">
              <a:buNone/>
              <a:defRPr sz="1400"/>
            </a:lvl4pPr>
            <a:lvl5pPr marL="1827542" indent="0">
              <a:buNone/>
              <a:defRPr sz="1400"/>
            </a:lvl5pPr>
            <a:lvl6pPr marL="2284429" indent="0">
              <a:buNone/>
              <a:defRPr sz="1400"/>
            </a:lvl6pPr>
            <a:lvl7pPr marL="2741313" indent="0">
              <a:buNone/>
              <a:defRPr sz="1400"/>
            </a:lvl7pPr>
            <a:lvl8pPr marL="3198199" indent="0">
              <a:buNone/>
              <a:defRPr sz="1400"/>
            </a:lvl8pPr>
            <a:lvl9pPr marL="3655085" indent="0">
              <a:buNone/>
              <a:defRPr sz="1400"/>
            </a:lvl9pPr>
          </a:lstStyle>
          <a:p>
            <a:pPr lvl="0"/>
            <a:r>
              <a:rPr lang="en-US" smtClean="0"/>
              <a:t>Click to edit Master text styles</a:t>
            </a:r>
          </a:p>
        </p:txBody>
      </p:sp>
    </p:spTree>
    <p:extLst>
      <p:ext uri="{BB962C8B-B14F-4D97-AF65-F5344CB8AC3E}">
        <p14:creationId xmlns:p14="http://schemas.microsoft.com/office/powerpoint/2010/main" val="186889972"/>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47"/>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47"/>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62514801"/>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884" indent="0">
              <a:buNone/>
              <a:defRPr sz="2000" b="1"/>
            </a:lvl2pPr>
            <a:lvl3pPr marL="913770" indent="0">
              <a:buNone/>
              <a:defRPr sz="1800" b="1"/>
            </a:lvl3pPr>
            <a:lvl4pPr marL="1370658" indent="0">
              <a:buNone/>
              <a:defRPr sz="1600" b="1"/>
            </a:lvl4pPr>
            <a:lvl5pPr marL="1827542" indent="0">
              <a:buNone/>
              <a:defRPr sz="1600" b="1"/>
            </a:lvl5pPr>
            <a:lvl6pPr marL="2284429" indent="0">
              <a:buNone/>
              <a:defRPr sz="1600" b="1"/>
            </a:lvl6pPr>
            <a:lvl7pPr marL="2741313" indent="0">
              <a:buNone/>
              <a:defRPr sz="1600" b="1"/>
            </a:lvl7pPr>
            <a:lvl8pPr marL="3198199" indent="0">
              <a:buNone/>
              <a:defRPr sz="1600" b="1"/>
            </a:lvl8pPr>
            <a:lvl9pPr marL="365508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49" y="1535114"/>
            <a:ext cx="4041775" cy="639762"/>
          </a:xfrm>
        </p:spPr>
        <p:txBody>
          <a:bodyPr anchor="b"/>
          <a:lstStyle>
            <a:lvl1pPr marL="0" indent="0">
              <a:buNone/>
              <a:defRPr sz="2400" b="1"/>
            </a:lvl1pPr>
            <a:lvl2pPr marL="456884" indent="0">
              <a:buNone/>
              <a:defRPr sz="2000" b="1"/>
            </a:lvl2pPr>
            <a:lvl3pPr marL="913770" indent="0">
              <a:buNone/>
              <a:defRPr sz="1800" b="1"/>
            </a:lvl3pPr>
            <a:lvl4pPr marL="1370658" indent="0">
              <a:buNone/>
              <a:defRPr sz="1600" b="1"/>
            </a:lvl4pPr>
            <a:lvl5pPr marL="1827542" indent="0">
              <a:buNone/>
              <a:defRPr sz="1600" b="1"/>
            </a:lvl5pPr>
            <a:lvl6pPr marL="2284429" indent="0">
              <a:buNone/>
              <a:defRPr sz="1600" b="1"/>
            </a:lvl6pPr>
            <a:lvl7pPr marL="2741313" indent="0">
              <a:buNone/>
              <a:defRPr sz="1600" b="1"/>
            </a:lvl7pPr>
            <a:lvl8pPr marL="3198199" indent="0">
              <a:buNone/>
              <a:defRPr sz="1600" b="1"/>
            </a:lvl8pPr>
            <a:lvl9pPr marL="365508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4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71090985"/>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592994920"/>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79062723"/>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6" y="27310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6884" indent="0">
              <a:buNone/>
              <a:defRPr sz="1200"/>
            </a:lvl2pPr>
            <a:lvl3pPr marL="913770" indent="0">
              <a:buNone/>
              <a:defRPr sz="1000"/>
            </a:lvl3pPr>
            <a:lvl4pPr marL="1370658" indent="0">
              <a:buNone/>
              <a:defRPr sz="900"/>
            </a:lvl4pPr>
            <a:lvl5pPr marL="1827542" indent="0">
              <a:buNone/>
              <a:defRPr sz="900"/>
            </a:lvl5pPr>
            <a:lvl6pPr marL="2284429" indent="0">
              <a:buNone/>
              <a:defRPr sz="900"/>
            </a:lvl6pPr>
            <a:lvl7pPr marL="2741313" indent="0">
              <a:buNone/>
              <a:defRPr sz="900"/>
            </a:lvl7pPr>
            <a:lvl8pPr marL="3198199" indent="0">
              <a:buNone/>
              <a:defRPr sz="900"/>
            </a:lvl8pPr>
            <a:lvl9pPr marL="3655085" indent="0">
              <a:buNone/>
              <a:defRPr sz="900"/>
            </a:lvl9pPr>
          </a:lstStyle>
          <a:p>
            <a:pPr lvl="0"/>
            <a:r>
              <a:rPr lang="en-US" smtClean="0"/>
              <a:t>Click to edit Master text styles</a:t>
            </a:r>
          </a:p>
        </p:txBody>
      </p:sp>
    </p:spTree>
    <p:extLst>
      <p:ext uri="{BB962C8B-B14F-4D97-AF65-F5344CB8AC3E}">
        <p14:creationId xmlns:p14="http://schemas.microsoft.com/office/powerpoint/2010/main" val="174676109"/>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84" indent="0">
              <a:buNone/>
              <a:defRPr sz="2800"/>
            </a:lvl2pPr>
            <a:lvl3pPr marL="913770" indent="0">
              <a:buNone/>
              <a:defRPr sz="2400"/>
            </a:lvl3pPr>
            <a:lvl4pPr marL="1370658" indent="0">
              <a:buNone/>
              <a:defRPr sz="2000"/>
            </a:lvl4pPr>
            <a:lvl5pPr marL="1827542" indent="0">
              <a:buNone/>
              <a:defRPr sz="2000"/>
            </a:lvl5pPr>
            <a:lvl6pPr marL="2284429" indent="0">
              <a:buNone/>
              <a:defRPr sz="2000"/>
            </a:lvl6pPr>
            <a:lvl7pPr marL="2741313" indent="0">
              <a:buNone/>
              <a:defRPr sz="2000"/>
            </a:lvl7pPr>
            <a:lvl8pPr marL="3198199" indent="0">
              <a:buNone/>
              <a:defRPr sz="2000"/>
            </a:lvl8pPr>
            <a:lvl9pPr marL="3655085"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6884" indent="0">
              <a:buNone/>
              <a:defRPr sz="1200"/>
            </a:lvl2pPr>
            <a:lvl3pPr marL="913770" indent="0">
              <a:buNone/>
              <a:defRPr sz="1000"/>
            </a:lvl3pPr>
            <a:lvl4pPr marL="1370658" indent="0">
              <a:buNone/>
              <a:defRPr sz="900"/>
            </a:lvl4pPr>
            <a:lvl5pPr marL="1827542" indent="0">
              <a:buNone/>
              <a:defRPr sz="900"/>
            </a:lvl5pPr>
            <a:lvl6pPr marL="2284429" indent="0">
              <a:buNone/>
              <a:defRPr sz="900"/>
            </a:lvl6pPr>
            <a:lvl7pPr marL="2741313" indent="0">
              <a:buNone/>
              <a:defRPr sz="900"/>
            </a:lvl7pPr>
            <a:lvl8pPr marL="3198199" indent="0">
              <a:buNone/>
              <a:defRPr sz="900"/>
            </a:lvl8pPr>
            <a:lvl9pPr marL="3655085" indent="0">
              <a:buNone/>
              <a:defRPr sz="900"/>
            </a:lvl9pPr>
          </a:lstStyle>
          <a:p>
            <a:pPr lvl="0"/>
            <a:r>
              <a:rPr lang="en-US" smtClean="0"/>
              <a:t>Click to edit Master text styles</a:t>
            </a:r>
          </a:p>
        </p:txBody>
      </p:sp>
    </p:spTree>
    <p:extLst>
      <p:ext uri="{BB962C8B-B14F-4D97-AF65-F5344CB8AC3E}">
        <p14:creationId xmlns:p14="http://schemas.microsoft.com/office/powerpoint/2010/main" val="3530251611"/>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58781148"/>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1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67532003"/>
      </p:ext>
    </p:extLst>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47"/>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47"/>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5805802"/>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r>
              <a:rPr lang="en-US" smtClean="0"/>
              <a:t>Molecular Med Tri-Conference 2015</a:t>
            </a:r>
            <a:endParaRPr lang="en-US"/>
          </a:p>
        </p:txBody>
      </p:sp>
      <p:sp>
        <p:nvSpPr>
          <p:cNvPr id="5" name="Slide Number Placeholder 4"/>
          <p:cNvSpPr>
            <a:spLocks noGrp="1"/>
          </p:cNvSpPr>
          <p:nvPr>
            <p:ph type="sldNum" sz="quarter" idx="12"/>
          </p:nvPr>
        </p:nvSpPr>
        <p:spPr/>
        <p:txBody>
          <a:bodyPr/>
          <a:lstStyle/>
          <a:p>
            <a:fld id="{42D882AF-417C-435C-9F28-43C1763EC6AE}" type="slidenum">
              <a:rPr lang="en-US" smtClean="0"/>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412492652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5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884" indent="0" algn="ctr">
              <a:buNone/>
              <a:defRPr/>
            </a:lvl2pPr>
            <a:lvl3pPr marL="913770" indent="0" algn="ctr">
              <a:buNone/>
              <a:defRPr/>
            </a:lvl3pPr>
            <a:lvl4pPr marL="1370658" indent="0" algn="ctr">
              <a:buNone/>
              <a:defRPr/>
            </a:lvl4pPr>
            <a:lvl5pPr marL="1827542" indent="0" algn="ctr">
              <a:buNone/>
              <a:defRPr/>
            </a:lvl5pPr>
            <a:lvl6pPr marL="2284429" indent="0" algn="ctr">
              <a:buNone/>
              <a:defRPr/>
            </a:lvl6pPr>
            <a:lvl7pPr marL="2741313" indent="0" algn="ctr">
              <a:buNone/>
              <a:defRPr/>
            </a:lvl7pPr>
            <a:lvl8pPr marL="3198199" indent="0" algn="ctr">
              <a:buNone/>
              <a:defRPr/>
            </a:lvl8pPr>
            <a:lvl9pPr marL="3655085"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610320937"/>
      </p:ext>
    </p:extLst>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21236194"/>
      </p:ext>
    </p:extLst>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9"/>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3"/>
            <a:ext cx="7772400" cy="1500187"/>
          </a:xfrm>
        </p:spPr>
        <p:txBody>
          <a:bodyPr anchor="b"/>
          <a:lstStyle>
            <a:lvl1pPr marL="0" indent="0">
              <a:buNone/>
              <a:defRPr sz="2000"/>
            </a:lvl1pPr>
            <a:lvl2pPr marL="456884" indent="0">
              <a:buNone/>
              <a:defRPr sz="1800"/>
            </a:lvl2pPr>
            <a:lvl3pPr marL="913770" indent="0">
              <a:buNone/>
              <a:defRPr sz="1600"/>
            </a:lvl3pPr>
            <a:lvl4pPr marL="1370658" indent="0">
              <a:buNone/>
              <a:defRPr sz="1400"/>
            </a:lvl4pPr>
            <a:lvl5pPr marL="1827542" indent="0">
              <a:buNone/>
              <a:defRPr sz="1400"/>
            </a:lvl5pPr>
            <a:lvl6pPr marL="2284429" indent="0">
              <a:buNone/>
              <a:defRPr sz="1400"/>
            </a:lvl6pPr>
            <a:lvl7pPr marL="2741313" indent="0">
              <a:buNone/>
              <a:defRPr sz="1400"/>
            </a:lvl7pPr>
            <a:lvl8pPr marL="3198199" indent="0">
              <a:buNone/>
              <a:defRPr sz="1400"/>
            </a:lvl8pPr>
            <a:lvl9pPr marL="3655085" indent="0">
              <a:buNone/>
              <a:defRPr sz="1400"/>
            </a:lvl9pPr>
          </a:lstStyle>
          <a:p>
            <a:pPr lvl="0"/>
            <a:r>
              <a:rPr lang="en-US" smtClean="0"/>
              <a:t>Click to edit Master text styles</a:t>
            </a:r>
          </a:p>
        </p:txBody>
      </p:sp>
    </p:spTree>
    <p:extLst>
      <p:ext uri="{BB962C8B-B14F-4D97-AF65-F5344CB8AC3E}">
        <p14:creationId xmlns:p14="http://schemas.microsoft.com/office/powerpoint/2010/main" val="3863970100"/>
      </p:ext>
    </p:extLst>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55"/>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55"/>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82822225"/>
      </p:ext>
    </p:extLst>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884" indent="0">
              <a:buNone/>
              <a:defRPr sz="2000" b="1"/>
            </a:lvl2pPr>
            <a:lvl3pPr marL="913770" indent="0">
              <a:buNone/>
              <a:defRPr sz="1800" b="1"/>
            </a:lvl3pPr>
            <a:lvl4pPr marL="1370658" indent="0">
              <a:buNone/>
              <a:defRPr sz="1600" b="1"/>
            </a:lvl4pPr>
            <a:lvl5pPr marL="1827542" indent="0">
              <a:buNone/>
              <a:defRPr sz="1600" b="1"/>
            </a:lvl5pPr>
            <a:lvl6pPr marL="2284429" indent="0">
              <a:buNone/>
              <a:defRPr sz="1600" b="1"/>
            </a:lvl6pPr>
            <a:lvl7pPr marL="2741313" indent="0">
              <a:buNone/>
              <a:defRPr sz="1600" b="1"/>
            </a:lvl7pPr>
            <a:lvl8pPr marL="3198199" indent="0">
              <a:buNone/>
              <a:defRPr sz="1600" b="1"/>
            </a:lvl8pPr>
            <a:lvl9pPr marL="365508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3" y="1535114"/>
            <a:ext cx="4041775" cy="639762"/>
          </a:xfrm>
        </p:spPr>
        <p:txBody>
          <a:bodyPr anchor="b"/>
          <a:lstStyle>
            <a:lvl1pPr marL="0" indent="0">
              <a:buNone/>
              <a:defRPr sz="2400" b="1"/>
            </a:lvl1pPr>
            <a:lvl2pPr marL="456884" indent="0">
              <a:buNone/>
              <a:defRPr sz="2000" b="1"/>
            </a:lvl2pPr>
            <a:lvl3pPr marL="913770" indent="0">
              <a:buNone/>
              <a:defRPr sz="1800" b="1"/>
            </a:lvl3pPr>
            <a:lvl4pPr marL="1370658" indent="0">
              <a:buNone/>
              <a:defRPr sz="1600" b="1"/>
            </a:lvl4pPr>
            <a:lvl5pPr marL="1827542" indent="0">
              <a:buNone/>
              <a:defRPr sz="1600" b="1"/>
            </a:lvl5pPr>
            <a:lvl6pPr marL="2284429" indent="0">
              <a:buNone/>
              <a:defRPr sz="1600" b="1"/>
            </a:lvl6pPr>
            <a:lvl7pPr marL="2741313" indent="0">
              <a:buNone/>
              <a:defRPr sz="1600" b="1"/>
            </a:lvl7pPr>
            <a:lvl8pPr marL="3198199" indent="0">
              <a:buNone/>
              <a:defRPr sz="1600" b="1"/>
            </a:lvl8pPr>
            <a:lvl9pPr marL="365508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91973996"/>
      </p:ext>
    </p:extLst>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682527208"/>
      </p:ext>
    </p:extLst>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27720411"/>
      </p:ext>
    </p:extLst>
  </p:cSld>
  <p:clrMapOvr>
    <a:masterClrMapping/>
  </p:clrMapOv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6" y="273109"/>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6884" indent="0">
              <a:buNone/>
              <a:defRPr sz="1200"/>
            </a:lvl2pPr>
            <a:lvl3pPr marL="913770" indent="0">
              <a:buNone/>
              <a:defRPr sz="1000"/>
            </a:lvl3pPr>
            <a:lvl4pPr marL="1370658" indent="0">
              <a:buNone/>
              <a:defRPr sz="900"/>
            </a:lvl4pPr>
            <a:lvl5pPr marL="1827542" indent="0">
              <a:buNone/>
              <a:defRPr sz="900"/>
            </a:lvl5pPr>
            <a:lvl6pPr marL="2284429" indent="0">
              <a:buNone/>
              <a:defRPr sz="900"/>
            </a:lvl6pPr>
            <a:lvl7pPr marL="2741313" indent="0">
              <a:buNone/>
              <a:defRPr sz="900"/>
            </a:lvl7pPr>
            <a:lvl8pPr marL="3198199" indent="0">
              <a:buNone/>
              <a:defRPr sz="900"/>
            </a:lvl8pPr>
            <a:lvl9pPr marL="3655085" indent="0">
              <a:buNone/>
              <a:defRPr sz="900"/>
            </a:lvl9pPr>
          </a:lstStyle>
          <a:p>
            <a:pPr lvl="0"/>
            <a:r>
              <a:rPr lang="en-US" smtClean="0"/>
              <a:t>Click to edit Master text styles</a:t>
            </a:r>
          </a:p>
        </p:txBody>
      </p:sp>
    </p:spTree>
    <p:extLst>
      <p:ext uri="{BB962C8B-B14F-4D97-AF65-F5344CB8AC3E}">
        <p14:creationId xmlns:p14="http://schemas.microsoft.com/office/powerpoint/2010/main" val="3558744519"/>
      </p:ext>
    </p:extLst>
  </p:cSld>
  <p:clrMapOvr>
    <a:masterClrMapping/>
  </p:clrMapOv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84" indent="0">
              <a:buNone/>
              <a:defRPr sz="2800"/>
            </a:lvl2pPr>
            <a:lvl3pPr marL="913770" indent="0">
              <a:buNone/>
              <a:defRPr sz="2400"/>
            </a:lvl3pPr>
            <a:lvl4pPr marL="1370658" indent="0">
              <a:buNone/>
              <a:defRPr sz="2000"/>
            </a:lvl4pPr>
            <a:lvl5pPr marL="1827542" indent="0">
              <a:buNone/>
              <a:defRPr sz="2000"/>
            </a:lvl5pPr>
            <a:lvl6pPr marL="2284429" indent="0">
              <a:buNone/>
              <a:defRPr sz="2000"/>
            </a:lvl6pPr>
            <a:lvl7pPr marL="2741313" indent="0">
              <a:buNone/>
              <a:defRPr sz="2000"/>
            </a:lvl7pPr>
            <a:lvl8pPr marL="3198199" indent="0">
              <a:buNone/>
              <a:defRPr sz="2000"/>
            </a:lvl8pPr>
            <a:lvl9pPr marL="3655085"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6884" indent="0">
              <a:buNone/>
              <a:defRPr sz="1200"/>
            </a:lvl2pPr>
            <a:lvl3pPr marL="913770" indent="0">
              <a:buNone/>
              <a:defRPr sz="1000"/>
            </a:lvl3pPr>
            <a:lvl4pPr marL="1370658" indent="0">
              <a:buNone/>
              <a:defRPr sz="900"/>
            </a:lvl4pPr>
            <a:lvl5pPr marL="1827542" indent="0">
              <a:buNone/>
              <a:defRPr sz="900"/>
            </a:lvl5pPr>
            <a:lvl6pPr marL="2284429" indent="0">
              <a:buNone/>
              <a:defRPr sz="900"/>
            </a:lvl6pPr>
            <a:lvl7pPr marL="2741313" indent="0">
              <a:buNone/>
              <a:defRPr sz="900"/>
            </a:lvl7pPr>
            <a:lvl8pPr marL="3198199" indent="0">
              <a:buNone/>
              <a:defRPr sz="900"/>
            </a:lvl8pPr>
            <a:lvl9pPr marL="3655085" indent="0">
              <a:buNone/>
              <a:defRPr sz="900"/>
            </a:lvl9pPr>
          </a:lstStyle>
          <a:p>
            <a:pPr lvl="0"/>
            <a:r>
              <a:rPr lang="en-US" smtClean="0"/>
              <a:t>Click to edit Master text styles</a:t>
            </a:r>
          </a:p>
        </p:txBody>
      </p:sp>
    </p:spTree>
    <p:extLst>
      <p:ext uri="{BB962C8B-B14F-4D97-AF65-F5344CB8AC3E}">
        <p14:creationId xmlns:p14="http://schemas.microsoft.com/office/powerpoint/2010/main" val="2641596900"/>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r>
              <a:rPr lang="en-US" smtClean="0"/>
              <a:t>Molecular Med Tri-Conference 2015</a:t>
            </a:r>
            <a:endParaRPr lang="en-US"/>
          </a:p>
        </p:txBody>
      </p:sp>
      <p:sp>
        <p:nvSpPr>
          <p:cNvPr id="4" name="Slide Number Placeholder 3"/>
          <p:cNvSpPr>
            <a:spLocks noGrp="1"/>
          </p:cNvSpPr>
          <p:nvPr>
            <p:ph type="sldNum" sz="quarter" idx="12"/>
          </p:nvPr>
        </p:nvSpPr>
        <p:spPr/>
        <p:txBody>
          <a:bodyPr/>
          <a:lstStyle/>
          <a:p>
            <a:fld id="{42D882AF-417C-435C-9F28-43C1763EC6AE}" type="slidenum">
              <a:rPr lang="en-US" smtClean="0"/>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58337278"/>
      </p:ext>
    </p:extLst>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2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2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69132390"/>
      </p:ext>
    </p:extLst>
  </p:cSld>
  <p:clrMapOvr>
    <a:masterClrMapping/>
  </p:clrMapOv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55"/>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55"/>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51029776"/>
      </p:ext>
    </p:extLst>
  </p:cSld>
  <p:clrMapOvr>
    <a:masterClrMapping/>
  </p:clrMapOv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78337173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OverTx">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456481" y="273629"/>
            <a:ext cx="8226720" cy="114348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6481" y="1604381"/>
            <a:ext cx="8226720" cy="219335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6481" y="3935934"/>
            <a:ext cx="8226720" cy="2193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
          <p:cNvSpPr>
            <a:spLocks noGrp="1" noChangeArrowheads="1"/>
          </p:cNvSpPr>
          <p:nvPr>
            <p:ph type="dt" idx="10"/>
          </p:nvPr>
        </p:nvSpPr>
        <p:spPr>
          <a:xfrm>
            <a:off x="457200" y="6246864"/>
            <a:ext cx="2127250" cy="471487"/>
          </a:xfrm>
          <a:prstGeom prst="rect">
            <a:avLst/>
          </a:prstGeom>
        </p:spPr>
        <p:txBody>
          <a:bodyPr lIns="82941" tIns="41471" rIns="82941" bIns="41471"/>
          <a:lstStyle>
            <a:lvl1pPr defTabSz="457174" fontAlgn="auto">
              <a:spcBef>
                <a:spcPts val="0"/>
              </a:spcBef>
              <a:spcAft>
                <a:spcPts val="0"/>
              </a:spcAft>
              <a:defRPr sz="1800" b="0">
                <a:solidFill>
                  <a:srgbClr val="000000"/>
                </a:solidFill>
                <a:latin typeface="Arial"/>
                <a:ea typeface="+mn-ea"/>
                <a:cs typeface="+mn-cs"/>
              </a:defRPr>
            </a:lvl1pPr>
          </a:lstStyle>
          <a:p>
            <a:pPr>
              <a:defRPr/>
            </a:pPr>
            <a:endParaRPr lang="en-US"/>
          </a:p>
        </p:txBody>
      </p:sp>
      <p:sp>
        <p:nvSpPr>
          <p:cNvPr id="6" name="Rectangle 4"/>
          <p:cNvSpPr>
            <a:spLocks noGrp="1" noChangeArrowheads="1"/>
          </p:cNvSpPr>
          <p:nvPr>
            <p:ph type="ftr" idx="11"/>
          </p:nvPr>
        </p:nvSpPr>
        <p:spPr>
          <a:xfrm>
            <a:off x="3127377" y="6246864"/>
            <a:ext cx="2897188" cy="471487"/>
          </a:xfrm>
          <a:prstGeom prst="rect">
            <a:avLst/>
          </a:prstGeom>
        </p:spPr>
        <p:txBody>
          <a:bodyPr lIns="82941" tIns="41471" rIns="82941" bIns="41471"/>
          <a:lstStyle>
            <a:lvl1pPr defTabSz="457174" fontAlgn="auto">
              <a:spcBef>
                <a:spcPts val="0"/>
              </a:spcBef>
              <a:spcAft>
                <a:spcPts val="0"/>
              </a:spcAft>
              <a:defRPr sz="1800" b="0">
                <a:solidFill>
                  <a:srgbClr val="000000"/>
                </a:solidFill>
                <a:latin typeface="Arial"/>
                <a:ea typeface="+mn-ea"/>
                <a:cs typeface="+mn-cs"/>
              </a:defRPr>
            </a:lvl1pPr>
          </a:lstStyle>
          <a:p>
            <a:pPr>
              <a:defRPr/>
            </a:pPr>
            <a:endParaRPr lang="en-US"/>
          </a:p>
        </p:txBody>
      </p:sp>
      <p:sp>
        <p:nvSpPr>
          <p:cNvPr id="7" name="Rectangle 5"/>
          <p:cNvSpPr>
            <a:spLocks noGrp="1" noChangeArrowheads="1"/>
          </p:cNvSpPr>
          <p:nvPr>
            <p:ph type="sldNum" idx="12"/>
          </p:nvPr>
        </p:nvSpPr>
        <p:spPr>
          <a:xfrm>
            <a:off x="6556375" y="6246864"/>
            <a:ext cx="2128838" cy="471487"/>
          </a:xfrm>
          <a:prstGeom prst="rect">
            <a:avLst/>
          </a:prstGeom>
        </p:spPr>
        <p:txBody>
          <a:bodyPr lIns="82941" tIns="41471" rIns="82941" bIns="41471"/>
          <a:lstStyle>
            <a:lvl1pPr defTabSz="457174" fontAlgn="auto">
              <a:spcBef>
                <a:spcPts val="0"/>
              </a:spcBef>
              <a:spcAft>
                <a:spcPts val="0"/>
              </a:spcAft>
              <a:defRPr sz="1800" b="0">
                <a:solidFill>
                  <a:srgbClr val="000000"/>
                </a:solidFill>
                <a:latin typeface="Arial"/>
                <a:ea typeface="+mn-ea"/>
                <a:cs typeface="+mn-cs"/>
              </a:defRPr>
            </a:lvl1pPr>
          </a:lstStyle>
          <a:p>
            <a:pPr>
              <a:defRPr/>
            </a:pPr>
            <a:fld id="{A0051A5C-6566-9D40-9D3E-B18CC43A10FD}" type="slidenum">
              <a:rPr lang="en-GB"/>
              <a:pPr>
                <a:defRPr/>
              </a:pPr>
              <a:t>‹#›</a:t>
            </a:fld>
            <a:endParaRPr lang="en-GB"/>
          </a:p>
        </p:txBody>
      </p:sp>
    </p:spTree>
    <p:extLst>
      <p:ext uri="{BB962C8B-B14F-4D97-AF65-F5344CB8AC3E}">
        <p14:creationId xmlns:p14="http://schemas.microsoft.com/office/powerpoint/2010/main" val="139776259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5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7170" indent="0" algn="ctr">
              <a:buNone/>
              <a:defRPr/>
            </a:lvl2pPr>
            <a:lvl3pPr marL="914340" indent="0" algn="ctr">
              <a:buNone/>
              <a:defRPr/>
            </a:lvl3pPr>
            <a:lvl4pPr marL="1371511" indent="0" algn="ctr">
              <a:buNone/>
              <a:defRPr/>
            </a:lvl4pPr>
            <a:lvl5pPr marL="1828680" indent="0" algn="ctr">
              <a:buNone/>
              <a:defRPr/>
            </a:lvl5pPr>
            <a:lvl6pPr marL="2285850" indent="0" algn="ctr">
              <a:buNone/>
              <a:defRPr/>
            </a:lvl6pPr>
            <a:lvl7pPr marL="2743019" indent="0" algn="ctr">
              <a:buNone/>
              <a:defRPr/>
            </a:lvl7pPr>
            <a:lvl8pPr marL="3200188" indent="0" algn="ctr">
              <a:buNone/>
              <a:defRPr/>
            </a:lvl8pPr>
            <a:lvl9pPr marL="3657358"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72673149"/>
      </p:ext>
    </p:extLst>
  </p:cSld>
  <p:clrMapOvr>
    <a:masterClrMapping/>
  </p:clrMapOv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22751045"/>
      </p:ext>
    </p:extLst>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3"/>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3"/>
            <a:ext cx="7772400" cy="1500187"/>
          </a:xfrm>
        </p:spPr>
        <p:txBody>
          <a:bodyPr anchor="b"/>
          <a:lstStyle>
            <a:lvl1pPr marL="0" indent="0">
              <a:buNone/>
              <a:defRPr sz="2000"/>
            </a:lvl1pPr>
            <a:lvl2pPr marL="457170" indent="0">
              <a:buNone/>
              <a:defRPr sz="1800"/>
            </a:lvl2pPr>
            <a:lvl3pPr marL="914340" indent="0">
              <a:buNone/>
              <a:defRPr sz="1600"/>
            </a:lvl3pPr>
            <a:lvl4pPr marL="1371511" indent="0">
              <a:buNone/>
              <a:defRPr sz="1400"/>
            </a:lvl4pPr>
            <a:lvl5pPr marL="1828680" indent="0">
              <a:buNone/>
              <a:defRPr sz="1400"/>
            </a:lvl5pPr>
            <a:lvl6pPr marL="2285850" indent="0">
              <a:buNone/>
              <a:defRPr sz="1400"/>
            </a:lvl6pPr>
            <a:lvl7pPr marL="2743019" indent="0">
              <a:buNone/>
              <a:defRPr sz="1400"/>
            </a:lvl7pPr>
            <a:lvl8pPr marL="3200188" indent="0">
              <a:buNone/>
              <a:defRPr sz="1400"/>
            </a:lvl8pPr>
            <a:lvl9pPr marL="3657358" indent="0">
              <a:buNone/>
              <a:defRPr sz="1400"/>
            </a:lvl9pPr>
          </a:lstStyle>
          <a:p>
            <a:pPr lvl="0"/>
            <a:r>
              <a:rPr lang="en-US" smtClean="0"/>
              <a:t>Click to edit Master text styles</a:t>
            </a:r>
          </a:p>
        </p:txBody>
      </p:sp>
    </p:spTree>
    <p:extLst>
      <p:ext uri="{BB962C8B-B14F-4D97-AF65-F5344CB8AC3E}">
        <p14:creationId xmlns:p14="http://schemas.microsoft.com/office/powerpoint/2010/main" val="1724921175"/>
      </p:ext>
    </p:extLst>
  </p:cSld>
  <p:clrMapOvr>
    <a:masterClrMapping/>
  </p:clrMapOv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5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5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2909303"/>
      </p:ext>
    </p:extLst>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0" indent="0">
              <a:buNone/>
              <a:defRPr sz="2000" b="1"/>
            </a:lvl2pPr>
            <a:lvl3pPr marL="914340" indent="0">
              <a:buNone/>
              <a:defRPr sz="1800" b="1"/>
            </a:lvl3pPr>
            <a:lvl4pPr marL="1371511" indent="0">
              <a:buNone/>
              <a:defRPr sz="1600" b="1"/>
            </a:lvl4pPr>
            <a:lvl5pPr marL="1828680" indent="0">
              <a:buNone/>
              <a:defRPr sz="1600" b="1"/>
            </a:lvl5pPr>
            <a:lvl6pPr marL="2285850" indent="0">
              <a:buNone/>
              <a:defRPr sz="1600" b="1"/>
            </a:lvl6pPr>
            <a:lvl7pPr marL="2743019" indent="0">
              <a:buNone/>
              <a:defRPr sz="1600" b="1"/>
            </a:lvl7pPr>
            <a:lvl8pPr marL="3200188" indent="0">
              <a:buNone/>
              <a:defRPr sz="1600" b="1"/>
            </a:lvl8pPr>
            <a:lvl9pPr marL="3657358"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3" y="1535113"/>
            <a:ext cx="4041775" cy="639762"/>
          </a:xfrm>
        </p:spPr>
        <p:txBody>
          <a:bodyPr anchor="b"/>
          <a:lstStyle>
            <a:lvl1pPr marL="0" indent="0">
              <a:buNone/>
              <a:defRPr sz="2400" b="1"/>
            </a:lvl1pPr>
            <a:lvl2pPr marL="457170" indent="0">
              <a:buNone/>
              <a:defRPr sz="2000" b="1"/>
            </a:lvl2pPr>
            <a:lvl3pPr marL="914340" indent="0">
              <a:buNone/>
              <a:defRPr sz="1800" b="1"/>
            </a:lvl3pPr>
            <a:lvl4pPr marL="1371511" indent="0">
              <a:buNone/>
              <a:defRPr sz="1600" b="1"/>
            </a:lvl4pPr>
            <a:lvl5pPr marL="1828680" indent="0">
              <a:buNone/>
              <a:defRPr sz="1600" b="1"/>
            </a:lvl5pPr>
            <a:lvl6pPr marL="2285850" indent="0">
              <a:buNone/>
              <a:defRPr sz="1600" b="1"/>
            </a:lvl6pPr>
            <a:lvl7pPr marL="2743019" indent="0">
              <a:buNone/>
              <a:defRPr sz="1600" b="1"/>
            </a:lvl7pPr>
            <a:lvl8pPr marL="3200188" indent="0">
              <a:buNone/>
              <a:defRPr sz="1600" b="1"/>
            </a:lvl8pPr>
            <a:lvl9pPr marL="365735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07039951"/>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smtClean="0"/>
              <a:t>Molecular Med Tri-Conference 2015</a:t>
            </a:r>
            <a:endParaRPr lang="en-US"/>
          </a:p>
        </p:txBody>
      </p:sp>
      <p:sp>
        <p:nvSpPr>
          <p:cNvPr id="7" name="Slide Number Placeholder 6"/>
          <p:cNvSpPr>
            <a:spLocks noGrp="1"/>
          </p:cNvSpPr>
          <p:nvPr>
            <p:ph type="sldNum" sz="quarter" idx="12"/>
          </p:nvPr>
        </p:nvSpPr>
        <p:spPr/>
        <p:txBody>
          <a:bodyPr/>
          <a:lstStyle/>
          <a:p>
            <a:fld id="{42D882AF-417C-435C-9F28-43C1763EC6AE}" type="slidenum">
              <a:rPr lang="en-US" smtClean="0"/>
              <a:pPr/>
              <a:t>‹#›</a:t>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859690344"/>
      </p:ext>
    </p:extLst>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27074254"/>
      </p:ext>
    </p:extLst>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70" indent="0">
              <a:buNone/>
              <a:defRPr sz="1200"/>
            </a:lvl2pPr>
            <a:lvl3pPr marL="914340" indent="0">
              <a:buNone/>
              <a:defRPr sz="1000"/>
            </a:lvl3pPr>
            <a:lvl4pPr marL="1371511" indent="0">
              <a:buNone/>
              <a:defRPr sz="900"/>
            </a:lvl4pPr>
            <a:lvl5pPr marL="1828680" indent="0">
              <a:buNone/>
              <a:defRPr sz="900"/>
            </a:lvl5pPr>
            <a:lvl6pPr marL="2285850" indent="0">
              <a:buNone/>
              <a:defRPr sz="900"/>
            </a:lvl6pPr>
            <a:lvl7pPr marL="2743019" indent="0">
              <a:buNone/>
              <a:defRPr sz="900"/>
            </a:lvl7pPr>
            <a:lvl8pPr marL="3200188" indent="0">
              <a:buNone/>
              <a:defRPr sz="900"/>
            </a:lvl8pPr>
            <a:lvl9pPr marL="3657358" indent="0">
              <a:buNone/>
              <a:defRPr sz="900"/>
            </a:lvl9pPr>
          </a:lstStyle>
          <a:p>
            <a:pPr lvl="0"/>
            <a:r>
              <a:rPr lang="en-US" smtClean="0"/>
              <a:t>Click to edit Master text styles</a:t>
            </a:r>
          </a:p>
        </p:txBody>
      </p:sp>
    </p:spTree>
    <p:extLst>
      <p:ext uri="{BB962C8B-B14F-4D97-AF65-F5344CB8AC3E}">
        <p14:creationId xmlns:p14="http://schemas.microsoft.com/office/powerpoint/2010/main" val="3107835920"/>
      </p:ext>
    </p:extLst>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0" indent="0">
              <a:buNone/>
              <a:defRPr sz="2800"/>
            </a:lvl2pPr>
            <a:lvl3pPr marL="914340" indent="0">
              <a:buNone/>
              <a:defRPr sz="2400"/>
            </a:lvl3pPr>
            <a:lvl4pPr marL="1371511" indent="0">
              <a:buNone/>
              <a:defRPr sz="2000"/>
            </a:lvl4pPr>
            <a:lvl5pPr marL="1828680" indent="0">
              <a:buNone/>
              <a:defRPr sz="2000"/>
            </a:lvl5pPr>
            <a:lvl6pPr marL="2285850" indent="0">
              <a:buNone/>
              <a:defRPr sz="2000"/>
            </a:lvl6pPr>
            <a:lvl7pPr marL="2743019" indent="0">
              <a:buNone/>
              <a:defRPr sz="2000"/>
            </a:lvl7pPr>
            <a:lvl8pPr marL="3200188" indent="0">
              <a:buNone/>
              <a:defRPr sz="2000"/>
            </a:lvl8pPr>
            <a:lvl9pPr marL="3657358"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170" indent="0">
              <a:buNone/>
              <a:defRPr sz="1200"/>
            </a:lvl2pPr>
            <a:lvl3pPr marL="914340" indent="0">
              <a:buNone/>
              <a:defRPr sz="1000"/>
            </a:lvl3pPr>
            <a:lvl4pPr marL="1371511" indent="0">
              <a:buNone/>
              <a:defRPr sz="900"/>
            </a:lvl4pPr>
            <a:lvl5pPr marL="1828680" indent="0">
              <a:buNone/>
              <a:defRPr sz="900"/>
            </a:lvl5pPr>
            <a:lvl6pPr marL="2285850" indent="0">
              <a:buNone/>
              <a:defRPr sz="900"/>
            </a:lvl6pPr>
            <a:lvl7pPr marL="2743019" indent="0">
              <a:buNone/>
              <a:defRPr sz="900"/>
            </a:lvl7pPr>
            <a:lvl8pPr marL="3200188" indent="0">
              <a:buNone/>
              <a:defRPr sz="900"/>
            </a:lvl8pPr>
            <a:lvl9pPr marL="3657358" indent="0">
              <a:buNone/>
              <a:defRPr sz="900"/>
            </a:lvl9pPr>
          </a:lstStyle>
          <a:p>
            <a:pPr lvl="0"/>
            <a:r>
              <a:rPr lang="en-US" smtClean="0"/>
              <a:t>Click to edit Master text styles</a:t>
            </a:r>
          </a:p>
        </p:txBody>
      </p:sp>
    </p:spTree>
    <p:extLst>
      <p:ext uri="{BB962C8B-B14F-4D97-AF65-F5344CB8AC3E}">
        <p14:creationId xmlns:p14="http://schemas.microsoft.com/office/powerpoint/2010/main" val="861843587"/>
      </p:ext>
    </p:extLst>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99087089"/>
      </p:ext>
    </p:extLst>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1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05891996"/>
      </p:ext>
    </p:extLst>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5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5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84753414"/>
      </p:ext>
    </p:extLst>
  </p:cSld>
  <p:clrMapOvr>
    <a:masterClrMapping/>
  </p:clrMapOv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277504065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B5248C7-9A34-4553-9854-5B8701D09432}" type="datetimeFigureOut">
              <a:rPr lang="en-US" smtClean="0">
                <a:solidFill>
                  <a:prstClr val="black">
                    <a:tint val="75000"/>
                  </a:prstClr>
                </a:solidFill>
                <a:latin typeface="Calibri"/>
              </a:rPr>
              <a:pPr/>
              <a:t>3/30/16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A33C81B-DA4E-4E1E-AA7D-2D7768452C6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81305192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B5248C7-9A34-4553-9854-5B8701D09432}" type="datetimeFigureOut">
              <a:rPr lang="en-US" smtClean="0">
                <a:solidFill>
                  <a:prstClr val="black">
                    <a:tint val="75000"/>
                  </a:prstClr>
                </a:solidFill>
                <a:latin typeface="Calibri"/>
              </a:rPr>
              <a:pPr/>
              <a:t>3/30/16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A33C81B-DA4E-4E1E-AA7D-2D7768452C6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871505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smtClean="0"/>
              <a:t>Molecular Med Tri-Conference 2015</a:t>
            </a:r>
            <a:endParaRPr lang="en-US"/>
          </a:p>
        </p:txBody>
      </p:sp>
      <p:sp>
        <p:nvSpPr>
          <p:cNvPr id="7" name="Slide Number Placeholder 6"/>
          <p:cNvSpPr>
            <a:spLocks noGrp="1"/>
          </p:cNvSpPr>
          <p:nvPr>
            <p:ph type="sldNum" sz="quarter" idx="12"/>
          </p:nvPr>
        </p:nvSpPr>
        <p:spPr/>
        <p:txBody>
          <a:bodyPr/>
          <a:lstStyle/>
          <a:p>
            <a:fld id="{42D882AF-417C-435C-9F28-43C1763EC6AE}" type="slidenum">
              <a:rPr lang="en-US" smtClean="0"/>
              <a:pPr/>
              <a:t>‹#›</a:t>
            </a:fld>
            <a:endParaRPr 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B5248C7-9A34-4553-9854-5B8701D09432}" type="datetimeFigureOut">
              <a:rPr lang="en-US" smtClean="0">
                <a:solidFill>
                  <a:prstClr val="black">
                    <a:tint val="75000"/>
                  </a:prstClr>
                </a:solidFill>
                <a:latin typeface="Calibri"/>
              </a:rPr>
              <a:pPr/>
              <a:t>3/30/16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A33C81B-DA4E-4E1E-AA7D-2D7768452C6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61138124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B5248C7-9A34-4553-9854-5B8701D09432}" type="datetimeFigureOut">
              <a:rPr lang="en-US" smtClean="0">
                <a:solidFill>
                  <a:prstClr val="black">
                    <a:tint val="75000"/>
                  </a:prstClr>
                </a:solidFill>
                <a:latin typeface="Calibri"/>
              </a:rPr>
              <a:pPr/>
              <a:t>3/30/16</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0A33C81B-DA4E-4E1E-AA7D-2D7768452C6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92618078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B5248C7-9A34-4553-9854-5B8701D09432}" type="datetimeFigureOut">
              <a:rPr lang="en-US" smtClean="0">
                <a:solidFill>
                  <a:prstClr val="black">
                    <a:tint val="75000"/>
                  </a:prstClr>
                </a:solidFill>
                <a:latin typeface="Calibri"/>
              </a:rPr>
              <a:pPr/>
              <a:t>3/30/16</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0A33C81B-DA4E-4E1E-AA7D-2D7768452C6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54216197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B5248C7-9A34-4553-9854-5B8701D09432}" type="datetimeFigureOut">
              <a:rPr lang="en-US" smtClean="0">
                <a:solidFill>
                  <a:prstClr val="black">
                    <a:tint val="75000"/>
                  </a:prstClr>
                </a:solidFill>
                <a:latin typeface="Calibri"/>
              </a:rPr>
              <a:pPr/>
              <a:t>3/30/16</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0A33C81B-DA4E-4E1E-AA7D-2D7768452C6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62052414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B5248C7-9A34-4553-9854-5B8701D09432}" type="datetimeFigureOut">
              <a:rPr lang="en-US" smtClean="0">
                <a:solidFill>
                  <a:prstClr val="black">
                    <a:tint val="75000"/>
                  </a:prstClr>
                </a:solidFill>
                <a:latin typeface="Calibri"/>
              </a:rPr>
              <a:pPr/>
              <a:t>3/30/16</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0A33C81B-DA4E-4E1E-AA7D-2D7768452C6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01885927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B5248C7-9A34-4553-9854-5B8701D09432}" type="datetimeFigureOut">
              <a:rPr lang="en-US" smtClean="0">
                <a:solidFill>
                  <a:prstClr val="black">
                    <a:tint val="75000"/>
                  </a:prstClr>
                </a:solidFill>
                <a:latin typeface="Calibri"/>
              </a:rPr>
              <a:pPr/>
              <a:t>3/30/16</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0A33C81B-DA4E-4E1E-AA7D-2D7768452C6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5478550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6"/>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B5248C7-9A34-4553-9854-5B8701D09432}" type="datetimeFigureOut">
              <a:rPr lang="en-US" smtClean="0">
                <a:solidFill>
                  <a:prstClr val="black">
                    <a:tint val="75000"/>
                  </a:prstClr>
                </a:solidFill>
                <a:latin typeface="Calibri"/>
              </a:rPr>
              <a:pPr/>
              <a:t>3/30/16</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0A33C81B-DA4E-4E1E-AA7D-2D7768452C6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37214880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B5248C7-9A34-4553-9854-5B8701D09432}" type="datetimeFigureOut">
              <a:rPr lang="en-US" smtClean="0">
                <a:solidFill>
                  <a:prstClr val="black">
                    <a:tint val="75000"/>
                  </a:prstClr>
                </a:solidFill>
                <a:latin typeface="Calibri"/>
              </a:rPr>
              <a:pPr/>
              <a:t>3/30/16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A33C81B-DA4E-4E1E-AA7D-2D7768452C6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40224958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B5248C7-9A34-4553-9854-5B8701D09432}" type="datetimeFigureOut">
              <a:rPr lang="en-US" smtClean="0">
                <a:solidFill>
                  <a:prstClr val="black">
                    <a:tint val="75000"/>
                  </a:prstClr>
                </a:solidFill>
                <a:latin typeface="Calibri"/>
              </a:rPr>
              <a:pPr/>
              <a:t>3/30/16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A33C81B-DA4E-4E1E-AA7D-2D7768452C6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10391777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B5248C7-9A34-4553-9854-5B8701D09432}" type="datetimeFigureOut">
              <a:rPr lang="en-US" smtClean="0">
                <a:solidFill>
                  <a:prstClr val="black">
                    <a:tint val="75000"/>
                  </a:prstClr>
                </a:solidFill>
                <a:latin typeface="Calibri"/>
              </a:rPr>
              <a:pPr/>
              <a:t>3/30/16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A33C81B-DA4E-4E1E-AA7D-2D7768452C6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080405613"/>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31.xml"/><Relationship Id="rId20" Type="http://schemas.openxmlformats.org/officeDocument/2006/relationships/slideLayout" Target="../slideLayouts/slideLayout42.xml"/><Relationship Id="rId21" Type="http://schemas.openxmlformats.org/officeDocument/2006/relationships/slideLayout" Target="../slideLayouts/slideLayout43.xml"/><Relationship Id="rId22" Type="http://schemas.openxmlformats.org/officeDocument/2006/relationships/slideLayout" Target="../slideLayouts/slideLayout44.xml"/><Relationship Id="rId23" Type="http://schemas.openxmlformats.org/officeDocument/2006/relationships/slideLayout" Target="../slideLayouts/slideLayout45.xml"/><Relationship Id="rId24" Type="http://schemas.openxmlformats.org/officeDocument/2006/relationships/slideLayout" Target="../slideLayouts/slideLayout46.xml"/><Relationship Id="rId25" Type="http://schemas.openxmlformats.org/officeDocument/2006/relationships/slideLayout" Target="../slideLayouts/slideLayout47.xml"/><Relationship Id="rId26" Type="http://schemas.openxmlformats.org/officeDocument/2006/relationships/theme" Target="../theme/theme3.xml"/><Relationship Id="rId27" Type="http://schemas.openxmlformats.org/officeDocument/2006/relationships/image" Target="../media/image1.jpeg"/><Relationship Id="rId10" Type="http://schemas.openxmlformats.org/officeDocument/2006/relationships/slideLayout" Target="../slideLayouts/slideLayout32.xml"/><Relationship Id="rId11" Type="http://schemas.openxmlformats.org/officeDocument/2006/relationships/slideLayout" Target="../slideLayouts/slideLayout33.xml"/><Relationship Id="rId12" Type="http://schemas.openxmlformats.org/officeDocument/2006/relationships/slideLayout" Target="../slideLayouts/slideLayout34.xml"/><Relationship Id="rId13" Type="http://schemas.openxmlformats.org/officeDocument/2006/relationships/slideLayout" Target="../slideLayouts/slideLayout35.xml"/><Relationship Id="rId14" Type="http://schemas.openxmlformats.org/officeDocument/2006/relationships/slideLayout" Target="../slideLayouts/slideLayout36.xml"/><Relationship Id="rId15" Type="http://schemas.openxmlformats.org/officeDocument/2006/relationships/slideLayout" Target="../slideLayouts/slideLayout37.xml"/><Relationship Id="rId16" Type="http://schemas.openxmlformats.org/officeDocument/2006/relationships/slideLayout" Target="../slideLayouts/slideLayout38.xml"/><Relationship Id="rId17" Type="http://schemas.openxmlformats.org/officeDocument/2006/relationships/slideLayout" Target="../slideLayouts/slideLayout39.xml"/><Relationship Id="rId18" Type="http://schemas.openxmlformats.org/officeDocument/2006/relationships/slideLayout" Target="../slideLayouts/slideLayout40.xml"/><Relationship Id="rId19" Type="http://schemas.openxmlformats.org/officeDocument/2006/relationships/slideLayout" Target="../slideLayouts/slideLayout41.xml"/><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58.xml"/><Relationship Id="rId12" Type="http://schemas.openxmlformats.org/officeDocument/2006/relationships/slideLayout" Target="../slideLayouts/slideLayout59.xml"/><Relationship Id="rId13" Type="http://schemas.openxmlformats.org/officeDocument/2006/relationships/slideLayout" Target="../slideLayouts/slideLayout60.xml"/><Relationship Id="rId14" Type="http://schemas.openxmlformats.org/officeDocument/2006/relationships/theme" Target="../theme/theme4.xml"/><Relationship Id="rId15" Type="http://schemas.openxmlformats.org/officeDocument/2006/relationships/tags" Target="../tags/tag1.xml"/><Relationship Id="rId16" Type="http://schemas.openxmlformats.org/officeDocument/2006/relationships/tags" Target="../tags/tag2.xml"/><Relationship Id="rId17" Type="http://schemas.openxmlformats.org/officeDocument/2006/relationships/tags" Target="../tags/tag3.xml"/><Relationship Id="rId1" Type="http://schemas.openxmlformats.org/officeDocument/2006/relationships/slideLayout" Target="../slideLayouts/slideLayout48.xml"/><Relationship Id="rId2" Type="http://schemas.openxmlformats.org/officeDocument/2006/relationships/slideLayout" Target="../slideLayouts/slideLayout49.xml"/><Relationship Id="rId3" Type="http://schemas.openxmlformats.org/officeDocument/2006/relationships/slideLayout" Target="../slideLayouts/slideLayout50.xml"/><Relationship Id="rId4" Type="http://schemas.openxmlformats.org/officeDocument/2006/relationships/slideLayout" Target="../slideLayouts/slideLayout51.xml"/><Relationship Id="rId5" Type="http://schemas.openxmlformats.org/officeDocument/2006/relationships/slideLayout" Target="../slideLayouts/slideLayout52.xml"/><Relationship Id="rId6" Type="http://schemas.openxmlformats.org/officeDocument/2006/relationships/slideLayout" Target="../slideLayouts/slideLayout53.xml"/><Relationship Id="rId7" Type="http://schemas.openxmlformats.org/officeDocument/2006/relationships/slideLayout" Target="../slideLayouts/slideLayout54.xml"/><Relationship Id="rId8" Type="http://schemas.openxmlformats.org/officeDocument/2006/relationships/slideLayout" Target="../slideLayouts/slideLayout55.xml"/><Relationship Id="rId9" Type="http://schemas.openxmlformats.org/officeDocument/2006/relationships/slideLayout" Target="../slideLayouts/slideLayout56.xml"/><Relationship Id="rId10" Type="http://schemas.openxmlformats.org/officeDocument/2006/relationships/slideLayout" Target="../slideLayouts/slideLayout57.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71.xml"/><Relationship Id="rId12" Type="http://schemas.openxmlformats.org/officeDocument/2006/relationships/slideLayout" Target="../slideLayouts/slideLayout72.xml"/><Relationship Id="rId13" Type="http://schemas.openxmlformats.org/officeDocument/2006/relationships/slideLayout" Target="../slideLayouts/slideLayout73.xml"/><Relationship Id="rId14" Type="http://schemas.openxmlformats.org/officeDocument/2006/relationships/slideLayout" Target="../slideLayouts/slideLayout74.xml"/><Relationship Id="rId15" Type="http://schemas.openxmlformats.org/officeDocument/2006/relationships/theme" Target="../theme/theme5.xml"/><Relationship Id="rId1" Type="http://schemas.openxmlformats.org/officeDocument/2006/relationships/slideLayout" Target="../slideLayouts/slideLayout61.xml"/><Relationship Id="rId2" Type="http://schemas.openxmlformats.org/officeDocument/2006/relationships/slideLayout" Target="../slideLayouts/slideLayout62.xml"/><Relationship Id="rId3" Type="http://schemas.openxmlformats.org/officeDocument/2006/relationships/slideLayout" Target="../slideLayouts/slideLayout63.xml"/><Relationship Id="rId4" Type="http://schemas.openxmlformats.org/officeDocument/2006/relationships/slideLayout" Target="../slideLayouts/slideLayout64.xml"/><Relationship Id="rId5" Type="http://schemas.openxmlformats.org/officeDocument/2006/relationships/slideLayout" Target="../slideLayouts/slideLayout65.xml"/><Relationship Id="rId6" Type="http://schemas.openxmlformats.org/officeDocument/2006/relationships/slideLayout" Target="../slideLayouts/slideLayout66.xml"/><Relationship Id="rId7" Type="http://schemas.openxmlformats.org/officeDocument/2006/relationships/slideLayout" Target="../slideLayouts/slideLayout67.xml"/><Relationship Id="rId8" Type="http://schemas.openxmlformats.org/officeDocument/2006/relationships/slideLayout" Target="../slideLayouts/slideLayout68.xml"/><Relationship Id="rId9" Type="http://schemas.openxmlformats.org/officeDocument/2006/relationships/slideLayout" Target="../slideLayouts/slideLayout69.xml"/><Relationship Id="rId10" Type="http://schemas.openxmlformats.org/officeDocument/2006/relationships/slideLayout" Target="../slideLayouts/slideLayout70.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85.xml"/><Relationship Id="rId12" Type="http://schemas.openxmlformats.org/officeDocument/2006/relationships/slideLayout" Target="../slideLayouts/slideLayout86.xml"/><Relationship Id="rId13" Type="http://schemas.openxmlformats.org/officeDocument/2006/relationships/slideLayout" Target="../slideLayouts/slideLayout87.xml"/><Relationship Id="rId14" Type="http://schemas.openxmlformats.org/officeDocument/2006/relationships/theme" Target="../theme/theme6.xml"/><Relationship Id="rId15" Type="http://schemas.openxmlformats.org/officeDocument/2006/relationships/tags" Target="../tags/tag4.xml"/><Relationship Id="rId16" Type="http://schemas.openxmlformats.org/officeDocument/2006/relationships/tags" Target="../tags/tag5.xml"/><Relationship Id="rId17" Type="http://schemas.openxmlformats.org/officeDocument/2006/relationships/tags" Target="../tags/tag6.xml"/><Relationship Id="rId1" Type="http://schemas.openxmlformats.org/officeDocument/2006/relationships/slideLayout" Target="../slideLayouts/slideLayout75.xml"/><Relationship Id="rId2" Type="http://schemas.openxmlformats.org/officeDocument/2006/relationships/slideLayout" Target="../slideLayouts/slideLayout76.xml"/><Relationship Id="rId3" Type="http://schemas.openxmlformats.org/officeDocument/2006/relationships/slideLayout" Target="../slideLayouts/slideLayout77.xml"/><Relationship Id="rId4" Type="http://schemas.openxmlformats.org/officeDocument/2006/relationships/slideLayout" Target="../slideLayouts/slideLayout78.xml"/><Relationship Id="rId5" Type="http://schemas.openxmlformats.org/officeDocument/2006/relationships/slideLayout" Target="../slideLayouts/slideLayout79.xml"/><Relationship Id="rId6" Type="http://schemas.openxmlformats.org/officeDocument/2006/relationships/slideLayout" Target="../slideLayouts/slideLayout80.xml"/><Relationship Id="rId7" Type="http://schemas.openxmlformats.org/officeDocument/2006/relationships/slideLayout" Target="../slideLayouts/slideLayout81.xml"/><Relationship Id="rId8" Type="http://schemas.openxmlformats.org/officeDocument/2006/relationships/slideLayout" Target="../slideLayouts/slideLayout82.xml"/><Relationship Id="rId9" Type="http://schemas.openxmlformats.org/officeDocument/2006/relationships/slideLayout" Target="../slideLayouts/slideLayout83.xml"/><Relationship Id="rId10" Type="http://schemas.openxmlformats.org/officeDocument/2006/relationships/slideLayout" Target="../slideLayouts/slideLayout84.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98.xml"/><Relationship Id="rId12" Type="http://schemas.openxmlformats.org/officeDocument/2006/relationships/theme" Target="../theme/theme7.xml"/><Relationship Id="rId1" Type="http://schemas.openxmlformats.org/officeDocument/2006/relationships/slideLayout" Target="../slideLayouts/slideLayout88.xml"/><Relationship Id="rId2" Type="http://schemas.openxmlformats.org/officeDocument/2006/relationships/slideLayout" Target="../slideLayouts/slideLayout89.xml"/><Relationship Id="rId3" Type="http://schemas.openxmlformats.org/officeDocument/2006/relationships/slideLayout" Target="../slideLayouts/slideLayout90.xml"/><Relationship Id="rId4" Type="http://schemas.openxmlformats.org/officeDocument/2006/relationships/slideLayout" Target="../slideLayouts/slideLayout91.xml"/><Relationship Id="rId5" Type="http://schemas.openxmlformats.org/officeDocument/2006/relationships/slideLayout" Target="../slideLayouts/slideLayout92.xml"/><Relationship Id="rId6" Type="http://schemas.openxmlformats.org/officeDocument/2006/relationships/slideLayout" Target="../slideLayouts/slideLayout93.xml"/><Relationship Id="rId7" Type="http://schemas.openxmlformats.org/officeDocument/2006/relationships/slideLayout" Target="../slideLayouts/slideLayout94.xml"/><Relationship Id="rId8" Type="http://schemas.openxmlformats.org/officeDocument/2006/relationships/slideLayout" Target="../slideLayouts/slideLayout95.xml"/><Relationship Id="rId9" Type="http://schemas.openxmlformats.org/officeDocument/2006/relationships/slideLayout" Target="../slideLayouts/slideLayout96.xml"/><Relationship Id="rId10" Type="http://schemas.openxmlformats.org/officeDocument/2006/relationships/slideLayout" Target="../slideLayouts/slideLayout97.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109.xml"/><Relationship Id="rId12" Type="http://schemas.openxmlformats.org/officeDocument/2006/relationships/theme" Target="../theme/theme8.xml"/><Relationship Id="rId1" Type="http://schemas.openxmlformats.org/officeDocument/2006/relationships/slideLayout" Target="../slideLayouts/slideLayout99.xml"/><Relationship Id="rId2" Type="http://schemas.openxmlformats.org/officeDocument/2006/relationships/slideLayout" Target="../slideLayouts/slideLayout100.xml"/><Relationship Id="rId3" Type="http://schemas.openxmlformats.org/officeDocument/2006/relationships/slideLayout" Target="../slideLayouts/slideLayout101.xml"/><Relationship Id="rId4" Type="http://schemas.openxmlformats.org/officeDocument/2006/relationships/slideLayout" Target="../slideLayouts/slideLayout102.xml"/><Relationship Id="rId5" Type="http://schemas.openxmlformats.org/officeDocument/2006/relationships/slideLayout" Target="../slideLayouts/slideLayout103.xml"/><Relationship Id="rId6" Type="http://schemas.openxmlformats.org/officeDocument/2006/relationships/slideLayout" Target="../slideLayouts/slideLayout104.xml"/><Relationship Id="rId7" Type="http://schemas.openxmlformats.org/officeDocument/2006/relationships/slideLayout" Target="../slideLayouts/slideLayout105.xml"/><Relationship Id="rId8" Type="http://schemas.openxmlformats.org/officeDocument/2006/relationships/slideLayout" Target="../slideLayouts/slideLayout106.xml"/><Relationship Id="rId9" Type="http://schemas.openxmlformats.org/officeDocument/2006/relationships/slideLayout" Target="../slideLayouts/slideLayout107.xml"/><Relationship Id="rId10" Type="http://schemas.openxmlformats.org/officeDocument/2006/relationships/slideLayout" Target="../slideLayouts/slideLayout10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Molecular Med Tri-Conference 2015</a:t>
            </a: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2D882AF-417C-435C-9F28-43C1763EC6AE}"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iming>
    <p:tnLst>
      <p:par>
        <p:cTn id="1" dur="indefinite" restart="never" nodeType="tmRoot"/>
      </p:par>
    </p:tnLst>
  </p:timing>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1506" name="Title Placeholder 1"/>
          <p:cNvSpPr>
            <a:spLocks noGrp="1"/>
          </p:cNvSpPr>
          <p:nvPr>
            <p:ph type="title"/>
          </p:nvPr>
        </p:nvSpPr>
        <p:spPr bwMode="auto">
          <a:xfrm>
            <a:off x="457200" y="274638"/>
            <a:ext cx="8229600" cy="11430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1507" name="Text Placeholder 2"/>
          <p:cNvSpPr>
            <a:spLocks noGrp="1"/>
          </p:cNvSpPr>
          <p:nvPr>
            <p:ph type="body" idx="1"/>
          </p:nvPr>
        </p:nvSpPr>
        <p:spPr bwMode="auto">
          <a:xfrm>
            <a:off x="457200" y="1600200"/>
            <a:ext cx="8229600" cy="4525963"/>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defTabSz="457200" fontAlgn="auto">
              <a:spcBef>
                <a:spcPts val="0"/>
              </a:spcBef>
              <a:spcAft>
                <a:spcPts val="0"/>
              </a:spcAft>
              <a:defRPr sz="1200">
                <a:solidFill>
                  <a:prstClr val="black">
                    <a:tint val="75000"/>
                  </a:prstClr>
                </a:solidFill>
                <a:latin typeface="Calibri"/>
                <a:ea typeface="+mn-ea"/>
                <a:cs typeface="+mn-cs"/>
              </a:defRPr>
            </a:lvl1pPr>
          </a:lstStyle>
          <a:p>
            <a:pPr>
              <a:defRPr/>
            </a:pPr>
            <a:fld id="{36EE6B12-7B77-4841-9923-C1F236E2A2BC}" type="datetime1">
              <a:rPr lang="en-US" smtClean="0"/>
              <a:pPr>
                <a:defRPr/>
              </a:pPr>
              <a:t>3/30/16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defTabSz="457200" fontAlgn="auto">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defTabSz="457200" fontAlgn="auto">
              <a:spcBef>
                <a:spcPts val="0"/>
              </a:spcBef>
              <a:spcAft>
                <a:spcPts val="0"/>
              </a:spcAft>
              <a:defRPr sz="1200">
                <a:solidFill>
                  <a:prstClr val="black">
                    <a:tint val="75000"/>
                  </a:prstClr>
                </a:solidFill>
                <a:latin typeface="Calibri"/>
                <a:ea typeface="+mn-ea"/>
                <a:cs typeface="+mn-cs"/>
              </a:defRPr>
            </a:lvl1pPr>
          </a:lstStyle>
          <a:p>
            <a:pPr>
              <a:defRPr/>
            </a:pPr>
            <a:fld id="{AF94F938-B610-2843-BF6B-F420EE718A06}" type="slidenum">
              <a:rPr lang="en-US" smtClean="0"/>
              <a:pPr>
                <a:defRPr/>
              </a:pPr>
              <a:t>‹#›</a:t>
            </a:fld>
            <a:endParaRPr lang="en-US" dirty="0"/>
          </a:p>
        </p:txBody>
      </p:sp>
    </p:spTree>
    <p:extLst>
      <p:ext uri="{BB962C8B-B14F-4D97-AF65-F5344CB8AC3E}">
        <p14:creationId xmlns:p14="http://schemas.microsoft.com/office/powerpoint/2010/main" val="421315095"/>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hf hdr="0" ftr="0" dt="0"/>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rotWithShape="1">
          <a:blip r:embed="rId27"/>
          <a:srcRect/>
          <a:stretch>
            <a:fillRect/>
          </a:stretch>
        </a:blip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250031" y="178594"/>
            <a:ext cx="8643938" cy="1071563"/>
          </a:xfrm>
          <a:prstGeom prst="rect">
            <a:avLst/>
          </a:prstGeom>
          <a:ln w="12700">
            <a:miter lim="400000"/>
          </a:ln>
          <a:extLst>
            <a:ext uri="{C572A759-6A51-4108-AA02-DFA0A04FC94B}">
              <ma14:wrappingTextBoxFlag xmlns:ma14="http://schemas.microsoft.com/office/mac/drawingml/2011/main" val="1"/>
            </a:ext>
          </a:extLst>
        </p:spPr>
        <p:txBody>
          <a:bodyPr lIns="35717" tIns="35717" rIns="35717" bIns="35717" anchor="ctr">
            <a:normAutofit/>
          </a:bodyPr>
          <a:lstStyle/>
          <a:p>
            <a:r>
              <a:t>Title Text</a:t>
            </a:r>
          </a:p>
        </p:txBody>
      </p:sp>
      <p:sp>
        <p:nvSpPr>
          <p:cNvPr id="3" name="Shape 3"/>
          <p:cNvSpPr>
            <a:spLocks noGrp="1"/>
          </p:cNvSpPr>
          <p:nvPr>
            <p:ph type="body" idx="1"/>
          </p:nvPr>
        </p:nvSpPr>
        <p:spPr>
          <a:xfrm>
            <a:off x="250031" y="1437680"/>
            <a:ext cx="8643938" cy="4911328"/>
          </a:xfrm>
          <a:prstGeom prst="rect">
            <a:avLst/>
          </a:prstGeom>
          <a:ln w="12700">
            <a:miter lim="400000"/>
          </a:ln>
          <a:extLst>
            <a:ext uri="{C572A759-6A51-4108-AA02-DFA0A04FC94B}">
              <ma14:wrappingTextBoxFlag xmlns:ma14="http://schemas.microsoft.com/office/mac/drawingml/2011/main" val="1"/>
            </a:ext>
          </a:extLst>
        </p:spPr>
        <p:txBody>
          <a:bodyPr lIns="35717" tIns="35717" rIns="35717" bIns="35717" anchor="ctr">
            <a:normAutofit/>
          </a:bodyPr>
          <a:lstStyle/>
          <a:p>
            <a:r>
              <a:t>Body Level One</a:t>
            </a:r>
          </a:p>
          <a:p>
            <a:pPr lvl="1"/>
            <a:r>
              <a:t>Body Level Two</a:t>
            </a:r>
          </a:p>
          <a:p>
            <a:pPr lvl="2"/>
            <a:r>
              <a:t>Body Level Three</a:t>
            </a:r>
          </a:p>
          <a:p>
            <a:pPr lvl="3"/>
            <a:r>
              <a:t>Body Level Four</a:t>
            </a:r>
          </a:p>
          <a:p>
            <a:pPr lvl="4"/>
            <a:r>
              <a:t>Body Level Five</a:t>
            </a:r>
          </a:p>
        </p:txBody>
      </p:sp>
      <p:sp>
        <p:nvSpPr>
          <p:cNvPr id="4" name="Shape 4"/>
          <p:cNvSpPr>
            <a:spLocks noGrp="1"/>
          </p:cNvSpPr>
          <p:nvPr>
            <p:ph type="sldNum" sz="quarter" idx="2"/>
          </p:nvPr>
        </p:nvSpPr>
        <p:spPr>
          <a:xfrm>
            <a:off x="4446984" y="6518672"/>
            <a:ext cx="241102" cy="250031"/>
          </a:xfrm>
          <a:prstGeom prst="rect">
            <a:avLst/>
          </a:prstGeom>
          <a:ln w="12700">
            <a:miter lim="400000"/>
          </a:ln>
        </p:spPr>
        <p:txBody>
          <a:bodyPr wrap="none" lIns="35717" tIns="35717" rIns="35717" bIns="35717">
            <a:normAutofit/>
          </a:bodyPr>
          <a:lstStyle>
            <a:lvl1pPr>
              <a:defRPr sz="1300"/>
            </a:lvl1pPr>
          </a:lstStyle>
          <a:p>
            <a:pPr algn="ctr" defTabSz="410751" fontAlgn="auto" hangingPunct="0">
              <a:spcBef>
                <a:spcPts val="0"/>
              </a:spcBef>
              <a:spcAft>
                <a:spcPts val="0"/>
              </a:spcAft>
            </a:pPr>
            <a:fld id="{86CB4B4D-7CA3-9044-876B-883B54F8677D}" type="slidenum">
              <a:rPr kern="0">
                <a:solidFill>
                  <a:srgbClr val="535353"/>
                </a:solidFill>
                <a:latin typeface="Gill Sans Light"/>
                <a:ea typeface="Gill Sans Light"/>
                <a:cs typeface="Gill Sans Light"/>
                <a:sym typeface="Gill Sans Light"/>
              </a:rPr>
              <a:pPr algn="ctr" defTabSz="410751" fontAlgn="auto" hangingPunct="0">
                <a:spcBef>
                  <a:spcPts val="0"/>
                </a:spcBef>
                <a:spcAft>
                  <a:spcPts val="0"/>
                </a:spcAft>
              </a:pPr>
              <a:t>‹#›</a:t>
            </a:fld>
            <a:endParaRPr kern="0">
              <a:solidFill>
                <a:srgbClr val="535353"/>
              </a:solidFill>
              <a:latin typeface="Gill Sans Light"/>
              <a:ea typeface="Gill Sans Light"/>
              <a:cs typeface="Gill Sans Light"/>
              <a:sym typeface="Gill Sans Light"/>
            </a:endParaRPr>
          </a:p>
        </p:txBody>
      </p:sp>
    </p:spTree>
    <p:extLst>
      <p:ext uri="{BB962C8B-B14F-4D97-AF65-F5344CB8AC3E}">
        <p14:creationId xmlns:p14="http://schemas.microsoft.com/office/powerpoint/2010/main" val="4173076615"/>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 id="2147483700" r:id="rId14"/>
    <p:sldLayoutId id="2147483701" r:id="rId15"/>
    <p:sldLayoutId id="2147483702" r:id="rId16"/>
    <p:sldLayoutId id="2147483703" r:id="rId17"/>
    <p:sldLayoutId id="2147483704" r:id="rId18"/>
    <p:sldLayoutId id="2147483705" r:id="rId19"/>
    <p:sldLayoutId id="2147483706" r:id="rId20"/>
    <p:sldLayoutId id="2147483707" r:id="rId21"/>
    <p:sldLayoutId id="2147483708" r:id="rId22"/>
    <p:sldLayoutId id="2147483709" r:id="rId23"/>
    <p:sldLayoutId id="2147483710" r:id="rId24"/>
    <p:sldLayoutId id="2147483711" r:id="rId25"/>
  </p:sldLayoutIdLst>
  <p:transition spd="med"/>
  <p:txStyles>
    <p:titleStyle>
      <a:lvl1pPr marL="0" marR="0" indent="0" algn="ctr" defTabSz="410751" rtl="0" latinLnBrk="0">
        <a:lnSpc>
          <a:spcPct val="100000"/>
        </a:lnSpc>
        <a:spcBef>
          <a:spcPts val="0"/>
        </a:spcBef>
        <a:spcAft>
          <a:spcPts val="0"/>
        </a:spcAft>
        <a:buClrTx/>
        <a:buSzTx/>
        <a:buFontTx/>
        <a:buNone/>
        <a:tabLst/>
        <a:defRPr sz="5100" b="0" i="0" u="none" strike="noStrike" cap="none" spc="0" baseline="0">
          <a:ln>
            <a:noFill/>
          </a:ln>
          <a:solidFill>
            <a:srgbClr val="535353"/>
          </a:solidFill>
          <a:uFillTx/>
          <a:latin typeface="+mj-lt"/>
          <a:ea typeface="+mj-ea"/>
          <a:cs typeface="+mj-cs"/>
          <a:sym typeface="Myriad Pro"/>
        </a:defRPr>
      </a:lvl1pPr>
      <a:lvl2pPr marL="0" marR="0" indent="160729" algn="ctr" defTabSz="410751" rtl="0" latinLnBrk="0">
        <a:lnSpc>
          <a:spcPct val="100000"/>
        </a:lnSpc>
        <a:spcBef>
          <a:spcPts val="0"/>
        </a:spcBef>
        <a:spcAft>
          <a:spcPts val="0"/>
        </a:spcAft>
        <a:buClrTx/>
        <a:buSzTx/>
        <a:buFontTx/>
        <a:buNone/>
        <a:tabLst/>
        <a:defRPr sz="5100" b="0" i="0" u="none" strike="noStrike" cap="none" spc="0" baseline="0">
          <a:ln>
            <a:noFill/>
          </a:ln>
          <a:solidFill>
            <a:srgbClr val="535353"/>
          </a:solidFill>
          <a:uFillTx/>
          <a:latin typeface="+mj-lt"/>
          <a:ea typeface="+mj-ea"/>
          <a:cs typeface="+mj-cs"/>
          <a:sym typeface="Myriad Pro"/>
        </a:defRPr>
      </a:lvl2pPr>
      <a:lvl3pPr marL="0" marR="0" indent="321457" algn="ctr" defTabSz="410751" rtl="0" latinLnBrk="0">
        <a:lnSpc>
          <a:spcPct val="100000"/>
        </a:lnSpc>
        <a:spcBef>
          <a:spcPts val="0"/>
        </a:spcBef>
        <a:spcAft>
          <a:spcPts val="0"/>
        </a:spcAft>
        <a:buClrTx/>
        <a:buSzTx/>
        <a:buFontTx/>
        <a:buNone/>
        <a:tabLst/>
        <a:defRPr sz="5100" b="0" i="0" u="none" strike="noStrike" cap="none" spc="0" baseline="0">
          <a:ln>
            <a:noFill/>
          </a:ln>
          <a:solidFill>
            <a:srgbClr val="535353"/>
          </a:solidFill>
          <a:uFillTx/>
          <a:latin typeface="+mj-lt"/>
          <a:ea typeface="+mj-ea"/>
          <a:cs typeface="+mj-cs"/>
          <a:sym typeface="Myriad Pro"/>
        </a:defRPr>
      </a:lvl3pPr>
      <a:lvl4pPr marL="0" marR="0" indent="482186" algn="ctr" defTabSz="410751" rtl="0" latinLnBrk="0">
        <a:lnSpc>
          <a:spcPct val="100000"/>
        </a:lnSpc>
        <a:spcBef>
          <a:spcPts val="0"/>
        </a:spcBef>
        <a:spcAft>
          <a:spcPts val="0"/>
        </a:spcAft>
        <a:buClrTx/>
        <a:buSzTx/>
        <a:buFontTx/>
        <a:buNone/>
        <a:tabLst/>
        <a:defRPr sz="5100" b="0" i="0" u="none" strike="noStrike" cap="none" spc="0" baseline="0">
          <a:ln>
            <a:noFill/>
          </a:ln>
          <a:solidFill>
            <a:srgbClr val="535353"/>
          </a:solidFill>
          <a:uFillTx/>
          <a:latin typeface="+mj-lt"/>
          <a:ea typeface="+mj-ea"/>
          <a:cs typeface="+mj-cs"/>
          <a:sym typeface="Myriad Pro"/>
        </a:defRPr>
      </a:lvl4pPr>
      <a:lvl5pPr marL="0" marR="0" indent="642915" algn="ctr" defTabSz="410751" rtl="0" latinLnBrk="0">
        <a:lnSpc>
          <a:spcPct val="100000"/>
        </a:lnSpc>
        <a:spcBef>
          <a:spcPts val="0"/>
        </a:spcBef>
        <a:spcAft>
          <a:spcPts val="0"/>
        </a:spcAft>
        <a:buClrTx/>
        <a:buSzTx/>
        <a:buFontTx/>
        <a:buNone/>
        <a:tabLst/>
        <a:defRPr sz="5100" b="0" i="0" u="none" strike="noStrike" cap="none" spc="0" baseline="0">
          <a:ln>
            <a:noFill/>
          </a:ln>
          <a:solidFill>
            <a:srgbClr val="535353"/>
          </a:solidFill>
          <a:uFillTx/>
          <a:latin typeface="+mj-lt"/>
          <a:ea typeface="+mj-ea"/>
          <a:cs typeface="+mj-cs"/>
          <a:sym typeface="Myriad Pro"/>
        </a:defRPr>
      </a:lvl5pPr>
      <a:lvl6pPr marL="0" marR="0" indent="803643" algn="ctr" defTabSz="410751" rtl="0" latinLnBrk="0">
        <a:lnSpc>
          <a:spcPct val="100000"/>
        </a:lnSpc>
        <a:spcBef>
          <a:spcPts val="0"/>
        </a:spcBef>
        <a:spcAft>
          <a:spcPts val="0"/>
        </a:spcAft>
        <a:buClrTx/>
        <a:buSzTx/>
        <a:buFontTx/>
        <a:buNone/>
        <a:tabLst/>
        <a:defRPr sz="5100" b="0" i="0" u="none" strike="noStrike" cap="none" spc="0" baseline="0">
          <a:ln>
            <a:noFill/>
          </a:ln>
          <a:solidFill>
            <a:srgbClr val="535353"/>
          </a:solidFill>
          <a:uFillTx/>
          <a:latin typeface="+mj-lt"/>
          <a:ea typeface="+mj-ea"/>
          <a:cs typeface="+mj-cs"/>
          <a:sym typeface="Myriad Pro"/>
        </a:defRPr>
      </a:lvl6pPr>
      <a:lvl7pPr marL="0" marR="0" indent="964372" algn="ctr" defTabSz="410751" rtl="0" latinLnBrk="0">
        <a:lnSpc>
          <a:spcPct val="100000"/>
        </a:lnSpc>
        <a:spcBef>
          <a:spcPts val="0"/>
        </a:spcBef>
        <a:spcAft>
          <a:spcPts val="0"/>
        </a:spcAft>
        <a:buClrTx/>
        <a:buSzTx/>
        <a:buFontTx/>
        <a:buNone/>
        <a:tabLst/>
        <a:defRPr sz="5100" b="0" i="0" u="none" strike="noStrike" cap="none" spc="0" baseline="0">
          <a:ln>
            <a:noFill/>
          </a:ln>
          <a:solidFill>
            <a:srgbClr val="535353"/>
          </a:solidFill>
          <a:uFillTx/>
          <a:latin typeface="+mj-lt"/>
          <a:ea typeface="+mj-ea"/>
          <a:cs typeface="+mj-cs"/>
          <a:sym typeface="Myriad Pro"/>
        </a:defRPr>
      </a:lvl7pPr>
      <a:lvl8pPr marL="0" marR="0" indent="1125101" algn="ctr" defTabSz="410751" rtl="0" latinLnBrk="0">
        <a:lnSpc>
          <a:spcPct val="100000"/>
        </a:lnSpc>
        <a:spcBef>
          <a:spcPts val="0"/>
        </a:spcBef>
        <a:spcAft>
          <a:spcPts val="0"/>
        </a:spcAft>
        <a:buClrTx/>
        <a:buSzTx/>
        <a:buFontTx/>
        <a:buNone/>
        <a:tabLst/>
        <a:defRPr sz="5100" b="0" i="0" u="none" strike="noStrike" cap="none" spc="0" baseline="0">
          <a:ln>
            <a:noFill/>
          </a:ln>
          <a:solidFill>
            <a:srgbClr val="535353"/>
          </a:solidFill>
          <a:uFillTx/>
          <a:latin typeface="+mj-lt"/>
          <a:ea typeface="+mj-ea"/>
          <a:cs typeface="+mj-cs"/>
          <a:sym typeface="Myriad Pro"/>
        </a:defRPr>
      </a:lvl8pPr>
      <a:lvl9pPr marL="0" marR="0" indent="1285829" algn="ctr" defTabSz="410751" rtl="0" latinLnBrk="0">
        <a:lnSpc>
          <a:spcPct val="100000"/>
        </a:lnSpc>
        <a:spcBef>
          <a:spcPts val="0"/>
        </a:spcBef>
        <a:spcAft>
          <a:spcPts val="0"/>
        </a:spcAft>
        <a:buClrTx/>
        <a:buSzTx/>
        <a:buFontTx/>
        <a:buNone/>
        <a:tabLst/>
        <a:defRPr sz="5100" b="0" i="0" u="none" strike="noStrike" cap="none" spc="0" baseline="0">
          <a:ln>
            <a:noFill/>
          </a:ln>
          <a:solidFill>
            <a:srgbClr val="535353"/>
          </a:solidFill>
          <a:uFillTx/>
          <a:latin typeface="+mj-lt"/>
          <a:ea typeface="+mj-ea"/>
          <a:cs typeface="+mj-cs"/>
          <a:sym typeface="Myriad Pro"/>
        </a:defRPr>
      </a:lvl9pPr>
    </p:titleStyle>
    <p:bodyStyle>
      <a:lvl1pPr marL="214305" marR="0" indent="-214305" algn="l" defTabSz="410751" rtl="0" latinLnBrk="0">
        <a:lnSpc>
          <a:spcPct val="100000"/>
        </a:lnSpc>
        <a:spcBef>
          <a:spcPts val="2672"/>
        </a:spcBef>
        <a:spcAft>
          <a:spcPts val="0"/>
        </a:spcAft>
        <a:buClr>
          <a:srgbClr val="535353"/>
        </a:buClr>
        <a:buSzPct val="82000"/>
        <a:buFontTx/>
        <a:buChar char="•"/>
        <a:tabLst/>
        <a:defRPr sz="2700" b="0" i="0" u="none" strike="noStrike" cap="none" spc="0" baseline="0">
          <a:ln>
            <a:noFill/>
          </a:ln>
          <a:solidFill>
            <a:srgbClr val="535353"/>
          </a:solidFill>
          <a:uFillTx/>
          <a:latin typeface="+mn-lt"/>
          <a:ea typeface="+mn-ea"/>
          <a:cs typeface="+mn-cs"/>
          <a:sym typeface="Myriad Pro Light"/>
        </a:defRPr>
      </a:lvl1pPr>
      <a:lvl2pPr marL="482186" marR="0" indent="-214305" algn="l" defTabSz="410751" rtl="0" latinLnBrk="0">
        <a:lnSpc>
          <a:spcPct val="100000"/>
        </a:lnSpc>
        <a:spcBef>
          <a:spcPts val="2672"/>
        </a:spcBef>
        <a:spcAft>
          <a:spcPts val="0"/>
        </a:spcAft>
        <a:buClr>
          <a:srgbClr val="535353"/>
        </a:buClr>
        <a:buSzPct val="82000"/>
        <a:buFontTx/>
        <a:buChar char="•"/>
        <a:tabLst/>
        <a:defRPr sz="2700" b="0" i="0" u="none" strike="noStrike" cap="none" spc="0" baseline="0">
          <a:ln>
            <a:noFill/>
          </a:ln>
          <a:solidFill>
            <a:srgbClr val="535353"/>
          </a:solidFill>
          <a:uFillTx/>
          <a:latin typeface="+mn-lt"/>
          <a:ea typeface="+mn-ea"/>
          <a:cs typeface="+mn-cs"/>
          <a:sym typeface="Myriad Pro Light"/>
        </a:defRPr>
      </a:lvl2pPr>
      <a:lvl3pPr marL="750067" marR="0" indent="-214305" algn="l" defTabSz="410751" rtl="0" latinLnBrk="0">
        <a:lnSpc>
          <a:spcPct val="100000"/>
        </a:lnSpc>
        <a:spcBef>
          <a:spcPts val="2672"/>
        </a:spcBef>
        <a:spcAft>
          <a:spcPts val="0"/>
        </a:spcAft>
        <a:buClr>
          <a:srgbClr val="535353"/>
        </a:buClr>
        <a:buSzPct val="82000"/>
        <a:buFontTx/>
        <a:buChar char="•"/>
        <a:tabLst/>
        <a:defRPr sz="2700" b="0" i="0" u="none" strike="noStrike" cap="none" spc="0" baseline="0">
          <a:ln>
            <a:noFill/>
          </a:ln>
          <a:solidFill>
            <a:srgbClr val="535353"/>
          </a:solidFill>
          <a:uFillTx/>
          <a:latin typeface="+mn-lt"/>
          <a:ea typeface="+mn-ea"/>
          <a:cs typeface="+mn-cs"/>
          <a:sym typeface="Myriad Pro Light"/>
        </a:defRPr>
      </a:lvl3pPr>
      <a:lvl4pPr marL="1017948" marR="0" indent="-214305" algn="l" defTabSz="410751" rtl="0" latinLnBrk="0">
        <a:lnSpc>
          <a:spcPct val="100000"/>
        </a:lnSpc>
        <a:spcBef>
          <a:spcPts val="2672"/>
        </a:spcBef>
        <a:spcAft>
          <a:spcPts val="0"/>
        </a:spcAft>
        <a:buClr>
          <a:srgbClr val="535353"/>
        </a:buClr>
        <a:buSzPct val="82000"/>
        <a:buFontTx/>
        <a:buChar char="•"/>
        <a:tabLst/>
        <a:defRPr sz="2700" b="0" i="0" u="none" strike="noStrike" cap="none" spc="0" baseline="0">
          <a:ln>
            <a:noFill/>
          </a:ln>
          <a:solidFill>
            <a:srgbClr val="535353"/>
          </a:solidFill>
          <a:uFillTx/>
          <a:latin typeface="+mn-lt"/>
          <a:ea typeface="+mn-ea"/>
          <a:cs typeface="+mn-cs"/>
          <a:sym typeface="Myriad Pro Light"/>
        </a:defRPr>
      </a:lvl4pPr>
      <a:lvl5pPr marL="1285829" marR="0" indent="-214305" algn="l" defTabSz="410751" rtl="0" latinLnBrk="0">
        <a:lnSpc>
          <a:spcPct val="100000"/>
        </a:lnSpc>
        <a:spcBef>
          <a:spcPts val="2672"/>
        </a:spcBef>
        <a:spcAft>
          <a:spcPts val="0"/>
        </a:spcAft>
        <a:buClr>
          <a:srgbClr val="535353"/>
        </a:buClr>
        <a:buSzPct val="82000"/>
        <a:buFontTx/>
        <a:buChar char="•"/>
        <a:tabLst/>
        <a:defRPr sz="2700" b="0" i="0" u="none" strike="noStrike" cap="none" spc="0" baseline="0">
          <a:ln>
            <a:noFill/>
          </a:ln>
          <a:solidFill>
            <a:srgbClr val="535353"/>
          </a:solidFill>
          <a:uFillTx/>
          <a:latin typeface="+mn-lt"/>
          <a:ea typeface="+mn-ea"/>
          <a:cs typeface="+mn-cs"/>
          <a:sym typeface="Myriad Pro Light"/>
        </a:defRPr>
      </a:lvl5pPr>
      <a:lvl6pPr marL="1553710" marR="0" indent="-214305" algn="l" defTabSz="410751" rtl="0" latinLnBrk="0">
        <a:lnSpc>
          <a:spcPct val="100000"/>
        </a:lnSpc>
        <a:spcBef>
          <a:spcPts val="2672"/>
        </a:spcBef>
        <a:spcAft>
          <a:spcPts val="0"/>
        </a:spcAft>
        <a:buClr>
          <a:srgbClr val="535353"/>
        </a:buClr>
        <a:buSzPct val="82000"/>
        <a:buFontTx/>
        <a:buChar char="•"/>
        <a:tabLst/>
        <a:defRPr sz="2700" b="0" i="0" u="none" strike="noStrike" cap="none" spc="0" baseline="0">
          <a:ln>
            <a:noFill/>
          </a:ln>
          <a:solidFill>
            <a:srgbClr val="535353"/>
          </a:solidFill>
          <a:uFillTx/>
          <a:latin typeface="+mn-lt"/>
          <a:ea typeface="+mn-ea"/>
          <a:cs typeface="+mn-cs"/>
          <a:sym typeface="Myriad Pro Light"/>
        </a:defRPr>
      </a:lvl6pPr>
      <a:lvl7pPr marL="1821591" marR="0" indent="-214305" algn="l" defTabSz="410751" rtl="0" latinLnBrk="0">
        <a:lnSpc>
          <a:spcPct val="100000"/>
        </a:lnSpc>
        <a:spcBef>
          <a:spcPts val="2672"/>
        </a:spcBef>
        <a:spcAft>
          <a:spcPts val="0"/>
        </a:spcAft>
        <a:buClr>
          <a:srgbClr val="535353"/>
        </a:buClr>
        <a:buSzPct val="82000"/>
        <a:buFontTx/>
        <a:buChar char="•"/>
        <a:tabLst/>
        <a:defRPr sz="2700" b="0" i="0" u="none" strike="noStrike" cap="none" spc="0" baseline="0">
          <a:ln>
            <a:noFill/>
          </a:ln>
          <a:solidFill>
            <a:srgbClr val="535353"/>
          </a:solidFill>
          <a:uFillTx/>
          <a:latin typeface="+mn-lt"/>
          <a:ea typeface="+mn-ea"/>
          <a:cs typeface="+mn-cs"/>
          <a:sym typeface="Myriad Pro Light"/>
        </a:defRPr>
      </a:lvl7pPr>
      <a:lvl8pPr marL="2089473" marR="0" indent="-214305" algn="l" defTabSz="410751" rtl="0" latinLnBrk="0">
        <a:lnSpc>
          <a:spcPct val="100000"/>
        </a:lnSpc>
        <a:spcBef>
          <a:spcPts val="2672"/>
        </a:spcBef>
        <a:spcAft>
          <a:spcPts val="0"/>
        </a:spcAft>
        <a:buClr>
          <a:srgbClr val="535353"/>
        </a:buClr>
        <a:buSzPct val="82000"/>
        <a:buFontTx/>
        <a:buChar char="•"/>
        <a:tabLst/>
        <a:defRPr sz="2700" b="0" i="0" u="none" strike="noStrike" cap="none" spc="0" baseline="0">
          <a:ln>
            <a:noFill/>
          </a:ln>
          <a:solidFill>
            <a:srgbClr val="535353"/>
          </a:solidFill>
          <a:uFillTx/>
          <a:latin typeface="+mn-lt"/>
          <a:ea typeface="+mn-ea"/>
          <a:cs typeface="+mn-cs"/>
          <a:sym typeface="Myriad Pro Light"/>
        </a:defRPr>
      </a:lvl8pPr>
      <a:lvl9pPr marL="2357354" marR="0" indent="-214305" algn="l" defTabSz="410751" rtl="0" latinLnBrk="0">
        <a:lnSpc>
          <a:spcPct val="100000"/>
        </a:lnSpc>
        <a:spcBef>
          <a:spcPts val="2672"/>
        </a:spcBef>
        <a:spcAft>
          <a:spcPts val="0"/>
        </a:spcAft>
        <a:buClr>
          <a:srgbClr val="535353"/>
        </a:buClr>
        <a:buSzPct val="82000"/>
        <a:buFontTx/>
        <a:buChar char="•"/>
        <a:tabLst/>
        <a:defRPr sz="2700" b="0" i="0" u="none" strike="noStrike" cap="none" spc="0" baseline="0">
          <a:ln>
            <a:noFill/>
          </a:ln>
          <a:solidFill>
            <a:srgbClr val="535353"/>
          </a:solidFill>
          <a:uFillTx/>
          <a:latin typeface="+mn-lt"/>
          <a:ea typeface="+mn-ea"/>
          <a:cs typeface="+mn-cs"/>
          <a:sym typeface="Myriad Pro Light"/>
        </a:defRPr>
      </a:lvl9pPr>
    </p:bodyStyle>
    <p:otherStyle>
      <a:lvl1pPr marL="0" marR="0" indent="0" algn="ctr" defTabSz="410751" latinLnBrk="0">
        <a:lnSpc>
          <a:spcPct val="100000"/>
        </a:lnSpc>
        <a:spcBef>
          <a:spcPts val="0"/>
        </a:spcBef>
        <a:spcAft>
          <a:spcPts val="0"/>
        </a:spcAft>
        <a:buClrTx/>
        <a:buSzTx/>
        <a:buFontTx/>
        <a:buNone/>
        <a:tabLst/>
        <a:defRPr sz="1300" b="0" i="0" u="none" strike="noStrike" cap="none" spc="0" baseline="0">
          <a:ln>
            <a:noFill/>
          </a:ln>
          <a:solidFill>
            <a:schemeClr val="tx1"/>
          </a:solidFill>
          <a:uFillTx/>
          <a:latin typeface="+mn-lt"/>
          <a:ea typeface="+mn-ea"/>
          <a:cs typeface="+mn-cs"/>
          <a:sym typeface="Gill Sans Light"/>
        </a:defRPr>
      </a:lvl1pPr>
      <a:lvl2pPr marL="0" marR="0" indent="160729" algn="ctr" defTabSz="410751" latinLnBrk="0">
        <a:lnSpc>
          <a:spcPct val="100000"/>
        </a:lnSpc>
        <a:spcBef>
          <a:spcPts val="0"/>
        </a:spcBef>
        <a:spcAft>
          <a:spcPts val="0"/>
        </a:spcAft>
        <a:buClrTx/>
        <a:buSzTx/>
        <a:buFontTx/>
        <a:buNone/>
        <a:tabLst/>
        <a:defRPr sz="1300" b="0" i="0" u="none" strike="noStrike" cap="none" spc="0" baseline="0">
          <a:ln>
            <a:noFill/>
          </a:ln>
          <a:solidFill>
            <a:schemeClr val="tx1"/>
          </a:solidFill>
          <a:uFillTx/>
          <a:latin typeface="+mn-lt"/>
          <a:ea typeface="+mn-ea"/>
          <a:cs typeface="+mn-cs"/>
          <a:sym typeface="Gill Sans Light"/>
        </a:defRPr>
      </a:lvl2pPr>
      <a:lvl3pPr marL="0" marR="0" indent="321457" algn="ctr" defTabSz="410751" latinLnBrk="0">
        <a:lnSpc>
          <a:spcPct val="100000"/>
        </a:lnSpc>
        <a:spcBef>
          <a:spcPts val="0"/>
        </a:spcBef>
        <a:spcAft>
          <a:spcPts val="0"/>
        </a:spcAft>
        <a:buClrTx/>
        <a:buSzTx/>
        <a:buFontTx/>
        <a:buNone/>
        <a:tabLst/>
        <a:defRPr sz="1300" b="0" i="0" u="none" strike="noStrike" cap="none" spc="0" baseline="0">
          <a:ln>
            <a:noFill/>
          </a:ln>
          <a:solidFill>
            <a:schemeClr val="tx1"/>
          </a:solidFill>
          <a:uFillTx/>
          <a:latin typeface="+mn-lt"/>
          <a:ea typeface="+mn-ea"/>
          <a:cs typeface="+mn-cs"/>
          <a:sym typeface="Gill Sans Light"/>
        </a:defRPr>
      </a:lvl3pPr>
      <a:lvl4pPr marL="0" marR="0" indent="482186" algn="ctr" defTabSz="410751" latinLnBrk="0">
        <a:lnSpc>
          <a:spcPct val="100000"/>
        </a:lnSpc>
        <a:spcBef>
          <a:spcPts val="0"/>
        </a:spcBef>
        <a:spcAft>
          <a:spcPts val="0"/>
        </a:spcAft>
        <a:buClrTx/>
        <a:buSzTx/>
        <a:buFontTx/>
        <a:buNone/>
        <a:tabLst/>
        <a:defRPr sz="1300" b="0" i="0" u="none" strike="noStrike" cap="none" spc="0" baseline="0">
          <a:ln>
            <a:noFill/>
          </a:ln>
          <a:solidFill>
            <a:schemeClr val="tx1"/>
          </a:solidFill>
          <a:uFillTx/>
          <a:latin typeface="+mn-lt"/>
          <a:ea typeface="+mn-ea"/>
          <a:cs typeface="+mn-cs"/>
          <a:sym typeface="Gill Sans Light"/>
        </a:defRPr>
      </a:lvl4pPr>
      <a:lvl5pPr marL="0" marR="0" indent="642915" algn="ctr" defTabSz="410751" latinLnBrk="0">
        <a:lnSpc>
          <a:spcPct val="100000"/>
        </a:lnSpc>
        <a:spcBef>
          <a:spcPts val="0"/>
        </a:spcBef>
        <a:spcAft>
          <a:spcPts val="0"/>
        </a:spcAft>
        <a:buClrTx/>
        <a:buSzTx/>
        <a:buFontTx/>
        <a:buNone/>
        <a:tabLst/>
        <a:defRPr sz="1300" b="0" i="0" u="none" strike="noStrike" cap="none" spc="0" baseline="0">
          <a:ln>
            <a:noFill/>
          </a:ln>
          <a:solidFill>
            <a:schemeClr val="tx1"/>
          </a:solidFill>
          <a:uFillTx/>
          <a:latin typeface="+mn-lt"/>
          <a:ea typeface="+mn-ea"/>
          <a:cs typeface="+mn-cs"/>
          <a:sym typeface="Gill Sans Light"/>
        </a:defRPr>
      </a:lvl5pPr>
      <a:lvl6pPr marL="0" marR="0" indent="803643" algn="ctr" defTabSz="410751" latinLnBrk="0">
        <a:lnSpc>
          <a:spcPct val="100000"/>
        </a:lnSpc>
        <a:spcBef>
          <a:spcPts val="0"/>
        </a:spcBef>
        <a:spcAft>
          <a:spcPts val="0"/>
        </a:spcAft>
        <a:buClrTx/>
        <a:buSzTx/>
        <a:buFontTx/>
        <a:buNone/>
        <a:tabLst/>
        <a:defRPr sz="1300" b="0" i="0" u="none" strike="noStrike" cap="none" spc="0" baseline="0">
          <a:ln>
            <a:noFill/>
          </a:ln>
          <a:solidFill>
            <a:schemeClr val="tx1"/>
          </a:solidFill>
          <a:uFillTx/>
          <a:latin typeface="+mn-lt"/>
          <a:ea typeface="+mn-ea"/>
          <a:cs typeface="+mn-cs"/>
          <a:sym typeface="Gill Sans Light"/>
        </a:defRPr>
      </a:lvl6pPr>
      <a:lvl7pPr marL="0" marR="0" indent="964372" algn="ctr" defTabSz="410751" latinLnBrk="0">
        <a:lnSpc>
          <a:spcPct val="100000"/>
        </a:lnSpc>
        <a:spcBef>
          <a:spcPts val="0"/>
        </a:spcBef>
        <a:spcAft>
          <a:spcPts val="0"/>
        </a:spcAft>
        <a:buClrTx/>
        <a:buSzTx/>
        <a:buFontTx/>
        <a:buNone/>
        <a:tabLst/>
        <a:defRPr sz="1300" b="0" i="0" u="none" strike="noStrike" cap="none" spc="0" baseline="0">
          <a:ln>
            <a:noFill/>
          </a:ln>
          <a:solidFill>
            <a:schemeClr val="tx1"/>
          </a:solidFill>
          <a:uFillTx/>
          <a:latin typeface="+mn-lt"/>
          <a:ea typeface="+mn-ea"/>
          <a:cs typeface="+mn-cs"/>
          <a:sym typeface="Gill Sans Light"/>
        </a:defRPr>
      </a:lvl7pPr>
      <a:lvl8pPr marL="0" marR="0" indent="1125101" algn="ctr" defTabSz="410751" latinLnBrk="0">
        <a:lnSpc>
          <a:spcPct val="100000"/>
        </a:lnSpc>
        <a:spcBef>
          <a:spcPts val="0"/>
        </a:spcBef>
        <a:spcAft>
          <a:spcPts val="0"/>
        </a:spcAft>
        <a:buClrTx/>
        <a:buSzTx/>
        <a:buFontTx/>
        <a:buNone/>
        <a:tabLst/>
        <a:defRPr sz="1300" b="0" i="0" u="none" strike="noStrike" cap="none" spc="0" baseline="0">
          <a:ln>
            <a:noFill/>
          </a:ln>
          <a:solidFill>
            <a:schemeClr val="tx1"/>
          </a:solidFill>
          <a:uFillTx/>
          <a:latin typeface="+mn-lt"/>
          <a:ea typeface="+mn-ea"/>
          <a:cs typeface="+mn-cs"/>
          <a:sym typeface="Gill Sans Light"/>
        </a:defRPr>
      </a:lvl8pPr>
      <a:lvl9pPr marL="0" marR="0" indent="1285829" algn="ctr" defTabSz="410751" latinLnBrk="0">
        <a:lnSpc>
          <a:spcPct val="100000"/>
        </a:lnSpc>
        <a:spcBef>
          <a:spcPts val="0"/>
        </a:spcBef>
        <a:spcAft>
          <a:spcPts val="0"/>
        </a:spcAft>
        <a:buClrTx/>
        <a:buSzTx/>
        <a:buFontTx/>
        <a:buNone/>
        <a:tabLst/>
        <a:defRPr sz="1300" b="0" i="0" u="none" strike="noStrike" cap="none" spc="0" baseline="0">
          <a:ln>
            <a:noFill/>
          </a:ln>
          <a:solidFill>
            <a:schemeClr val="tx1"/>
          </a:solidFill>
          <a:uFillTx/>
          <a:latin typeface="+mn-lt"/>
          <a:ea typeface="+mn-ea"/>
          <a:cs typeface="+mn-cs"/>
          <a:sym typeface="Gill Sans Light"/>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58050"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01" tIns="46002" rIns="92001" bIns="46002" numCol="1" anchor="ctr" anchorCtr="0" compatLnSpc="1">
            <a:prstTxWarp prst="textNoShape">
              <a:avLst/>
            </a:prstTxWarp>
          </a:bodyPr>
          <a:lstStyle/>
          <a:p>
            <a:pPr lvl="0"/>
            <a:r>
              <a:rPr lang="en-US"/>
              <a:t>Click to edit Master title style</a:t>
            </a:r>
          </a:p>
        </p:txBody>
      </p:sp>
      <p:sp>
        <p:nvSpPr>
          <p:cNvPr id="258051" name="Rectangle 3"/>
          <p:cNvSpPr>
            <a:spLocks noGrp="1" noChangeArrowheads="1"/>
          </p:cNvSpPr>
          <p:nvPr>
            <p:ph type="body" idx="1"/>
            <p:custDataLst>
              <p:tags r:id="rId16"/>
            </p:custDataLst>
          </p:nvPr>
        </p:nvSpPr>
        <p:spPr bwMode="auto">
          <a:xfrm>
            <a:off x="685800" y="1981244"/>
            <a:ext cx="7772400" cy="4638675"/>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01" tIns="46002" rIns="92001" bIns="46002"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74"/>
            <a:ext cx="3078162" cy="263525"/>
          </a:xfrm>
          <a:prstGeom prst="rect">
            <a:avLst/>
          </a:prstGeom>
          <a:noFill/>
          <a:ln w="9525">
            <a:noFill/>
            <a:miter lim="800000"/>
            <a:headEnd/>
            <a:tailEnd/>
          </a:ln>
          <a:effectLst/>
        </p:spPr>
        <p:txBody>
          <a:bodyPr lIns="92001" tIns="46002" rIns="92001" bIns="46002"/>
          <a:lstStyle/>
          <a:p>
            <a:pPr defTabSz="910608" eaLnBrk="0" hangingPunct="0">
              <a:defRPr/>
            </a:pPr>
            <a:fld id="{BEA16ABE-66C5-9D4F-B7FD-AEDB9C0B4816}" type="slidenum">
              <a:rPr lang="en-US" sz="1600" b="1" i="1">
                <a:solidFill>
                  <a:srgbClr val="000000"/>
                </a:solidFill>
                <a:effectLst>
                  <a:outerShdw blurRad="38100" dist="38100" dir="2700000" algn="tl">
                    <a:srgbClr val="DDDDDD"/>
                  </a:outerShdw>
                </a:effectLst>
                <a:latin typeface="Courier New" charset="0"/>
                <a:ea typeface="ＭＳ Ｐゴシック" charset="0"/>
                <a:cs typeface="ＭＳ Ｐゴシック" charset="0"/>
              </a:rPr>
              <a:pPr defTabSz="910608" eaLnBrk="0" hangingPunct="0">
                <a:defRPr/>
              </a:pPr>
              <a:t>‹#›</a:t>
            </a:fld>
            <a:r>
              <a:rPr lang="en-US" b="1">
                <a:solidFill>
                  <a:srgbClr val="808080"/>
                </a:solidFill>
                <a:ea typeface="ＭＳ Ｐゴシック" charset="0"/>
                <a:cs typeface="ＭＳ Ｐゴシック" charset="0"/>
              </a:rPr>
              <a:t> - </a:t>
            </a:r>
            <a:r>
              <a:rPr lang="en-US" sz="1000" b="1">
                <a:solidFill>
                  <a:srgbClr val="969696"/>
                </a:solidFill>
                <a:ea typeface="ＭＳ Ｐゴシック" charset="0"/>
                <a:cs typeface="ＭＳ Ｐゴシック" charset="0"/>
              </a:rPr>
              <a:t>Lectures.GersteinLab.org</a:t>
            </a:r>
            <a:endParaRPr lang="en-US" sz="300">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4094281799"/>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 id="2147483725" r:id="rId13"/>
  </p:sldLayoutIdLst>
  <p:transition/>
  <p:timing>
    <p:tnLst>
      <p:par>
        <p:cTn id="1" dur="indefinite" restart="never" nodeType="tmRoot"/>
      </p:par>
    </p:tnLst>
  </p:timing>
  <p:hf hdr="0" ftr="0" dt="0"/>
  <p:txStyles>
    <p:titleStyle>
      <a:lvl1pPr algn="ctr" defTabSz="907998"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799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799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799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799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884" algn="ctr" defTabSz="912185" rtl="0" eaLnBrk="1" fontAlgn="base" hangingPunct="1">
        <a:spcBef>
          <a:spcPct val="0"/>
        </a:spcBef>
        <a:spcAft>
          <a:spcPct val="0"/>
        </a:spcAft>
        <a:defRPr sz="3600" b="1" u="sng">
          <a:solidFill>
            <a:srgbClr val="000099"/>
          </a:solidFill>
          <a:latin typeface="Arial" pitchFamily="-65" charset="0"/>
        </a:defRPr>
      </a:lvl6pPr>
      <a:lvl7pPr marL="913770" algn="ctr" defTabSz="912185" rtl="0" eaLnBrk="1" fontAlgn="base" hangingPunct="1">
        <a:spcBef>
          <a:spcPct val="0"/>
        </a:spcBef>
        <a:spcAft>
          <a:spcPct val="0"/>
        </a:spcAft>
        <a:defRPr sz="3600" b="1" u="sng">
          <a:solidFill>
            <a:srgbClr val="000099"/>
          </a:solidFill>
          <a:latin typeface="Arial" pitchFamily="-65" charset="0"/>
        </a:defRPr>
      </a:lvl7pPr>
      <a:lvl8pPr marL="1370658" algn="ctr" defTabSz="912185" rtl="0" eaLnBrk="1" fontAlgn="base" hangingPunct="1">
        <a:spcBef>
          <a:spcPct val="0"/>
        </a:spcBef>
        <a:spcAft>
          <a:spcPct val="0"/>
        </a:spcAft>
        <a:defRPr sz="3600" b="1" u="sng">
          <a:solidFill>
            <a:srgbClr val="000099"/>
          </a:solidFill>
          <a:latin typeface="Arial" pitchFamily="-65" charset="0"/>
        </a:defRPr>
      </a:lvl8pPr>
      <a:lvl9pPr marL="1827542" algn="ctr" defTabSz="912185" rtl="0" eaLnBrk="1" fontAlgn="base" hangingPunct="1">
        <a:spcBef>
          <a:spcPct val="0"/>
        </a:spcBef>
        <a:spcAft>
          <a:spcPct val="0"/>
        </a:spcAft>
        <a:defRPr sz="3600" b="1" u="sng">
          <a:solidFill>
            <a:srgbClr val="000099"/>
          </a:solidFill>
          <a:latin typeface="Arial" pitchFamily="-65" charset="0"/>
        </a:defRPr>
      </a:lvl9pPr>
    </p:titleStyle>
    <p:bodyStyle>
      <a:lvl1pPr marL="223826" indent="-223826" algn="l" defTabSz="907998"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6706" indent="-223826" algn="l" defTabSz="907998"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7998" indent="-222238" algn="l" defTabSz="907998"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1523" indent="-223826" algn="l" defTabSz="907998"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2348" indent="-223826" algn="l" defTabSz="907998"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2871" indent="-228442" algn="l" defTabSz="912185"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9757" indent="-228442" algn="l" defTabSz="912185"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6641" indent="-228442" algn="l" defTabSz="912185"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3526" indent="-228442" algn="l" defTabSz="912185"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884" rtl="0" eaLnBrk="1" latinLnBrk="0" hangingPunct="1">
        <a:defRPr sz="1800" kern="1200">
          <a:solidFill>
            <a:schemeClr val="tx1"/>
          </a:solidFill>
          <a:latin typeface="+mn-lt"/>
          <a:ea typeface="+mn-ea"/>
          <a:cs typeface="+mn-cs"/>
        </a:defRPr>
      </a:lvl1pPr>
      <a:lvl2pPr marL="456884" algn="l" defTabSz="456884" rtl="0" eaLnBrk="1" latinLnBrk="0" hangingPunct="1">
        <a:defRPr sz="1800" kern="1200">
          <a:solidFill>
            <a:schemeClr val="tx1"/>
          </a:solidFill>
          <a:latin typeface="+mn-lt"/>
          <a:ea typeface="+mn-ea"/>
          <a:cs typeface="+mn-cs"/>
        </a:defRPr>
      </a:lvl2pPr>
      <a:lvl3pPr marL="913770" algn="l" defTabSz="456884" rtl="0" eaLnBrk="1" latinLnBrk="0" hangingPunct="1">
        <a:defRPr sz="1800" kern="1200">
          <a:solidFill>
            <a:schemeClr val="tx1"/>
          </a:solidFill>
          <a:latin typeface="+mn-lt"/>
          <a:ea typeface="+mn-ea"/>
          <a:cs typeface="+mn-cs"/>
        </a:defRPr>
      </a:lvl3pPr>
      <a:lvl4pPr marL="1370658" algn="l" defTabSz="456884" rtl="0" eaLnBrk="1" latinLnBrk="0" hangingPunct="1">
        <a:defRPr sz="1800" kern="1200">
          <a:solidFill>
            <a:schemeClr val="tx1"/>
          </a:solidFill>
          <a:latin typeface="+mn-lt"/>
          <a:ea typeface="+mn-ea"/>
          <a:cs typeface="+mn-cs"/>
        </a:defRPr>
      </a:lvl4pPr>
      <a:lvl5pPr marL="1827542" algn="l" defTabSz="456884" rtl="0" eaLnBrk="1" latinLnBrk="0" hangingPunct="1">
        <a:defRPr sz="1800" kern="1200">
          <a:solidFill>
            <a:schemeClr val="tx1"/>
          </a:solidFill>
          <a:latin typeface="+mn-lt"/>
          <a:ea typeface="+mn-ea"/>
          <a:cs typeface="+mn-cs"/>
        </a:defRPr>
      </a:lvl5pPr>
      <a:lvl6pPr marL="2284429" algn="l" defTabSz="456884" rtl="0" eaLnBrk="1" latinLnBrk="0" hangingPunct="1">
        <a:defRPr sz="1800" kern="1200">
          <a:solidFill>
            <a:schemeClr val="tx1"/>
          </a:solidFill>
          <a:latin typeface="+mn-lt"/>
          <a:ea typeface="+mn-ea"/>
          <a:cs typeface="+mn-cs"/>
        </a:defRPr>
      </a:lvl6pPr>
      <a:lvl7pPr marL="2741313" algn="l" defTabSz="456884" rtl="0" eaLnBrk="1" latinLnBrk="0" hangingPunct="1">
        <a:defRPr sz="1800" kern="1200">
          <a:solidFill>
            <a:schemeClr val="tx1"/>
          </a:solidFill>
          <a:latin typeface="+mn-lt"/>
          <a:ea typeface="+mn-ea"/>
          <a:cs typeface="+mn-cs"/>
        </a:defRPr>
      </a:lvl7pPr>
      <a:lvl8pPr marL="3198199" algn="l" defTabSz="456884" rtl="0" eaLnBrk="1" latinLnBrk="0" hangingPunct="1">
        <a:defRPr sz="1800" kern="1200">
          <a:solidFill>
            <a:schemeClr val="tx1"/>
          </a:solidFill>
          <a:latin typeface="+mn-lt"/>
          <a:ea typeface="+mn-ea"/>
          <a:cs typeface="+mn-cs"/>
        </a:defRPr>
      </a:lvl8pPr>
      <a:lvl9pPr marL="3655085" algn="l" defTabSz="456884"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71362" name="Rectangle 2"/>
          <p:cNvSpPr>
            <a:spLocks noGrp="1" noChangeArrowheads="1"/>
          </p:cNvSpPr>
          <p:nvPr>
            <p:ph type="title"/>
          </p:nvPr>
        </p:nvSpPr>
        <p:spPr bwMode="auto">
          <a:xfrm>
            <a:off x="685800" y="609600"/>
            <a:ext cx="7772400" cy="11430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01" tIns="46002" rIns="92001" bIns="46002" numCol="1" anchor="ctr" anchorCtr="0" compatLnSpc="1">
            <a:prstTxWarp prst="textNoShape">
              <a:avLst/>
            </a:prstTxWarp>
          </a:bodyPr>
          <a:lstStyle/>
          <a:p>
            <a:pPr lvl="0"/>
            <a:r>
              <a:rPr lang="en-US"/>
              <a:t>Click to edit Master title style</a:t>
            </a:r>
          </a:p>
        </p:txBody>
      </p:sp>
      <p:sp>
        <p:nvSpPr>
          <p:cNvPr id="271363" name="Rectangle 3"/>
          <p:cNvSpPr>
            <a:spLocks noGrp="1" noChangeArrowheads="1"/>
          </p:cNvSpPr>
          <p:nvPr>
            <p:ph type="body" idx="1"/>
          </p:nvPr>
        </p:nvSpPr>
        <p:spPr bwMode="auto">
          <a:xfrm>
            <a:off x="685800" y="1981252"/>
            <a:ext cx="7772400" cy="4638675"/>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01" tIns="46002" rIns="92001" bIns="46002"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nvSpPr>
        <p:spPr bwMode="auto">
          <a:xfrm rot="16200000">
            <a:off x="7411245" y="5253883"/>
            <a:ext cx="3078162" cy="263525"/>
          </a:xfrm>
          <a:prstGeom prst="rect">
            <a:avLst/>
          </a:prstGeom>
          <a:noFill/>
          <a:ln w="9525">
            <a:noFill/>
            <a:miter lim="800000"/>
            <a:headEnd/>
            <a:tailEnd/>
          </a:ln>
          <a:effectLst/>
        </p:spPr>
        <p:txBody>
          <a:bodyPr lIns="92001" tIns="46002" rIns="92001" bIns="46002"/>
          <a:lstStyle/>
          <a:p>
            <a:pPr defTabSz="910608" eaLnBrk="0" hangingPunct="0">
              <a:defRPr/>
            </a:pPr>
            <a:fld id="{B0F2746D-E8F2-824B-9D2B-9E57D836E6A9}" type="slidenum">
              <a:rPr lang="en-US" sz="1600" b="1" i="1">
                <a:solidFill>
                  <a:srgbClr val="000000"/>
                </a:solidFill>
                <a:effectLst>
                  <a:outerShdw blurRad="38100" dist="38100" dir="2700000" algn="tl">
                    <a:srgbClr val="DDDDDD"/>
                  </a:outerShdw>
                </a:effectLst>
                <a:latin typeface="Courier New" charset="0"/>
                <a:ea typeface="ＭＳ Ｐゴシック" charset="0"/>
                <a:cs typeface="ＭＳ Ｐゴシック" charset="0"/>
              </a:rPr>
              <a:pPr defTabSz="910608" eaLnBrk="0" hangingPunct="0">
                <a:defRPr/>
              </a:pPr>
              <a:t>‹#›</a:t>
            </a:fld>
            <a:r>
              <a:rPr lang="en-US" b="1">
                <a:solidFill>
                  <a:srgbClr val="808080"/>
                </a:solidFill>
                <a:ea typeface="ＭＳ Ｐゴシック" charset="0"/>
                <a:cs typeface="ＭＳ Ｐゴシック" charset="0"/>
              </a:rPr>
              <a:t> - </a:t>
            </a:r>
            <a:r>
              <a:rPr lang="en-US" sz="1000" b="1">
                <a:solidFill>
                  <a:srgbClr val="969696"/>
                </a:solidFill>
                <a:ea typeface="ＭＳ Ｐゴシック" charset="0"/>
                <a:cs typeface="ＭＳ Ｐゴシック" charset="0"/>
              </a:rPr>
              <a:t>Lectures.GersteinLab.org</a:t>
            </a:r>
            <a:endParaRPr lang="en-US" sz="300">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3491572061"/>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 id="2147483738" r:id="rId12"/>
    <p:sldLayoutId id="2147483739" r:id="rId13"/>
    <p:sldLayoutId id="2147483740" r:id="rId14"/>
  </p:sldLayoutIdLst>
  <p:transition/>
  <p:timing>
    <p:tnLst>
      <p:par>
        <p:cTn id="1" dur="indefinite" restart="never" nodeType="tmRoot"/>
      </p:par>
    </p:tnLst>
  </p:timing>
  <p:hf hdr="0" ftr="0" dt="0"/>
  <p:txStyles>
    <p:titleStyle>
      <a:lvl1pPr algn="ctr" defTabSz="907998"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799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799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799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799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884" algn="ctr" defTabSz="912185" rtl="0" eaLnBrk="1" fontAlgn="base" hangingPunct="1">
        <a:spcBef>
          <a:spcPct val="0"/>
        </a:spcBef>
        <a:spcAft>
          <a:spcPct val="0"/>
        </a:spcAft>
        <a:defRPr sz="3600" b="1" u="sng">
          <a:solidFill>
            <a:srgbClr val="000099"/>
          </a:solidFill>
          <a:latin typeface="Arial" pitchFamily="-65" charset="0"/>
        </a:defRPr>
      </a:lvl6pPr>
      <a:lvl7pPr marL="913770" algn="ctr" defTabSz="912185" rtl="0" eaLnBrk="1" fontAlgn="base" hangingPunct="1">
        <a:spcBef>
          <a:spcPct val="0"/>
        </a:spcBef>
        <a:spcAft>
          <a:spcPct val="0"/>
        </a:spcAft>
        <a:defRPr sz="3600" b="1" u="sng">
          <a:solidFill>
            <a:srgbClr val="000099"/>
          </a:solidFill>
          <a:latin typeface="Arial" pitchFamily="-65" charset="0"/>
        </a:defRPr>
      </a:lvl7pPr>
      <a:lvl8pPr marL="1370658" algn="ctr" defTabSz="912185" rtl="0" eaLnBrk="1" fontAlgn="base" hangingPunct="1">
        <a:spcBef>
          <a:spcPct val="0"/>
        </a:spcBef>
        <a:spcAft>
          <a:spcPct val="0"/>
        </a:spcAft>
        <a:defRPr sz="3600" b="1" u="sng">
          <a:solidFill>
            <a:srgbClr val="000099"/>
          </a:solidFill>
          <a:latin typeface="Arial" pitchFamily="-65" charset="0"/>
        </a:defRPr>
      </a:lvl8pPr>
      <a:lvl9pPr marL="1827542" algn="ctr" defTabSz="912185" rtl="0" eaLnBrk="1" fontAlgn="base" hangingPunct="1">
        <a:spcBef>
          <a:spcPct val="0"/>
        </a:spcBef>
        <a:spcAft>
          <a:spcPct val="0"/>
        </a:spcAft>
        <a:defRPr sz="3600" b="1" u="sng">
          <a:solidFill>
            <a:srgbClr val="000099"/>
          </a:solidFill>
          <a:latin typeface="Arial" pitchFamily="-65" charset="0"/>
        </a:defRPr>
      </a:lvl9pPr>
    </p:titleStyle>
    <p:bodyStyle>
      <a:lvl1pPr marL="223826" indent="-223826" algn="l" defTabSz="907998"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6706" indent="-223826" algn="l" defTabSz="907998"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7998" indent="-222238" algn="l" defTabSz="907998"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1523" indent="-223826" algn="l" defTabSz="907998"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2348" indent="-223826" algn="l" defTabSz="907998"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2871" indent="-228442" algn="l" defTabSz="912185"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9757" indent="-228442" algn="l" defTabSz="912185"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6641" indent="-228442" algn="l" defTabSz="912185"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3526" indent="-228442" algn="l" defTabSz="912185"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884" rtl="0" eaLnBrk="1" latinLnBrk="0" hangingPunct="1">
        <a:defRPr sz="1800" kern="1200">
          <a:solidFill>
            <a:schemeClr val="tx1"/>
          </a:solidFill>
          <a:latin typeface="+mn-lt"/>
          <a:ea typeface="+mn-ea"/>
          <a:cs typeface="+mn-cs"/>
        </a:defRPr>
      </a:lvl1pPr>
      <a:lvl2pPr marL="456884" algn="l" defTabSz="456884" rtl="0" eaLnBrk="1" latinLnBrk="0" hangingPunct="1">
        <a:defRPr sz="1800" kern="1200">
          <a:solidFill>
            <a:schemeClr val="tx1"/>
          </a:solidFill>
          <a:latin typeface="+mn-lt"/>
          <a:ea typeface="+mn-ea"/>
          <a:cs typeface="+mn-cs"/>
        </a:defRPr>
      </a:lvl2pPr>
      <a:lvl3pPr marL="913770" algn="l" defTabSz="456884" rtl="0" eaLnBrk="1" latinLnBrk="0" hangingPunct="1">
        <a:defRPr sz="1800" kern="1200">
          <a:solidFill>
            <a:schemeClr val="tx1"/>
          </a:solidFill>
          <a:latin typeface="+mn-lt"/>
          <a:ea typeface="+mn-ea"/>
          <a:cs typeface="+mn-cs"/>
        </a:defRPr>
      </a:lvl3pPr>
      <a:lvl4pPr marL="1370658" algn="l" defTabSz="456884" rtl="0" eaLnBrk="1" latinLnBrk="0" hangingPunct="1">
        <a:defRPr sz="1800" kern="1200">
          <a:solidFill>
            <a:schemeClr val="tx1"/>
          </a:solidFill>
          <a:latin typeface="+mn-lt"/>
          <a:ea typeface="+mn-ea"/>
          <a:cs typeface="+mn-cs"/>
        </a:defRPr>
      </a:lvl4pPr>
      <a:lvl5pPr marL="1827542" algn="l" defTabSz="456884" rtl="0" eaLnBrk="1" latinLnBrk="0" hangingPunct="1">
        <a:defRPr sz="1800" kern="1200">
          <a:solidFill>
            <a:schemeClr val="tx1"/>
          </a:solidFill>
          <a:latin typeface="+mn-lt"/>
          <a:ea typeface="+mn-ea"/>
          <a:cs typeface="+mn-cs"/>
        </a:defRPr>
      </a:lvl5pPr>
      <a:lvl6pPr marL="2284429" algn="l" defTabSz="456884" rtl="0" eaLnBrk="1" latinLnBrk="0" hangingPunct="1">
        <a:defRPr sz="1800" kern="1200">
          <a:solidFill>
            <a:schemeClr val="tx1"/>
          </a:solidFill>
          <a:latin typeface="+mn-lt"/>
          <a:ea typeface="+mn-ea"/>
          <a:cs typeface="+mn-cs"/>
        </a:defRPr>
      </a:lvl6pPr>
      <a:lvl7pPr marL="2741313" algn="l" defTabSz="456884" rtl="0" eaLnBrk="1" latinLnBrk="0" hangingPunct="1">
        <a:defRPr sz="1800" kern="1200">
          <a:solidFill>
            <a:schemeClr val="tx1"/>
          </a:solidFill>
          <a:latin typeface="+mn-lt"/>
          <a:ea typeface="+mn-ea"/>
          <a:cs typeface="+mn-cs"/>
        </a:defRPr>
      </a:lvl7pPr>
      <a:lvl8pPr marL="3198199" algn="l" defTabSz="456884" rtl="0" eaLnBrk="1" latinLnBrk="0" hangingPunct="1">
        <a:defRPr sz="1800" kern="1200">
          <a:solidFill>
            <a:schemeClr val="tx1"/>
          </a:solidFill>
          <a:latin typeface="+mn-lt"/>
          <a:ea typeface="+mn-ea"/>
          <a:cs typeface="+mn-cs"/>
        </a:defRPr>
      </a:lvl8pPr>
      <a:lvl9pPr marL="3655085" algn="l" defTabSz="456884"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8674"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61" tIns="46030" rIns="92061" bIns="46030" numCol="1" anchor="ctr" anchorCtr="0" compatLnSpc="1">
            <a:prstTxWarp prst="textNoShape">
              <a:avLst/>
            </a:prstTxWarp>
          </a:bodyPr>
          <a:lstStyle/>
          <a:p>
            <a:pPr lvl="0"/>
            <a:r>
              <a:rPr lang="en-US"/>
              <a:t>Click to edit Master title style</a:t>
            </a:r>
          </a:p>
        </p:txBody>
      </p:sp>
      <p:sp>
        <p:nvSpPr>
          <p:cNvPr id="28675" name="Rectangle 3"/>
          <p:cNvSpPr>
            <a:spLocks noGrp="1" noChangeArrowheads="1"/>
          </p:cNvSpPr>
          <p:nvPr>
            <p:ph type="body" idx="1"/>
            <p:custDataLst>
              <p:tags r:id="rId16"/>
            </p:custDataLst>
          </p:nvPr>
        </p:nvSpPr>
        <p:spPr bwMode="auto">
          <a:xfrm>
            <a:off x="685800" y="1981252"/>
            <a:ext cx="7772400" cy="4638675"/>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61" tIns="46030" rIns="92061" bIns="4603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83"/>
            <a:ext cx="3078162" cy="263525"/>
          </a:xfrm>
          <a:prstGeom prst="rect">
            <a:avLst/>
          </a:prstGeom>
          <a:noFill/>
          <a:ln w="9525">
            <a:noFill/>
            <a:miter lim="800000"/>
            <a:headEnd/>
            <a:tailEnd/>
          </a:ln>
          <a:effectLst/>
        </p:spPr>
        <p:txBody>
          <a:bodyPr lIns="92061" tIns="46030" rIns="92061" bIns="46030"/>
          <a:lstStyle/>
          <a:p>
            <a:pPr defTabSz="911174" eaLnBrk="0" hangingPunct="0">
              <a:defRPr/>
            </a:pPr>
            <a:fld id="{B12D2714-75B1-EC41-B4D1-8607EC6E0BB5}" type="slidenum">
              <a:rPr lang="en-US" sz="1600" b="1" i="1">
                <a:solidFill>
                  <a:srgbClr val="000000"/>
                </a:solidFill>
                <a:effectLst>
                  <a:outerShdw blurRad="38100" dist="38100" dir="2700000" algn="tl">
                    <a:srgbClr val="DDDDDD"/>
                  </a:outerShdw>
                </a:effectLst>
                <a:latin typeface="Courier New" charset="0"/>
                <a:ea typeface="ＭＳ Ｐゴシック" charset="0"/>
                <a:cs typeface="ＭＳ Ｐゴシック" charset="0"/>
              </a:rPr>
              <a:pPr defTabSz="911174" eaLnBrk="0" hangingPunct="0">
                <a:defRPr/>
              </a:pPr>
              <a:t>‹#›</a:t>
            </a:fld>
            <a:r>
              <a:rPr lang="en-US" b="1">
                <a:solidFill>
                  <a:srgbClr val="808080"/>
                </a:solidFill>
                <a:ea typeface="ＭＳ Ｐゴシック" charset="0"/>
                <a:cs typeface="ＭＳ Ｐゴシック" charset="0"/>
              </a:rPr>
              <a:t> - </a:t>
            </a:r>
            <a:r>
              <a:rPr lang="en-US" sz="1000" b="1">
                <a:solidFill>
                  <a:srgbClr val="969696"/>
                </a:solidFill>
                <a:ea typeface="ＭＳ Ｐゴシック" charset="0"/>
                <a:cs typeface="ＭＳ Ｐゴシック" charset="0"/>
              </a:rPr>
              <a:t>Lectures.GersteinLab.org</a:t>
            </a:r>
            <a:endParaRPr lang="en-US" sz="300">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2378029853"/>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 id="2147483753" r:id="rId12"/>
    <p:sldLayoutId id="2147483754" r:id="rId13"/>
  </p:sldLayoutIdLst>
  <p:transition/>
  <p:timing>
    <p:tnLst>
      <p:par>
        <p:cTn id="1" dur="indefinite" restart="never" nodeType="tmRoot"/>
      </p:par>
    </p:tnLst>
  </p:timing>
  <p:hf hdr="0" ftr="0" dt="0"/>
  <p:txStyles>
    <p:titleStyle>
      <a:lvl1pPr algn="ctr" defTabSz="911174"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11174"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11174"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11174"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11174"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7170" algn="ctr" defTabSz="912753" rtl="0" eaLnBrk="1" fontAlgn="base" hangingPunct="1">
        <a:spcBef>
          <a:spcPct val="0"/>
        </a:spcBef>
        <a:spcAft>
          <a:spcPct val="0"/>
        </a:spcAft>
        <a:defRPr sz="3600" b="1" u="sng">
          <a:solidFill>
            <a:srgbClr val="000099"/>
          </a:solidFill>
          <a:latin typeface="Arial" pitchFamily="-65" charset="0"/>
        </a:defRPr>
      </a:lvl6pPr>
      <a:lvl7pPr marL="914340" algn="ctr" defTabSz="912753" rtl="0" eaLnBrk="1" fontAlgn="base" hangingPunct="1">
        <a:spcBef>
          <a:spcPct val="0"/>
        </a:spcBef>
        <a:spcAft>
          <a:spcPct val="0"/>
        </a:spcAft>
        <a:defRPr sz="3600" b="1" u="sng">
          <a:solidFill>
            <a:srgbClr val="000099"/>
          </a:solidFill>
          <a:latin typeface="Arial" pitchFamily="-65" charset="0"/>
        </a:defRPr>
      </a:lvl7pPr>
      <a:lvl8pPr marL="1371511" algn="ctr" defTabSz="912753" rtl="0" eaLnBrk="1" fontAlgn="base" hangingPunct="1">
        <a:spcBef>
          <a:spcPct val="0"/>
        </a:spcBef>
        <a:spcAft>
          <a:spcPct val="0"/>
        </a:spcAft>
        <a:defRPr sz="3600" b="1" u="sng">
          <a:solidFill>
            <a:srgbClr val="000099"/>
          </a:solidFill>
          <a:latin typeface="Arial" pitchFamily="-65" charset="0"/>
        </a:defRPr>
      </a:lvl8pPr>
      <a:lvl9pPr marL="1828680" algn="ctr" defTabSz="912753" rtl="0" eaLnBrk="1" fontAlgn="base" hangingPunct="1">
        <a:spcBef>
          <a:spcPct val="0"/>
        </a:spcBef>
        <a:spcAft>
          <a:spcPct val="0"/>
        </a:spcAft>
        <a:defRPr sz="3600" b="1" u="sng">
          <a:solidFill>
            <a:srgbClr val="000099"/>
          </a:solidFill>
          <a:latin typeface="Arial" pitchFamily="-65" charset="0"/>
        </a:defRPr>
      </a:lvl9pPr>
    </p:titleStyle>
    <p:bodyStyle>
      <a:lvl1pPr marL="227001" indent="-227001" algn="l" defTabSz="911174"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881" indent="-227001" algn="l" defTabSz="911174"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174" indent="-225413" algn="l" defTabSz="911174"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4699" indent="-227001" algn="l" defTabSz="911174"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5523" indent="-227001" algn="l" defTabSz="911174"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435" indent="-228585" algn="l" defTabSz="912753"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604" indent="-228585" algn="l" defTabSz="912753"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774" indent="-228585" algn="l" defTabSz="912753"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5943" indent="-228585" algn="l" defTabSz="912753"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70" rtl="0" eaLnBrk="1" latinLnBrk="0" hangingPunct="1">
        <a:defRPr sz="1800" kern="1200">
          <a:solidFill>
            <a:schemeClr val="tx1"/>
          </a:solidFill>
          <a:latin typeface="+mn-lt"/>
          <a:ea typeface="+mn-ea"/>
          <a:cs typeface="+mn-cs"/>
        </a:defRPr>
      </a:lvl1pPr>
      <a:lvl2pPr marL="457170" algn="l" defTabSz="457170" rtl="0" eaLnBrk="1" latinLnBrk="0" hangingPunct="1">
        <a:defRPr sz="1800" kern="1200">
          <a:solidFill>
            <a:schemeClr val="tx1"/>
          </a:solidFill>
          <a:latin typeface="+mn-lt"/>
          <a:ea typeface="+mn-ea"/>
          <a:cs typeface="+mn-cs"/>
        </a:defRPr>
      </a:lvl2pPr>
      <a:lvl3pPr marL="914340" algn="l" defTabSz="457170" rtl="0" eaLnBrk="1" latinLnBrk="0" hangingPunct="1">
        <a:defRPr sz="1800" kern="1200">
          <a:solidFill>
            <a:schemeClr val="tx1"/>
          </a:solidFill>
          <a:latin typeface="+mn-lt"/>
          <a:ea typeface="+mn-ea"/>
          <a:cs typeface="+mn-cs"/>
        </a:defRPr>
      </a:lvl3pPr>
      <a:lvl4pPr marL="1371511" algn="l" defTabSz="457170" rtl="0" eaLnBrk="1" latinLnBrk="0" hangingPunct="1">
        <a:defRPr sz="1800" kern="1200">
          <a:solidFill>
            <a:schemeClr val="tx1"/>
          </a:solidFill>
          <a:latin typeface="+mn-lt"/>
          <a:ea typeface="+mn-ea"/>
          <a:cs typeface="+mn-cs"/>
        </a:defRPr>
      </a:lvl4pPr>
      <a:lvl5pPr marL="1828680" algn="l" defTabSz="457170" rtl="0" eaLnBrk="1" latinLnBrk="0" hangingPunct="1">
        <a:defRPr sz="1800" kern="1200">
          <a:solidFill>
            <a:schemeClr val="tx1"/>
          </a:solidFill>
          <a:latin typeface="+mn-lt"/>
          <a:ea typeface="+mn-ea"/>
          <a:cs typeface="+mn-cs"/>
        </a:defRPr>
      </a:lvl5pPr>
      <a:lvl6pPr marL="2285850" algn="l" defTabSz="457170" rtl="0" eaLnBrk="1" latinLnBrk="0" hangingPunct="1">
        <a:defRPr sz="1800" kern="1200">
          <a:solidFill>
            <a:schemeClr val="tx1"/>
          </a:solidFill>
          <a:latin typeface="+mn-lt"/>
          <a:ea typeface="+mn-ea"/>
          <a:cs typeface="+mn-cs"/>
        </a:defRPr>
      </a:lvl6pPr>
      <a:lvl7pPr marL="2743019" algn="l" defTabSz="457170" rtl="0" eaLnBrk="1" latinLnBrk="0" hangingPunct="1">
        <a:defRPr sz="1800" kern="1200">
          <a:solidFill>
            <a:schemeClr val="tx1"/>
          </a:solidFill>
          <a:latin typeface="+mn-lt"/>
          <a:ea typeface="+mn-ea"/>
          <a:cs typeface="+mn-cs"/>
        </a:defRPr>
      </a:lvl7pPr>
      <a:lvl8pPr marL="3200188" algn="l" defTabSz="457170" rtl="0" eaLnBrk="1" latinLnBrk="0" hangingPunct="1">
        <a:defRPr sz="1800" kern="1200">
          <a:solidFill>
            <a:schemeClr val="tx1"/>
          </a:solidFill>
          <a:latin typeface="+mn-lt"/>
          <a:ea typeface="+mn-ea"/>
          <a:cs typeface="+mn-cs"/>
        </a:defRPr>
      </a:lvl8pPr>
      <a:lvl9pPr marL="3657358" algn="l" defTabSz="45717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CB5248C7-9A34-4553-9854-5B8701D09432}" type="datetimeFigureOut">
              <a:rPr lang="en-US" smtClean="0">
                <a:solidFill>
                  <a:prstClr val="black">
                    <a:tint val="75000"/>
                  </a:prstClr>
                </a:solidFill>
                <a:latin typeface="Calibri"/>
                <a:ea typeface="ＭＳ Ｐゴシック" charset="0"/>
                <a:cs typeface="ＭＳ Ｐゴシック" charset="0"/>
              </a:rPr>
              <a:pPr fontAlgn="auto">
                <a:spcBef>
                  <a:spcPts val="0"/>
                </a:spcBef>
                <a:spcAft>
                  <a:spcPts val="0"/>
                </a:spcAft>
              </a:pPr>
              <a:t>3/30/16</a:t>
            </a:fld>
            <a:endParaRPr lang="en-US">
              <a:solidFill>
                <a:prstClr val="black">
                  <a:tint val="75000"/>
                </a:prstClr>
              </a:solidFill>
              <a:latin typeface="Calibri"/>
              <a:ea typeface="ＭＳ Ｐゴシック" charset="0"/>
              <a:cs typeface="ＭＳ Ｐゴシック" charset="0"/>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a:ea typeface="ＭＳ Ｐゴシック" charset="0"/>
              <a:cs typeface="ＭＳ Ｐゴシック" charset="0"/>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0A33C81B-DA4E-4E1E-AA7D-2D7768452C65}" type="slidenum">
              <a:rPr lang="en-US" smtClean="0">
                <a:solidFill>
                  <a:prstClr val="black">
                    <a:tint val="75000"/>
                  </a:prstClr>
                </a:solidFill>
                <a:latin typeface="Calibri"/>
                <a:ea typeface="ＭＳ Ｐゴシック" charset="0"/>
                <a:cs typeface="ＭＳ Ｐゴシック" charset="0"/>
              </a:rPr>
              <a:pPr fontAlgn="auto">
                <a:spcBef>
                  <a:spcPts val="0"/>
                </a:spcBef>
                <a:spcAft>
                  <a:spcPts val="0"/>
                </a:spcAft>
              </a:pPr>
              <a:t>‹#›</a:t>
            </a:fld>
            <a:endParaRPr lang="en-US">
              <a:solidFill>
                <a:prstClr val="black">
                  <a:tint val="75000"/>
                </a:prstClr>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1939580027"/>
      </p:ext>
    </p:extLst>
  </p:cSld>
  <p:clrMap bg1="lt1" tx1="dk1" bg2="lt2" tx2="dk2" accent1="accent1" accent2="accent2" accent3="accent3" accent4="accent4" accent5="accent5" accent6="accent6" hlink="hlink" folHlink="folHlink"/>
  <p:sldLayoutIdLst>
    <p:sldLayoutId id="2147483756" r:id="rId1"/>
    <p:sldLayoutId id="2147483757" r:id="rId2"/>
    <p:sldLayoutId id="2147483758" r:id="rId3"/>
    <p:sldLayoutId id="2147483759" r:id="rId4"/>
    <p:sldLayoutId id="2147483760" r:id="rId5"/>
    <p:sldLayoutId id="2147483761" r:id="rId6"/>
    <p:sldLayoutId id="2147483762" r:id="rId7"/>
    <p:sldLayoutId id="2147483763" r:id="rId8"/>
    <p:sldLayoutId id="2147483764" r:id="rId9"/>
    <p:sldLayoutId id="2147483765" r:id="rId10"/>
    <p:sldLayoutId id="214748376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8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CB5248C7-9A34-4553-9854-5B8701D09432}" type="datetimeFigureOut">
              <a:rPr lang="en-US" smtClean="0">
                <a:solidFill>
                  <a:prstClr val="black">
                    <a:tint val="75000"/>
                  </a:prstClr>
                </a:solidFill>
                <a:latin typeface="Calibri"/>
                <a:ea typeface="ＭＳ Ｐゴシック" charset="0"/>
                <a:cs typeface="ＭＳ Ｐゴシック" charset="0"/>
              </a:rPr>
              <a:pPr fontAlgn="auto">
                <a:spcBef>
                  <a:spcPts val="0"/>
                </a:spcBef>
                <a:spcAft>
                  <a:spcPts val="0"/>
                </a:spcAft>
              </a:pPr>
              <a:t>3/30/16</a:t>
            </a:fld>
            <a:endParaRPr lang="en-US">
              <a:solidFill>
                <a:prstClr val="black">
                  <a:tint val="75000"/>
                </a:prstClr>
              </a:solidFill>
              <a:latin typeface="Calibri"/>
              <a:ea typeface="ＭＳ Ｐゴシック" charset="0"/>
              <a:cs typeface="ＭＳ Ｐゴシック" charset="0"/>
            </a:endParaRPr>
          </a:p>
        </p:txBody>
      </p:sp>
      <p:sp>
        <p:nvSpPr>
          <p:cNvPr id="5" name="Footer Placeholder 4"/>
          <p:cNvSpPr>
            <a:spLocks noGrp="1"/>
          </p:cNvSpPr>
          <p:nvPr>
            <p:ph type="ftr" sz="quarter" idx="3"/>
          </p:nvPr>
        </p:nvSpPr>
        <p:spPr>
          <a:xfrm>
            <a:off x="3028950" y="635638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a:ea typeface="ＭＳ Ｐゴシック" charset="0"/>
              <a:cs typeface="ＭＳ Ｐゴシック" charset="0"/>
            </a:endParaRPr>
          </a:p>
        </p:txBody>
      </p:sp>
      <p:sp>
        <p:nvSpPr>
          <p:cNvPr id="6" name="Slide Number Placeholder 5"/>
          <p:cNvSpPr>
            <a:spLocks noGrp="1"/>
          </p:cNvSpPr>
          <p:nvPr>
            <p:ph type="sldNum" sz="quarter" idx="4"/>
          </p:nvPr>
        </p:nvSpPr>
        <p:spPr>
          <a:xfrm>
            <a:off x="6457950" y="635638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0A33C81B-DA4E-4E1E-AA7D-2D7768452C65}" type="slidenum">
              <a:rPr lang="en-US" smtClean="0">
                <a:solidFill>
                  <a:prstClr val="black">
                    <a:tint val="75000"/>
                  </a:prstClr>
                </a:solidFill>
                <a:latin typeface="Calibri"/>
                <a:ea typeface="ＭＳ Ｐゴシック" charset="0"/>
                <a:cs typeface="ＭＳ Ｐゴシック" charset="0"/>
              </a:rPr>
              <a:pPr fontAlgn="auto">
                <a:spcBef>
                  <a:spcPts val="0"/>
                </a:spcBef>
                <a:spcAft>
                  <a:spcPts val="0"/>
                </a:spcAft>
              </a:pPr>
              <a:t>‹#›</a:t>
            </a:fld>
            <a:endParaRPr lang="en-US">
              <a:solidFill>
                <a:prstClr val="black">
                  <a:tint val="75000"/>
                </a:prstClr>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3401784189"/>
      </p:ext>
    </p:extLst>
  </p:cSld>
  <p:clrMap bg1="lt1" tx1="dk1" bg2="lt2" tx2="dk2" accent1="accent1" accent2="accent2" accent3="accent3" accent4="accent4" accent5="accent5" accent6="accent6" hlink="hlink" folHlink="folHlink"/>
  <p:sldLayoutIdLst>
    <p:sldLayoutId id="2147483768" r:id="rId1"/>
    <p:sldLayoutId id="2147483769" r:id="rId2"/>
    <p:sldLayoutId id="2147483770" r:id="rId3"/>
    <p:sldLayoutId id="2147483771" r:id="rId4"/>
    <p:sldLayoutId id="2147483772" r:id="rId5"/>
    <p:sldLayoutId id="2147483773" r:id="rId6"/>
    <p:sldLayoutId id="2147483774" r:id="rId7"/>
    <p:sldLayoutId id="2147483775" r:id="rId8"/>
    <p:sldLayoutId id="2147483776" r:id="rId9"/>
    <p:sldLayoutId id="2147483777" r:id="rId10"/>
    <p:sldLayoutId id="214748377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png"/><Relationship Id="rId5" Type="http://schemas.openxmlformats.org/officeDocument/2006/relationships/image" Target="../media/image18.png"/><Relationship Id="rId6" Type="http://schemas.openxmlformats.org/officeDocument/2006/relationships/image" Target="../media/image19.png"/><Relationship Id="rId7" Type="http://schemas.openxmlformats.org/officeDocument/2006/relationships/image" Target="../media/image20.png"/><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9" Type="http://schemas.openxmlformats.org/officeDocument/2006/relationships/tags" Target="../tags/tag15.xml"/><Relationship Id="rId20" Type="http://schemas.openxmlformats.org/officeDocument/2006/relationships/image" Target="../media/image21.jpg"/><Relationship Id="rId21" Type="http://schemas.openxmlformats.org/officeDocument/2006/relationships/image" Target="../media/image22.png"/><Relationship Id="rId22" Type="http://schemas.openxmlformats.org/officeDocument/2006/relationships/image" Target="../media/image23.jpeg"/><Relationship Id="rId23" Type="http://schemas.openxmlformats.org/officeDocument/2006/relationships/image" Target="../media/image24.jpeg"/><Relationship Id="rId24" Type="http://schemas.openxmlformats.org/officeDocument/2006/relationships/image" Target="../media/image25.png"/><Relationship Id="rId25" Type="http://schemas.openxmlformats.org/officeDocument/2006/relationships/image" Target="../media/image26.png"/><Relationship Id="rId26" Type="http://schemas.openxmlformats.org/officeDocument/2006/relationships/image" Target="../media/image27.png"/><Relationship Id="rId27" Type="http://schemas.openxmlformats.org/officeDocument/2006/relationships/image" Target="../media/image28.jpeg"/><Relationship Id="rId28" Type="http://schemas.openxmlformats.org/officeDocument/2006/relationships/image" Target="../media/image29.jpeg"/><Relationship Id="rId29" Type="http://schemas.openxmlformats.org/officeDocument/2006/relationships/image" Target="../media/image30.jpeg"/><Relationship Id="rId30" Type="http://schemas.openxmlformats.org/officeDocument/2006/relationships/image" Target="../media/image31.jpeg"/><Relationship Id="rId31" Type="http://schemas.openxmlformats.org/officeDocument/2006/relationships/image" Target="../media/image32.png"/><Relationship Id="rId10" Type="http://schemas.openxmlformats.org/officeDocument/2006/relationships/tags" Target="../tags/tag16.xml"/><Relationship Id="rId11" Type="http://schemas.openxmlformats.org/officeDocument/2006/relationships/tags" Target="../tags/tag17.xml"/><Relationship Id="rId12" Type="http://schemas.openxmlformats.org/officeDocument/2006/relationships/tags" Target="../tags/tag18.xml"/><Relationship Id="rId13" Type="http://schemas.openxmlformats.org/officeDocument/2006/relationships/tags" Target="../tags/tag19.xml"/><Relationship Id="rId14" Type="http://schemas.openxmlformats.org/officeDocument/2006/relationships/tags" Target="../tags/tag20.xml"/><Relationship Id="rId15" Type="http://schemas.openxmlformats.org/officeDocument/2006/relationships/tags" Target="../tags/tag21.xml"/><Relationship Id="rId16" Type="http://schemas.openxmlformats.org/officeDocument/2006/relationships/tags" Target="../tags/tag22.xml"/><Relationship Id="rId17" Type="http://schemas.openxmlformats.org/officeDocument/2006/relationships/tags" Target="../tags/tag23.xml"/><Relationship Id="rId18" Type="http://schemas.openxmlformats.org/officeDocument/2006/relationships/tags" Target="../tags/tag24.xml"/><Relationship Id="rId19" Type="http://schemas.openxmlformats.org/officeDocument/2006/relationships/slideLayout" Target="../slideLayouts/slideLayout13.xml"/><Relationship Id="rId1" Type="http://schemas.openxmlformats.org/officeDocument/2006/relationships/tags" Target="../tags/tag7.xml"/><Relationship Id="rId2" Type="http://schemas.openxmlformats.org/officeDocument/2006/relationships/tags" Target="../tags/tag8.xml"/><Relationship Id="rId3" Type="http://schemas.openxmlformats.org/officeDocument/2006/relationships/tags" Target="../tags/tag9.xml"/><Relationship Id="rId4" Type="http://schemas.openxmlformats.org/officeDocument/2006/relationships/tags" Target="../tags/tag10.xml"/><Relationship Id="rId5" Type="http://schemas.openxmlformats.org/officeDocument/2006/relationships/tags" Target="../tags/tag11.xml"/><Relationship Id="rId6" Type="http://schemas.openxmlformats.org/officeDocument/2006/relationships/tags" Target="../tags/tag12.xml"/><Relationship Id="rId7" Type="http://schemas.openxmlformats.org/officeDocument/2006/relationships/tags" Target="../tags/tag13.xml"/><Relationship Id="rId8" Type="http://schemas.openxmlformats.org/officeDocument/2006/relationships/tags" Target="../tags/tag14.xml"/></Relationships>
</file>

<file path=ppt/slides/_rels/slide13.xml.rels><?xml version="1.0" encoding="UTF-8" standalone="yes"?>
<Relationships xmlns="http://schemas.openxmlformats.org/package/2006/relationships"><Relationship Id="rId3" Type="http://schemas.openxmlformats.org/officeDocument/2006/relationships/image" Target="../media/image33.tiff"/><Relationship Id="rId4" Type="http://schemas.openxmlformats.org/officeDocument/2006/relationships/image" Target="../media/image34.emf"/><Relationship Id="rId1" Type="http://schemas.openxmlformats.org/officeDocument/2006/relationships/slideLayout" Target="../slideLayouts/slideLayout13.xml"/><Relationship Id="rId2" Type="http://schemas.openxmlformats.org/officeDocument/2006/relationships/notesSlide" Target="../notesSlides/notesSlide4.xml"/></Relationships>
</file>

<file path=ppt/slides/_rels/slide14.xml.rels><?xml version="1.0" encoding="UTF-8" standalone="yes"?>
<Relationships xmlns="http://schemas.openxmlformats.org/package/2006/relationships"><Relationship Id="rId11" Type="http://schemas.openxmlformats.org/officeDocument/2006/relationships/image" Target="../media/image44.png"/><Relationship Id="rId12" Type="http://schemas.openxmlformats.org/officeDocument/2006/relationships/image" Target="../media/image45.png"/><Relationship Id="rId13" Type="http://schemas.openxmlformats.org/officeDocument/2006/relationships/image" Target="../media/image46.png"/><Relationship Id="rId1" Type="http://schemas.openxmlformats.org/officeDocument/2006/relationships/slideLayout" Target="../slideLayouts/slideLayout12.xml"/><Relationship Id="rId2" Type="http://schemas.openxmlformats.org/officeDocument/2006/relationships/image" Target="../media/image35.png"/><Relationship Id="rId3" Type="http://schemas.openxmlformats.org/officeDocument/2006/relationships/image" Target="../media/image36.png"/><Relationship Id="rId4" Type="http://schemas.openxmlformats.org/officeDocument/2006/relationships/image" Target="../media/image37.png"/><Relationship Id="rId5" Type="http://schemas.openxmlformats.org/officeDocument/2006/relationships/image" Target="../media/image38.png"/><Relationship Id="rId6" Type="http://schemas.openxmlformats.org/officeDocument/2006/relationships/image" Target="../media/image39.png"/><Relationship Id="rId7" Type="http://schemas.openxmlformats.org/officeDocument/2006/relationships/image" Target="../media/image40.png"/><Relationship Id="rId8" Type="http://schemas.openxmlformats.org/officeDocument/2006/relationships/image" Target="../media/image41.png"/><Relationship Id="rId9" Type="http://schemas.openxmlformats.org/officeDocument/2006/relationships/image" Target="../media/image42.png"/><Relationship Id="rId10" Type="http://schemas.openxmlformats.org/officeDocument/2006/relationships/image" Target="../media/image43.png"/></Relationships>
</file>

<file path=ppt/slides/_rels/slide15.xml.rels><?xml version="1.0" encoding="UTF-8" standalone="yes"?>
<Relationships xmlns="http://schemas.openxmlformats.org/package/2006/relationships"><Relationship Id="rId3" Type="http://schemas.openxmlformats.org/officeDocument/2006/relationships/image" Target="../media/image46.png"/><Relationship Id="rId4" Type="http://schemas.openxmlformats.org/officeDocument/2006/relationships/image" Target="../media/image48.emf"/><Relationship Id="rId1" Type="http://schemas.openxmlformats.org/officeDocument/2006/relationships/slideLayout" Target="../slideLayouts/slideLayout17.xml"/><Relationship Id="rId2" Type="http://schemas.openxmlformats.org/officeDocument/2006/relationships/image" Target="../media/image47.png"/></Relationships>
</file>

<file path=ppt/slides/_rels/slide16.xml.rels><?xml version="1.0" encoding="UTF-8" standalone="yes"?>
<Relationships xmlns="http://schemas.openxmlformats.org/package/2006/relationships"><Relationship Id="rId3" Type="http://schemas.openxmlformats.org/officeDocument/2006/relationships/tags" Target="../tags/tag26.xml"/><Relationship Id="rId4" Type="http://schemas.openxmlformats.org/officeDocument/2006/relationships/tags" Target="../tags/tag27.xml"/><Relationship Id="rId5" Type="http://schemas.openxmlformats.org/officeDocument/2006/relationships/tags" Target="../tags/tag28.xml"/><Relationship Id="rId6" Type="http://schemas.openxmlformats.org/officeDocument/2006/relationships/slideLayout" Target="../slideLayouts/slideLayout51.xml"/><Relationship Id="rId1" Type="http://schemas.openxmlformats.org/officeDocument/2006/relationships/themeOverride" Target="../theme/themeOverride1.xml"/><Relationship Id="rId2" Type="http://schemas.openxmlformats.org/officeDocument/2006/relationships/tags" Target="../tags/tag25.xml"/></Relationships>
</file>

<file path=ppt/slides/_rels/slide17.xml.rels><?xml version="1.0" encoding="UTF-8" standalone="yes"?>
<Relationships xmlns="http://schemas.openxmlformats.org/package/2006/relationships"><Relationship Id="rId3" Type="http://schemas.openxmlformats.org/officeDocument/2006/relationships/image" Target="../media/image49.jpeg"/><Relationship Id="rId4" Type="http://schemas.openxmlformats.org/officeDocument/2006/relationships/image" Target="../media/image50.jpeg"/><Relationship Id="rId1" Type="http://schemas.openxmlformats.org/officeDocument/2006/relationships/slideLayout" Target="../slideLayouts/slideLayout26.xml"/><Relationship Id="rId2" Type="http://schemas.openxmlformats.org/officeDocument/2006/relationships/notesSlide" Target="../notesSlides/notesSlide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2.xml"/><Relationship Id="rId2" Type="http://schemas.openxmlformats.org/officeDocument/2006/relationships/image" Target="../media/image51.png"/><Relationship Id="rId3" Type="http://schemas.openxmlformats.org/officeDocument/2006/relationships/image" Target="../media/image52.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4" Type="http://schemas.openxmlformats.org/officeDocument/2006/relationships/hyperlink" Target="http://commonfund.nih.gov/" TargetMode="External"/><Relationship Id="rId5" Type="http://schemas.openxmlformats.org/officeDocument/2006/relationships/image" Target="../media/image7.png"/><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6.xml"/><Relationship Id="rId2" Type="http://schemas.openxmlformats.org/officeDocument/2006/relationships/notesSlide" Target="../notesSlides/notesSlide6.xml"/><Relationship Id="rId3" Type="http://schemas.openxmlformats.org/officeDocument/2006/relationships/image" Target="../media/image5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6.xml"/><Relationship Id="rId2" Type="http://schemas.openxmlformats.org/officeDocument/2006/relationships/notesSlide" Target="../notesSlides/notesSlide7.xml"/></Relationships>
</file>

<file path=ppt/slides/_rels/slide22.xml.rels><?xml version="1.0" encoding="UTF-8" standalone="yes"?>
<Relationships xmlns="http://schemas.openxmlformats.org/package/2006/relationships"><Relationship Id="rId3" Type="http://schemas.openxmlformats.org/officeDocument/2006/relationships/tags" Target="../tags/tag30.xml"/><Relationship Id="rId4" Type="http://schemas.openxmlformats.org/officeDocument/2006/relationships/tags" Target="../tags/tag31.xml"/><Relationship Id="rId5" Type="http://schemas.openxmlformats.org/officeDocument/2006/relationships/tags" Target="../tags/tag32.xml"/><Relationship Id="rId6" Type="http://schemas.openxmlformats.org/officeDocument/2006/relationships/slideLayout" Target="../slideLayouts/slideLayout51.xml"/><Relationship Id="rId1" Type="http://schemas.openxmlformats.org/officeDocument/2006/relationships/themeOverride" Target="../theme/themeOverride2.xml"/><Relationship Id="rId2" Type="http://schemas.openxmlformats.org/officeDocument/2006/relationships/tags" Target="../tags/tag29.xml"/></Relationships>
</file>

<file path=ppt/slides/_rels/slide23.xml.rels><?xml version="1.0" encoding="UTF-8" standalone="yes"?>
<Relationships xmlns="http://schemas.openxmlformats.org/package/2006/relationships"><Relationship Id="rId3" Type="http://schemas.openxmlformats.org/officeDocument/2006/relationships/image" Target="../media/image54.jpg"/><Relationship Id="rId4" Type="http://schemas.openxmlformats.org/officeDocument/2006/relationships/image" Target="../media/image55.png"/><Relationship Id="rId5" Type="http://schemas.openxmlformats.org/officeDocument/2006/relationships/image" Target="../media/image56.png"/><Relationship Id="rId1" Type="http://schemas.openxmlformats.org/officeDocument/2006/relationships/slideLayout" Target="../slideLayouts/slideLayout74.xml"/><Relationship Id="rId2" Type="http://schemas.openxmlformats.org/officeDocument/2006/relationships/notesSlide" Target="../notesSlides/notesSlide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89.xml"/><Relationship Id="rId2" Type="http://schemas.openxmlformats.org/officeDocument/2006/relationships/image" Target="../media/image57.em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00.xml"/><Relationship Id="rId2" Type="http://schemas.openxmlformats.org/officeDocument/2006/relationships/image" Target="../media/image58.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89.xml"/><Relationship Id="rId2" Type="http://schemas.openxmlformats.org/officeDocument/2006/relationships/image" Target="../media/image59.png"/><Relationship Id="rId3" Type="http://schemas.openxmlformats.org/officeDocument/2006/relationships/image" Target="../media/image60.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89.xml"/><Relationship Id="rId2" Type="http://schemas.openxmlformats.org/officeDocument/2006/relationships/image" Target="../media/image61.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89.xml"/><Relationship Id="rId2" Type="http://schemas.openxmlformats.org/officeDocument/2006/relationships/image" Target="../media/image62.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89.xml"/><Relationship Id="rId2" Type="http://schemas.openxmlformats.org/officeDocument/2006/relationships/image" Target="../media/image63.jpg"/></Relationships>
</file>

<file path=ppt/slides/_rels/slide3.xml.rels><?xml version="1.0" encoding="UTF-8" standalone="yes"?>
<Relationships xmlns="http://schemas.openxmlformats.org/package/2006/relationships"><Relationship Id="rId11" Type="http://schemas.openxmlformats.org/officeDocument/2006/relationships/diagramQuickStyle" Target="../diagrams/quickStyle2.xml"/><Relationship Id="rId12" Type="http://schemas.openxmlformats.org/officeDocument/2006/relationships/diagramColors" Target="../diagrams/colors2.xml"/><Relationship Id="rId13" Type="http://schemas.microsoft.com/office/2007/relationships/diagramDrawing" Target="../diagrams/drawing2.xml"/><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5.png"/><Relationship Id="rId4" Type="http://schemas.openxmlformats.org/officeDocument/2006/relationships/diagramData" Target="../diagrams/data1.xml"/><Relationship Id="rId5" Type="http://schemas.openxmlformats.org/officeDocument/2006/relationships/diagramLayout" Target="../diagrams/layout1.xml"/><Relationship Id="rId6" Type="http://schemas.openxmlformats.org/officeDocument/2006/relationships/diagramQuickStyle" Target="../diagrams/quickStyle1.xml"/><Relationship Id="rId7" Type="http://schemas.openxmlformats.org/officeDocument/2006/relationships/diagramColors" Target="../diagrams/colors1.xml"/><Relationship Id="rId8" Type="http://schemas.microsoft.com/office/2007/relationships/diagramDrawing" Target="../diagrams/drawing1.xml"/><Relationship Id="rId9" Type="http://schemas.openxmlformats.org/officeDocument/2006/relationships/diagramData" Target="../diagrams/data2.xml"/><Relationship Id="rId10" Type="http://schemas.openxmlformats.org/officeDocument/2006/relationships/diagramLayout" Target="../diagrams/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89.xml"/><Relationship Id="rId2" Type="http://schemas.openxmlformats.org/officeDocument/2006/relationships/image" Target="../media/image64.jpg"/></Relationships>
</file>

<file path=ppt/slides/_rels/slide31.xml.rels><?xml version="1.0" encoding="UTF-8" standalone="yes"?>
<Relationships xmlns="http://schemas.openxmlformats.org/package/2006/relationships"><Relationship Id="rId3" Type="http://schemas.openxmlformats.org/officeDocument/2006/relationships/tags" Target="../tags/tag34.xml"/><Relationship Id="rId4" Type="http://schemas.openxmlformats.org/officeDocument/2006/relationships/tags" Target="../tags/tag35.xml"/><Relationship Id="rId5" Type="http://schemas.openxmlformats.org/officeDocument/2006/relationships/tags" Target="../tags/tag36.xml"/><Relationship Id="rId6" Type="http://schemas.openxmlformats.org/officeDocument/2006/relationships/slideLayout" Target="../slideLayouts/slideLayout51.xml"/><Relationship Id="rId1" Type="http://schemas.openxmlformats.org/officeDocument/2006/relationships/themeOverride" Target="../theme/themeOverride3.xml"/><Relationship Id="rId2" Type="http://schemas.openxmlformats.org/officeDocument/2006/relationships/tags" Target="../tags/tag3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94.xml"/><Relationship Id="rId2" Type="http://schemas.openxmlformats.org/officeDocument/2006/relationships/image" Target="../media/image65.png"/><Relationship Id="rId3" Type="http://schemas.openxmlformats.org/officeDocument/2006/relationships/image" Target="../media/image66.emf"/></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94.xml"/><Relationship Id="rId2" Type="http://schemas.openxmlformats.org/officeDocument/2006/relationships/image" Target="../media/image67.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94.xml"/><Relationship Id="rId2" Type="http://schemas.openxmlformats.org/officeDocument/2006/relationships/image" Target="../media/image68.png"/><Relationship Id="rId3" Type="http://schemas.openxmlformats.org/officeDocument/2006/relationships/image" Target="../media/image69.png"/></Relationships>
</file>

<file path=ppt/slides/_rels/slide36.xml.rels><?xml version="1.0" encoding="UTF-8" standalone="yes"?>
<Relationships xmlns="http://schemas.openxmlformats.org/package/2006/relationships"><Relationship Id="rId3" Type="http://schemas.openxmlformats.org/officeDocument/2006/relationships/image" Target="../media/image70.tif"/><Relationship Id="rId4" Type="http://schemas.openxmlformats.org/officeDocument/2006/relationships/image" Target="../media/image71.png"/><Relationship Id="rId1" Type="http://schemas.openxmlformats.org/officeDocument/2006/relationships/slideLayout" Target="../slideLayouts/slideLayout94.xml"/><Relationship Id="rId2" Type="http://schemas.openxmlformats.org/officeDocument/2006/relationships/notesSlide" Target="../notesSlides/notesSlide9.xml"/></Relationships>
</file>

<file path=ppt/slides/_rels/slide37.xml.rels><?xml version="1.0" encoding="UTF-8" standalone="yes"?>
<Relationships xmlns="http://schemas.openxmlformats.org/package/2006/relationships"><Relationship Id="rId3" Type="http://schemas.openxmlformats.org/officeDocument/2006/relationships/image" Target="../media/image72.png"/><Relationship Id="rId4" Type="http://schemas.openxmlformats.org/officeDocument/2006/relationships/image" Target="../media/image73.png"/><Relationship Id="rId5" Type="http://schemas.openxmlformats.org/officeDocument/2006/relationships/image" Target="../media/image74.png"/><Relationship Id="rId6" Type="http://schemas.openxmlformats.org/officeDocument/2006/relationships/image" Target="../media/image75.png"/><Relationship Id="rId1" Type="http://schemas.openxmlformats.org/officeDocument/2006/relationships/slideLayout" Target="../slideLayouts/slideLayout94.xml"/><Relationship Id="rId2" Type="http://schemas.openxmlformats.org/officeDocument/2006/relationships/notesSlide" Target="../notesSlides/notesSlide10.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94.xml"/><Relationship Id="rId2" Type="http://schemas.openxmlformats.org/officeDocument/2006/relationships/image" Target="../media/image67.jpeg"/></Relationships>
</file>

<file path=ppt/slides/_rels/slide39.xml.rels><?xml version="1.0" encoding="UTF-8" standalone="yes"?>
<Relationships xmlns="http://schemas.openxmlformats.org/package/2006/relationships"><Relationship Id="rId3" Type="http://schemas.openxmlformats.org/officeDocument/2006/relationships/image" Target="../media/image76.png"/><Relationship Id="rId4" Type="http://schemas.openxmlformats.org/officeDocument/2006/relationships/image" Target="../media/image77.png"/><Relationship Id="rId1" Type="http://schemas.openxmlformats.org/officeDocument/2006/relationships/slideLayout" Target="../slideLayouts/slideLayout94.xml"/><Relationship Id="rId2" Type="http://schemas.openxmlformats.org/officeDocument/2006/relationships/notesSlide" Target="../notesSlides/notesSlide11.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8.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40.xml.rels><?xml version="1.0" encoding="UTF-8" standalone="yes"?>
<Relationships xmlns="http://schemas.openxmlformats.org/package/2006/relationships"><Relationship Id="rId3" Type="http://schemas.openxmlformats.org/officeDocument/2006/relationships/image" Target="../media/image79.png"/><Relationship Id="rId4" Type="http://schemas.openxmlformats.org/officeDocument/2006/relationships/image" Target="../media/image80.png"/><Relationship Id="rId1" Type="http://schemas.openxmlformats.org/officeDocument/2006/relationships/slideLayout" Target="../slideLayouts/slideLayout94.xml"/><Relationship Id="rId2" Type="http://schemas.openxmlformats.org/officeDocument/2006/relationships/image" Target="../media/image78.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94.xml"/><Relationship Id="rId2" Type="http://schemas.openxmlformats.org/officeDocument/2006/relationships/image" Target="../media/image81.tif"/><Relationship Id="rId3" Type="http://schemas.openxmlformats.org/officeDocument/2006/relationships/image" Target="../media/image82.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94.xml"/><Relationship Id="rId2" Type="http://schemas.openxmlformats.org/officeDocument/2006/relationships/image" Target="../media/image81.tif"/><Relationship Id="rId3" Type="http://schemas.openxmlformats.org/officeDocument/2006/relationships/image" Target="../media/image82.png"/></Relationships>
</file>

<file path=ppt/slides/_rels/slide43.xml.rels><?xml version="1.0" encoding="UTF-8" standalone="yes"?>
<Relationships xmlns="http://schemas.openxmlformats.org/package/2006/relationships"><Relationship Id="rId3" Type="http://schemas.openxmlformats.org/officeDocument/2006/relationships/image" Target="../media/image83.png"/><Relationship Id="rId4" Type="http://schemas.openxmlformats.org/officeDocument/2006/relationships/image" Target="../media/image84.emf"/><Relationship Id="rId5" Type="http://schemas.openxmlformats.org/officeDocument/2006/relationships/image" Target="../media/image85.png"/><Relationship Id="rId6" Type="http://schemas.openxmlformats.org/officeDocument/2006/relationships/image" Target="../media/image86.png"/><Relationship Id="rId1" Type="http://schemas.openxmlformats.org/officeDocument/2006/relationships/slideLayout" Target="../slideLayouts/slideLayout94.xml"/><Relationship Id="rId2" Type="http://schemas.openxmlformats.org/officeDocument/2006/relationships/notesSlide" Target="../notesSlides/notesSlide1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94.xml"/></Relationships>
</file>

<file path=ppt/slides/_rels/slide45.xml.rels><?xml version="1.0" encoding="UTF-8" standalone="yes"?>
<Relationships xmlns="http://schemas.openxmlformats.org/package/2006/relationships"><Relationship Id="rId3" Type="http://schemas.openxmlformats.org/officeDocument/2006/relationships/image" Target="../media/image88.jpeg"/><Relationship Id="rId4" Type="http://schemas.openxmlformats.org/officeDocument/2006/relationships/image" Target="../media/image89.tif"/><Relationship Id="rId5" Type="http://schemas.openxmlformats.org/officeDocument/2006/relationships/image" Target="../media/image90.tif"/><Relationship Id="rId6" Type="http://schemas.openxmlformats.org/officeDocument/2006/relationships/image" Target="../media/image91.tif"/><Relationship Id="rId7" Type="http://schemas.openxmlformats.org/officeDocument/2006/relationships/image" Target="../media/image92.jpeg"/><Relationship Id="rId8" Type="http://schemas.openxmlformats.org/officeDocument/2006/relationships/image" Target="../media/image93.jpeg"/><Relationship Id="rId9" Type="http://schemas.openxmlformats.org/officeDocument/2006/relationships/image" Target="../media/image94.png"/><Relationship Id="rId10" Type="http://schemas.openxmlformats.org/officeDocument/2006/relationships/image" Target="../media/image95.png"/><Relationship Id="rId1" Type="http://schemas.openxmlformats.org/officeDocument/2006/relationships/slideLayout" Target="../slideLayouts/slideLayout94.xml"/><Relationship Id="rId2" Type="http://schemas.openxmlformats.org/officeDocument/2006/relationships/image" Target="../media/image87.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89.xml"/><Relationship Id="rId2" Type="http://schemas.openxmlformats.org/officeDocument/2006/relationships/image" Target="../media/image96.png"/><Relationship Id="rId3" Type="http://schemas.openxmlformats.org/officeDocument/2006/relationships/image" Target="../media/image97.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JPG"/><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image" Target="../media/image13.png"/><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 Id="rId3" Type="http://schemas.openxmlformats.org/officeDocument/2006/relationships/image" Target="../media/image1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 Id="rId3"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dirty="0" smtClean="0"/>
              <a:t>Intro to ERCC DMRR Workshop</a:t>
            </a:r>
            <a:endParaRPr lang="en-US" dirty="0"/>
          </a:p>
        </p:txBody>
      </p:sp>
      <p:sp>
        <p:nvSpPr>
          <p:cNvPr id="6" name="Subtitle 5"/>
          <p:cNvSpPr>
            <a:spLocks noGrp="1"/>
          </p:cNvSpPr>
          <p:nvPr>
            <p:ph type="subTitle" idx="1"/>
          </p:nvPr>
        </p:nvSpPr>
        <p:spPr/>
        <p:txBody>
          <a:bodyPr>
            <a:normAutofit fontScale="85000" lnSpcReduction="20000"/>
          </a:bodyPr>
          <a:lstStyle/>
          <a:p>
            <a:r>
              <a:rPr lang="en-US" dirty="0" smtClean="0"/>
              <a:t>Joel Rozowsky</a:t>
            </a:r>
          </a:p>
          <a:p>
            <a:r>
              <a:rPr lang="en-US" dirty="0" smtClean="0"/>
              <a:t>Yale University</a:t>
            </a:r>
          </a:p>
          <a:p>
            <a:r>
              <a:rPr lang="en-US" dirty="0" smtClean="0"/>
              <a:t>ERCC DMRR Workshop, ISEV 2015</a:t>
            </a:r>
          </a:p>
          <a:p>
            <a:r>
              <a:rPr lang="en-US" dirty="0" smtClean="0"/>
              <a:t>23 April 2015</a:t>
            </a:r>
          </a:p>
          <a:p>
            <a:endParaRPr lang="en-US" dirty="0" smtClean="0"/>
          </a:p>
        </p:txBody>
      </p:sp>
    </p:spTree>
    <p:extLst>
      <p:ext uri="{BB962C8B-B14F-4D97-AF65-F5344CB8AC3E}">
        <p14:creationId xmlns:p14="http://schemas.microsoft.com/office/powerpoint/2010/main" val="17318945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36712" y="63674"/>
            <a:ext cx="6479704" cy="752330"/>
          </a:xfrm>
        </p:spPr>
        <p:txBody>
          <a:bodyPr>
            <a:noAutofit/>
          </a:bodyPr>
          <a:lstStyle/>
          <a:p>
            <a:pPr algn="l"/>
            <a:r>
              <a:rPr lang="en-US" b="1" dirty="0" smtClean="0">
                <a:latin typeface="Helvetica"/>
                <a:cs typeface="Helvetica"/>
              </a:rPr>
              <a:t>Acknowledgements</a:t>
            </a:r>
            <a:endParaRPr lang="en-US" b="1" dirty="0">
              <a:solidFill>
                <a:srgbClr val="2E9EE2"/>
              </a:solidFill>
              <a:latin typeface="Helvetica"/>
              <a:cs typeface="Helvetica"/>
            </a:endParaRPr>
          </a:p>
        </p:txBody>
      </p:sp>
      <p:sp>
        <p:nvSpPr>
          <p:cNvPr id="4" name="Slide Number Placeholder 3"/>
          <p:cNvSpPr>
            <a:spLocks noGrp="1"/>
          </p:cNvSpPr>
          <p:nvPr>
            <p:ph type="sldNum" sz="quarter" idx="12"/>
          </p:nvPr>
        </p:nvSpPr>
        <p:spPr/>
        <p:txBody>
          <a:bodyPr/>
          <a:lstStyle/>
          <a:p>
            <a:fld id="{42D882AF-417C-435C-9F28-43C1763EC6AE}" type="slidenum">
              <a:rPr lang="en-US" smtClean="0"/>
              <a:pPr/>
              <a:t>10</a:t>
            </a:fld>
            <a:endParaRPr lang="en-US" dirty="0"/>
          </a:p>
        </p:txBody>
      </p:sp>
      <p:cxnSp>
        <p:nvCxnSpPr>
          <p:cNvPr id="8" name="Straight Connector 7"/>
          <p:cNvCxnSpPr/>
          <p:nvPr/>
        </p:nvCxnSpPr>
        <p:spPr>
          <a:xfrm>
            <a:off x="1160014" y="816004"/>
            <a:ext cx="7732466" cy="0"/>
          </a:xfrm>
          <a:prstGeom prst="line">
            <a:avLst/>
          </a:prstGeom>
          <a:ln>
            <a:solidFill>
              <a:srgbClr val="171718"/>
            </a:solidFill>
          </a:ln>
          <a:effectLst/>
        </p:spPr>
        <p:style>
          <a:lnRef idx="2">
            <a:schemeClr val="accent1"/>
          </a:lnRef>
          <a:fillRef idx="0">
            <a:schemeClr val="accent1"/>
          </a:fillRef>
          <a:effectRef idx="1">
            <a:schemeClr val="accent1"/>
          </a:effectRef>
          <a:fontRef idx="minor">
            <a:schemeClr val="tx1"/>
          </a:fontRef>
        </p:style>
      </p:cxnSp>
      <p:pic>
        <p:nvPicPr>
          <p:cNvPr id="9" name="Picture 8" descr="exRNA logo.png"/>
          <p:cNvPicPr>
            <a:picLocks noChangeAspect="1"/>
          </p:cNvPicPr>
          <p:nvPr/>
        </p:nvPicPr>
        <p:blipFill rotWithShape="1">
          <a:blip r:embed="rId2" cstate="print">
            <a:extLst>
              <a:ext uri="{28A0092B-C50C-407E-A947-70E740481C1C}">
                <a14:useLocalDpi xmlns:a14="http://schemas.microsoft.com/office/drawing/2010/main" val="0"/>
              </a:ext>
            </a:extLst>
          </a:blip>
          <a:srcRect r="66312"/>
          <a:stretch/>
        </p:blipFill>
        <p:spPr>
          <a:xfrm>
            <a:off x="160043" y="128185"/>
            <a:ext cx="706982" cy="835831"/>
          </a:xfrm>
          <a:prstGeom prst="rect">
            <a:avLst/>
          </a:prstGeom>
        </p:spPr>
      </p:pic>
      <p:sp>
        <p:nvSpPr>
          <p:cNvPr id="5" name="Footer Placeholder 4"/>
          <p:cNvSpPr>
            <a:spLocks noGrp="1"/>
          </p:cNvSpPr>
          <p:nvPr>
            <p:ph type="ftr" sz="quarter" idx="11"/>
          </p:nvPr>
        </p:nvSpPr>
        <p:spPr/>
        <p:txBody>
          <a:bodyPr/>
          <a:lstStyle/>
          <a:p>
            <a:r>
              <a:rPr lang="en-US" dirty="0" smtClean="0"/>
              <a:t>ISEV 2015</a:t>
            </a:r>
            <a:endParaRPr lang="en-US" dirty="0"/>
          </a:p>
        </p:txBody>
      </p:sp>
      <p:grpSp>
        <p:nvGrpSpPr>
          <p:cNvPr id="6" name="Group 5"/>
          <p:cNvGrpSpPr/>
          <p:nvPr/>
        </p:nvGrpSpPr>
        <p:grpSpPr>
          <a:xfrm>
            <a:off x="323528" y="2132856"/>
            <a:ext cx="8416210" cy="3600400"/>
            <a:chOff x="270590" y="908720"/>
            <a:chExt cx="8416210" cy="3600400"/>
          </a:xfrm>
        </p:grpSpPr>
        <p:pic>
          <p:nvPicPr>
            <p:cNvPr id="10" name="Picture 2" descr="logo_alt_lg"/>
            <p:cNvPicPr>
              <a:picLocks noChangeAspect="1" noChangeArrowheads="1"/>
            </p:cNvPicPr>
            <p:nvPr/>
          </p:nvPicPr>
          <p:blipFill>
            <a:blip r:embed="rId3" cstate="print"/>
            <a:srcRect/>
            <a:stretch>
              <a:fillRect/>
            </a:stretch>
          </p:blipFill>
          <p:spPr bwMode="auto">
            <a:xfrm>
              <a:off x="314787" y="1042511"/>
              <a:ext cx="1584176" cy="443831"/>
            </a:xfrm>
            <a:prstGeom prst="rect">
              <a:avLst/>
            </a:prstGeom>
            <a:noFill/>
          </p:spPr>
        </p:pic>
        <p:sp>
          <p:nvSpPr>
            <p:cNvPr id="11" name="TextBox 10"/>
            <p:cNvSpPr txBox="1"/>
            <p:nvPr/>
          </p:nvSpPr>
          <p:spPr>
            <a:xfrm>
              <a:off x="270590" y="1584480"/>
              <a:ext cx="2891962" cy="2585323"/>
            </a:xfrm>
            <a:prstGeom prst="rect">
              <a:avLst/>
            </a:prstGeom>
            <a:noFill/>
          </p:spPr>
          <p:txBody>
            <a:bodyPr wrap="none" rtlCol="0">
              <a:spAutoFit/>
            </a:bodyPr>
            <a:lstStyle/>
            <a:p>
              <a:r>
                <a:rPr lang="en-US" dirty="0" err="1" smtClean="0"/>
                <a:t>Aleksandar</a:t>
              </a:r>
              <a:r>
                <a:rPr lang="en-US" dirty="0" smtClean="0"/>
                <a:t> </a:t>
              </a:r>
              <a:r>
                <a:rPr lang="en-US" dirty="0" err="1" smtClean="0"/>
                <a:t>Milosavljevic</a:t>
              </a:r>
              <a:endParaRPr lang="en-US" dirty="0" smtClean="0"/>
            </a:p>
            <a:p>
              <a:r>
                <a:rPr lang="en-US" dirty="0"/>
                <a:t>Matt </a:t>
              </a:r>
              <a:r>
                <a:rPr lang="en-US" dirty="0" smtClean="0"/>
                <a:t>Roth</a:t>
              </a:r>
            </a:p>
            <a:p>
              <a:r>
                <a:rPr lang="en-US" dirty="0" smtClean="0"/>
                <a:t>Sai Lakshmi Subramanian</a:t>
              </a:r>
            </a:p>
            <a:p>
              <a:r>
                <a:rPr lang="en-US" dirty="0" smtClean="0"/>
                <a:t>William Thistlethwaite</a:t>
              </a:r>
            </a:p>
            <a:p>
              <a:r>
                <a:rPr lang="en-US" dirty="0" smtClean="0"/>
                <a:t>Andrew </a:t>
              </a:r>
              <a:r>
                <a:rPr lang="en-US" dirty="0"/>
                <a:t>Jackson</a:t>
              </a:r>
            </a:p>
            <a:p>
              <a:r>
                <a:rPr lang="en-US" dirty="0" smtClean="0"/>
                <a:t>Sameer Paithankar</a:t>
              </a:r>
            </a:p>
            <a:p>
              <a:r>
                <a:rPr lang="en-US" dirty="0" smtClean="0"/>
                <a:t>Aaron Baker</a:t>
              </a:r>
            </a:p>
            <a:p>
              <a:r>
                <a:rPr lang="en-US" dirty="0" smtClean="0"/>
                <a:t>Neethu Shah</a:t>
              </a:r>
            </a:p>
            <a:p>
              <a:r>
                <a:rPr lang="en-US" dirty="0"/>
                <a:t>Kevin </a:t>
              </a:r>
              <a:r>
                <a:rPr lang="en-US" dirty="0" err="1" smtClean="0"/>
                <a:t>Riehle</a:t>
              </a:r>
              <a:endParaRPr lang="en-US" dirty="0" smtClean="0"/>
            </a:p>
          </p:txBody>
        </p:sp>
        <p:sp>
          <p:nvSpPr>
            <p:cNvPr id="12" name="Rectangle 11"/>
            <p:cNvSpPr/>
            <p:nvPr/>
          </p:nvSpPr>
          <p:spPr>
            <a:xfrm>
              <a:off x="270590" y="962539"/>
              <a:ext cx="2872680" cy="320726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3491880" y="3862789"/>
              <a:ext cx="1373133" cy="646331"/>
            </a:xfrm>
            <a:prstGeom prst="rect">
              <a:avLst/>
            </a:prstGeom>
            <a:noFill/>
          </p:spPr>
          <p:txBody>
            <a:bodyPr wrap="none" rtlCol="0">
              <a:spAutoFit/>
            </a:bodyPr>
            <a:lstStyle/>
            <a:p>
              <a:r>
                <a:rPr lang="en-US" dirty="0" smtClean="0"/>
                <a:t>Andrew Su</a:t>
              </a:r>
            </a:p>
            <a:p>
              <a:r>
                <a:rPr lang="en-US" dirty="0" err="1" smtClean="0"/>
                <a:t>Chunlei</a:t>
              </a:r>
              <a:r>
                <a:rPr lang="en-US" dirty="0" smtClean="0"/>
                <a:t> Wu</a:t>
              </a:r>
            </a:p>
          </p:txBody>
        </p:sp>
        <p:sp>
          <p:nvSpPr>
            <p:cNvPr id="14" name="Rectangle 13"/>
            <p:cNvSpPr/>
            <p:nvPr/>
          </p:nvSpPr>
          <p:spPr>
            <a:xfrm>
              <a:off x="3419871" y="3429646"/>
              <a:ext cx="2092173" cy="107947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5" name="TextBox 14"/>
            <p:cNvSpPr txBox="1"/>
            <p:nvPr/>
          </p:nvSpPr>
          <p:spPr>
            <a:xfrm>
              <a:off x="3456201" y="1807656"/>
              <a:ext cx="2108269" cy="1477328"/>
            </a:xfrm>
            <a:prstGeom prst="rect">
              <a:avLst/>
            </a:prstGeom>
            <a:noFill/>
          </p:spPr>
          <p:txBody>
            <a:bodyPr wrap="none" rtlCol="0">
              <a:spAutoFit/>
            </a:bodyPr>
            <a:lstStyle/>
            <a:p>
              <a:r>
                <a:rPr lang="en-US" dirty="0" smtClean="0"/>
                <a:t>David Galas</a:t>
              </a:r>
            </a:p>
            <a:p>
              <a:r>
                <a:rPr lang="en-US" dirty="0" smtClean="0"/>
                <a:t>Roger Alexander</a:t>
              </a:r>
            </a:p>
            <a:p>
              <a:r>
                <a:rPr lang="en-US" dirty="0" smtClean="0"/>
                <a:t>Olivia Fong</a:t>
              </a:r>
            </a:p>
            <a:p>
              <a:r>
                <a:rPr lang="en-US" dirty="0" smtClean="0"/>
                <a:t>Nikita </a:t>
              </a:r>
              <a:r>
                <a:rPr lang="en-US" dirty="0" err="1" smtClean="0"/>
                <a:t>Sakhanenko</a:t>
              </a:r>
              <a:endParaRPr lang="en-US" dirty="0" smtClean="0"/>
            </a:p>
            <a:p>
              <a:r>
                <a:rPr lang="en-US" dirty="0" smtClean="0"/>
                <a:t>Alton Etheridge</a:t>
              </a:r>
            </a:p>
          </p:txBody>
        </p:sp>
        <p:sp>
          <p:nvSpPr>
            <p:cNvPr id="16" name="Rectangle 15"/>
            <p:cNvSpPr/>
            <p:nvPr/>
          </p:nvSpPr>
          <p:spPr>
            <a:xfrm>
              <a:off x="3419872" y="908720"/>
              <a:ext cx="2092173" cy="240890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p:cNvPicPr>
              <a:picLocks noChangeAspect="1"/>
            </p:cNvPicPr>
            <p:nvPr/>
          </p:nvPicPr>
          <p:blipFill>
            <a:blip r:embed="rId4"/>
            <a:stretch>
              <a:fillRect/>
            </a:stretch>
          </p:blipFill>
          <p:spPr>
            <a:xfrm>
              <a:off x="3491880" y="997099"/>
              <a:ext cx="1809750" cy="847725"/>
            </a:xfrm>
            <a:prstGeom prst="rect">
              <a:avLst/>
            </a:prstGeom>
          </p:spPr>
        </p:pic>
        <p:pic>
          <p:nvPicPr>
            <p:cNvPr id="18" name="Picture 17"/>
            <p:cNvPicPr>
              <a:picLocks noChangeAspect="1"/>
            </p:cNvPicPr>
            <p:nvPr/>
          </p:nvPicPr>
          <p:blipFill>
            <a:blip r:embed="rId5"/>
            <a:stretch>
              <a:fillRect/>
            </a:stretch>
          </p:blipFill>
          <p:spPr>
            <a:xfrm>
              <a:off x="3507140" y="3507157"/>
              <a:ext cx="1807474" cy="425899"/>
            </a:xfrm>
            <a:prstGeom prst="rect">
              <a:avLst/>
            </a:prstGeom>
          </p:spPr>
        </p:pic>
        <p:grpSp>
          <p:nvGrpSpPr>
            <p:cNvPr id="20" name="Group 19"/>
            <p:cNvGrpSpPr/>
            <p:nvPr/>
          </p:nvGrpSpPr>
          <p:grpSpPr>
            <a:xfrm>
              <a:off x="5792972" y="2962653"/>
              <a:ext cx="2893828" cy="1258435"/>
              <a:chOff x="230372" y="4443508"/>
              <a:chExt cx="2893828" cy="1258435"/>
            </a:xfrm>
          </p:grpSpPr>
          <p:sp>
            <p:nvSpPr>
              <p:cNvPr id="21" name="Rectangle 20"/>
              <p:cNvSpPr/>
              <p:nvPr/>
            </p:nvSpPr>
            <p:spPr>
              <a:xfrm>
                <a:off x="230372" y="4443508"/>
                <a:ext cx="2893828" cy="125843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323528" y="4765839"/>
                <a:ext cx="2005677" cy="923330"/>
              </a:xfrm>
              <a:prstGeom prst="rect">
                <a:avLst/>
              </a:prstGeom>
              <a:noFill/>
            </p:spPr>
            <p:txBody>
              <a:bodyPr wrap="none" rtlCol="0">
                <a:spAutoFit/>
              </a:bodyPr>
              <a:lstStyle/>
              <a:p>
                <a:r>
                  <a:rPr lang="en-US" dirty="0" smtClean="0"/>
                  <a:t>Alex Pico</a:t>
                </a:r>
              </a:p>
              <a:p>
                <a:r>
                  <a:rPr lang="en-US" dirty="0" smtClean="0"/>
                  <a:t>Kristina </a:t>
                </a:r>
                <a:r>
                  <a:rPr lang="en-US" dirty="0" err="1" smtClean="0"/>
                  <a:t>Hanspers</a:t>
                </a:r>
                <a:endParaRPr lang="en-US" dirty="0" smtClean="0"/>
              </a:p>
              <a:p>
                <a:r>
                  <a:rPr lang="en-US" dirty="0" smtClean="0"/>
                  <a:t>Anders </a:t>
                </a:r>
                <a:r>
                  <a:rPr lang="en-US" dirty="0" err="1" smtClean="0"/>
                  <a:t>Riutta</a:t>
                </a:r>
                <a:endParaRPr lang="en-US" dirty="0" smtClean="0"/>
              </a:p>
            </p:txBody>
          </p:sp>
          <p:pic>
            <p:nvPicPr>
              <p:cNvPr id="23" name="Picture 22"/>
              <p:cNvPicPr>
                <a:picLocks noChangeAspect="1"/>
              </p:cNvPicPr>
              <p:nvPr/>
            </p:nvPicPr>
            <p:blipFill>
              <a:blip r:embed="rId6"/>
              <a:stretch>
                <a:fillRect/>
              </a:stretch>
            </p:blipFill>
            <p:spPr>
              <a:xfrm>
                <a:off x="240111" y="4472314"/>
                <a:ext cx="2872680" cy="272149"/>
              </a:xfrm>
              <a:prstGeom prst="rect">
                <a:avLst/>
              </a:prstGeom>
            </p:spPr>
          </p:pic>
        </p:grpSp>
        <p:grpSp>
          <p:nvGrpSpPr>
            <p:cNvPr id="24" name="Group 23"/>
            <p:cNvGrpSpPr/>
            <p:nvPr/>
          </p:nvGrpSpPr>
          <p:grpSpPr>
            <a:xfrm>
              <a:off x="5816751" y="908720"/>
              <a:ext cx="2858640" cy="1632377"/>
              <a:chOff x="5958647" y="941464"/>
              <a:chExt cx="2144429" cy="1632377"/>
            </a:xfrm>
          </p:grpSpPr>
          <p:sp>
            <p:nvSpPr>
              <p:cNvPr id="25" name="Rectangle 24"/>
              <p:cNvSpPr/>
              <p:nvPr/>
            </p:nvSpPr>
            <p:spPr>
              <a:xfrm>
                <a:off x="5958647" y="941464"/>
                <a:ext cx="2144429" cy="163120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p:cNvSpPr txBox="1"/>
              <p:nvPr/>
            </p:nvSpPr>
            <p:spPr>
              <a:xfrm>
                <a:off x="6086498" y="1373512"/>
                <a:ext cx="1723549" cy="1200329"/>
              </a:xfrm>
              <a:prstGeom prst="rect">
                <a:avLst/>
              </a:prstGeom>
              <a:noFill/>
            </p:spPr>
            <p:txBody>
              <a:bodyPr wrap="none" rtlCol="0">
                <a:spAutoFit/>
              </a:bodyPr>
              <a:lstStyle/>
              <a:p>
                <a:r>
                  <a:rPr lang="en-US" dirty="0" smtClean="0"/>
                  <a:t>Mark Gerstein </a:t>
                </a:r>
              </a:p>
              <a:p>
                <a:r>
                  <a:rPr lang="en-US" dirty="0" smtClean="0"/>
                  <a:t>Joel Rozowsky</a:t>
                </a:r>
              </a:p>
              <a:p>
                <a:r>
                  <a:rPr lang="en-US" dirty="0" smtClean="0"/>
                  <a:t>Rob Kitchen</a:t>
                </a:r>
              </a:p>
              <a:p>
                <a:r>
                  <a:rPr lang="en-US" dirty="0" smtClean="0"/>
                  <a:t>Fabio Navarro</a:t>
                </a:r>
              </a:p>
            </p:txBody>
          </p:sp>
          <p:pic>
            <p:nvPicPr>
              <p:cNvPr id="27" name="Picture 26"/>
              <p:cNvPicPr>
                <a:picLocks noChangeAspect="1"/>
              </p:cNvPicPr>
              <p:nvPr/>
            </p:nvPicPr>
            <p:blipFill>
              <a:blip r:embed="rId7"/>
              <a:stretch>
                <a:fillRect/>
              </a:stretch>
            </p:blipFill>
            <p:spPr>
              <a:xfrm>
                <a:off x="5997200" y="1043952"/>
                <a:ext cx="2028825" cy="390525"/>
              </a:xfrm>
              <a:prstGeom prst="rect">
                <a:avLst/>
              </a:prstGeom>
            </p:spPr>
          </p:pic>
        </p:grpSp>
      </p:grpSp>
      <p:sp>
        <p:nvSpPr>
          <p:cNvPr id="28" name="TextBox 27"/>
          <p:cNvSpPr txBox="1"/>
          <p:nvPr/>
        </p:nvSpPr>
        <p:spPr>
          <a:xfrm>
            <a:off x="1384578" y="1484784"/>
            <a:ext cx="6298519" cy="400110"/>
          </a:xfrm>
          <a:prstGeom prst="rect">
            <a:avLst/>
          </a:prstGeom>
          <a:noFill/>
        </p:spPr>
        <p:txBody>
          <a:bodyPr wrap="none" rtlCol="0">
            <a:spAutoFit/>
          </a:bodyPr>
          <a:lstStyle/>
          <a:p>
            <a:r>
              <a:rPr lang="en-US" sz="2000" b="1" dirty="0" smtClean="0">
                <a:solidFill>
                  <a:srgbClr val="FF0000"/>
                </a:solidFill>
              </a:rPr>
              <a:t>Data Management &amp; Resource Repository (DMRR)</a:t>
            </a:r>
            <a:endParaRPr lang="en-US" sz="2000" b="1" dirty="0">
              <a:solidFill>
                <a:srgbClr val="FF0000"/>
              </a:solidFill>
            </a:endParaRPr>
          </a:p>
        </p:txBody>
      </p:sp>
    </p:spTree>
    <p:extLst>
      <p:ext uri="{BB962C8B-B14F-4D97-AF65-F5344CB8AC3E}">
        <p14:creationId xmlns:p14="http://schemas.microsoft.com/office/powerpoint/2010/main" val="138986494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911945"/>
            <a:ext cx="7772400" cy="1470025"/>
          </a:xfrm>
        </p:spPr>
        <p:txBody>
          <a:bodyPr/>
          <a:lstStyle/>
          <a:p>
            <a:r>
              <a:rPr lang="en-US" dirty="0" smtClean="0"/>
              <a:t>Thoughts on Publication Rollout Structure for the ENCODE Project</a:t>
            </a:r>
            <a:endParaRPr lang="en-US" dirty="0"/>
          </a:p>
        </p:txBody>
      </p:sp>
      <p:sp>
        <p:nvSpPr>
          <p:cNvPr id="3" name="Subtitle 2"/>
          <p:cNvSpPr>
            <a:spLocks noGrp="1"/>
          </p:cNvSpPr>
          <p:nvPr>
            <p:ph type="subTitle" idx="1"/>
          </p:nvPr>
        </p:nvSpPr>
        <p:spPr>
          <a:xfrm>
            <a:off x="1371600" y="3954475"/>
            <a:ext cx="6400800" cy="1752600"/>
          </a:xfrm>
        </p:spPr>
        <p:txBody>
          <a:bodyPr/>
          <a:lstStyle/>
          <a:p>
            <a:r>
              <a:rPr lang="en-US" dirty="0" smtClean="0"/>
              <a:t>M Gerstein</a:t>
            </a:r>
          </a:p>
          <a:p>
            <a:endParaRPr lang="en-US" dirty="0" smtClean="0"/>
          </a:p>
          <a:p>
            <a:r>
              <a:rPr lang="en-US" sz="2400" dirty="0" smtClean="0"/>
              <a:t>(Publication </a:t>
            </a:r>
            <a:r>
              <a:rPr lang="en-US" sz="2400" dirty="0"/>
              <a:t>analysis done by </a:t>
            </a:r>
            <a:r>
              <a:rPr lang="en-US" sz="2400" dirty="0" smtClean="0"/>
              <a:t/>
            </a:r>
            <a:br>
              <a:rPr lang="en-US" sz="2400" dirty="0" smtClean="0"/>
            </a:br>
            <a:r>
              <a:rPr lang="en-US" sz="2400" dirty="0" smtClean="0"/>
              <a:t>D Wang, KK Yan, J </a:t>
            </a:r>
            <a:r>
              <a:rPr lang="en-US" sz="2400" dirty="0" err="1" smtClean="0"/>
              <a:t>Rozowsky</a:t>
            </a:r>
            <a:r>
              <a:rPr lang="en-US" sz="2400" dirty="0" smtClean="0"/>
              <a:t>, E Pan)</a:t>
            </a:r>
            <a:endParaRPr lang="en-US" sz="2400" dirty="0"/>
          </a:p>
        </p:txBody>
      </p:sp>
    </p:spTree>
    <p:extLst>
      <p:ext uri="{BB962C8B-B14F-4D97-AF65-F5344CB8AC3E}">
        <p14:creationId xmlns:p14="http://schemas.microsoft.com/office/powerpoint/2010/main" val="405765326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QOjbCsWsAED44-.jpg"/>
          <p:cNvPicPr>
            <a:picLocks noChangeAspect="1"/>
          </p:cNvPicPr>
          <p:nvPr/>
        </p:nvPicPr>
        <p:blipFill>
          <a:blip r:embed="rId20">
            <a:grayscl/>
            <a:extLst>
              <a:ext uri="{28A0092B-C50C-407E-A947-70E740481C1C}">
                <a14:useLocalDpi xmlns:a14="http://schemas.microsoft.com/office/drawing/2010/main" val="0"/>
              </a:ext>
            </a:extLst>
          </a:blip>
          <a:stretch>
            <a:fillRect/>
          </a:stretch>
        </p:blipFill>
        <p:spPr>
          <a:xfrm>
            <a:off x="5578475" y="4312044"/>
            <a:ext cx="1361680" cy="1790609"/>
          </a:xfrm>
          <a:prstGeom prst="rect">
            <a:avLst/>
          </a:prstGeom>
          <a:ln>
            <a:solidFill>
              <a:schemeClr val="tx1"/>
            </a:solidFill>
          </a:ln>
        </p:spPr>
      </p:pic>
      <p:cxnSp>
        <p:nvCxnSpPr>
          <p:cNvPr id="7" name="Straight Connector 6"/>
          <p:cNvCxnSpPr/>
          <p:nvPr/>
        </p:nvCxnSpPr>
        <p:spPr bwMode="auto">
          <a:xfrm>
            <a:off x="36513" y="3230563"/>
            <a:ext cx="0" cy="136525"/>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 name="Straight Arrow Connector 5"/>
          <p:cNvCxnSpPr/>
          <p:nvPr>
            <p:custDataLst>
              <p:tags r:id="rId1"/>
            </p:custDataLst>
          </p:nvPr>
        </p:nvCxnSpPr>
        <p:spPr>
          <a:xfrm>
            <a:off x="36513" y="3357563"/>
            <a:ext cx="5635625" cy="0"/>
          </a:xfrm>
          <a:prstGeom prst="straightConnector1">
            <a:avLst/>
          </a:prstGeom>
          <a:ln w="31750">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cxnSp>
        <p:nvCxnSpPr>
          <p:cNvPr id="55" name="Straight Arrow Connector 54"/>
          <p:cNvCxnSpPr/>
          <p:nvPr>
            <p:custDataLst>
              <p:tags r:id="rId2"/>
            </p:custDataLst>
          </p:nvPr>
        </p:nvCxnSpPr>
        <p:spPr>
          <a:xfrm>
            <a:off x="5056188" y="3357563"/>
            <a:ext cx="1951037" cy="0"/>
          </a:xfrm>
          <a:prstGeom prst="straightConnector1">
            <a:avLst/>
          </a:prstGeom>
          <a:ln w="31750">
            <a:solidFill>
              <a:schemeClr val="tx1"/>
            </a:solidFill>
            <a:prstDash val="lgDash"/>
            <a:tailEnd type="arrow"/>
          </a:ln>
          <a:effectLst/>
        </p:spPr>
        <p:style>
          <a:lnRef idx="2">
            <a:schemeClr val="accent1"/>
          </a:lnRef>
          <a:fillRef idx="0">
            <a:schemeClr val="accent1"/>
          </a:fillRef>
          <a:effectRef idx="1">
            <a:schemeClr val="accent1"/>
          </a:effectRef>
          <a:fontRef idx="minor">
            <a:schemeClr val="tx1"/>
          </a:fontRef>
        </p:style>
      </p:cxnSp>
      <p:sp>
        <p:nvSpPr>
          <p:cNvPr id="96" name="TextBox 95"/>
          <p:cNvSpPr txBox="1"/>
          <p:nvPr/>
        </p:nvSpPr>
        <p:spPr>
          <a:xfrm>
            <a:off x="396875" y="-12700"/>
            <a:ext cx="1296988" cy="461963"/>
          </a:xfrm>
          <a:prstGeom prst="rect">
            <a:avLst/>
          </a:prstGeom>
          <a:noFill/>
        </p:spPr>
        <p:txBody>
          <a:bodyPr wrap="none">
            <a:spAutoFit/>
          </a:bodyPr>
          <a:lstStyle/>
          <a:p>
            <a:pPr algn="ctr" defTabSz="457200" fontAlgn="auto">
              <a:spcBef>
                <a:spcPts val="0"/>
              </a:spcBef>
              <a:spcAft>
                <a:spcPts val="0"/>
              </a:spcAft>
              <a:defRPr/>
            </a:pPr>
            <a:r>
              <a:rPr lang="en-US" sz="1200" dirty="0">
                <a:solidFill>
                  <a:prstClr val="black"/>
                </a:solidFill>
                <a:latin typeface="Helvetica"/>
                <a:ea typeface="ＭＳ Ｐゴシック" charset="0"/>
                <a:cs typeface="Helvetica"/>
              </a:rPr>
              <a:t>The Human</a:t>
            </a:r>
          </a:p>
          <a:p>
            <a:pPr algn="ctr" defTabSz="457200" fontAlgn="auto">
              <a:spcBef>
                <a:spcPts val="0"/>
              </a:spcBef>
              <a:spcAft>
                <a:spcPts val="0"/>
              </a:spcAft>
              <a:defRPr/>
            </a:pPr>
            <a:r>
              <a:rPr lang="en-US" sz="1200" dirty="0">
                <a:solidFill>
                  <a:prstClr val="black"/>
                </a:solidFill>
                <a:latin typeface="Helvetica"/>
                <a:ea typeface="ＭＳ Ｐゴシック" charset="0"/>
                <a:cs typeface="Helvetica"/>
              </a:rPr>
              <a:t>Genome Project</a:t>
            </a:r>
          </a:p>
        </p:txBody>
      </p:sp>
      <p:sp>
        <p:nvSpPr>
          <p:cNvPr id="108" name="TextBox 107"/>
          <p:cNvSpPr txBox="1"/>
          <p:nvPr/>
        </p:nvSpPr>
        <p:spPr>
          <a:xfrm>
            <a:off x="561975" y="6318250"/>
            <a:ext cx="774700" cy="461963"/>
          </a:xfrm>
          <a:prstGeom prst="rect">
            <a:avLst/>
          </a:prstGeom>
          <a:noFill/>
        </p:spPr>
        <p:txBody>
          <a:bodyPr wrap="none">
            <a:spAutoFit/>
          </a:bodyPr>
          <a:lstStyle/>
          <a:p>
            <a:pPr algn="ctr" defTabSz="457200" fontAlgn="auto">
              <a:spcBef>
                <a:spcPts val="0"/>
              </a:spcBef>
              <a:spcAft>
                <a:spcPts val="0"/>
              </a:spcAft>
              <a:defRPr/>
            </a:pPr>
            <a:r>
              <a:rPr lang="en-US" altLang="zh-CN" sz="1200" dirty="0">
                <a:solidFill>
                  <a:prstClr val="black"/>
                </a:solidFill>
                <a:latin typeface="Helvetica"/>
                <a:ea typeface="宋体"/>
                <a:cs typeface="Helvetica"/>
              </a:rPr>
              <a:t>Worm</a:t>
            </a:r>
            <a:endParaRPr lang="en-US" sz="1200" dirty="0">
              <a:solidFill>
                <a:prstClr val="black"/>
              </a:solidFill>
              <a:latin typeface="Helvetica"/>
              <a:ea typeface="ＭＳ Ｐゴシック" charset="0"/>
              <a:cs typeface="Helvetica"/>
            </a:endParaRPr>
          </a:p>
          <a:p>
            <a:pPr algn="ctr" defTabSz="457200" fontAlgn="auto">
              <a:spcBef>
                <a:spcPts val="0"/>
              </a:spcBef>
              <a:spcAft>
                <a:spcPts val="0"/>
              </a:spcAft>
              <a:defRPr/>
            </a:pPr>
            <a:r>
              <a:rPr lang="en-US" sz="1200" dirty="0">
                <a:solidFill>
                  <a:prstClr val="black"/>
                </a:solidFill>
                <a:latin typeface="Helvetica"/>
                <a:ea typeface="ＭＳ Ｐゴシック" charset="0"/>
                <a:cs typeface="Helvetica"/>
              </a:rPr>
              <a:t>Genome</a:t>
            </a:r>
          </a:p>
        </p:txBody>
      </p:sp>
      <p:cxnSp>
        <p:nvCxnSpPr>
          <p:cNvPr id="115" name="Straight Connector 114"/>
          <p:cNvCxnSpPr/>
          <p:nvPr>
            <p:custDataLst>
              <p:tags r:id="rId3"/>
            </p:custDataLst>
          </p:nvPr>
        </p:nvCxnSpPr>
        <p:spPr>
          <a:xfrm flipH="1" flipV="1">
            <a:off x="5672138" y="3341688"/>
            <a:ext cx="601662" cy="957264"/>
          </a:xfrm>
          <a:prstGeom prst="line">
            <a:avLst/>
          </a:prstGeom>
          <a:ln cap="rnd">
            <a:solidFill>
              <a:schemeClr val="tx1"/>
            </a:solidFill>
            <a:prstDash val="sysDash"/>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120" name="Straight Connector 119"/>
          <p:cNvCxnSpPr>
            <a:stCxn id="60459" idx="3"/>
            <a:endCxn id="60434" idx="2"/>
          </p:cNvCxnSpPr>
          <p:nvPr>
            <p:custDataLst>
              <p:tags r:id="rId4"/>
            </p:custDataLst>
          </p:nvPr>
        </p:nvCxnSpPr>
        <p:spPr>
          <a:xfrm flipV="1">
            <a:off x="5477770" y="2381250"/>
            <a:ext cx="2885181" cy="972243"/>
          </a:xfrm>
          <a:prstGeom prst="line">
            <a:avLst/>
          </a:prstGeom>
          <a:ln cap="rnd">
            <a:solidFill>
              <a:schemeClr val="tx1"/>
            </a:solidFill>
            <a:prstDash val="sysDash"/>
            <a:headEnd type="oval"/>
            <a:tailEnd type="oval"/>
          </a:ln>
          <a:effectLst/>
        </p:spPr>
        <p:style>
          <a:lnRef idx="2">
            <a:schemeClr val="accent1"/>
          </a:lnRef>
          <a:fillRef idx="0">
            <a:schemeClr val="accent1"/>
          </a:fillRef>
          <a:effectRef idx="1">
            <a:schemeClr val="accent1"/>
          </a:effectRef>
          <a:fontRef idx="minor">
            <a:schemeClr val="tx1"/>
          </a:fontRef>
        </p:style>
      </p:cxnSp>
      <p:sp>
        <p:nvSpPr>
          <p:cNvPr id="36" name="TextBox 35"/>
          <p:cNvSpPr txBox="1"/>
          <p:nvPr/>
        </p:nvSpPr>
        <p:spPr>
          <a:xfrm>
            <a:off x="2663825" y="-1588"/>
            <a:ext cx="842963" cy="461963"/>
          </a:xfrm>
          <a:prstGeom prst="rect">
            <a:avLst/>
          </a:prstGeom>
          <a:noFill/>
        </p:spPr>
        <p:txBody>
          <a:bodyPr wrap="none">
            <a:spAutoFit/>
          </a:bodyPr>
          <a:lstStyle/>
          <a:p>
            <a:pPr algn="ctr" defTabSz="457200" fontAlgn="auto">
              <a:spcBef>
                <a:spcPts val="0"/>
              </a:spcBef>
              <a:spcAft>
                <a:spcPts val="0"/>
              </a:spcAft>
              <a:defRPr/>
            </a:pPr>
            <a:r>
              <a:rPr lang="en-US" sz="1200" dirty="0">
                <a:solidFill>
                  <a:prstClr val="black"/>
                </a:solidFill>
                <a:latin typeface="Helvetica"/>
                <a:ea typeface="ＭＳ Ｐゴシック" charset="0"/>
                <a:cs typeface="Helvetica"/>
              </a:rPr>
              <a:t>ENCODE</a:t>
            </a:r>
          </a:p>
          <a:p>
            <a:pPr algn="ctr" defTabSz="457200" fontAlgn="auto">
              <a:spcBef>
                <a:spcPts val="0"/>
              </a:spcBef>
              <a:spcAft>
                <a:spcPts val="0"/>
              </a:spcAft>
              <a:defRPr/>
            </a:pPr>
            <a:r>
              <a:rPr lang="en-US" sz="1200" dirty="0">
                <a:solidFill>
                  <a:prstClr val="black"/>
                </a:solidFill>
                <a:latin typeface="Helvetica"/>
                <a:ea typeface="ＭＳ Ｐゴシック" charset="0"/>
                <a:cs typeface="Helvetica"/>
              </a:rPr>
              <a:t>Pilot</a:t>
            </a:r>
          </a:p>
        </p:txBody>
      </p:sp>
      <p:sp>
        <p:nvSpPr>
          <p:cNvPr id="37" name="TextBox 36"/>
          <p:cNvSpPr txBox="1"/>
          <p:nvPr/>
        </p:nvSpPr>
        <p:spPr>
          <a:xfrm>
            <a:off x="5862638" y="0"/>
            <a:ext cx="1057275" cy="460375"/>
          </a:xfrm>
          <a:prstGeom prst="rect">
            <a:avLst/>
          </a:prstGeom>
          <a:noFill/>
        </p:spPr>
        <p:txBody>
          <a:bodyPr wrap="none">
            <a:spAutoFit/>
          </a:bodyPr>
          <a:lstStyle/>
          <a:p>
            <a:pPr algn="ctr" defTabSz="457200" fontAlgn="auto">
              <a:spcBef>
                <a:spcPts val="0"/>
              </a:spcBef>
              <a:spcAft>
                <a:spcPts val="0"/>
              </a:spcAft>
              <a:defRPr/>
            </a:pPr>
            <a:r>
              <a:rPr lang="en-US" sz="1200" dirty="0">
                <a:solidFill>
                  <a:prstClr val="black"/>
                </a:solidFill>
                <a:latin typeface="Helvetica"/>
                <a:ea typeface="ＭＳ Ｐゴシック" charset="0"/>
                <a:cs typeface="Helvetica"/>
              </a:rPr>
              <a:t>Comparative</a:t>
            </a:r>
          </a:p>
          <a:p>
            <a:pPr algn="ctr" defTabSz="457200" fontAlgn="auto">
              <a:spcBef>
                <a:spcPts val="0"/>
              </a:spcBef>
              <a:spcAft>
                <a:spcPts val="0"/>
              </a:spcAft>
              <a:defRPr/>
            </a:pPr>
            <a:r>
              <a:rPr lang="en-US" sz="1200" dirty="0">
                <a:solidFill>
                  <a:prstClr val="black"/>
                </a:solidFill>
                <a:latin typeface="Helvetica"/>
                <a:ea typeface="ＭＳ Ｐゴシック" charset="0"/>
                <a:cs typeface="Helvetica"/>
              </a:rPr>
              <a:t>ENCODE</a:t>
            </a:r>
          </a:p>
        </p:txBody>
      </p:sp>
      <p:sp>
        <p:nvSpPr>
          <p:cNvPr id="38" name="TextBox 37"/>
          <p:cNvSpPr txBox="1"/>
          <p:nvPr/>
        </p:nvSpPr>
        <p:spPr>
          <a:xfrm>
            <a:off x="7758113" y="-7938"/>
            <a:ext cx="1311275" cy="461963"/>
          </a:xfrm>
          <a:prstGeom prst="rect">
            <a:avLst/>
          </a:prstGeom>
          <a:noFill/>
        </p:spPr>
        <p:txBody>
          <a:bodyPr wrap="square">
            <a:spAutoFit/>
          </a:bodyPr>
          <a:lstStyle/>
          <a:p>
            <a:pPr algn="ctr" defTabSz="457200" fontAlgn="auto">
              <a:spcBef>
                <a:spcPts val="0"/>
              </a:spcBef>
              <a:spcAft>
                <a:spcPts val="0"/>
              </a:spcAft>
              <a:defRPr/>
            </a:pPr>
            <a:r>
              <a:rPr lang="en-US" sz="1200" dirty="0" err="1">
                <a:solidFill>
                  <a:prstClr val="black"/>
                </a:solidFill>
                <a:latin typeface="Helvetica"/>
                <a:ea typeface="ＭＳ Ｐゴシック" charset="0"/>
                <a:cs typeface="Helvetica"/>
              </a:rPr>
              <a:t>Epigenome</a:t>
            </a:r>
            <a:endParaRPr lang="en-US" sz="1200" dirty="0">
              <a:solidFill>
                <a:prstClr val="black"/>
              </a:solidFill>
              <a:latin typeface="Helvetica"/>
              <a:ea typeface="ＭＳ Ｐゴシック" charset="0"/>
              <a:cs typeface="Helvetica"/>
            </a:endParaRPr>
          </a:p>
          <a:p>
            <a:pPr algn="ctr" defTabSz="457200" fontAlgn="auto">
              <a:spcBef>
                <a:spcPts val="0"/>
              </a:spcBef>
              <a:spcAft>
                <a:spcPts val="0"/>
              </a:spcAft>
              <a:defRPr/>
            </a:pPr>
            <a:r>
              <a:rPr lang="en-US" sz="1200" dirty="0">
                <a:solidFill>
                  <a:prstClr val="black"/>
                </a:solidFill>
                <a:latin typeface="Helvetica"/>
                <a:ea typeface="ＭＳ Ｐゴシック" charset="0"/>
                <a:cs typeface="Helvetica"/>
              </a:rPr>
              <a:t>Roadmap</a:t>
            </a:r>
          </a:p>
        </p:txBody>
      </p:sp>
      <p:sp>
        <p:nvSpPr>
          <p:cNvPr id="43" name="TextBox 42"/>
          <p:cNvSpPr txBox="1"/>
          <p:nvPr/>
        </p:nvSpPr>
        <p:spPr>
          <a:xfrm>
            <a:off x="3981450" y="6318250"/>
            <a:ext cx="1236663" cy="461963"/>
          </a:xfrm>
          <a:prstGeom prst="rect">
            <a:avLst/>
          </a:prstGeom>
          <a:noFill/>
        </p:spPr>
        <p:txBody>
          <a:bodyPr wrap="none">
            <a:spAutoFit/>
          </a:bodyPr>
          <a:lstStyle/>
          <a:p>
            <a:pPr algn="ctr" defTabSz="457200" fontAlgn="auto">
              <a:spcBef>
                <a:spcPts val="0"/>
              </a:spcBef>
              <a:spcAft>
                <a:spcPts val="0"/>
              </a:spcAft>
              <a:defRPr/>
            </a:pPr>
            <a:r>
              <a:rPr lang="en-US" altLang="zh-CN" sz="1200" dirty="0">
                <a:solidFill>
                  <a:prstClr val="black"/>
                </a:solidFill>
                <a:latin typeface="Helvetica"/>
                <a:ea typeface="宋体"/>
                <a:cs typeface="Helvetica"/>
              </a:rPr>
              <a:t>1000 Genomes</a:t>
            </a:r>
            <a:endParaRPr lang="en-US" sz="1200" dirty="0">
              <a:solidFill>
                <a:prstClr val="black"/>
              </a:solidFill>
              <a:latin typeface="Helvetica"/>
              <a:ea typeface="ＭＳ Ｐゴシック" charset="0"/>
              <a:cs typeface="Helvetica"/>
            </a:endParaRPr>
          </a:p>
          <a:p>
            <a:pPr algn="ctr" defTabSz="457200" fontAlgn="auto">
              <a:spcBef>
                <a:spcPts val="0"/>
              </a:spcBef>
              <a:spcAft>
                <a:spcPts val="0"/>
              </a:spcAft>
              <a:defRPr/>
            </a:pPr>
            <a:r>
              <a:rPr lang="en-US" sz="1200" dirty="0">
                <a:solidFill>
                  <a:prstClr val="black"/>
                </a:solidFill>
                <a:latin typeface="Helvetica"/>
                <a:ea typeface="ＭＳ Ｐゴシック" charset="0"/>
                <a:cs typeface="Helvetica"/>
              </a:rPr>
              <a:t>Pilot</a:t>
            </a:r>
          </a:p>
        </p:txBody>
      </p:sp>
      <p:sp>
        <p:nvSpPr>
          <p:cNvPr id="44" name="TextBox 43"/>
          <p:cNvSpPr txBox="1"/>
          <p:nvPr/>
        </p:nvSpPr>
        <p:spPr>
          <a:xfrm>
            <a:off x="7610475" y="6318250"/>
            <a:ext cx="581025" cy="276225"/>
          </a:xfrm>
          <a:prstGeom prst="rect">
            <a:avLst/>
          </a:prstGeom>
          <a:noFill/>
        </p:spPr>
        <p:txBody>
          <a:bodyPr wrap="none">
            <a:spAutoFit/>
          </a:bodyPr>
          <a:lstStyle/>
          <a:p>
            <a:pPr algn="ctr" defTabSz="457200" fontAlgn="auto">
              <a:spcBef>
                <a:spcPts val="0"/>
              </a:spcBef>
              <a:spcAft>
                <a:spcPts val="0"/>
              </a:spcAft>
              <a:defRPr/>
            </a:pPr>
            <a:r>
              <a:rPr lang="en-US" altLang="zh-CN" sz="1200" dirty="0" err="1">
                <a:solidFill>
                  <a:prstClr val="black"/>
                </a:solidFill>
                <a:latin typeface="Helvetica"/>
                <a:ea typeface="宋体"/>
                <a:cs typeface="Helvetica"/>
              </a:rPr>
              <a:t>GTEx</a:t>
            </a:r>
            <a:endParaRPr lang="en-US" sz="1200" dirty="0">
              <a:solidFill>
                <a:prstClr val="black"/>
              </a:solidFill>
              <a:latin typeface="Helvetica"/>
              <a:ea typeface="ＭＳ Ｐゴシック" charset="0"/>
              <a:cs typeface="Helvetica"/>
            </a:endParaRPr>
          </a:p>
        </p:txBody>
      </p:sp>
      <p:pic>
        <p:nvPicPr>
          <p:cNvPr id="60433" name="Picture 1" descr="F1.medium.gif"/>
          <p:cNvPicPr>
            <a:picLocks noChangeAspect="1"/>
          </p:cNvPicPr>
          <p:nvPr/>
        </p:nvPicPr>
        <p:blipFill>
          <a:blip r:embed="rId21">
            <a:grayscl/>
            <a:extLst>
              <a:ext uri="{28A0092B-C50C-407E-A947-70E740481C1C}">
                <a14:useLocalDpi xmlns:a14="http://schemas.microsoft.com/office/drawing/2010/main" val="0"/>
              </a:ext>
            </a:extLst>
          </a:blip>
          <a:srcRect/>
          <a:stretch>
            <a:fillRect/>
          </a:stretch>
        </p:blipFill>
        <p:spPr bwMode="auto">
          <a:xfrm>
            <a:off x="7188200" y="4298950"/>
            <a:ext cx="1438275" cy="1828800"/>
          </a:xfrm>
          <a:prstGeom prst="rect">
            <a:avLst/>
          </a:prstGeom>
          <a:noFill/>
          <a:ln>
            <a:solidFill>
              <a:schemeClr val="tx1"/>
            </a:solidFill>
          </a:ln>
          <a:extLst>
            <a:ext uri="{909E8E84-426E-40dd-AFC4-6F175D3DCCD1}">
              <a14:hiddenFill xmlns:a14="http://schemas.microsoft.com/office/drawing/2010/main" xmlns="">
                <a:solidFill>
                  <a:srgbClr val="FFFFFF"/>
                </a:solidFill>
              </a14:hiddenFill>
            </a:ext>
          </a:extLst>
        </p:spPr>
      </p:pic>
      <p:pic>
        <p:nvPicPr>
          <p:cNvPr id="60434" name="Picture 17" descr="cover_nature.jpg"/>
          <p:cNvPicPr>
            <a:picLocks noChangeAspect="1"/>
          </p:cNvPicPr>
          <p:nvPr/>
        </p:nvPicPr>
        <p:blipFill>
          <a:blip r:embed="rId22">
            <a:grayscl/>
            <a:extLst>
              <a:ext uri="{28A0092B-C50C-407E-A947-70E740481C1C}">
                <a14:useLocalDpi xmlns:a14="http://schemas.microsoft.com/office/drawing/2010/main" val="0"/>
              </a:ext>
            </a:extLst>
          </a:blip>
          <a:srcRect/>
          <a:stretch>
            <a:fillRect/>
          </a:stretch>
        </p:blipFill>
        <p:spPr bwMode="auto">
          <a:xfrm>
            <a:off x="7656513" y="522288"/>
            <a:ext cx="1412875" cy="1858962"/>
          </a:xfrm>
          <a:prstGeom prst="rect">
            <a:avLst/>
          </a:prstGeom>
          <a:noFill/>
          <a:ln>
            <a:solidFill>
              <a:schemeClr val="tx1"/>
            </a:solidFill>
          </a:ln>
          <a:extLst>
            <a:ext uri="{909E8E84-426E-40dd-AFC4-6F175D3DCCD1}">
              <a14:hiddenFill xmlns:a14="http://schemas.microsoft.com/office/drawing/2010/main" xmlns="">
                <a:solidFill>
                  <a:srgbClr val="FFFFFF"/>
                </a:solidFill>
              </a14:hiddenFill>
            </a:ext>
          </a:extLst>
        </p:spPr>
      </p:pic>
      <p:grpSp>
        <p:nvGrpSpPr>
          <p:cNvPr id="60439" name="Group 17"/>
          <p:cNvGrpSpPr>
            <a:grpSpLocks/>
          </p:cNvGrpSpPr>
          <p:nvPr/>
        </p:nvGrpSpPr>
        <p:grpSpPr bwMode="auto">
          <a:xfrm>
            <a:off x="292100" y="3205163"/>
            <a:ext cx="1079500" cy="138112"/>
            <a:chOff x="292085" y="3205547"/>
            <a:chExt cx="1079770" cy="137725"/>
          </a:xfrm>
        </p:grpSpPr>
        <p:cxnSp>
          <p:nvCxnSpPr>
            <p:cNvPr id="8" name="Straight Connector 7"/>
            <p:cNvCxnSpPr/>
            <p:nvPr/>
          </p:nvCxnSpPr>
          <p:spPr bwMode="auto">
            <a:xfrm>
              <a:off x="292085" y="3249872"/>
              <a:ext cx="0" cy="9181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bwMode="auto">
            <a:xfrm rot="5400000">
              <a:off x="515325" y="3294987"/>
              <a:ext cx="91817"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bwMode="auto">
            <a:xfrm rot="5400000">
              <a:off x="1302993" y="3274410"/>
              <a:ext cx="13772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bwMode="auto">
            <a:xfrm rot="5400000">
              <a:off x="790829" y="3295778"/>
              <a:ext cx="93400"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0" name="Straight Connector 49"/>
            <p:cNvCxnSpPr/>
            <p:nvPr/>
          </p:nvCxnSpPr>
          <p:spPr bwMode="auto">
            <a:xfrm rot="5400000">
              <a:off x="1058386" y="3296570"/>
              <a:ext cx="91817"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60440" name="Group 65"/>
          <p:cNvGrpSpPr>
            <a:grpSpLocks/>
          </p:cNvGrpSpPr>
          <p:nvPr/>
        </p:nvGrpSpPr>
        <p:grpSpPr bwMode="auto">
          <a:xfrm>
            <a:off x="1657350" y="3206750"/>
            <a:ext cx="1079500" cy="136525"/>
            <a:chOff x="292085" y="3205547"/>
            <a:chExt cx="1079770" cy="137725"/>
          </a:xfrm>
        </p:grpSpPr>
        <p:cxnSp>
          <p:nvCxnSpPr>
            <p:cNvPr id="67" name="Straight Connector 66"/>
            <p:cNvCxnSpPr/>
            <p:nvPr/>
          </p:nvCxnSpPr>
          <p:spPr bwMode="auto">
            <a:xfrm>
              <a:off x="292085" y="3250388"/>
              <a:ext cx="0" cy="91283"/>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8" name="Straight Connector 67"/>
            <p:cNvCxnSpPr/>
            <p:nvPr/>
          </p:nvCxnSpPr>
          <p:spPr bwMode="auto">
            <a:xfrm rot="5400000">
              <a:off x="515593" y="3295235"/>
              <a:ext cx="91283"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9" name="Straight Connector 68"/>
            <p:cNvCxnSpPr/>
            <p:nvPr/>
          </p:nvCxnSpPr>
          <p:spPr bwMode="auto">
            <a:xfrm rot="5400000">
              <a:off x="1302992" y="3274410"/>
              <a:ext cx="13772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0" name="Straight Connector 69"/>
            <p:cNvCxnSpPr/>
            <p:nvPr/>
          </p:nvCxnSpPr>
          <p:spPr bwMode="auto">
            <a:xfrm rot="5400000">
              <a:off x="791086" y="3296036"/>
              <a:ext cx="92884"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1" name="Straight Connector 70"/>
            <p:cNvCxnSpPr/>
            <p:nvPr/>
          </p:nvCxnSpPr>
          <p:spPr bwMode="auto">
            <a:xfrm rot="5400000">
              <a:off x="1058653" y="3296837"/>
              <a:ext cx="91282"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60441" name="Group 71"/>
          <p:cNvGrpSpPr>
            <a:grpSpLocks/>
          </p:cNvGrpSpPr>
          <p:nvPr/>
        </p:nvGrpSpPr>
        <p:grpSpPr bwMode="auto">
          <a:xfrm>
            <a:off x="3041650" y="3206750"/>
            <a:ext cx="1081088" cy="138113"/>
            <a:chOff x="292085" y="3205547"/>
            <a:chExt cx="1079770" cy="137725"/>
          </a:xfrm>
        </p:grpSpPr>
        <p:cxnSp>
          <p:nvCxnSpPr>
            <p:cNvPr id="73" name="Straight Connector 72"/>
            <p:cNvCxnSpPr/>
            <p:nvPr/>
          </p:nvCxnSpPr>
          <p:spPr bwMode="auto">
            <a:xfrm>
              <a:off x="292085" y="3249872"/>
              <a:ext cx="0" cy="9181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4" name="Straight Connector 73"/>
            <p:cNvCxnSpPr/>
            <p:nvPr/>
          </p:nvCxnSpPr>
          <p:spPr bwMode="auto">
            <a:xfrm rot="5400000">
              <a:off x="516515" y="3294988"/>
              <a:ext cx="91816" cy="158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5" name="Straight Connector 74"/>
            <p:cNvCxnSpPr/>
            <p:nvPr/>
          </p:nvCxnSpPr>
          <p:spPr bwMode="auto">
            <a:xfrm rot="5400000">
              <a:off x="1302992" y="3274410"/>
              <a:ext cx="13772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6" name="Straight Connector 75"/>
            <p:cNvCxnSpPr/>
            <p:nvPr/>
          </p:nvCxnSpPr>
          <p:spPr bwMode="auto">
            <a:xfrm rot="5400000">
              <a:off x="791612" y="3295780"/>
              <a:ext cx="93400" cy="158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7" name="Straight Connector 76"/>
            <p:cNvCxnSpPr/>
            <p:nvPr/>
          </p:nvCxnSpPr>
          <p:spPr bwMode="auto">
            <a:xfrm rot="5400000">
              <a:off x="1057193" y="3296571"/>
              <a:ext cx="91816" cy="1585"/>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60442" name="Group 77"/>
          <p:cNvGrpSpPr>
            <a:grpSpLocks/>
          </p:cNvGrpSpPr>
          <p:nvPr/>
        </p:nvGrpSpPr>
        <p:grpSpPr bwMode="auto">
          <a:xfrm>
            <a:off x="4408488" y="3208338"/>
            <a:ext cx="1079500" cy="136525"/>
            <a:chOff x="292085" y="3205547"/>
            <a:chExt cx="1079770" cy="137725"/>
          </a:xfrm>
        </p:grpSpPr>
        <p:cxnSp>
          <p:nvCxnSpPr>
            <p:cNvPr id="79" name="Straight Connector 78"/>
            <p:cNvCxnSpPr/>
            <p:nvPr/>
          </p:nvCxnSpPr>
          <p:spPr bwMode="auto">
            <a:xfrm>
              <a:off x="292085" y="3250388"/>
              <a:ext cx="0" cy="91282"/>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0" name="Straight Connector 79"/>
            <p:cNvCxnSpPr/>
            <p:nvPr/>
          </p:nvCxnSpPr>
          <p:spPr bwMode="auto">
            <a:xfrm rot="5400000">
              <a:off x="515592" y="3295235"/>
              <a:ext cx="91282"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1" name="Straight Connector 80"/>
            <p:cNvCxnSpPr/>
            <p:nvPr/>
          </p:nvCxnSpPr>
          <p:spPr bwMode="auto">
            <a:xfrm rot="5400000">
              <a:off x="1302992" y="3274410"/>
              <a:ext cx="13772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2" name="Straight Connector 81"/>
            <p:cNvCxnSpPr/>
            <p:nvPr/>
          </p:nvCxnSpPr>
          <p:spPr bwMode="auto">
            <a:xfrm rot="5400000">
              <a:off x="791085" y="3296036"/>
              <a:ext cx="92884"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3" name="Straight Connector 82"/>
            <p:cNvCxnSpPr/>
            <p:nvPr/>
          </p:nvCxnSpPr>
          <p:spPr bwMode="auto">
            <a:xfrm rot="5400000">
              <a:off x="1058652" y="3296836"/>
              <a:ext cx="91283"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cxnSp>
        <p:nvCxnSpPr>
          <p:cNvPr id="85" name="Straight Connector 84"/>
          <p:cNvCxnSpPr/>
          <p:nvPr>
            <p:custDataLst>
              <p:tags r:id="rId5"/>
            </p:custDataLst>
          </p:nvPr>
        </p:nvCxnSpPr>
        <p:spPr>
          <a:xfrm flipH="1" flipV="1">
            <a:off x="836613" y="3344863"/>
            <a:ext cx="63500" cy="922337"/>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91" name="Straight Connector 90"/>
          <p:cNvCxnSpPr/>
          <p:nvPr>
            <p:custDataLst>
              <p:tags r:id="rId6"/>
            </p:custDataLst>
          </p:nvPr>
        </p:nvCxnSpPr>
        <p:spPr>
          <a:xfrm flipH="1">
            <a:off x="1371600" y="2627313"/>
            <a:ext cx="247650" cy="717550"/>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109" name="Straight Connector 108"/>
          <p:cNvCxnSpPr/>
          <p:nvPr>
            <p:custDataLst>
              <p:tags r:id="rId7"/>
            </p:custDataLst>
          </p:nvPr>
        </p:nvCxnSpPr>
        <p:spPr>
          <a:xfrm>
            <a:off x="3113088" y="2290763"/>
            <a:ext cx="198437" cy="1054100"/>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113" name="Straight Connector 112"/>
          <p:cNvCxnSpPr/>
          <p:nvPr>
            <p:custDataLst>
              <p:tags r:id="rId8"/>
            </p:custDataLst>
          </p:nvPr>
        </p:nvCxnSpPr>
        <p:spPr>
          <a:xfrm flipH="1">
            <a:off x="2705100" y="3341688"/>
            <a:ext cx="1417638" cy="933450"/>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116" name="Straight Connector 115"/>
          <p:cNvCxnSpPr/>
          <p:nvPr>
            <p:custDataLst>
              <p:tags r:id="rId9"/>
            </p:custDataLst>
          </p:nvPr>
        </p:nvCxnSpPr>
        <p:spPr>
          <a:xfrm>
            <a:off x="4767263" y="2627313"/>
            <a:ext cx="28575" cy="714375"/>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118" name="Straight Connector 117"/>
          <p:cNvCxnSpPr/>
          <p:nvPr>
            <p:custDataLst>
              <p:tags r:id="rId10"/>
            </p:custDataLst>
          </p:nvPr>
        </p:nvCxnSpPr>
        <p:spPr>
          <a:xfrm>
            <a:off x="4275138" y="3341688"/>
            <a:ext cx="268287" cy="963612"/>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127" name="Straight Connector 126"/>
          <p:cNvCxnSpPr/>
          <p:nvPr>
            <p:custDataLst>
              <p:tags r:id="rId11"/>
            </p:custDataLst>
          </p:nvPr>
        </p:nvCxnSpPr>
        <p:spPr>
          <a:xfrm flipH="1">
            <a:off x="5357813" y="2673350"/>
            <a:ext cx="1368425" cy="680143"/>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131" name="Straight Connector 130"/>
          <p:cNvCxnSpPr>
            <a:stCxn id="60433" idx="0"/>
          </p:cNvCxnSpPr>
          <p:nvPr>
            <p:custDataLst>
              <p:tags r:id="rId12"/>
            </p:custDataLst>
          </p:nvPr>
        </p:nvCxnSpPr>
        <p:spPr>
          <a:xfrm flipH="1" flipV="1">
            <a:off x="5578475" y="3341688"/>
            <a:ext cx="2328863" cy="957262"/>
          </a:xfrm>
          <a:prstGeom prst="line">
            <a:avLst/>
          </a:prstGeom>
          <a:ln cap="rnd">
            <a:solidFill>
              <a:schemeClr val="tx1"/>
            </a:solidFill>
            <a:prstDash val="sysDash"/>
            <a:headEnd type="oval"/>
            <a:tailEnd type="oval"/>
          </a:ln>
          <a:effectLst/>
        </p:spPr>
        <p:style>
          <a:lnRef idx="2">
            <a:schemeClr val="accent1"/>
          </a:lnRef>
          <a:fillRef idx="0">
            <a:schemeClr val="accent1"/>
          </a:fillRef>
          <a:effectRef idx="1">
            <a:schemeClr val="accent1"/>
          </a:effectRef>
          <a:fontRef idx="minor">
            <a:schemeClr val="tx1"/>
          </a:fontRef>
        </p:style>
      </p:cxnSp>
      <p:sp>
        <p:nvSpPr>
          <p:cNvPr id="135" name="TextBox 134"/>
          <p:cNvSpPr txBox="1"/>
          <p:nvPr/>
        </p:nvSpPr>
        <p:spPr>
          <a:xfrm>
            <a:off x="4273550" y="30163"/>
            <a:ext cx="920750" cy="461962"/>
          </a:xfrm>
          <a:prstGeom prst="rect">
            <a:avLst/>
          </a:prstGeom>
          <a:noFill/>
        </p:spPr>
        <p:txBody>
          <a:bodyPr wrap="none">
            <a:spAutoFit/>
          </a:bodyPr>
          <a:lstStyle/>
          <a:p>
            <a:pPr algn="ctr" defTabSz="457200" fontAlgn="auto">
              <a:spcBef>
                <a:spcPts val="0"/>
              </a:spcBef>
              <a:spcAft>
                <a:spcPts val="0"/>
              </a:spcAft>
              <a:defRPr/>
            </a:pPr>
            <a:r>
              <a:rPr lang="en-US" sz="1200" dirty="0">
                <a:solidFill>
                  <a:prstClr val="black"/>
                </a:solidFill>
                <a:latin typeface="Helvetica"/>
                <a:ea typeface="ＭＳ Ｐゴシック" charset="0"/>
                <a:cs typeface="Helvetica"/>
              </a:rPr>
              <a:t>ENCODE</a:t>
            </a:r>
          </a:p>
          <a:p>
            <a:pPr algn="ctr" defTabSz="457200" fontAlgn="auto">
              <a:spcBef>
                <a:spcPts val="0"/>
              </a:spcBef>
              <a:spcAft>
                <a:spcPts val="0"/>
              </a:spcAft>
              <a:defRPr/>
            </a:pPr>
            <a:r>
              <a:rPr lang="en-US" sz="1200" dirty="0">
                <a:solidFill>
                  <a:prstClr val="black"/>
                </a:solidFill>
                <a:latin typeface="Helvetica"/>
                <a:ea typeface="ＭＳ Ｐゴシック" charset="0"/>
                <a:cs typeface="Helvetica"/>
              </a:rPr>
              <a:t>Production</a:t>
            </a:r>
          </a:p>
        </p:txBody>
      </p:sp>
      <p:sp>
        <p:nvSpPr>
          <p:cNvPr id="136" name="TextBox 135"/>
          <p:cNvSpPr txBox="1"/>
          <p:nvPr/>
        </p:nvSpPr>
        <p:spPr>
          <a:xfrm>
            <a:off x="5651363" y="6318250"/>
            <a:ext cx="1236937" cy="461665"/>
          </a:xfrm>
          <a:prstGeom prst="rect">
            <a:avLst/>
          </a:prstGeom>
          <a:noFill/>
        </p:spPr>
        <p:txBody>
          <a:bodyPr wrap="none">
            <a:spAutoFit/>
          </a:bodyPr>
          <a:lstStyle/>
          <a:p>
            <a:pPr algn="ctr" defTabSz="457200" fontAlgn="auto">
              <a:spcBef>
                <a:spcPts val="0"/>
              </a:spcBef>
              <a:spcAft>
                <a:spcPts val="0"/>
              </a:spcAft>
              <a:defRPr/>
            </a:pPr>
            <a:r>
              <a:rPr lang="en-US" altLang="zh-CN" sz="1200" dirty="0">
                <a:solidFill>
                  <a:prstClr val="black"/>
                </a:solidFill>
                <a:latin typeface="Helvetica"/>
                <a:ea typeface="宋体"/>
                <a:cs typeface="Helvetica"/>
              </a:rPr>
              <a:t>1000 Genomes</a:t>
            </a:r>
            <a:endParaRPr lang="en-US" sz="1200" dirty="0">
              <a:solidFill>
                <a:prstClr val="black"/>
              </a:solidFill>
              <a:latin typeface="Helvetica"/>
              <a:ea typeface="ＭＳ Ｐゴシック" charset="0"/>
              <a:cs typeface="Helvetica"/>
            </a:endParaRPr>
          </a:p>
          <a:p>
            <a:pPr algn="ctr" defTabSz="457200" fontAlgn="auto">
              <a:spcBef>
                <a:spcPts val="0"/>
              </a:spcBef>
              <a:spcAft>
                <a:spcPts val="0"/>
              </a:spcAft>
              <a:defRPr/>
            </a:pPr>
            <a:r>
              <a:rPr lang="en-US" sz="1200" dirty="0" smtClean="0">
                <a:solidFill>
                  <a:prstClr val="black"/>
                </a:solidFill>
                <a:latin typeface="Helvetica"/>
                <a:ea typeface="ＭＳ Ｐゴシック" charset="0"/>
                <a:cs typeface="Helvetica"/>
              </a:rPr>
              <a:t>Phase 3</a:t>
            </a:r>
          </a:p>
        </p:txBody>
      </p:sp>
      <p:sp>
        <p:nvSpPr>
          <p:cNvPr id="137" name="TextBox 136"/>
          <p:cNvSpPr txBox="1"/>
          <p:nvPr/>
        </p:nvSpPr>
        <p:spPr>
          <a:xfrm>
            <a:off x="2111375" y="6389688"/>
            <a:ext cx="1143000" cy="277812"/>
          </a:xfrm>
          <a:prstGeom prst="rect">
            <a:avLst/>
          </a:prstGeom>
          <a:noFill/>
        </p:spPr>
        <p:txBody>
          <a:bodyPr wrap="none">
            <a:spAutoFit/>
          </a:bodyPr>
          <a:lstStyle/>
          <a:p>
            <a:pPr algn="ctr" defTabSz="457200" fontAlgn="auto">
              <a:spcBef>
                <a:spcPts val="0"/>
              </a:spcBef>
              <a:spcAft>
                <a:spcPts val="0"/>
              </a:spcAft>
              <a:defRPr/>
            </a:pPr>
            <a:r>
              <a:rPr lang="en-US" altLang="zh-CN" sz="1200" dirty="0" err="1">
                <a:solidFill>
                  <a:prstClr val="black"/>
                </a:solidFill>
                <a:latin typeface="Helvetica"/>
                <a:ea typeface="宋体"/>
                <a:cs typeface="Helvetica"/>
              </a:rPr>
              <a:t>modENCODE</a:t>
            </a:r>
            <a:endParaRPr lang="en-US" sz="1200" dirty="0">
              <a:solidFill>
                <a:prstClr val="black"/>
              </a:solidFill>
              <a:latin typeface="Helvetica"/>
              <a:ea typeface="ＭＳ Ｐゴシック" charset="0"/>
              <a:cs typeface="Helvetica"/>
            </a:endParaRPr>
          </a:p>
        </p:txBody>
      </p:sp>
      <p:sp>
        <p:nvSpPr>
          <p:cNvPr id="60456" name="TextBox 91"/>
          <p:cNvSpPr txBox="1">
            <a:spLocks noChangeArrowheads="1"/>
          </p:cNvSpPr>
          <p:nvPr>
            <p:custDataLst>
              <p:tags r:id="rId13"/>
            </p:custDataLst>
          </p:nvPr>
        </p:nvSpPr>
        <p:spPr bwMode="auto">
          <a:xfrm rot="-2700000">
            <a:off x="782638" y="3422650"/>
            <a:ext cx="696912"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a:solidFill>
                  <a:srgbClr val="000000"/>
                </a:solidFill>
                <a:latin typeface="Arial" charset="0"/>
              </a:rPr>
              <a:t>2000</a:t>
            </a:r>
          </a:p>
        </p:txBody>
      </p:sp>
      <p:sp>
        <p:nvSpPr>
          <p:cNvPr id="60457" name="TextBox 91"/>
          <p:cNvSpPr txBox="1">
            <a:spLocks noChangeArrowheads="1"/>
          </p:cNvSpPr>
          <p:nvPr>
            <p:custDataLst>
              <p:tags r:id="rId14"/>
            </p:custDataLst>
          </p:nvPr>
        </p:nvSpPr>
        <p:spPr bwMode="auto">
          <a:xfrm rot="-2700000">
            <a:off x="2141538" y="3430588"/>
            <a:ext cx="698500"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a:solidFill>
                  <a:srgbClr val="000000"/>
                </a:solidFill>
                <a:latin typeface="Arial" charset="0"/>
              </a:rPr>
              <a:t>2005</a:t>
            </a:r>
          </a:p>
        </p:txBody>
      </p:sp>
      <p:sp>
        <p:nvSpPr>
          <p:cNvPr id="60458" name="TextBox 91"/>
          <p:cNvSpPr txBox="1">
            <a:spLocks noChangeArrowheads="1"/>
          </p:cNvSpPr>
          <p:nvPr>
            <p:custDataLst>
              <p:tags r:id="rId15"/>
            </p:custDataLst>
          </p:nvPr>
        </p:nvSpPr>
        <p:spPr bwMode="auto">
          <a:xfrm rot="-2700000">
            <a:off x="3521075" y="3419475"/>
            <a:ext cx="698500"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a:solidFill>
                  <a:srgbClr val="000000"/>
                </a:solidFill>
                <a:latin typeface="Arial" charset="0"/>
              </a:rPr>
              <a:t>2010</a:t>
            </a:r>
          </a:p>
        </p:txBody>
      </p:sp>
      <p:sp>
        <p:nvSpPr>
          <p:cNvPr id="60459" name="TextBox 91"/>
          <p:cNvSpPr txBox="1">
            <a:spLocks noChangeArrowheads="1"/>
          </p:cNvSpPr>
          <p:nvPr>
            <p:custDataLst>
              <p:tags r:id="rId16"/>
            </p:custDataLst>
          </p:nvPr>
        </p:nvSpPr>
        <p:spPr bwMode="auto">
          <a:xfrm rot="-2700000">
            <a:off x="4881563" y="3416300"/>
            <a:ext cx="698500"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a:solidFill>
                  <a:srgbClr val="000000"/>
                </a:solidFill>
                <a:latin typeface="Arial" charset="0"/>
              </a:rPr>
              <a:t>2015</a:t>
            </a:r>
          </a:p>
        </p:txBody>
      </p:sp>
      <p:pic>
        <p:nvPicPr>
          <p:cNvPr id="72" name="Picture 18" descr="cover_nature.jpg"/>
          <p:cNvPicPr>
            <a:picLocks noChangeAspect="1"/>
          </p:cNvPicPr>
          <p:nvPr/>
        </p:nvPicPr>
        <p:blipFill>
          <a:blip r:embed="rId23">
            <a:grayscl/>
            <a:extLst>
              <a:ext uri="{28A0092B-C50C-407E-A947-70E740481C1C}">
                <a14:useLocalDpi xmlns:a14="http://schemas.microsoft.com/office/drawing/2010/main" val="0"/>
              </a:ext>
            </a:extLst>
          </a:blip>
          <a:srcRect/>
          <a:stretch>
            <a:fillRect/>
          </a:stretch>
        </p:blipFill>
        <p:spPr bwMode="auto">
          <a:xfrm>
            <a:off x="3830638" y="4305300"/>
            <a:ext cx="1423987" cy="1822450"/>
          </a:xfrm>
          <a:prstGeom prst="rect">
            <a:avLst/>
          </a:prstGeom>
          <a:noFill/>
          <a:ln>
            <a:solidFill>
              <a:schemeClr val="tx1"/>
            </a:solidFill>
          </a:ln>
          <a:extLst>
            <a:ext uri="{909E8E84-426E-40dd-AFC4-6F175D3DCCD1}">
              <a14:hiddenFill xmlns:a14="http://schemas.microsoft.com/office/drawing/2010/main" xmlns="">
                <a:solidFill>
                  <a:srgbClr val="FFFFFF"/>
                </a:solidFill>
              </a14:hiddenFill>
            </a:ext>
          </a:extLst>
        </p:spPr>
      </p:pic>
      <p:pic>
        <p:nvPicPr>
          <p:cNvPr id="78" name="Picture 9" descr="F2.medium.gif"/>
          <p:cNvPicPr>
            <a:picLocks noChangeAspect="1"/>
          </p:cNvPicPr>
          <p:nvPr/>
        </p:nvPicPr>
        <p:blipFill>
          <a:blip r:embed="rId24">
            <a:grayscl/>
            <a:extLst>
              <a:ext uri="{28A0092B-C50C-407E-A947-70E740481C1C}">
                <a14:useLocalDpi xmlns:a14="http://schemas.microsoft.com/office/drawing/2010/main" val="0"/>
              </a:ext>
            </a:extLst>
          </a:blip>
          <a:srcRect/>
          <a:stretch>
            <a:fillRect/>
          </a:stretch>
        </p:blipFill>
        <p:spPr bwMode="auto">
          <a:xfrm>
            <a:off x="112713" y="396875"/>
            <a:ext cx="1352550" cy="1822450"/>
          </a:xfrm>
          <a:prstGeom prst="rect">
            <a:avLst/>
          </a:prstGeom>
          <a:noFill/>
          <a:ln>
            <a:solidFill>
              <a:schemeClr val="tx1"/>
            </a:solidFill>
          </a:ln>
          <a:extLst>
            <a:ext uri="{909E8E84-426E-40dd-AFC4-6F175D3DCCD1}">
              <a14:hiddenFill xmlns:a14="http://schemas.microsoft.com/office/drawing/2010/main" xmlns="">
                <a:solidFill>
                  <a:srgbClr val="FFFFFF"/>
                </a:solidFill>
              </a14:hiddenFill>
            </a:ext>
          </a:extLst>
        </p:spPr>
      </p:pic>
      <p:pic>
        <p:nvPicPr>
          <p:cNvPr id="84" name="Picture 10" descr="F3.medium.gif"/>
          <p:cNvPicPr>
            <a:picLocks noChangeAspect="1"/>
          </p:cNvPicPr>
          <p:nvPr/>
        </p:nvPicPr>
        <p:blipFill>
          <a:blip r:embed="rId25">
            <a:grayscl/>
            <a:extLst>
              <a:ext uri="{28A0092B-C50C-407E-A947-70E740481C1C}">
                <a14:useLocalDpi xmlns:a14="http://schemas.microsoft.com/office/drawing/2010/main" val="0"/>
              </a:ext>
            </a:extLst>
          </a:blip>
          <a:srcRect/>
          <a:stretch>
            <a:fillRect/>
          </a:stretch>
        </p:blipFill>
        <p:spPr bwMode="auto">
          <a:xfrm>
            <a:off x="223838" y="4267200"/>
            <a:ext cx="1350962" cy="1822450"/>
          </a:xfrm>
          <a:prstGeom prst="rect">
            <a:avLst/>
          </a:prstGeom>
          <a:noFill/>
          <a:ln>
            <a:solidFill>
              <a:schemeClr val="tx1"/>
            </a:solidFill>
          </a:ln>
          <a:extLst>
            <a:ext uri="{909E8E84-426E-40dd-AFC4-6F175D3DCCD1}">
              <a14:hiddenFill xmlns:a14="http://schemas.microsoft.com/office/drawing/2010/main" xmlns="">
                <a:solidFill>
                  <a:srgbClr val="FFFFFF"/>
                </a:solidFill>
              </a14:hiddenFill>
            </a:ext>
          </a:extLst>
        </p:spPr>
      </p:pic>
      <p:pic>
        <p:nvPicPr>
          <p:cNvPr id="86" name="Picture 4"/>
          <p:cNvPicPr>
            <a:picLocks noChangeAspect="1" noChangeArrowheads="1"/>
          </p:cNvPicPr>
          <p:nvPr/>
        </p:nvPicPr>
        <p:blipFill>
          <a:blip r:embed="rId26">
            <a:grayscl/>
            <a:extLst>
              <a:ext uri="{28A0092B-C50C-407E-A947-70E740481C1C}">
                <a14:useLocalDpi xmlns:a14="http://schemas.microsoft.com/office/drawing/2010/main" val="0"/>
              </a:ext>
            </a:extLst>
          </a:blip>
          <a:srcRect/>
          <a:stretch>
            <a:fillRect/>
          </a:stretch>
        </p:blipFill>
        <p:spPr bwMode="auto">
          <a:xfrm>
            <a:off x="933450" y="830263"/>
            <a:ext cx="1371600" cy="179705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pic>
        <p:nvPicPr>
          <p:cNvPr id="65" name="Picture 5" descr="IMG_0609-1"/>
          <p:cNvPicPr>
            <a:picLocks noChangeAspect="1" noChangeArrowheads="1"/>
          </p:cNvPicPr>
          <p:nvPr>
            <p:custDataLst>
              <p:tags r:id="rId17"/>
            </p:custDataLst>
          </p:nvPr>
        </p:nvPicPr>
        <p:blipFill>
          <a:blip r:embed="rId27">
            <a:extLst>
              <a:ext uri="{28A0092B-C50C-407E-A947-70E740481C1C}">
                <a14:useLocalDpi xmlns:a14="http://schemas.microsoft.com/office/drawing/2010/main" val="0"/>
              </a:ext>
            </a:extLst>
          </a:blip>
          <a:srcRect/>
          <a:stretch>
            <a:fillRect/>
          </a:stretch>
        </p:blipFill>
        <p:spPr bwMode="auto">
          <a:xfrm>
            <a:off x="2422525" y="460375"/>
            <a:ext cx="1381125" cy="1830388"/>
          </a:xfrm>
          <a:prstGeom prst="rect">
            <a:avLst/>
          </a:prstGeom>
          <a:noFill/>
          <a:ln w="19050">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pic>
        <p:nvPicPr>
          <p:cNvPr id="66" name="Picture 1" descr="cover_nature.jpg"/>
          <p:cNvPicPr>
            <a:picLocks noChangeAspect="1"/>
          </p:cNvPicPr>
          <p:nvPr>
            <p:custDataLst>
              <p:tags r:id="rId18"/>
            </p:custDataLst>
          </p:nvPr>
        </p:nvPicPr>
        <p:blipFill>
          <a:blip r:embed="rId28">
            <a:extLst>
              <a:ext uri="{28A0092B-C50C-407E-A947-70E740481C1C}">
                <a14:useLocalDpi xmlns:a14="http://schemas.microsoft.com/office/drawing/2010/main" val="0"/>
              </a:ext>
            </a:extLst>
          </a:blip>
          <a:srcRect/>
          <a:stretch>
            <a:fillRect/>
          </a:stretch>
        </p:blipFill>
        <p:spPr bwMode="auto">
          <a:xfrm>
            <a:off x="4060825" y="769938"/>
            <a:ext cx="1412875" cy="1857375"/>
          </a:xfrm>
          <a:prstGeom prst="rect">
            <a:avLst/>
          </a:prstGeom>
          <a:noFill/>
          <a:ln>
            <a:solidFill>
              <a:schemeClr val="tx1"/>
            </a:solidFill>
          </a:ln>
          <a:extLst>
            <a:ext uri="{909E8E84-426E-40dd-AFC4-6F175D3DCCD1}">
              <a14:hiddenFill xmlns:a14="http://schemas.microsoft.com/office/drawing/2010/main" xmlns="">
                <a:solidFill>
                  <a:srgbClr val="FFFFFF"/>
                </a:solidFill>
              </a14:hiddenFill>
            </a:ext>
          </a:extLst>
        </p:spPr>
      </p:pic>
      <p:pic>
        <p:nvPicPr>
          <p:cNvPr id="87" name="Picture 41" descr="GR_highres_cut.jpg"/>
          <p:cNvPicPr>
            <a:picLocks noChangeAspect="1"/>
          </p:cNvPicPr>
          <p:nvPr/>
        </p:nvPicPr>
        <p:blipFill>
          <a:blip r:embed="rId29">
            <a:extLst>
              <a:ext uri="{28A0092B-C50C-407E-A947-70E740481C1C}">
                <a14:useLocalDpi xmlns:a14="http://schemas.microsoft.com/office/drawing/2010/main" val="0"/>
              </a:ext>
            </a:extLst>
          </a:blip>
          <a:srcRect/>
          <a:stretch>
            <a:fillRect/>
          </a:stretch>
        </p:blipFill>
        <p:spPr bwMode="auto">
          <a:xfrm>
            <a:off x="5530850" y="422277"/>
            <a:ext cx="1393825" cy="1341438"/>
          </a:xfrm>
          <a:prstGeom prst="rect">
            <a:avLst/>
          </a:prstGeom>
          <a:noFill/>
          <a:ln>
            <a:solidFill>
              <a:schemeClr val="tx1"/>
            </a:solidFill>
          </a:ln>
          <a:extLst>
            <a:ext uri="{909E8E84-426E-40dd-AFC4-6F175D3DCCD1}">
              <a14:hiddenFill xmlns:a14="http://schemas.microsoft.com/office/drawing/2010/main" xmlns="">
                <a:solidFill>
                  <a:srgbClr val="FFFFFF"/>
                </a:solidFill>
              </a14:hiddenFill>
            </a:ext>
          </a:extLst>
        </p:spPr>
      </p:pic>
      <p:pic>
        <p:nvPicPr>
          <p:cNvPr id="88" name="Picture 29" descr="cover_nature (1).jpg"/>
          <p:cNvPicPr>
            <a:picLocks noChangeAspect="1"/>
          </p:cNvPicPr>
          <p:nvPr/>
        </p:nvPicPr>
        <p:blipFill>
          <a:blip r:embed="rId30">
            <a:extLst>
              <a:ext uri="{28A0092B-C50C-407E-A947-70E740481C1C}">
                <a14:useLocalDpi xmlns:a14="http://schemas.microsoft.com/office/drawing/2010/main" val="0"/>
              </a:ext>
            </a:extLst>
          </a:blip>
          <a:srcRect/>
          <a:stretch>
            <a:fillRect/>
          </a:stretch>
        </p:blipFill>
        <p:spPr bwMode="auto">
          <a:xfrm>
            <a:off x="6024563" y="831850"/>
            <a:ext cx="1401762" cy="1841500"/>
          </a:xfrm>
          <a:prstGeom prst="rect">
            <a:avLst/>
          </a:prstGeom>
          <a:noFill/>
          <a:ln>
            <a:solidFill>
              <a:schemeClr val="tx1"/>
            </a:solidFill>
          </a:ln>
          <a:extLst>
            <a:ext uri="{909E8E84-426E-40dd-AFC4-6F175D3DCCD1}">
              <a14:hiddenFill xmlns:a14="http://schemas.microsoft.com/office/drawing/2010/main" xmlns="">
                <a:solidFill>
                  <a:srgbClr val="FFFFFF"/>
                </a:solidFill>
              </a14:hiddenFill>
            </a:ext>
          </a:extLst>
        </p:spPr>
      </p:pic>
      <p:pic>
        <p:nvPicPr>
          <p:cNvPr id="89" name="Picture 8" descr="F1.medium.gif"/>
          <p:cNvPicPr>
            <a:picLocks noChangeAspect="1"/>
          </p:cNvPicPr>
          <p:nvPr/>
        </p:nvPicPr>
        <p:blipFill>
          <a:blip r:embed="rId31">
            <a:extLst>
              <a:ext uri="{28A0092B-C50C-407E-A947-70E740481C1C}">
                <a14:useLocalDpi xmlns:a14="http://schemas.microsoft.com/office/drawing/2010/main" val="0"/>
              </a:ext>
            </a:extLst>
          </a:blip>
          <a:srcRect/>
          <a:stretch>
            <a:fillRect/>
          </a:stretch>
        </p:blipFill>
        <p:spPr bwMode="auto">
          <a:xfrm>
            <a:off x="1979613" y="4275138"/>
            <a:ext cx="1450975" cy="1846262"/>
          </a:xfrm>
          <a:prstGeom prst="rect">
            <a:avLst/>
          </a:prstGeom>
          <a:noFill/>
          <a:ln>
            <a:solidFill>
              <a:schemeClr val="tx1"/>
            </a:solidFill>
          </a:ln>
          <a:extLst>
            <a:ext uri="{909E8E84-426E-40dd-AFC4-6F175D3DCCD1}">
              <a14:hiddenFill xmlns:a14="http://schemas.microsoft.com/office/drawing/2010/main" xmlns="">
                <a:solidFill>
                  <a:srgbClr val="FFFFFF"/>
                </a:solidFill>
              </a14:hiddenFill>
            </a:ext>
          </a:extLst>
        </p:spPr>
      </p:pic>
      <p:sp>
        <p:nvSpPr>
          <p:cNvPr id="4" name="Slide Number Placeholder 3"/>
          <p:cNvSpPr>
            <a:spLocks noGrp="1"/>
          </p:cNvSpPr>
          <p:nvPr>
            <p:ph type="sldNum" sz="quarter" idx="12"/>
          </p:nvPr>
        </p:nvSpPr>
        <p:spPr/>
        <p:txBody>
          <a:bodyPr/>
          <a:lstStyle/>
          <a:p>
            <a:pPr>
              <a:defRPr/>
            </a:pPr>
            <a:fld id="{F2D780BC-6F87-464D-ABA0-94F2F7EFAE31}" type="slidenum">
              <a:rPr lang="en-US" smtClean="0"/>
              <a:pPr>
                <a:defRPr/>
              </a:pPr>
              <a:t>12</a:t>
            </a:fld>
            <a:endParaRPr lang="en-US" dirty="0"/>
          </a:p>
        </p:txBody>
      </p:sp>
    </p:spTree>
    <p:extLst>
      <p:ext uri="{BB962C8B-B14F-4D97-AF65-F5344CB8AC3E}">
        <p14:creationId xmlns:p14="http://schemas.microsoft.com/office/powerpoint/2010/main" val="3203695545"/>
      </p:ext>
    </p:extLst>
  </p:cSld>
  <p:clrMapOvr>
    <a:masterClrMapping/>
  </p:clrMapOvr>
  <p:transition spd="slow" advTm="15254"/>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03213" y="5113375"/>
            <a:ext cx="8472488" cy="1325563"/>
          </a:xfrm>
        </p:spPr>
        <p:txBody>
          <a:bodyPr>
            <a:noAutofit/>
          </a:bodyPr>
          <a:lstStyle/>
          <a:p>
            <a:r>
              <a:rPr lang="en-US" sz="2400" dirty="0" smtClean="0">
                <a:latin typeface="Arial" charset="0"/>
                <a:ea typeface="Arial" charset="0"/>
                <a:cs typeface="Arial" charset="0"/>
              </a:rPr>
              <a:t>Papers authored by ENCODE </a:t>
            </a:r>
            <a:r>
              <a:rPr lang="en-US" sz="2400" dirty="0">
                <a:latin typeface="Arial" charset="0"/>
                <a:ea typeface="Arial" charset="0"/>
                <a:cs typeface="Arial" charset="0"/>
              </a:rPr>
              <a:t>consortium </a:t>
            </a:r>
            <a:r>
              <a:rPr lang="en-US" sz="2400" dirty="0" smtClean="0">
                <a:latin typeface="Arial" charset="0"/>
                <a:ea typeface="Arial" charset="0"/>
                <a:cs typeface="Arial" charset="0"/>
              </a:rPr>
              <a:t>members vs</a:t>
            </a:r>
            <a:r>
              <a:rPr lang="en-US" sz="2400" dirty="0">
                <a:latin typeface="Arial" charset="0"/>
                <a:ea typeface="Arial" charset="0"/>
                <a:cs typeface="Arial" charset="0"/>
              </a:rPr>
              <a:t>. </a:t>
            </a:r>
            <a:r>
              <a:rPr lang="en-US" sz="2400" dirty="0" smtClean="0">
                <a:latin typeface="Arial" charset="0"/>
                <a:ea typeface="Arial" charset="0"/>
                <a:cs typeface="Arial" charset="0"/>
              </a:rPr>
              <a:t>those  </a:t>
            </a:r>
            <a:r>
              <a:rPr lang="en-US" sz="2400" dirty="0">
                <a:latin typeface="Arial" charset="0"/>
                <a:ea typeface="Arial" charset="0"/>
                <a:cs typeface="Arial" charset="0"/>
              </a:rPr>
              <a:t>that use ENCODE data but were not funded by ENCODE</a:t>
            </a:r>
          </a:p>
        </p:txBody>
      </p:sp>
      <p:pic>
        <p:nvPicPr>
          <p:cNvPr id="5" name="Picture 4"/>
          <p:cNvPicPr>
            <a:picLocks noChangeAspect="1"/>
          </p:cNvPicPr>
          <p:nvPr/>
        </p:nvPicPr>
        <p:blipFill>
          <a:blip r:embed="rId3"/>
          <a:stretch>
            <a:fillRect/>
          </a:stretch>
        </p:blipFill>
        <p:spPr>
          <a:xfrm>
            <a:off x="4309404" y="47211"/>
            <a:ext cx="5066732" cy="4267628"/>
          </a:xfrm>
          <a:prstGeom prst="rect">
            <a:avLst/>
          </a:prstGeom>
        </p:spPr>
      </p:pic>
      <p:pic>
        <p:nvPicPr>
          <p:cNvPr id="6" name="Picture 5"/>
          <p:cNvPicPr/>
          <p:nvPr/>
        </p:nvPicPr>
        <p:blipFill rotWithShape="1">
          <a:blip r:embed="rId4">
            <a:extLst>
              <a:ext uri="{28A0092B-C50C-407E-A947-70E740481C1C}">
                <a14:useLocalDpi xmlns:a14="http://schemas.microsoft.com/office/drawing/2010/main" val="0"/>
              </a:ext>
            </a:extLst>
          </a:blip>
          <a:srcRect t="9979"/>
          <a:stretch/>
        </p:blipFill>
        <p:spPr>
          <a:xfrm>
            <a:off x="-168956" y="168547"/>
            <a:ext cx="4642981" cy="4179657"/>
          </a:xfrm>
          <a:prstGeom prst="rect">
            <a:avLst/>
          </a:prstGeom>
        </p:spPr>
      </p:pic>
      <p:sp>
        <p:nvSpPr>
          <p:cNvPr id="2" name="TextBox 1"/>
          <p:cNvSpPr txBox="1"/>
          <p:nvPr/>
        </p:nvSpPr>
        <p:spPr>
          <a:xfrm rot="5400000">
            <a:off x="3123803" y="1092539"/>
            <a:ext cx="2371202" cy="523220"/>
          </a:xfrm>
          <a:prstGeom prst="rect">
            <a:avLst/>
          </a:prstGeom>
          <a:solidFill>
            <a:schemeClr val="bg1"/>
          </a:solidFill>
        </p:spPr>
        <p:txBody>
          <a:bodyPr wrap="square" rtlCol="0">
            <a:spAutoFit/>
          </a:bodyPr>
          <a:lstStyle/>
          <a:p>
            <a:pPr defTabSz="457200" fontAlgn="auto">
              <a:spcBef>
                <a:spcPts val="0"/>
              </a:spcBef>
              <a:spcAft>
                <a:spcPts val="0"/>
              </a:spcAft>
            </a:pPr>
            <a:r>
              <a:rPr lang="en-US" sz="2800" b="1" dirty="0" smtClean="0">
                <a:solidFill>
                  <a:prstClr val="black"/>
                </a:solidFill>
                <a:latin typeface="Calibri"/>
              </a:rPr>
              <a:t>&lt;= # Papers</a:t>
            </a:r>
            <a:endParaRPr lang="en-US" sz="2800" b="1" dirty="0">
              <a:solidFill>
                <a:prstClr val="black"/>
              </a:solidFill>
              <a:latin typeface="Calibri"/>
            </a:endParaRPr>
          </a:p>
        </p:txBody>
      </p:sp>
      <p:sp>
        <p:nvSpPr>
          <p:cNvPr id="7" name="TextBox 6"/>
          <p:cNvSpPr txBox="1"/>
          <p:nvPr/>
        </p:nvSpPr>
        <p:spPr>
          <a:xfrm>
            <a:off x="1365923" y="4209489"/>
            <a:ext cx="7059459" cy="523220"/>
          </a:xfrm>
          <a:prstGeom prst="rect">
            <a:avLst/>
          </a:prstGeom>
          <a:solidFill>
            <a:schemeClr val="bg1"/>
          </a:solidFill>
        </p:spPr>
        <p:txBody>
          <a:bodyPr wrap="square" rtlCol="0">
            <a:spAutoFit/>
          </a:bodyPr>
          <a:lstStyle/>
          <a:p>
            <a:pPr defTabSz="457200" fontAlgn="auto">
              <a:spcBef>
                <a:spcPts val="0"/>
              </a:spcBef>
              <a:spcAft>
                <a:spcPts val="0"/>
              </a:spcAft>
            </a:pPr>
            <a:r>
              <a:rPr lang="en-US" sz="2800" b="1" dirty="0" smtClean="0">
                <a:solidFill>
                  <a:prstClr val="black"/>
                </a:solidFill>
                <a:latin typeface="Calibri"/>
              </a:rPr>
              <a:t># Authors                                       Yr. (‘04 to ‘14)</a:t>
            </a:r>
            <a:endParaRPr lang="en-US" sz="2800" b="1" dirty="0">
              <a:solidFill>
                <a:prstClr val="black"/>
              </a:solidFill>
              <a:latin typeface="Calibri"/>
            </a:endParaRPr>
          </a:p>
        </p:txBody>
      </p:sp>
      <p:sp>
        <p:nvSpPr>
          <p:cNvPr id="3" name="Rectangle 2"/>
          <p:cNvSpPr/>
          <p:nvPr/>
        </p:nvSpPr>
        <p:spPr>
          <a:xfrm>
            <a:off x="1611338" y="4082715"/>
            <a:ext cx="1256297" cy="236014"/>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latin typeface="Calibri"/>
            </a:endParaRPr>
          </a:p>
        </p:txBody>
      </p:sp>
      <p:sp>
        <p:nvSpPr>
          <p:cNvPr id="9" name="Rectangle 8"/>
          <p:cNvSpPr/>
          <p:nvPr/>
        </p:nvSpPr>
        <p:spPr>
          <a:xfrm>
            <a:off x="1913948" y="0"/>
            <a:ext cx="1256297" cy="236014"/>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latin typeface="Calibri"/>
            </a:endParaRPr>
          </a:p>
        </p:txBody>
      </p:sp>
      <p:sp>
        <p:nvSpPr>
          <p:cNvPr id="11" name="TextBox 10"/>
          <p:cNvSpPr txBox="1"/>
          <p:nvPr/>
        </p:nvSpPr>
        <p:spPr>
          <a:xfrm>
            <a:off x="5721727" y="6577437"/>
            <a:ext cx="3347867" cy="276999"/>
          </a:xfrm>
          <a:prstGeom prst="rect">
            <a:avLst/>
          </a:prstGeom>
          <a:noFill/>
        </p:spPr>
        <p:txBody>
          <a:bodyPr wrap="none" rtlCol="0">
            <a:spAutoFit/>
          </a:bodyPr>
          <a:lstStyle/>
          <a:p>
            <a:pPr defTabSz="457200" fontAlgn="auto">
              <a:spcBef>
                <a:spcPts val="0"/>
              </a:spcBef>
              <a:spcAft>
                <a:spcPts val="0"/>
              </a:spcAft>
            </a:pPr>
            <a:r>
              <a:rPr lang="en-US" sz="1200" dirty="0" smtClean="0">
                <a:solidFill>
                  <a:prstClr val="white">
                    <a:lumMod val="65000"/>
                  </a:prstClr>
                </a:solidFill>
                <a:latin typeface="Calibri"/>
              </a:rPr>
              <a:t>[Wang et al., TIG (in rev.); </a:t>
            </a:r>
            <a:r>
              <a:rPr lang="en-US" sz="1200" dirty="0" err="1" smtClean="0">
                <a:solidFill>
                  <a:prstClr val="white">
                    <a:lumMod val="65000"/>
                  </a:prstClr>
                </a:solidFill>
                <a:latin typeface="Calibri"/>
              </a:rPr>
              <a:t>lectures.gersteinlab.org</a:t>
            </a:r>
            <a:r>
              <a:rPr lang="en-US" sz="1200" dirty="0" smtClean="0">
                <a:solidFill>
                  <a:prstClr val="white">
                    <a:lumMod val="65000"/>
                  </a:prstClr>
                </a:solidFill>
                <a:latin typeface="Calibri"/>
              </a:rPr>
              <a:t>]</a:t>
            </a:r>
            <a:endParaRPr lang="en-US" sz="1200" dirty="0">
              <a:solidFill>
                <a:prstClr val="white">
                  <a:lumMod val="65000"/>
                </a:prstClr>
              </a:solidFill>
              <a:latin typeface="Calibri"/>
            </a:endParaRPr>
          </a:p>
        </p:txBody>
      </p:sp>
      <p:sp>
        <p:nvSpPr>
          <p:cNvPr id="13" name="Slide Number Placeholder 12"/>
          <p:cNvSpPr>
            <a:spLocks noGrp="1"/>
          </p:cNvSpPr>
          <p:nvPr>
            <p:ph type="sldNum" sz="quarter" idx="12"/>
          </p:nvPr>
        </p:nvSpPr>
        <p:spPr/>
        <p:txBody>
          <a:bodyPr/>
          <a:lstStyle/>
          <a:p>
            <a:pPr>
              <a:defRPr/>
            </a:pPr>
            <a:fld id="{F2D780BC-6F87-464D-ABA0-94F2F7EFAE31}" type="slidenum">
              <a:rPr lang="en-US" smtClean="0"/>
              <a:pPr>
                <a:defRPr/>
              </a:pPr>
              <a:t>13</a:t>
            </a:fld>
            <a:endParaRPr lang="en-US" dirty="0"/>
          </a:p>
        </p:txBody>
      </p:sp>
    </p:spTree>
    <p:extLst>
      <p:ext uri="{BB962C8B-B14F-4D97-AF65-F5344CB8AC3E}">
        <p14:creationId xmlns:p14="http://schemas.microsoft.com/office/powerpoint/2010/main" val="188821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rotWithShape="1">
          <a:blip r:embed="rId2">
            <a:extLst>
              <a:ext uri="{28A0092B-C50C-407E-A947-70E740481C1C}">
                <a14:useLocalDpi xmlns:a14="http://schemas.microsoft.com/office/drawing/2010/main" val="0"/>
              </a:ext>
            </a:extLst>
          </a:blip>
          <a:srcRect l="16408" t="16085" r="14610" b="15744"/>
          <a:stretch/>
        </p:blipFill>
        <p:spPr>
          <a:xfrm>
            <a:off x="2707752" y="2081641"/>
            <a:ext cx="4058694" cy="4011027"/>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703" y="5169852"/>
            <a:ext cx="1463040" cy="1463040"/>
          </a:xfrm>
          <a:prstGeom prst="rect">
            <a:avLst/>
          </a:prstGeom>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15341" t="13061" b="39735"/>
          <a:stretch/>
        </p:blipFill>
        <p:spPr>
          <a:xfrm>
            <a:off x="396537" y="4264344"/>
            <a:ext cx="1992448" cy="1110932"/>
          </a:xfrm>
          <a:prstGeom prst="rect">
            <a:avLst/>
          </a:prstGeom>
        </p:spPr>
      </p:pic>
      <p:pic>
        <p:nvPicPr>
          <p:cNvPr id="7" name="Picture 6"/>
          <p:cNvPicPr>
            <a:picLocks noChangeAspect="1"/>
          </p:cNvPicPr>
          <p:nvPr/>
        </p:nvPicPr>
        <p:blipFill rotWithShape="1">
          <a:blip r:embed="rId5">
            <a:extLst>
              <a:ext uri="{28A0092B-C50C-407E-A947-70E740481C1C}">
                <a14:useLocalDpi xmlns:a14="http://schemas.microsoft.com/office/drawing/2010/main" val="0"/>
              </a:ext>
            </a:extLst>
          </a:blip>
          <a:srcRect b="38591"/>
          <a:stretch/>
        </p:blipFill>
        <p:spPr>
          <a:xfrm>
            <a:off x="541063" y="2976477"/>
            <a:ext cx="2353498" cy="1445258"/>
          </a:xfrm>
          <a:prstGeom prst="rect">
            <a:avLst/>
          </a:prstGeom>
        </p:spPr>
      </p:pic>
      <p:pic>
        <p:nvPicPr>
          <p:cNvPr id="8" name="Picture 7"/>
          <p:cNvPicPr>
            <a:picLocks noChangeAspect="1"/>
          </p:cNvPicPr>
          <p:nvPr/>
        </p:nvPicPr>
        <p:blipFill rotWithShape="1">
          <a:blip r:embed="rId6">
            <a:extLst>
              <a:ext uri="{28A0092B-C50C-407E-A947-70E740481C1C}">
                <a14:useLocalDpi xmlns:a14="http://schemas.microsoft.com/office/drawing/2010/main" val="0"/>
              </a:ext>
            </a:extLst>
          </a:blip>
          <a:srcRect t="13894" b="29088"/>
          <a:stretch/>
        </p:blipFill>
        <p:spPr>
          <a:xfrm>
            <a:off x="903611" y="2181384"/>
            <a:ext cx="2353499" cy="1341913"/>
          </a:xfrm>
          <a:prstGeom prst="rect">
            <a:avLst/>
          </a:prstGeom>
        </p:spPr>
      </p:pic>
      <p:pic>
        <p:nvPicPr>
          <p:cNvPr id="9" name="Picture 8"/>
          <p:cNvPicPr>
            <a:picLocks noChangeAspect="1"/>
          </p:cNvPicPr>
          <p:nvPr/>
        </p:nvPicPr>
        <p:blipFill rotWithShape="1">
          <a:blip r:embed="rId7">
            <a:extLst>
              <a:ext uri="{28A0092B-C50C-407E-A947-70E740481C1C}">
                <a14:useLocalDpi xmlns:a14="http://schemas.microsoft.com/office/drawing/2010/main" val="0"/>
              </a:ext>
            </a:extLst>
          </a:blip>
          <a:srcRect l="14210" t="15781" r="11600" b="32293"/>
          <a:stretch/>
        </p:blipFill>
        <p:spPr>
          <a:xfrm>
            <a:off x="1823938" y="1190929"/>
            <a:ext cx="1746056" cy="1222071"/>
          </a:xfrm>
          <a:prstGeom prst="rect">
            <a:avLst/>
          </a:prstGeom>
        </p:spPr>
      </p:pic>
      <p:pic>
        <p:nvPicPr>
          <p:cNvPr id="10" name="Picture 9"/>
          <p:cNvPicPr>
            <a:picLocks noChangeAspect="1"/>
          </p:cNvPicPr>
          <p:nvPr/>
        </p:nvPicPr>
        <p:blipFill rotWithShape="1">
          <a:blip r:embed="rId8">
            <a:extLst>
              <a:ext uri="{28A0092B-C50C-407E-A947-70E740481C1C}">
                <a14:useLocalDpi xmlns:a14="http://schemas.microsoft.com/office/drawing/2010/main" val="0"/>
              </a:ext>
            </a:extLst>
          </a:blip>
          <a:srcRect l="11665" t="14385" r="10025" b="21381"/>
          <a:stretch/>
        </p:blipFill>
        <p:spPr>
          <a:xfrm>
            <a:off x="3091724" y="456727"/>
            <a:ext cx="1843011" cy="1511733"/>
          </a:xfrm>
          <a:prstGeom prst="rect">
            <a:avLst/>
          </a:prstGeom>
        </p:spPr>
      </p:pic>
      <p:pic>
        <p:nvPicPr>
          <p:cNvPr id="11" name="Picture 10"/>
          <p:cNvPicPr>
            <a:picLocks noChangeAspect="1"/>
          </p:cNvPicPr>
          <p:nvPr/>
        </p:nvPicPr>
        <p:blipFill rotWithShape="1">
          <a:blip r:embed="rId9">
            <a:extLst>
              <a:ext uri="{28A0092B-C50C-407E-A947-70E740481C1C}">
                <a14:useLocalDpi xmlns:a14="http://schemas.microsoft.com/office/drawing/2010/main" val="0"/>
              </a:ext>
            </a:extLst>
          </a:blip>
          <a:srcRect l="14757" t="15152" r="11459" b="20612"/>
          <a:stretch/>
        </p:blipFill>
        <p:spPr>
          <a:xfrm>
            <a:off x="4737099" y="524436"/>
            <a:ext cx="1736522" cy="1511797"/>
          </a:xfrm>
          <a:prstGeom prst="rect">
            <a:avLst/>
          </a:prstGeom>
        </p:spPr>
      </p:pic>
      <p:pic>
        <p:nvPicPr>
          <p:cNvPr id="12" name="Picture 11"/>
          <p:cNvPicPr>
            <a:picLocks noChangeAspect="1"/>
          </p:cNvPicPr>
          <p:nvPr/>
        </p:nvPicPr>
        <p:blipFill rotWithShape="1">
          <a:blip r:embed="rId10">
            <a:extLst>
              <a:ext uri="{28A0092B-C50C-407E-A947-70E740481C1C}">
                <a14:useLocalDpi xmlns:a14="http://schemas.microsoft.com/office/drawing/2010/main" val="0"/>
              </a:ext>
            </a:extLst>
          </a:blip>
          <a:srcRect l="15451" t="13653" r="13947" b="13366"/>
          <a:stretch/>
        </p:blipFill>
        <p:spPr>
          <a:xfrm>
            <a:off x="6210300" y="971504"/>
            <a:ext cx="1661612" cy="1717600"/>
          </a:xfrm>
          <a:prstGeom prst="rect">
            <a:avLst/>
          </a:prstGeom>
        </p:spPr>
      </p:pic>
      <p:pic>
        <p:nvPicPr>
          <p:cNvPr id="13" name="Picture 12"/>
          <p:cNvPicPr>
            <a:picLocks noChangeAspect="1"/>
          </p:cNvPicPr>
          <p:nvPr/>
        </p:nvPicPr>
        <p:blipFill rotWithShape="1">
          <a:blip r:embed="rId11">
            <a:extLst>
              <a:ext uri="{28A0092B-C50C-407E-A947-70E740481C1C}">
                <a14:useLocalDpi xmlns:a14="http://schemas.microsoft.com/office/drawing/2010/main" val="0"/>
              </a:ext>
            </a:extLst>
          </a:blip>
          <a:srcRect l="14450" t="15025" r="14659" b="13506"/>
          <a:stretch/>
        </p:blipFill>
        <p:spPr>
          <a:xfrm>
            <a:off x="6863805" y="4534254"/>
            <a:ext cx="1668424" cy="1682044"/>
          </a:xfrm>
          <a:prstGeom prst="rect">
            <a:avLst/>
          </a:prstGeom>
        </p:spPr>
      </p:pic>
      <p:pic>
        <p:nvPicPr>
          <p:cNvPr id="14" name="Picture 13"/>
          <p:cNvPicPr>
            <a:picLocks noChangeAspect="1"/>
          </p:cNvPicPr>
          <p:nvPr/>
        </p:nvPicPr>
        <p:blipFill rotWithShape="1">
          <a:blip r:embed="rId12">
            <a:extLst>
              <a:ext uri="{28A0092B-C50C-407E-A947-70E740481C1C}">
                <a14:useLocalDpi xmlns:a14="http://schemas.microsoft.com/office/drawing/2010/main" val="0"/>
              </a:ext>
            </a:extLst>
          </a:blip>
          <a:srcRect l="15148" t="16067" r="13382" b="15068"/>
          <a:stretch/>
        </p:blipFill>
        <p:spPr>
          <a:xfrm>
            <a:off x="6972300" y="2800979"/>
            <a:ext cx="1682046" cy="1620756"/>
          </a:xfrm>
          <a:prstGeom prst="rect">
            <a:avLst/>
          </a:prstGeom>
        </p:spPr>
      </p:pic>
      <p:sp>
        <p:nvSpPr>
          <p:cNvPr id="16" name="TextBox 15"/>
          <p:cNvSpPr txBox="1"/>
          <p:nvPr/>
        </p:nvSpPr>
        <p:spPr>
          <a:xfrm>
            <a:off x="16072" y="5175639"/>
            <a:ext cx="726792" cy="369332"/>
          </a:xfrm>
          <a:prstGeom prst="rect">
            <a:avLst/>
          </a:prstGeom>
          <a:noFill/>
        </p:spPr>
        <p:txBody>
          <a:bodyPr wrap="square" rtlCol="0">
            <a:spAutoFit/>
          </a:bodyPr>
          <a:lstStyle/>
          <a:p>
            <a:pPr defTabSz="457200" fontAlgn="auto">
              <a:spcBef>
                <a:spcPts val="0"/>
              </a:spcBef>
              <a:spcAft>
                <a:spcPts val="0"/>
              </a:spcAft>
            </a:pPr>
            <a:r>
              <a:rPr lang="en-US" dirty="0" smtClean="0">
                <a:solidFill>
                  <a:prstClr val="black"/>
                </a:solidFill>
                <a:latin typeface="Calibri"/>
              </a:rPr>
              <a:t>2004</a:t>
            </a:r>
            <a:endParaRPr lang="en-US" dirty="0">
              <a:solidFill>
                <a:prstClr val="black"/>
              </a:solidFill>
              <a:latin typeface="Calibri"/>
            </a:endParaRPr>
          </a:p>
        </p:txBody>
      </p:sp>
      <p:sp>
        <p:nvSpPr>
          <p:cNvPr id="17" name="TextBox 16"/>
          <p:cNvSpPr txBox="1"/>
          <p:nvPr/>
        </p:nvSpPr>
        <p:spPr>
          <a:xfrm>
            <a:off x="232529" y="4237069"/>
            <a:ext cx="671082" cy="369332"/>
          </a:xfrm>
          <a:prstGeom prst="rect">
            <a:avLst/>
          </a:prstGeom>
          <a:noFill/>
        </p:spPr>
        <p:txBody>
          <a:bodyPr wrap="square" rtlCol="0">
            <a:spAutoFit/>
          </a:bodyPr>
          <a:lstStyle/>
          <a:p>
            <a:pPr defTabSz="457200" fontAlgn="auto">
              <a:spcBef>
                <a:spcPts val="0"/>
              </a:spcBef>
              <a:spcAft>
                <a:spcPts val="0"/>
              </a:spcAft>
            </a:pPr>
            <a:r>
              <a:rPr lang="en-US" dirty="0" smtClean="0">
                <a:solidFill>
                  <a:prstClr val="black"/>
                </a:solidFill>
                <a:latin typeface="Calibri"/>
              </a:rPr>
              <a:t>2005</a:t>
            </a:r>
          </a:p>
        </p:txBody>
      </p:sp>
      <p:sp>
        <p:nvSpPr>
          <p:cNvPr id="18" name="TextBox 17"/>
          <p:cNvSpPr txBox="1"/>
          <p:nvPr/>
        </p:nvSpPr>
        <p:spPr>
          <a:xfrm>
            <a:off x="552108" y="3338631"/>
            <a:ext cx="703005" cy="369332"/>
          </a:xfrm>
          <a:prstGeom prst="rect">
            <a:avLst/>
          </a:prstGeom>
          <a:noFill/>
        </p:spPr>
        <p:txBody>
          <a:bodyPr wrap="square" rtlCol="0">
            <a:spAutoFit/>
          </a:bodyPr>
          <a:lstStyle/>
          <a:p>
            <a:pPr defTabSz="457200" fontAlgn="auto">
              <a:spcBef>
                <a:spcPts val="0"/>
              </a:spcBef>
              <a:spcAft>
                <a:spcPts val="0"/>
              </a:spcAft>
            </a:pPr>
            <a:r>
              <a:rPr lang="en-US" dirty="0" smtClean="0">
                <a:solidFill>
                  <a:prstClr val="black"/>
                </a:solidFill>
                <a:latin typeface="Calibri"/>
              </a:rPr>
              <a:t>2006</a:t>
            </a:r>
          </a:p>
        </p:txBody>
      </p:sp>
      <p:sp>
        <p:nvSpPr>
          <p:cNvPr id="19" name="TextBox 18"/>
          <p:cNvSpPr txBox="1"/>
          <p:nvPr/>
        </p:nvSpPr>
        <p:spPr>
          <a:xfrm>
            <a:off x="998269" y="2319772"/>
            <a:ext cx="642228" cy="369332"/>
          </a:xfrm>
          <a:prstGeom prst="rect">
            <a:avLst/>
          </a:prstGeom>
          <a:noFill/>
        </p:spPr>
        <p:txBody>
          <a:bodyPr wrap="square" rtlCol="0">
            <a:spAutoFit/>
          </a:bodyPr>
          <a:lstStyle/>
          <a:p>
            <a:pPr defTabSz="457200" fontAlgn="auto">
              <a:spcBef>
                <a:spcPts val="0"/>
              </a:spcBef>
              <a:spcAft>
                <a:spcPts val="0"/>
              </a:spcAft>
            </a:pPr>
            <a:r>
              <a:rPr lang="en-US" dirty="0" smtClean="0">
                <a:solidFill>
                  <a:prstClr val="black"/>
                </a:solidFill>
                <a:latin typeface="Calibri"/>
              </a:rPr>
              <a:t>2007</a:t>
            </a:r>
          </a:p>
        </p:txBody>
      </p:sp>
      <p:sp>
        <p:nvSpPr>
          <p:cNvPr id="20" name="TextBox 19"/>
          <p:cNvSpPr txBox="1"/>
          <p:nvPr/>
        </p:nvSpPr>
        <p:spPr>
          <a:xfrm>
            <a:off x="1519743" y="1210165"/>
            <a:ext cx="643606" cy="369332"/>
          </a:xfrm>
          <a:prstGeom prst="rect">
            <a:avLst/>
          </a:prstGeom>
          <a:noFill/>
        </p:spPr>
        <p:txBody>
          <a:bodyPr wrap="square" rtlCol="0">
            <a:spAutoFit/>
          </a:bodyPr>
          <a:lstStyle/>
          <a:p>
            <a:pPr defTabSz="457200" fontAlgn="auto">
              <a:spcBef>
                <a:spcPts val="0"/>
              </a:spcBef>
              <a:spcAft>
                <a:spcPts val="0"/>
              </a:spcAft>
            </a:pPr>
            <a:r>
              <a:rPr lang="en-US" dirty="0" smtClean="0">
                <a:solidFill>
                  <a:prstClr val="black"/>
                </a:solidFill>
                <a:latin typeface="Calibri"/>
              </a:rPr>
              <a:t>2008</a:t>
            </a:r>
          </a:p>
        </p:txBody>
      </p:sp>
      <p:sp>
        <p:nvSpPr>
          <p:cNvPr id="21" name="TextBox 20"/>
          <p:cNvSpPr txBox="1"/>
          <p:nvPr/>
        </p:nvSpPr>
        <p:spPr>
          <a:xfrm>
            <a:off x="3569994" y="110650"/>
            <a:ext cx="642407" cy="369332"/>
          </a:xfrm>
          <a:prstGeom prst="rect">
            <a:avLst/>
          </a:prstGeom>
          <a:noFill/>
        </p:spPr>
        <p:txBody>
          <a:bodyPr wrap="square" rtlCol="0">
            <a:spAutoFit/>
          </a:bodyPr>
          <a:lstStyle/>
          <a:p>
            <a:pPr defTabSz="457200" fontAlgn="auto">
              <a:spcBef>
                <a:spcPts val="0"/>
              </a:spcBef>
              <a:spcAft>
                <a:spcPts val="0"/>
              </a:spcAft>
            </a:pPr>
            <a:r>
              <a:rPr lang="en-US" dirty="0" smtClean="0">
                <a:solidFill>
                  <a:prstClr val="black"/>
                </a:solidFill>
                <a:latin typeface="Calibri"/>
              </a:rPr>
              <a:t>2009</a:t>
            </a:r>
          </a:p>
        </p:txBody>
      </p:sp>
      <p:sp>
        <p:nvSpPr>
          <p:cNvPr id="22" name="TextBox 21"/>
          <p:cNvSpPr txBox="1"/>
          <p:nvPr/>
        </p:nvSpPr>
        <p:spPr>
          <a:xfrm>
            <a:off x="5484834" y="183374"/>
            <a:ext cx="760944" cy="369332"/>
          </a:xfrm>
          <a:prstGeom prst="rect">
            <a:avLst/>
          </a:prstGeom>
          <a:noFill/>
        </p:spPr>
        <p:txBody>
          <a:bodyPr wrap="square" rtlCol="0">
            <a:spAutoFit/>
          </a:bodyPr>
          <a:lstStyle/>
          <a:p>
            <a:pPr defTabSz="457200" fontAlgn="auto">
              <a:spcBef>
                <a:spcPts val="0"/>
              </a:spcBef>
              <a:spcAft>
                <a:spcPts val="0"/>
              </a:spcAft>
            </a:pPr>
            <a:r>
              <a:rPr lang="en-US" dirty="0" smtClean="0">
                <a:solidFill>
                  <a:prstClr val="black"/>
                </a:solidFill>
                <a:latin typeface="Calibri"/>
              </a:rPr>
              <a:t>2010</a:t>
            </a:r>
          </a:p>
        </p:txBody>
      </p:sp>
      <p:sp>
        <p:nvSpPr>
          <p:cNvPr id="23" name="TextBox 22"/>
          <p:cNvSpPr txBox="1"/>
          <p:nvPr/>
        </p:nvSpPr>
        <p:spPr>
          <a:xfrm>
            <a:off x="7354261" y="800686"/>
            <a:ext cx="649346" cy="369332"/>
          </a:xfrm>
          <a:prstGeom prst="rect">
            <a:avLst/>
          </a:prstGeom>
          <a:noFill/>
        </p:spPr>
        <p:txBody>
          <a:bodyPr wrap="square" rtlCol="0">
            <a:spAutoFit/>
          </a:bodyPr>
          <a:lstStyle/>
          <a:p>
            <a:pPr defTabSz="457200" fontAlgn="auto">
              <a:spcBef>
                <a:spcPts val="0"/>
              </a:spcBef>
              <a:spcAft>
                <a:spcPts val="0"/>
              </a:spcAft>
            </a:pPr>
            <a:r>
              <a:rPr lang="en-US" dirty="0" smtClean="0">
                <a:solidFill>
                  <a:prstClr val="black"/>
                </a:solidFill>
                <a:latin typeface="Calibri"/>
              </a:rPr>
              <a:t>2011</a:t>
            </a:r>
          </a:p>
        </p:txBody>
      </p:sp>
      <p:sp>
        <p:nvSpPr>
          <p:cNvPr id="24" name="TextBox 23"/>
          <p:cNvSpPr txBox="1"/>
          <p:nvPr/>
        </p:nvSpPr>
        <p:spPr>
          <a:xfrm>
            <a:off x="8247269" y="2607145"/>
            <a:ext cx="692640" cy="369332"/>
          </a:xfrm>
          <a:prstGeom prst="rect">
            <a:avLst/>
          </a:prstGeom>
          <a:noFill/>
        </p:spPr>
        <p:txBody>
          <a:bodyPr wrap="square" rtlCol="0">
            <a:spAutoFit/>
          </a:bodyPr>
          <a:lstStyle/>
          <a:p>
            <a:pPr defTabSz="457200" fontAlgn="auto">
              <a:spcBef>
                <a:spcPts val="0"/>
              </a:spcBef>
              <a:spcAft>
                <a:spcPts val="0"/>
              </a:spcAft>
            </a:pPr>
            <a:r>
              <a:rPr lang="en-US" dirty="0" smtClean="0">
                <a:solidFill>
                  <a:prstClr val="black"/>
                </a:solidFill>
                <a:latin typeface="Calibri"/>
              </a:rPr>
              <a:t>2012</a:t>
            </a:r>
          </a:p>
        </p:txBody>
      </p:sp>
      <p:sp>
        <p:nvSpPr>
          <p:cNvPr id="25" name="TextBox 24"/>
          <p:cNvSpPr txBox="1"/>
          <p:nvPr/>
        </p:nvSpPr>
        <p:spPr>
          <a:xfrm>
            <a:off x="8308349" y="4527820"/>
            <a:ext cx="649130" cy="369332"/>
          </a:xfrm>
          <a:prstGeom prst="rect">
            <a:avLst/>
          </a:prstGeom>
          <a:noFill/>
        </p:spPr>
        <p:txBody>
          <a:bodyPr wrap="square" rtlCol="0">
            <a:spAutoFit/>
          </a:bodyPr>
          <a:lstStyle/>
          <a:p>
            <a:pPr defTabSz="457200" fontAlgn="auto">
              <a:spcBef>
                <a:spcPts val="0"/>
              </a:spcBef>
              <a:spcAft>
                <a:spcPts val="0"/>
              </a:spcAft>
            </a:pPr>
            <a:r>
              <a:rPr lang="en-US" dirty="0" smtClean="0">
                <a:solidFill>
                  <a:prstClr val="black"/>
                </a:solidFill>
                <a:latin typeface="Calibri"/>
              </a:rPr>
              <a:t>2013</a:t>
            </a:r>
          </a:p>
        </p:txBody>
      </p:sp>
      <p:sp>
        <p:nvSpPr>
          <p:cNvPr id="26" name="TextBox 25"/>
          <p:cNvSpPr txBox="1"/>
          <p:nvPr/>
        </p:nvSpPr>
        <p:spPr>
          <a:xfrm>
            <a:off x="4237423" y="6164580"/>
            <a:ext cx="806631" cy="461665"/>
          </a:xfrm>
          <a:prstGeom prst="rect">
            <a:avLst/>
          </a:prstGeom>
          <a:noFill/>
        </p:spPr>
        <p:txBody>
          <a:bodyPr wrap="none" rtlCol="0">
            <a:spAutoFit/>
          </a:bodyPr>
          <a:lstStyle/>
          <a:p>
            <a:pPr defTabSz="457200" fontAlgn="auto">
              <a:spcBef>
                <a:spcPts val="0"/>
              </a:spcBef>
              <a:spcAft>
                <a:spcPts val="0"/>
              </a:spcAft>
            </a:pPr>
            <a:r>
              <a:rPr lang="en-US" sz="2400" dirty="0" smtClean="0">
                <a:solidFill>
                  <a:prstClr val="black"/>
                </a:solidFill>
                <a:latin typeface="Calibri"/>
              </a:rPr>
              <a:t>2014</a:t>
            </a:r>
          </a:p>
        </p:txBody>
      </p:sp>
      <p:sp>
        <p:nvSpPr>
          <p:cNvPr id="27" name="Title 1"/>
          <p:cNvSpPr txBox="1">
            <a:spLocks/>
          </p:cNvSpPr>
          <p:nvPr/>
        </p:nvSpPr>
        <p:spPr>
          <a:xfrm>
            <a:off x="-27275" y="48140"/>
            <a:ext cx="3119000" cy="1143000"/>
          </a:xfrm>
          <a:prstGeom prst="rect">
            <a:avLst/>
          </a:prstGeom>
        </p:spPr>
        <p:txBody>
          <a:bodyPr vert="horz" lIns="91440" tIns="45720" rIns="91440" bIns="45720" rtlCol="0" anchor="ctr">
            <a:normAutofit fontScale="62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dirty="0" smtClean="0">
                <a:solidFill>
                  <a:prstClr val="black"/>
                </a:solidFill>
                <a:latin typeface="Calibri"/>
              </a:rPr>
              <a:t>ENCODE co-authorship network</a:t>
            </a:r>
            <a:endParaRPr lang="en-US" dirty="0">
              <a:solidFill>
                <a:prstClr val="black"/>
              </a:solidFill>
              <a:latin typeface="Calibri"/>
            </a:endParaRPr>
          </a:p>
        </p:txBody>
      </p:sp>
      <p:grpSp>
        <p:nvGrpSpPr>
          <p:cNvPr id="28" name="Group 27"/>
          <p:cNvGrpSpPr/>
          <p:nvPr/>
        </p:nvGrpSpPr>
        <p:grpSpPr>
          <a:xfrm>
            <a:off x="1568418" y="5783966"/>
            <a:ext cx="2227877" cy="1074034"/>
            <a:chOff x="4631014" y="1668452"/>
            <a:chExt cx="2227877" cy="1074034"/>
          </a:xfrm>
        </p:grpSpPr>
        <p:pic>
          <p:nvPicPr>
            <p:cNvPr id="29" name="Picture 2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631014" y="1668452"/>
              <a:ext cx="2227877" cy="802691"/>
            </a:xfrm>
            <a:prstGeom prst="rect">
              <a:avLst/>
            </a:prstGeom>
          </p:spPr>
        </p:pic>
        <p:cxnSp>
          <p:nvCxnSpPr>
            <p:cNvPr id="30" name="Straight Connector 29"/>
            <p:cNvCxnSpPr/>
            <p:nvPr/>
          </p:nvCxnSpPr>
          <p:spPr>
            <a:xfrm>
              <a:off x="4631014" y="2619375"/>
              <a:ext cx="328518" cy="0"/>
            </a:xfrm>
            <a:prstGeom prst="line">
              <a:avLst/>
            </a:prstGeom>
            <a:ln>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31" name="TextBox 30"/>
            <p:cNvSpPr txBox="1"/>
            <p:nvPr/>
          </p:nvSpPr>
          <p:spPr>
            <a:xfrm>
              <a:off x="4959532" y="2450098"/>
              <a:ext cx="1194789" cy="292388"/>
            </a:xfrm>
            <a:prstGeom prst="rect">
              <a:avLst/>
            </a:prstGeom>
            <a:noFill/>
          </p:spPr>
          <p:txBody>
            <a:bodyPr wrap="none" rtlCol="0">
              <a:spAutoFit/>
            </a:bodyPr>
            <a:lstStyle/>
            <a:p>
              <a:pPr defTabSz="457200" fontAlgn="auto">
                <a:spcBef>
                  <a:spcPts val="0"/>
                </a:spcBef>
                <a:spcAft>
                  <a:spcPts val="0"/>
                </a:spcAft>
              </a:pPr>
              <a:r>
                <a:rPr lang="en-US" sz="1300" dirty="0" smtClean="0">
                  <a:solidFill>
                    <a:prstClr val="black"/>
                  </a:solidFill>
                  <a:latin typeface="Arial"/>
                  <a:cs typeface="Arial"/>
                </a:rPr>
                <a:t>co-authorship</a:t>
              </a:r>
              <a:endParaRPr lang="en-US" sz="1300" dirty="0">
                <a:solidFill>
                  <a:prstClr val="black"/>
                </a:solidFill>
                <a:latin typeface="Arial"/>
                <a:cs typeface="Arial"/>
              </a:endParaRPr>
            </a:p>
          </p:txBody>
        </p:sp>
      </p:grpSp>
      <p:sp>
        <p:nvSpPr>
          <p:cNvPr id="32" name="TextBox 31"/>
          <p:cNvSpPr txBox="1"/>
          <p:nvPr/>
        </p:nvSpPr>
        <p:spPr>
          <a:xfrm>
            <a:off x="5306479" y="6565612"/>
            <a:ext cx="3347867" cy="276999"/>
          </a:xfrm>
          <a:prstGeom prst="rect">
            <a:avLst/>
          </a:prstGeom>
          <a:noFill/>
        </p:spPr>
        <p:txBody>
          <a:bodyPr wrap="none" rtlCol="0">
            <a:spAutoFit/>
          </a:bodyPr>
          <a:lstStyle/>
          <a:p>
            <a:pPr defTabSz="457200" fontAlgn="auto">
              <a:spcBef>
                <a:spcPts val="0"/>
              </a:spcBef>
              <a:spcAft>
                <a:spcPts val="0"/>
              </a:spcAft>
            </a:pPr>
            <a:r>
              <a:rPr lang="en-US" sz="1200" dirty="0" smtClean="0">
                <a:solidFill>
                  <a:prstClr val="white">
                    <a:lumMod val="65000"/>
                  </a:prstClr>
                </a:solidFill>
                <a:latin typeface="Calibri"/>
              </a:rPr>
              <a:t>[Wang et al., TIG (in rev.); </a:t>
            </a:r>
            <a:r>
              <a:rPr lang="en-US" sz="1200" dirty="0" err="1" smtClean="0">
                <a:solidFill>
                  <a:prstClr val="white">
                    <a:lumMod val="65000"/>
                  </a:prstClr>
                </a:solidFill>
                <a:latin typeface="Calibri"/>
              </a:rPr>
              <a:t>lectures.gersteinlab.org</a:t>
            </a:r>
            <a:r>
              <a:rPr lang="en-US" sz="1200" dirty="0" smtClean="0">
                <a:solidFill>
                  <a:prstClr val="white">
                    <a:lumMod val="65000"/>
                  </a:prstClr>
                </a:solidFill>
                <a:latin typeface="Calibri"/>
              </a:rPr>
              <a:t>]</a:t>
            </a:r>
            <a:endParaRPr lang="en-US" sz="1200" dirty="0">
              <a:solidFill>
                <a:prstClr val="white">
                  <a:lumMod val="65000"/>
                </a:prstClr>
              </a:solidFill>
              <a:latin typeface="Calibri"/>
            </a:endParaRPr>
          </a:p>
        </p:txBody>
      </p:sp>
    </p:spTree>
    <p:extLst>
      <p:ext uri="{BB962C8B-B14F-4D97-AF65-F5344CB8AC3E}">
        <p14:creationId xmlns:p14="http://schemas.microsoft.com/office/powerpoint/2010/main" val="34495509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44713" y="1485440"/>
            <a:ext cx="5891281" cy="4418461"/>
          </a:xfrm>
          <a:prstGeom prst="rect">
            <a:avLst/>
          </a:prstGeom>
        </p:spPr>
      </p:pic>
      <p:sp>
        <p:nvSpPr>
          <p:cNvPr id="5" name="TextBox 4"/>
          <p:cNvSpPr txBox="1"/>
          <p:nvPr/>
        </p:nvSpPr>
        <p:spPr>
          <a:xfrm>
            <a:off x="5174712" y="5733683"/>
            <a:ext cx="1632167" cy="1015663"/>
          </a:xfrm>
          <a:prstGeom prst="rect">
            <a:avLst/>
          </a:prstGeom>
          <a:noFill/>
        </p:spPr>
        <p:txBody>
          <a:bodyPr wrap="square" rtlCol="0">
            <a:spAutoFit/>
          </a:bodyPr>
          <a:lstStyle/>
          <a:p>
            <a:pPr defTabSz="457200" fontAlgn="auto">
              <a:spcBef>
                <a:spcPts val="0"/>
              </a:spcBef>
              <a:spcAft>
                <a:spcPts val="0"/>
              </a:spcAft>
            </a:pPr>
            <a:r>
              <a:rPr lang="en-US" sz="2000" dirty="0" smtClean="0">
                <a:solidFill>
                  <a:prstClr val="black"/>
                </a:solidFill>
                <a:latin typeface="Calibri"/>
              </a:rPr>
              <a:t># neighbors: non-ENCODE v ENCODE </a:t>
            </a:r>
            <a:endParaRPr lang="en-US" sz="2000" dirty="0">
              <a:solidFill>
                <a:prstClr val="black"/>
              </a:solidFill>
              <a:latin typeface="Calibri"/>
            </a:endParaRP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06879" y="5903901"/>
            <a:ext cx="2227877" cy="802691"/>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004" y="1734152"/>
            <a:ext cx="4689115" cy="3987939"/>
          </a:xfrm>
          <a:prstGeom prst="rect">
            <a:avLst/>
          </a:prstGeom>
        </p:spPr>
      </p:pic>
      <p:sp>
        <p:nvSpPr>
          <p:cNvPr id="2" name="Title 1"/>
          <p:cNvSpPr>
            <a:spLocks noGrp="1"/>
          </p:cNvSpPr>
          <p:nvPr>
            <p:ph type="title"/>
          </p:nvPr>
        </p:nvSpPr>
        <p:spPr>
          <a:xfrm>
            <a:off x="109244" y="274638"/>
            <a:ext cx="8925512" cy="1143000"/>
          </a:xfrm>
        </p:spPr>
        <p:txBody>
          <a:bodyPr/>
          <a:lstStyle/>
          <a:p>
            <a:r>
              <a:rPr lang="en-US" sz="3200" dirty="0" smtClean="0"/>
              <a:t>Network statistics highlight </a:t>
            </a:r>
            <a:br>
              <a:rPr lang="en-US" sz="3200" dirty="0" smtClean="0"/>
            </a:br>
            <a:r>
              <a:rPr lang="en-US" sz="3200" dirty="0" smtClean="0"/>
              <a:t>change in modularity with consortium rollouts (L) </a:t>
            </a:r>
            <a:br>
              <a:rPr lang="en-US" sz="3200" dirty="0" smtClean="0"/>
            </a:br>
            <a:r>
              <a:rPr lang="en-US" sz="3200" dirty="0" smtClean="0"/>
              <a:t>&amp; importance of broker role (R)</a:t>
            </a:r>
            <a:endParaRPr lang="en-US" sz="3200" dirty="0"/>
          </a:p>
        </p:txBody>
      </p:sp>
      <p:sp>
        <p:nvSpPr>
          <p:cNvPr id="10" name="TextBox 9"/>
          <p:cNvSpPr txBox="1"/>
          <p:nvPr/>
        </p:nvSpPr>
        <p:spPr>
          <a:xfrm>
            <a:off x="0" y="6577437"/>
            <a:ext cx="3347867" cy="276999"/>
          </a:xfrm>
          <a:prstGeom prst="rect">
            <a:avLst/>
          </a:prstGeom>
          <a:noFill/>
        </p:spPr>
        <p:txBody>
          <a:bodyPr wrap="none" rtlCol="0">
            <a:spAutoFit/>
          </a:bodyPr>
          <a:lstStyle/>
          <a:p>
            <a:pPr defTabSz="457200" fontAlgn="auto">
              <a:spcBef>
                <a:spcPts val="0"/>
              </a:spcBef>
              <a:spcAft>
                <a:spcPts val="0"/>
              </a:spcAft>
            </a:pPr>
            <a:r>
              <a:rPr lang="en-US" sz="1200" dirty="0" smtClean="0">
                <a:solidFill>
                  <a:prstClr val="white">
                    <a:lumMod val="65000"/>
                  </a:prstClr>
                </a:solidFill>
                <a:latin typeface="Calibri"/>
              </a:rPr>
              <a:t>[Wang et al., TIG (in rev.); </a:t>
            </a:r>
            <a:r>
              <a:rPr lang="en-US" sz="1200" dirty="0" err="1" smtClean="0">
                <a:solidFill>
                  <a:prstClr val="white">
                    <a:lumMod val="65000"/>
                  </a:prstClr>
                </a:solidFill>
                <a:latin typeface="Calibri"/>
              </a:rPr>
              <a:t>lectures.gersteinlab.org</a:t>
            </a:r>
            <a:r>
              <a:rPr lang="en-US" sz="1200" dirty="0" smtClean="0">
                <a:solidFill>
                  <a:prstClr val="white">
                    <a:lumMod val="65000"/>
                  </a:prstClr>
                </a:solidFill>
                <a:latin typeface="Calibri"/>
              </a:rPr>
              <a:t>]</a:t>
            </a:r>
            <a:endParaRPr lang="en-US" sz="1200" dirty="0">
              <a:solidFill>
                <a:prstClr val="white">
                  <a:lumMod val="65000"/>
                </a:prstClr>
              </a:solidFill>
              <a:latin typeface="Calibri"/>
            </a:endParaRPr>
          </a:p>
        </p:txBody>
      </p:sp>
      <p:sp>
        <p:nvSpPr>
          <p:cNvPr id="3" name="Slide Number Placeholder 2"/>
          <p:cNvSpPr>
            <a:spLocks noGrp="1"/>
          </p:cNvSpPr>
          <p:nvPr>
            <p:ph type="sldNum" sz="quarter" idx="12"/>
          </p:nvPr>
        </p:nvSpPr>
        <p:spPr>
          <a:xfrm>
            <a:off x="132644" y="6173787"/>
            <a:ext cx="2133600" cy="365125"/>
          </a:xfrm>
        </p:spPr>
        <p:txBody>
          <a:bodyPr/>
          <a:lstStyle/>
          <a:p>
            <a:pPr algn="l">
              <a:defRPr/>
            </a:pPr>
            <a:fld id="{EBE3AD29-5053-1D4C-8EE0-3F2EAEFA7AC5}" type="slidenum">
              <a:rPr lang="en-US" smtClean="0"/>
              <a:pPr algn="l">
                <a:defRPr/>
              </a:pPr>
              <a:t>15</a:t>
            </a:fld>
            <a:endParaRPr lang="en-US"/>
          </a:p>
        </p:txBody>
      </p:sp>
    </p:spTree>
    <p:extLst>
      <p:ext uri="{BB962C8B-B14F-4D97-AF65-F5344CB8AC3E}">
        <p14:creationId xmlns:p14="http://schemas.microsoft.com/office/powerpoint/2010/main" val="81914828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07553" name="Title 1"/>
          <p:cNvSpPr>
            <a:spLocks noGrp="1"/>
          </p:cNvSpPr>
          <p:nvPr>
            <p:ph type="title"/>
            <p:custDataLst>
              <p:tags r:id="rId3"/>
            </p:custDataLst>
          </p:nvPr>
        </p:nvSpPr>
        <p:spPr>
          <a:xfrm>
            <a:off x="4842934" y="135468"/>
            <a:ext cx="4102087" cy="1131710"/>
          </a:xfrm>
        </p:spPr>
        <p:txBody>
          <a:bodyPr/>
          <a:lstStyle/>
          <a:p>
            <a:pPr>
              <a:defRPr/>
            </a:pPr>
            <a:r>
              <a:rPr lang="en-US" sz="1800" dirty="0">
                <a:solidFill>
                  <a:schemeClr val="tx1">
                    <a:lumMod val="50000"/>
                    <a:lumOff val="50000"/>
                  </a:schemeClr>
                </a:solidFill>
              </a:rPr>
              <a:t> </a:t>
            </a:r>
            <a:r>
              <a:rPr lang="en-US" sz="1800" dirty="0" smtClean="0">
                <a:solidFill>
                  <a:schemeClr val="tx1">
                    <a:lumMod val="50000"/>
                    <a:lumOff val="50000"/>
                  </a:schemeClr>
                </a:solidFill>
              </a:rPr>
              <a:t>Large-scale </a:t>
            </a:r>
            <a:r>
              <a:rPr lang="en-US" sz="1800" dirty="0" err="1" smtClean="0">
                <a:solidFill>
                  <a:schemeClr val="tx1">
                    <a:lumMod val="50000"/>
                    <a:lumOff val="50000"/>
                  </a:schemeClr>
                </a:solidFill>
              </a:rPr>
              <a:t>Transcriptome</a:t>
            </a:r>
            <a:r>
              <a:rPr lang="en-US" sz="1800" dirty="0" smtClean="0">
                <a:solidFill>
                  <a:schemeClr val="tx1">
                    <a:lumMod val="50000"/>
                    <a:lumOff val="50000"/>
                  </a:schemeClr>
                </a:solidFill>
              </a:rPr>
              <a:t> Mining: Building Interpretative Models while Protecting Individual Privacy</a:t>
            </a:r>
            <a:endParaRPr lang="en-US" sz="1400" dirty="0">
              <a:solidFill>
                <a:schemeClr val="tx1">
                  <a:lumMod val="50000"/>
                  <a:lumOff val="50000"/>
                </a:schemeClr>
              </a:solidFill>
            </a:endParaRPr>
          </a:p>
        </p:txBody>
      </p:sp>
      <p:sp>
        <p:nvSpPr>
          <p:cNvPr id="327683" name="Content Placeholder 2"/>
          <p:cNvSpPr>
            <a:spLocks noGrp="1"/>
          </p:cNvSpPr>
          <p:nvPr>
            <p:ph sz="half" idx="1"/>
            <p:custDataLst>
              <p:tags r:id="rId4"/>
            </p:custDataLst>
          </p:nvPr>
        </p:nvSpPr>
        <p:spPr>
          <a:xfrm>
            <a:off x="14135" y="80434"/>
            <a:ext cx="4761065" cy="3767138"/>
          </a:xfrm>
        </p:spPr>
        <p:txBody>
          <a:bodyPr/>
          <a:lstStyle/>
          <a:p>
            <a:r>
              <a:rPr lang="en-US" sz="2400" b="1" dirty="0" smtClean="0">
                <a:solidFill>
                  <a:srgbClr val="FF6600"/>
                </a:solidFill>
                <a:latin typeface="Arial" charset="0"/>
                <a:ea typeface="ＭＳ Ｐゴシック" charset="0"/>
                <a:cs typeface="ＭＳ Ｐゴシック" charset="0"/>
              </a:rPr>
              <a:t>The </a:t>
            </a:r>
            <a:r>
              <a:rPr lang="en-US" sz="2400" b="1" dirty="0">
                <a:solidFill>
                  <a:srgbClr val="FF6600"/>
                </a:solidFill>
                <a:latin typeface="Arial" charset="0"/>
                <a:ea typeface="ＭＳ Ｐゴシック" charset="0"/>
                <a:cs typeface="ＭＳ Ｐゴシック" charset="0"/>
              </a:rPr>
              <a:t>Dilemma of Genomic Privacy</a:t>
            </a:r>
          </a:p>
          <a:p>
            <a:pPr lvl="1"/>
            <a:r>
              <a:rPr lang="en-US" dirty="0">
                <a:solidFill>
                  <a:schemeClr val="bg1"/>
                </a:solidFill>
                <a:latin typeface="Arial" charset="0"/>
                <a:ea typeface="ＭＳ Ｐゴシック" charset="0"/>
                <a:cs typeface="ＭＳ Ｐゴシック" charset="0"/>
              </a:rPr>
              <a:t>Fundamental, inherited info that’s very private </a:t>
            </a:r>
            <a:r>
              <a:rPr lang="en-US" dirty="0" err="1">
                <a:solidFill>
                  <a:schemeClr val="bg1"/>
                </a:solidFill>
                <a:latin typeface="Arial" charset="0"/>
                <a:ea typeface="ＭＳ Ｐゴシック" charset="0"/>
                <a:cs typeface="ＭＳ Ｐゴシック" charset="0"/>
              </a:rPr>
              <a:t>vs</a:t>
            </a:r>
            <a:r>
              <a:rPr lang="en-US" dirty="0">
                <a:solidFill>
                  <a:schemeClr val="bg1"/>
                </a:solidFill>
                <a:latin typeface="Arial" charset="0"/>
                <a:ea typeface="ＭＳ Ｐゴシック" charset="0"/>
                <a:cs typeface="ＭＳ Ｐゴシック" charset="0"/>
              </a:rPr>
              <a:t> the need for large-scale data-sharing to enable med. research</a:t>
            </a:r>
          </a:p>
          <a:p>
            <a:pPr lvl="1"/>
            <a:r>
              <a:rPr lang="en-US" dirty="0">
                <a:solidFill>
                  <a:schemeClr val="bg1"/>
                </a:solidFill>
                <a:latin typeface="Arial" charset="0"/>
                <a:ea typeface="ＭＳ Ｐゴシック" charset="0"/>
                <a:cs typeface="ＭＳ Ｐゴシック" charset="0"/>
              </a:rPr>
              <a:t>Current Social &amp; Tech Approaches</a:t>
            </a:r>
          </a:p>
          <a:p>
            <a:pPr lvl="2"/>
            <a:r>
              <a:rPr lang="en-US" sz="1800" dirty="0">
                <a:solidFill>
                  <a:schemeClr val="bg1"/>
                </a:solidFill>
                <a:latin typeface="Arial" charset="0"/>
                <a:ea typeface="ＭＳ Ｐゴシック" charset="0"/>
                <a:cs typeface="ＭＳ Ｐゴシック" charset="0"/>
              </a:rPr>
              <a:t>Issues: burdensome security, inconsistencies + ways the solutions have been partially "hacked”</a:t>
            </a:r>
          </a:p>
          <a:p>
            <a:pPr lvl="2"/>
            <a:r>
              <a:rPr lang="en-US" sz="1800" dirty="0" err="1">
                <a:solidFill>
                  <a:schemeClr val="bg1"/>
                </a:solidFill>
                <a:latin typeface="Arial" charset="0"/>
                <a:ea typeface="ＭＳ Ｐゴシック" charset="0"/>
                <a:cs typeface="ＭＳ Ｐゴシック" charset="0"/>
              </a:rPr>
              <a:t>Strawman</a:t>
            </a:r>
            <a:r>
              <a:rPr lang="en-US" sz="1800" dirty="0">
                <a:solidFill>
                  <a:schemeClr val="bg1"/>
                </a:solidFill>
                <a:latin typeface="Arial" charset="0"/>
                <a:ea typeface="ＭＳ Ｐゴシック" charset="0"/>
                <a:cs typeface="ＭＳ Ｐゴシック" charset="0"/>
              </a:rPr>
              <a:t> Hybrid </a:t>
            </a:r>
            <a:r>
              <a:rPr lang="en-US" sz="1800" dirty="0" err="1">
                <a:solidFill>
                  <a:schemeClr val="bg1"/>
                </a:solidFill>
                <a:latin typeface="Arial" charset="0"/>
                <a:ea typeface="ＭＳ Ｐゴシック" charset="0"/>
                <a:cs typeface="ＭＳ Ｐゴシック" charset="0"/>
              </a:rPr>
              <a:t>Soc</a:t>
            </a:r>
            <a:r>
              <a:rPr lang="en-US" sz="1800" dirty="0">
                <a:solidFill>
                  <a:schemeClr val="bg1"/>
                </a:solidFill>
                <a:latin typeface="Arial" charset="0"/>
                <a:ea typeface="ＭＳ Ｐゴシック" charset="0"/>
                <a:cs typeface="ＭＳ Ｐゴシック" charset="0"/>
              </a:rPr>
              <a:t>-Tech Proposal </a:t>
            </a:r>
            <a:r>
              <a:rPr lang="en-US" sz="1800" dirty="0" smtClean="0">
                <a:solidFill>
                  <a:schemeClr val="bg1"/>
                </a:solidFill>
                <a:latin typeface="Arial" charset="0"/>
                <a:ea typeface="ＭＳ Ｐゴシック" charset="0"/>
                <a:cs typeface="ＭＳ Ｐゴシック" charset="0"/>
              </a:rPr>
              <a:t>(Cloud </a:t>
            </a:r>
            <a:r>
              <a:rPr lang="en-US" sz="1800" dirty="0">
                <a:solidFill>
                  <a:schemeClr val="bg1"/>
                </a:solidFill>
                <a:latin typeface="Arial" charset="0"/>
                <a:ea typeface="ＭＳ Ｐゴシック" charset="0"/>
                <a:cs typeface="ＭＳ Ｐゴシック" charset="0"/>
              </a:rPr>
              <a:t>Enclaves. Quantifying Leaks, &amp; Closely Coupled priv.-public data</a:t>
            </a:r>
            <a:r>
              <a:rPr lang="en-US" sz="1800" dirty="0" smtClean="0">
                <a:solidFill>
                  <a:schemeClr val="bg1"/>
                </a:solidFill>
                <a:latin typeface="Arial" charset="0"/>
                <a:ea typeface="ＭＳ Ｐゴシック" charset="0"/>
                <a:cs typeface="ＭＳ Ｐゴシック" charset="0"/>
              </a:rPr>
              <a:t>)</a:t>
            </a:r>
          </a:p>
          <a:p>
            <a:r>
              <a:rPr lang="en-US" sz="2400" b="1" dirty="0">
                <a:solidFill>
                  <a:srgbClr val="FF6600"/>
                </a:solidFill>
                <a:latin typeface="Arial" charset="0"/>
                <a:ea typeface="ＭＳ Ｐゴシック" charset="0"/>
                <a:cs typeface="ＭＳ Ｐゴシック" charset="0"/>
              </a:rPr>
              <a:t>RNA-</a:t>
            </a:r>
            <a:r>
              <a:rPr lang="en-US" sz="2400" b="1" dirty="0" err="1" smtClean="0">
                <a:solidFill>
                  <a:srgbClr val="FF6600"/>
                </a:solidFill>
                <a:latin typeface="Arial" charset="0"/>
                <a:ea typeface="ＭＳ Ｐゴシック" charset="0"/>
                <a:cs typeface="ＭＳ Ｐゴシック" charset="0"/>
              </a:rPr>
              <a:t>seq</a:t>
            </a:r>
            <a:r>
              <a:rPr lang="en-US" sz="2400" b="1" dirty="0" smtClean="0">
                <a:solidFill>
                  <a:srgbClr val="FF6600"/>
                </a:solidFill>
                <a:latin typeface="Arial" charset="0"/>
                <a:ea typeface="ＭＳ Ｐゴシック" charset="0"/>
                <a:cs typeface="ＭＳ Ｐゴシック" charset="0"/>
              </a:rPr>
              <a:t>: How to Publicly Share Some </a:t>
            </a:r>
            <a:r>
              <a:rPr lang="en-US" sz="2400" b="1" dirty="0">
                <a:solidFill>
                  <a:srgbClr val="FF6600"/>
                </a:solidFill>
                <a:latin typeface="Arial" charset="0"/>
                <a:ea typeface="ＭＳ Ｐゴシック" charset="0"/>
                <a:cs typeface="ＭＳ Ｐゴシック" charset="0"/>
              </a:rPr>
              <a:t>of </a:t>
            </a:r>
            <a:r>
              <a:rPr lang="en-US" sz="2400" b="1" dirty="0" smtClean="0">
                <a:solidFill>
                  <a:srgbClr val="FF6600"/>
                </a:solidFill>
                <a:latin typeface="Arial" charset="0"/>
                <a:ea typeface="ＭＳ Ｐゴシック" charset="0"/>
                <a:cs typeface="ＭＳ Ｐゴシック" charset="0"/>
              </a:rPr>
              <a:t>it</a:t>
            </a:r>
            <a:endParaRPr lang="en-US" sz="2400" b="1" dirty="0">
              <a:solidFill>
                <a:srgbClr val="FF6600"/>
              </a:solidFill>
              <a:latin typeface="Arial" charset="0"/>
              <a:ea typeface="ＭＳ Ｐゴシック" charset="0"/>
              <a:cs typeface="ＭＳ Ｐゴシック" charset="0"/>
            </a:endParaRPr>
          </a:p>
          <a:p>
            <a:pPr lvl="1"/>
            <a:r>
              <a:rPr lang="en-US" dirty="0">
                <a:solidFill>
                  <a:schemeClr val="bg1"/>
                </a:solidFill>
                <a:latin typeface="Arial" charset="0"/>
                <a:ea typeface="ＭＳ Ｐゴシック" charset="0"/>
                <a:cs typeface="ＭＳ Ｐゴシック" charset="0"/>
              </a:rPr>
              <a:t>Removing SNVs in reads using MRF</a:t>
            </a:r>
          </a:p>
          <a:p>
            <a:pPr lvl="1"/>
            <a:r>
              <a:rPr lang="en-US" dirty="0">
                <a:solidFill>
                  <a:schemeClr val="bg1"/>
                </a:solidFill>
                <a:latin typeface="Arial" charset="0"/>
                <a:ea typeface="ＭＳ Ｐゴシック" charset="0"/>
                <a:cs typeface="ＭＳ Ｐゴシック" charset="0"/>
              </a:rPr>
              <a:t>Quantifying &amp; removing variant info from expression levels + </a:t>
            </a:r>
            <a:r>
              <a:rPr lang="en-US" dirty="0" err="1">
                <a:solidFill>
                  <a:schemeClr val="bg1"/>
                </a:solidFill>
                <a:latin typeface="Arial" charset="0"/>
                <a:ea typeface="ＭＳ Ｐゴシック" charset="0"/>
                <a:cs typeface="ＭＳ Ｐゴシック" charset="0"/>
              </a:rPr>
              <a:t>eQTLs</a:t>
            </a:r>
            <a:endParaRPr lang="en-US" dirty="0">
              <a:solidFill>
                <a:schemeClr val="bg1"/>
              </a:solidFill>
              <a:latin typeface="Arial" charset="0"/>
              <a:ea typeface="ＭＳ Ｐゴシック" charset="0"/>
              <a:cs typeface="ＭＳ Ｐゴシック" charset="0"/>
            </a:endParaRPr>
          </a:p>
          <a:p>
            <a:pPr lvl="1"/>
            <a:r>
              <a:rPr lang="en-US" dirty="0">
                <a:solidFill>
                  <a:schemeClr val="bg1"/>
                </a:solidFill>
                <a:latin typeface="Arial" charset="0"/>
                <a:ea typeface="ＭＳ Ｐゴシック" charset="0"/>
                <a:cs typeface="ＭＳ Ｐゴシック" charset="0"/>
              </a:rPr>
              <a:t>Linking Attack using extreme expression levels</a:t>
            </a:r>
          </a:p>
          <a:p>
            <a:pPr lvl="2"/>
            <a:endParaRPr lang="en-US" sz="1800" dirty="0">
              <a:solidFill>
                <a:schemeClr val="bg1"/>
              </a:solidFill>
              <a:latin typeface="Arial" charset="0"/>
              <a:ea typeface="ＭＳ Ｐゴシック" charset="0"/>
              <a:cs typeface="ＭＳ Ｐゴシック" charset="0"/>
            </a:endParaRPr>
          </a:p>
          <a:p>
            <a:pPr lvl="1"/>
            <a:endParaRPr lang="en-US" sz="2200" dirty="0">
              <a:solidFill>
                <a:schemeClr val="bg1"/>
              </a:solidFill>
              <a:latin typeface="Arial" charset="0"/>
              <a:ea typeface="ＭＳ Ｐゴシック" charset="0"/>
              <a:cs typeface="ＭＳ Ｐゴシック" charset="0"/>
            </a:endParaRPr>
          </a:p>
        </p:txBody>
      </p:sp>
      <p:sp>
        <p:nvSpPr>
          <p:cNvPr id="327684" name="Content Placeholder 3"/>
          <p:cNvSpPr>
            <a:spLocks noGrp="1"/>
          </p:cNvSpPr>
          <p:nvPr>
            <p:ph sz="half" idx="2"/>
            <p:custDataLst>
              <p:tags r:id="rId5"/>
            </p:custDataLst>
          </p:nvPr>
        </p:nvSpPr>
        <p:spPr>
          <a:xfrm>
            <a:off x="4588933" y="1333505"/>
            <a:ext cx="4555067" cy="4684713"/>
          </a:xfrm>
        </p:spPr>
        <p:txBody>
          <a:bodyPr/>
          <a:lstStyle/>
          <a:p>
            <a:r>
              <a:rPr lang="en-US" sz="2400" b="1" dirty="0" smtClean="0">
                <a:solidFill>
                  <a:srgbClr val="FF6600"/>
                </a:solidFill>
                <a:latin typeface="Arial" charset="0"/>
                <a:ea typeface="ＭＳ Ｐゴシック" charset="0"/>
                <a:cs typeface="ＭＳ Ｐゴシック" charset="0"/>
              </a:rPr>
              <a:t>Large</a:t>
            </a:r>
            <a:r>
              <a:rPr lang="en-US" sz="2400" b="1" dirty="0">
                <a:solidFill>
                  <a:srgbClr val="FF6600"/>
                </a:solidFill>
                <a:latin typeface="Arial" charset="0"/>
                <a:ea typeface="ＭＳ Ｐゴシック" charset="0"/>
                <a:cs typeface="ＭＳ Ｐゴシック" charset="0"/>
              </a:rPr>
              <a:t>-scale Mining </a:t>
            </a:r>
            <a:r>
              <a:rPr lang="en-US" sz="2400" b="1" dirty="0" smtClean="0">
                <a:solidFill>
                  <a:srgbClr val="FF6600"/>
                </a:solidFill>
                <a:latin typeface="Arial" charset="0"/>
                <a:ea typeface="ＭＳ Ｐゴシック" charset="0"/>
                <a:cs typeface="ＭＳ Ｐゴシック" charset="0"/>
              </a:rPr>
              <a:t>of RNA-</a:t>
            </a:r>
            <a:r>
              <a:rPr lang="en-US" sz="2400" b="1" dirty="0" err="1" smtClean="0">
                <a:solidFill>
                  <a:srgbClr val="FF6600"/>
                </a:solidFill>
                <a:latin typeface="Arial" charset="0"/>
                <a:ea typeface="ＭＳ Ｐゴシック" charset="0"/>
                <a:cs typeface="ＭＳ Ｐゴシック" charset="0"/>
              </a:rPr>
              <a:t>seq</a:t>
            </a:r>
            <a:r>
              <a:rPr lang="en-US" sz="2400" b="1" dirty="0" smtClean="0">
                <a:solidFill>
                  <a:srgbClr val="FF6600"/>
                </a:solidFill>
                <a:latin typeface="Arial" charset="0"/>
                <a:ea typeface="ＭＳ Ｐゴシック" charset="0"/>
                <a:cs typeface="ＭＳ Ｐゴシック" charset="0"/>
              </a:rPr>
              <a:t> to Determine </a:t>
            </a:r>
            <a:r>
              <a:rPr lang="en-US" sz="2400" b="1" dirty="0">
                <a:solidFill>
                  <a:srgbClr val="FF6600"/>
                </a:solidFill>
                <a:latin typeface="Arial" charset="0"/>
                <a:ea typeface="ＭＳ Ｐゴシック" charset="0"/>
                <a:cs typeface="ＭＳ Ｐゴシック" charset="0"/>
              </a:rPr>
              <a:t>State Space Models</a:t>
            </a:r>
          </a:p>
          <a:p>
            <a:pPr lvl="1"/>
            <a:r>
              <a:rPr lang="en-US" dirty="0">
                <a:solidFill>
                  <a:schemeClr val="bg1"/>
                </a:solidFill>
                <a:latin typeface="Arial" charset="0"/>
                <a:ea typeface="ＭＳ Ｐゴシック" charset="0"/>
                <a:cs typeface="ＭＳ Ｐゴシック" charset="0"/>
              </a:rPr>
              <a:t>Using dimensionality reduction to help determine internal &amp; external drivers</a:t>
            </a:r>
          </a:p>
          <a:p>
            <a:pPr lvl="1"/>
            <a:r>
              <a:rPr lang="en-US" dirty="0">
                <a:solidFill>
                  <a:schemeClr val="bg1"/>
                </a:solidFill>
                <a:latin typeface="Arial" charset="0"/>
                <a:ea typeface="ＭＳ Ｐゴシック" charset="0"/>
                <a:cs typeface="ＭＳ Ｐゴシック" charset="0"/>
              </a:rPr>
              <a:t>Decoupling expression changes into those driven by worm-fly conserved genes </a:t>
            </a:r>
            <a:r>
              <a:rPr lang="en-US" dirty="0" err="1">
                <a:solidFill>
                  <a:schemeClr val="bg1"/>
                </a:solidFill>
                <a:latin typeface="Arial" charset="0"/>
                <a:ea typeface="ＭＳ Ｐゴシック" charset="0"/>
                <a:cs typeface="ＭＳ Ｐゴシック" charset="0"/>
              </a:rPr>
              <a:t>vs</a:t>
            </a:r>
            <a:r>
              <a:rPr lang="en-US" dirty="0">
                <a:solidFill>
                  <a:schemeClr val="bg1"/>
                </a:solidFill>
                <a:latin typeface="Arial" charset="0"/>
                <a:ea typeface="ＭＳ Ｐゴシック" charset="0"/>
                <a:cs typeface="ＭＳ Ｐゴシック" charset="0"/>
              </a:rPr>
              <a:t> species-specific ones. Also, Conserved genes have similar canonical patterns (</a:t>
            </a:r>
            <a:r>
              <a:rPr lang="en-US" dirty="0" err="1">
                <a:solidFill>
                  <a:schemeClr val="bg1"/>
                </a:solidFill>
                <a:latin typeface="Arial" charset="0"/>
                <a:ea typeface="ＭＳ Ｐゴシック" charset="0"/>
                <a:cs typeface="ＭＳ Ｐゴシック" charset="0"/>
              </a:rPr>
              <a:t>iPDPs</a:t>
            </a:r>
            <a:r>
              <a:rPr lang="en-US" dirty="0">
                <a:solidFill>
                  <a:schemeClr val="bg1"/>
                </a:solidFill>
                <a:latin typeface="Arial" charset="0"/>
                <a:ea typeface="ＭＳ Ｐゴシック" charset="0"/>
                <a:cs typeface="ＭＳ Ｐゴシック" charset="0"/>
              </a:rPr>
              <a:t>) in contrast to species specific ones (Ex of ribosomal v signaling genes)</a:t>
            </a:r>
          </a:p>
          <a:p>
            <a:pPr lvl="1"/>
            <a:r>
              <a:rPr lang="en-US" dirty="0">
                <a:solidFill>
                  <a:schemeClr val="bg1"/>
                </a:solidFill>
                <a:latin typeface="Arial" charset="0"/>
                <a:ea typeface="ＭＳ Ｐゴシック" charset="0"/>
                <a:cs typeface="ＭＳ Ｐゴシック" charset="0"/>
              </a:rPr>
              <a:t>In human cell cycle, only conserved genes show matching periodic pattern</a:t>
            </a:r>
          </a:p>
          <a:p>
            <a:pPr lvl="1"/>
            <a:endParaRPr lang="en-US" dirty="0">
              <a:solidFill>
                <a:schemeClr val="bg1"/>
              </a:solidFill>
              <a:latin typeface="Arial" charset="0"/>
              <a:ea typeface="ＭＳ Ｐゴシック" charset="0"/>
              <a:cs typeface="ＭＳ Ｐゴシック" charset="0"/>
            </a:endParaRPr>
          </a:p>
          <a:p>
            <a:pPr lvl="1"/>
            <a:endParaRPr lang="en-US" dirty="0">
              <a:solidFill>
                <a:schemeClr val="bg1"/>
              </a:solidFill>
              <a:latin typeface="Arial" charset="0"/>
              <a:ea typeface="ＭＳ Ｐゴシック" charset="0"/>
              <a:cs typeface="ＭＳ Ｐゴシック" charset="0"/>
            </a:endParaRPr>
          </a:p>
        </p:txBody>
      </p:sp>
    </p:spTree>
    <p:custDataLst>
      <p:tags r:id="rId2"/>
    </p:custDataLst>
    <p:extLst>
      <p:ext uri="{BB962C8B-B14F-4D97-AF65-F5344CB8AC3E}">
        <p14:creationId xmlns:p14="http://schemas.microsoft.com/office/powerpoint/2010/main" val="350128654"/>
      </p:ext>
    </p:extLst>
  </p:cSld>
  <p:clrMapOvr>
    <a:overrideClrMapping bg1="lt1" tx1="dk1" bg2="lt2" tx2="dk2" accent1="accent1" accent2="accent2" accent3="accent3" accent4="accent4" accent5="accent5" accent6="accent6" hlink="hlink" folHlink="folHlink"/>
  </p:clrMapOvr>
  <p:transition advTm="7592"/>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 name="Shape 252"/>
          <p:cNvSpPr>
            <a:spLocks noGrp="1"/>
          </p:cNvSpPr>
          <p:nvPr>
            <p:ph type="title"/>
          </p:nvPr>
        </p:nvSpPr>
        <p:spPr>
          <a:prstGeom prst="rect">
            <a:avLst/>
          </a:prstGeom>
        </p:spPr>
        <p:txBody>
          <a:bodyPr/>
          <a:lstStyle/>
          <a:p>
            <a:r>
              <a:t>exRNA-seq analysis software</a:t>
            </a:r>
          </a:p>
        </p:txBody>
      </p:sp>
      <p:sp>
        <p:nvSpPr>
          <p:cNvPr id="253" name="Shape 253"/>
          <p:cNvSpPr>
            <a:spLocks noGrp="1"/>
          </p:cNvSpPr>
          <p:nvPr>
            <p:ph type="sldNum" sz="quarter" idx="2"/>
          </p:nvPr>
        </p:nvSpPr>
        <p:spPr>
          <a:xfrm>
            <a:off x="4487169" y="6518673"/>
            <a:ext cx="160735" cy="250031"/>
          </a:xfrm>
          <a:prstGeom prst="rect">
            <a:avLst/>
          </a:prstGeom>
          <a:extLst>
            <a:ext uri="{C572A759-6A51-4108-AA02-DFA0A04FC94B}">
              <ma14:wrappingTextBoxFlag xmlns:ma14="http://schemas.microsoft.com/office/mac/drawingml/2011/main" val="1"/>
            </a:ext>
          </a:extLst>
        </p:spPr>
        <p:txBody>
          <a:bodyPr>
            <a:normAutofit lnSpcReduction="10000"/>
          </a:bodyPr>
          <a:lstStyle/>
          <a:p>
            <a:fld id="{86CB4B4D-7CA3-9044-876B-883B54F8677D}" type="slidenum">
              <a:rPr/>
              <a:pPr/>
              <a:t>17</a:t>
            </a:fld>
            <a:endParaRPr/>
          </a:p>
        </p:txBody>
      </p:sp>
      <p:sp>
        <p:nvSpPr>
          <p:cNvPr id="254" name="Shape 254"/>
          <p:cNvSpPr/>
          <p:nvPr/>
        </p:nvSpPr>
        <p:spPr>
          <a:xfrm>
            <a:off x="251916" y="1440957"/>
            <a:ext cx="4189629" cy="4904774"/>
          </a:xfrm>
          <a:prstGeom prst="roundRect">
            <a:avLst>
              <a:gd name="adj" fmla="val 4465"/>
            </a:avLst>
          </a:prstGeom>
          <a:solidFill>
            <a:srgbClr val="FFFFFF"/>
          </a:solidFill>
          <a:ln w="12700">
            <a:miter lim="400000"/>
          </a:ln>
          <a:effectLst>
            <a:outerShdw blurRad="50800" dist="63500" dir="2700000" rotWithShape="0">
              <a:srgbClr val="000000">
                <a:alpha val="50000"/>
              </a:srgbClr>
            </a:outerShdw>
          </a:effectLst>
          <a:extLst>
            <a:ext uri="{C572A759-6A51-4108-AA02-DFA0A04FC94B}">
              <ma14:wrappingTextBoxFlag xmlns:ma14="http://schemas.microsoft.com/office/mac/drawingml/2011/main" val="1"/>
            </a:ext>
          </a:extLst>
        </p:spPr>
        <p:txBody>
          <a:bodyPr lIns="35715" tIns="35715" rIns="35715" bIns="35715" anchor="ctr"/>
          <a:lstStyle/>
          <a:p>
            <a:pPr algn="ctr" defTabSz="410730" fontAlgn="auto" hangingPunct="0">
              <a:spcBef>
                <a:spcPts val="0"/>
              </a:spcBef>
              <a:spcAft>
                <a:spcPts val="0"/>
              </a:spcAft>
              <a:defRPr sz="3600">
                <a:solidFill>
                  <a:srgbClr val="53585F"/>
                </a:solidFill>
                <a:latin typeface="+mj-lt"/>
                <a:ea typeface="+mj-ea"/>
                <a:cs typeface="+mj-cs"/>
                <a:sym typeface="Myriad Pro"/>
              </a:defRPr>
            </a:pPr>
            <a:r>
              <a:rPr sz="2500" kern="0">
                <a:solidFill>
                  <a:srgbClr val="00882B"/>
                </a:solidFill>
                <a:latin typeface="Myriad Pro"/>
                <a:ea typeface="Myriad Pro"/>
                <a:cs typeface="Myriad Pro"/>
                <a:sym typeface="Myriad Pro"/>
              </a:rPr>
              <a:t>small</a:t>
            </a:r>
            <a:r>
              <a:rPr sz="2500" kern="0">
                <a:solidFill>
                  <a:srgbClr val="53585F"/>
                </a:solidFill>
                <a:latin typeface="Myriad Pro"/>
                <a:ea typeface="Myriad Pro"/>
                <a:cs typeface="Myriad Pro"/>
                <a:sym typeface="Myriad Pro"/>
              </a:rPr>
              <a:t> RNA-seq</a:t>
            </a:r>
            <a:br>
              <a:rPr sz="2500" kern="0">
                <a:solidFill>
                  <a:srgbClr val="53585F"/>
                </a:solidFill>
                <a:latin typeface="Myriad Pro"/>
                <a:ea typeface="Myriad Pro"/>
                <a:cs typeface="Myriad Pro"/>
                <a:sym typeface="Myriad Pro"/>
              </a:rPr>
            </a:br>
            <a:r>
              <a:rPr sz="2500" kern="0">
                <a:solidFill>
                  <a:srgbClr val="53585F"/>
                </a:solidFill>
                <a:latin typeface="Myriad Pro"/>
                <a:ea typeface="Myriad Pro"/>
                <a:cs typeface="Myriad Pro"/>
                <a:sym typeface="Myriad Pro"/>
              </a:rPr>
              <a:t>analysis toolkit</a:t>
            </a:r>
          </a:p>
          <a:p>
            <a:pPr algn="ctr" defTabSz="410730" fontAlgn="auto" hangingPunct="0">
              <a:spcBef>
                <a:spcPts val="0"/>
              </a:spcBef>
              <a:spcAft>
                <a:spcPts val="0"/>
              </a:spcAft>
              <a:defRPr sz="3600">
                <a:solidFill>
                  <a:srgbClr val="53585F"/>
                </a:solidFill>
                <a:latin typeface="+mj-lt"/>
                <a:ea typeface="+mj-ea"/>
                <a:cs typeface="+mj-cs"/>
                <a:sym typeface="Myriad Pro"/>
              </a:defRPr>
            </a:pPr>
            <a:endParaRPr sz="2500" kern="0">
              <a:solidFill>
                <a:srgbClr val="53585F"/>
              </a:solidFill>
              <a:latin typeface="Myriad Pro"/>
              <a:ea typeface="Myriad Pro"/>
              <a:cs typeface="Myriad Pro"/>
              <a:sym typeface="Myriad Pro"/>
            </a:endParaRPr>
          </a:p>
          <a:p>
            <a:pPr algn="ctr" defTabSz="410730" fontAlgn="auto" hangingPunct="0">
              <a:spcBef>
                <a:spcPts val="0"/>
              </a:spcBef>
              <a:spcAft>
                <a:spcPts val="0"/>
              </a:spcAft>
              <a:defRPr sz="3600">
                <a:solidFill>
                  <a:srgbClr val="00882B"/>
                </a:solidFill>
                <a:latin typeface="Myriad Pro Semibold"/>
                <a:ea typeface="Myriad Pro Semibold"/>
                <a:cs typeface="Myriad Pro Semibold"/>
                <a:sym typeface="Myriad Pro Semibold"/>
              </a:defRPr>
            </a:pPr>
            <a:r>
              <a:rPr sz="2500" kern="0">
                <a:solidFill>
                  <a:srgbClr val="00882B"/>
                </a:solidFill>
                <a:latin typeface="Myriad Pro Semibold"/>
                <a:ea typeface="Myriad Pro Semibold"/>
                <a:cs typeface="Myriad Pro Semibold"/>
                <a:sym typeface="Myriad Pro Semibold"/>
              </a:rPr>
              <a:t>exceRpt</a:t>
            </a:r>
          </a:p>
          <a:p>
            <a:pPr algn="ctr" defTabSz="410730" fontAlgn="auto" hangingPunct="0">
              <a:spcBef>
                <a:spcPts val="0"/>
              </a:spcBef>
              <a:spcAft>
                <a:spcPts val="0"/>
              </a:spcAft>
              <a:defRPr sz="3600">
                <a:solidFill>
                  <a:srgbClr val="53585F"/>
                </a:solidFill>
                <a:latin typeface="+mj-lt"/>
                <a:ea typeface="+mj-ea"/>
                <a:cs typeface="+mj-cs"/>
                <a:sym typeface="Myriad Pro"/>
              </a:defRPr>
            </a:pPr>
            <a:endParaRPr sz="2500" kern="0">
              <a:solidFill>
                <a:srgbClr val="53585F"/>
              </a:solidFill>
              <a:latin typeface="Myriad Pro"/>
              <a:ea typeface="Myriad Pro"/>
              <a:cs typeface="Myriad Pro"/>
              <a:sym typeface="Myriad Pro"/>
            </a:endParaRPr>
          </a:p>
          <a:p>
            <a:pPr algn="ctr" defTabSz="410730" fontAlgn="auto" hangingPunct="0">
              <a:spcBef>
                <a:spcPts val="0"/>
              </a:spcBef>
              <a:spcAft>
                <a:spcPts val="0"/>
              </a:spcAft>
              <a:defRPr sz="3000">
                <a:solidFill>
                  <a:srgbClr val="53585F"/>
                </a:solidFill>
                <a:latin typeface="+mj-lt"/>
                <a:ea typeface="+mj-ea"/>
                <a:cs typeface="+mj-cs"/>
                <a:sym typeface="Myriad Pro"/>
              </a:defRPr>
            </a:pPr>
            <a:r>
              <a:rPr sz="2100" kern="0">
                <a:solidFill>
                  <a:srgbClr val="53585F"/>
                </a:solidFill>
                <a:latin typeface="Myriad Pro"/>
                <a:ea typeface="Myriad Pro"/>
                <a:cs typeface="Myriad Pro"/>
                <a:sym typeface="Myriad Pro"/>
              </a:rPr>
              <a:t>quantification (RPM) of</a:t>
            </a:r>
            <a:br>
              <a:rPr sz="2100" kern="0">
                <a:solidFill>
                  <a:srgbClr val="53585F"/>
                </a:solidFill>
                <a:latin typeface="Myriad Pro"/>
                <a:ea typeface="Myriad Pro"/>
                <a:cs typeface="Myriad Pro"/>
                <a:sym typeface="Myriad Pro"/>
              </a:rPr>
            </a:br>
            <a:r>
              <a:rPr sz="2100" kern="0">
                <a:solidFill>
                  <a:srgbClr val="53585F"/>
                </a:solidFill>
                <a:latin typeface="Myriad Pro"/>
                <a:ea typeface="Myriad Pro"/>
                <a:cs typeface="Myriad Pro"/>
                <a:sym typeface="Myriad Pro"/>
              </a:rPr>
              <a:t>miRNA, tRNA, piRNA, </a:t>
            </a:r>
            <a:br>
              <a:rPr sz="2100" kern="0">
                <a:solidFill>
                  <a:srgbClr val="53585F"/>
                </a:solidFill>
                <a:latin typeface="Myriad Pro"/>
                <a:ea typeface="Myriad Pro"/>
                <a:cs typeface="Myriad Pro"/>
                <a:sym typeface="Myriad Pro"/>
              </a:rPr>
            </a:br>
            <a:r>
              <a:rPr sz="2100" kern="0">
                <a:solidFill>
                  <a:srgbClr val="53585F"/>
                </a:solidFill>
                <a:latin typeface="Myriad Pro"/>
                <a:ea typeface="Myriad Pro"/>
                <a:cs typeface="Myriad Pro"/>
                <a:sym typeface="Myriad Pro"/>
              </a:rPr>
              <a:t>snoRNA, circularRNA,</a:t>
            </a:r>
            <a:br>
              <a:rPr sz="2100" kern="0">
                <a:solidFill>
                  <a:srgbClr val="53585F"/>
                </a:solidFill>
                <a:latin typeface="Myriad Pro"/>
                <a:ea typeface="Myriad Pro"/>
                <a:cs typeface="Myriad Pro"/>
                <a:sym typeface="Myriad Pro"/>
              </a:rPr>
            </a:br>
            <a:r>
              <a:rPr sz="2100" kern="0">
                <a:solidFill>
                  <a:srgbClr val="53585F"/>
                </a:solidFill>
                <a:latin typeface="Myriad Pro"/>
                <a:ea typeface="Myriad Pro"/>
                <a:cs typeface="Myriad Pro"/>
                <a:sym typeface="Myriad Pro"/>
              </a:rPr>
              <a:t>&amp; long transcript fragments</a:t>
            </a:r>
          </a:p>
          <a:p>
            <a:pPr algn="ctr" defTabSz="410730" fontAlgn="auto" hangingPunct="0">
              <a:spcBef>
                <a:spcPts val="0"/>
              </a:spcBef>
              <a:spcAft>
                <a:spcPts val="0"/>
              </a:spcAft>
              <a:defRPr sz="3000">
                <a:solidFill>
                  <a:srgbClr val="53585F"/>
                </a:solidFill>
                <a:latin typeface="+mj-lt"/>
                <a:ea typeface="+mj-ea"/>
                <a:cs typeface="+mj-cs"/>
                <a:sym typeface="Myriad Pro"/>
              </a:defRPr>
            </a:pPr>
            <a:endParaRPr sz="2100" kern="0">
              <a:solidFill>
                <a:srgbClr val="53585F"/>
              </a:solidFill>
              <a:latin typeface="Myriad Pro"/>
              <a:ea typeface="Myriad Pro"/>
              <a:cs typeface="Myriad Pro"/>
              <a:sym typeface="Myriad Pro"/>
            </a:endParaRPr>
          </a:p>
          <a:p>
            <a:pPr algn="ctr" defTabSz="410730" fontAlgn="auto" hangingPunct="0">
              <a:spcBef>
                <a:spcPts val="0"/>
              </a:spcBef>
              <a:spcAft>
                <a:spcPts val="0"/>
              </a:spcAft>
              <a:defRPr sz="3000">
                <a:solidFill>
                  <a:srgbClr val="53585F"/>
                </a:solidFill>
                <a:latin typeface="+mj-lt"/>
                <a:ea typeface="+mj-ea"/>
                <a:cs typeface="+mj-cs"/>
                <a:sym typeface="Myriad Pro"/>
              </a:defRPr>
            </a:pPr>
            <a:endParaRPr sz="2100" kern="0">
              <a:solidFill>
                <a:srgbClr val="53585F"/>
              </a:solidFill>
              <a:latin typeface="Myriad Pro"/>
              <a:ea typeface="Myriad Pro"/>
              <a:cs typeface="Myriad Pro"/>
              <a:sym typeface="Myriad Pro"/>
            </a:endParaRPr>
          </a:p>
          <a:p>
            <a:pPr algn="ctr" defTabSz="410730" fontAlgn="auto" hangingPunct="0">
              <a:spcBef>
                <a:spcPts val="0"/>
              </a:spcBef>
              <a:spcAft>
                <a:spcPts val="0"/>
              </a:spcAft>
              <a:defRPr sz="3000">
                <a:solidFill>
                  <a:srgbClr val="53585F"/>
                </a:solidFill>
                <a:latin typeface="+mj-lt"/>
                <a:ea typeface="+mj-ea"/>
                <a:cs typeface="+mj-cs"/>
                <a:sym typeface="Myriad Pro"/>
              </a:defRPr>
            </a:pPr>
            <a:endParaRPr sz="2100" kern="0">
              <a:solidFill>
                <a:srgbClr val="53585F"/>
              </a:solidFill>
              <a:latin typeface="Myriad Pro"/>
              <a:ea typeface="Myriad Pro"/>
              <a:cs typeface="Myriad Pro"/>
              <a:sym typeface="Myriad Pro"/>
            </a:endParaRPr>
          </a:p>
        </p:txBody>
      </p:sp>
      <p:sp>
        <p:nvSpPr>
          <p:cNvPr id="255" name="Shape 255"/>
          <p:cNvSpPr/>
          <p:nvPr/>
        </p:nvSpPr>
        <p:spPr>
          <a:xfrm>
            <a:off x="4702458" y="1440957"/>
            <a:ext cx="4189629" cy="4904774"/>
          </a:xfrm>
          <a:prstGeom prst="roundRect">
            <a:avLst>
              <a:gd name="adj" fmla="val 4465"/>
            </a:avLst>
          </a:prstGeom>
          <a:solidFill>
            <a:srgbClr val="FFFFFF"/>
          </a:solidFill>
          <a:ln w="12700">
            <a:miter lim="400000"/>
          </a:ln>
          <a:effectLst>
            <a:outerShdw blurRad="50800" dist="63500" dir="2700000" rotWithShape="0">
              <a:srgbClr val="000000">
                <a:alpha val="50000"/>
              </a:srgbClr>
            </a:outerShdw>
          </a:effectLst>
          <a:extLst>
            <a:ext uri="{C572A759-6A51-4108-AA02-DFA0A04FC94B}">
              <ma14:wrappingTextBoxFlag xmlns:ma14="http://schemas.microsoft.com/office/mac/drawingml/2011/main" val="1"/>
            </a:ext>
          </a:extLst>
        </p:spPr>
        <p:txBody>
          <a:bodyPr lIns="35715" tIns="35715" rIns="35715" bIns="35715" anchor="ctr"/>
          <a:lstStyle/>
          <a:p>
            <a:pPr algn="ctr" defTabSz="410730" fontAlgn="auto" hangingPunct="0">
              <a:spcBef>
                <a:spcPts val="0"/>
              </a:spcBef>
              <a:spcAft>
                <a:spcPts val="0"/>
              </a:spcAft>
              <a:defRPr sz="3600">
                <a:solidFill>
                  <a:srgbClr val="53585F"/>
                </a:solidFill>
                <a:latin typeface="+mj-lt"/>
                <a:ea typeface="+mj-ea"/>
                <a:cs typeface="+mj-cs"/>
                <a:sym typeface="Myriad Pro"/>
              </a:defRPr>
            </a:pPr>
            <a:r>
              <a:rPr sz="2500" kern="0">
                <a:solidFill>
                  <a:srgbClr val="0365C0"/>
                </a:solidFill>
                <a:latin typeface="Myriad Pro"/>
                <a:ea typeface="Myriad Pro"/>
                <a:cs typeface="Myriad Pro"/>
                <a:sym typeface="Myriad Pro"/>
              </a:rPr>
              <a:t>long</a:t>
            </a:r>
            <a:r>
              <a:rPr sz="2500" kern="0">
                <a:solidFill>
                  <a:srgbClr val="53585F"/>
                </a:solidFill>
                <a:latin typeface="Myriad Pro"/>
                <a:ea typeface="Myriad Pro"/>
                <a:cs typeface="Myriad Pro"/>
                <a:sym typeface="Myriad Pro"/>
              </a:rPr>
              <a:t> RNA-seq</a:t>
            </a:r>
            <a:br>
              <a:rPr sz="2500" kern="0">
                <a:solidFill>
                  <a:srgbClr val="53585F"/>
                </a:solidFill>
                <a:latin typeface="Myriad Pro"/>
                <a:ea typeface="Myriad Pro"/>
                <a:cs typeface="Myriad Pro"/>
                <a:sym typeface="Myriad Pro"/>
              </a:rPr>
            </a:br>
            <a:r>
              <a:rPr sz="2500" kern="0">
                <a:solidFill>
                  <a:srgbClr val="53585F"/>
                </a:solidFill>
                <a:latin typeface="Myriad Pro"/>
                <a:ea typeface="Myriad Pro"/>
                <a:cs typeface="Myriad Pro"/>
                <a:sym typeface="Myriad Pro"/>
              </a:rPr>
              <a:t>analysis toolkit</a:t>
            </a:r>
          </a:p>
          <a:p>
            <a:pPr algn="ctr" defTabSz="410730" fontAlgn="auto" hangingPunct="0">
              <a:spcBef>
                <a:spcPts val="0"/>
              </a:spcBef>
              <a:spcAft>
                <a:spcPts val="0"/>
              </a:spcAft>
              <a:defRPr sz="3600">
                <a:solidFill>
                  <a:srgbClr val="53585F"/>
                </a:solidFill>
                <a:latin typeface="+mj-lt"/>
                <a:ea typeface="+mj-ea"/>
                <a:cs typeface="+mj-cs"/>
                <a:sym typeface="Myriad Pro"/>
              </a:defRPr>
            </a:pPr>
            <a:endParaRPr sz="2500" kern="0">
              <a:solidFill>
                <a:srgbClr val="53585F"/>
              </a:solidFill>
              <a:latin typeface="Myriad Pro"/>
              <a:ea typeface="Myriad Pro"/>
              <a:cs typeface="Myriad Pro"/>
              <a:sym typeface="Myriad Pro"/>
            </a:endParaRPr>
          </a:p>
          <a:p>
            <a:pPr algn="ctr" defTabSz="410730" fontAlgn="auto" hangingPunct="0">
              <a:spcBef>
                <a:spcPts val="0"/>
              </a:spcBef>
              <a:spcAft>
                <a:spcPts val="0"/>
              </a:spcAft>
              <a:defRPr sz="3600">
                <a:solidFill>
                  <a:srgbClr val="53585F"/>
                </a:solidFill>
                <a:latin typeface="+mj-lt"/>
                <a:ea typeface="+mj-ea"/>
                <a:cs typeface="+mj-cs"/>
                <a:sym typeface="Myriad Pro"/>
              </a:defRPr>
            </a:pPr>
            <a:r>
              <a:rPr sz="2500" kern="0">
                <a:solidFill>
                  <a:srgbClr val="0365C0"/>
                </a:solidFill>
                <a:latin typeface="Myriad Pro Semibold"/>
                <a:ea typeface="Myriad Pro Semibold"/>
                <a:cs typeface="Myriad Pro Semibold"/>
                <a:sym typeface="Myriad Pro Semibold"/>
              </a:rPr>
              <a:t>RSEQTools</a:t>
            </a:r>
          </a:p>
          <a:p>
            <a:pPr algn="ctr" defTabSz="410730" fontAlgn="auto" hangingPunct="0">
              <a:spcBef>
                <a:spcPts val="0"/>
              </a:spcBef>
              <a:spcAft>
                <a:spcPts val="0"/>
              </a:spcAft>
              <a:defRPr sz="3600">
                <a:solidFill>
                  <a:srgbClr val="53585F"/>
                </a:solidFill>
                <a:latin typeface="+mj-lt"/>
                <a:ea typeface="+mj-ea"/>
                <a:cs typeface="+mj-cs"/>
                <a:sym typeface="Myriad Pro"/>
              </a:defRPr>
            </a:pPr>
            <a:endParaRPr sz="2500" kern="0">
              <a:solidFill>
                <a:srgbClr val="0365C0"/>
              </a:solidFill>
              <a:latin typeface="Myriad Pro Semibold"/>
              <a:ea typeface="Myriad Pro Semibold"/>
              <a:cs typeface="Myriad Pro Semibold"/>
              <a:sym typeface="Myriad Pro Semibold"/>
            </a:endParaRPr>
          </a:p>
          <a:p>
            <a:pPr algn="ctr" defTabSz="410730" fontAlgn="auto" hangingPunct="0">
              <a:spcBef>
                <a:spcPts val="0"/>
              </a:spcBef>
              <a:spcAft>
                <a:spcPts val="0"/>
              </a:spcAft>
              <a:defRPr sz="3600">
                <a:solidFill>
                  <a:srgbClr val="53585F"/>
                </a:solidFill>
                <a:latin typeface="+mj-lt"/>
                <a:ea typeface="+mj-ea"/>
                <a:cs typeface="+mj-cs"/>
                <a:sym typeface="Myriad Pro"/>
              </a:defRPr>
            </a:pPr>
            <a:endParaRPr sz="2500" kern="0">
              <a:solidFill>
                <a:srgbClr val="0365C0"/>
              </a:solidFill>
              <a:latin typeface="Myriad Pro Semibold"/>
              <a:ea typeface="Myriad Pro Semibold"/>
              <a:cs typeface="Myriad Pro Semibold"/>
              <a:sym typeface="Myriad Pro Semibold"/>
            </a:endParaRPr>
          </a:p>
          <a:p>
            <a:pPr algn="ctr" defTabSz="410730" fontAlgn="auto" hangingPunct="0">
              <a:spcBef>
                <a:spcPts val="0"/>
              </a:spcBef>
              <a:spcAft>
                <a:spcPts val="0"/>
              </a:spcAft>
              <a:defRPr sz="3000">
                <a:solidFill>
                  <a:srgbClr val="53585F"/>
                </a:solidFill>
                <a:latin typeface="+mj-lt"/>
                <a:ea typeface="+mj-ea"/>
                <a:cs typeface="+mj-cs"/>
                <a:sym typeface="Myriad Pro"/>
              </a:defRPr>
            </a:pPr>
            <a:r>
              <a:rPr sz="2100" kern="0">
                <a:solidFill>
                  <a:srgbClr val="53585F"/>
                </a:solidFill>
                <a:latin typeface="Myriad Pro"/>
                <a:ea typeface="Myriad Pro"/>
                <a:cs typeface="Myriad Pro"/>
                <a:sym typeface="Myriad Pro"/>
              </a:rPr>
              <a:t>quantification (RPKM) of </a:t>
            </a:r>
            <a:br>
              <a:rPr sz="2100" kern="0">
                <a:solidFill>
                  <a:srgbClr val="53585F"/>
                </a:solidFill>
                <a:latin typeface="Myriad Pro"/>
                <a:ea typeface="Myriad Pro"/>
                <a:cs typeface="Myriad Pro"/>
                <a:sym typeface="Myriad Pro"/>
              </a:rPr>
            </a:br>
            <a:r>
              <a:rPr sz="2100" kern="0">
                <a:solidFill>
                  <a:srgbClr val="53585F"/>
                </a:solidFill>
                <a:latin typeface="Myriad Pro"/>
                <a:ea typeface="Myriad Pro"/>
                <a:cs typeface="Myriad Pro"/>
                <a:sym typeface="Myriad Pro"/>
              </a:rPr>
              <a:t>[multi-exon] transcripts</a:t>
            </a:r>
          </a:p>
          <a:p>
            <a:pPr algn="ctr" defTabSz="410730" fontAlgn="auto" hangingPunct="0">
              <a:spcBef>
                <a:spcPts val="0"/>
              </a:spcBef>
              <a:spcAft>
                <a:spcPts val="0"/>
              </a:spcAft>
              <a:defRPr sz="3600">
                <a:solidFill>
                  <a:srgbClr val="53585F"/>
                </a:solidFill>
                <a:latin typeface="+mj-lt"/>
                <a:ea typeface="+mj-ea"/>
                <a:cs typeface="+mj-cs"/>
                <a:sym typeface="Myriad Pro"/>
              </a:defRPr>
            </a:pPr>
            <a:endParaRPr sz="2500" kern="0">
              <a:solidFill>
                <a:srgbClr val="53585F"/>
              </a:solidFill>
              <a:latin typeface="Myriad Pro"/>
              <a:ea typeface="Myriad Pro"/>
              <a:cs typeface="Myriad Pro"/>
              <a:sym typeface="Myriad Pro"/>
            </a:endParaRPr>
          </a:p>
          <a:p>
            <a:pPr algn="ctr" defTabSz="410730" fontAlgn="auto" hangingPunct="0">
              <a:spcBef>
                <a:spcPts val="0"/>
              </a:spcBef>
              <a:spcAft>
                <a:spcPts val="0"/>
              </a:spcAft>
              <a:defRPr sz="3600">
                <a:solidFill>
                  <a:srgbClr val="53585F"/>
                </a:solidFill>
                <a:latin typeface="+mj-lt"/>
                <a:ea typeface="+mj-ea"/>
                <a:cs typeface="+mj-cs"/>
                <a:sym typeface="Myriad Pro"/>
              </a:defRPr>
            </a:pPr>
            <a:endParaRPr sz="2500" kern="0">
              <a:solidFill>
                <a:srgbClr val="53585F"/>
              </a:solidFill>
              <a:latin typeface="Myriad Pro"/>
              <a:ea typeface="Myriad Pro"/>
              <a:cs typeface="Myriad Pro"/>
              <a:sym typeface="Myriad Pro"/>
            </a:endParaRPr>
          </a:p>
          <a:p>
            <a:pPr algn="ctr" defTabSz="410730" fontAlgn="auto" hangingPunct="0">
              <a:spcBef>
                <a:spcPts val="0"/>
              </a:spcBef>
              <a:spcAft>
                <a:spcPts val="0"/>
              </a:spcAft>
              <a:defRPr sz="3600">
                <a:solidFill>
                  <a:srgbClr val="53585F"/>
                </a:solidFill>
                <a:latin typeface="+mj-lt"/>
                <a:ea typeface="+mj-ea"/>
                <a:cs typeface="+mj-cs"/>
                <a:sym typeface="Myriad Pro"/>
              </a:defRPr>
            </a:pPr>
            <a:endParaRPr sz="2500" kern="0">
              <a:solidFill>
                <a:srgbClr val="53585F"/>
              </a:solidFill>
              <a:latin typeface="Myriad Pro"/>
              <a:ea typeface="Myriad Pro"/>
              <a:cs typeface="Myriad Pro"/>
              <a:sym typeface="Myriad Pro"/>
            </a:endParaRPr>
          </a:p>
        </p:txBody>
      </p:sp>
      <p:pic>
        <p:nvPicPr>
          <p:cNvPr id="256" name="pasted-image.jpg"/>
          <p:cNvPicPr>
            <a:picLocks noChangeAspect="1"/>
          </p:cNvPicPr>
          <p:nvPr/>
        </p:nvPicPr>
        <p:blipFill>
          <a:blip r:embed="rId3">
            <a:extLst/>
          </a:blip>
          <a:srcRect l="83" t="645" r="85" b="654"/>
          <a:stretch>
            <a:fillRect/>
          </a:stretch>
        </p:blipFill>
        <p:spPr>
          <a:xfrm rot="10800000">
            <a:off x="252126" y="4896757"/>
            <a:ext cx="4189419" cy="1453307"/>
          </a:xfrm>
          <a:custGeom>
            <a:avLst/>
            <a:gdLst/>
            <a:ahLst/>
            <a:cxnLst>
              <a:cxn ang="0">
                <a:pos x="wd2" y="hd2"/>
              </a:cxn>
              <a:cxn ang="5400000">
                <a:pos x="wd2" y="hd2"/>
              </a:cxn>
              <a:cxn ang="10800000">
                <a:pos x="wd2" y="hd2"/>
              </a:cxn>
              <a:cxn ang="16200000">
                <a:pos x="wd2" y="hd2"/>
              </a:cxn>
            </a:cxnLst>
            <a:rect l="0" t="0" r="r" b="b"/>
            <a:pathLst>
              <a:path w="21600" h="21600" extrusionOk="0">
                <a:moveTo>
                  <a:pt x="970" y="0"/>
                </a:moveTo>
                <a:cubicBezTo>
                  <a:pt x="434" y="0"/>
                  <a:pt x="0" y="1251"/>
                  <a:pt x="0" y="2795"/>
                </a:cubicBezTo>
                <a:lnTo>
                  <a:pt x="0" y="18805"/>
                </a:lnTo>
                <a:cubicBezTo>
                  <a:pt x="0" y="20349"/>
                  <a:pt x="434" y="21600"/>
                  <a:pt x="970" y="21600"/>
                </a:cubicBezTo>
                <a:lnTo>
                  <a:pt x="20630" y="21600"/>
                </a:lnTo>
                <a:cubicBezTo>
                  <a:pt x="21166" y="21600"/>
                  <a:pt x="21600" y="20349"/>
                  <a:pt x="21600" y="18805"/>
                </a:cubicBezTo>
                <a:lnTo>
                  <a:pt x="21600" y="2795"/>
                </a:lnTo>
                <a:cubicBezTo>
                  <a:pt x="21600" y="1251"/>
                  <a:pt x="21166" y="0"/>
                  <a:pt x="20630" y="0"/>
                </a:cubicBezTo>
                <a:lnTo>
                  <a:pt x="970" y="0"/>
                </a:lnTo>
                <a:close/>
              </a:path>
            </a:pathLst>
          </a:custGeom>
          <a:ln w="12700">
            <a:miter lim="400000"/>
          </a:ln>
        </p:spPr>
      </p:pic>
      <p:pic>
        <p:nvPicPr>
          <p:cNvPr id="257" name="pasted-image.jpg"/>
          <p:cNvPicPr>
            <a:picLocks noChangeAspect="1"/>
          </p:cNvPicPr>
          <p:nvPr/>
        </p:nvPicPr>
        <p:blipFill>
          <a:blip r:embed="rId4">
            <a:extLst/>
          </a:blip>
          <a:srcRect l="182" t="407" r="184" b="407"/>
          <a:stretch>
            <a:fillRect/>
          </a:stretch>
        </p:blipFill>
        <p:spPr>
          <a:xfrm>
            <a:off x="4703679" y="4891709"/>
            <a:ext cx="4189419" cy="1463354"/>
          </a:xfrm>
          <a:custGeom>
            <a:avLst/>
            <a:gdLst/>
            <a:ahLst/>
            <a:cxnLst>
              <a:cxn ang="0">
                <a:pos x="wd2" y="hd2"/>
              </a:cxn>
              <a:cxn ang="5400000">
                <a:pos x="wd2" y="hd2"/>
              </a:cxn>
              <a:cxn ang="10800000">
                <a:pos x="wd2" y="hd2"/>
              </a:cxn>
              <a:cxn ang="16200000">
                <a:pos x="wd2" y="hd2"/>
              </a:cxn>
            </a:cxnLst>
            <a:rect l="0" t="0" r="r" b="b"/>
            <a:pathLst>
              <a:path w="21600" h="21600" extrusionOk="0">
                <a:moveTo>
                  <a:pt x="935" y="0"/>
                </a:moveTo>
                <a:cubicBezTo>
                  <a:pt x="419" y="0"/>
                  <a:pt x="0" y="1199"/>
                  <a:pt x="0" y="2677"/>
                </a:cubicBezTo>
                <a:lnTo>
                  <a:pt x="0" y="18923"/>
                </a:lnTo>
                <a:cubicBezTo>
                  <a:pt x="0" y="20401"/>
                  <a:pt x="419" y="21600"/>
                  <a:pt x="935" y="21600"/>
                </a:cubicBezTo>
                <a:lnTo>
                  <a:pt x="20666" y="21600"/>
                </a:lnTo>
                <a:cubicBezTo>
                  <a:pt x="21183" y="21600"/>
                  <a:pt x="21600" y="20401"/>
                  <a:pt x="21600" y="18923"/>
                </a:cubicBezTo>
                <a:lnTo>
                  <a:pt x="21600" y="2677"/>
                </a:lnTo>
                <a:cubicBezTo>
                  <a:pt x="21600" y="1199"/>
                  <a:pt x="21183" y="0"/>
                  <a:pt x="20666" y="0"/>
                </a:cubicBezTo>
                <a:lnTo>
                  <a:pt x="935" y="0"/>
                </a:lnTo>
                <a:close/>
              </a:path>
            </a:pathLst>
          </a:custGeom>
          <a:ln w="12700">
            <a:miter lim="400000"/>
          </a:ln>
        </p:spPr>
      </p:pic>
      <p:sp>
        <p:nvSpPr>
          <p:cNvPr id="258" name="Shape 258"/>
          <p:cNvSpPr/>
          <p:nvPr/>
        </p:nvSpPr>
        <p:spPr>
          <a:xfrm>
            <a:off x="4702762" y="4884455"/>
            <a:ext cx="4189018" cy="191001"/>
          </a:xfrm>
          <a:prstGeom prst="rect">
            <a:avLst/>
          </a:prstGeom>
          <a:solidFill>
            <a:srgbClr val="FFFFFF"/>
          </a:solidFill>
          <a:ln w="12700">
            <a:miter lim="400000"/>
          </a:ln>
        </p:spPr>
        <p:txBody>
          <a:bodyPr lIns="35715" tIns="35715" rIns="35715" bIns="35715" anchor="ctr"/>
          <a:lstStyle/>
          <a:p>
            <a:pPr algn="ctr" defTabSz="410730" fontAlgn="auto" hangingPunct="0">
              <a:spcBef>
                <a:spcPts val="0"/>
              </a:spcBef>
              <a:spcAft>
                <a:spcPts val="0"/>
              </a:spcAft>
              <a:defRPr sz="3600">
                <a:solidFill>
                  <a:srgbClr val="FFFFFF"/>
                </a:solidFill>
              </a:defRPr>
            </a:pPr>
            <a:endParaRPr sz="2500" kern="0">
              <a:solidFill>
                <a:srgbClr val="FFFFFF"/>
              </a:solidFill>
              <a:latin typeface="Gill Sans Light"/>
              <a:ea typeface="Gill Sans Light"/>
              <a:cs typeface="Gill Sans Light"/>
              <a:sym typeface="Gill Sans Light"/>
            </a:endParaRPr>
          </a:p>
        </p:txBody>
      </p:sp>
      <p:sp>
        <p:nvSpPr>
          <p:cNvPr id="259" name="Shape 259"/>
          <p:cNvSpPr/>
          <p:nvPr/>
        </p:nvSpPr>
        <p:spPr>
          <a:xfrm>
            <a:off x="252221" y="4884456"/>
            <a:ext cx="4189018" cy="191000"/>
          </a:xfrm>
          <a:prstGeom prst="rect">
            <a:avLst/>
          </a:prstGeom>
          <a:solidFill>
            <a:srgbClr val="FFFFFF"/>
          </a:solidFill>
          <a:ln w="12700">
            <a:miter lim="400000"/>
          </a:ln>
        </p:spPr>
        <p:txBody>
          <a:bodyPr lIns="35715" tIns="35715" rIns="35715" bIns="35715" anchor="ctr"/>
          <a:lstStyle/>
          <a:p>
            <a:pPr algn="ctr" defTabSz="410730" fontAlgn="auto" hangingPunct="0">
              <a:spcBef>
                <a:spcPts val="0"/>
              </a:spcBef>
              <a:spcAft>
                <a:spcPts val="0"/>
              </a:spcAft>
              <a:defRPr sz="3600">
                <a:solidFill>
                  <a:srgbClr val="FFFFFF"/>
                </a:solidFill>
              </a:defRPr>
            </a:pPr>
            <a:endParaRPr sz="2500" kern="0">
              <a:solidFill>
                <a:srgbClr val="FFFFFF"/>
              </a:solidFill>
              <a:latin typeface="Gill Sans Light"/>
              <a:ea typeface="Gill Sans Light"/>
              <a:cs typeface="Gill Sans Light"/>
              <a:sym typeface="Gill Sans Light"/>
            </a:endParaRPr>
          </a:p>
        </p:txBody>
      </p:sp>
    </p:spTree>
    <p:extLst>
      <p:ext uri="{BB962C8B-B14F-4D97-AF65-F5344CB8AC3E}">
        <p14:creationId xmlns:p14="http://schemas.microsoft.com/office/powerpoint/2010/main" val="4122065272"/>
      </p:ext>
    </p:extLst>
  </p:cSld>
  <p:clrMapOvr>
    <a:masterClrMapping/>
  </p:clrMapOvr>
  <p:transition spd="slow"/>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37" name="Title 1"/>
          <p:cNvSpPr>
            <a:spLocks noGrp="1"/>
          </p:cNvSpPr>
          <p:nvPr>
            <p:ph type="title"/>
          </p:nvPr>
        </p:nvSpPr>
        <p:spPr>
          <a:xfrm>
            <a:off x="457200" y="238125"/>
            <a:ext cx="8229600" cy="717550"/>
          </a:xfrm>
        </p:spPr>
        <p:txBody>
          <a:bodyPr/>
          <a:lstStyle/>
          <a:p>
            <a:r>
              <a:rPr lang="en-US" sz="3200" dirty="0">
                <a:latin typeface="Arial" charset="0"/>
                <a:ea typeface="ＭＳ Ｐゴシック" charset="0"/>
                <a:cs typeface="ＭＳ Ｐゴシック" charset="0"/>
              </a:rPr>
              <a:t>RNA-</a:t>
            </a:r>
            <a:r>
              <a:rPr lang="en-US" sz="3200" dirty="0" err="1">
                <a:latin typeface="Arial" charset="0"/>
                <a:ea typeface="ＭＳ Ｐゴシック" charset="0"/>
                <a:cs typeface="ＭＳ Ｐゴシック" charset="0"/>
              </a:rPr>
              <a:t>seq</a:t>
            </a:r>
            <a:endParaRPr lang="en-US" sz="3200" dirty="0">
              <a:latin typeface="Arial" charset="0"/>
              <a:ea typeface="ＭＳ Ｐゴシック" charset="0"/>
              <a:cs typeface="ＭＳ Ｐゴシック" charset="0"/>
            </a:endParaRPr>
          </a:p>
        </p:txBody>
      </p:sp>
      <p:pic>
        <p:nvPicPr>
          <p:cNvPr id="321539" name="Picture 2"/>
          <p:cNvPicPr>
            <a:picLocks noChangeAspect="1" noChangeArrowheads="1"/>
          </p:cNvPicPr>
          <p:nvPr/>
        </p:nvPicPr>
        <p:blipFill>
          <a:blip r:embed="rId2">
            <a:extLst>
              <a:ext uri="{28A0092B-C50C-407E-A947-70E740481C1C}">
                <a14:useLocalDpi xmlns:a14="http://schemas.microsoft.com/office/drawing/2010/main" val="0"/>
              </a:ext>
            </a:extLst>
          </a:blip>
          <a:srcRect l="75133" t="17796" r="6596" b="5090"/>
          <a:stretch>
            <a:fillRect/>
          </a:stretch>
        </p:blipFill>
        <p:spPr bwMode="auto">
          <a:xfrm>
            <a:off x="6127644" y="1626679"/>
            <a:ext cx="2345884" cy="4632277"/>
          </a:xfrm>
          <a:prstGeom prst="rect">
            <a:avLst/>
          </a:prstGeom>
          <a:noFill/>
          <a:ln w="12700">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pic>
      <p:cxnSp>
        <p:nvCxnSpPr>
          <p:cNvPr id="4" name="Straight Arrow Connector 3"/>
          <p:cNvCxnSpPr/>
          <p:nvPr/>
        </p:nvCxnSpPr>
        <p:spPr>
          <a:xfrm>
            <a:off x="5291907" y="2191897"/>
            <a:ext cx="725488" cy="0"/>
          </a:xfrm>
          <a:prstGeom prst="straightConnector1">
            <a:avLst/>
          </a:prstGeom>
          <a:ln w="12700"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
        <p:nvSpPr>
          <p:cNvPr id="321542" name="TextBox 8"/>
          <p:cNvSpPr txBox="1">
            <a:spLocks noChangeArrowheads="1"/>
          </p:cNvSpPr>
          <p:nvPr/>
        </p:nvSpPr>
        <p:spPr bwMode="auto">
          <a:xfrm>
            <a:off x="5346747" y="6638067"/>
            <a:ext cx="3613081" cy="2461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74" tIns="45690" rIns="91374" bIns="45690">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000" dirty="0">
                <a:solidFill>
                  <a:srgbClr val="7F7F7F"/>
                </a:solidFill>
              </a:rPr>
              <a:t>[</a:t>
            </a:r>
            <a:r>
              <a:rPr lang="en-US" sz="1000" i="1" dirty="0">
                <a:solidFill>
                  <a:srgbClr val="7F7F7F"/>
                </a:solidFill>
              </a:rPr>
              <a:t>PLOS CB</a:t>
            </a:r>
            <a:r>
              <a:rPr lang="en-US" sz="1000" dirty="0">
                <a:solidFill>
                  <a:srgbClr val="7F7F7F"/>
                </a:solidFill>
              </a:rPr>
              <a:t>  4:e1000158; </a:t>
            </a:r>
            <a:r>
              <a:rPr lang="en-US" sz="1000" i="1" dirty="0">
                <a:solidFill>
                  <a:srgbClr val="7F7F7F"/>
                </a:solidFill>
              </a:rPr>
              <a:t>PNAS</a:t>
            </a:r>
            <a:r>
              <a:rPr lang="en-US" sz="1000" dirty="0">
                <a:solidFill>
                  <a:srgbClr val="7F7F7F"/>
                </a:solidFill>
              </a:rPr>
              <a:t> 4:107: 5254 ; </a:t>
            </a:r>
            <a:r>
              <a:rPr lang="en-US" sz="1000" i="1" dirty="0">
                <a:solidFill>
                  <a:srgbClr val="7F7F7F"/>
                </a:solidFill>
              </a:rPr>
              <a:t>IJC </a:t>
            </a:r>
            <a:r>
              <a:rPr lang="en-US" sz="1000" dirty="0">
                <a:solidFill>
                  <a:srgbClr val="7F7F7F"/>
                </a:solidFill>
              </a:rPr>
              <a:t>123:569 ]</a:t>
            </a:r>
          </a:p>
        </p:txBody>
      </p:sp>
      <p:grpSp>
        <p:nvGrpSpPr>
          <p:cNvPr id="10" name="Group 9"/>
          <p:cNvGrpSpPr/>
          <p:nvPr/>
        </p:nvGrpSpPr>
        <p:grpSpPr>
          <a:xfrm>
            <a:off x="602320" y="1623658"/>
            <a:ext cx="4609766" cy="1217746"/>
            <a:chOff x="458297" y="1060617"/>
            <a:chExt cx="4163654" cy="1099898"/>
          </a:xfrm>
        </p:grpSpPr>
        <p:sp>
          <p:nvSpPr>
            <p:cNvPr id="3" name="TextBox 2"/>
            <p:cNvSpPr txBox="1"/>
            <p:nvPr/>
          </p:nvSpPr>
          <p:spPr>
            <a:xfrm>
              <a:off x="484448" y="1073712"/>
              <a:ext cx="3734350" cy="972970"/>
            </a:xfrm>
            <a:prstGeom prst="rect">
              <a:avLst/>
            </a:prstGeom>
            <a:noFill/>
          </p:spPr>
          <p:txBody>
            <a:bodyPr wrap="none" rtlCol="0">
              <a:spAutoFit/>
            </a:bodyPr>
            <a:lstStyle/>
            <a:p>
              <a:r>
                <a:rPr lang="en-US" sz="1600" dirty="0">
                  <a:solidFill>
                    <a:srgbClr val="000000"/>
                  </a:solidFill>
                  <a:latin typeface="Courier"/>
                  <a:ea typeface="ＭＳ Ｐゴシック" charset="0"/>
                  <a:cs typeface="Courier"/>
                </a:rPr>
                <a:t>ATACAAGCAAGTATAAGTTCGTATGCCGTCTT</a:t>
              </a:r>
            </a:p>
            <a:p>
              <a:r>
                <a:rPr lang="en-US" sz="1600" dirty="0">
                  <a:solidFill>
                    <a:srgbClr val="000000"/>
                  </a:solidFill>
                  <a:latin typeface="Courier"/>
                  <a:ea typeface="ＭＳ Ｐゴシック" charset="0"/>
                  <a:cs typeface="Courier"/>
                </a:rPr>
                <a:t>GGAGGCTGGAGTTGGGGACGTATGCGGCATAG</a:t>
              </a:r>
            </a:p>
            <a:p>
              <a:r>
                <a:rPr lang="en-US" sz="1600" dirty="0">
                  <a:solidFill>
                    <a:srgbClr val="000000"/>
                  </a:solidFill>
                  <a:latin typeface="Courier"/>
                  <a:ea typeface="ＭＳ Ｐゴシック" charset="0"/>
                  <a:cs typeface="Courier"/>
                </a:rPr>
                <a:t>TACCGATCGAGTCGACTGTAAACGTAGGCATA</a:t>
              </a:r>
            </a:p>
            <a:p>
              <a:r>
                <a:rPr lang="en-US" sz="1600" dirty="0">
                  <a:solidFill>
                    <a:srgbClr val="000000"/>
                  </a:solidFill>
                  <a:latin typeface="Courier"/>
                  <a:ea typeface="ＭＳ Ｐゴシック" charset="0"/>
                  <a:cs typeface="Courier"/>
                </a:rPr>
                <a:t>ATTCTGACTGGTGTCATGCTGATGTACTTAAA</a:t>
              </a:r>
              <a:endParaRPr lang="en-US" sz="1200" dirty="0" smtClean="0">
                <a:solidFill>
                  <a:srgbClr val="000000"/>
                </a:solidFill>
                <a:latin typeface="Helvetica"/>
                <a:ea typeface="ＭＳ Ｐゴシック" charset="0"/>
                <a:cs typeface="Helvetica"/>
              </a:endParaRPr>
            </a:p>
          </p:txBody>
        </p:sp>
        <p:sp>
          <p:nvSpPr>
            <p:cNvPr id="5" name="Rectangle 4"/>
            <p:cNvSpPr/>
            <p:nvPr/>
          </p:nvSpPr>
          <p:spPr bwMode="auto">
            <a:xfrm>
              <a:off x="458297" y="1060617"/>
              <a:ext cx="4163654" cy="1099898"/>
            </a:xfrm>
            <a:prstGeom prst="rect">
              <a:avLst/>
            </a:prstGeom>
            <a:noFill/>
            <a:ln w="12700" cap="flat" cmpd="sng" algn="ctr">
              <a:solidFill>
                <a:schemeClr val="tx1"/>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algn="ctr" defTabSz="912762"/>
              <a:endParaRPr lang="en-US" sz="1200" b="1">
                <a:solidFill>
                  <a:srgbClr val="000000"/>
                </a:solidFill>
                <a:latin typeface="Arial" pitchFamily="-65" charset="0"/>
                <a:ea typeface="ＭＳ Ｐゴシック" charset="0"/>
                <a:cs typeface="ＭＳ Ｐゴシック" charset="0"/>
              </a:endParaRPr>
            </a:p>
          </p:txBody>
        </p:sp>
      </p:grpSp>
      <p:grpSp>
        <p:nvGrpSpPr>
          <p:cNvPr id="8" name="Group 7"/>
          <p:cNvGrpSpPr/>
          <p:nvPr/>
        </p:nvGrpSpPr>
        <p:grpSpPr>
          <a:xfrm>
            <a:off x="571415" y="3884244"/>
            <a:ext cx="4614951" cy="2378361"/>
            <a:chOff x="427391" y="3792543"/>
            <a:chExt cx="4168337" cy="2148194"/>
          </a:xfrm>
        </p:grpSpPr>
        <p:pic>
          <p:nvPicPr>
            <p:cNvPr id="9" name="Picture 2" descr="F4.large.jpg"/>
            <p:cNvPicPr>
              <a:picLocks noChangeAspect="1"/>
            </p:cNvPicPr>
            <p:nvPr/>
          </p:nvPicPr>
          <p:blipFill>
            <a:blip r:embed="rId3">
              <a:extLst>
                <a:ext uri="{28A0092B-C50C-407E-A947-70E740481C1C}">
                  <a14:useLocalDpi xmlns:a14="http://schemas.microsoft.com/office/drawing/2010/main" val="0"/>
                </a:ext>
              </a:extLst>
            </a:blip>
            <a:srcRect t="1900" r="32362" b="59163"/>
            <a:stretch>
              <a:fillRect/>
            </a:stretch>
          </p:blipFill>
          <p:spPr bwMode="auto">
            <a:xfrm>
              <a:off x="467218" y="3797270"/>
              <a:ext cx="4115419" cy="21434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 name="Rectangle 11"/>
            <p:cNvSpPr/>
            <p:nvPr/>
          </p:nvSpPr>
          <p:spPr bwMode="auto">
            <a:xfrm>
              <a:off x="427391" y="3792543"/>
              <a:ext cx="4168337" cy="2138376"/>
            </a:xfrm>
            <a:prstGeom prst="rect">
              <a:avLst/>
            </a:prstGeom>
            <a:noFill/>
            <a:ln w="12700" cap="flat" cmpd="sng" algn="ctr">
              <a:solidFill>
                <a:schemeClr val="tx1"/>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algn="ctr" defTabSz="912762"/>
              <a:endParaRPr lang="en-US" sz="1200" b="1">
                <a:solidFill>
                  <a:srgbClr val="000000"/>
                </a:solidFill>
                <a:latin typeface="Arial" pitchFamily="-65" charset="0"/>
                <a:ea typeface="ＭＳ Ｐゴシック" charset="0"/>
                <a:cs typeface="ＭＳ Ｐゴシック" charset="0"/>
              </a:endParaRPr>
            </a:p>
          </p:txBody>
        </p:sp>
      </p:grpSp>
      <p:cxnSp>
        <p:nvCxnSpPr>
          <p:cNvPr id="13" name="Straight Arrow Connector 12"/>
          <p:cNvCxnSpPr/>
          <p:nvPr/>
        </p:nvCxnSpPr>
        <p:spPr>
          <a:xfrm flipH="1" flipV="1">
            <a:off x="5289687" y="5132861"/>
            <a:ext cx="704555" cy="466"/>
          </a:xfrm>
          <a:prstGeom prst="straightConnector1">
            <a:avLst/>
          </a:prstGeom>
          <a:ln w="12700"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
        <p:nvSpPr>
          <p:cNvPr id="7" name="Rectangle 6"/>
          <p:cNvSpPr/>
          <p:nvPr/>
        </p:nvSpPr>
        <p:spPr>
          <a:xfrm>
            <a:off x="596990" y="2856415"/>
            <a:ext cx="4182067" cy="830993"/>
          </a:xfrm>
          <a:prstGeom prst="rect">
            <a:avLst/>
          </a:prstGeom>
        </p:spPr>
        <p:txBody>
          <a:bodyPr wrap="square" lIns="91435" tIns="45718" rIns="91435" bIns="45718">
            <a:spAutoFit/>
          </a:bodyPr>
          <a:lstStyle/>
          <a:p>
            <a:pPr>
              <a:defRPr/>
            </a:pPr>
            <a:r>
              <a:rPr lang="en-US" sz="1200" dirty="0" smtClean="0">
                <a:solidFill>
                  <a:srgbClr val="000000"/>
                </a:solidFill>
                <a:latin typeface="Helvetica"/>
                <a:ea typeface="ＭＳ Ｐゴシック" charset="0"/>
                <a:cs typeface="Helvetica"/>
              </a:rPr>
              <a:t>Reads (</a:t>
            </a:r>
            <a:r>
              <a:rPr lang="en-US" sz="1200" dirty="0" err="1">
                <a:solidFill>
                  <a:srgbClr val="000000"/>
                </a:solidFill>
                <a:latin typeface="Helvetica"/>
                <a:ea typeface="ＭＳ Ｐゴシック" charset="0"/>
                <a:cs typeface="Helvetica"/>
              </a:rPr>
              <a:t>fasta</a:t>
            </a:r>
            <a:r>
              <a:rPr lang="en-US" sz="1200" dirty="0" smtClean="0">
                <a:solidFill>
                  <a:srgbClr val="000000"/>
                </a:solidFill>
                <a:latin typeface="Helvetica"/>
                <a:ea typeface="ＭＳ Ｐゴシック" charset="0"/>
                <a:cs typeface="Helvetica"/>
              </a:rPr>
              <a:t>)</a:t>
            </a:r>
          </a:p>
          <a:p>
            <a:pPr>
              <a:defRPr/>
            </a:pPr>
            <a:r>
              <a:rPr lang="zh-CN" altLang="en-US" sz="1200" dirty="0" smtClean="0">
                <a:solidFill>
                  <a:srgbClr val="000000"/>
                </a:solidFill>
                <a:latin typeface="Helvetica"/>
                <a:ea typeface="ＭＳ Ｐゴシック" charset="0"/>
                <a:cs typeface="Helvetica"/>
              </a:rPr>
              <a:t>－</a:t>
            </a:r>
            <a:r>
              <a:rPr lang="en-US" altLang="zh-CN" sz="1200" dirty="0" smtClean="0">
                <a:solidFill>
                  <a:srgbClr val="000000"/>
                </a:solidFill>
                <a:latin typeface="Helvetica"/>
                <a:ea typeface="ＭＳ Ｐゴシック" charset="0"/>
                <a:cs typeface="Helvetica"/>
              </a:rPr>
              <a:t> </a:t>
            </a:r>
            <a:r>
              <a:rPr lang="en-US" sz="1200" dirty="0" smtClean="0">
                <a:solidFill>
                  <a:srgbClr val="000000"/>
                </a:solidFill>
                <a:latin typeface="Helvetica"/>
                <a:ea typeface="ＭＳ Ｐゴシック" charset="0"/>
                <a:cs typeface="Helvetica"/>
              </a:rPr>
              <a:t>Quality </a:t>
            </a:r>
            <a:r>
              <a:rPr lang="en-US" sz="1200" dirty="0">
                <a:solidFill>
                  <a:srgbClr val="000000"/>
                </a:solidFill>
                <a:latin typeface="Helvetica"/>
                <a:ea typeface="ＭＳ Ｐゴシック" charset="0"/>
                <a:cs typeface="Helvetica"/>
              </a:rPr>
              <a:t>scores (</a:t>
            </a:r>
            <a:r>
              <a:rPr lang="en-US" sz="1200" dirty="0" err="1">
                <a:solidFill>
                  <a:srgbClr val="000000"/>
                </a:solidFill>
                <a:latin typeface="Helvetica"/>
                <a:ea typeface="ＭＳ Ｐゴシック" charset="0"/>
                <a:cs typeface="Helvetica"/>
              </a:rPr>
              <a:t>fastq</a:t>
            </a:r>
            <a:r>
              <a:rPr lang="en-US" sz="1200" dirty="0" smtClean="0">
                <a:solidFill>
                  <a:srgbClr val="000000"/>
                </a:solidFill>
                <a:latin typeface="Helvetica"/>
                <a:ea typeface="ＭＳ Ｐゴシック" charset="0"/>
                <a:cs typeface="Helvetica"/>
              </a:rPr>
              <a:t>)</a:t>
            </a:r>
          </a:p>
          <a:p>
            <a:pPr>
              <a:defRPr/>
            </a:pPr>
            <a:r>
              <a:rPr lang="zh-CN" altLang="en-US" sz="1200" dirty="0" smtClean="0">
                <a:solidFill>
                  <a:srgbClr val="000000"/>
                </a:solidFill>
                <a:latin typeface="Helvetica"/>
                <a:ea typeface="ＭＳ Ｐゴシック" charset="0"/>
                <a:cs typeface="Helvetica"/>
              </a:rPr>
              <a:t>－</a:t>
            </a:r>
            <a:r>
              <a:rPr lang="en-US" altLang="zh-CN" sz="1200" dirty="0" smtClean="0">
                <a:solidFill>
                  <a:srgbClr val="000000"/>
                </a:solidFill>
                <a:latin typeface="Helvetica"/>
                <a:ea typeface="ＭＳ Ｐゴシック" charset="0"/>
                <a:cs typeface="Helvetica"/>
              </a:rPr>
              <a:t> </a:t>
            </a:r>
            <a:r>
              <a:rPr lang="en-US" sz="1200" dirty="0">
                <a:solidFill>
                  <a:srgbClr val="000000"/>
                </a:solidFill>
                <a:latin typeface="Helvetica"/>
                <a:ea typeface="ＭＳ Ｐゴシック" charset="0"/>
                <a:cs typeface="Helvetica"/>
              </a:rPr>
              <a:t>Mapping (BAM)</a:t>
            </a:r>
          </a:p>
          <a:p>
            <a:pPr>
              <a:defRPr/>
            </a:pPr>
            <a:r>
              <a:rPr lang="zh-CN" altLang="en-US" sz="1200" dirty="0" smtClean="0">
                <a:solidFill>
                  <a:srgbClr val="000000"/>
                </a:solidFill>
                <a:latin typeface="Helvetica"/>
                <a:ea typeface="ＭＳ Ｐゴシック" charset="0"/>
                <a:cs typeface="Helvetica"/>
              </a:rPr>
              <a:t>－</a:t>
            </a:r>
            <a:r>
              <a:rPr lang="en-US" altLang="zh-CN" sz="1200" dirty="0" smtClean="0">
                <a:solidFill>
                  <a:srgbClr val="000000"/>
                </a:solidFill>
                <a:latin typeface="Helvetica"/>
                <a:ea typeface="ＭＳ Ｐゴシック" charset="0"/>
                <a:cs typeface="Helvetica"/>
              </a:rPr>
              <a:t> </a:t>
            </a:r>
            <a:r>
              <a:rPr lang="en-US" sz="1200" dirty="0">
                <a:solidFill>
                  <a:srgbClr val="000000"/>
                </a:solidFill>
                <a:latin typeface="Helvetica"/>
                <a:ea typeface="ＭＳ Ｐゴシック" charset="0"/>
                <a:cs typeface="Helvetica"/>
              </a:rPr>
              <a:t>Contain variant information in transcribed </a:t>
            </a:r>
            <a:r>
              <a:rPr lang="en-US" sz="1200" dirty="0" smtClean="0">
                <a:solidFill>
                  <a:srgbClr val="000000"/>
                </a:solidFill>
                <a:latin typeface="Helvetica"/>
                <a:ea typeface="ＭＳ Ｐゴシック" charset="0"/>
                <a:cs typeface="Helvetica"/>
              </a:rPr>
              <a:t>regions</a:t>
            </a:r>
          </a:p>
        </p:txBody>
      </p:sp>
      <p:sp>
        <p:nvSpPr>
          <p:cNvPr id="17" name="Rectangle 16"/>
          <p:cNvSpPr/>
          <p:nvPr/>
        </p:nvSpPr>
        <p:spPr>
          <a:xfrm>
            <a:off x="552980" y="6269231"/>
            <a:ext cx="4182067" cy="461661"/>
          </a:xfrm>
          <a:prstGeom prst="rect">
            <a:avLst/>
          </a:prstGeom>
        </p:spPr>
        <p:txBody>
          <a:bodyPr wrap="square" lIns="91435" tIns="45718" rIns="91435" bIns="45718">
            <a:spAutoFit/>
          </a:bodyPr>
          <a:lstStyle/>
          <a:p>
            <a:pPr>
              <a:defRPr/>
            </a:pPr>
            <a:r>
              <a:rPr lang="en-US" sz="1200" dirty="0" smtClean="0">
                <a:solidFill>
                  <a:srgbClr val="000000"/>
                </a:solidFill>
                <a:latin typeface="Helvetica"/>
                <a:ea typeface="ＭＳ Ｐゴシック" charset="0"/>
                <a:cs typeface="Helvetica"/>
              </a:rPr>
              <a:t>Quantitative information from RNA-</a:t>
            </a:r>
            <a:r>
              <a:rPr lang="en-US" sz="1200" dirty="0" err="1" smtClean="0">
                <a:solidFill>
                  <a:srgbClr val="000000"/>
                </a:solidFill>
                <a:latin typeface="Helvetica"/>
                <a:ea typeface="ＭＳ Ｐゴシック" charset="0"/>
                <a:cs typeface="Helvetica"/>
              </a:rPr>
              <a:t>seq</a:t>
            </a:r>
            <a:r>
              <a:rPr lang="en-US" sz="1200" dirty="0" smtClean="0">
                <a:solidFill>
                  <a:srgbClr val="000000"/>
                </a:solidFill>
                <a:latin typeface="Helvetica"/>
                <a:ea typeface="ＭＳ Ｐゴシック" charset="0"/>
                <a:cs typeface="Helvetica"/>
              </a:rPr>
              <a:t> signal: average signals at exon level (RPKMs)</a:t>
            </a:r>
            <a:endParaRPr lang="en-US" sz="1200" dirty="0">
              <a:solidFill>
                <a:srgbClr val="000000"/>
              </a:solidFill>
              <a:latin typeface="Helvetica"/>
              <a:ea typeface="ＭＳ Ｐゴシック" charset="0"/>
              <a:cs typeface="Helvetica"/>
            </a:endParaRPr>
          </a:p>
        </p:txBody>
      </p:sp>
      <p:sp>
        <p:nvSpPr>
          <p:cNvPr id="22" name="Rectangle 21"/>
          <p:cNvSpPr/>
          <p:nvPr/>
        </p:nvSpPr>
        <p:spPr>
          <a:xfrm>
            <a:off x="6139093" y="6303784"/>
            <a:ext cx="1743067" cy="276995"/>
          </a:xfrm>
          <a:prstGeom prst="rect">
            <a:avLst/>
          </a:prstGeom>
        </p:spPr>
        <p:txBody>
          <a:bodyPr wrap="square" lIns="91435" tIns="45718" rIns="91435" bIns="45718">
            <a:spAutoFit/>
          </a:bodyPr>
          <a:lstStyle/>
          <a:p>
            <a:pPr>
              <a:defRPr/>
            </a:pPr>
            <a:r>
              <a:rPr lang="en-US" sz="1200" dirty="0" smtClean="0">
                <a:solidFill>
                  <a:srgbClr val="000000"/>
                </a:solidFill>
                <a:latin typeface="Helvetica"/>
                <a:ea typeface="ＭＳ Ｐゴシック" charset="0"/>
                <a:cs typeface="Helvetica"/>
              </a:rPr>
              <a:t>Reads =&gt; Signal</a:t>
            </a:r>
            <a:endParaRPr lang="en-US" sz="1200" dirty="0">
              <a:solidFill>
                <a:srgbClr val="000000"/>
              </a:solidFill>
              <a:latin typeface="Helvetica"/>
              <a:ea typeface="ＭＳ Ｐゴシック" charset="0"/>
              <a:cs typeface="Helvetica"/>
            </a:endParaRPr>
          </a:p>
        </p:txBody>
      </p:sp>
      <p:sp>
        <p:nvSpPr>
          <p:cNvPr id="16" name="Rectangle 15"/>
          <p:cNvSpPr/>
          <p:nvPr/>
        </p:nvSpPr>
        <p:spPr>
          <a:xfrm>
            <a:off x="466057" y="828191"/>
            <a:ext cx="8424281" cy="646327"/>
          </a:xfrm>
          <a:prstGeom prst="rect">
            <a:avLst/>
          </a:prstGeom>
        </p:spPr>
        <p:txBody>
          <a:bodyPr wrap="square" lIns="91435" tIns="45718" rIns="91435" bIns="45718">
            <a:spAutoFit/>
          </a:bodyPr>
          <a:lstStyle/>
          <a:p>
            <a:r>
              <a:rPr lang="en-US" dirty="0">
                <a:solidFill>
                  <a:srgbClr val="000000"/>
                </a:solidFill>
                <a:latin typeface="Helvetica"/>
                <a:ea typeface="ＭＳ Ｐゴシック" charset="0"/>
                <a:cs typeface="Helvetica"/>
              </a:rPr>
              <a:t>RNA-</a:t>
            </a:r>
            <a:r>
              <a:rPr lang="en-US" dirty="0" err="1">
                <a:solidFill>
                  <a:srgbClr val="000000"/>
                </a:solidFill>
                <a:latin typeface="Helvetica"/>
                <a:ea typeface="ＭＳ Ｐゴシック" charset="0"/>
                <a:cs typeface="Helvetica"/>
              </a:rPr>
              <a:t>seq</a:t>
            </a:r>
            <a:r>
              <a:rPr lang="en-US" dirty="0">
                <a:solidFill>
                  <a:srgbClr val="000000"/>
                </a:solidFill>
                <a:latin typeface="Helvetica"/>
                <a:ea typeface="ＭＳ Ｐゴシック" charset="0"/>
                <a:cs typeface="Helvetica"/>
              </a:rPr>
              <a:t> uses next-generation sequencing technologies to reveal RNA presence and quantity within a biological sample.</a:t>
            </a:r>
            <a:endParaRPr lang="en-US" b="1" dirty="0">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198040986"/>
      </p:ext>
    </p:extLst>
  </p:cSld>
  <p:clrMapOvr>
    <a:masterClrMapping/>
  </p:clrMapOvr>
  <p:transition advTm="28440"/>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rseqtools</a:t>
            </a:r>
            <a:endParaRPr lang="en-US" dirty="0"/>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1587750683"/>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80120" y="63674"/>
            <a:ext cx="8063880" cy="752330"/>
          </a:xfrm>
        </p:spPr>
        <p:txBody>
          <a:bodyPr>
            <a:noAutofit/>
          </a:bodyPr>
          <a:lstStyle/>
          <a:p>
            <a:r>
              <a:rPr lang="en-US" sz="3600" b="1" dirty="0" smtClean="0">
                <a:latin typeface="Arial" panose="020B0604020202020204" pitchFamily="34" charset="0"/>
                <a:cs typeface="Arial" panose="020B0604020202020204" pitchFamily="34" charset="0"/>
              </a:rPr>
              <a:t>Common Fund Programs</a:t>
            </a:r>
            <a:endParaRPr lang="en-US" sz="3600"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2"/>
          </p:nvPr>
        </p:nvSpPr>
        <p:spPr/>
        <p:txBody>
          <a:bodyPr/>
          <a:lstStyle/>
          <a:p>
            <a:fld id="{42D882AF-417C-435C-9F28-43C1763EC6AE}" type="slidenum">
              <a:rPr lang="en-US" smtClean="0"/>
              <a:pPr/>
              <a:t>2</a:t>
            </a:fld>
            <a:endParaRPr lang="en-US"/>
          </a:p>
        </p:txBody>
      </p:sp>
      <p:cxnSp>
        <p:nvCxnSpPr>
          <p:cNvPr id="8" name="Straight Connector 7"/>
          <p:cNvCxnSpPr/>
          <p:nvPr/>
        </p:nvCxnSpPr>
        <p:spPr>
          <a:xfrm>
            <a:off x="1160014" y="816004"/>
            <a:ext cx="7732466" cy="0"/>
          </a:xfrm>
          <a:prstGeom prst="line">
            <a:avLst/>
          </a:prstGeom>
          <a:ln>
            <a:solidFill>
              <a:srgbClr val="171718"/>
            </a:solidFill>
          </a:ln>
          <a:effectLst/>
        </p:spPr>
        <p:style>
          <a:lnRef idx="2">
            <a:schemeClr val="accent1"/>
          </a:lnRef>
          <a:fillRef idx="0">
            <a:schemeClr val="accent1"/>
          </a:fillRef>
          <a:effectRef idx="1">
            <a:schemeClr val="accent1"/>
          </a:effectRef>
          <a:fontRef idx="minor">
            <a:schemeClr val="tx1"/>
          </a:fontRef>
        </p:style>
      </p:cxnSp>
      <p:pic>
        <p:nvPicPr>
          <p:cNvPr id="9" name="Picture 8" descr="exRNA logo.png"/>
          <p:cNvPicPr>
            <a:picLocks noChangeAspect="1"/>
          </p:cNvPicPr>
          <p:nvPr/>
        </p:nvPicPr>
        <p:blipFill rotWithShape="1">
          <a:blip r:embed="rId2" cstate="print">
            <a:extLst>
              <a:ext uri="{28A0092B-C50C-407E-A947-70E740481C1C}">
                <a14:useLocalDpi xmlns:a14="http://schemas.microsoft.com/office/drawing/2010/main" val="0"/>
              </a:ext>
            </a:extLst>
          </a:blip>
          <a:srcRect r="66312"/>
          <a:stretch/>
        </p:blipFill>
        <p:spPr>
          <a:xfrm>
            <a:off x="160043" y="128185"/>
            <a:ext cx="706982" cy="835831"/>
          </a:xfrm>
          <a:prstGeom prst="rect">
            <a:avLst/>
          </a:prstGeom>
        </p:spPr>
      </p:pic>
      <p:sp>
        <p:nvSpPr>
          <p:cNvPr id="6" name="_s427023"/>
          <p:cNvSpPr>
            <a:spLocks noChangeAspect="1" noChangeArrowheads="1"/>
          </p:cNvSpPr>
          <p:nvPr/>
        </p:nvSpPr>
        <p:spPr bwMode="auto">
          <a:xfrm>
            <a:off x="2882900" y="5142755"/>
            <a:ext cx="1841500" cy="957263"/>
          </a:xfrm>
          <a:prstGeom prst="ellipse">
            <a:avLst/>
          </a:prstGeom>
          <a:solidFill>
            <a:srgbClr val="008000"/>
          </a:solidFill>
          <a:ln w="9525" algn="ctr">
            <a:solidFill>
              <a:srgbClr val="FFFF00"/>
            </a:solidFill>
            <a:round/>
            <a:headEnd/>
            <a:tailEnd/>
          </a:ln>
          <a:effectLst/>
        </p:spPr>
        <p:txBody>
          <a:bodyPr wrap="none" anchor="ctr"/>
          <a:lstStyle/>
          <a:p>
            <a:pPr algn="ctr" eaLnBrk="0" hangingPunct="0">
              <a:defRPr/>
            </a:pPr>
            <a:r>
              <a:rPr lang="en-US" sz="1400" dirty="0">
                <a:solidFill>
                  <a:schemeClr val="bg1"/>
                </a:solidFill>
                <a:effectLst>
                  <a:outerShdw blurRad="38100" dist="38100" dir="2700000" algn="tl">
                    <a:srgbClr val="000000"/>
                  </a:outerShdw>
                </a:effectLst>
                <a:ea typeface="ＭＳ Ｐゴシック" charset="-128"/>
              </a:rPr>
              <a:t>Interdisciplinary</a:t>
            </a:r>
          </a:p>
          <a:p>
            <a:pPr algn="ctr" eaLnBrk="0" hangingPunct="0">
              <a:defRPr/>
            </a:pPr>
            <a:r>
              <a:rPr lang="en-US" sz="1400" dirty="0">
                <a:solidFill>
                  <a:schemeClr val="bg1"/>
                </a:solidFill>
                <a:effectLst>
                  <a:outerShdw blurRad="38100" dist="38100" dir="2700000" algn="tl">
                    <a:srgbClr val="000000"/>
                  </a:outerShdw>
                </a:effectLst>
                <a:ea typeface="ＭＳ Ｐゴシック" charset="-128"/>
              </a:rPr>
              <a:t>Research</a:t>
            </a:r>
          </a:p>
          <a:p>
            <a:pPr algn="ctr" eaLnBrk="0" hangingPunct="0">
              <a:defRPr/>
            </a:pPr>
            <a:r>
              <a:rPr lang="en-US" sz="1400" dirty="0">
                <a:solidFill>
                  <a:schemeClr val="bg1"/>
                </a:solidFill>
                <a:effectLst>
                  <a:outerShdw blurRad="38100" dist="38100" dir="2700000" algn="tl">
                    <a:srgbClr val="000000"/>
                  </a:outerShdw>
                </a:effectLst>
                <a:ea typeface="ＭＳ Ｐゴシック" charset="-128"/>
              </a:rPr>
              <a:t>Consortia</a:t>
            </a:r>
          </a:p>
        </p:txBody>
      </p:sp>
      <p:sp>
        <p:nvSpPr>
          <p:cNvPr id="7" name="_s427021"/>
          <p:cNvSpPr>
            <a:spLocks noChangeAspect="1" noChangeArrowheads="1"/>
          </p:cNvSpPr>
          <p:nvPr/>
        </p:nvSpPr>
        <p:spPr bwMode="auto">
          <a:xfrm>
            <a:off x="1905000" y="1572468"/>
            <a:ext cx="1600200" cy="1193800"/>
          </a:xfrm>
          <a:prstGeom prst="ellipse">
            <a:avLst/>
          </a:prstGeom>
          <a:solidFill>
            <a:srgbClr val="008000"/>
          </a:solidFill>
          <a:ln w="9525" algn="ctr">
            <a:solidFill>
              <a:srgbClr val="FFFF00"/>
            </a:solidFill>
            <a:round/>
            <a:headEnd/>
            <a:tailEnd/>
          </a:ln>
          <a:effectLst/>
        </p:spPr>
        <p:txBody>
          <a:bodyPr wrap="none" anchor="ctr"/>
          <a:lstStyle/>
          <a:p>
            <a:pPr algn="ctr" eaLnBrk="0" hangingPunct="0">
              <a:defRPr/>
            </a:pPr>
            <a:r>
              <a:rPr lang="en-US" sz="1400" dirty="0">
                <a:solidFill>
                  <a:schemeClr val="bg1"/>
                </a:solidFill>
                <a:effectLst>
                  <a:outerShdw blurRad="38100" dist="38100" dir="2700000" algn="tl">
                    <a:srgbClr val="000000"/>
                  </a:outerShdw>
                </a:effectLst>
                <a:ea typeface="ＭＳ Ｐゴシック" charset="-128"/>
              </a:rPr>
              <a:t>PROMIS:</a:t>
            </a:r>
          </a:p>
          <a:p>
            <a:pPr algn="ctr" eaLnBrk="0" hangingPunct="0">
              <a:defRPr/>
            </a:pPr>
            <a:r>
              <a:rPr lang="en-US" sz="1400" dirty="0">
                <a:solidFill>
                  <a:schemeClr val="bg1"/>
                </a:solidFill>
                <a:effectLst>
                  <a:outerShdw blurRad="38100" dist="38100" dir="2700000" algn="tl">
                    <a:srgbClr val="000000"/>
                  </a:outerShdw>
                </a:effectLst>
                <a:ea typeface="ＭＳ Ｐゴシック" charset="-128"/>
              </a:rPr>
              <a:t>Clinical </a:t>
            </a:r>
          </a:p>
          <a:p>
            <a:pPr algn="ctr" eaLnBrk="0" hangingPunct="0">
              <a:defRPr/>
            </a:pPr>
            <a:r>
              <a:rPr lang="en-US" sz="1400" dirty="0">
                <a:solidFill>
                  <a:schemeClr val="bg1"/>
                </a:solidFill>
                <a:effectLst>
                  <a:outerShdw blurRad="38100" dist="38100" dir="2700000" algn="tl">
                    <a:srgbClr val="000000"/>
                  </a:outerShdw>
                </a:effectLst>
                <a:ea typeface="ＭＳ Ｐゴシック" charset="-128"/>
              </a:rPr>
              <a:t>Outcomes</a:t>
            </a:r>
          </a:p>
          <a:p>
            <a:pPr algn="ctr" eaLnBrk="0" hangingPunct="0">
              <a:defRPr/>
            </a:pPr>
            <a:r>
              <a:rPr lang="en-US" sz="1400" dirty="0">
                <a:solidFill>
                  <a:schemeClr val="bg1"/>
                </a:solidFill>
                <a:effectLst>
                  <a:outerShdw blurRad="38100" dist="38100" dir="2700000" algn="tl">
                    <a:srgbClr val="000000"/>
                  </a:outerShdw>
                </a:effectLst>
                <a:ea typeface="ＭＳ Ｐゴシック" charset="-128"/>
              </a:rPr>
              <a:t>Assessment</a:t>
            </a:r>
          </a:p>
        </p:txBody>
      </p:sp>
      <p:sp>
        <p:nvSpPr>
          <p:cNvPr id="10" name="_s427029"/>
          <p:cNvSpPr>
            <a:spLocks noChangeAspect="1" noChangeArrowheads="1"/>
          </p:cNvSpPr>
          <p:nvPr/>
        </p:nvSpPr>
        <p:spPr bwMode="auto">
          <a:xfrm>
            <a:off x="4267200" y="1739155"/>
            <a:ext cx="1295400" cy="1279525"/>
          </a:xfrm>
          <a:prstGeom prst="ellipse">
            <a:avLst/>
          </a:prstGeom>
          <a:solidFill>
            <a:srgbClr val="008000"/>
          </a:solidFill>
          <a:ln w="9525">
            <a:solidFill>
              <a:srgbClr val="FFFF00"/>
            </a:solidFill>
            <a:round/>
            <a:headEnd/>
            <a:tailEnd/>
          </a:ln>
        </p:spPr>
        <p:txBody>
          <a:bodyPr wrap="none" anchor="ctr"/>
          <a:lstStyle/>
          <a:p>
            <a:pPr algn="ctr" eaLnBrk="0" hangingPunct="0">
              <a:defRPr/>
            </a:pPr>
            <a:r>
              <a:rPr lang="en-US" sz="1400" dirty="0">
                <a:solidFill>
                  <a:schemeClr val="bg1"/>
                </a:solidFill>
                <a:effectLst>
                  <a:outerShdw blurRad="38100" dist="38100" dir="2700000" algn="tl">
                    <a:srgbClr val="000000"/>
                  </a:outerShdw>
                </a:effectLst>
                <a:ea typeface="ＭＳ Ｐゴシック" charset="-128"/>
              </a:rPr>
              <a:t>NIH</a:t>
            </a:r>
          </a:p>
          <a:p>
            <a:pPr algn="ctr" eaLnBrk="0" hangingPunct="0">
              <a:defRPr/>
            </a:pPr>
            <a:r>
              <a:rPr lang="en-US" sz="1400" dirty="0">
                <a:solidFill>
                  <a:schemeClr val="bg1"/>
                </a:solidFill>
                <a:effectLst>
                  <a:outerShdw blurRad="38100" dist="38100" dir="2700000" algn="tl">
                    <a:srgbClr val="000000"/>
                  </a:outerShdw>
                </a:effectLst>
                <a:ea typeface="ＭＳ Ｐゴシック" charset="-128"/>
              </a:rPr>
              <a:t>Center for</a:t>
            </a:r>
          </a:p>
          <a:p>
            <a:pPr algn="ctr" eaLnBrk="0" hangingPunct="0">
              <a:defRPr/>
            </a:pPr>
            <a:r>
              <a:rPr lang="en-US" sz="1400" dirty="0">
                <a:solidFill>
                  <a:schemeClr val="bg1"/>
                </a:solidFill>
                <a:effectLst>
                  <a:outerShdw blurRad="38100" dist="38100" dir="2700000" algn="tl">
                    <a:srgbClr val="000000"/>
                  </a:outerShdw>
                </a:effectLst>
                <a:ea typeface="ＭＳ Ｐゴシック" charset="-128"/>
              </a:rPr>
              <a:t>Regenerative</a:t>
            </a:r>
          </a:p>
          <a:p>
            <a:pPr algn="ctr" eaLnBrk="0" hangingPunct="0">
              <a:defRPr/>
            </a:pPr>
            <a:r>
              <a:rPr lang="en-US" sz="1400" dirty="0">
                <a:solidFill>
                  <a:schemeClr val="bg1"/>
                </a:solidFill>
                <a:effectLst>
                  <a:outerShdw blurRad="38100" dist="38100" dir="2700000" algn="tl">
                    <a:srgbClr val="000000"/>
                  </a:outerShdw>
                </a:effectLst>
                <a:ea typeface="ＭＳ Ｐゴシック" charset="-128"/>
              </a:rPr>
              <a:t>Medicine</a:t>
            </a:r>
          </a:p>
        </p:txBody>
      </p:sp>
      <p:sp>
        <p:nvSpPr>
          <p:cNvPr id="11" name="_s427021"/>
          <p:cNvSpPr>
            <a:spLocks noChangeAspect="1" noChangeArrowheads="1"/>
          </p:cNvSpPr>
          <p:nvPr/>
        </p:nvSpPr>
        <p:spPr bwMode="auto">
          <a:xfrm>
            <a:off x="3276600" y="1739155"/>
            <a:ext cx="1117600" cy="833438"/>
          </a:xfrm>
          <a:prstGeom prst="ellipse">
            <a:avLst/>
          </a:prstGeom>
          <a:solidFill>
            <a:srgbClr val="008000"/>
          </a:solidFill>
          <a:ln w="9525" algn="ctr">
            <a:solidFill>
              <a:srgbClr val="FFFF00"/>
            </a:solidFill>
            <a:round/>
            <a:headEnd/>
            <a:tailEnd/>
          </a:ln>
          <a:effectLst/>
        </p:spPr>
        <p:txBody>
          <a:bodyPr wrap="none" anchor="ctr"/>
          <a:lstStyle/>
          <a:p>
            <a:pPr algn="ctr" eaLnBrk="0" hangingPunct="0">
              <a:defRPr/>
            </a:pPr>
            <a:r>
              <a:rPr lang="en-US" sz="1400">
                <a:solidFill>
                  <a:schemeClr val="bg1"/>
                </a:solidFill>
                <a:effectLst>
                  <a:outerShdw blurRad="38100" dist="38100" dir="2700000" algn="tl">
                    <a:srgbClr val="000000"/>
                  </a:outerShdw>
                </a:effectLst>
                <a:ea typeface="ＭＳ Ｐゴシック" charset="-128"/>
              </a:rPr>
              <a:t>Regulatory</a:t>
            </a:r>
          </a:p>
          <a:p>
            <a:pPr algn="ctr" eaLnBrk="0" hangingPunct="0">
              <a:defRPr/>
            </a:pPr>
            <a:r>
              <a:rPr lang="en-US" sz="1400">
                <a:solidFill>
                  <a:schemeClr val="bg1"/>
                </a:solidFill>
                <a:effectLst>
                  <a:outerShdw blurRad="38100" dist="38100" dir="2700000" algn="tl">
                    <a:srgbClr val="000000"/>
                  </a:outerShdw>
                </a:effectLst>
                <a:ea typeface="ＭＳ Ｐゴシック" charset="-128"/>
              </a:rPr>
              <a:t>Science</a:t>
            </a:r>
          </a:p>
        </p:txBody>
      </p:sp>
      <p:sp>
        <p:nvSpPr>
          <p:cNvPr id="12" name="_s427029"/>
          <p:cNvSpPr>
            <a:spLocks noChangeAspect="1" noChangeArrowheads="1"/>
          </p:cNvSpPr>
          <p:nvPr/>
        </p:nvSpPr>
        <p:spPr bwMode="auto">
          <a:xfrm>
            <a:off x="6781800" y="1066055"/>
            <a:ext cx="1295400" cy="1279525"/>
          </a:xfrm>
          <a:prstGeom prst="ellipse">
            <a:avLst/>
          </a:prstGeom>
          <a:solidFill>
            <a:srgbClr val="008000"/>
          </a:solidFill>
          <a:ln w="9525">
            <a:solidFill>
              <a:srgbClr val="FFFF00"/>
            </a:solidFill>
            <a:round/>
            <a:headEnd/>
            <a:tailEnd/>
          </a:ln>
        </p:spPr>
        <p:txBody>
          <a:bodyPr wrap="none" anchor="ctr"/>
          <a:lstStyle/>
          <a:p>
            <a:pPr algn="ctr" eaLnBrk="0" hangingPunct="0">
              <a:defRPr/>
            </a:pPr>
            <a:r>
              <a:rPr lang="en-US" sz="1400">
                <a:solidFill>
                  <a:schemeClr val="bg1"/>
                </a:solidFill>
                <a:effectLst>
                  <a:outerShdw blurRad="38100" dist="38100" dir="2700000" algn="tl">
                    <a:srgbClr val="000000"/>
                  </a:outerShdw>
                </a:effectLst>
                <a:ea typeface="ＭＳ Ｐゴシック" charset="-128"/>
              </a:rPr>
              <a:t>Molecular</a:t>
            </a:r>
          </a:p>
          <a:p>
            <a:pPr algn="ctr" eaLnBrk="0" hangingPunct="0">
              <a:defRPr/>
            </a:pPr>
            <a:r>
              <a:rPr lang="en-US" sz="1400">
                <a:solidFill>
                  <a:schemeClr val="bg1"/>
                </a:solidFill>
                <a:effectLst>
                  <a:outerShdw blurRad="38100" dist="38100" dir="2700000" algn="tl">
                    <a:srgbClr val="000000"/>
                  </a:outerShdw>
                </a:effectLst>
                <a:ea typeface="ＭＳ Ｐゴシック" charset="-128"/>
              </a:rPr>
              <a:t> Libraries</a:t>
            </a:r>
          </a:p>
          <a:p>
            <a:pPr algn="ctr" eaLnBrk="0" hangingPunct="0">
              <a:defRPr/>
            </a:pPr>
            <a:r>
              <a:rPr lang="en-US" sz="1400">
                <a:solidFill>
                  <a:schemeClr val="bg1"/>
                </a:solidFill>
                <a:effectLst>
                  <a:outerShdw blurRad="38100" dist="38100" dir="2700000" algn="tl">
                    <a:srgbClr val="000000"/>
                  </a:outerShdw>
                </a:effectLst>
                <a:ea typeface="ＭＳ Ｐゴシック" charset="-128"/>
              </a:rPr>
              <a:t> and Imaging</a:t>
            </a:r>
          </a:p>
        </p:txBody>
      </p:sp>
      <p:sp>
        <p:nvSpPr>
          <p:cNvPr id="13" name="_s427021"/>
          <p:cNvSpPr>
            <a:spLocks noChangeAspect="1" noChangeArrowheads="1"/>
          </p:cNvSpPr>
          <p:nvPr/>
        </p:nvSpPr>
        <p:spPr bwMode="auto">
          <a:xfrm>
            <a:off x="7696200" y="1967755"/>
            <a:ext cx="1219200" cy="909638"/>
          </a:xfrm>
          <a:prstGeom prst="ellipse">
            <a:avLst/>
          </a:prstGeom>
          <a:solidFill>
            <a:srgbClr val="008000"/>
          </a:solidFill>
          <a:ln w="9525" algn="ctr">
            <a:solidFill>
              <a:srgbClr val="FFFF00"/>
            </a:solidFill>
            <a:round/>
            <a:headEnd/>
            <a:tailEnd/>
          </a:ln>
          <a:effectLst/>
        </p:spPr>
        <p:txBody>
          <a:bodyPr wrap="none" anchor="ctr"/>
          <a:lstStyle/>
          <a:p>
            <a:pPr algn="ctr" eaLnBrk="0" hangingPunct="0">
              <a:defRPr/>
            </a:pPr>
            <a:r>
              <a:rPr lang="en-US" sz="1400">
                <a:solidFill>
                  <a:schemeClr val="bg1"/>
                </a:solidFill>
                <a:effectLst>
                  <a:outerShdw blurRad="38100" dist="38100" dir="2700000" algn="tl">
                    <a:srgbClr val="000000"/>
                  </a:outerShdw>
                </a:effectLst>
                <a:ea typeface="ＭＳ Ｐゴシック" charset="-128"/>
              </a:rPr>
              <a:t>Human </a:t>
            </a:r>
          </a:p>
          <a:p>
            <a:pPr algn="ctr" eaLnBrk="0" hangingPunct="0">
              <a:defRPr/>
            </a:pPr>
            <a:r>
              <a:rPr lang="en-US" sz="1400">
                <a:solidFill>
                  <a:schemeClr val="bg1"/>
                </a:solidFill>
                <a:effectLst>
                  <a:outerShdw blurRad="38100" dist="38100" dir="2700000" algn="tl">
                    <a:srgbClr val="000000"/>
                  </a:outerShdw>
                </a:effectLst>
                <a:ea typeface="ＭＳ Ｐゴシック" charset="-128"/>
              </a:rPr>
              <a:t>Microbiome</a:t>
            </a:r>
          </a:p>
        </p:txBody>
      </p:sp>
      <p:sp>
        <p:nvSpPr>
          <p:cNvPr id="14" name="_s427021"/>
          <p:cNvSpPr>
            <a:spLocks noChangeAspect="1" noChangeArrowheads="1"/>
          </p:cNvSpPr>
          <p:nvPr/>
        </p:nvSpPr>
        <p:spPr bwMode="auto">
          <a:xfrm>
            <a:off x="5334000" y="2577355"/>
            <a:ext cx="912813" cy="681038"/>
          </a:xfrm>
          <a:prstGeom prst="ellipse">
            <a:avLst/>
          </a:prstGeom>
          <a:gradFill flip="none" rotWithShape="1">
            <a:gsLst>
              <a:gs pos="0">
                <a:srgbClr val="009900">
                  <a:shade val="30000"/>
                  <a:satMod val="115000"/>
                </a:srgbClr>
              </a:gs>
              <a:gs pos="50000">
                <a:srgbClr val="009900">
                  <a:shade val="67500"/>
                  <a:satMod val="115000"/>
                </a:srgbClr>
              </a:gs>
              <a:gs pos="100000">
                <a:srgbClr val="009900">
                  <a:shade val="100000"/>
                  <a:satMod val="115000"/>
                </a:srgbClr>
              </a:gs>
            </a:gsLst>
            <a:lin ang="2700000" scaled="1"/>
            <a:tileRect/>
          </a:gradFill>
          <a:ln w="9525" algn="ctr">
            <a:solidFill>
              <a:srgbClr val="FFFF00"/>
            </a:solidFill>
            <a:round/>
            <a:headEnd/>
            <a:tailEnd/>
          </a:ln>
          <a:effectLst/>
        </p:spPr>
        <p:txBody>
          <a:bodyPr wrap="none" anchor="ctr"/>
          <a:lstStyle/>
          <a:p>
            <a:pPr algn="ctr" eaLnBrk="0" hangingPunct="0">
              <a:defRPr/>
            </a:pPr>
            <a:r>
              <a:rPr lang="en-US" sz="1400" dirty="0">
                <a:solidFill>
                  <a:schemeClr val="bg1"/>
                </a:solidFill>
                <a:effectLst>
                  <a:outerShdw blurRad="38100" dist="38100" dir="2700000" algn="tl">
                    <a:srgbClr val="000000"/>
                  </a:outerShdw>
                </a:effectLst>
                <a:ea typeface="ＭＳ Ｐゴシック" charset="-128"/>
              </a:rPr>
              <a:t>Protein </a:t>
            </a:r>
          </a:p>
          <a:p>
            <a:pPr algn="ctr" eaLnBrk="0" hangingPunct="0">
              <a:defRPr/>
            </a:pPr>
            <a:r>
              <a:rPr lang="en-US" sz="1400" dirty="0">
                <a:solidFill>
                  <a:schemeClr val="bg1"/>
                </a:solidFill>
                <a:effectLst>
                  <a:outerShdw blurRad="38100" dist="38100" dir="2700000" algn="tl">
                    <a:srgbClr val="000000"/>
                  </a:outerShdw>
                </a:effectLst>
                <a:ea typeface="ＭＳ Ｐゴシック" charset="-128"/>
              </a:rPr>
              <a:t>Capture</a:t>
            </a:r>
          </a:p>
        </p:txBody>
      </p:sp>
      <p:sp>
        <p:nvSpPr>
          <p:cNvPr id="15" name="Text Box 30"/>
          <p:cNvSpPr txBox="1">
            <a:spLocks noChangeArrowheads="1"/>
          </p:cNvSpPr>
          <p:nvPr/>
        </p:nvSpPr>
        <p:spPr bwMode="auto">
          <a:xfrm>
            <a:off x="63500" y="4215655"/>
            <a:ext cx="3263900" cy="1077913"/>
          </a:xfrm>
          <a:prstGeom prst="rect">
            <a:avLst/>
          </a:prstGeom>
          <a:solidFill>
            <a:srgbClr val="008000"/>
          </a:solidFill>
          <a:ln w="19050">
            <a:solidFill>
              <a:srgbClr val="FFFF00"/>
            </a:solidFill>
            <a:miter lim="800000"/>
            <a:headEnd/>
            <a:tailEnd/>
          </a:ln>
          <a:effectLst/>
        </p:spPr>
        <p:txBody>
          <a:bodyPr wrap="none">
            <a:spAutoFit/>
          </a:bodyPr>
          <a:lstStyle/>
          <a:p>
            <a:pPr>
              <a:defRPr/>
            </a:pPr>
            <a:r>
              <a:rPr lang="en-US" sz="1600" dirty="0">
                <a:solidFill>
                  <a:schemeClr val="bg1"/>
                </a:solidFill>
                <a:effectLst>
                  <a:outerShdw blurRad="38100" dist="38100" dir="2700000" algn="tl">
                    <a:srgbClr val="000000"/>
                  </a:outerShdw>
                </a:effectLst>
                <a:ea typeface="ＭＳ Ｐゴシック" charset="-128"/>
              </a:rPr>
              <a:t>Pioneer Awards</a:t>
            </a:r>
          </a:p>
          <a:p>
            <a:pPr>
              <a:defRPr/>
            </a:pPr>
            <a:r>
              <a:rPr lang="en-US" sz="1600" dirty="0">
                <a:solidFill>
                  <a:schemeClr val="bg1"/>
                </a:solidFill>
                <a:effectLst>
                  <a:outerShdw blurRad="38100" dist="38100" dir="2700000" algn="tl">
                    <a:srgbClr val="000000"/>
                  </a:outerShdw>
                </a:effectLst>
                <a:ea typeface="ＭＳ Ｐゴシック" charset="-128"/>
              </a:rPr>
              <a:t>New Innovator Awards</a:t>
            </a:r>
          </a:p>
          <a:p>
            <a:pPr>
              <a:defRPr/>
            </a:pPr>
            <a:r>
              <a:rPr lang="en-US" sz="1600" dirty="0">
                <a:solidFill>
                  <a:schemeClr val="bg1"/>
                </a:solidFill>
                <a:effectLst>
                  <a:outerShdw blurRad="38100" dist="38100" dir="2700000" algn="tl">
                    <a:srgbClr val="000000"/>
                  </a:outerShdw>
                </a:effectLst>
                <a:ea typeface="ＭＳ Ｐゴシック" charset="-128"/>
              </a:rPr>
              <a:t>Transformative </a:t>
            </a:r>
            <a:r>
              <a:rPr lang="en-US" sz="1600" dirty="0">
                <a:solidFill>
                  <a:schemeClr val="bg1"/>
                </a:solidFill>
                <a:effectLst>
                  <a:outerShdw blurRad="38100" dist="38100" dir="2700000" algn="tl">
                    <a:srgbClr val="000000"/>
                  </a:outerShdw>
                </a:effectLst>
                <a:latin typeface="Calibri" pitchFamily="34" charset="0"/>
                <a:ea typeface="ＭＳ Ｐゴシック" charset="-128"/>
              </a:rPr>
              <a:t> </a:t>
            </a:r>
            <a:r>
              <a:rPr lang="en-US" sz="1600" dirty="0">
                <a:solidFill>
                  <a:schemeClr val="bg1"/>
                </a:solidFill>
                <a:effectLst>
                  <a:outerShdw blurRad="38100" dist="38100" dir="2700000" algn="tl">
                    <a:srgbClr val="000000"/>
                  </a:outerShdw>
                </a:effectLst>
                <a:ea typeface="ＭＳ Ｐゴシック" charset="-128"/>
                <a:cs typeface="Arial" pitchFamily="34" charset="0"/>
              </a:rPr>
              <a:t>Research Awards</a:t>
            </a:r>
          </a:p>
          <a:p>
            <a:pPr>
              <a:defRPr/>
            </a:pPr>
            <a:r>
              <a:rPr lang="en-US" sz="1600" dirty="0">
                <a:solidFill>
                  <a:schemeClr val="bg1"/>
                </a:solidFill>
                <a:effectLst>
                  <a:outerShdw blurRad="38100" dist="38100" dir="2700000" algn="tl">
                    <a:srgbClr val="000000"/>
                  </a:outerShdw>
                </a:effectLst>
                <a:ea typeface="ＭＳ Ｐゴシック" charset="-128"/>
              </a:rPr>
              <a:t>Early Independence Awards</a:t>
            </a:r>
          </a:p>
        </p:txBody>
      </p:sp>
      <p:sp>
        <p:nvSpPr>
          <p:cNvPr id="16" name="_s427025"/>
          <p:cNvSpPr>
            <a:spLocks noChangeAspect="1" noChangeArrowheads="1"/>
          </p:cNvSpPr>
          <p:nvPr/>
        </p:nvSpPr>
        <p:spPr bwMode="auto">
          <a:xfrm>
            <a:off x="5410200" y="4964955"/>
            <a:ext cx="1030288" cy="904875"/>
          </a:xfrm>
          <a:prstGeom prst="ellipse">
            <a:avLst/>
          </a:prstGeom>
          <a:solidFill>
            <a:srgbClr val="008000"/>
          </a:solidFill>
          <a:ln w="9525" algn="ctr">
            <a:solidFill>
              <a:srgbClr val="FFFF00"/>
            </a:solidFill>
            <a:round/>
            <a:headEnd/>
            <a:tailEnd/>
          </a:ln>
          <a:effectLst/>
        </p:spPr>
        <p:txBody>
          <a:bodyPr wrap="none" anchor="ctr"/>
          <a:lstStyle/>
          <a:p>
            <a:pPr algn="ctr" eaLnBrk="0" hangingPunct="0">
              <a:defRPr/>
            </a:pPr>
            <a:r>
              <a:rPr lang="en-US" sz="1400">
                <a:solidFill>
                  <a:schemeClr val="bg1"/>
                </a:solidFill>
                <a:effectLst>
                  <a:outerShdw blurRad="38100" dist="38100" dir="2700000" algn="tl">
                    <a:srgbClr val="000000"/>
                  </a:outerShdw>
                </a:effectLst>
                <a:ea typeface="ＭＳ Ｐゴシック" charset="-128"/>
              </a:rPr>
              <a:t>Structural</a:t>
            </a:r>
          </a:p>
          <a:p>
            <a:pPr algn="ctr" eaLnBrk="0" hangingPunct="0">
              <a:defRPr/>
            </a:pPr>
            <a:r>
              <a:rPr lang="en-US" sz="1400">
                <a:solidFill>
                  <a:schemeClr val="bg1"/>
                </a:solidFill>
                <a:effectLst>
                  <a:outerShdw blurRad="38100" dist="38100" dir="2700000" algn="tl">
                    <a:srgbClr val="000000"/>
                  </a:outerShdw>
                </a:effectLst>
                <a:ea typeface="ＭＳ Ｐゴシック" charset="-128"/>
              </a:rPr>
              <a:t>Biology</a:t>
            </a:r>
          </a:p>
        </p:txBody>
      </p:sp>
      <p:sp>
        <p:nvSpPr>
          <p:cNvPr id="17" name="_s427023"/>
          <p:cNvSpPr>
            <a:spLocks noChangeAspect="1" noChangeArrowheads="1"/>
          </p:cNvSpPr>
          <p:nvPr/>
        </p:nvSpPr>
        <p:spPr bwMode="auto">
          <a:xfrm>
            <a:off x="6400800" y="4482355"/>
            <a:ext cx="2133600" cy="1109663"/>
          </a:xfrm>
          <a:prstGeom prst="ellipse">
            <a:avLst/>
          </a:prstGeom>
          <a:solidFill>
            <a:srgbClr val="008000"/>
          </a:solidFill>
          <a:ln w="9525" algn="ctr">
            <a:solidFill>
              <a:srgbClr val="FFFF00"/>
            </a:solidFill>
            <a:round/>
            <a:headEnd/>
            <a:tailEnd/>
          </a:ln>
          <a:effectLst/>
        </p:spPr>
        <p:txBody>
          <a:bodyPr wrap="none" anchor="ctr"/>
          <a:lstStyle/>
          <a:p>
            <a:pPr algn="ctr" eaLnBrk="0" hangingPunct="0">
              <a:defRPr/>
            </a:pPr>
            <a:r>
              <a:rPr lang="en-US" sz="1400">
                <a:solidFill>
                  <a:schemeClr val="bg1"/>
                </a:solidFill>
                <a:effectLst>
                  <a:outerShdw blurRad="38100" dist="38100" dir="2700000" algn="tl">
                    <a:srgbClr val="000000"/>
                  </a:outerShdw>
                </a:effectLst>
                <a:ea typeface="ＭＳ Ｐゴシック" charset="-128"/>
              </a:rPr>
              <a:t>Bioinformatics and</a:t>
            </a:r>
          </a:p>
          <a:p>
            <a:pPr algn="ctr" eaLnBrk="0" hangingPunct="0">
              <a:defRPr/>
            </a:pPr>
            <a:r>
              <a:rPr lang="en-US" sz="1400">
                <a:solidFill>
                  <a:schemeClr val="bg1"/>
                </a:solidFill>
                <a:effectLst>
                  <a:outerShdw blurRad="38100" dist="38100" dir="2700000" algn="tl">
                    <a:srgbClr val="000000"/>
                  </a:outerShdw>
                </a:effectLst>
                <a:ea typeface="ＭＳ Ｐゴシック" charset="-128"/>
              </a:rPr>
              <a:t> Computational Biology</a:t>
            </a:r>
          </a:p>
        </p:txBody>
      </p:sp>
      <p:sp>
        <p:nvSpPr>
          <p:cNvPr id="18" name="_s427027"/>
          <p:cNvSpPr>
            <a:spLocks noChangeAspect="1" noChangeArrowheads="1"/>
          </p:cNvSpPr>
          <p:nvPr/>
        </p:nvSpPr>
        <p:spPr bwMode="auto">
          <a:xfrm>
            <a:off x="6172200" y="2185243"/>
            <a:ext cx="1600200" cy="1190625"/>
          </a:xfrm>
          <a:prstGeom prst="ellipse">
            <a:avLst/>
          </a:prstGeom>
          <a:solidFill>
            <a:srgbClr val="008000"/>
          </a:solidFill>
          <a:ln w="9525" algn="ctr">
            <a:solidFill>
              <a:srgbClr val="FFFF00"/>
            </a:solidFill>
            <a:round/>
            <a:headEnd/>
            <a:tailEnd/>
          </a:ln>
          <a:effectLst/>
        </p:spPr>
        <p:txBody>
          <a:bodyPr wrap="none" anchor="ctr"/>
          <a:lstStyle/>
          <a:p>
            <a:pPr algn="ctr" eaLnBrk="0" hangingPunct="0">
              <a:defRPr/>
            </a:pPr>
            <a:r>
              <a:rPr lang="en-US" sz="1400">
                <a:solidFill>
                  <a:schemeClr val="bg1"/>
                </a:solidFill>
                <a:effectLst>
                  <a:outerShdw blurRad="38100" dist="38100" dir="2700000" algn="tl">
                    <a:srgbClr val="000000"/>
                  </a:outerShdw>
                </a:effectLst>
                <a:ea typeface="ＭＳ Ｐゴシック" charset="-128"/>
                <a:cs typeface="Arial" pitchFamily="34" charset="0"/>
              </a:rPr>
              <a:t>Building Blocks,</a:t>
            </a:r>
          </a:p>
          <a:p>
            <a:pPr algn="ctr" eaLnBrk="0" hangingPunct="0">
              <a:defRPr/>
            </a:pPr>
            <a:r>
              <a:rPr lang="en-US" sz="1400">
                <a:solidFill>
                  <a:schemeClr val="bg1"/>
                </a:solidFill>
                <a:effectLst>
                  <a:outerShdw blurRad="38100" dist="38100" dir="2700000" algn="tl">
                    <a:srgbClr val="000000"/>
                  </a:outerShdw>
                </a:effectLst>
                <a:ea typeface="ＭＳ Ｐゴシック" charset="-128"/>
                <a:cs typeface="Arial" pitchFamily="34" charset="0"/>
              </a:rPr>
              <a:t>Biological Pathways</a:t>
            </a:r>
          </a:p>
          <a:p>
            <a:pPr algn="ctr" eaLnBrk="0" hangingPunct="0">
              <a:defRPr/>
            </a:pPr>
            <a:r>
              <a:rPr lang="en-US" sz="1400">
                <a:solidFill>
                  <a:schemeClr val="bg1"/>
                </a:solidFill>
                <a:effectLst>
                  <a:outerShdw blurRad="38100" dist="38100" dir="2700000" algn="tl">
                    <a:srgbClr val="000000"/>
                  </a:outerShdw>
                </a:effectLst>
                <a:ea typeface="ＭＳ Ｐゴシック" charset="-128"/>
                <a:cs typeface="Arial" pitchFamily="34" charset="0"/>
              </a:rPr>
              <a:t>And Networks</a:t>
            </a:r>
          </a:p>
        </p:txBody>
      </p:sp>
      <p:sp>
        <p:nvSpPr>
          <p:cNvPr id="19" name="_s427021"/>
          <p:cNvSpPr>
            <a:spLocks noChangeAspect="1" noChangeArrowheads="1"/>
          </p:cNvSpPr>
          <p:nvPr/>
        </p:nvSpPr>
        <p:spPr bwMode="auto">
          <a:xfrm>
            <a:off x="4343400" y="5396755"/>
            <a:ext cx="1201738" cy="971550"/>
          </a:xfrm>
          <a:prstGeom prst="ellipse">
            <a:avLst/>
          </a:prstGeom>
          <a:solidFill>
            <a:srgbClr val="008000"/>
          </a:solidFill>
          <a:ln w="9525" algn="ctr">
            <a:solidFill>
              <a:srgbClr val="FFFF00"/>
            </a:solidFill>
            <a:round/>
            <a:headEnd/>
            <a:tailEnd/>
          </a:ln>
          <a:effectLst/>
        </p:spPr>
        <p:txBody>
          <a:bodyPr wrap="none" anchor="ctr"/>
          <a:lstStyle/>
          <a:p>
            <a:pPr algn="ctr" eaLnBrk="0" hangingPunct="0">
              <a:defRPr/>
            </a:pPr>
            <a:r>
              <a:rPr lang="en-US" sz="1400">
                <a:solidFill>
                  <a:schemeClr val="bg1"/>
                </a:solidFill>
                <a:effectLst>
                  <a:outerShdw blurRad="38100" dist="38100" dir="2700000" algn="tl">
                    <a:srgbClr val="000000"/>
                  </a:outerShdw>
                </a:effectLst>
                <a:ea typeface="ＭＳ Ｐゴシック" charset="-128"/>
              </a:rPr>
              <a:t>Genotype-</a:t>
            </a:r>
          </a:p>
          <a:p>
            <a:pPr algn="ctr" eaLnBrk="0" hangingPunct="0">
              <a:defRPr/>
            </a:pPr>
            <a:r>
              <a:rPr lang="en-US" sz="1400">
                <a:solidFill>
                  <a:schemeClr val="bg1"/>
                </a:solidFill>
                <a:effectLst>
                  <a:outerShdw blurRad="38100" dist="38100" dir="2700000" algn="tl">
                    <a:srgbClr val="000000"/>
                  </a:outerShdw>
                </a:effectLst>
                <a:ea typeface="ＭＳ Ｐゴシック" charset="-128"/>
              </a:rPr>
              <a:t>Tissue</a:t>
            </a:r>
          </a:p>
          <a:p>
            <a:pPr algn="ctr" eaLnBrk="0" hangingPunct="0">
              <a:defRPr/>
            </a:pPr>
            <a:r>
              <a:rPr lang="en-US" sz="1400">
                <a:solidFill>
                  <a:schemeClr val="bg1"/>
                </a:solidFill>
                <a:effectLst>
                  <a:outerShdw blurRad="38100" dist="38100" dir="2700000" algn="tl">
                    <a:srgbClr val="000000"/>
                  </a:outerShdw>
                </a:effectLst>
                <a:ea typeface="ＭＳ Ｐゴシック" charset="-128"/>
              </a:rPr>
              <a:t>Expression</a:t>
            </a:r>
          </a:p>
        </p:txBody>
      </p:sp>
      <p:sp>
        <p:nvSpPr>
          <p:cNvPr id="20" name="_s427023"/>
          <p:cNvSpPr>
            <a:spLocks noChangeAspect="1" noChangeArrowheads="1"/>
          </p:cNvSpPr>
          <p:nvPr/>
        </p:nvSpPr>
        <p:spPr bwMode="auto">
          <a:xfrm>
            <a:off x="5867400" y="3212355"/>
            <a:ext cx="1401763" cy="728663"/>
          </a:xfrm>
          <a:prstGeom prst="ellipse">
            <a:avLst/>
          </a:prstGeom>
          <a:solidFill>
            <a:srgbClr val="008000"/>
          </a:solidFill>
          <a:ln w="9525" algn="ctr">
            <a:solidFill>
              <a:srgbClr val="FFFF00"/>
            </a:solidFill>
            <a:round/>
            <a:headEnd/>
            <a:tailEnd/>
          </a:ln>
          <a:effectLst/>
        </p:spPr>
        <p:txBody>
          <a:bodyPr wrap="none" anchor="ctr"/>
          <a:lstStyle/>
          <a:p>
            <a:pPr algn="ctr" eaLnBrk="0" hangingPunct="0">
              <a:defRPr/>
            </a:pPr>
            <a:r>
              <a:rPr lang="en-US" sz="1400">
                <a:solidFill>
                  <a:schemeClr val="bg1"/>
                </a:solidFill>
                <a:effectLst>
                  <a:outerShdw blurRad="38100" dist="38100" dir="2700000" algn="tl">
                    <a:srgbClr val="000000"/>
                  </a:outerShdw>
                </a:effectLst>
                <a:ea typeface="ＭＳ Ｐゴシック" charset="-128"/>
              </a:rPr>
              <a:t>Nanomedicine</a:t>
            </a:r>
          </a:p>
        </p:txBody>
      </p:sp>
      <p:sp>
        <p:nvSpPr>
          <p:cNvPr id="21" name="_s427025"/>
          <p:cNvSpPr>
            <a:spLocks noChangeAspect="1" noChangeArrowheads="1"/>
          </p:cNvSpPr>
          <p:nvPr/>
        </p:nvSpPr>
        <p:spPr bwMode="auto">
          <a:xfrm>
            <a:off x="6515100" y="5244355"/>
            <a:ext cx="1219200" cy="1071563"/>
          </a:xfrm>
          <a:prstGeom prst="ellipse">
            <a:avLst/>
          </a:prstGeom>
          <a:solidFill>
            <a:srgbClr val="008000"/>
          </a:solidFill>
          <a:ln w="9525" algn="ctr">
            <a:solidFill>
              <a:srgbClr val="FFFF00"/>
            </a:solidFill>
            <a:round/>
            <a:headEnd/>
            <a:tailEnd/>
          </a:ln>
          <a:effectLst/>
        </p:spPr>
        <p:txBody>
          <a:bodyPr wrap="none" anchor="ctr"/>
          <a:lstStyle/>
          <a:p>
            <a:pPr algn="ctr" eaLnBrk="0" hangingPunct="0">
              <a:defRPr/>
            </a:pPr>
            <a:r>
              <a:rPr lang="en-US" sz="1400">
                <a:solidFill>
                  <a:schemeClr val="bg1"/>
                </a:solidFill>
                <a:effectLst>
                  <a:outerShdw blurRad="38100" dist="38100" dir="2700000" algn="tl">
                    <a:srgbClr val="000000"/>
                  </a:outerShdw>
                </a:effectLst>
                <a:ea typeface="ＭＳ Ｐゴシック" charset="-128"/>
              </a:rPr>
              <a:t>Science of</a:t>
            </a:r>
          </a:p>
          <a:p>
            <a:pPr algn="ctr" eaLnBrk="0" hangingPunct="0">
              <a:defRPr/>
            </a:pPr>
            <a:r>
              <a:rPr lang="en-US" sz="1400">
                <a:solidFill>
                  <a:schemeClr val="bg1"/>
                </a:solidFill>
                <a:effectLst>
                  <a:outerShdw blurRad="38100" dist="38100" dir="2700000" algn="tl">
                    <a:srgbClr val="000000"/>
                  </a:outerShdw>
                </a:effectLst>
                <a:ea typeface="ＭＳ Ｐゴシック" charset="-128"/>
              </a:rPr>
              <a:t>Behavior</a:t>
            </a:r>
          </a:p>
          <a:p>
            <a:pPr algn="ctr" eaLnBrk="0" hangingPunct="0">
              <a:defRPr/>
            </a:pPr>
            <a:r>
              <a:rPr lang="en-US" sz="1400">
                <a:solidFill>
                  <a:schemeClr val="bg1"/>
                </a:solidFill>
                <a:effectLst>
                  <a:outerShdw blurRad="38100" dist="38100" dir="2700000" algn="tl">
                    <a:srgbClr val="000000"/>
                  </a:outerShdw>
                </a:effectLst>
                <a:ea typeface="ＭＳ Ｐゴシック" charset="-128"/>
              </a:rPr>
              <a:t>Change</a:t>
            </a:r>
          </a:p>
        </p:txBody>
      </p:sp>
      <p:sp>
        <p:nvSpPr>
          <p:cNvPr id="22" name="_s427021"/>
          <p:cNvSpPr>
            <a:spLocks noChangeAspect="1" noChangeArrowheads="1"/>
          </p:cNvSpPr>
          <p:nvPr/>
        </p:nvSpPr>
        <p:spPr bwMode="auto">
          <a:xfrm>
            <a:off x="5295900" y="1510555"/>
            <a:ext cx="1398588" cy="1042988"/>
          </a:xfrm>
          <a:prstGeom prst="ellipse">
            <a:avLst/>
          </a:prstGeom>
          <a:solidFill>
            <a:srgbClr val="008000"/>
          </a:solidFill>
          <a:ln w="9525" algn="ctr">
            <a:solidFill>
              <a:srgbClr val="FFFF00"/>
            </a:solidFill>
            <a:round/>
            <a:headEnd/>
            <a:tailEnd/>
          </a:ln>
          <a:effectLst/>
        </p:spPr>
        <p:txBody>
          <a:bodyPr wrap="none" anchor="ctr"/>
          <a:lstStyle/>
          <a:p>
            <a:pPr algn="ctr" eaLnBrk="0" hangingPunct="0">
              <a:defRPr/>
            </a:pPr>
            <a:r>
              <a:rPr lang="en-US" sz="1400">
                <a:solidFill>
                  <a:schemeClr val="bg1"/>
                </a:solidFill>
                <a:effectLst>
                  <a:outerShdw blurRad="38100" dist="38100" dir="2700000" algn="tl">
                    <a:srgbClr val="000000"/>
                  </a:outerShdw>
                </a:effectLst>
                <a:ea typeface="ＭＳ Ｐゴシック" charset="-128"/>
              </a:rPr>
              <a:t>Gulf Oil Spill</a:t>
            </a:r>
          </a:p>
          <a:p>
            <a:pPr algn="ctr" eaLnBrk="0" hangingPunct="0">
              <a:defRPr/>
            </a:pPr>
            <a:r>
              <a:rPr lang="en-US" sz="1400">
                <a:solidFill>
                  <a:schemeClr val="bg1"/>
                </a:solidFill>
                <a:effectLst>
                  <a:outerShdw blurRad="38100" dist="38100" dir="2700000" algn="tl">
                    <a:srgbClr val="000000"/>
                  </a:outerShdw>
                </a:effectLst>
                <a:ea typeface="ＭＳ Ｐゴシック" charset="-128"/>
              </a:rPr>
              <a:t>Long Term</a:t>
            </a:r>
          </a:p>
          <a:p>
            <a:pPr algn="ctr" eaLnBrk="0" hangingPunct="0">
              <a:defRPr/>
            </a:pPr>
            <a:r>
              <a:rPr lang="en-US" sz="1400">
                <a:solidFill>
                  <a:schemeClr val="bg1"/>
                </a:solidFill>
                <a:effectLst>
                  <a:outerShdw blurRad="38100" dist="38100" dir="2700000" algn="tl">
                    <a:srgbClr val="000000"/>
                  </a:outerShdw>
                </a:effectLst>
                <a:ea typeface="ＭＳ Ｐゴシック" charset="-128"/>
              </a:rPr>
              <a:t>Follow Up</a:t>
            </a:r>
          </a:p>
        </p:txBody>
      </p:sp>
      <p:sp>
        <p:nvSpPr>
          <p:cNvPr id="23" name="_s427025"/>
          <p:cNvSpPr>
            <a:spLocks noChangeAspect="1" noChangeArrowheads="1"/>
          </p:cNvSpPr>
          <p:nvPr/>
        </p:nvSpPr>
        <p:spPr bwMode="auto">
          <a:xfrm>
            <a:off x="8077200" y="4101355"/>
            <a:ext cx="838200" cy="736600"/>
          </a:xfrm>
          <a:prstGeom prst="ellipse">
            <a:avLst/>
          </a:prstGeom>
          <a:solidFill>
            <a:srgbClr val="008000"/>
          </a:solidFill>
          <a:ln w="9525" algn="ctr">
            <a:solidFill>
              <a:srgbClr val="FFFF00"/>
            </a:solidFill>
            <a:round/>
            <a:headEnd/>
            <a:tailEnd/>
          </a:ln>
          <a:effectLst/>
        </p:spPr>
        <p:txBody>
          <a:bodyPr wrap="none" anchor="ctr"/>
          <a:lstStyle/>
          <a:p>
            <a:pPr algn="ctr" eaLnBrk="0" hangingPunct="0">
              <a:defRPr/>
            </a:pPr>
            <a:r>
              <a:rPr lang="en-US" sz="1400">
                <a:solidFill>
                  <a:schemeClr val="bg1"/>
                </a:solidFill>
                <a:effectLst>
                  <a:outerShdw blurRad="38100" dist="38100" dir="2700000" algn="tl">
                    <a:srgbClr val="000000"/>
                  </a:outerShdw>
                </a:effectLst>
                <a:ea typeface="ＭＳ Ｐゴシック" charset="-128"/>
              </a:rPr>
              <a:t>Global </a:t>
            </a:r>
          </a:p>
          <a:p>
            <a:pPr algn="ctr" eaLnBrk="0" hangingPunct="0">
              <a:defRPr/>
            </a:pPr>
            <a:r>
              <a:rPr lang="en-US" sz="1400">
                <a:solidFill>
                  <a:schemeClr val="bg1"/>
                </a:solidFill>
                <a:effectLst>
                  <a:outerShdw blurRad="38100" dist="38100" dir="2700000" algn="tl">
                    <a:srgbClr val="000000"/>
                  </a:outerShdw>
                </a:effectLst>
                <a:ea typeface="ＭＳ Ｐゴシック" charset="-128"/>
              </a:rPr>
              <a:t>Health</a:t>
            </a:r>
          </a:p>
        </p:txBody>
      </p:sp>
      <p:sp>
        <p:nvSpPr>
          <p:cNvPr id="24" name="_s427023"/>
          <p:cNvSpPr>
            <a:spLocks noChangeAspect="1" noChangeArrowheads="1"/>
          </p:cNvSpPr>
          <p:nvPr/>
        </p:nvSpPr>
        <p:spPr bwMode="auto">
          <a:xfrm>
            <a:off x="6172200" y="3872755"/>
            <a:ext cx="1611313" cy="838200"/>
          </a:xfrm>
          <a:prstGeom prst="ellipse">
            <a:avLst/>
          </a:prstGeom>
          <a:solidFill>
            <a:srgbClr val="008000"/>
          </a:solidFill>
          <a:ln w="9525" algn="ctr">
            <a:solidFill>
              <a:srgbClr val="FFFF00"/>
            </a:solidFill>
            <a:round/>
            <a:headEnd/>
            <a:tailEnd/>
          </a:ln>
          <a:effectLst/>
        </p:spPr>
        <p:txBody>
          <a:bodyPr wrap="none" anchor="ctr"/>
          <a:lstStyle/>
          <a:p>
            <a:pPr algn="ctr" eaLnBrk="0" hangingPunct="0">
              <a:defRPr/>
            </a:pPr>
            <a:r>
              <a:rPr lang="en-US" sz="1400">
                <a:solidFill>
                  <a:schemeClr val="bg1"/>
                </a:solidFill>
                <a:effectLst>
                  <a:outerShdw blurRad="38100" dist="38100" dir="2700000" algn="tl">
                    <a:srgbClr val="000000"/>
                  </a:outerShdw>
                </a:effectLst>
                <a:ea typeface="ＭＳ Ｐゴシック" charset="-128"/>
              </a:rPr>
              <a:t>Knockout </a:t>
            </a:r>
          </a:p>
          <a:p>
            <a:pPr algn="ctr" eaLnBrk="0" hangingPunct="0">
              <a:defRPr/>
            </a:pPr>
            <a:r>
              <a:rPr lang="en-US" sz="1400">
                <a:solidFill>
                  <a:schemeClr val="bg1"/>
                </a:solidFill>
                <a:effectLst>
                  <a:outerShdw blurRad="38100" dist="38100" dir="2700000" algn="tl">
                    <a:srgbClr val="000000"/>
                  </a:outerShdw>
                </a:effectLst>
                <a:ea typeface="ＭＳ Ｐゴシック" charset="-128"/>
              </a:rPr>
              <a:t>Mouse </a:t>
            </a:r>
          </a:p>
          <a:p>
            <a:pPr algn="ctr" eaLnBrk="0" hangingPunct="0">
              <a:defRPr/>
            </a:pPr>
            <a:r>
              <a:rPr lang="en-US" sz="1400">
                <a:solidFill>
                  <a:schemeClr val="bg1"/>
                </a:solidFill>
                <a:effectLst>
                  <a:outerShdw blurRad="38100" dist="38100" dir="2700000" algn="tl">
                    <a:srgbClr val="000000"/>
                  </a:outerShdw>
                </a:effectLst>
                <a:ea typeface="ＭＳ Ｐゴシック" charset="-128"/>
              </a:rPr>
              <a:t>Phenotyping</a:t>
            </a:r>
          </a:p>
        </p:txBody>
      </p:sp>
      <p:sp>
        <p:nvSpPr>
          <p:cNvPr id="25" name="_s427021"/>
          <p:cNvSpPr>
            <a:spLocks noChangeAspect="1" noChangeArrowheads="1"/>
          </p:cNvSpPr>
          <p:nvPr/>
        </p:nvSpPr>
        <p:spPr bwMode="auto">
          <a:xfrm>
            <a:off x="3213100" y="2463055"/>
            <a:ext cx="1371600" cy="863600"/>
          </a:xfrm>
          <a:prstGeom prst="ellipse">
            <a:avLst/>
          </a:prstGeom>
          <a:solidFill>
            <a:srgbClr val="008000"/>
          </a:solidFill>
          <a:ln w="9525" algn="ctr">
            <a:solidFill>
              <a:srgbClr val="FFFF00"/>
            </a:solidFill>
            <a:round/>
            <a:headEnd/>
            <a:tailEnd/>
          </a:ln>
          <a:effectLst/>
        </p:spPr>
        <p:txBody>
          <a:bodyPr wrap="none" anchor="ctr"/>
          <a:lstStyle/>
          <a:p>
            <a:pPr algn="ctr" eaLnBrk="0" fontAlgn="auto" hangingPunct="0">
              <a:spcBef>
                <a:spcPts val="0"/>
              </a:spcBef>
              <a:spcAft>
                <a:spcPts val="0"/>
              </a:spcAft>
              <a:defRPr/>
            </a:pPr>
            <a:r>
              <a:rPr lang="en-US" sz="1400" dirty="0">
                <a:solidFill>
                  <a:schemeClr val="bg1"/>
                </a:solidFill>
                <a:effectLst>
                  <a:outerShdw blurRad="38100" dist="38100" dir="2700000" algn="tl">
                    <a:srgbClr val="000000"/>
                  </a:outerShdw>
                </a:effectLst>
                <a:ea typeface="ＭＳ Ｐゴシック" pitchFamily="32" charset="-128"/>
                <a:cs typeface="Arial" pitchFamily="34" charset="0"/>
              </a:rPr>
              <a:t>NIH Medical </a:t>
            </a:r>
          </a:p>
          <a:p>
            <a:pPr algn="ctr" eaLnBrk="0" fontAlgn="auto" hangingPunct="0">
              <a:spcBef>
                <a:spcPts val="0"/>
              </a:spcBef>
              <a:spcAft>
                <a:spcPts val="0"/>
              </a:spcAft>
              <a:defRPr/>
            </a:pPr>
            <a:r>
              <a:rPr lang="en-US" sz="1400" dirty="0">
                <a:solidFill>
                  <a:schemeClr val="bg1"/>
                </a:solidFill>
                <a:effectLst>
                  <a:outerShdw blurRad="38100" dist="38100" dir="2700000" algn="tl">
                    <a:srgbClr val="000000"/>
                  </a:outerShdw>
                </a:effectLst>
                <a:ea typeface="ＭＳ Ｐゴシック" pitchFamily="32" charset="-128"/>
                <a:cs typeface="Arial" pitchFamily="34" charset="0"/>
              </a:rPr>
              <a:t>Research</a:t>
            </a:r>
          </a:p>
          <a:p>
            <a:pPr algn="ctr" eaLnBrk="0" fontAlgn="auto" hangingPunct="0">
              <a:spcBef>
                <a:spcPts val="0"/>
              </a:spcBef>
              <a:spcAft>
                <a:spcPts val="0"/>
              </a:spcAft>
              <a:defRPr/>
            </a:pPr>
            <a:r>
              <a:rPr lang="en-US" sz="1400" dirty="0">
                <a:solidFill>
                  <a:schemeClr val="bg1"/>
                </a:solidFill>
                <a:effectLst>
                  <a:outerShdw blurRad="38100" dist="38100" dir="2700000" algn="tl">
                    <a:srgbClr val="000000"/>
                  </a:outerShdw>
                </a:effectLst>
                <a:ea typeface="ＭＳ Ｐゴシック" pitchFamily="32" charset="-128"/>
                <a:cs typeface="Arial" pitchFamily="34" charset="0"/>
              </a:rPr>
              <a:t>Scholars</a:t>
            </a:r>
          </a:p>
        </p:txBody>
      </p:sp>
      <p:sp>
        <p:nvSpPr>
          <p:cNvPr id="26" name="_s427021"/>
          <p:cNvSpPr>
            <a:spLocks noChangeAspect="1" noChangeArrowheads="1"/>
          </p:cNvSpPr>
          <p:nvPr/>
        </p:nvSpPr>
        <p:spPr bwMode="auto">
          <a:xfrm>
            <a:off x="457200" y="2334468"/>
            <a:ext cx="1676400" cy="1250950"/>
          </a:xfrm>
          <a:prstGeom prst="ellipse">
            <a:avLst/>
          </a:prstGeom>
          <a:solidFill>
            <a:srgbClr val="008000"/>
          </a:solidFill>
          <a:ln w="9525" algn="ctr">
            <a:solidFill>
              <a:srgbClr val="FFFF00"/>
            </a:solidFill>
            <a:round/>
            <a:headEnd/>
            <a:tailEnd/>
          </a:ln>
          <a:effectLst/>
        </p:spPr>
        <p:txBody>
          <a:bodyPr wrap="none" anchor="ctr"/>
          <a:lstStyle/>
          <a:p>
            <a:pPr algn="ctr" eaLnBrk="0" hangingPunct="0">
              <a:defRPr/>
            </a:pPr>
            <a:r>
              <a:rPr lang="en-US" sz="1400" dirty="0">
                <a:solidFill>
                  <a:schemeClr val="bg1"/>
                </a:solidFill>
                <a:effectLst>
                  <a:outerShdw blurRad="38100" dist="38100" dir="2700000" algn="tl">
                    <a:srgbClr val="000000"/>
                  </a:outerShdw>
                </a:effectLst>
                <a:ea typeface="ＭＳ Ｐゴシック" charset="-128"/>
              </a:rPr>
              <a:t>Bridging </a:t>
            </a:r>
          </a:p>
          <a:p>
            <a:pPr algn="ctr" eaLnBrk="0" hangingPunct="0">
              <a:defRPr/>
            </a:pPr>
            <a:r>
              <a:rPr lang="en-US" sz="1400" dirty="0">
                <a:solidFill>
                  <a:schemeClr val="bg1"/>
                </a:solidFill>
                <a:effectLst>
                  <a:outerShdw blurRad="38100" dist="38100" dir="2700000" algn="tl">
                    <a:srgbClr val="000000"/>
                  </a:outerShdw>
                </a:effectLst>
                <a:ea typeface="ＭＳ Ｐゴシック" charset="-128"/>
              </a:rPr>
              <a:t>Interventional </a:t>
            </a:r>
          </a:p>
          <a:p>
            <a:pPr algn="ctr" eaLnBrk="0" hangingPunct="0">
              <a:defRPr/>
            </a:pPr>
            <a:r>
              <a:rPr lang="en-US" sz="1400" dirty="0">
                <a:solidFill>
                  <a:schemeClr val="bg1"/>
                </a:solidFill>
                <a:effectLst>
                  <a:outerShdw blurRad="38100" dist="38100" dir="2700000" algn="tl">
                    <a:srgbClr val="000000"/>
                  </a:outerShdw>
                </a:effectLst>
                <a:ea typeface="ＭＳ Ｐゴシック" charset="-128"/>
              </a:rPr>
              <a:t>Development </a:t>
            </a:r>
          </a:p>
          <a:p>
            <a:pPr algn="ctr" eaLnBrk="0" hangingPunct="0">
              <a:defRPr/>
            </a:pPr>
            <a:r>
              <a:rPr lang="en-US" sz="1400" dirty="0">
                <a:solidFill>
                  <a:schemeClr val="bg1"/>
                </a:solidFill>
                <a:effectLst>
                  <a:outerShdw blurRad="38100" dist="38100" dir="2700000" algn="tl">
                    <a:srgbClr val="000000"/>
                  </a:outerShdw>
                </a:effectLst>
                <a:ea typeface="ＭＳ Ｐゴシック" charset="-128"/>
              </a:rPr>
              <a:t>Gaps (</a:t>
            </a:r>
            <a:r>
              <a:rPr lang="en-US" sz="1400" dirty="0" err="1">
                <a:solidFill>
                  <a:schemeClr val="bg1"/>
                </a:solidFill>
                <a:effectLst>
                  <a:outerShdw blurRad="38100" dist="38100" dir="2700000" algn="tl">
                    <a:srgbClr val="000000"/>
                  </a:outerShdw>
                </a:effectLst>
                <a:ea typeface="ＭＳ Ｐゴシック" charset="-128"/>
              </a:rPr>
              <a:t>BrIDGs</a:t>
            </a:r>
            <a:r>
              <a:rPr lang="en-US" sz="1400" dirty="0">
                <a:solidFill>
                  <a:schemeClr val="bg1"/>
                </a:solidFill>
                <a:effectLst>
                  <a:outerShdw blurRad="38100" dist="38100" dir="2700000" algn="tl">
                    <a:srgbClr val="000000"/>
                  </a:outerShdw>
                </a:effectLst>
                <a:ea typeface="ＭＳ Ｐゴシック" charset="-128"/>
              </a:rPr>
              <a:t>)</a:t>
            </a:r>
          </a:p>
        </p:txBody>
      </p:sp>
      <p:sp>
        <p:nvSpPr>
          <p:cNvPr id="27" name="_s427021"/>
          <p:cNvSpPr>
            <a:spLocks noChangeAspect="1" noChangeArrowheads="1"/>
          </p:cNvSpPr>
          <p:nvPr/>
        </p:nvSpPr>
        <p:spPr bwMode="auto">
          <a:xfrm>
            <a:off x="1905000" y="2715468"/>
            <a:ext cx="1628775" cy="1214437"/>
          </a:xfrm>
          <a:prstGeom prst="ellipse">
            <a:avLst/>
          </a:prstGeom>
          <a:solidFill>
            <a:srgbClr val="008000"/>
          </a:solidFill>
          <a:ln w="9525" algn="ctr">
            <a:solidFill>
              <a:srgbClr val="FFFF00"/>
            </a:solidFill>
            <a:round/>
            <a:headEnd/>
            <a:tailEnd/>
          </a:ln>
          <a:effectLst/>
        </p:spPr>
        <p:txBody>
          <a:bodyPr wrap="none" anchor="ctr"/>
          <a:lstStyle/>
          <a:p>
            <a:pPr algn="ctr" eaLnBrk="0" hangingPunct="0">
              <a:defRPr/>
            </a:pPr>
            <a:r>
              <a:rPr lang="en-US" sz="1400" dirty="0">
                <a:solidFill>
                  <a:schemeClr val="bg1"/>
                </a:solidFill>
                <a:effectLst>
                  <a:outerShdw blurRad="38100" dist="38100" dir="2700000" algn="tl">
                    <a:srgbClr val="000000"/>
                  </a:outerShdw>
                </a:effectLst>
                <a:ea typeface="ＭＳ Ｐゴシック" charset="-128"/>
              </a:rPr>
              <a:t>Clinical Science</a:t>
            </a:r>
          </a:p>
          <a:p>
            <a:pPr algn="ctr" eaLnBrk="0" hangingPunct="0">
              <a:defRPr/>
            </a:pPr>
            <a:r>
              <a:rPr lang="en-US" sz="1400" dirty="0">
                <a:solidFill>
                  <a:schemeClr val="bg1"/>
                </a:solidFill>
                <a:effectLst>
                  <a:outerShdw blurRad="38100" dist="38100" dir="2700000" algn="tl">
                    <a:srgbClr val="000000"/>
                  </a:outerShdw>
                </a:effectLst>
                <a:ea typeface="ＭＳ Ｐゴシック" charset="-128"/>
              </a:rPr>
              <a:t>and Translation</a:t>
            </a:r>
          </a:p>
          <a:p>
            <a:pPr algn="ctr" eaLnBrk="0" hangingPunct="0">
              <a:defRPr/>
            </a:pPr>
            <a:r>
              <a:rPr lang="en-US" sz="1400" dirty="0">
                <a:solidFill>
                  <a:schemeClr val="bg1"/>
                </a:solidFill>
                <a:effectLst>
                  <a:outerShdw blurRad="38100" dist="38100" dir="2700000" algn="tl">
                    <a:srgbClr val="000000"/>
                  </a:outerShdw>
                </a:effectLst>
                <a:ea typeface="ＭＳ Ｐゴシック" charset="-128"/>
              </a:rPr>
              <a:t>Awards (CTSAs)</a:t>
            </a:r>
          </a:p>
        </p:txBody>
      </p:sp>
      <p:sp>
        <p:nvSpPr>
          <p:cNvPr id="28" name="_s427023"/>
          <p:cNvSpPr>
            <a:spLocks noChangeAspect="1" noChangeArrowheads="1"/>
          </p:cNvSpPr>
          <p:nvPr/>
        </p:nvSpPr>
        <p:spPr bwMode="auto">
          <a:xfrm>
            <a:off x="762000" y="3477468"/>
            <a:ext cx="1401763" cy="728662"/>
          </a:xfrm>
          <a:prstGeom prst="ellipse">
            <a:avLst/>
          </a:prstGeom>
          <a:solidFill>
            <a:srgbClr val="008000"/>
          </a:solidFill>
          <a:ln w="9525" algn="ctr">
            <a:solidFill>
              <a:srgbClr val="FFFF00"/>
            </a:solidFill>
            <a:round/>
            <a:headEnd/>
            <a:tailEnd/>
          </a:ln>
          <a:effectLst/>
        </p:spPr>
        <p:txBody>
          <a:bodyPr wrap="none" anchor="ctr"/>
          <a:lstStyle/>
          <a:p>
            <a:pPr algn="ctr" eaLnBrk="0" hangingPunct="0">
              <a:defRPr/>
            </a:pPr>
            <a:r>
              <a:rPr lang="en-US" sz="1400" dirty="0">
                <a:solidFill>
                  <a:schemeClr val="bg1"/>
                </a:solidFill>
                <a:effectLst>
                  <a:outerShdw blurRad="38100" dist="38100" dir="2700000" algn="tl">
                    <a:srgbClr val="000000"/>
                  </a:outerShdw>
                </a:effectLst>
                <a:ea typeface="ＭＳ Ｐゴシック" charset="-128"/>
              </a:rPr>
              <a:t>HCS Research</a:t>
            </a:r>
          </a:p>
          <a:p>
            <a:pPr algn="ctr" eaLnBrk="0" hangingPunct="0">
              <a:defRPr/>
            </a:pPr>
            <a:r>
              <a:rPr lang="en-US" sz="1400" dirty="0" err="1">
                <a:solidFill>
                  <a:schemeClr val="bg1"/>
                </a:solidFill>
                <a:effectLst>
                  <a:outerShdw blurRad="38100" dist="38100" dir="2700000" algn="tl">
                    <a:srgbClr val="000000"/>
                  </a:outerShdw>
                </a:effectLst>
                <a:latin typeface="Calibri" pitchFamily="34" charset="0"/>
                <a:ea typeface="ＭＳ Ｐゴシック" charset="-128"/>
              </a:rPr>
              <a:t>C</a:t>
            </a:r>
            <a:r>
              <a:rPr lang="en-US" sz="1400" dirty="0" err="1">
                <a:solidFill>
                  <a:schemeClr val="bg1"/>
                </a:solidFill>
                <a:effectLst>
                  <a:outerShdw blurRad="38100" dist="38100" dir="2700000" algn="tl">
                    <a:srgbClr val="000000"/>
                  </a:outerShdw>
                </a:effectLst>
                <a:ea typeface="ＭＳ Ｐゴシック" charset="-128"/>
              </a:rPr>
              <a:t>ollaboratory</a:t>
            </a:r>
            <a:endParaRPr lang="en-US" sz="1400" dirty="0">
              <a:solidFill>
                <a:schemeClr val="bg1"/>
              </a:solidFill>
              <a:effectLst>
                <a:outerShdw blurRad="38100" dist="38100" dir="2700000" algn="tl">
                  <a:srgbClr val="000000"/>
                </a:outerShdw>
              </a:effectLst>
              <a:ea typeface="ＭＳ Ｐゴシック" charset="-128"/>
            </a:endParaRPr>
          </a:p>
        </p:txBody>
      </p:sp>
      <p:sp>
        <p:nvSpPr>
          <p:cNvPr id="29" name="_s427025"/>
          <p:cNvSpPr>
            <a:spLocks noChangeAspect="1" noChangeArrowheads="1"/>
          </p:cNvSpPr>
          <p:nvPr/>
        </p:nvSpPr>
        <p:spPr bwMode="auto">
          <a:xfrm>
            <a:off x="2286000" y="3771155"/>
            <a:ext cx="1117600" cy="981075"/>
          </a:xfrm>
          <a:prstGeom prst="ellipse">
            <a:avLst/>
          </a:prstGeom>
          <a:solidFill>
            <a:srgbClr val="008000"/>
          </a:solidFill>
          <a:ln w="9525" algn="ctr">
            <a:solidFill>
              <a:srgbClr val="FFFF00"/>
            </a:solidFill>
            <a:round/>
            <a:headEnd/>
            <a:tailEnd/>
          </a:ln>
          <a:effectLst/>
        </p:spPr>
        <p:txBody>
          <a:bodyPr wrap="none" anchor="ctr"/>
          <a:lstStyle/>
          <a:p>
            <a:pPr algn="ctr" eaLnBrk="0" hangingPunct="0">
              <a:defRPr/>
            </a:pPr>
            <a:r>
              <a:rPr lang="en-US" sz="1400">
                <a:solidFill>
                  <a:schemeClr val="bg1"/>
                </a:solidFill>
                <a:effectLst>
                  <a:outerShdw blurRad="38100" dist="38100" dir="2700000" algn="tl">
                    <a:srgbClr val="000000"/>
                  </a:outerShdw>
                </a:effectLst>
                <a:ea typeface="ＭＳ Ｐゴシック" charset="-128"/>
              </a:rPr>
              <a:t>High-Risk</a:t>
            </a:r>
          </a:p>
          <a:p>
            <a:pPr algn="ctr" eaLnBrk="0" hangingPunct="0">
              <a:defRPr/>
            </a:pPr>
            <a:r>
              <a:rPr lang="en-US" sz="1400">
                <a:solidFill>
                  <a:schemeClr val="bg1"/>
                </a:solidFill>
                <a:effectLst>
                  <a:outerShdw blurRad="38100" dist="38100" dir="2700000" algn="tl">
                    <a:srgbClr val="000000"/>
                  </a:outerShdw>
                </a:effectLst>
                <a:ea typeface="ＭＳ Ｐゴシック" charset="-128"/>
              </a:rPr>
              <a:t>Research</a:t>
            </a:r>
          </a:p>
        </p:txBody>
      </p:sp>
      <p:grpSp>
        <p:nvGrpSpPr>
          <p:cNvPr id="30" name="Group 78"/>
          <p:cNvGrpSpPr>
            <a:grpSpLocks/>
          </p:cNvGrpSpPr>
          <p:nvPr/>
        </p:nvGrpSpPr>
        <p:grpSpPr bwMode="auto">
          <a:xfrm>
            <a:off x="3352800" y="3034555"/>
            <a:ext cx="2743200" cy="2362200"/>
            <a:chOff x="6019800" y="0"/>
            <a:chExt cx="2743200" cy="2362200"/>
          </a:xfrm>
        </p:grpSpPr>
        <p:sp>
          <p:nvSpPr>
            <p:cNvPr id="31" name="Right Arrow 30"/>
            <p:cNvSpPr/>
            <p:nvPr/>
          </p:nvSpPr>
          <p:spPr>
            <a:xfrm>
              <a:off x="8305800" y="990600"/>
              <a:ext cx="457200" cy="381000"/>
            </a:xfrm>
            <a:prstGeom prst="rightArrow">
              <a:avLst/>
            </a:prstGeom>
            <a:solidFill>
              <a:srgbClr val="FFFF61"/>
            </a:solidFill>
            <a:ln>
              <a:solidFill>
                <a:srgbClr val="FA970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32" name="Right Arrow 31"/>
            <p:cNvSpPr/>
            <p:nvPr/>
          </p:nvSpPr>
          <p:spPr>
            <a:xfrm flipH="1" flipV="1">
              <a:off x="6019800" y="990600"/>
              <a:ext cx="457200" cy="381000"/>
            </a:xfrm>
            <a:prstGeom prst="rightArrow">
              <a:avLst/>
            </a:prstGeom>
            <a:solidFill>
              <a:srgbClr val="FFFF61"/>
            </a:solidFill>
            <a:ln>
              <a:solidFill>
                <a:srgbClr val="FA970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33" name="Right Arrow 32"/>
            <p:cNvSpPr/>
            <p:nvPr/>
          </p:nvSpPr>
          <p:spPr>
            <a:xfrm rot="16200000">
              <a:off x="7200900" y="38100"/>
              <a:ext cx="457200" cy="381000"/>
            </a:xfrm>
            <a:prstGeom prst="rightArrow">
              <a:avLst/>
            </a:prstGeom>
            <a:solidFill>
              <a:srgbClr val="FFFF61"/>
            </a:solidFill>
            <a:ln>
              <a:solidFill>
                <a:srgbClr val="FA970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34" name="Right Arrow 33"/>
            <p:cNvSpPr/>
            <p:nvPr/>
          </p:nvSpPr>
          <p:spPr>
            <a:xfrm rot="5400000" flipV="1">
              <a:off x="7200900" y="1943100"/>
              <a:ext cx="457200" cy="381000"/>
            </a:xfrm>
            <a:prstGeom prst="rightArrow">
              <a:avLst/>
            </a:prstGeom>
            <a:solidFill>
              <a:srgbClr val="FFFF61"/>
            </a:solidFill>
            <a:ln>
              <a:solidFill>
                <a:srgbClr val="FA970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grpSp>
          <p:nvGrpSpPr>
            <p:cNvPr id="35" name="Group 21"/>
            <p:cNvGrpSpPr>
              <a:grpSpLocks/>
            </p:cNvGrpSpPr>
            <p:nvPr/>
          </p:nvGrpSpPr>
          <p:grpSpPr bwMode="auto">
            <a:xfrm>
              <a:off x="6461125" y="457200"/>
              <a:ext cx="1844675" cy="1439862"/>
              <a:chOff x="6918325" y="381000"/>
              <a:chExt cx="1844675" cy="1592344"/>
            </a:xfrm>
          </p:grpSpPr>
          <p:sp>
            <p:nvSpPr>
              <p:cNvPr id="40" name="_s427030"/>
              <p:cNvSpPr>
                <a:spLocks noChangeAspect="1" noChangeArrowheads="1"/>
              </p:cNvSpPr>
              <p:nvPr/>
            </p:nvSpPr>
            <p:spPr bwMode="auto">
              <a:xfrm>
                <a:off x="6918325" y="381000"/>
                <a:ext cx="1844675" cy="1592345"/>
              </a:xfrm>
              <a:prstGeom prst="ellipse">
                <a:avLst/>
              </a:prstGeom>
              <a:solidFill>
                <a:srgbClr val="FFFF61"/>
              </a:solidFill>
              <a:ln w="28575">
                <a:solidFill>
                  <a:srgbClr val="FA9706"/>
                </a:solidFill>
                <a:round/>
                <a:headEnd/>
                <a:tailEnd/>
              </a:ln>
            </p:spPr>
            <p:txBody>
              <a:bodyPr wrap="none" anchor="ctr"/>
              <a:lstStyle/>
              <a:p>
                <a:pPr algn="ctr" eaLnBrk="0" fontAlgn="auto" hangingPunct="0">
                  <a:spcBef>
                    <a:spcPts val="0"/>
                  </a:spcBef>
                  <a:spcAft>
                    <a:spcPts val="0"/>
                  </a:spcAft>
                  <a:defRPr/>
                </a:pPr>
                <a:endParaRPr lang="en-US" b="1" dirty="0">
                  <a:solidFill>
                    <a:srgbClr val="FFFFFF"/>
                  </a:solidFill>
                  <a:effectLst>
                    <a:outerShdw blurRad="38100" dist="38100" dir="2700000" algn="tl">
                      <a:srgbClr val="000000"/>
                    </a:outerShdw>
                  </a:effectLst>
                  <a:latin typeface="Arial" charset="0"/>
                  <a:ea typeface="ＭＳ Ｐゴシック" pitchFamily="32" charset="-128"/>
                </a:endParaRPr>
              </a:p>
            </p:txBody>
          </p:sp>
          <p:sp>
            <p:nvSpPr>
              <p:cNvPr id="41" name="TextBox 99"/>
              <p:cNvSpPr txBox="1">
                <a:spLocks noChangeArrowheads="1"/>
              </p:cNvSpPr>
              <p:nvPr/>
            </p:nvSpPr>
            <p:spPr bwMode="auto">
              <a:xfrm>
                <a:off x="7034243" y="886618"/>
                <a:ext cx="1518364" cy="7488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r" eaLnBrk="1" hangingPunct="1"/>
                <a:r>
                  <a:rPr lang="en-US" altLang="en-US" sz="2000" b="1" dirty="0">
                    <a:solidFill>
                      <a:srgbClr val="000000"/>
                    </a:solidFill>
                    <a:latin typeface="Arial Narrow" panose="020B0606020202030204" pitchFamily="34" charset="0"/>
                  </a:rPr>
                  <a:t>NIH</a:t>
                </a:r>
              </a:p>
              <a:p>
                <a:pPr algn="r" eaLnBrk="1" hangingPunct="1"/>
                <a:r>
                  <a:rPr lang="en-US" altLang="en-US" b="1" dirty="0">
                    <a:solidFill>
                      <a:srgbClr val="000000"/>
                    </a:solidFill>
                    <a:latin typeface="Arial Narrow" panose="020B0606020202030204" pitchFamily="34" charset="0"/>
                  </a:rPr>
                  <a:t>Common Fund</a:t>
                </a:r>
              </a:p>
            </p:txBody>
          </p:sp>
        </p:grpSp>
        <p:sp>
          <p:nvSpPr>
            <p:cNvPr id="36" name="Right Arrow 35"/>
            <p:cNvSpPr/>
            <p:nvPr/>
          </p:nvSpPr>
          <p:spPr>
            <a:xfrm rot="19200000">
              <a:off x="8069263" y="401638"/>
              <a:ext cx="457200" cy="381000"/>
            </a:xfrm>
            <a:prstGeom prst="rightArrow">
              <a:avLst/>
            </a:prstGeom>
            <a:solidFill>
              <a:srgbClr val="FFFF61"/>
            </a:solidFill>
            <a:ln>
              <a:solidFill>
                <a:srgbClr val="FA970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37" name="Right Arrow 36"/>
            <p:cNvSpPr/>
            <p:nvPr/>
          </p:nvSpPr>
          <p:spPr>
            <a:xfrm rot="13843722">
              <a:off x="6389688" y="277813"/>
              <a:ext cx="457200" cy="381000"/>
            </a:xfrm>
            <a:prstGeom prst="rightArrow">
              <a:avLst/>
            </a:prstGeom>
            <a:solidFill>
              <a:srgbClr val="FFFF61"/>
            </a:solidFill>
            <a:ln>
              <a:solidFill>
                <a:srgbClr val="FA970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38" name="Right Arrow 37"/>
            <p:cNvSpPr/>
            <p:nvPr/>
          </p:nvSpPr>
          <p:spPr>
            <a:xfrm rot="2580000" flipV="1">
              <a:off x="7993063" y="1625600"/>
              <a:ext cx="457200" cy="381000"/>
            </a:xfrm>
            <a:prstGeom prst="rightArrow">
              <a:avLst/>
            </a:prstGeom>
            <a:solidFill>
              <a:srgbClr val="FFFF61"/>
            </a:solidFill>
            <a:ln>
              <a:solidFill>
                <a:srgbClr val="FA970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39" name="Right Arrow 38"/>
            <p:cNvSpPr/>
            <p:nvPr/>
          </p:nvSpPr>
          <p:spPr>
            <a:xfrm rot="8100000" flipV="1">
              <a:off x="6316663" y="1630363"/>
              <a:ext cx="457200" cy="381000"/>
            </a:xfrm>
            <a:prstGeom prst="rightArrow">
              <a:avLst/>
            </a:prstGeom>
            <a:solidFill>
              <a:srgbClr val="FFFF61"/>
            </a:solidFill>
            <a:ln>
              <a:solidFill>
                <a:srgbClr val="FA970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grpSp>
      <p:sp>
        <p:nvSpPr>
          <p:cNvPr id="42" name="_s427021"/>
          <p:cNvSpPr>
            <a:spLocks noChangeAspect="1" noChangeArrowheads="1"/>
          </p:cNvSpPr>
          <p:nvPr/>
        </p:nvSpPr>
        <p:spPr bwMode="auto">
          <a:xfrm>
            <a:off x="990600" y="1572468"/>
            <a:ext cx="1143000" cy="852487"/>
          </a:xfrm>
          <a:prstGeom prst="ellipse">
            <a:avLst/>
          </a:prstGeom>
          <a:solidFill>
            <a:srgbClr val="008000"/>
          </a:solidFill>
          <a:ln w="9525" algn="ctr">
            <a:solidFill>
              <a:srgbClr val="FFFF00"/>
            </a:solidFill>
            <a:round/>
            <a:headEnd/>
            <a:tailEnd/>
          </a:ln>
          <a:effectLst/>
        </p:spPr>
        <p:txBody>
          <a:bodyPr wrap="none" anchor="ctr"/>
          <a:lstStyle/>
          <a:p>
            <a:pPr algn="ctr" eaLnBrk="0" hangingPunct="0">
              <a:defRPr/>
            </a:pPr>
            <a:r>
              <a:rPr lang="en-US" sz="1400">
                <a:solidFill>
                  <a:schemeClr val="bg1"/>
                </a:solidFill>
                <a:effectLst>
                  <a:outerShdw blurRad="38100" dist="38100" dir="2700000" algn="tl">
                    <a:srgbClr val="000000"/>
                  </a:outerShdw>
                </a:effectLst>
                <a:ea typeface="ＭＳ Ｐゴシック" charset="-128"/>
              </a:rPr>
              <a:t>Health </a:t>
            </a:r>
          </a:p>
          <a:p>
            <a:pPr algn="ctr" eaLnBrk="0" hangingPunct="0">
              <a:defRPr/>
            </a:pPr>
            <a:r>
              <a:rPr lang="en-US" sz="1400">
                <a:solidFill>
                  <a:schemeClr val="bg1"/>
                </a:solidFill>
                <a:effectLst>
                  <a:outerShdw blurRad="38100" dist="38100" dir="2700000" algn="tl">
                    <a:srgbClr val="000000"/>
                  </a:outerShdw>
                </a:effectLst>
                <a:ea typeface="ＭＳ Ｐゴシック" charset="-128"/>
              </a:rPr>
              <a:t>Economics</a:t>
            </a:r>
          </a:p>
        </p:txBody>
      </p:sp>
      <p:sp>
        <p:nvSpPr>
          <p:cNvPr id="43" name="_s427023"/>
          <p:cNvSpPr>
            <a:spLocks noChangeAspect="1" noChangeArrowheads="1"/>
          </p:cNvSpPr>
          <p:nvPr/>
        </p:nvSpPr>
        <p:spPr bwMode="auto">
          <a:xfrm>
            <a:off x="5537200" y="5688855"/>
            <a:ext cx="1255713" cy="652463"/>
          </a:xfrm>
          <a:prstGeom prst="ellipse">
            <a:avLst/>
          </a:prstGeom>
          <a:solidFill>
            <a:srgbClr val="008000"/>
          </a:solidFill>
          <a:ln w="9525" algn="ctr">
            <a:solidFill>
              <a:srgbClr val="FFFF00"/>
            </a:solidFill>
            <a:round/>
            <a:headEnd/>
            <a:tailEnd/>
          </a:ln>
          <a:effectLst/>
        </p:spPr>
        <p:txBody>
          <a:bodyPr wrap="none" anchor="ctr"/>
          <a:lstStyle/>
          <a:p>
            <a:pPr algn="ctr" eaLnBrk="0" hangingPunct="0">
              <a:defRPr/>
            </a:pPr>
            <a:r>
              <a:rPr lang="en-US" sz="1400">
                <a:solidFill>
                  <a:schemeClr val="bg1"/>
                </a:solidFill>
                <a:effectLst>
                  <a:outerShdw blurRad="38100" dist="38100" dir="2700000" algn="tl">
                    <a:srgbClr val="000000"/>
                  </a:outerShdw>
                </a:effectLst>
                <a:ea typeface="ＭＳ Ｐゴシック" charset="-128"/>
              </a:rPr>
              <a:t>Epigenomics</a:t>
            </a:r>
          </a:p>
        </p:txBody>
      </p:sp>
      <p:sp>
        <p:nvSpPr>
          <p:cNvPr id="44" name="_s427023"/>
          <p:cNvSpPr>
            <a:spLocks noChangeAspect="1" noChangeArrowheads="1"/>
          </p:cNvSpPr>
          <p:nvPr/>
        </p:nvSpPr>
        <p:spPr bwMode="auto">
          <a:xfrm>
            <a:off x="7599363" y="5274518"/>
            <a:ext cx="1401762" cy="728662"/>
          </a:xfrm>
          <a:prstGeom prst="ellipse">
            <a:avLst/>
          </a:prstGeom>
          <a:solidFill>
            <a:srgbClr val="008000"/>
          </a:solidFill>
          <a:ln w="9525" algn="ctr">
            <a:solidFill>
              <a:srgbClr val="FFFF00"/>
            </a:solidFill>
            <a:round/>
            <a:headEnd/>
            <a:tailEnd/>
          </a:ln>
          <a:effectLst/>
        </p:spPr>
        <p:txBody>
          <a:bodyPr wrap="none" anchor="ctr"/>
          <a:lstStyle/>
          <a:p>
            <a:pPr algn="ctr" eaLnBrk="0" hangingPunct="0">
              <a:defRPr/>
            </a:pPr>
            <a:r>
              <a:rPr lang="en-US" sz="1400" dirty="0">
                <a:solidFill>
                  <a:schemeClr val="bg1"/>
                </a:solidFill>
                <a:effectLst>
                  <a:outerShdw blurRad="38100" dist="38100" dir="2700000" algn="tl">
                    <a:srgbClr val="000000"/>
                  </a:outerShdw>
                </a:effectLst>
                <a:ea typeface="ＭＳ Ｐゴシック" charset="-128"/>
              </a:rPr>
              <a:t>Metabolomics</a:t>
            </a:r>
          </a:p>
        </p:txBody>
      </p:sp>
      <p:sp>
        <p:nvSpPr>
          <p:cNvPr id="45" name="_s427025"/>
          <p:cNvSpPr>
            <a:spLocks noChangeAspect="1" noChangeArrowheads="1"/>
          </p:cNvSpPr>
          <p:nvPr/>
        </p:nvSpPr>
        <p:spPr bwMode="auto">
          <a:xfrm>
            <a:off x="7405688" y="5836493"/>
            <a:ext cx="1030287" cy="904875"/>
          </a:xfrm>
          <a:prstGeom prst="ellipse">
            <a:avLst/>
          </a:prstGeom>
          <a:solidFill>
            <a:srgbClr val="008000"/>
          </a:solidFill>
          <a:ln w="9525" algn="ctr">
            <a:solidFill>
              <a:srgbClr val="FFFF00"/>
            </a:solidFill>
            <a:round/>
            <a:headEnd/>
            <a:tailEnd/>
          </a:ln>
          <a:effectLst/>
        </p:spPr>
        <p:txBody>
          <a:bodyPr wrap="none" anchor="ctr"/>
          <a:lstStyle/>
          <a:p>
            <a:pPr algn="ctr" eaLnBrk="0" hangingPunct="0">
              <a:defRPr/>
            </a:pPr>
            <a:r>
              <a:rPr lang="en-US" sz="1400">
                <a:solidFill>
                  <a:schemeClr val="bg1"/>
                </a:solidFill>
                <a:effectLst>
                  <a:outerShdw blurRad="38100" dist="38100" dir="2700000" algn="tl">
                    <a:srgbClr val="000000"/>
                  </a:outerShdw>
                </a:effectLst>
                <a:ea typeface="ＭＳ Ｐゴシック" charset="-128"/>
              </a:rPr>
              <a:t>Single</a:t>
            </a:r>
          </a:p>
          <a:p>
            <a:pPr algn="ctr" eaLnBrk="0" hangingPunct="0">
              <a:defRPr/>
            </a:pPr>
            <a:r>
              <a:rPr lang="en-US" sz="1400">
                <a:solidFill>
                  <a:schemeClr val="bg1"/>
                </a:solidFill>
                <a:effectLst>
                  <a:outerShdw blurRad="38100" dist="38100" dir="2700000" algn="tl">
                    <a:srgbClr val="000000"/>
                  </a:outerShdw>
                </a:effectLst>
                <a:ea typeface="ＭＳ Ｐゴシック" charset="-128"/>
              </a:rPr>
              <a:t>Cell</a:t>
            </a:r>
          </a:p>
          <a:p>
            <a:pPr algn="ctr" eaLnBrk="0" hangingPunct="0">
              <a:defRPr/>
            </a:pPr>
            <a:r>
              <a:rPr lang="en-US" sz="1400">
                <a:solidFill>
                  <a:schemeClr val="bg1"/>
                </a:solidFill>
                <a:effectLst>
                  <a:outerShdw blurRad="38100" dist="38100" dir="2700000" algn="tl">
                    <a:srgbClr val="000000"/>
                  </a:outerShdw>
                </a:effectLst>
                <a:ea typeface="ＭＳ Ｐゴシック" charset="-128"/>
              </a:rPr>
              <a:t>Analysis</a:t>
            </a:r>
          </a:p>
        </p:txBody>
      </p:sp>
      <p:pic>
        <p:nvPicPr>
          <p:cNvPr id="46" name="Picture 57" descr="CF logo.jpg"/>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038600" y="3644155"/>
            <a:ext cx="682625" cy="7096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7" name="_s427021"/>
          <p:cNvSpPr>
            <a:spLocks noChangeAspect="1" noChangeArrowheads="1"/>
          </p:cNvSpPr>
          <p:nvPr/>
        </p:nvSpPr>
        <p:spPr bwMode="auto">
          <a:xfrm>
            <a:off x="3048000" y="1053355"/>
            <a:ext cx="1676400" cy="852488"/>
          </a:xfrm>
          <a:prstGeom prst="ellipse">
            <a:avLst/>
          </a:prstGeom>
          <a:solidFill>
            <a:srgbClr val="008000"/>
          </a:solidFill>
          <a:ln w="9525" algn="ctr">
            <a:solidFill>
              <a:srgbClr val="FFFF00"/>
            </a:solidFill>
            <a:round/>
            <a:headEnd/>
            <a:tailEnd/>
          </a:ln>
          <a:effectLst/>
        </p:spPr>
        <p:txBody>
          <a:bodyPr wrap="none" anchor="ctr"/>
          <a:lstStyle/>
          <a:p>
            <a:pPr algn="ctr" eaLnBrk="0" hangingPunct="0">
              <a:defRPr/>
            </a:pPr>
            <a:r>
              <a:rPr lang="en-US" sz="1400">
                <a:solidFill>
                  <a:schemeClr val="bg1"/>
                </a:solidFill>
                <a:effectLst>
                  <a:outerShdw blurRad="38100" dist="38100" dir="2700000" algn="tl">
                    <a:srgbClr val="000000"/>
                  </a:outerShdw>
                </a:effectLst>
                <a:ea typeface="ＭＳ Ｐゴシック" charset="-128"/>
              </a:rPr>
              <a:t>Undiagnosed </a:t>
            </a:r>
          </a:p>
          <a:p>
            <a:pPr algn="ctr" eaLnBrk="0" hangingPunct="0">
              <a:defRPr/>
            </a:pPr>
            <a:r>
              <a:rPr lang="en-US" sz="1400">
                <a:solidFill>
                  <a:schemeClr val="bg1"/>
                </a:solidFill>
                <a:effectLst>
                  <a:outerShdw blurRad="38100" dist="38100" dir="2700000" algn="tl">
                    <a:srgbClr val="000000"/>
                  </a:outerShdw>
                </a:effectLst>
                <a:ea typeface="ＭＳ Ｐゴシック" charset="-128"/>
                <a:cs typeface="Arial" pitchFamily="34" charset="0"/>
              </a:rPr>
              <a:t>Diseases </a:t>
            </a:r>
          </a:p>
          <a:p>
            <a:pPr algn="ctr" eaLnBrk="0" hangingPunct="0">
              <a:defRPr/>
            </a:pPr>
            <a:r>
              <a:rPr lang="en-US" sz="1400">
                <a:solidFill>
                  <a:schemeClr val="bg1"/>
                </a:solidFill>
                <a:effectLst>
                  <a:outerShdw blurRad="38100" dist="38100" dir="2700000" algn="tl">
                    <a:srgbClr val="000000"/>
                  </a:outerShdw>
                </a:effectLst>
                <a:ea typeface="ＭＳ Ｐゴシック" charset="-128"/>
              </a:rPr>
              <a:t>Program</a:t>
            </a:r>
          </a:p>
        </p:txBody>
      </p:sp>
      <p:sp>
        <p:nvSpPr>
          <p:cNvPr id="48" name="_s427021"/>
          <p:cNvSpPr>
            <a:spLocks noChangeAspect="1" noChangeArrowheads="1"/>
          </p:cNvSpPr>
          <p:nvPr/>
        </p:nvSpPr>
        <p:spPr bwMode="auto">
          <a:xfrm>
            <a:off x="4572000" y="875555"/>
            <a:ext cx="1676400" cy="852488"/>
          </a:xfrm>
          <a:prstGeom prst="ellipse">
            <a:avLst/>
          </a:prstGeom>
          <a:solidFill>
            <a:schemeClr val="accent6">
              <a:lumMod val="75000"/>
            </a:schemeClr>
          </a:solidFill>
          <a:ln w="9525" algn="ctr">
            <a:solidFill>
              <a:srgbClr val="FFFF00"/>
            </a:solidFill>
            <a:round/>
            <a:headEnd/>
            <a:tailEnd/>
          </a:ln>
          <a:effectLst/>
        </p:spPr>
        <p:txBody>
          <a:bodyPr wrap="none" anchor="ctr"/>
          <a:lstStyle/>
          <a:p>
            <a:pPr algn="ctr" eaLnBrk="0" hangingPunct="0">
              <a:defRPr/>
            </a:pPr>
            <a:r>
              <a:rPr lang="en-US" sz="1400" b="1">
                <a:effectLst>
                  <a:outerShdw blurRad="38100" dist="38100" dir="2700000" algn="tl">
                    <a:srgbClr val="FFFFFF"/>
                  </a:outerShdw>
                </a:effectLst>
                <a:ea typeface="ＭＳ Ｐゴシック" charset="-128"/>
              </a:rPr>
              <a:t>Extracellular RNA</a:t>
            </a:r>
          </a:p>
          <a:p>
            <a:pPr algn="ctr" eaLnBrk="0" hangingPunct="0">
              <a:defRPr/>
            </a:pPr>
            <a:r>
              <a:rPr lang="en-US" sz="1400" b="1">
                <a:effectLst>
                  <a:outerShdw blurRad="38100" dist="38100" dir="2700000" algn="tl">
                    <a:srgbClr val="FFFFFF"/>
                  </a:outerShdw>
                </a:effectLst>
                <a:ea typeface="ＭＳ Ｐゴシック" charset="-128"/>
                <a:cs typeface="Arial" pitchFamily="34" charset="0"/>
              </a:rPr>
              <a:t>Communication</a:t>
            </a:r>
          </a:p>
        </p:txBody>
      </p:sp>
      <p:sp>
        <p:nvSpPr>
          <p:cNvPr id="49" name="Rectangle 49"/>
          <p:cNvSpPr>
            <a:spLocks noChangeArrowheads="1"/>
          </p:cNvSpPr>
          <p:nvPr/>
        </p:nvSpPr>
        <p:spPr bwMode="auto">
          <a:xfrm>
            <a:off x="228600" y="5790455"/>
            <a:ext cx="2667000" cy="33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600">
                <a:solidFill>
                  <a:srgbClr val="FFC000"/>
                </a:solidFill>
                <a:latin typeface="Calibri" panose="020F0502020204030204" pitchFamily="34" charset="0"/>
                <a:hlinkClick r:id="rId4"/>
              </a:rPr>
              <a:t>http://commonfund.nih.gov/</a:t>
            </a:r>
            <a:r>
              <a:rPr lang="en-US" altLang="en-US" sz="1600">
                <a:solidFill>
                  <a:srgbClr val="FFC000"/>
                </a:solidFill>
                <a:latin typeface="Calibri" panose="020F0502020204030204" pitchFamily="34" charset="0"/>
              </a:rPr>
              <a:t> </a:t>
            </a:r>
          </a:p>
        </p:txBody>
      </p:sp>
      <p:sp>
        <p:nvSpPr>
          <p:cNvPr id="50" name="Footer Placeholder 2"/>
          <p:cNvSpPr>
            <a:spLocks noGrp="1"/>
          </p:cNvSpPr>
          <p:nvPr>
            <p:ph type="ftr" sz="quarter" idx="11"/>
          </p:nvPr>
        </p:nvSpPr>
        <p:spPr>
          <a:xfrm>
            <a:off x="3124200" y="6356350"/>
            <a:ext cx="2895600" cy="365125"/>
          </a:xfrm>
        </p:spPr>
        <p:txBody>
          <a:bodyPr/>
          <a:lstStyle/>
          <a:p>
            <a:r>
              <a:rPr lang="en-US" dirty="0" smtClean="0"/>
              <a:t>ISEV 2015</a:t>
            </a:r>
            <a:endParaRPr lang="en-US" dirty="0"/>
          </a:p>
        </p:txBody>
      </p:sp>
      <p:pic>
        <p:nvPicPr>
          <p:cNvPr id="51" name="Picture 1" descr="cid:image001.png@01CD8D1A.03990B00"/>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5576" y="6165304"/>
            <a:ext cx="16002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38158874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5" name="Rectangle 2"/>
          <p:cNvSpPr>
            <a:spLocks noGrp="1" noChangeArrowheads="1"/>
          </p:cNvSpPr>
          <p:nvPr>
            <p:ph type="title"/>
          </p:nvPr>
        </p:nvSpPr>
        <p:spPr>
          <a:xfrm>
            <a:off x="685800" y="358775"/>
            <a:ext cx="7772400" cy="800100"/>
          </a:xfrm>
        </p:spPr>
        <p:txBody>
          <a:bodyPr/>
          <a:lstStyle/>
          <a:p>
            <a:pPr eaLnBrk="1" hangingPunct="1"/>
            <a:r>
              <a:rPr lang="en-US" sz="3600">
                <a:latin typeface="Arial" charset="0"/>
                <a:ea typeface="ＭＳ Ｐゴシック" charset="0"/>
                <a:cs typeface="ＭＳ Ｐゴシック" charset="0"/>
              </a:rPr>
              <a:t>Light-weight formats</a:t>
            </a:r>
          </a:p>
        </p:txBody>
      </p:sp>
      <p:pic>
        <p:nvPicPr>
          <p:cNvPr id="323586" name="Picture 4" descr="Screen shot 2010-06-23 at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8013" y="3254427"/>
            <a:ext cx="7796212" cy="2030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323587" name="Group 14"/>
          <p:cNvGrpSpPr>
            <a:grpSpLocks/>
          </p:cNvGrpSpPr>
          <p:nvPr/>
        </p:nvGrpSpPr>
        <p:grpSpPr bwMode="auto">
          <a:xfrm>
            <a:off x="3102002" y="5480102"/>
            <a:ext cx="2117725" cy="619125"/>
            <a:chOff x="1028700" y="4082858"/>
            <a:chExt cx="3657600" cy="1069975"/>
          </a:xfrm>
        </p:grpSpPr>
        <p:sp>
          <p:nvSpPr>
            <p:cNvPr id="323592" name="Line 6"/>
            <p:cNvSpPr>
              <a:spLocks noChangeShapeType="1"/>
            </p:cNvSpPr>
            <p:nvPr/>
          </p:nvSpPr>
          <p:spPr bwMode="auto">
            <a:xfrm>
              <a:off x="1028700" y="4235258"/>
              <a:ext cx="3657600" cy="0"/>
            </a:xfrm>
            <a:prstGeom prst="line">
              <a:avLst/>
            </a:prstGeom>
            <a:noFill/>
            <a:ln w="9525">
              <a:solidFill>
                <a:schemeClr val="tx1"/>
              </a:solidFill>
              <a:prstDash val="dash"/>
              <a:round/>
              <a:headEnd/>
              <a:tailEnd/>
            </a:ln>
            <a:extLst>
              <a:ext uri="{909E8E84-426E-40dd-AFC4-6F175D3DCCD1}">
                <a14:hiddenFill xmlns:a14="http://schemas.microsoft.com/office/drawing/2010/main" xmlns="">
                  <a:noFill/>
                </a14:hiddenFill>
              </a:ext>
            </a:extLst>
          </p:spPr>
          <p:txBody>
            <a:bodyPr wrap="none" anchor="ctr"/>
            <a:lstStyle/>
            <a:p>
              <a:endParaRPr lang="en-US" sz="1200" b="1">
                <a:solidFill>
                  <a:srgbClr val="000000"/>
                </a:solidFill>
                <a:ea typeface="ＭＳ Ｐゴシック" charset="0"/>
                <a:cs typeface="ＭＳ Ｐゴシック" charset="0"/>
              </a:endParaRPr>
            </a:p>
          </p:txBody>
        </p:sp>
        <p:sp>
          <p:nvSpPr>
            <p:cNvPr id="323593" name="Rectangle 7"/>
            <p:cNvSpPr>
              <a:spLocks noChangeArrowheads="1"/>
            </p:cNvSpPr>
            <p:nvPr/>
          </p:nvSpPr>
          <p:spPr bwMode="auto">
            <a:xfrm>
              <a:off x="1333500" y="4159058"/>
              <a:ext cx="990600" cy="152400"/>
            </a:xfrm>
            <a:prstGeom prst="rect">
              <a:avLst/>
            </a:prstGeom>
            <a:solidFill>
              <a:schemeClr val="accent1"/>
            </a:solidFill>
            <a:ln w="9525">
              <a:solidFill>
                <a:schemeClr val="tx1"/>
              </a:solidFill>
              <a:miter lim="800000"/>
              <a:headEnd/>
              <a:tailEnd/>
            </a:ln>
          </p:spPr>
          <p:txBody>
            <a:bodyPr wrap="none" anchor="ctr"/>
            <a:lstStyle/>
            <a:p>
              <a:endParaRPr lang="en-US" sz="1200" b="1">
                <a:solidFill>
                  <a:srgbClr val="000000"/>
                </a:solidFill>
                <a:ea typeface="ＭＳ Ｐゴシック" charset="0"/>
                <a:cs typeface="ＭＳ Ｐゴシック" charset="0"/>
              </a:endParaRPr>
            </a:p>
          </p:txBody>
        </p:sp>
        <p:sp>
          <p:nvSpPr>
            <p:cNvPr id="323594" name="Rectangle 8"/>
            <p:cNvSpPr>
              <a:spLocks noChangeArrowheads="1"/>
            </p:cNvSpPr>
            <p:nvPr/>
          </p:nvSpPr>
          <p:spPr bwMode="auto">
            <a:xfrm>
              <a:off x="2705100" y="4997258"/>
              <a:ext cx="533400" cy="152400"/>
            </a:xfrm>
            <a:prstGeom prst="rect">
              <a:avLst/>
            </a:prstGeom>
            <a:solidFill>
              <a:srgbClr val="FF9900"/>
            </a:solidFill>
            <a:ln w="9525">
              <a:solidFill>
                <a:schemeClr val="tx1"/>
              </a:solidFill>
              <a:miter lim="800000"/>
              <a:headEnd/>
              <a:tailEnd/>
            </a:ln>
          </p:spPr>
          <p:txBody>
            <a:bodyPr wrap="none" anchor="ctr"/>
            <a:lstStyle/>
            <a:p>
              <a:endParaRPr lang="en-US" sz="1200" b="1">
                <a:solidFill>
                  <a:srgbClr val="000000"/>
                </a:solidFill>
                <a:ea typeface="ＭＳ Ｐゴシック" charset="0"/>
                <a:cs typeface="ＭＳ Ｐゴシック" charset="0"/>
              </a:endParaRPr>
            </a:p>
          </p:txBody>
        </p:sp>
        <p:sp>
          <p:nvSpPr>
            <p:cNvPr id="323595" name="Line 9"/>
            <p:cNvSpPr>
              <a:spLocks noChangeShapeType="1"/>
            </p:cNvSpPr>
            <p:nvPr/>
          </p:nvSpPr>
          <p:spPr bwMode="auto">
            <a:xfrm flipH="1" flipV="1">
              <a:off x="2019300" y="4311458"/>
              <a:ext cx="685800" cy="685800"/>
            </a:xfrm>
            <a:prstGeom prst="line">
              <a:avLst/>
            </a:prstGeom>
            <a:noFill/>
            <a:ln w="9525" cap="rnd">
              <a:solidFill>
                <a:schemeClr val="tx1"/>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sz="1200" b="1">
                <a:solidFill>
                  <a:srgbClr val="000000"/>
                </a:solidFill>
                <a:ea typeface="ＭＳ Ｐゴシック" charset="0"/>
                <a:cs typeface="ＭＳ Ｐゴシック" charset="0"/>
              </a:endParaRPr>
            </a:p>
          </p:txBody>
        </p:sp>
        <p:sp>
          <p:nvSpPr>
            <p:cNvPr id="323596" name="Line 10"/>
            <p:cNvSpPr>
              <a:spLocks noChangeShapeType="1"/>
            </p:cNvSpPr>
            <p:nvPr/>
          </p:nvSpPr>
          <p:spPr bwMode="auto">
            <a:xfrm flipH="1" flipV="1">
              <a:off x="2324100" y="4311458"/>
              <a:ext cx="685800" cy="685800"/>
            </a:xfrm>
            <a:prstGeom prst="line">
              <a:avLst/>
            </a:prstGeom>
            <a:noFill/>
            <a:ln w="9525" cap="rnd">
              <a:solidFill>
                <a:schemeClr val="tx1"/>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sz="1200" b="1">
                <a:solidFill>
                  <a:srgbClr val="000000"/>
                </a:solidFill>
                <a:ea typeface="ＭＳ Ｐゴシック" charset="0"/>
                <a:cs typeface="ＭＳ Ｐゴシック" charset="0"/>
              </a:endParaRPr>
            </a:p>
          </p:txBody>
        </p:sp>
        <p:sp>
          <p:nvSpPr>
            <p:cNvPr id="323597" name="Line 11"/>
            <p:cNvSpPr>
              <a:spLocks noChangeShapeType="1"/>
            </p:cNvSpPr>
            <p:nvPr/>
          </p:nvSpPr>
          <p:spPr bwMode="auto">
            <a:xfrm flipH="1">
              <a:off x="3009900" y="4311458"/>
              <a:ext cx="304800" cy="685800"/>
            </a:xfrm>
            <a:prstGeom prst="line">
              <a:avLst/>
            </a:prstGeom>
            <a:noFill/>
            <a:ln w="9525" cap="rnd">
              <a:solidFill>
                <a:schemeClr val="tx1"/>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sz="1200" b="1">
                <a:solidFill>
                  <a:srgbClr val="000000"/>
                </a:solidFill>
                <a:ea typeface="ＭＳ Ｐゴシック" charset="0"/>
                <a:cs typeface="ＭＳ Ｐゴシック" charset="0"/>
              </a:endParaRPr>
            </a:p>
          </p:txBody>
        </p:sp>
        <p:sp>
          <p:nvSpPr>
            <p:cNvPr id="323598" name="Line 12"/>
            <p:cNvSpPr>
              <a:spLocks noChangeShapeType="1"/>
            </p:cNvSpPr>
            <p:nvPr/>
          </p:nvSpPr>
          <p:spPr bwMode="auto">
            <a:xfrm flipH="1">
              <a:off x="3238500" y="4311458"/>
              <a:ext cx="304800" cy="685800"/>
            </a:xfrm>
            <a:prstGeom prst="line">
              <a:avLst/>
            </a:prstGeom>
            <a:noFill/>
            <a:ln w="9525" cap="rnd">
              <a:solidFill>
                <a:schemeClr val="tx1"/>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sz="1200" b="1">
                <a:solidFill>
                  <a:srgbClr val="000000"/>
                </a:solidFill>
                <a:ea typeface="ＭＳ Ｐゴシック" charset="0"/>
                <a:cs typeface="ＭＳ Ｐゴシック" charset="0"/>
              </a:endParaRPr>
            </a:p>
          </p:txBody>
        </p:sp>
        <p:sp>
          <p:nvSpPr>
            <p:cNvPr id="323599" name="Rectangle 15"/>
            <p:cNvSpPr>
              <a:spLocks noChangeArrowheads="1"/>
            </p:cNvSpPr>
            <p:nvPr/>
          </p:nvSpPr>
          <p:spPr bwMode="auto">
            <a:xfrm>
              <a:off x="4305300" y="4159058"/>
              <a:ext cx="152400" cy="152400"/>
            </a:xfrm>
            <a:prstGeom prst="rect">
              <a:avLst/>
            </a:prstGeom>
            <a:solidFill>
              <a:schemeClr val="accent1"/>
            </a:solidFill>
            <a:ln w="9525">
              <a:solidFill>
                <a:schemeClr val="tx1"/>
              </a:solidFill>
              <a:miter lim="800000"/>
              <a:headEnd/>
              <a:tailEnd/>
            </a:ln>
          </p:spPr>
          <p:txBody>
            <a:bodyPr wrap="none" anchor="ctr"/>
            <a:lstStyle/>
            <a:p>
              <a:endParaRPr lang="en-US" sz="1200" b="1">
                <a:solidFill>
                  <a:srgbClr val="000000"/>
                </a:solidFill>
                <a:ea typeface="ＭＳ Ｐゴシック" charset="0"/>
                <a:cs typeface="ＭＳ Ｐゴシック" charset="0"/>
              </a:endParaRPr>
            </a:p>
          </p:txBody>
        </p:sp>
        <p:sp>
          <p:nvSpPr>
            <p:cNvPr id="323600" name="Rectangle 16"/>
            <p:cNvSpPr>
              <a:spLocks noChangeArrowheads="1"/>
            </p:cNvSpPr>
            <p:nvPr/>
          </p:nvSpPr>
          <p:spPr bwMode="auto">
            <a:xfrm>
              <a:off x="3314700" y="4159058"/>
              <a:ext cx="685800" cy="152400"/>
            </a:xfrm>
            <a:prstGeom prst="rect">
              <a:avLst/>
            </a:prstGeom>
            <a:solidFill>
              <a:schemeClr val="accent1"/>
            </a:solidFill>
            <a:ln w="9525">
              <a:solidFill>
                <a:schemeClr val="tx1"/>
              </a:solidFill>
              <a:miter lim="800000"/>
              <a:headEnd/>
              <a:tailEnd/>
            </a:ln>
          </p:spPr>
          <p:txBody>
            <a:bodyPr wrap="none" anchor="ctr"/>
            <a:lstStyle/>
            <a:p>
              <a:endParaRPr lang="en-US" sz="1200" b="1">
                <a:solidFill>
                  <a:srgbClr val="000000"/>
                </a:solidFill>
                <a:ea typeface="ＭＳ Ｐゴシック" charset="0"/>
                <a:cs typeface="ＭＳ Ｐゴシック" charset="0"/>
              </a:endParaRPr>
            </a:p>
          </p:txBody>
        </p:sp>
        <p:sp>
          <p:nvSpPr>
            <p:cNvPr id="323601" name="Line 22"/>
            <p:cNvSpPr>
              <a:spLocks noChangeShapeType="1"/>
            </p:cNvSpPr>
            <p:nvPr/>
          </p:nvSpPr>
          <p:spPr bwMode="auto">
            <a:xfrm flipV="1">
              <a:off x="2019300" y="4082858"/>
              <a:ext cx="0" cy="228600"/>
            </a:xfrm>
            <a:prstGeom prst="line">
              <a:avLst/>
            </a:prstGeom>
            <a:noFill/>
            <a:ln w="6350" cap="rnd">
              <a:solidFill>
                <a:schemeClr val="bg2"/>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sz="1200" b="1">
                <a:solidFill>
                  <a:srgbClr val="000000"/>
                </a:solidFill>
                <a:ea typeface="ＭＳ Ｐゴシック" charset="0"/>
                <a:cs typeface="ＭＳ Ｐゴシック" charset="0"/>
              </a:endParaRPr>
            </a:p>
          </p:txBody>
        </p:sp>
        <p:sp>
          <p:nvSpPr>
            <p:cNvPr id="323602" name="Line 23"/>
            <p:cNvSpPr>
              <a:spLocks noChangeShapeType="1"/>
            </p:cNvSpPr>
            <p:nvPr/>
          </p:nvSpPr>
          <p:spPr bwMode="auto">
            <a:xfrm flipV="1">
              <a:off x="2324100" y="4082858"/>
              <a:ext cx="0" cy="228600"/>
            </a:xfrm>
            <a:prstGeom prst="line">
              <a:avLst/>
            </a:prstGeom>
            <a:noFill/>
            <a:ln w="6350" cap="rnd">
              <a:solidFill>
                <a:schemeClr val="bg2"/>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sz="1200" b="1">
                <a:solidFill>
                  <a:srgbClr val="000000"/>
                </a:solidFill>
                <a:ea typeface="ＭＳ Ｐゴシック" charset="0"/>
                <a:cs typeface="ＭＳ Ｐゴシック" charset="0"/>
              </a:endParaRPr>
            </a:p>
          </p:txBody>
        </p:sp>
        <p:sp>
          <p:nvSpPr>
            <p:cNvPr id="323603" name="Line 24"/>
            <p:cNvSpPr>
              <a:spLocks noChangeShapeType="1"/>
            </p:cNvSpPr>
            <p:nvPr/>
          </p:nvSpPr>
          <p:spPr bwMode="auto">
            <a:xfrm flipV="1">
              <a:off x="3314700" y="4082858"/>
              <a:ext cx="0" cy="228600"/>
            </a:xfrm>
            <a:prstGeom prst="line">
              <a:avLst/>
            </a:prstGeom>
            <a:noFill/>
            <a:ln w="6350" cap="rnd">
              <a:solidFill>
                <a:schemeClr val="bg2"/>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sz="1200" b="1">
                <a:solidFill>
                  <a:srgbClr val="000000"/>
                </a:solidFill>
                <a:ea typeface="ＭＳ Ｐゴシック" charset="0"/>
                <a:cs typeface="ＭＳ Ｐゴシック" charset="0"/>
              </a:endParaRPr>
            </a:p>
          </p:txBody>
        </p:sp>
        <p:sp>
          <p:nvSpPr>
            <p:cNvPr id="323604" name="Line 25"/>
            <p:cNvSpPr>
              <a:spLocks noChangeShapeType="1"/>
            </p:cNvSpPr>
            <p:nvPr/>
          </p:nvSpPr>
          <p:spPr bwMode="auto">
            <a:xfrm flipV="1">
              <a:off x="3543300" y="4082858"/>
              <a:ext cx="0" cy="228600"/>
            </a:xfrm>
            <a:prstGeom prst="line">
              <a:avLst/>
            </a:prstGeom>
            <a:noFill/>
            <a:ln w="6350" cap="rnd">
              <a:solidFill>
                <a:schemeClr val="bg2"/>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sz="1200" b="1">
                <a:solidFill>
                  <a:srgbClr val="000000"/>
                </a:solidFill>
                <a:ea typeface="ＭＳ Ｐゴシック" charset="0"/>
                <a:cs typeface="ＭＳ Ｐゴシック" charset="0"/>
              </a:endParaRPr>
            </a:p>
          </p:txBody>
        </p:sp>
        <p:sp>
          <p:nvSpPr>
            <p:cNvPr id="323605" name="Line 33"/>
            <p:cNvSpPr>
              <a:spLocks noChangeShapeType="1"/>
            </p:cNvSpPr>
            <p:nvPr/>
          </p:nvSpPr>
          <p:spPr bwMode="auto">
            <a:xfrm>
              <a:off x="3009900" y="5013133"/>
              <a:ext cx="0" cy="139700"/>
            </a:xfrm>
            <a:prstGeom prst="line">
              <a:avLst/>
            </a:prstGeom>
            <a:noFill/>
            <a:ln w="9525" cap="rnd">
              <a:solidFill>
                <a:schemeClr val="tx1"/>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sz="1200" b="1">
                <a:solidFill>
                  <a:srgbClr val="000000"/>
                </a:solidFill>
                <a:ea typeface="ＭＳ Ｐゴシック" charset="0"/>
                <a:cs typeface="ＭＳ Ｐゴシック" charset="0"/>
              </a:endParaRPr>
            </a:p>
          </p:txBody>
        </p:sp>
      </p:grpSp>
      <p:sp>
        <p:nvSpPr>
          <p:cNvPr id="323588" name="TextBox 2"/>
          <p:cNvSpPr txBox="1">
            <a:spLocks noChangeArrowheads="1"/>
          </p:cNvSpPr>
          <p:nvPr/>
        </p:nvSpPr>
        <p:spPr bwMode="auto">
          <a:xfrm>
            <a:off x="2879750" y="6192838"/>
            <a:ext cx="2663825" cy="64627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4" tIns="45690" rIns="91374" bIns="45690">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800">
                <a:solidFill>
                  <a:srgbClr val="000000"/>
                </a:solidFill>
              </a:rPr>
              <a:t>Mapping coordinates without variants (MRF)</a:t>
            </a:r>
          </a:p>
        </p:txBody>
      </p:sp>
      <p:sp>
        <p:nvSpPr>
          <p:cNvPr id="323589" name="TextBox 31"/>
          <p:cNvSpPr txBox="1">
            <a:spLocks noChangeArrowheads="1"/>
          </p:cNvSpPr>
          <p:nvPr/>
        </p:nvSpPr>
        <p:spPr bwMode="auto">
          <a:xfrm>
            <a:off x="6242076" y="5494339"/>
            <a:ext cx="1992645" cy="1200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74" tIns="45690" rIns="91374" bIns="45690">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800">
                <a:solidFill>
                  <a:srgbClr val="000000"/>
                </a:solidFill>
              </a:rPr>
              <a:t>Reads </a:t>
            </a:r>
            <a:br>
              <a:rPr lang="en-US" sz="1800">
                <a:solidFill>
                  <a:srgbClr val="000000"/>
                </a:solidFill>
              </a:rPr>
            </a:br>
            <a:r>
              <a:rPr lang="en-US" sz="1800">
                <a:solidFill>
                  <a:srgbClr val="000000"/>
                </a:solidFill>
              </a:rPr>
              <a:t>(linked via ID, </a:t>
            </a:r>
            <a:br>
              <a:rPr lang="en-US" sz="1800">
                <a:solidFill>
                  <a:srgbClr val="000000"/>
                </a:solidFill>
              </a:rPr>
            </a:br>
            <a:r>
              <a:rPr lang="en-US" sz="1800">
                <a:solidFill>
                  <a:srgbClr val="000000"/>
                </a:solidFill>
              </a:rPr>
              <a:t>10X larger than </a:t>
            </a:r>
            <a:br>
              <a:rPr lang="en-US" sz="1800">
                <a:solidFill>
                  <a:srgbClr val="000000"/>
                </a:solidFill>
              </a:rPr>
            </a:br>
            <a:r>
              <a:rPr lang="en-US" sz="1800">
                <a:solidFill>
                  <a:srgbClr val="000000"/>
                </a:solidFill>
              </a:rPr>
              <a:t>mapping coord.)</a:t>
            </a:r>
          </a:p>
        </p:txBody>
      </p:sp>
      <p:sp>
        <p:nvSpPr>
          <p:cNvPr id="323590" name="Content Placeholder 25"/>
          <p:cNvSpPr>
            <a:spLocks noGrp="1"/>
          </p:cNvSpPr>
          <p:nvPr>
            <p:ph idx="1"/>
          </p:nvPr>
        </p:nvSpPr>
        <p:spPr>
          <a:xfrm>
            <a:off x="608013" y="1174802"/>
            <a:ext cx="7796212" cy="2530549"/>
          </a:xfrm>
        </p:spPr>
        <p:txBody>
          <a:bodyPr>
            <a:spAutoFit/>
          </a:bodyPr>
          <a:lstStyle/>
          <a:p>
            <a:r>
              <a:rPr lang="en-US" dirty="0">
                <a:latin typeface="Arial" charset="0"/>
                <a:ea typeface="ＭＳ Ｐゴシック" charset="0"/>
                <a:cs typeface="ＭＳ Ｐゴシック" charset="0"/>
              </a:rPr>
              <a:t>Some lightweight format clearly separate public &amp; private info., aiding exchange</a:t>
            </a:r>
          </a:p>
          <a:p>
            <a:r>
              <a:rPr lang="en-US" dirty="0">
                <a:latin typeface="Arial" charset="0"/>
                <a:ea typeface="ＭＳ Ｐゴシック" charset="0"/>
                <a:cs typeface="ＭＳ Ｐゴシック" charset="0"/>
              </a:rPr>
              <a:t>Files become much smaller</a:t>
            </a:r>
          </a:p>
          <a:p>
            <a:r>
              <a:rPr lang="en-US" dirty="0">
                <a:latin typeface="Arial" charset="0"/>
                <a:ea typeface="ＭＳ Ｐゴシック" charset="0"/>
                <a:cs typeface="ＭＳ Ｐゴシック" charset="0"/>
              </a:rPr>
              <a:t>Distinction between formats to compute on and those to archive with – become sharper with big data</a:t>
            </a:r>
          </a:p>
          <a:p>
            <a:endParaRPr lang="en-US" dirty="0">
              <a:latin typeface="Arial" charset="0"/>
              <a:ea typeface="ＭＳ Ｐゴシック" charset="0"/>
              <a:cs typeface="ＭＳ Ｐゴシック" charset="0"/>
            </a:endParaRPr>
          </a:p>
        </p:txBody>
      </p:sp>
      <p:sp>
        <p:nvSpPr>
          <p:cNvPr id="2" name="TextBox 1"/>
          <p:cNvSpPr txBox="1"/>
          <p:nvPr/>
        </p:nvSpPr>
        <p:spPr>
          <a:xfrm>
            <a:off x="238162" y="6477052"/>
            <a:ext cx="1638319" cy="246161"/>
          </a:xfrm>
          <a:prstGeom prst="rect">
            <a:avLst/>
          </a:prstGeom>
          <a:noFill/>
        </p:spPr>
        <p:txBody>
          <a:bodyPr wrap="none" lIns="91374" tIns="45690" rIns="91374" bIns="45690">
            <a:spAutoFit/>
          </a:bodyPr>
          <a:lstStyle/>
          <a:p>
            <a:pPr>
              <a:defRPr/>
            </a:pPr>
            <a:r>
              <a:rPr lang="en-US" sz="1000" b="1" dirty="0">
                <a:solidFill>
                  <a:srgbClr val="FFFFFF">
                    <a:lumMod val="50000"/>
                  </a:srgbClr>
                </a:solidFill>
                <a:ea typeface="ＭＳ Ｐゴシック" charset="0"/>
                <a:cs typeface="ＭＳ Ｐゴシック" charset="0"/>
              </a:rPr>
              <a:t>[</a:t>
            </a:r>
            <a:r>
              <a:rPr lang="en-US" sz="1000" b="1" i="1" dirty="0">
                <a:solidFill>
                  <a:srgbClr val="FFFFFF">
                    <a:lumMod val="50000"/>
                  </a:srgbClr>
                </a:solidFill>
                <a:ea typeface="ＭＳ Ｐゴシック" charset="0"/>
                <a:cs typeface="ＭＳ Ｐゴシック" charset="0"/>
              </a:rPr>
              <a:t>Bioinformatics</a:t>
            </a:r>
            <a:r>
              <a:rPr lang="en-US" sz="1000" b="1" dirty="0">
                <a:solidFill>
                  <a:srgbClr val="FFFFFF">
                    <a:lumMod val="50000"/>
                  </a:srgbClr>
                </a:solidFill>
                <a:ea typeface="ＭＳ Ｐゴシック" charset="0"/>
                <a:cs typeface="ＭＳ Ｐゴシック" charset="0"/>
              </a:rPr>
              <a:t> 27: 281]</a:t>
            </a:r>
          </a:p>
        </p:txBody>
      </p:sp>
    </p:spTree>
    <p:extLst>
      <p:ext uri="{BB962C8B-B14F-4D97-AF65-F5344CB8AC3E}">
        <p14:creationId xmlns:p14="http://schemas.microsoft.com/office/powerpoint/2010/main" val="4092610265"/>
      </p:ext>
    </p:extLst>
  </p:cSld>
  <p:clrMapOvr>
    <a:masterClrMapping/>
  </p:clrMapOvr>
  <p:transition spd="slow" advTm="25313"/>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3" name="Rectangle 2"/>
          <p:cNvSpPr>
            <a:spLocks noGrp="1" noChangeArrowheads="1"/>
          </p:cNvSpPr>
          <p:nvPr>
            <p:ph type="title"/>
          </p:nvPr>
        </p:nvSpPr>
        <p:spPr>
          <a:xfrm>
            <a:off x="514350" y="300038"/>
            <a:ext cx="1708150" cy="1143000"/>
          </a:xfrm>
        </p:spPr>
        <p:txBody>
          <a:bodyPr/>
          <a:lstStyle/>
          <a:p>
            <a:pPr eaLnBrk="1" hangingPunct="1"/>
            <a:r>
              <a:rPr lang="en-US">
                <a:latin typeface="Arial" charset="0"/>
                <a:ea typeface="ＭＳ Ｐゴシック" charset="0"/>
                <a:cs typeface="ＭＳ Ｐゴシック" charset="0"/>
              </a:rPr>
              <a:t>MRF Examples</a:t>
            </a:r>
          </a:p>
        </p:txBody>
      </p:sp>
      <p:grpSp>
        <p:nvGrpSpPr>
          <p:cNvPr id="325634" name="Group 4"/>
          <p:cNvGrpSpPr>
            <a:grpSpLocks/>
          </p:cNvGrpSpPr>
          <p:nvPr/>
        </p:nvGrpSpPr>
        <p:grpSpPr bwMode="auto">
          <a:xfrm>
            <a:off x="2633664" y="763588"/>
            <a:ext cx="5967412" cy="1928812"/>
            <a:chOff x="2352" y="1923"/>
            <a:chExt cx="3360" cy="1086"/>
          </a:xfrm>
        </p:grpSpPr>
        <p:sp>
          <p:nvSpPr>
            <p:cNvPr id="325675" name="Text Box 5"/>
            <p:cNvSpPr txBox="1">
              <a:spLocks noChangeArrowheads="1"/>
            </p:cNvSpPr>
            <p:nvPr/>
          </p:nvSpPr>
          <p:spPr bwMode="auto">
            <a:xfrm>
              <a:off x="2352" y="2294"/>
              <a:ext cx="912" cy="1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pPr>
              <a:r>
                <a:rPr lang="en-US">
                  <a:solidFill>
                    <a:srgbClr val="000000"/>
                  </a:solidFill>
                </a:rPr>
                <a:t>AlignmentBlock 1</a:t>
              </a:r>
              <a:endParaRPr lang="en-US" sz="1600">
                <a:solidFill>
                  <a:srgbClr val="000000"/>
                </a:solidFill>
              </a:endParaRPr>
            </a:p>
          </p:txBody>
        </p:sp>
        <p:sp>
          <p:nvSpPr>
            <p:cNvPr id="325676" name="Line 6"/>
            <p:cNvSpPr>
              <a:spLocks noChangeShapeType="1"/>
            </p:cNvSpPr>
            <p:nvPr/>
          </p:nvSpPr>
          <p:spPr bwMode="auto">
            <a:xfrm>
              <a:off x="2448" y="2102"/>
              <a:ext cx="2304" cy="0"/>
            </a:xfrm>
            <a:prstGeom prst="line">
              <a:avLst/>
            </a:prstGeom>
            <a:noFill/>
            <a:ln w="9525">
              <a:solidFill>
                <a:schemeClr val="tx1"/>
              </a:solidFill>
              <a:prstDash val="dash"/>
              <a:round/>
              <a:headEnd/>
              <a:tailEnd/>
            </a:ln>
            <a:extLst>
              <a:ext uri="{909E8E84-426E-40dd-AFC4-6F175D3DCCD1}">
                <a14:hiddenFill xmlns:a14="http://schemas.microsoft.com/office/drawing/2010/main" xmlns="">
                  <a:noFill/>
                </a14:hiddenFill>
              </a:ext>
            </a:extLst>
          </p:spPr>
          <p:txBody>
            <a:bodyPr wrap="none" anchor="ctr"/>
            <a:lstStyle/>
            <a:p>
              <a:endParaRPr lang="en-US" sz="1200" b="1">
                <a:solidFill>
                  <a:srgbClr val="000000"/>
                </a:solidFill>
                <a:ea typeface="ＭＳ Ｐゴシック" charset="0"/>
                <a:cs typeface="ＭＳ Ｐゴシック" charset="0"/>
              </a:endParaRPr>
            </a:p>
          </p:txBody>
        </p:sp>
        <p:sp>
          <p:nvSpPr>
            <p:cNvPr id="325677" name="Rectangle 7"/>
            <p:cNvSpPr>
              <a:spLocks noChangeArrowheads="1"/>
            </p:cNvSpPr>
            <p:nvPr/>
          </p:nvSpPr>
          <p:spPr bwMode="auto">
            <a:xfrm>
              <a:off x="2640" y="2054"/>
              <a:ext cx="624" cy="96"/>
            </a:xfrm>
            <a:prstGeom prst="rect">
              <a:avLst/>
            </a:prstGeom>
            <a:solidFill>
              <a:schemeClr val="accent1"/>
            </a:solidFill>
            <a:ln w="9525">
              <a:solidFill>
                <a:schemeClr val="tx1"/>
              </a:solidFill>
              <a:miter lim="800000"/>
              <a:headEnd/>
              <a:tailEnd/>
            </a:ln>
          </p:spPr>
          <p:txBody>
            <a:bodyPr wrap="none" anchor="ctr"/>
            <a:lstStyle/>
            <a:p>
              <a:endParaRPr lang="en-US" sz="1200" b="1">
                <a:solidFill>
                  <a:srgbClr val="000000"/>
                </a:solidFill>
                <a:ea typeface="ＭＳ Ｐゴシック" charset="0"/>
                <a:cs typeface="ＭＳ Ｐゴシック" charset="0"/>
              </a:endParaRPr>
            </a:p>
          </p:txBody>
        </p:sp>
        <p:sp>
          <p:nvSpPr>
            <p:cNvPr id="325678" name="Rectangle 8"/>
            <p:cNvSpPr>
              <a:spLocks noChangeArrowheads="1"/>
            </p:cNvSpPr>
            <p:nvPr/>
          </p:nvSpPr>
          <p:spPr bwMode="auto">
            <a:xfrm>
              <a:off x="3504" y="2582"/>
              <a:ext cx="336" cy="96"/>
            </a:xfrm>
            <a:prstGeom prst="rect">
              <a:avLst/>
            </a:prstGeom>
            <a:solidFill>
              <a:srgbClr val="FF9900"/>
            </a:solidFill>
            <a:ln w="9525">
              <a:solidFill>
                <a:schemeClr val="tx1"/>
              </a:solidFill>
              <a:miter lim="800000"/>
              <a:headEnd/>
              <a:tailEnd/>
            </a:ln>
          </p:spPr>
          <p:txBody>
            <a:bodyPr wrap="none" anchor="ctr"/>
            <a:lstStyle/>
            <a:p>
              <a:endParaRPr lang="en-US" sz="1200" b="1">
                <a:solidFill>
                  <a:srgbClr val="000000"/>
                </a:solidFill>
                <a:ea typeface="ＭＳ Ｐゴシック" charset="0"/>
                <a:cs typeface="ＭＳ Ｐゴシック" charset="0"/>
              </a:endParaRPr>
            </a:p>
          </p:txBody>
        </p:sp>
        <p:sp>
          <p:nvSpPr>
            <p:cNvPr id="325679" name="Line 9"/>
            <p:cNvSpPr>
              <a:spLocks noChangeShapeType="1"/>
            </p:cNvSpPr>
            <p:nvPr/>
          </p:nvSpPr>
          <p:spPr bwMode="auto">
            <a:xfrm flipH="1" flipV="1">
              <a:off x="3072" y="2150"/>
              <a:ext cx="432" cy="432"/>
            </a:xfrm>
            <a:prstGeom prst="line">
              <a:avLst/>
            </a:prstGeom>
            <a:noFill/>
            <a:ln w="9525" cap="rnd">
              <a:solidFill>
                <a:schemeClr val="tx1"/>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sz="1200" b="1">
                <a:solidFill>
                  <a:srgbClr val="000000"/>
                </a:solidFill>
                <a:ea typeface="ＭＳ Ｐゴシック" charset="0"/>
                <a:cs typeface="ＭＳ Ｐゴシック" charset="0"/>
              </a:endParaRPr>
            </a:p>
          </p:txBody>
        </p:sp>
        <p:sp>
          <p:nvSpPr>
            <p:cNvPr id="325680" name="Line 10"/>
            <p:cNvSpPr>
              <a:spLocks noChangeShapeType="1"/>
            </p:cNvSpPr>
            <p:nvPr/>
          </p:nvSpPr>
          <p:spPr bwMode="auto">
            <a:xfrm flipH="1" flipV="1">
              <a:off x="3264" y="2150"/>
              <a:ext cx="432" cy="432"/>
            </a:xfrm>
            <a:prstGeom prst="line">
              <a:avLst/>
            </a:prstGeom>
            <a:noFill/>
            <a:ln w="9525" cap="rnd">
              <a:solidFill>
                <a:schemeClr val="tx1"/>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sz="1200" b="1">
                <a:solidFill>
                  <a:srgbClr val="000000"/>
                </a:solidFill>
                <a:ea typeface="ＭＳ Ｐゴシック" charset="0"/>
                <a:cs typeface="ＭＳ Ｐゴシック" charset="0"/>
              </a:endParaRPr>
            </a:p>
          </p:txBody>
        </p:sp>
        <p:sp>
          <p:nvSpPr>
            <p:cNvPr id="325681" name="Line 11"/>
            <p:cNvSpPr>
              <a:spLocks noChangeShapeType="1"/>
            </p:cNvSpPr>
            <p:nvPr/>
          </p:nvSpPr>
          <p:spPr bwMode="auto">
            <a:xfrm flipH="1">
              <a:off x="3696" y="2150"/>
              <a:ext cx="192" cy="432"/>
            </a:xfrm>
            <a:prstGeom prst="line">
              <a:avLst/>
            </a:prstGeom>
            <a:noFill/>
            <a:ln w="9525" cap="rnd">
              <a:solidFill>
                <a:schemeClr val="tx1"/>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sz="1200" b="1">
                <a:solidFill>
                  <a:srgbClr val="000000"/>
                </a:solidFill>
                <a:ea typeface="ＭＳ Ｐゴシック" charset="0"/>
                <a:cs typeface="ＭＳ Ｐゴシック" charset="0"/>
              </a:endParaRPr>
            </a:p>
          </p:txBody>
        </p:sp>
        <p:sp>
          <p:nvSpPr>
            <p:cNvPr id="325682" name="Line 12"/>
            <p:cNvSpPr>
              <a:spLocks noChangeShapeType="1"/>
            </p:cNvSpPr>
            <p:nvPr/>
          </p:nvSpPr>
          <p:spPr bwMode="auto">
            <a:xfrm flipH="1">
              <a:off x="3840" y="2150"/>
              <a:ext cx="192" cy="432"/>
            </a:xfrm>
            <a:prstGeom prst="line">
              <a:avLst/>
            </a:prstGeom>
            <a:noFill/>
            <a:ln w="9525" cap="rnd">
              <a:solidFill>
                <a:schemeClr val="tx1"/>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sz="1200" b="1">
                <a:solidFill>
                  <a:srgbClr val="000000"/>
                </a:solidFill>
                <a:ea typeface="ＭＳ Ｐゴシック" charset="0"/>
                <a:cs typeface="ＭＳ Ｐゴシック" charset="0"/>
              </a:endParaRPr>
            </a:p>
          </p:txBody>
        </p:sp>
        <p:sp>
          <p:nvSpPr>
            <p:cNvPr id="325683" name="Text Box 13"/>
            <p:cNvSpPr txBox="1">
              <a:spLocks noChangeArrowheads="1"/>
            </p:cNvSpPr>
            <p:nvPr/>
          </p:nvSpPr>
          <p:spPr bwMode="auto">
            <a:xfrm>
              <a:off x="4800" y="1986"/>
              <a:ext cx="912" cy="1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pPr>
              <a:r>
                <a:rPr lang="en-US" sz="1600">
                  <a:solidFill>
                    <a:srgbClr val="000000"/>
                  </a:solidFill>
                </a:rPr>
                <a:t>Reference</a:t>
              </a:r>
            </a:p>
          </p:txBody>
        </p:sp>
        <p:sp>
          <p:nvSpPr>
            <p:cNvPr id="325684" name="Text Box 14"/>
            <p:cNvSpPr txBox="1">
              <a:spLocks noChangeArrowheads="1"/>
            </p:cNvSpPr>
            <p:nvPr/>
          </p:nvSpPr>
          <p:spPr bwMode="auto">
            <a:xfrm>
              <a:off x="4224" y="2534"/>
              <a:ext cx="1344" cy="1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pPr>
              <a:r>
                <a:rPr lang="en-US" sz="1600">
                  <a:solidFill>
                    <a:srgbClr val="000000"/>
                  </a:solidFill>
                </a:rPr>
                <a:t>Splice junction Read</a:t>
              </a:r>
            </a:p>
          </p:txBody>
        </p:sp>
        <p:sp>
          <p:nvSpPr>
            <p:cNvPr id="325685" name="Rectangle 15"/>
            <p:cNvSpPr>
              <a:spLocks noChangeArrowheads="1"/>
            </p:cNvSpPr>
            <p:nvPr/>
          </p:nvSpPr>
          <p:spPr bwMode="auto">
            <a:xfrm>
              <a:off x="4512" y="2054"/>
              <a:ext cx="96" cy="96"/>
            </a:xfrm>
            <a:prstGeom prst="rect">
              <a:avLst/>
            </a:prstGeom>
            <a:solidFill>
              <a:schemeClr val="accent1"/>
            </a:solidFill>
            <a:ln w="9525">
              <a:solidFill>
                <a:schemeClr val="tx1"/>
              </a:solidFill>
              <a:miter lim="800000"/>
              <a:headEnd/>
              <a:tailEnd/>
            </a:ln>
          </p:spPr>
          <p:txBody>
            <a:bodyPr wrap="none" anchor="ctr"/>
            <a:lstStyle/>
            <a:p>
              <a:endParaRPr lang="en-US" sz="1200" b="1">
                <a:solidFill>
                  <a:srgbClr val="000000"/>
                </a:solidFill>
                <a:ea typeface="ＭＳ Ｐゴシック" charset="0"/>
                <a:cs typeface="ＭＳ Ｐゴシック" charset="0"/>
              </a:endParaRPr>
            </a:p>
          </p:txBody>
        </p:sp>
        <p:sp>
          <p:nvSpPr>
            <p:cNvPr id="325686" name="Rectangle 16"/>
            <p:cNvSpPr>
              <a:spLocks noChangeArrowheads="1"/>
            </p:cNvSpPr>
            <p:nvPr/>
          </p:nvSpPr>
          <p:spPr bwMode="auto">
            <a:xfrm>
              <a:off x="3888" y="2054"/>
              <a:ext cx="432" cy="96"/>
            </a:xfrm>
            <a:prstGeom prst="rect">
              <a:avLst/>
            </a:prstGeom>
            <a:solidFill>
              <a:schemeClr val="accent1"/>
            </a:solidFill>
            <a:ln w="9525">
              <a:solidFill>
                <a:schemeClr val="tx1"/>
              </a:solidFill>
              <a:miter lim="800000"/>
              <a:headEnd/>
              <a:tailEnd/>
            </a:ln>
          </p:spPr>
          <p:txBody>
            <a:bodyPr wrap="none" anchor="ctr"/>
            <a:lstStyle/>
            <a:p>
              <a:endParaRPr lang="en-US" sz="1200" b="1">
                <a:solidFill>
                  <a:srgbClr val="000000"/>
                </a:solidFill>
                <a:ea typeface="ＭＳ Ｐゴシック" charset="0"/>
                <a:cs typeface="ＭＳ Ｐゴシック" charset="0"/>
              </a:endParaRPr>
            </a:p>
          </p:txBody>
        </p:sp>
        <p:sp>
          <p:nvSpPr>
            <p:cNvPr id="325687" name="Text Box 17"/>
            <p:cNvSpPr txBox="1">
              <a:spLocks noChangeArrowheads="1"/>
            </p:cNvSpPr>
            <p:nvPr/>
          </p:nvSpPr>
          <p:spPr bwMode="auto">
            <a:xfrm>
              <a:off x="4032" y="2294"/>
              <a:ext cx="912" cy="1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pPr>
              <a:r>
                <a:rPr lang="en-US">
                  <a:solidFill>
                    <a:srgbClr val="000000"/>
                  </a:solidFill>
                </a:rPr>
                <a:t>AlignmentBlock 2</a:t>
              </a:r>
              <a:endParaRPr lang="en-US" sz="1600">
                <a:solidFill>
                  <a:srgbClr val="000000"/>
                </a:solidFill>
              </a:endParaRPr>
            </a:p>
          </p:txBody>
        </p:sp>
        <p:sp>
          <p:nvSpPr>
            <p:cNvPr id="325688" name="Text Box 18"/>
            <p:cNvSpPr txBox="1">
              <a:spLocks noChangeArrowheads="1"/>
            </p:cNvSpPr>
            <p:nvPr/>
          </p:nvSpPr>
          <p:spPr bwMode="auto">
            <a:xfrm>
              <a:off x="3847" y="1926"/>
              <a:ext cx="144" cy="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pPr>
              <a:r>
                <a:rPr lang="en-US" sz="800">
                  <a:solidFill>
                    <a:srgbClr val="000000"/>
                  </a:solidFill>
                </a:rPr>
                <a:t>TS</a:t>
              </a:r>
            </a:p>
          </p:txBody>
        </p:sp>
        <p:sp>
          <p:nvSpPr>
            <p:cNvPr id="325689" name="Text Box 19"/>
            <p:cNvSpPr txBox="1">
              <a:spLocks noChangeArrowheads="1"/>
            </p:cNvSpPr>
            <p:nvPr/>
          </p:nvSpPr>
          <p:spPr bwMode="auto">
            <a:xfrm>
              <a:off x="3027" y="1923"/>
              <a:ext cx="144" cy="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pPr>
              <a:r>
                <a:rPr lang="en-US" sz="800">
                  <a:solidFill>
                    <a:srgbClr val="000000"/>
                  </a:solidFill>
                </a:rPr>
                <a:t>TS</a:t>
              </a:r>
            </a:p>
          </p:txBody>
        </p:sp>
        <p:sp>
          <p:nvSpPr>
            <p:cNvPr id="325690" name="Text Box 20"/>
            <p:cNvSpPr txBox="1">
              <a:spLocks noChangeArrowheads="1"/>
            </p:cNvSpPr>
            <p:nvPr/>
          </p:nvSpPr>
          <p:spPr bwMode="auto">
            <a:xfrm>
              <a:off x="3995" y="1926"/>
              <a:ext cx="144" cy="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pPr>
              <a:r>
                <a:rPr lang="en-US" sz="800">
                  <a:solidFill>
                    <a:srgbClr val="000000"/>
                  </a:solidFill>
                </a:rPr>
                <a:t>TE</a:t>
              </a:r>
            </a:p>
          </p:txBody>
        </p:sp>
        <p:sp>
          <p:nvSpPr>
            <p:cNvPr id="325691" name="Text Box 21"/>
            <p:cNvSpPr txBox="1">
              <a:spLocks noChangeArrowheads="1"/>
            </p:cNvSpPr>
            <p:nvPr/>
          </p:nvSpPr>
          <p:spPr bwMode="auto">
            <a:xfrm>
              <a:off x="3216" y="1924"/>
              <a:ext cx="144" cy="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pPr>
              <a:r>
                <a:rPr lang="en-US" sz="800">
                  <a:solidFill>
                    <a:srgbClr val="000000"/>
                  </a:solidFill>
                </a:rPr>
                <a:t>TE</a:t>
              </a:r>
            </a:p>
          </p:txBody>
        </p:sp>
        <p:sp>
          <p:nvSpPr>
            <p:cNvPr id="325692" name="Line 22"/>
            <p:cNvSpPr>
              <a:spLocks noChangeShapeType="1"/>
            </p:cNvSpPr>
            <p:nvPr/>
          </p:nvSpPr>
          <p:spPr bwMode="auto">
            <a:xfrm flipV="1">
              <a:off x="3072" y="2006"/>
              <a:ext cx="0" cy="144"/>
            </a:xfrm>
            <a:prstGeom prst="line">
              <a:avLst/>
            </a:prstGeom>
            <a:noFill/>
            <a:ln w="6350" cap="rnd">
              <a:solidFill>
                <a:schemeClr val="bg2"/>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sz="1200" b="1">
                <a:solidFill>
                  <a:srgbClr val="000000"/>
                </a:solidFill>
                <a:ea typeface="ＭＳ Ｐゴシック" charset="0"/>
                <a:cs typeface="ＭＳ Ｐゴシック" charset="0"/>
              </a:endParaRPr>
            </a:p>
          </p:txBody>
        </p:sp>
        <p:sp>
          <p:nvSpPr>
            <p:cNvPr id="325693" name="Line 23"/>
            <p:cNvSpPr>
              <a:spLocks noChangeShapeType="1"/>
            </p:cNvSpPr>
            <p:nvPr/>
          </p:nvSpPr>
          <p:spPr bwMode="auto">
            <a:xfrm flipV="1">
              <a:off x="3264" y="2006"/>
              <a:ext cx="0" cy="144"/>
            </a:xfrm>
            <a:prstGeom prst="line">
              <a:avLst/>
            </a:prstGeom>
            <a:noFill/>
            <a:ln w="6350" cap="rnd">
              <a:solidFill>
                <a:schemeClr val="bg2"/>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sz="1200" b="1">
                <a:solidFill>
                  <a:srgbClr val="000000"/>
                </a:solidFill>
                <a:ea typeface="ＭＳ Ｐゴシック" charset="0"/>
                <a:cs typeface="ＭＳ Ｐゴシック" charset="0"/>
              </a:endParaRPr>
            </a:p>
          </p:txBody>
        </p:sp>
        <p:sp>
          <p:nvSpPr>
            <p:cNvPr id="325694" name="Line 24"/>
            <p:cNvSpPr>
              <a:spLocks noChangeShapeType="1"/>
            </p:cNvSpPr>
            <p:nvPr/>
          </p:nvSpPr>
          <p:spPr bwMode="auto">
            <a:xfrm flipV="1">
              <a:off x="3888" y="2006"/>
              <a:ext cx="0" cy="144"/>
            </a:xfrm>
            <a:prstGeom prst="line">
              <a:avLst/>
            </a:prstGeom>
            <a:noFill/>
            <a:ln w="6350" cap="rnd">
              <a:solidFill>
                <a:schemeClr val="bg2"/>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sz="1200" b="1">
                <a:solidFill>
                  <a:srgbClr val="000000"/>
                </a:solidFill>
                <a:ea typeface="ＭＳ Ｐゴシック" charset="0"/>
                <a:cs typeface="ＭＳ Ｐゴシック" charset="0"/>
              </a:endParaRPr>
            </a:p>
          </p:txBody>
        </p:sp>
        <p:sp>
          <p:nvSpPr>
            <p:cNvPr id="325695" name="Line 25"/>
            <p:cNvSpPr>
              <a:spLocks noChangeShapeType="1"/>
            </p:cNvSpPr>
            <p:nvPr/>
          </p:nvSpPr>
          <p:spPr bwMode="auto">
            <a:xfrm flipV="1">
              <a:off x="4032" y="2006"/>
              <a:ext cx="0" cy="144"/>
            </a:xfrm>
            <a:prstGeom prst="line">
              <a:avLst/>
            </a:prstGeom>
            <a:noFill/>
            <a:ln w="6350" cap="rnd">
              <a:solidFill>
                <a:schemeClr val="bg2"/>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sz="1200" b="1">
                <a:solidFill>
                  <a:srgbClr val="000000"/>
                </a:solidFill>
                <a:ea typeface="ＭＳ Ｐゴシック" charset="0"/>
                <a:cs typeface="ＭＳ Ｐゴシック" charset="0"/>
              </a:endParaRPr>
            </a:p>
          </p:txBody>
        </p:sp>
        <p:sp>
          <p:nvSpPr>
            <p:cNvPr id="325696" name="Text Box 26"/>
            <p:cNvSpPr txBox="1">
              <a:spLocks noChangeArrowheads="1"/>
            </p:cNvSpPr>
            <p:nvPr/>
          </p:nvSpPr>
          <p:spPr bwMode="auto">
            <a:xfrm>
              <a:off x="3445" y="2742"/>
              <a:ext cx="144" cy="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pPr>
              <a:r>
                <a:rPr lang="en-US" sz="800">
                  <a:solidFill>
                    <a:srgbClr val="000000"/>
                  </a:solidFill>
                </a:rPr>
                <a:t>QS</a:t>
              </a:r>
            </a:p>
          </p:txBody>
        </p:sp>
        <p:sp>
          <p:nvSpPr>
            <p:cNvPr id="325697" name="Line 27"/>
            <p:cNvSpPr>
              <a:spLocks noChangeShapeType="1"/>
            </p:cNvSpPr>
            <p:nvPr/>
          </p:nvSpPr>
          <p:spPr bwMode="auto">
            <a:xfrm flipV="1">
              <a:off x="3504" y="2582"/>
              <a:ext cx="0" cy="144"/>
            </a:xfrm>
            <a:prstGeom prst="line">
              <a:avLst/>
            </a:prstGeom>
            <a:noFill/>
            <a:ln w="6350" cap="rnd">
              <a:solidFill>
                <a:schemeClr val="bg2"/>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sz="1200" b="1">
                <a:solidFill>
                  <a:srgbClr val="000000"/>
                </a:solidFill>
                <a:ea typeface="ＭＳ Ｐゴシック" charset="0"/>
                <a:cs typeface="ＭＳ Ｐゴシック" charset="0"/>
              </a:endParaRPr>
            </a:p>
          </p:txBody>
        </p:sp>
        <p:sp>
          <p:nvSpPr>
            <p:cNvPr id="325698" name="Line 28"/>
            <p:cNvSpPr>
              <a:spLocks noChangeShapeType="1"/>
            </p:cNvSpPr>
            <p:nvPr/>
          </p:nvSpPr>
          <p:spPr bwMode="auto">
            <a:xfrm flipV="1">
              <a:off x="3696" y="2582"/>
              <a:ext cx="0" cy="144"/>
            </a:xfrm>
            <a:prstGeom prst="line">
              <a:avLst/>
            </a:prstGeom>
            <a:noFill/>
            <a:ln w="6350" cap="rnd">
              <a:solidFill>
                <a:schemeClr val="bg2"/>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sz="1200" b="1">
                <a:solidFill>
                  <a:srgbClr val="000000"/>
                </a:solidFill>
                <a:ea typeface="ＭＳ Ｐゴシック" charset="0"/>
                <a:cs typeface="ＭＳ Ｐゴシック" charset="0"/>
              </a:endParaRPr>
            </a:p>
          </p:txBody>
        </p:sp>
        <p:sp>
          <p:nvSpPr>
            <p:cNvPr id="325699" name="Line 29"/>
            <p:cNvSpPr>
              <a:spLocks noChangeShapeType="1"/>
            </p:cNvSpPr>
            <p:nvPr/>
          </p:nvSpPr>
          <p:spPr bwMode="auto">
            <a:xfrm flipV="1">
              <a:off x="3840" y="2582"/>
              <a:ext cx="0" cy="144"/>
            </a:xfrm>
            <a:prstGeom prst="line">
              <a:avLst/>
            </a:prstGeom>
            <a:noFill/>
            <a:ln w="6350" cap="rnd">
              <a:solidFill>
                <a:schemeClr val="bg2"/>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sz="1200" b="1">
                <a:solidFill>
                  <a:srgbClr val="000000"/>
                </a:solidFill>
                <a:ea typeface="ＭＳ Ｐゴシック" charset="0"/>
                <a:cs typeface="ＭＳ Ｐゴシック" charset="0"/>
              </a:endParaRPr>
            </a:p>
          </p:txBody>
        </p:sp>
        <p:sp>
          <p:nvSpPr>
            <p:cNvPr id="325700" name="Text Box 30"/>
            <p:cNvSpPr txBox="1">
              <a:spLocks noChangeArrowheads="1"/>
            </p:cNvSpPr>
            <p:nvPr/>
          </p:nvSpPr>
          <p:spPr bwMode="auto">
            <a:xfrm>
              <a:off x="3806" y="2740"/>
              <a:ext cx="144" cy="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pPr>
              <a:r>
                <a:rPr lang="en-US" sz="800">
                  <a:solidFill>
                    <a:srgbClr val="000000"/>
                  </a:solidFill>
                </a:rPr>
                <a:t>QE</a:t>
              </a:r>
            </a:p>
          </p:txBody>
        </p:sp>
        <p:sp>
          <p:nvSpPr>
            <p:cNvPr id="325701" name="Text Box 31"/>
            <p:cNvSpPr txBox="1">
              <a:spLocks noChangeArrowheads="1"/>
            </p:cNvSpPr>
            <p:nvPr/>
          </p:nvSpPr>
          <p:spPr bwMode="auto">
            <a:xfrm>
              <a:off x="3576" y="2740"/>
              <a:ext cx="203" cy="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pPr>
              <a:r>
                <a:rPr lang="en-US" sz="800">
                  <a:solidFill>
                    <a:srgbClr val="000000"/>
                  </a:solidFill>
                </a:rPr>
                <a:t>QE/QS</a:t>
              </a:r>
            </a:p>
          </p:txBody>
        </p:sp>
        <p:sp>
          <p:nvSpPr>
            <p:cNvPr id="325702" name="Text Box 32"/>
            <p:cNvSpPr txBox="1">
              <a:spLocks noChangeArrowheads="1"/>
            </p:cNvSpPr>
            <p:nvPr/>
          </p:nvSpPr>
          <p:spPr bwMode="auto">
            <a:xfrm>
              <a:off x="2448" y="2870"/>
              <a:ext cx="2976" cy="1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pPr>
              <a:r>
                <a:rPr lang="en-US" sz="1000">
                  <a:solidFill>
                    <a:srgbClr val="000000"/>
                  </a:solidFill>
                </a:rPr>
                <a:t>Legend: TS = TargetStart, TE = TargetEnd, QS = QueryStart, QE = QueryEnd</a:t>
              </a:r>
            </a:p>
          </p:txBody>
        </p:sp>
        <p:sp>
          <p:nvSpPr>
            <p:cNvPr id="325703" name="Line 33"/>
            <p:cNvSpPr>
              <a:spLocks noChangeShapeType="1"/>
            </p:cNvSpPr>
            <p:nvPr/>
          </p:nvSpPr>
          <p:spPr bwMode="auto">
            <a:xfrm>
              <a:off x="3696" y="2592"/>
              <a:ext cx="0" cy="88"/>
            </a:xfrm>
            <a:prstGeom prst="line">
              <a:avLst/>
            </a:prstGeom>
            <a:noFill/>
            <a:ln w="9525" cap="rnd">
              <a:solidFill>
                <a:schemeClr val="tx1"/>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sz="1200" b="1">
                <a:solidFill>
                  <a:srgbClr val="000000"/>
                </a:solidFill>
                <a:ea typeface="ＭＳ Ｐゴシック" charset="0"/>
                <a:cs typeface="ＭＳ Ｐゴシック" charset="0"/>
              </a:endParaRPr>
            </a:p>
          </p:txBody>
        </p:sp>
      </p:grpSp>
      <p:sp>
        <p:nvSpPr>
          <p:cNvPr id="325635" name="Text Box 34"/>
          <p:cNvSpPr txBox="1">
            <a:spLocks noChangeArrowheads="1"/>
          </p:cNvSpPr>
          <p:nvPr/>
        </p:nvSpPr>
        <p:spPr bwMode="auto">
          <a:xfrm>
            <a:off x="3482975" y="196859"/>
            <a:ext cx="4267200" cy="1999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4" tIns="45690" rIns="91374" bIns="45690">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lnSpc>
                <a:spcPct val="50000"/>
              </a:lnSpc>
              <a:spcBef>
                <a:spcPts val="600"/>
              </a:spcBef>
              <a:spcAft>
                <a:spcPts val="600"/>
              </a:spcAft>
            </a:pPr>
            <a:r>
              <a:rPr lang="en-US">
                <a:solidFill>
                  <a:srgbClr val="000000"/>
                </a:solidFill>
                <a:latin typeface="Courier New" charset="0"/>
              </a:rPr>
              <a:t>chr2:+:601:630:1:30,chr2:+:921:940:31:50</a:t>
            </a:r>
            <a:endParaRPr lang="en-US">
              <a:solidFill>
                <a:srgbClr val="000000"/>
              </a:solidFill>
            </a:endParaRPr>
          </a:p>
        </p:txBody>
      </p:sp>
      <p:sp>
        <p:nvSpPr>
          <p:cNvPr id="325636" name="TextBox 35"/>
          <p:cNvSpPr txBox="1">
            <a:spLocks noChangeArrowheads="1"/>
          </p:cNvSpPr>
          <p:nvPr/>
        </p:nvSpPr>
        <p:spPr bwMode="auto">
          <a:xfrm>
            <a:off x="204815" y="6424622"/>
            <a:ext cx="3805237" cy="276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4" tIns="45690" rIns="91374" bIns="45690">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a:solidFill>
                  <a:srgbClr val="B3B3B3"/>
                </a:solidFill>
              </a:rPr>
              <a:t>[Habegger et al., Bioinformatics (‘11)]</a:t>
            </a:r>
          </a:p>
        </p:txBody>
      </p:sp>
      <p:sp>
        <p:nvSpPr>
          <p:cNvPr id="325637" name="Text Box 4"/>
          <p:cNvSpPr txBox="1">
            <a:spLocks noChangeArrowheads="1"/>
          </p:cNvSpPr>
          <p:nvPr/>
        </p:nvSpPr>
        <p:spPr bwMode="auto">
          <a:xfrm>
            <a:off x="3482975" y="3676658"/>
            <a:ext cx="4267200" cy="1999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4" tIns="45690" rIns="91374" bIns="45690">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lnSpc>
                <a:spcPct val="50000"/>
              </a:lnSpc>
              <a:spcBef>
                <a:spcPts val="600"/>
              </a:spcBef>
              <a:spcAft>
                <a:spcPts val="600"/>
              </a:spcAft>
            </a:pPr>
            <a:r>
              <a:rPr lang="en-US">
                <a:solidFill>
                  <a:srgbClr val="000000"/>
                </a:solidFill>
                <a:latin typeface="Courier New" charset="0"/>
              </a:rPr>
              <a:t>chr9:+:431:480:1:50|chr9:+:945:994:1:50</a:t>
            </a:r>
          </a:p>
        </p:txBody>
      </p:sp>
      <p:grpSp>
        <p:nvGrpSpPr>
          <p:cNvPr id="325638" name="Group 5"/>
          <p:cNvGrpSpPr>
            <a:grpSpLocks/>
          </p:cNvGrpSpPr>
          <p:nvPr/>
        </p:nvGrpSpPr>
        <p:grpSpPr bwMode="auto">
          <a:xfrm>
            <a:off x="2682875" y="4170365"/>
            <a:ext cx="5867400" cy="1835150"/>
            <a:chOff x="2016" y="2058"/>
            <a:chExt cx="3696" cy="1156"/>
          </a:xfrm>
        </p:grpSpPr>
        <p:sp>
          <p:nvSpPr>
            <p:cNvPr id="325641" name="Text Box 6"/>
            <p:cNvSpPr txBox="1">
              <a:spLocks noChangeArrowheads="1"/>
            </p:cNvSpPr>
            <p:nvPr/>
          </p:nvSpPr>
          <p:spPr bwMode="auto">
            <a:xfrm>
              <a:off x="4848" y="2127"/>
              <a:ext cx="816" cy="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pPr>
              <a:r>
                <a:rPr lang="en-US" sz="1600">
                  <a:solidFill>
                    <a:srgbClr val="000000"/>
                  </a:solidFill>
                </a:rPr>
                <a:t>Reference</a:t>
              </a:r>
            </a:p>
          </p:txBody>
        </p:sp>
        <p:sp>
          <p:nvSpPr>
            <p:cNvPr id="325642" name="Text Box 7"/>
            <p:cNvSpPr txBox="1">
              <a:spLocks noChangeArrowheads="1"/>
            </p:cNvSpPr>
            <p:nvPr/>
          </p:nvSpPr>
          <p:spPr bwMode="auto">
            <a:xfrm>
              <a:off x="4464" y="2675"/>
              <a:ext cx="1248" cy="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pPr>
              <a:r>
                <a:rPr lang="en-US" sz="1600">
                  <a:solidFill>
                    <a:srgbClr val="000000"/>
                  </a:solidFill>
                </a:rPr>
                <a:t>Paired-end Read</a:t>
              </a:r>
            </a:p>
          </p:txBody>
        </p:sp>
        <p:grpSp>
          <p:nvGrpSpPr>
            <p:cNvPr id="325643" name="Group 8"/>
            <p:cNvGrpSpPr>
              <a:grpSpLocks/>
            </p:cNvGrpSpPr>
            <p:nvPr/>
          </p:nvGrpSpPr>
          <p:grpSpPr bwMode="auto">
            <a:xfrm>
              <a:off x="2016" y="2058"/>
              <a:ext cx="3510" cy="1156"/>
              <a:chOff x="2016" y="2058"/>
              <a:chExt cx="3510" cy="1156"/>
            </a:xfrm>
          </p:grpSpPr>
          <p:sp>
            <p:nvSpPr>
              <p:cNvPr id="325644" name="Line 9"/>
              <p:cNvSpPr>
                <a:spLocks noChangeShapeType="1"/>
              </p:cNvSpPr>
              <p:nvPr/>
            </p:nvSpPr>
            <p:spPr bwMode="auto">
              <a:xfrm>
                <a:off x="2448" y="2243"/>
                <a:ext cx="2304" cy="0"/>
              </a:xfrm>
              <a:prstGeom prst="line">
                <a:avLst/>
              </a:prstGeom>
              <a:noFill/>
              <a:ln w="9525">
                <a:solidFill>
                  <a:schemeClr val="tx1"/>
                </a:solidFill>
                <a:prstDash val="dash"/>
                <a:round/>
                <a:headEnd/>
                <a:tailEnd/>
              </a:ln>
              <a:extLst>
                <a:ext uri="{909E8E84-426E-40dd-AFC4-6F175D3DCCD1}">
                  <a14:hiddenFill xmlns:a14="http://schemas.microsoft.com/office/drawing/2010/main" xmlns="">
                    <a:noFill/>
                  </a14:hiddenFill>
                </a:ext>
              </a:extLst>
            </p:spPr>
            <p:txBody>
              <a:bodyPr wrap="none" anchor="ctr"/>
              <a:lstStyle/>
              <a:p>
                <a:endParaRPr lang="en-US" sz="1200" b="1">
                  <a:solidFill>
                    <a:srgbClr val="000000"/>
                  </a:solidFill>
                  <a:ea typeface="ＭＳ Ｐゴシック" charset="0"/>
                  <a:cs typeface="ＭＳ Ｐゴシック" charset="0"/>
                </a:endParaRPr>
              </a:p>
            </p:txBody>
          </p:sp>
          <p:sp>
            <p:nvSpPr>
              <p:cNvPr id="325645" name="Rectangle 10"/>
              <p:cNvSpPr>
                <a:spLocks noChangeArrowheads="1"/>
              </p:cNvSpPr>
              <p:nvPr/>
            </p:nvSpPr>
            <p:spPr bwMode="auto">
              <a:xfrm>
                <a:off x="2640" y="2195"/>
                <a:ext cx="624" cy="96"/>
              </a:xfrm>
              <a:prstGeom prst="rect">
                <a:avLst/>
              </a:prstGeom>
              <a:solidFill>
                <a:schemeClr val="accent1"/>
              </a:solidFill>
              <a:ln w="9525">
                <a:solidFill>
                  <a:schemeClr val="tx1"/>
                </a:solidFill>
                <a:miter lim="800000"/>
                <a:headEnd/>
                <a:tailEnd/>
              </a:ln>
            </p:spPr>
            <p:txBody>
              <a:bodyPr wrap="none" anchor="ctr"/>
              <a:lstStyle/>
              <a:p>
                <a:endParaRPr lang="en-US" sz="1200" b="1">
                  <a:solidFill>
                    <a:srgbClr val="000000"/>
                  </a:solidFill>
                  <a:ea typeface="ＭＳ Ｐゴシック" charset="0"/>
                  <a:cs typeface="ＭＳ Ｐゴシック" charset="0"/>
                </a:endParaRPr>
              </a:p>
            </p:txBody>
          </p:sp>
          <p:sp>
            <p:nvSpPr>
              <p:cNvPr id="325646" name="Rectangle 11"/>
              <p:cNvSpPr>
                <a:spLocks noChangeArrowheads="1"/>
              </p:cNvSpPr>
              <p:nvPr/>
            </p:nvSpPr>
            <p:spPr bwMode="auto">
              <a:xfrm>
                <a:off x="4512" y="2195"/>
                <a:ext cx="96" cy="96"/>
              </a:xfrm>
              <a:prstGeom prst="rect">
                <a:avLst/>
              </a:prstGeom>
              <a:solidFill>
                <a:schemeClr val="accent1"/>
              </a:solidFill>
              <a:ln w="9525">
                <a:solidFill>
                  <a:schemeClr val="tx1"/>
                </a:solidFill>
                <a:miter lim="800000"/>
                <a:headEnd/>
                <a:tailEnd/>
              </a:ln>
            </p:spPr>
            <p:txBody>
              <a:bodyPr wrap="none" anchor="ctr"/>
              <a:lstStyle/>
              <a:p>
                <a:endParaRPr lang="en-US" sz="1200" b="1">
                  <a:solidFill>
                    <a:srgbClr val="000000"/>
                  </a:solidFill>
                  <a:ea typeface="ＭＳ Ｐゴシック" charset="0"/>
                  <a:cs typeface="ＭＳ Ｐゴシック" charset="0"/>
                </a:endParaRPr>
              </a:p>
            </p:txBody>
          </p:sp>
          <p:sp>
            <p:nvSpPr>
              <p:cNvPr id="325647" name="Rectangle 12"/>
              <p:cNvSpPr>
                <a:spLocks noChangeArrowheads="1"/>
              </p:cNvSpPr>
              <p:nvPr/>
            </p:nvSpPr>
            <p:spPr bwMode="auto">
              <a:xfrm>
                <a:off x="3888" y="2195"/>
                <a:ext cx="432" cy="96"/>
              </a:xfrm>
              <a:prstGeom prst="rect">
                <a:avLst/>
              </a:prstGeom>
              <a:solidFill>
                <a:schemeClr val="accent1"/>
              </a:solidFill>
              <a:ln w="9525">
                <a:solidFill>
                  <a:schemeClr val="tx1"/>
                </a:solidFill>
                <a:miter lim="800000"/>
                <a:headEnd/>
                <a:tailEnd/>
              </a:ln>
            </p:spPr>
            <p:txBody>
              <a:bodyPr wrap="none" anchor="ctr"/>
              <a:lstStyle/>
              <a:p>
                <a:endParaRPr lang="en-US" sz="1200" b="1">
                  <a:solidFill>
                    <a:srgbClr val="000000"/>
                  </a:solidFill>
                  <a:ea typeface="ＭＳ Ｐゴシック" charset="0"/>
                  <a:cs typeface="ＭＳ Ｐゴシック" charset="0"/>
                </a:endParaRPr>
              </a:p>
            </p:txBody>
          </p:sp>
          <p:sp>
            <p:nvSpPr>
              <p:cNvPr id="325648" name="Text Box 13"/>
              <p:cNvSpPr txBox="1">
                <a:spLocks noChangeArrowheads="1"/>
              </p:cNvSpPr>
              <p:nvPr/>
            </p:nvSpPr>
            <p:spPr bwMode="auto">
              <a:xfrm>
                <a:off x="4176" y="2435"/>
                <a:ext cx="912" cy="2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pPr>
                <a:r>
                  <a:rPr lang="en-US">
                    <a:solidFill>
                      <a:srgbClr val="000000"/>
                    </a:solidFill>
                  </a:rPr>
                  <a:t>AlignmentBlock 2</a:t>
                </a:r>
                <a:endParaRPr lang="en-US" sz="1600">
                  <a:solidFill>
                    <a:srgbClr val="000000"/>
                  </a:solidFill>
                </a:endParaRPr>
              </a:p>
            </p:txBody>
          </p:sp>
          <p:sp>
            <p:nvSpPr>
              <p:cNvPr id="325649" name="Text Box 14"/>
              <p:cNvSpPr txBox="1">
                <a:spLocks noChangeArrowheads="1"/>
              </p:cNvSpPr>
              <p:nvPr/>
            </p:nvSpPr>
            <p:spPr bwMode="auto">
              <a:xfrm>
                <a:off x="2016" y="2448"/>
                <a:ext cx="912" cy="2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pPr>
                <a:r>
                  <a:rPr lang="en-US">
                    <a:solidFill>
                      <a:srgbClr val="000000"/>
                    </a:solidFill>
                  </a:rPr>
                  <a:t>AlignmentBlock 1</a:t>
                </a:r>
                <a:endParaRPr lang="en-US" sz="1600">
                  <a:solidFill>
                    <a:srgbClr val="000000"/>
                  </a:solidFill>
                </a:endParaRPr>
              </a:p>
            </p:txBody>
          </p:sp>
          <p:sp>
            <p:nvSpPr>
              <p:cNvPr id="325650" name="Text Box 15"/>
              <p:cNvSpPr txBox="1">
                <a:spLocks noChangeArrowheads="1"/>
              </p:cNvSpPr>
              <p:nvPr/>
            </p:nvSpPr>
            <p:spPr bwMode="auto">
              <a:xfrm>
                <a:off x="3878" y="2071"/>
                <a:ext cx="144" cy="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pPr>
                <a:r>
                  <a:rPr lang="en-US" sz="800">
                    <a:solidFill>
                      <a:srgbClr val="000000"/>
                    </a:solidFill>
                  </a:rPr>
                  <a:t>TS</a:t>
                </a:r>
              </a:p>
            </p:txBody>
          </p:sp>
          <p:sp>
            <p:nvSpPr>
              <p:cNvPr id="325651" name="Text Box 16"/>
              <p:cNvSpPr txBox="1">
                <a:spLocks noChangeArrowheads="1"/>
              </p:cNvSpPr>
              <p:nvPr/>
            </p:nvSpPr>
            <p:spPr bwMode="auto">
              <a:xfrm>
                <a:off x="2733" y="2058"/>
                <a:ext cx="144" cy="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pPr>
                <a:r>
                  <a:rPr lang="en-US" sz="800">
                    <a:solidFill>
                      <a:srgbClr val="000000"/>
                    </a:solidFill>
                  </a:rPr>
                  <a:t>TS</a:t>
                </a:r>
              </a:p>
            </p:txBody>
          </p:sp>
          <p:sp>
            <p:nvSpPr>
              <p:cNvPr id="325652" name="Text Box 17"/>
              <p:cNvSpPr txBox="1">
                <a:spLocks noChangeArrowheads="1"/>
              </p:cNvSpPr>
              <p:nvPr/>
            </p:nvSpPr>
            <p:spPr bwMode="auto">
              <a:xfrm>
                <a:off x="4212" y="2067"/>
                <a:ext cx="144" cy="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pPr>
                <a:r>
                  <a:rPr lang="en-US" sz="800">
                    <a:solidFill>
                      <a:srgbClr val="000000"/>
                    </a:solidFill>
                  </a:rPr>
                  <a:t>TE</a:t>
                </a:r>
              </a:p>
            </p:txBody>
          </p:sp>
          <p:sp>
            <p:nvSpPr>
              <p:cNvPr id="325653" name="Text Box 18"/>
              <p:cNvSpPr txBox="1">
                <a:spLocks noChangeArrowheads="1"/>
              </p:cNvSpPr>
              <p:nvPr/>
            </p:nvSpPr>
            <p:spPr bwMode="auto">
              <a:xfrm>
                <a:off x="3072" y="2065"/>
                <a:ext cx="144" cy="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pPr>
                <a:r>
                  <a:rPr lang="en-US" sz="800">
                    <a:solidFill>
                      <a:srgbClr val="000000"/>
                    </a:solidFill>
                  </a:rPr>
                  <a:t>TE</a:t>
                </a:r>
              </a:p>
            </p:txBody>
          </p:sp>
          <p:sp>
            <p:nvSpPr>
              <p:cNvPr id="325654" name="Line 19"/>
              <p:cNvSpPr>
                <a:spLocks noChangeShapeType="1"/>
              </p:cNvSpPr>
              <p:nvPr/>
            </p:nvSpPr>
            <p:spPr bwMode="auto">
              <a:xfrm flipV="1">
                <a:off x="2778" y="2141"/>
                <a:ext cx="0" cy="144"/>
              </a:xfrm>
              <a:prstGeom prst="line">
                <a:avLst/>
              </a:prstGeom>
              <a:noFill/>
              <a:ln w="6350" cap="rnd">
                <a:solidFill>
                  <a:schemeClr val="bg2"/>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sz="1200" b="1">
                  <a:solidFill>
                    <a:srgbClr val="000000"/>
                  </a:solidFill>
                  <a:ea typeface="ＭＳ Ｐゴシック" charset="0"/>
                  <a:cs typeface="ＭＳ Ｐゴシック" charset="0"/>
                </a:endParaRPr>
              </a:p>
            </p:txBody>
          </p:sp>
          <p:sp>
            <p:nvSpPr>
              <p:cNvPr id="325655" name="Line 20"/>
              <p:cNvSpPr>
                <a:spLocks noChangeShapeType="1"/>
              </p:cNvSpPr>
              <p:nvPr/>
            </p:nvSpPr>
            <p:spPr bwMode="auto">
              <a:xfrm flipV="1">
                <a:off x="3116" y="2149"/>
                <a:ext cx="0" cy="144"/>
              </a:xfrm>
              <a:prstGeom prst="line">
                <a:avLst/>
              </a:prstGeom>
              <a:noFill/>
              <a:ln w="6350" cap="rnd">
                <a:solidFill>
                  <a:schemeClr val="bg2"/>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sz="1200" b="1">
                  <a:solidFill>
                    <a:srgbClr val="000000"/>
                  </a:solidFill>
                  <a:ea typeface="ＭＳ Ｐゴシック" charset="0"/>
                  <a:cs typeface="ＭＳ Ｐゴシック" charset="0"/>
                </a:endParaRPr>
              </a:p>
            </p:txBody>
          </p:sp>
          <p:sp>
            <p:nvSpPr>
              <p:cNvPr id="325656" name="Line 21"/>
              <p:cNvSpPr>
                <a:spLocks noChangeShapeType="1"/>
              </p:cNvSpPr>
              <p:nvPr/>
            </p:nvSpPr>
            <p:spPr bwMode="auto">
              <a:xfrm flipV="1">
                <a:off x="3931" y="2157"/>
                <a:ext cx="0" cy="144"/>
              </a:xfrm>
              <a:prstGeom prst="line">
                <a:avLst/>
              </a:prstGeom>
              <a:noFill/>
              <a:ln w="6350" cap="rnd">
                <a:solidFill>
                  <a:schemeClr val="bg2"/>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sz="1200" b="1">
                  <a:solidFill>
                    <a:srgbClr val="000000"/>
                  </a:solidFill>
                  <a:ea typeface="ＭＳ Ｐゴシック" charset="0"/>
                  <a:cs typeface="ＭＳ Ｐゴシック" charset="0"/>
                </a:endParaRPr>
              </a:p>
            </p:txBody>
          </p:sp>
          <p:sp>
            <p:nvSpPr>
              <p:cNvPr id="325657" name="Line 22"/>
              <p:cNvSpPr>
                <a:spLocks noChangeShapeType="1"/>
              </p:cNvSpPr>
              <p:nvPr/>
            </p:nvSpPr>
            <p:spPr bwMode="auto">
              <a:xfrm flipV="1">
                <a:off x="4259" y="2145"/>
                <a:ext cx="0" cy="144"/>
              </a:xfrm>
              <a:prstGeom prst="line">
                <a:avLst/>
              </a:prstGeom>
              <a:noFill/>
              <a:ln w="6350" cap="rnd">
                <a:solidFill>
                  <a:schemeClr val="bg2"/>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sz="1200" b="1">
                  <a:solidFill>
                    <a:srgbClr val="000000"/>
                  </a:solidFill>
                  <a:ea typeface="ＭＳ Ｐゴシック" charset="0"/>
                  <a:cs typeface="ＭＳ Ｐゴシック" charset="0"/>
                </a:endParaRPr>
              </a:p>
            </p:txBody>
          </p:sp>
          <p:sp>
            <p:nvSpPr>
              <p:cNvPr id="325658" name="Text Box 23"/>
              <p:cNvSpPr txBox="1">
                <a:spLocks noChangeArrowheads="1"/>
              </p:cNvSpPr>
              <p:nvPr/>
            </p:nvSpPr>
            <p:spPr bwMode="auto">
              <a:xfrm>
                <a:off x="3007" y="2881"/>
                <a:ext cx="144" cy="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pPr>
                <a:r>
                  <a:rPr lang="en-US" sz="800">
                    <a:solidFill>
                      <a:srgbClr val="000000"/>
                    </a:solidFill>
                  </a:rPr>
                  <a:t>QS</a:t>
                </a:r>
              </a:p>
            </p:txBody>
          </p:sp>
          <p:sp>
            <p:nvSpPr>
              <p:cNvPr id="325659" name="Line 24"/>
              <p:cNvSpPr>
                <a:spLocks noChangeShapeType="1"/>
              </p:cNvSpPr>
              <p:nvPr/>
            </p:nvSpPr>
            <p:spPr bwMode="auto">
              <a:xfrm flipV="1">
                <a:off x="3062" y="2726"/>
                <a:ext cx="0" cy="144"/>
              </a:xfrm>
              <a:prstGeom prst="line">
                <a:avLst/>
              </a:prstGeom>
              <a:noFill/>
              <a:ln w="6350" cap="rnd">
                <a:solidFill>
                  <a:schemeClr val="bg2"/>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sz="1200" b="1">
                  <a:solidFill>
                    <a:srgbClr val="000000"/>
                  </a:solidFill>
                  <a:ea typeface="ＭＳ Ｐゴシック" charset="0"/>
                  <a:cs typeface="ＭＳ Ｐゴシック" charset="0"/>
                </a:endParaRPr>
              </a:p>
            </p:txBody>
          </p:sp>
          <p:sp>
            <p:nvSpPr>
              <p:cNvPr id="325660" name="Line 25"/>
              <p:cNvSpPr>
                <a:spLocks noChangeShapeType="1"/>
              </p:cNvSpPr>
              <p:nvPr/>
            </p:nvSpPr>
            <p:spPr bwMode="auto">
              <a:xfrm flipV="1">
                <a:off x="3395" y="2731"/>
                <a:ext cx="0" cy="144"/>
              </a:xfrm>
              <a:prstGeom prst="line">
                <a:avLst/>
              </a:prstGeom>
              <a:noFill/>
              <a:ln w="6350" cap="rnd">
                <a:solidFill>
                  <a:schemeClr val="bg2"/>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sz="1200" b="1">
                  <a:solidFill>
                    <a:srgbClr val="000000"/>
                  </a:solidFill>
                  <a:ea typeface="ＭＳ Ｐゴシック" charset="0"/>
                  <a:cs typeface="ＭＳ Ｐゴシック" charset="0"/>
                </a:endParaRPr>
              </a:p>
            </p:txBody>
          </p:sp>
          <p:sp>
            <p:nvSpPr>
              <p:cNvPr id="325661" name="Line 26"/>
              <p:cNvSpPr>
                <a:spLocks noChangeShapeType="1"/>
              </p:cNvSpPr>
              <p:nvPr/>
            </p:nvSpPr>
            <p:spPr bwMode="auto">
              <a:xfrm flipV="1">
                <a:off x="3741" y="2725"/>
                <a:ext cx="0" cy="144"/>
              </a:xfrm>
              <a:prstGeom prst="line">
                <a:avLst/>
              </a:prstGeom>
              <a:noFill/>
              <a:ln w="6350" cap="rnd">
                <a:solidFill>
                  <a:schemeClr val="bg2"/>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sz="1200" b="1">
                  <a:solidFill>
                    <a:srgbClr val="000000"/>
                  </a:solidFill>
                  <a:ea typeface="ＭＳ Ｐゴシック" charset="0"/>
                  <a:cs typeface="ＭＳ Ｐゴシック" charset="0"/>
                </a:endParaRPr>
              </a:p>
            </p:txBody>
          </p:sp>
          <p:sp>
            <p:nvSpPr>
              <p:cNvPr id="325662" name="Text Box 27"/>
              <p:cNvSpPr txBox="1">
                <a:spLocks noChangeArrowheads="1"/>
              </p:cNvSpPr>
              <p:nvPr/>
            </p:nvSpPr>
            <p:spPr bwMode="auto">
              <a:xfrm>
                <a:off x="3701" y="2881"/>
                <a:ext cx="144" cy="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pPr>
                <a:r>
                  <a:rPr lang="en-US" sz="800">
                    <a:solidFill>
                      <a:srgbClr val="000000"/>
                    </a:solidFill>
                  </a:rPr>
                  <a:t>QS</a:t>
                </a:r>
              </a:p>
            </p:txBody>
          </p:sp>
          <p:sp>
            <p:nvSpPr>
              <p:cNvPr id="325663" name="Text Box 28"/>
              <p:cNvSpPr txBox="1">
                <a:spLocks noChangeArrowheads="1"/>
              </p:cNvSpPr>
              <p:nvPr/>
            </p:nvSpPr>
            <p:spPr bwMode="auto">
              <a:xfrm>
                <a:off x="3351" y="2881"/>
                <a:ext cx="203" cy="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pPr>
                <a:r>
                  <a:rPr lang="en-US" sz="800">
                    <a:solidFill>
                      <a:srgbClr val="000000"/>
                    </a:solidFill>
                  </a:rPr>
                  <a:t>QE</a:t>
                </a:r>
              </a:p>
            </p:txBody>
          </p:sp>
          <p:sp>
            <p:nvSpPr>
              <p:cNvPr id="325664" name="Text Box 29"/>
              <p:cNvSpPr txBox="1">
                <a:spLocks noChangeArrowheads="1"/>
              </p:cNvSpPr>
              <p:nvPr/>
            </p:nvSpPr>
            <p:spPr bwMode="auto">
              <a:xfrm>
                <a:off x="2304" y="3059"/>
                <a:ext cx="3222" cy="1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pPr>
                <a:r>
                  <a:rPr lang="en-US" sz="1000">
                    <a:solidFill>
                      <a:srgbClr val="000000"/>
                    </a:solidFill>
                  </a:rPr>
                  <a:t>Legend: TS = TargetStart, TE = TargetEnd, QS = QueryStart, QE = QueryEnd</a:t>
                </a:r>
              </a:p>
            </p:txBody>
          </p:sp>
          <p:sp>
            <p:nvSpPr>
              <p:cNvPr id="325665" name="Line 30"/>
              <p:cNvSpPr>
                <a:spLocks noChangeShapeType="1"/>
              </p:cNvSpPr>
              <p:nvPr/>
            </p:nvSpPr>
            <p:spPr bwMode="auto">
              <a:xfrm flipV="1">
                <a:off x="4073" y="2723"/>
                <a:ext cx="0" cy="144"/>
              </a:xfrm>
              <a:prstGeom prst="line">
                <a:avLst/>
              </a:prstGeom>
              <a:noFill/>
              <a:ln w="6350" cap="rnd">
                <a:solidFill>
                  <a:schemeClr val="bg2"/>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sz="1200" b="1">
                  <a:solidFill>
                    <a:srgbClr val="000000"/>
                  </a:solidFill>
                  <a:ea typeface="ＭＳ Ｐゴシック" charset="0"/>
                  <a:cs typeface="ＭＳ Ｐゴシック" charset="0"/>
                </a:endParaRPr>
              </a:p>
            </p:txBody>
          </p:sp>
          <p:sp>
            <p:nvSpPr>
              <p:cNvPr id="325666" name="Line 31"/>
              <p:cNvSpPr>
                <a:spLocks noChangeShapeType="1"/>
              </p:cNvSpPr>
              <p:nvPr/>
            </p:nvSpPr>
            <p:spPr bwMode="auto">
              <a:xfrm flipV="1">
                <a:off x="3399" y="2627"/>
                <a:ext cx="144" cy="96"/>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sz="1200" b="1">
                  <a:solidFill>
                    <a:srgbClr val="000000"/>
                  </a:solidFill>
                  <a:ea typeface="ＭＳ Ｐゴシック" charset="0"/>
                  <a:cs typeface="ＭＳ Ｐゴシック" charset="0"/>
                </a:endParaRPr>
              </a:p>
            </p:txBody>
          </p:sp>
          <p:sp>
            <p:nvSpPr>
              <p:cNvPr id="325667" name="Line 32"/>
              <p:cNvSpPr>
                <a:spLocks noChangeShapeType="1"/>
              </p:cNvSpPr>
              <p:nvPr/>
            </p:nvSpPr>
            <p:spPr bwMode="auto">
              <a:xfrm>
                <a:off x="3543" y="2627"/>
                <a:ext cx="192" cy="96"/>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sz="1200" b="1">
                  <a:solidFill>
                    <a:srgbClr val="000000"/>
                  </a:solidFill>
                  <a:ea typeface="ＭＳ Ｐゴシック" charset="0"/>
                  <a:cs typeface="ＭＳ Ｐゴシック" charset="0"/>
                </a:endParaRPr>
              </a:p>
            </p:txBody>
          </p:sp>
          <p:sp>
            <p:nvSpPr>
              <p:cNvPr id="325668" name="Text Box 33"/>
              <p:cNvSpPr txBox="1">
                <a:spLocks noChangeArrowheads="1"/>
              </p:cNvSpPr>
              <p:nvPr/>
            </p:nvSpPr>
            <p:spPr bwMode="auto">
              <a:xfrm>
                <a:off x="4026" y="2873"/>
                <a:ext cx="144" cy="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pPr>
                <a:r>
                  <a:rPr lang="en-US" sz="800">
                    <a:solidFill>
                      <a:srgbClr val="000000"/>
                    </a:solidFill>
                  </a:rPr>
                  <a:t>QE</a:t>
                </a:r>
              </a:p>
            </p:txBody>
          </p:sp>
          <p:sp>
            <p:nvSpPr>
              <p:cNvPr id="325669" name="Line 34"/>
              <p:cNvSpPr>
                <a:spLocks noChangeShapeType="1"/>
              </p:cNvSpPr>
              <p:nvPr/>
            </p:nvSpPr>
            <p:spPr bwMode="auto">
              <a:xfrm>
                <a:off x="2772" y="2291"/>
                <a:ext cx="288" cy="432"/>
              </a:xfrm>
              <a:prstGeom prst="line">
                <a:avLst/>
              </a:prstGeom>
              <a:noFill/>
              <a:ln w="9525" cap="rnd">
                <a:solidFill>
                  <a:schemeClr val="tx1"/>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sz="1200" b="1">
                  <a:solidFill>
                    <a:srgbClr val="000000"/>
                  </a:solidFill>
                  <a:ea typeface="ＭＳ Ｐゴシック" charset="0"/>
                  <a:cs typeface="ＭＳ Ｐゴシック" charset="0"/>
                </a:endParaRPr>
              </a:p>
            </p:txBody>
          </p:sp>
          <p:sp>
            <p:nvSpPr>
              <p:cNvPr id="325670" name="Line 35"/>
              <p:cNvSpPr>
                <a:spLocks noChangeShapeType="1"/>
              </p:cNvSpPr>
              <p:nvPr/>
            </p:nvSpPr>
            <p:spPr bwMode="auto">
              <a:xfrm>
                <a:off x="3112" y="2291"/>
                <a:ext cx="288" cy="432"/>
              </a:xfrm>
              <a:prstGeom prst="line">
                <a:avLst/>
              </a:prstGeom>
              <a:noFill/>
              <a:ln w="9525" cap="rnd">
                <a:solidFill>
                  <a:schemeClr val="tx1"/>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sz="1200" b="1">
                  <a:solidFill>
                    <a:srgbClr val="000000"/>
                  </a:solidFill>
                  <a:ea typeface="ＭＳ Ｐゴシック" charset="0"/>
                  <a:cs typeface="ＭＳ Ｐゴシック" charset="0"/>
                </a:endParaRPr>
              </a:p>
            </p:txBody>
          </p:sp>
          <p:sp>
            <p:nvSpPr>
              <p:cNvPr id="325671" name="Line 36"/>
              <p:cNvSpPr>
                <a:spLocks noChangeShapeType="1"/>
              </p:cNvSpPr>
              <p:nvPr/>
            </p:nvSpPr>
            <p:spPr bwMode="auto">
              <a:xfrm flipH="1">
                <a:off x="4074" y="2295"/>
                <a:ext cx="189" cy="421"/>
              </a:xfrm>
              <a:prstGeom prst="line">
                <a:avLst/>
              </a:prstGeom>
              <a:noFill/>
              <a:ln w="9525" cap="rnd">
                <a:solidFill>
                  <a:schemeClr val="tx1"/>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sz="1200" b="1">
                  <a:solidFill>
                    <a:srgbClr val="000000"/>
                  </a:solidFill>
                  <a:ea typeface="ＭＳ Ｐゴシック" charset="0"/>
                  <a:cs typeface="ＭＳ Ｐゴシック" charset="0"/>
                </a:endParaRPr>
              </a:p>
            </p:txBody>
          </p:sp>
          <p:sp>
            <p:nvSpPr>
              <p:cNvPr id="325672" name="Rectangle 37"/>
              <p:cNvSpPr>
                <a:spLocks noChangeArrowheads="1"/>
              </p:cNvSpPr>
              <p:nvPr/>
            </p:nvSpPr>
            <p:spPr bwMode="auto">
              <a:xfrm>
                <a:off x="3060" y="2726"/>
                <a:ext cx="336" cy="96"/>
              </a:xfrm>
              <a:prstGeom prst="rect">
                <a:avLst/>
              </a:prstGeom>
              <a:solidFill>
                <a:srgbClr val="FF9900"/>
              </a:solidFill>
              <a:ln w="9525">
                <a:solidFill>
                  <a:schemeClr val="tx1"/>
                </a:solidFill>
                <a:miter lim="800000"/>
                <a:headEnd/>
                <a:tailEnd/>
              </a:ln>
            </p:spPr>
            <p:txBody>
              <a:bodyPr wrap="none" anchor="ctr"/>
              <a:lstStyle/>
              <a:p>
                <a:endParaRPr lang="en-US" sz="1200" b="1">
                  <a:solidFill>
                    <a:srgbClr val="000000"/>
                  </a:solidFill>
                  <a:ea typeface="ＭＳ Ｐゴシック" charset="0"/>
                  <a:cs typeface="ＭＳ Ｐゴシック" charset="0"/>
                </a:endParaRPr>
              </a:p>
            </p:txBody>
          </p:sp>
          <p:sp>
            <p:nvSpPr>
              <p:cNvPr id="325673" name="Rectangle 38"/>
              <p:cNvSpPr>
                <a:spLocks noChangeArrowheads="1"/>
              </p:cNvSpPr>
              <p:nvPr/>
            </p:nvSpPr>
            <p:spPr bwMode="auto">
              <a:xfrm>
                <a:off x="3740" y="2722"/>
                <a:ext cx="336" cy="96"/>
              </a:xfrm>
              <a:prstGeom prst="rect">
                <a:avLst/>
              </a:prstGeom>
              <a:solidFill>
                <a:srgbClr val="FF9900"/>
              </a:solidFill>
              <a:ln w="9525">
                <a:solidFill>
                  <a:schemeClr val="tx1"/>
                </a:solidFill>
                <a:miter lim="800000"/>
                <a:headEnd/>
                <a:tailEnd/>
              </a:ln>
            </p:spPr>
            <p:txBody>
              <a:bodyPr wrap="none" anchor="ctr"/>
              <a:lstStyle/>
              <a:p>
                <a:endParaRPr lang="en-US" sz="1200" b="1">
                  <a:solidFill>
                    <a:srgbClr val="000000"/>
                  </a:solidFill>
                  <a:ea typeface="ＭＳ Ｐゴシック" charset="0"/>
                  <a:cs typeface="ＭＳ Ｐゴシック" charset="0"/>
                </a:endParaRPr>
              </a:p>
            </p:txBody>
          </p:sp>
          <p:sp>
            <p:nvSpPr>
              <p:cNvPr id="325674" name="Line 39"/>
              <p:cNvSpPr>
                <a:spLocks noChangeShapeType="1"/>
              </p:cNvSpPr>
              <p:nvPr/>
            </p:nvSpPr>
            <p:spPr bwMode="auto">
              <a:xfrm flipH="1">
                <a:off x="3744" y="2297"/>
                <a:ext cx="189" cy="421"/>
              </a:xfrm>
              <a:prstGeom prst="line">
                <a:avLst/>
              </a:prstGeom>
              <a:noFill/>
              <a:ln w="9525" cap="rnd">
                <a:solidFill>
                  <a:schemeClr val="tx1"/>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sz="1200" b="1">
                  <a:solidFill>
                    <a:srgbClr val="000000"/>
                  </a:solidFill>
                  <a:ea typeface="ＭＳ Ｐゴシック" charset="0"/>
                  <a:cs typeface="ＭＳ Ｐゴシック" charset="0"/>
                </a:endParaRPr>
              </a:p>
            </p:txBody>
          </p:sp>
        </p:grpSp>
      </p:grpSp>
      <p:sp>
        <p:nvSpPr>
          <p:cNvPr id="325639" name="TextBox 2"/>
          <p:cNvSpPr txBox="1">
            <a:spLocks noChangeArrowheads="1"/>
          </p:cNvSpPr>
          <p:nvPr/>
        </p:nvSpPr>
        <p:spPr bwMode="auto">
          <a:xfrm>
            <a:off x="333376" y="4957764"/>
            <a:ext cx="1766888" cy="1200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4" tIns="45690" rIns="91374" bIns="45690">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b="0">
                <a:solidFill>
                  <a:srgbClr val="000000"/>
                </a:solidFill>
              </a:rPr>
              <a:t>Reference based compression (ie CRAM) is similar but it stores actual variant beyond just position of alignment block</a:t>
            </a:r>
          </a:p>
        </p:txBody>
      </p:sp>
      <p:sp>
        <p:nvSpPr>
          <p:cNvPr id="325640" name="Rectangle 3"/>
          <p:cNvSpPr>
            <a:spLocks noChangeArrowheads="1"/>
          </p:cNvSpPr>
          <p:nvPr/>
        </p:nvSpPr>
        <p:spPr bwMode="auto">
          <a:xfrm>
            <a:off x="304805" y="1681214"/>
            <a:ext cx="2124075" cy="30469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4" tIns="45690" rIns="91374" bIns="45690">
            <a:spAutoFit/>
          </a:bodyPr>
          <a:lstStyle/>
          <a:p>
            <a:r>
              <a:rPr lang="en-US" sz="1200" b="1">
                <a:solidFill>
                  <a:srgbClr val="000000"/>
                </a:solidFill>
                <a:ea typeface="ＭＳ Ｐゴシック" charset="0"/>
                <a:cs typeface="ＭＳ Ｐゴシック" charset="0"/>
              </a:rPr>
              <a:t>10X Compression Ex.</a:t>
            </a:r>
          </a:p>
          <a:p>
            <a:endParaRPr lang="en-US" sz="1200" b="1">
              <a:solidFill>
                <a:srgbClr val="000000"/>
              </a:solidFill>
              <a:ea typeface="ＭＳ Ｐゴシック" charset="0"/>
              <a:cs typeface="ＭＳ Ｐゴシック" charset="0"/>
            </a:endParaRPr>
          </a:p>
          <a:p>
            <a:r>
              <a:rPr lang="en-US" sz="1200" b="1">
                <a:solidFill>
                  <a:srgbClr val="000000"/>
                </a:solidFill>
                <a:ea typeface="ＭＳ Ｐゴシック" charset="0"/>
                <a:cs typeface="ＭＳ Ｐゴシック" charset="0"/>
              </a:rPr>
              <a:t>Raw ELAND</a:t>
            </a:r>
            <a:r>
              <a:rPr lang="en-US" sz="1200">
                <a:solidFill>
                  <a:srgbClr val="000000"/>
                </a:solidFill>
                <a:ea typeface="ＭＳ Ｐゴシック" charset="0"/>
                <a:cs typeface="ＭＳ Ｐゴシック" charset="0"/>
              </a:rPr>
              <a:t> export file has uncompressed file size: ∼4 GB; total number of reads: ∼20 million; number of mapped reads: ∼12 million .  </a:t>
            </a:r>
          </a:p>
          <a:p>
            <a:endParaRPr lang="en-US" sz="1200" b="1">
              <a:solidFill>
                <a:srgbClr val="000000"/>
              </a:solidFill>
              <a:ea typeface="ＭＳ Ｐゴシック" charset="0"/>
              <a:cs typeface="ＭＳ Ｐゴシック" charset="0"/>
            </a:endParaRPr>
          </a:p>
          <a:p>
            <a:r>
              <a:rPr lang="en-US" sz="1200" b="1">
                <a:solidFill>
                  <a:srgbClr val="000000"/>
                </a:solidFill>
                <a:ea typeface="ＭＳ Ｐゴシック" charset="0"/>
                <a:cs typeface="ＭＳ Ｐゴシック" charset="0"/>
              </a:rPr>
              <a:t>MRF file</a:t>
            </a:r>
            <a:r>
              <a:rPr lang="en-US" sz="1200">
                <a:solidFill>
                  <a:srgbClr val="000000"/>
                </a:solidFill>
                <a:ea typeface="ＭＳ Ｐゴシック" charset="0"/>
                <a:cs typeface="ＭＳ Ｐゴシック" charset="0"/>
              </a:rPr>
              <a:t> is significantly smaller (∼400 MB uncompressed, ∼130 MB compressed with gzip). </a:t>
            </a:r>
          </a:p>
          <a:p>
            <a:endParaRPr lang="en-US" sz="1200" b="1">
              <a:solidFill>
                <a:srgbClr val="000000"/>
              </a:solidFill>
              <a:ea typeface="ＭＳ Ｐゴシック" charset="0"/>
              <a:cs typeface="ＭＳ Ｐゴシック" charset="0"/>
            </a:endParaRPr>
          </a:p>
          <a:p>
            <a:r>
              <a:rPr lang="en-US" sz="1200" b="1">
                <a:solidFill>
                  <a:srgbClr val="000000"/>
                </a:solidFill>
                <a:ea typeface="ＭＳ Ｐゴシック" charset="0"/>
                <a:cs typeface="ＭＳ Ｐゴシック" charset="0"/>
              </a:rPr>
              <a:t>BAM file</a:t>
            </a:r>
            <a:r>
              <a:rPr lang="en-US" sz="1200">
                <a:solidFill>
                  <a:srgbClr val="000000"/>
                </a:solidFill>
                <a:ea typeface="ＭＳ Ｐゴシック" charset="0"/>
                <a:cs typeface="ＭＳ Ｐゴシック" charset="0"/>
              </a:rPr>
              <a:t> </a:t>
            </a:r>
            <a:br>
              <a:rPr lang="en-US" sz="1200">
                <a:solidFill>
                  <a:srgbClr val="000000"/>
                </a:solidFill>
                <a:ea typeface="ＭＳ Ｐゴシック" charset="0"/>
                <a:cs typeface="ＭＳ Ｐゴシック" charset="0"/>
              </a:rPr>
            </a:br>
            <a:r>
              <a:rPr lang="en-US" sz="1200">
                <a:solidFill>
                  <a:srgbClr val="000000"/>
                </a:solidFill>
                <a:ea typeface="ＭＳ Ｐゴシック" charset="0"/>
                <a:cs typeface="ＭＳ Ｐゴシック" charset="0"/>
              </a:rPr>
              <a:t>has a size of ∼1.2 GB. </a:t>
            </a:r>
          </a:p>
          <a:p>
            <a:endParaRPr lang="en-US" sz="1200">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3714397259"/>
      </p:ext>
    </p:extLst>
  </p:cSld>
  <p:clrMapOvr>
    <a:masterClrMapping/>
  </p:clrMapOvr>
  <p:transition spd="slow" advTm="37804"/>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07553" name="Title 1"/>
          <p:cNvSpPr>
            <a:spLocks noGrp="1"/>
          </p:cNvSpPr>
          <p:nvPr>
            <p:ph type="title"/>
            <p:custDataLst>
              <p:tags r:id="rId3"/>
            </p:custDataLst>
          </p:nvPr>
        </p:nvSpPr>
        <p:spPr>
          <a:xfrm>
            <a:off x="4842934" y="135468"/>
            <a:ext cx="4102087" cy="1131710"/>
          </a:xfrm>
        </p:spPr>
        <p:txBody>
          <a:bodyPr/>
          <a:lstStyle/>
          <a:p>
            <a:pPr>
              <a:defRPr/>
            </a:pPr>
            <a:r>
              <a:rPr lang="en-US" sz="1800" dirty="0">
                <a:solidFill>
                  <a:schemeClr val="tx1">
                    <a:lumMod val="50000"/>
                    <a:lumOff val="50000"/>
                  </a:schemeClr>
                </a:solidFill>
              </a:rPr>
              <a:t> </a:t>
            </a:r>
            <a:r>
              <a:rPr lang="en-US" sz="1800" dirty="0" smtClean="0">
                <a:solidFill>
                  <a:schemeClr val="tx1">
                    <a:lumMod val="50000"/>
                    <a:lumOff val="50000"/>
                  </a:schemeClr>
                </a:solidFill>
              </a:rPr>
              <a:t>Large-scale </a:t>
            </a:r>
            <a:r>
              <a:rPr lang="en-US" sz="1800" dirty="0" err="1" smtClean="0">
                <a:solidFill>
                  <a:schemeClr val="tx1">
                    <a:lumMod val="50000"/>
                    <a:lumOff val="50000"/>
                  </a:schemeClr>
                </a:solidFill>
              </a:rPr>
              <a:t>Transcriptome</a:t>
            </a:r>
            <a:r>
              <a:rPr lang="en-US" sz="1800" dirty="0" smtClean="0">
                <a:solidFill>
                  <a:schemeClr val="tx1">
                    <a:lumMod val="50000"/>
                    <a:lumOff val="50000"/>
                  </a:schemeClr>
                </a:solidFill>
              </a:rPr>
              <a:t> Mining: Building Interpretative Models while Protecting Individual Privacy</a:t>
            </a:r>
            <a:endParaRPr lang="en-US" sz="1400" dirty="0">
              <a:solidFill>
                <a:schemeClr val="tx1">
                  <a:lumMod val="50000"/>
                  <a:lumOff val="50000"/>
                </a:schemeClr>
              </a:solidFill>
            </a:endParaRPr>
          </a:p>
        </p:txBody>
      </p:sp>
      <p:sp>
        <p:nvSpPr>
          <p:cNvPr id="327683" name="Content Placeholder 2"/>
          <p:cNvSpPr>
            <a:spLocks noGrp="1"/>
          </p:cNvSpPr>
          <p:nvPr>
            <p:ph sz="half" idx="1"/>
            <p:custDataLst>
              <p:tags r:id="rId4"/>
            </p:custDataLst>
          </p:nvPr>
        </p:nvSpPr>
        <p:spPr>
          <a:xfrm>
            <a:off x="14135" y="80434"/>
            <a:ext cx="4761065" cy="3767138"/>
          </a:xfrm>
        </p:spPr>
        <p:txBody>
          <a:bodyPr/>
          <a:lstStyle/>
          <a:p>
            <a:r>
              <a:rPr lang="en-US" sz="2400" b="1" dirty="0" smtClean="0">
                <a:solidFill>
                  <a:srgbClr val="FF6600"/>
                </a:solidFill>
                <a:latin typeface="Arial" charset="0"/>
                <a:ea typeface="ＭＳ Ｐゴシック" charset="0"/>
                <a:cs typeface="ＭＳ Ｐゴシック" charset="0"/>
              </a:rPr>
              <a:t>The </a:t>
            </a:r>
            <a:r>
              <a:rPr lang="en-US" sz="2400" b="1" dirty="0">
                <a:solidFill>
                  <a:srgbClr val="FF6600"/>
                </a:solidFill>
                <a:latin typeface="Arial" charset="0"/>
                <a:ea typeface="ＭＳ Ｐゴシック" charset="0"/>
                <a:cs typeface="ＭＳ Ｐゴシック" charset="0"/>
              </a:rPr>
              <a:t>Dilemma of Genomic Privacy</a:t>
            </a:r>
          </a:p>
          <a:p>
            <a:pPr lvl="1"/>
            <a:r>
              <a:rPr lang="en-US" dirty="0">
                <a:solidFill>
                  <a:schemeClr val="bg1"/>
                </a:solidFill>
                <a:latin typeface="Arial" charset="0"/>
                <a:ea typeface="ＭＳ Ｐゴシック" charset="0"/>
                <a:cs typeface="ＭＳ Ｐゴシック" charset="0"/>
              </a:rPr>
              <a:t>Fundamental, inherited info that’s very private </a:t>
            </a:r>
            <a:r>
              <a:rPr lang="en-US" dirty="0" err="1">
                <a:solidFill>
                  <a:schemeClr val="bg1"/>
                </a:solidFill>
                <a:latin typeface="Arial" charset="0"/>
                <a:ea typeface="ＭＳ Ｐゴシック" charset="0"/>
                <a:cs typeface="ＭＳ Ｐゴシック" charset="0"/>
              </a:rPr>
              <a:t>vs</a:t>
            </a:r>
            <a:r>
              <a:rPr lang="en-US" dirty="0">
                <a:solidFill>
                  <a:schemeClr val="bg1"/>
                </a:solidFill>
                <a:latin typeface="Arial" charset="0"/>
                <a:ea typeface="ＭＳ Ｐゴシック" charset="0"/>
                <a:cs typeface="ＭＳ Ｐゴシック" charset="0"/>
              </a:rPr>
              <a:t> the need for large-scale data-sharing to enable med. research</a:t>
            </a:r>
          </a:p>
          <a:p>
            <a:pPr lvl="1"/>
            <a:r>
              <a:rPr lang="en-US" dirty="0">
                <a:solidFill>
                  <a:schemeClr val="bg1"/>
                </a:solidFill>
                <a:latin typeface="Arial" charset="0"/>
                <a:ea typeface="ＭＳ Ｐゴシック" charset="0"/>
                <a:cs typeface="ＭＳ Ｐゴシック" charset="0"/>
              </a:rPr>
              <a:t>Current Social &amp; Tech Approaches</a:t>
            </a:r>
          </a:p>
          <a:p>
            <a:pPr lvl="2"/>
            <a:r>
              <a:rPr lang="en-US" sz="1800" dirty="0">
                <a:solidFill>
                  <a:schemeClr val="bg1"/>
                </a:solidFill>
                <a:latin typeface="Arial" charset="0"/>
                <a:ea typeface="ＭＳ Ｐゴシック" charset="0"/>
                <a:cs typeface="ＭＳ Ｐゴシック" charset="0"/>
              </a:rPr>
              <a:t>Issues: burdensome security, inconsistencies + ways the solutions have been partially "hacked”</a:t>
            </a:r>
          </a:p>
          <a:p>
            <a:pPr lvl="2"/>
            <a:r>
              <a:rPr lang="en-US" sz="1800" dirty="0" err="1">
                <a:solidFill>
                  <a:schemeClr val="bg1"/>
                </a:solidFill>
                <a:latin typeface="Arial" charset="0"/>
                <a:ea typeface="ＭＳ Ｐゴシック" charset="0"/>
                <a:cs typeface="ＭＳ Ｐゴシック" charset="0"/>
              </a:rPr>
              <a:t>Strawman</a:t>
            </a:r>
            <a:r>
              <a:rPr lang="en-US" sz="1800" dirty="0">
                <a:solidFill>
                  <a:schemeClr val="bg1"/>
                </a:solidFill>
                <a:latin typeface="Arial" charset="0"/>
                <a:ea typeface="ＭＳ Ｐゴシック" charset="0"/>
                <a:cs typeface="ＭＳ Ｐゴシック" charset="0"/>
              </a:rPr>
              <a:t> Hybrid </a:t>
            </a:r>
            <a:r>
              <a:rPr lang="en-US" sz="1800" dirty="0" err="1">
                <a:solidFill>
                  <a:schemeClr val="bg1"/>
                </a:solidFill>
                <a:latin typeface="Arial" charset="0"/>
                <a:ea typeface="ＭＳ Ｐゴシック" charset="0"/>
                <a:cs typeface="ＭＳ Ｐゴシック" charset="0"/>
              </a:rPr>
              <a:t>Soc</a:t>
            </a:r>
            <a:r>
              <a:rPr lang="en-US" sz="1800" dirty="0">
                <a:solidFill>
                  <a:schemeClr val="bg1"/>
                </a:solidFill>
                <a:latin typeface="Arial" charset="0"/>
                <a:ea typeface="ＭＳ Ｐゴシック" charset="0"/>
                <a:cs typeface="ＭＳ Ｐゴシック" charset="0"/>
              </a:rPr>
              <a:t>-Tech Proposal </a:t>
            </a:r>
            <a:r>
              <a:rPr lang="en-US" sz="1800" dirty="0" smtClean="0">
                <a:solidFill>
                  <a:schemeClr val="bg1"/>
                </a:solidFill>
                <a:latin typeface="Arial" charset="0"/>
                <a:ea typeface="ＭＳ Ｐゴシック" charset="0"/>
                <a:cs typeface="ＭＳ Ｐゴシック" charset="0"/>
              </a:rPr>
              <a:t>(Cloud </a:t>
            </a:r>
            <a:r>
              <a:rPr lang="en-US" sz="1800" dirty="0">
                <a:solidFill>
                  <a:schemeClr val="bg1"/>
                </a:solidFill>
                <a:latin typeface="Arial" charset="0"/>
                <a:ea typeface="ＭＳ Ｐゴシック" charset="0"/>
                <a:cs typeface="ＭＳ Ｐゴシック" charset="0"/>
              </a:rPr>
              <a:t>Enclaves. Quantifying Leaks, &amp; Closely Coupled priv.-public data</a:t>
            </a:r>
            <a:r>
              <a:rPr lang="en-US" sz="1800" dirty="0" smtClean="0">
                <a:solidFill>
                  <a:schemeClr val="bg1"/>
                </a:solidFill>
                <a:latin typeface="Arial" charset="0"/>
                <a:ea typeface="ＭＳ Ｐゴシック" charset="0"/>
                <a:cs typeface="ＭＳ Ｐゴシック" charset="0"/>
              </a:rPr>
              <a:t>)</a:t>
            </a:r>
          </a:p>
          <a:p>
            <a:r>
              <a:rPr lang="en-US" sz="2400" b="1" dirty="0">
                <a:solidFill>
                  <a:srgbClr val="FF6600"/>
                </a:solidFill>
                <a:latin typeface="Arial" charset="0"/>
                <a:ea typeface="ＭＳ Ｐゴシック" charset="0"/>
                <a:cs typeface="ＭＳ Ｐゴシック" charset="0"/>
              </a:rPr>
              <a:t>RNA-</a:t>
            </a:r>
            <a:r>
              <a:rPr lang="en-US" sz="2400" b="1" dirty="0" err="1" smtClean="0">
                <a:solidFill>
                  <a:srgbClr val="FF6600"/>
                </a:solidFill>
                <a:latin typeface="Arial" charset="0"/>
                <a:ea typeface="ＭＳ Ｐゴシック" charset="0"/>
                <a:cs typeface="ＭＳ Ｐゴシック" charset="0"/>
              </a:rPr>
              <a:t>seq</a:t>
            </a:r>
            <a:r>
              <a:rPr lang="en-US" sz="2400" b="1" dirty="0" smtClean="0">
                <a:solidFill>
                  <a:srgbClr val="FF6600"/>
                </a:solidFill>
                <a:latin typeface="Arial" charset="0"/>
                <a:ea typeface="ＭＳ Ｐゴシック" charset="0"/>
                <a:cs typeface="ＭＳ Ｐゴシック" charset="0"/>
              </a:rPr>
              <a:t>: How to Publicly Share Some </a:t>
            </a:r>
            <a:r>
              <a:rPr lang="en-US" sz="2400" b="1" dirty="0">
                <a:solidFill>
                  <a:srgbClr val="FF6600"/>
                </a:solidFill>
                <a:latin typeface="Arial" charset="0"/>
                <a:ea typeface="ＭＳ Ｐゴシック" charset="0"/>
                <a:cs typeface="ＭＳ Ｐゴシック" charset="0"/>
              </a:rPr>
              <a:t>of </a:t>
            </a:r>
            <a:r>
              <a:rPr lang="en-US" sz="2400" b="1" dirty="0" smtClean="0">
                <a:solidFill>
                  <a:srgbClr val="FF6600"/>
                </a:solidFill>
                <a:latin typeface="Arial" charset="0"/>
                <a:ea typeface="ＭＳ Ｐゴシック" charset="0"/>
                <a:cs typeface="ＭＳ Ｐゴシック" charset="0"/>
              </a:rPr>
              <a:t>it</a:t>
            </a:r>
            <a:endParaRPr lang="en-US" sz="2400" b="1" dirty="0">
              <a:solidFill>
                <a:srgbClr val="FF6600"/>
              </a:solidFill>
              <a:latin typeface="Arial" charset="0"/>
              <a:ea typeface="ＭＳ Ｐゴシック" charset="0"/>
              <a:cs typeface="ＭＳ Ｐゴシック" charset="0"/>
            </a:endParaRPr>
          </a:p>
          <a:p>
            <a:pPr lvl="1"/>
            <a:r>
              <a:rPr lang="en-US" dirty="0">
                <a:solidFill>
                  <a:schemeClr val="bg1"/>
                </a:solidFill>
                <a:latin typeface="Arial" charset="0"/>
                <a:ea typeface="ＭＳ Ｐゴシック" charset="0"/>
                <a:cs typeface="ＭＳ Ｐゴシック" charset="0"/>
              </a:rPr>
              <a:t>Removing SNVs in reads using MRF</a:t>
            </a:r>
          </a:p>
          <a:p>
            <a:pPr lvl="1"/>
            <a:r>
              <a:rPr lang="en-US" dirty="0">
                <a:solidFill>
                  <a:schemeClr val="bg1"/>
                </a:solidFill>
                <a:latin typeface="Arial" charset="0"/>
                <a:ea typeface="ＭＳ Ｐゴシック" charset="0"/>
                <a:cs typeface="ＭＳ Ｐゴシック" charset="0"/>
              </a:rPr>
              <a:t>Quantifying &amp; removing variant info from expression levels + </a:t>
            </a:r>
            <a:r>
              <a:rPr lang="en-US" dirty="0" err="1">
                <a:solidFill>
                  <a:schemeClr val="bg1"/>
                </a:solidFill>
                <a:latin typeface="Arial" charset="0"/>
                <a:ea typeface="ＭＳ Ｐゴシック" charset="0"/>
                <a:cs typeface="ＭＳ Ｐゴシック" charset="0"/>
              </a:rPr>
              <a:t>eQTLs</a:t>
            </a:r>
            <a:endParaRPr lang="en-US" dirty="0">
              <a:solidFill>
                <a:schemeClr val="bg1"/>
              </a:solidFill>
              <a:latin typeface="Arial" charset="0"/>
              <a:ea typeface="ＭＳ Ｐゴシック" charset="0"/>
              <a:cs typeface="ＭＳ Ｐゴシック" charset="0"/>
            </a:endParaRPr>
          </a:p>
          <a:p>
            <a:pPr lvl="1"/>
            <a:r>
              <a:rPr lang="en-US" dirty="0">
                <a:solidFill>
                  <a:schemeClr val="bg1"/>
                </a:solidFill>
                <a:latin typeface="Arial" charset="0"/>
                <a:ea typeface="ＭＳ Ｐゴシック" charset="0"/>
                <a:cs typeface="ＭＳ Ｐゴシック" charset="0"/>
              </a:rPr>
              <a:t>Linking Attack using extreme expression levels</a:t>
            </a:r>
          </a:p>
          <a:p>
            <a:pPr lvl="2"/>
            <a:endParaRPr lang="en-US" sz="1800" dirty="0">
              <a:solidFill>
                <a:schemeClr val="bg1"/>
              </a:solidFill>
              <a:latin typeface="Arial" charset="0"/>
              <a:ea typeface="ＭＳ Ｐゴシック" charset="0"/>
              <a:cs typeface="ＭＳ Ｐゴシック" charset="0"/>
            </a:endParaRPr>
          </a:p>
          <a:p>
            <a:pPr lvl="1"/>
            <a:endParaRPr lang="en-US" sz="2200" dirty="0">
              <a:solidFill>
                <a:schemeClr val="bg1"/>
              </a:solidFill>
              <a:latin typeface="Arial" charset="0"/>
              <a:ea typeface="ＭＳ Ｐゴシック" charset="0"/>
              <a:cs typeface="ＭＳ Ｐゴシック" charset="0"/>
            </a:endParaRPr>
          </a:p>
        </p:txBody>
      </p:sp>
      <p:sp>
        <p:nvSpPr>
          <p:cNvPr id="327684" name="Content Placeholder 3"/>
          <p:cNvSpPr>
            <a:spLocks noGrp="1"/>
          </p:cNvSpPr>
          <p:nvPr>
            <p:ph sz="half" idx="2"/>
            <p:custDataLst>
              <p:tags r:id="rId5"/>
            </p:custDataLst>
          </p:nvPr>
        </p:nvSpPr>
        <p:spPr>
          <a:xfrm>
            <a:off x="4588933" y="1333505"/>
            <a:ext cx="4555067" cy="4684713"/>
          </a:xfrm>
        </p:spPr>
        <p:txBody>
          <a:bodyPr/>
          <a:lstStyle/>
          <a:p>
            <a:r>
              <a:rPr lang="en-US" sz="2400" b="1" dirty="0" smtClean="0">
                <a:solidFill>
                  <a:srgbClr val="FF6600"/>
                </a:solidFill>
                <a:latin typeface="Arial" charset="0"/>
                <a:ea typeface="ＭＳ Ｐゴシック" charset="0"/>
                <a:cs typeface="ＭＳ Ｐゴシック" charset="0"/>
              </a:rPr>
              <a:t>Large</a:t>
            </a:r>
            <a:r>
              <a:rPr lang="en-US" sz="2400" b="1" dirty="0">
                <a:solidFill>
                  <a:srgbClr val="FF6600"/>
                </a:solidFill>
                <a:latin typeface="Arial" charset="0"/>
                <a:ea typeface="ＭＳ Ｐゴシック" charset="0"/>
                <a:cs typeface="ＭＳ Ｐゴシック" charset="0"/>
              </a:rPr>
              <a:t>-scale Mining </a:t>
            </a:r>
            <a:r>
              <a:rPr lang="en-US" sz="2400" b="1" dirty="0" smtClean="0">
                <a:solidFill>
                  <a:srgbClr val="FF6600"/>
                </a:solidFill>
                <a:latin typeface="Arial" charset="0"/>
                <a:ea typeface="ＭＳ Ｐゴシック" charset="0"/>
                <a:cs typeface="ＭＳ Ｐゴシック" charset="0"/>
              </a:rPr>
              <a:t>of RNA-</a:t>
            </a:r>
            <a:r>
              <a:rPr lang="en-US" sz="2400" b="1" dirty="0" err="1" smtClean="0">
                <a:solidFill>
                  <a:srgbClr val="FF6600"/>
                </a:solidFill>
                <a:latin typeface="Arial" charset="0"/>
                <a:ea typeface="ＭＳ Ｐゴシック" charset="0"/>
                <a:cs typeface="ＭＳ Ｐゴシック" charset="0"/>
              </a:rPr>
              <a:t>seq</a:t>
            </a:r>
            <a:r>
              <a:rPr lang="en-US" sz="2400" b="1" dirty="0" smtClean="0">
                <a:solidFill>
                  <a:srgbClr val="FF6600"/>
                </a:solidFill>
                <a:latin typeface="Arial" charset="0"/>
                <a:ea typeface="ＭＳ Ｐゴシック" charset="0"/>
                <a:cs typeface="ＭＳ Ｐゴシック" charset="0"/>
              </a:rPr>
              <a:t> to Determine </a:t>
            </a:r>
            <a:r>
              <a:rPr lang="en-US" sz="2400" b="1" dirty="0">
                <a:solidFill>
                  <a:srgbClr val="FF6600"/>
                </a:solidFill>
                <a:latin typeface="Arial" charset="0"/>
                <a:ea typeface="ＭＳ Ｐゴシック" charset="0"/>
                <a:cs typeface="ＭＳ Ｐゴシック" charset="0"/>
              </a:rPr>
              <a:t>State Space Models</a:t>
            </a:r>
          </a:p>
          <a:p>
            <a:pPr lvl="1"/>
            <a:r>
              <a:rPr lang="en-US" dirty="0">
                <a:solidFill>
                  <a:schemeClr val="bg1"/>
                </a:solidFill>
                <a:latin typeface="Arial" charset="0"/>
                <a:ea typeface="ＭＳ Ｐゴシック" charset="0"/>
                <a:cs typeface="ＭＳ Ｐゴシック" charset="0"/>
              </a:rPr>
              <a:t>Using dimensionality reduction to help determine internal &amp; external drivers</a:t>
            </a:r>
          </a:p>
          <a:p>
            <a:pPr lvl="1"/>
            <a:r>
              <a:rPr lang="en-US" dirty="0">
                <a:solidFill>
                  <a:schemeClr val="bg1"/>
                </a:solidFill>
                <a:latin typeface="Arial" charset="0"/>
                <a:ea typeface="ＭＳ Ｐゴシック" charset="0"/>
                <a:cs typeface="ＭＳ Ｐゴシック" charset="0"/>
              </a:rPr>
              <a:t>Decoupling expression changes into those driven by worm-fly conserved genes </a:t>
            </a:r>
            <a:r>
              <a:rPr lang="en-US" dirty="0" err="1">
                <a:solidFill>
                  <a:schemeClr val="bg1"/>
                </a:solidFill>
                <a:latin typeface="Arial" charset="0"/>
                <a:ea typeface="ＭＳ Ｐゴシック" charset="0"/>
                <a:cs typeface="ＭＳ Ｐゴシック" charset="0"/>
              </a:rPr>
              <a:t>vs</a:t>
            </a:r>
            <a:r>
              <a:rPr lang="en-US" dirty="0">
                <a:solidFill>
                  <a:schemeClr val="bg1"/>
                </a:solidFill>
                <a:latin typeface="Arial" charset="0"/>
                <a:ea typeface="ＭＳ Ｐゴシック" charset="0"/>
                <a:cs typeface="ＭＳ Ｐゴシック" charset="0"/>
              </a:rPr>
              <a:t> species-specific ones. Also, Conserved genes have similar canonical patterns (</a:t>
            </a:r>
            <a:r>
              <a:rPr lang="en-US" dirty="0" err="1">
                <a:solidFill>
                  <a:schemeClr val="bg1"/>
                </a:solidFill>
                <a:latin typeface="Arial" charset="0"/>
                <a:ea typeface="ＭＳ Ｐゴシック" charset="0"/>
                <a:cs typeface="ＭＳ Ｐゴシック" charset="0"/>
              </a:rPr>
              <a:t>iPDPs</a:t>
            </a:r>
            <a:r>
              <a:rPr lang="en-US" dirty="0">
                <a:solidFill>
                  <a:schemeClr val="bg1"/>
                </a:solidFill>
                <a:latin typeface="Arial" charset="0"/>
                <a:ea typeface="ＭＳ Ｐゴシック" charset="0"/>
                <a:cs typeface="ＭＳ Ｐゴシック" charset="0"/>
              </a:rPr>
              <a:t>) in contrast to species specific ones (Ex of ribosomal v signaling genes)</a:t>
            </a:r>
          </a:p>
          <a:p>
            <a:pPr lvl="1"/>
            <a:r>
              <a:rPr lang="en-US" dirty="0">
                <a:solidFill>
                  <a:schemeClr val="bg1"/>
                </a:solidFill>
                <a:latin typeface="Arial" charset="0"/>
                <a:ea typeface="ＭＳ Ｐゴシック" charset="0"/>
                <a:cs typeface="ＭＳ Ｐゴシック" charset="0"/>
              </a:rPr>
              <a:t>In human cell cycle, only conserved genes show matching periodic pattern</a:t>
            </a:r>
          </a:p>
          <a:p>
            <a:pPr lvl="1"/>
            <a:endParaRPr lang="en-US" dirty="0">
              <a:solidFill>
                <a:schemeClr val="bg1"/>
              </a:solidFill>
              <a:latin typeface="Arial" charset="0"/>
              <a:ea typeface="ＭＳ Ｐゴシック" charset="0"/>
              <a:cs typeface="ＭＳ Ｐゴシック" charset="0"/>
            </a:endParaRPr>
          </a:p>
          <a:p>
            <a:pPr lvl="1"/>
            <a:endParaRPr lang="en-US" dirty="0">
              <a:solidFill>
                <a:schemeClr val="bg1"/>
              </a:solidFill>
              <a:latin typeface="Arial" charset="0"/>
              <a:ea typeface="ＭＳ Ｐゴシック" charset="0"/>
              <a:cs typeface="ＭＳ Ｐゴシック" charset="0"/>
            </a:endParaRPr>
          </a:p>
        </p:txBody>
      </p:sp>
    </p:spTree>
    <p:custDataLst>
      <p:tags r:id="rId2"/>
    </p:custDataLst>
    <p:extLst>
      <p:ext uri="{BB962C8B-B14F-4D97-AF65-F5344CB8AC3E}">
        <p14:creationId xmlns:p14="http://schemas.microsoft.com/office/powerpoint/2010/main" val="3991069174"/>
      </p:ext>
    </p:extLst>
  </p:cSld>
  <p:clrMapOvr>
    <a:overrideClrMapping bg1="lt1" tx1="dk1" bg2="lt2" tx2="dk2" accent1="accent1" accent2="accent2" accent3="accent3" accent4="accent4" accent5="accent5" accent6="accent6" hlink="hlink" folHlink="folHlink"/>
  </p:clrMapOvr>
  <p:transition advTm="7592"/>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G_GI_slides_Nov.2015_Large-AH_Page_04.jpg"/>
          <p:cNvPicPr>
            <a:picLocks noChangeAspect="1"/>
          </p:cNvPicPr>
          <p:nvPr/>
        </p:nvPicPr>
        <p:blipFill rotWithShape="1">
          <a:blip r:embed="rId3">
            <a:extLst>
              <a:ext uri="{28A0092B-C50C-407E-A947-70E740481C1C}">
                <a14:useLocalDpi xmlns:a14="http://schemas.microsoft.com/office/drawing/2010/main" val="0"/>
              </a:ext>
            </a:extLst>
          </a:blip>
          <a:srcRect t="12088"/>
          <a:stretch/>
        </p:blipFill>
        <p:spPr>
          <a:xfrm>
            <a:off x="450159" y="3911604"/>
            <a:ext cx="5650778" cy="2793996"/>
          </a:xfrm>
          <a:prstGeom prst="rect">
            <a:avLst/>
          </a:prstGeom>
        </p:spPr>
      </p:pic>
      <p:pic>
        <p:nvPicPr>
          <p:cNvPr id="32870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6688" y="175208"/>
            <a:ext cx="5286375" cy="34813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pic>
        <p:nvPicPr>
          <p:cNvPr id="328706"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0"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328707" name="Title 1"/>
          <p:cNvSpPr txBox="1">
            <a:spLocks/>
          </p:cNvSpPr>
          <p:nvPr/>
        </p:nvSpPr>
        <p:spPr bwMode="auto">
          <a:xfrm>
            <a:off x="5767653" y="1254124"/>
            <a:ext cx="3285067" cy="71755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01" tIns="46002" rIns="92001" bIns="46002" anchor="ctr"/>
          <a:lstStyle>
            <a:lvl1pPr defTabSz="908050" eaLnBrk="0" hangingPunct="0">
              <a:defRPr sz="1200" b="1">
                <a:solidFill>
                  <a:schemeClr val="tx1"/>
                </a:solidFill>
                <a:latin typeface="Arial" charset="0"/>
                <a:ea typeface="ＭＳ Ｐゴシック" charset="0"/>
                <a:cs typeface="ＭＳ Ｐゴシック" charset="0"/>
              </a:defRPr>
            </a:lvl1pPr>
            <a:lvl2pPr marL="742950" indent="-285750" defTabSz="908050" eaLnBrk="0" hangingPunct="0">
              <a:defRPr sz="1200" b="1">
                <a:solidFill>
                  <a:schemeClr val="tx1"/>
                </a:solidFill>
                <a:latin typeface="Arial" charset="0"/>
                <a:ea typeface="ＭＳ Ｐゴシック" charset="0"/>
              </a:defRPr>
            </a:lvl2pPr>
            <a:lvl3pPr marL="1143000" indent="-228600" defTabSz="908050" eaLnBrk="0" hangingPunct="0">
              <a:defRPr sz="1200" b="1">
                <a:solidFill>
                  <a:schemeClr val="tx1"/>
                </a:solidFill>
                <a:latin typeface="Arial" charset="0"/>
                <a:ea typeface="ＭＳ Ｐゴシック" charset="0"/>
              </a:defRPr>
            </a:lvl3pPr>
            <a:lvl4pPr marL="1600200" indent="-228600" defTabSz="908050" eaLnBrk="0" hangingPunct="0">
              <a:defRPr sz="1200" b="1">
                <a:solidFill>
                  <a:schemeClr val="tx1"/>
                </a:solidFill>
                <a:latin typeface="Arial" charset="0"/>
                <a:ea typeface="ＭＳ Ｐゴシック" charset="0"/>
              </a:defRPr>
            </a:lvl4pPr>
            <a:lvl5pPr marL="2057400" indent="-228600" defTabSz="908050" eaLnBrk="0" hangingPunct="0">
              <a:defRPr sz="1200" b="1">
                <a:solidFill>
                  <a:schemeClr val="tx1"/>
                </a:solidFill>
                <a:latin typeface="Arial" charset="0"/>
                <a:ea typeface="ＭＳ Ｐゴシック" charset="0"/>
              </a:defRPr>
            </a:lvl5pPr>
            <a:lvl6pPr marL="2514600" indent="-228600" defTabSz="908050"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908050"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908050"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908050" eaLnBrk="0" fontAlgn="base" hangingPunct="0">
              <a:spcBef>
                <a:spcPct val="0"/>
              </a:spcBef>
              <a:spcAft>
                <a:spcPct val="0"/>
              </a:spcAft>
              <a:defRPr sz="1200" b="1">
                <a:solidFill>
                  <a:schemeClr val="tx1"/>
                </a:solidFill>
                <a:latin typeface="Arial" charset="0"/>
                <a:ea typeface="ＭＳ Ｐゴシック" charset="0"/>
              </a:defRPr>
            </a:lvl9pPr>
          </a:lstStyle>
          <a:p>
            <a:pPr algn="ctr"/>
            <a:r>
              <a:rPr lang="en-US" sz="3200" dirty="0" err="1">
                <a:solidFill>
                  <a:srgbClr val="22228B"/>
                </a:solidFill>
              </a:rPr>
              <a:t>eQTL</a:t>
            </a:r>
            <a:r>
              <a:rPr lang="en-US" sz="3200" dirty="0">
                <a:solidFill>
                  <a:srgbClr val="22228B"/>
                </a:solidFill>
              </a:rPr>
              <a:t> Mapping Using RNA-</a:t>
            </a:r>
            <a:r>
              <a:rPr lang="en-US" sz="3200" dirty="0" err="1">
                <a:solidFill>
                  <a:srgbClr val="22228B"/>
                </a:solidFill>
              </a:rPr>
              <a:t>Seq</a:t>
            </a:r>
            <a:r>
              <a:rPr lang="en-US" sz="3200" dirty="0">
                <a:solidFill>
                  <a:srgbClr val="22228B"/>
                </a:solidFill>
              </a:rPr>
              <a:t> Data</a:t>
            </a:r>
          </a:p>
        </p:txBody>
      </p:sp>
      <p:sp>
        <p:nvSpPr>
          <p:cNvPr id="328708" name="TextBox 10"/>
          <p:cNvSpPr txBox="1">
            <a:spLocks noChangeArrowheads="1"/>
          </p:cNvSpPr>
          <p:nvPr/>
        </p:nvSpPr>
        <p:spPr bwMode="auto">
          <a:xfrm>
            <a:off x="148933" y="3876726"/>
            <a:ext cx="1579145" cy="2461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74" tIns="45690" rIns="91374" bIns="45690">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algn="ctr" eaLnBrk="1" hangingPunct="1"/>
            <a:r>
              <a:rPr lang="en-US" sz="1000" dirty="0">
                <a:solidFill>
                  <a:srgbClr val="7F7F7F"/>
                </a:solidFill>
              </a:rPr>
              <a:t>[</a:t>
            </a:r>
            <a:r>
              <a:rPr lang="en-US" sz="1000" i="1" dirty="0">
                <a:solidFill>
                  <a:srgbClr val="7F7F7F"/>
                </a:solidFill>
              </a:rPr>
              <a:t>Biometrics 68(1) 1–11</a:t>
            </a:r>
            <a:r>
              <a:rPr lang="en-US" sz="1000" dirty="0">
                <a:solidFill>
                  <a:srgbClr val="7F7F7F"/>
                </a:solidFill>
              </a:rPr>
              <a:t>]</a:t>
            </a:r>
          </a:p>
        </p:txBody>
      </p:sp>
      <p:sp>
        <p:nvSpPr>
          <p:cNvPr id="328709" name="Text Placeholder 10"/>
          <p:cNvSpPr>
            <a:spLocks noGrp="1"/>
          </p:cNvSpPr>
          <p:nvPr>
            <p:ph sz="half" idx="1"/>
          </p:nvPr>
        </p:nvSpPr>
        <p:spPr>
          <a:xfrm>
            <a:off x="5765536" y="2673904"/>
            <a:ext cx="3289300" cy="4638675"/>
          </a:xfrm>
        </p:spPr>
        <p:txBody>
          <a:bodyPr/>
          <a:lstStyle/>
          <a:p>
            <a:pPr eaLnBrk="1" hangingPunct="1"/>
            <a:r>
              <a:rPr lang="en-US" sz="2000" dirty="0" err="1">
                <a:latin typeface="Arial" charset="0"/>
                <a:ea typeface="ＭＳ Ｐゴシック" charset="0"/>
                <a:cs typeface="ＭＳ Ｐゴシック" charset="0"/>
              </a:rPr>
              <a:t>eQTLs</a:t>
            </a:r>
            <a:r>
              <a:rPr lang="en-US" sz="2000" dirty="0">
                <a:latin typeface="Arial" charset="0"/>
                <a:ea typeface="ＭＳ Ｐゴシック" charset="0"/>
                <a:cs typeface="ＭＳ Ｐゴシック" charset="0"/>
              </a:rPr>
              <a:t> are genomic loci that contribute to variation in mRNA expression </a:t>
            </a:r>
            <a:r>
              <a:rPr lang="en-US" sz="2000" dirty="0" smtClean="0">
                <a:latin typeface="Arial" charset="0"/>
                <a:ea typeface="ＭＳ Ｐゴシック" charset="0"/>
                <a:cs typeface="ＭＳ Ｐゴシック" charset="0"/>
              </a:rPr>
              <a:t>levels</a:t>
            </a:r>
            <a:endParaRPr lang="en-US" sz="2000" dirty="0">
              <a:latin typeface="Arial" charset="0"/>
              <a:ea typeface="ＭＳ Ｐゴシック" charset="0"/>
              <a:cs typeface="ＭＳ Ｐゴシック" charset="0"/>
            </a:endParaRPr>
          </a:p>
          <a:p>
            <a:pPr eaLnBrk="1" hangingPunct="1"/>
            <a:r>
              <a:rPr lang="en-US" sz="2000" dirty="0" err="1">
                <a:latin typeface="Arial" charset="0"/>
                <a:ea typeface="ＭＳ Ｐゴシック" charset="0"/>
                <a:cs typeface="ＭＳ Ｐゴシック" charset="0"/>
              </a:rPr>
              <a:t>eQTLs</a:t>
            </a:r>
            <a:r>
              <a:rPr lang="en-US" sz="2000" dirty="0">
                <a:latin typeface="Arial" charset="0"/>
                <a:ea typeface="ＭＳ Ｐゴシック" charset="0"/>
                <a:cs typeface="ＭＳ Ｐゴシック" charset="0"/>
              </a:rPr>
              <a:t> provide insights on transcription regulation, and the molecular basis of phenotypic </a:t>
            </a:r>
            <a:r>
              <a:rPr lang="en-US" sz="2000" dirty="0" smtClean="0">
                <a:latin typeface="Arial" charset="0"/>
                <a:ea typeface="ＭＳ Ｐゴシック" charset="0"/>
                <a:cs typeface="ＭＳ Ｐゴシック" charset="0"/>
              </a:rPr>
              <a:t>outcomes</a:t>
            </a:r>
            <a:endParaRPr lang="en-US" sz="2000" dirty="0">
              <a:latin typeface="Arial" charset="0"/>
              <a:ea typeface="ＭＳ Ｐゴシック" charset="0"/>
              <a:cs typeface="ＭＳ Ｐゴシック" charset="0"/>
            </a:endParaRPr>
          </a:p>
          <a:p>
            <a:pPr eaLnBrk="1" hangingPunct="1"/>
            <a:r>
              <a:rPr lang="en-US" sz="2000" dirty="0" err="1">
                <a:latin typeface="Arial" charset="0"/>
                <a:ea typeface="ＭＳ Ｐゴシック" charset="0"/>
                <a:cs typeface="ＭＳ Ｐゴシック" charset="0"/>
              </a:rPr>
              <a:t>eQTL</a:t>
            </a:r>
            <a:r>
              <a:rPr lang="en-US" sz="2000" dirty="0">
                <a:latin typeface="Arial" charset="0"/>
                <a:ea typeface="ＭＳ Ｐゴシック" charset="0"/>
                <a:cs typeface="ＭＳ Ｐゴシック" charset="0"/>
              </a:rPr>
              <a:t> mapping can be done with RNA-</a:t>
            </a:r>
            <a:r>
              <a:rPr lang="en-US" sz="2000" dirty="0" err="1">
                <a:latin typeface="Arial" charset="0"/>
                <a:ea typeface="ＭＳ Ｐゴシック" charset="0"/>
                <a:cs typeface="ＭＳ Ｐゴシック" charset="0"/>
              </a:rPr>
              <a:t>Seq</a:t>
            </a:r>
            <a:r>
              <a:rPr lang="en-US" sz="2000" dirty="0">
                <a:latin typeface="Arial" charset="0"/>
                <a:ea typeface="ＭＳ Ｐゴシック" charset="0"/>
                <a:cs typeface="ＭＳ Ｐゴシック" charset="0"/>
              </a:rPr>
              <a:t> data</a:t>
            </a:r>
          </a:p>
        </p:txBody>
      </p:sp>
    </p:spTree>
    <p:extLst>
      <p:ext uri="{BB962C8B-B14F-4D97-AF65-F5344CB8AC3E}">
        <p14:creationId xmlns:p14="http://schemas.microsoft.com/office/powerpoint/2010/main" val="3853515178"/>
      </p:ext>
    </p:extLst>
  </p:cSld>
  <p:clrMapOvr>
    <a:masterClrMapping/>
  </p:clrMapOvr>
  <p:transition spd="med" advTm="47837"/>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555125" y="452105"/>
            <a:ext cx="6529589" cy="6393016"/>
          </a:xfrm>
          <a:prstGeom prst="rect">
            <a:avLst/>
          </a:prstGeom>
        </p:spPr>
      </p:pic>
      <p:sp>
        <p:nvSpPr>
          <p:cNvPr id="5" name="Title 1"/>
          <p:cNvSpPr>
            <a:spLocks noGrp="1"/>
          </p:cNvSpPr>
          <p:nvPr>
            <p:ph type="title"/>
          </p:nvPr>
        </p:nvSpPr>
        <p:spPr>
          <a:xfrm>
            <a:off x="144888" y="0"/>
            <a:ext cx="9137561" cy="452176"/>
          </a:xfrm>
        </p:spPr>
        <p:txBody>
          <a:bodyPr>
            <a:normAutofit fontScale="90000"/>
          </a:bodyPr>
          <a:lstStyle/>
          <a:p>
            <a:pPr algn="ctr"/>
            <a:r>
              <a:rPr lang="en-US" dirty="0" smtClean="0"/>
              <a:t>Information Content and Predictability</a:t>
            </a:r>
            <a:endParaRPr lang="en-US" dirty="0"/>
          </a:p>
        </p:txBody>
      </p:sp>
      <p:sp>
        <p:nvSpPr>
          <p:cNvPr id="6" name="Rectangle 5"/>
          <p:cNvSpPr/>
          <p:nvPr/>
        </p:nvSpPr>
        <p:spPr>
          <a:xfrm>
            <a:off x="0" y="6581001"/>
            <a:ext cx="2794837" cy="261610"/>
          </a:xfrm>
          <a:prstGeom prst="rect">
            <a:avLst/>
          </a:prstGeom>
        </p:spPr>
        <p:txBody>
          <a:bodyPr wrap="none">
            <a:spAutoFit/>
          </a:bodyPr>
          <a:lstStyle/>
          <a:p>
            <a:pPr defTabSz="912813"/>
            <a:r>
              <a:rPr lang="en-US" sz="1100" b="1" dirty="0">
                <a:solidFill>
                  <a:srgbClr val="A6A6A6"/>
                </a:solidFill>
                <a:ea typeface="ＭＳ Ｐゴシック" charset="0"/>
                <a:cs typeface="ＭＳ Ｐゴシック" charset="0"/>
              </a:rPr>
              <a:t>[</a:t>
            </a:r>
            <a:r>
              <a:rPr lang="en-US" sz="1100" b="1" dirty="0" err="1">
                <a:solidFill>
                  <a:srgbClr val="A6A6A6"/>
                </a:solidFill>
                <a:ea typeface="ＭＳ Ｐゴシック" charset="0"/>
                <a:cs typeface="ＭＳ Ｐゴシック" charset="0"/>
              </a:rPr>
              <a:t>Harmanciet</a:t>
            </a:r>
            <a:r>
              <a:rPr lang="en-US" sz="1100" b="1" dirty="0">
                <a:solidFill>
                  <a:srgbClr val="A6A6A6"/>
                </a:solidFill>
                <a:ea typeface="ＭＳ Ｐゴシック" charset="0"/>
                <a:cs typeface="ＭＳ Ｐゴシック" charset="0"/>
              </a:rPr>
              <a:t> </a:t>
            </a:r>
            <a:r>
              <a:rPr lang="en-US" sz="1100" b="1" dirty="0" smtClean="0">
                <a:solidFill>
                  <a:srgbClr val="A6A6A6"/>
                </a:solidFill>
                <a:ea typeface="ＭＳ Ｐゴシック" charset="0"/>
                <a:cs typeface="ＭＳ Ｐゴシック" charset="0"/>
              </a:rPr>
              <a:t>al. Nat. Meth. (in revision)</a:t>
            </a:r>
            <a:r>
              <a:rPr lang="en-US" altLang="ja-JP" sz="1100" b="1" dirty="0" smtClean="0">
                <a:solidFill>
                  <a:srgbClr val="A6A6A6"/>
                </a:solidFill>
                <a:ea typeface="ＭＳ Ｐゴシック" charset="0"/>
                <a:cs typeface="ＭＳ Ｐゴシック" charset="0"/>
              </a:rPr>
              <a:t>]</a:t>
            </a:r>
            <a:endParaRPr lang="en-US" sz="1100" b="1" dirty="0">
              <a:solidFill>
                <a:srgbClr val="A6A6A6"/>
              </a:solidFill>
              <a:ea typeface="ＭＳ Ｐゴシック" charset="0"/>
              <a:cs typeface="ＭＳ Ｐゴシック" charset="0"/>
            </a:endParaRPr>
          </a:p>
        </p:txBody>
      </p:sp>
    </p:spTree>
    <p:extLst>
      <p:ext uri="{BB962C8B-B14F-4D97-AF65-F5344CB8AC3E}">
        <p14:creationId xmlns:p14="http://schemas.microsoft.com/office/powerpoint/2010/main" val="2420306841"/>
      </p:ext>
    </p:extLst>
  </p:cSld>
  <p:clrMapOvr>
    <a:masterClrMapping/>
  </p:clrMapOvr>
  <mc:AlternateContent xmlns:mc="http://schemas.openxmlformats.org/markup-compatibility/2006" xmlns:p14="http://schemas.microsoft.com/office/powerpoint/2010/main">
    <mc:Choice Requires="p14">
      <p:transition spd="slow" p14:dur="2000" advTm="115590"/>
    </mc:Choice>
    <mc:Fallback xmlns="">
      <p:transition xmlns:p14="http://schemas.microsoft.com/office/powerpoint/2010/main" spd="slow" advTm="115590"/>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1" y="-19186"/>
            <a:ext cx="7948820" cy="1490179"/>
          </a:xfrm>
        </p:spPr>
        <p:txBody>
          <a:bodyPr/>
          <a:lstStyle/>
          <a:p>
            <a:pPr algn="ctr"/>
            <a:r>
              <a:rPr lang="en-US" dirty="0" smtClean="0"/>
              <a:t>Representative Expression, Genotype, </a:t>
            </a:r>
            <a:r>
              <a:rPr lang="en-US" dirty="0" err="1" smtClean="0"/>
              <a:t>eQTL</a:t>
            </a:r>
            <a:r>
              <a:rPr lang="en-US" dirty="0" smtClean="0"/>
              <a:t> Datasets</a:t>
            </a:r>
            <a:endParaRPr lang="en-US" dirty="0"/>
          </a:p>
        </p:txBody>
      </p:sp>
      <p:sp>
        <p:nvSpPr>
          <p:cNvPr id="3" name="Content Placeholder 2"/>
          <p:cNvSpPr>
            <a:spLocks noGrp="1"/>
          </p:cNvSpPr>
          <p:nvPr>
            <p:ph idx="1"/>
          </p:nvPr>
        </p:nvSpPr>
        <p:spPr/>
        <p:txBody>
          <a:bodyPr/>
          <a:lstStyle/>
          <a:p>
            <a:r>
              <a:rPr lang="en-US" dirty="0"/>
              <a:t>mRNA sequencing </a:t>
            </a:r>
            <a:r>
              <a:rPr lang="en-US" dirty="0" smtClean="0"/>
              <a:t>for </a:t>
            </a:r>
            <a:r>
              <a:rPr lang="en-US" dirty="0"/>
              <a:t>462 </a:t>
            </a:r>
            <a:r>
              <a:rPr lang="en-US" dirty="0" smtClean="0"/>
              <a:t>individuals</a:t>
            </a:r>
          </a:p>
          <a:p>
            <a:pPr lvl="1"/>
            <a:r>
              <a:rPr lang="en-US" dirty="0" smtClean="0"/>
              <a:t>Publicly </a:t>
            </a:r>
            <a:r>
              <a:rPr lang="en-US" dirty="0" err="1" smtClean="0"/>
              <a:t>availableQuantification</a:t>
            </a:r>
            <a:r>
              <a:rPr lang="en-US" dirty="0" smtClean="0"/>
              <a:t> for protein </a:t>
            </a:r>
          </a:p>
          <a:p>
            <a:pPr marL="457200" lvl="1" indent="0">
              <a:buNone/>
            </a:pPr>
            <a:r>
              <a:rPr lang="en-US" dirty="0" smtClean="0"/>
              <a:t>coding genes</a:t>
            </a:r>
          </a:p>
          <a:p>
            <a:r>
              <a:rPr lang="en-US" dirty="0" smtClean="0"/>
              <a:t>Approximately 3,000 </a:t>
            </a:r>
            <a:r>
              <a:rPr lang="en-US" dirty="0" err="1" smtClean="0"/>
              <a:t>cis-eQTL</a:t>
            </a:r>
            <a:r>
              <a:rPr lang="en-US" dirty="0" smtClean="0"/>
              <a:t> (FDR&lt;0.05)</a:t>
            </a:r>
          </a:p>
          <a:p>
            <a:r>
              <a:rPr lang="en-US" dirty="0" smtClean="0"/>
              <a:t>Genotypes are available from the 1000 Genomes Project</a:t>
            </a:r>
          </a:p>
          <a:p>
            <a:endParaRPr lang="en-US" dirty="0"/>
          </a:p>
        </p:txBody>
      </p:sp>
      <p:pic>
        <p:nvPicPr>
          <p:cNvPr id="1026" name="Picture 2" descr="Geuvadis RNA sequencing project of 1000 Genomes sampl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77666" y="4683907"/>
            <a:ext cx="3557422" cy="1596887"/>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2054247595"/>
      </p:ext>
    </p:extLst>
  </p:cSld>
  <p:clrMapOvr>
    <a:masterClrMapping/>
  </p:clrMapOvr>
  <mc:AlternateContent xmlns:mc="http://schemas.openxmlformats.org/markup-compatibility/2006" xmlns:p14="http://schemas.microsoft.com/office/powerpoint/2010/main">
    <mc:Choice Requires="p14">
      <p:transition spd="slow" p14:dur="2000" advTm="25765"/>
    </mc:Choice>
    <mc:Fallback xmlns="">
      <p:transition xmlns:p14="http://schemas.microsoft.com/office/powerpoint/2010/main" spd="slow" advTm="25765"/>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37831" y="-44968"/>
            <a:ext cx="8411307" cy="2145323"/>
          </a:xfrm>
        </p:spPr>
        <p:txBody>
          <a:bodyPr>
            <a:normAutofit/>
          </a:bodyPr>
          <a:lstStyle/>
          <a:p>
            <a:r>
              <a:rPr lang="en-US" sz="4000" dirty="0"/>
              <a:t>Per </a:t>
            </a:r>
            <a:r>
              <a:rPr lang="en-US" sz="4000" dirty="0" err="1"/>
              <a:t>eQTL</a:t>
            </a:r>
            <a:r>
              <a:rPr lang="en-US" sz="4000" dirty="0"/>
              <a:t> and ICI Cumulative Leakage versus Genotype Predictability</a:t>
            </a:r>
          </a:p>
        </p:txBody>
      </p:sp>
      <p:sp>
        <p:nvSpPr>
          <p:cNvPr id="5" name="TextBox 4"/>
          <p:cNvSpPr txBox="1"/>
          <p:nvPr/>
        </p:nvSpPr>
        <p:spPr>
          <a:xfrm>
            <a:off x="5126686" y="1982272"/>
            <a:ext cx="3441582" cy="338554"/>
          </a:xfrm>
          <a:prstGeom prst="rect">
            <a:avLst/>
          </a:prstGeom>
          <a:noFill/>
        </p:spPr>
        <p:txBody>
          <a:bodyPr wrap="square" rtlCol="0">
            <a:spAutoFit/>
          </a:bodyPr>
          <a:lstStyle/>
          <a:p>
            <a:pPr fontAlgn="auto">
              <a:spcBef>
                <a:spcPts val="0"/>
              </a:spcBef>
              <a:spcAft>
                <a:spcPts val="0"/>
              </a:spcAft>
            </a:pPr>
            <a:r>
              <a:rPr lang="en-US" sz="1600" dirty="0">
                <a:solidFill>
                  <a:prstClr val="black"/>
                </a:solidFill>
                <a:latin typeface="Helvetica" panose="020B0604020202020204" pitchFamily="34" charset="0"/>
                <a:ea typeface="ＭＳ Ｐゴシック" charset="0"/>
                <a:cs typeface="Helvetica" panose="020B0604020202020204" pitchFamily="34" charset="0"/>
              </a:rPr>
              <a:t>Colors by absolute correlation</a:t>
            </a:r>
          </a:p>
        </p:txBody>
      </p:sp>
      <p:sp>
        <p:nvSpPr>
          <p:cNvPr id="6" name="TextBox 5"/>
          <p:cNvSpPr txBox="1"/>
          <p:nvPr/>
        </p:nvSpPr>
        <p:spPr>
          <a:xfrm rot="16200000">
            <a:off x="7376807" y="4112294"/>
            <a:ext cx="2786603" cy="369332"/>
          </a:xfrm>
          <a:prstGeom prst="rect">
            <a:avLst/>
          </a:prstGeom>
          <a:noFill/>
        </p:spPr>
        <p:txBody>
          <a:bodyPr wrap="square" rtlCol="0">
            <a:spAutoFit/>
          </a:bodyPr>
          <a:lstStyle/>
          <a:p>
            <a:pPr fontAlgn="auto">
              <a:spcBef>
                <a:spcPts val="0"/>
              </a:spcBef>
              <a:spcAft>
                <a:spcPts val="0"/>
              </a:spcAft>
            </a:pPr>
            <a:r>
              <a:rPr lang="en-US" dirty="0">
                <a:solidFill>
                  <a:prstClr val="black"/>
                </a:solidFill>
                <a:latin typeface="Helvetica" panose="020B0604020202020204" pitchFamily="34" charset="0"/>
                <a:ea typeface="ＭＳ Ｐゴシック" charset="0"/>
                <a:cs typeface="Helvetica" panose="020B0604020202020204" pitchFamily="34" charset="0"/>
              </a:rPr>
              <a:t>Absolute Correlation</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02110" y="2534190"/>
            <a:ext cx="3876404" cy="4113948"/>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1248" y="2446038"/>
            <a:ext cx="3923391" cy="4113948"/>
          </a:xfrm>
          <a:prstGeom prst="rect">
            <a:avLst/>
          </a:prstGeom>
        </p:spPr>
      </p:pic>
      <p:sp>
        <p:nvSpPr>
          <p:cNvPr id="9" name="Rectangle 8"/>
          <p:cNvSpPr/>
          <p:nvPr/>
        </p:nvSpPr>
        <p:spPr>
          <a:xfrm>
            <a:off x="0" y="6581001"/>
            <a:ext cx="2794837" cy="261610"/>
          </a:xfrm>
          <a:prstGeom prst="rect">
            <a:avLst/>
          </a:prstGeom>
        </p:spPr>
        <p:txBody>
          <a:bodyPr wrap="none">
            <a:spAutoFit/>
          </a:bodyPr>
          <a:lstStyle/>
          <a:p>
            <a:pPr defTabSz="912813"/>
            <a:r>
              <a:rPr lang="en-US" sz="1100" b="1" dirty="0">
                <a:solidFill>
                  <a:srgbClr val="A6A6A6"/>
                </a:solidFill>
                <a:ea typeface="ＭＳ Ｐゴシック" charset="0"/>
                <a:cs typeface="ＭＳ Ｐゴシック" charset="0"/>
              </a:rPr>
              <a:t>[</a:t>
            </a:r>
            <a:r>
              <a:rPr lang="en-US" sz="1100" b="1" dirty="0" err="1">
                <a:solidFill>
                  <a:srgbClr val="A6A6A6"/>
                </a:solidFill>
                <a:ea typeface="ＭＳ Ｐゴシック" charset="0"/>
                <a:cs typeface="ＭＳ Ｐゴシック" charset="0"/>
              </a:rPr>
              <a:t>Harmanciet</a:t>
            </a:r>
            <a:r>
              <a:rPr lang="en-US" sz="1100" b="1" dirty="0">
                <a:solidFill>
                  <a:srgbClr val="A6A6A6"/>
                </a:solidFill>
                <a:ea typeface="ＭＳ Ｐゴシック" charset="0"/>
                <a:cs typeface="ＭＳ Ｐゴシック" charset="0"/>
              </a:rPr>
              <a:t> </a:t>
            </a:r>
            <a:r>
              <a:rPr lang="en-US" sz="1100" b="1" dirty="0" smtClean="0">
                <a:solidFill>
                  <a:srgbClr val="A6A6A6"/>
                </a:solidFill>
                <a:ea typeface="ＭＳ Ｐゴシック" charset="0"/>
                <a:cs typeface="ＭＳ Ｐゴシック" charset="0"/>
              </a:rPr>
              <a:t>al. Nat. Meth. (in revision)</a:t>
            </a:r>
            <a:r>
              <a:rPr lang="en-US" altLang="ja-JP" sz="1100" b="1" dirty="0" smtClean="0">
                <a:solidFill>
                  <a:srgbClr val="A6A6A6"/>
                </a:solidFill>
                <a:ea typeface="ＭＳ Ｐゴシック" charset="0"/>
                <a:cs typeface="ＭＳ Ｐゴシック" charset="0"/>
              </a:rPr>
              <a:t>]</a:t>
            </a:r>
            <a:endParaRPr lang="en-US" sz="1100" b="1" dirty="0">
              <a:solidFill>
                <a:srgbClr val="A6A6A6"/>
              </a:solidFill>
              <a:ea typeface="ＭＳ Ｐゴシック" charset="0"/>
              <a:cs typeface="ＭＳ Ｐゴシック" charset="0"/>
            </a:endParaRPr>
          </a:p>
        </p:txBody>
      </p:sp>
    </p:spTree>
    <p:extLst>
      <p:ext uri="{BB962C8B-B14F-4D97-AF65-F5344CB8AC3E}">
        <p14:creationId xmlns:p14="http://schemas.microsoft.com/office/powerpoint/2010/main" val="1721835370"/>
      </p:ext>
    </p:extLst>
  </p:cSld>
  <p:clrMapOvr>
    <a:masterClrMapping/>
  </p:clrMapOvr>
  <mc:AlternateContent xmlns:mc="http://schemas.openxmlformats.org/markup-compatibility/2006" xmlns:p14="http://schemas.microsoft.com/office/powerpoint/2010/main">
    <mc:Choice Requires="p14">
      <p:transition spd="slow" p14:dur="2000" advTm="74352"/>
    </mc:Choice>
    <mc:Fallback xmlns="">
      <p:transition xmlns:p14="http://schemas.microsoft.com/office/powerpoint/2010/main" spd="slow" advTm="74352"/>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13565"/>
            <a:ext cx="7886700" cy="1325563"/>
          </a:xfrm>
        </p:spPr>
        <p:txBody>
          <a:bodyPr/>
          <a:lstStyle/>
          <a:p>
            <a:r>
              <a:rPr lang="en-US" dirty="0" smtClean="0"/>
              <a:t>Cumulative Leakage versus Joint Predictability</a:t>
            </a:r>
            <a:endParaRPr lang="en-US" dirty="0"/>
          </a:p>
        </p:txBody>
      </p:sp>
      <p:pic>
        <p:nvPicPr>
          <p:cNvPr id="3" name="Picture 2" descr="MG_GI_slides_Nov.2015_Large-AH_Page_07.jpg"/>
          <p:cNvPicPr>
            <a:picLocks noChangeAspect="1"/>
          </p:cNvPicPr>
          <p:nvPr/>
        </p:nvPicPr>
        <p:blipFill rotWithShape="1">
          <a:blip r:embed="rId2">
            <a:extLst>
              <a:ext uri="{28A0092B-C50C-407E-A947-70E740481C1C}">
                <a14:useLocalDpi xmlns:a14="http://schemas.microsoft.com/office/drawing/2010/main" val="0"/>
              </a:ext>
            </a:extLst>
          </a:blip>
          <a:srcRect t="9172"/>
          <a:stretch/>
        </p:blipFill>
        <p:spPr>
          <a:xfrm>
            <a:off x="0" y="2015067"/>
            <a:ext cx="9144000" cy="4671163"/>
          </a:xfrm>
          <a:prstGeom prst="rect">
            <a:avLst/>
          </a:prstGeom>
        </p:spPr>
      </p:pic>
      <p:sp>
        <p:nvSpPr>
          <p:cNvPr id="4" name="Rectangle 3"/>
          <p:cNvSpPr/>
          <p:nvPr/>
        </p:nvSpPr>
        <p:spPr>
          <a:xfrm>
            <a:off x="0" y="6581001"/>
            <a:ext cx="2794837" cy="261610"/>
          </a:xfrm>
          <a:prstGeom prst="rect">
            <a:avLst/>
          </a:prstGeom>
        </p:spPr>
        <p:txBody>
          <a:bodyPr wrap="none">
            <a:spAutoFit/>
          </a:bodyPr>
          <a:lstStyle/>
          <a:p>
            <a:pPr defTabSz="912813"/>
            <a:r>
              <a:rPr lang="en-US" sz="1100" b="1" dirty="0">
                <a:solidFill>
                  <a:srgbClr val="A6A6A6"/>
                </a:solidFill>
                <a:ea typeface="ＭＳ Ｐゴシック" charset="0"/>
                <a:cs typeface="ＭＳ Ｐゴシック" charset="0"/>
              </a:rPr>
              <a:t>[</a:t>
            </a:r>
            <a:r>
              <a:rPr lang="en-US" sz="1100" b="1" dirty="0" err="1">
                <a:solidFill>
                  <a:srgbClr val="A6A6A6"/>
                </a:solidFill>
                <a:ea typeface="ＭＳ Ｐゴシック" charset="0"/>
                <a:cs typeface="ＭＳ Ｐゴシック" charset="0"/>
              </a:rPr>
              <a:t>Harmanciet</a:t>
            </a:r>
            <a:r>
              <a:rPr lang="en-US" sz="1100" b="1" dirty="0">
                <a:solidFill>
                  <a:srgbClr val="A6A6A6"/>
                </a:solidFill>
                <a:ea typeface="ＭＳ Ｐゴシック" charset="0"/>
                <a:cs typeface="ＭＳ Ｐゴシック" charset="0"/>
              </a:rPr>
              <a:t> </a:t>
            </a:r>
            <a:r>
              <a:rPr lang="en-US" sz="1100" b="1" dirty="0" smtClean="0">
                <a:solidFill>
                  <a:srgbClr val="A6A6A6"/>
                </a:solidFill>
                <a:ea typeface="ＭＳ Ｐゴシック" charset="0"/>
                <a:cs typeface="ＭＳ Ｐゴシック" charset="0"/>
              </a:rPr>
              <a:t>al. Nat. Meth. (in revision)</a:t>
            </a:r>
            <a:r>
              <a:rPr lang="en-US" altLang="ja-JP" sz="1100" b="1" dirty="0" smtClean="0">
                <a:solidFill>
                  <a:srgbClr val="A6A6A6"/>
                </a:solidFill>
                <a:ea typeface="ＭＳ Ｐゴシック" charset="0"/>
                <a:cs typeface="ＭＳ Ｐゴシック" charset="0"/>
              </a:rPr>
              <a:t>]</a:t>
            </a:r>
            <a:endParaRPr lang="en-US" sz="1100" b="1" dirty="0">
              <a:solidFill>
                <a:srgbClr val="A6A6A6"/>
              </a:solidFill>
              <a:ea typeface="ＭＳ Ｐゴシック" charset="0"/>
              <a:cs typeface="ＭＳ Ｐゴシック" charset="0"/>
            </a:endParaRPr>
          </a:p>
        </p:txBody>
      </p:sp>
    </p:spTree>
    <p:extLst>
      <p:ext uri="{BB962C8B-B14F-4D97-AF65-F5344CB8AC3E}">
        <p14:creationId xmlns:p14="http://schemas.microsoft.com/office/powerpoint/2010/main" val="846548859"/>
      </p:ext>
    </p:extLst>
  </p:cSld>
  <p:clrMapOvr>
    <a:masterClrMapping/>
  </p:clrMapOvr>
  <mc:AlternateContent xmlns:mc="http://schemas.openxmlformats.org/markup-compatibility/2006" xmlns:p14="http://schemas.microsoft.com/office/powerpoint/2010/main">
    <mc:Choice Requires="p14">
      <p:transition spd="slow" p14:dur="2000" advTm="19057"/>
    </mc:Choice>
    <mc:Fallback xmlns="">
      <p:transition xmlns:p14="http://schemas.microsoft.com/office/powerpoint/2010/main" spd="slow" advTm="19057"/>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 name="Title 1"/>
          <p:cNvSpPr>
            <a:spLocks noGrp="1"/>
          </p:cNvSpPr>
          <p:nvPr>
            <p:ph type="title"/>
          </p:nvPr>
        </p:nvSpPr>
        <p:spPr>
          <a:xfrm>
            <a:off x="628651" y="-521467"/>
            <a:ext cx="7948820" cy="1490179"/>
          </a:xfrm>
        </p:spPr>
        <p:txBody>
          <a:bodyPr>
            <a:normAutofit/>
          </a:bodyPr>
          <a:lstStyle/>
          <a:p>
            <a:pPr algn="ctr"/>
            <a:r>
              <a:rPr lang="en-US" sz="3600" dirty="0" smtClean="0"/>
              <a:t>Linking Attack Scenario</a:t>
            </a:r>
            <a:endParaRPr lang="en-US" sz="3600" dirty="0"/>
          </a:p>
        </p:txBody>
      </p:sp>
      <p:pic>
        <p:nvPicPr>
          <p:cNvPr id="2" name="Picture 1" descr="MG_GI_slides_Nov.2015_Large-AH_Page_02.jpg"/>
          <p:cNvPicPr>
            <a:picLocks noChangeAspect="1"/>
          </p:cNvPicPr>
          <p:nvPr/>
        </p:nvPicPr>
        <p:blipFill rotWithShape="1">
          <a:blip r:embed="rId2">
            <a:extLst>
              <a:ext uri="{28A0092B-C50C-407E-A947-70E740481C1C}">
                <a14:useLocalDpi xmlns:a14="http://schemas.microsoft.com/office/drawing/2010/main" val="0"/>
              </a:ext>
            </a:extLst>
          </a:blip>
          <a:srcRect t="6338" b="-1"/>
          <a:stretch/>
        </p:blipFill>
        <p:spPr>
          <a:xfrm>
            <a:off x="-677333" y="1473200"/>
            <a:ext cx="9482666" cy="4995334"/>
          </a:xfrm>
          <a:prstGeom prst="rect">
            <a:avLst/>
          </a:prstGeom>
        </p:spPr>
      </p:pic>
      <p:sp>
        <p:nvSpPr>
          <p:cNvPr id="4" name="Rectangle 3"/>
          <p:cNvSpPr/>
          <p:nvPr/>
        </p:nvSpPr>
        <p:spPr>
          <a:xfrm>
            <a:off x="0" y="6581001"/>
            <a:ext cx="2794837" cy="261610"/>
          </a:xfrm>
          <a:prstGeom prst="rect">
            <a:avLst/>
          </a:prstGeom>
        </p:spPr>
        <p:txBody>
          <a:bodyPr wrap="none">
            <a:spAutoFit/>
          </a:bodyPr>
          <a:lstStyle/>
          <a:p>
            <a:pPr defTabSz="912813"/>
            <a:r>
              <a:rPr lang="en-US" sz="1100" b="1" dirty="0">
                <a:solidFill>
                  <a:srgbClr val="A6A6A6"/>
                </a:solidFill>
                <a:ea typeface="ＭＳ Ｐゴシック" charset="0"/>
                <a:cs typeface="ＭＳ Ｐゴシック" charset="0"/>
              </a:rPr>
              <a:t>[</a:t>
            </a:r>
            <a:r>
              <a:rPr lang="en-US" sz="1100" b="1" dirty="0" err="1">
                <a:solidFill>
                  <a:srgbClr val="A6A6A6"/>
                </a:solidFill>
                <a:ea typeface="ＭＳ Ｐゴシック" charset="0"/>
                <a:cs typeface="ＭＳ Ｐゴシック" charset="0"/>
              </a:rPr>
              <a:t>Harmanciet</a:t>
            </a:r>
            <a:r>
              <a:rPr lang="en-US" sz="1100" b="1" dirty="0">
                <a:solidFill>
                  <a:srgbClr val="A6A6A6"/>
                </a:solidFill>
                <a:ea typeface="ＭＳ Ｐゴシック" charset="0"/>
                <a:cs typeface="ＭＳ Ｐゴシック" charset="0"/>
              </a:rPr>
              <a:t> </a:t>
            </a:r>
            <a:r>
              <a:rPr lang="en-US" sz="1100" b="1" dirty="0" smtClean="0">
                <a:solidFill>
                  <a:srgbClr val="A6A6A6"/>
                </a:solidFill>
                <a:ea typeface="ＭＳ Ｐゴシック" charset="0"/>
                <a:cs typeface="ＭＳ Ｐゴシック" charset="0"/>
              </a:rPr>
              <a:t>al. Nat. Meth. (in revision)</a:t>
            </a:r>
            <a:r>
              <a:rPr lang="en-US" altLang="ja-JP" sz="1100" b="1" dirty="0" smtClean="0">
                <a:solidFill>
                  <a:srgbClr val="A6A6A6"/>
                </a:solidFill>
                <a:ea typeface="ＭＳ Ｐゴシック" charset="0"/>
                <a:cs typeface="ＭＳ Ｐゴシック" charset="0"/>
              </a:rPr>
              <a:t>]</a:t>
            </a:r>
            <a:endParaRPr lang="en-US" sz="1100" b="1" dirty="0">
              <a:solidFill>
                <a:srgbClr val="A6A6A6"/>
              </a:solidFill>
              <a:ea typeface="ＭＳ Ｐゴシック" charset="0"/>
              <a:cs typeface="ＭＳ Ｐゴシック" charset="0"/>
            </a:endParaRPr>
          </a:p>
        </p:txBody>
      </p:sp>
    </p:spTree>
    <p:extLst>
      <p:ext uri="{BB962C8B-B14F-4D97-AF65-F5344CB8AC3E}">
        <p14:creationId xmlns:p14="http://schemas.microsoft.com/office/powerpoint/2010/main" val="202074162"/>
      </p:ext>
    </p:extLst>
  </p:cSld>
  <p:clrMapOvr>
    <a:masterClrMapping/>
  </p:clrMapOvr>
  <mc:AlternateContent xmlns:mc="http://schemas.openxmlformats.org/markup-compatibility/2006" xmlns:p14="http://schemas.microsoft.com/office/powerpoint/2010/main">
    <mc:Choice Requires="p14">
      <p:transition spd="slow" p14:dur="2000" advTm="97904"/>
    </mc:Choice>
    <mc:Fallback xmlns="">
      <p:transition xmlns:p14="http://schemas.microsoft.com/office/powerpoint/2010/main" spd="slow" advTm="97904"/>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G_GI_slides_Nov.2015_Large-AH_Page_08.jpg"/>
          <p:cNvPicPr>
            <a:picLocks noChangeAspect="1"/>
          </p:cNvPicPr>
          <p:nvPr/>
        </p:nvPicPr>
        <p:blipFill rotWithShape="1">
          <a:blip r:embed="rId2">
            <a:extLst>
              <a:ext uri="{28A0092B-C50C-407E-A947-70E740481C1C}">
                <a14:useLocalDpi xmlns:a14="http://schemas.microsoft.com/office/drawing/2010/main" val="0"/>
              </a:ext>
            </a:extLst>
          </a:blip>
          <a:srcRect t="17074"/>
          <a:stretch/>
        </p:blipFill>
        <p:spPr>
          <a:xfrm>
            <a:off x="0" y="1642529"/>
            <a:ext cx="9144000" cy="4264762"/>
          </a:xfrm>
          <a:prstGeom prst="rect">
            <a:avLst/>
          </a:prstGeom>
        </p:spPr>
      </p:pic>
      <p:sp>
        <p:nvSpPr>
          <p:cNvPr id="5" name="Title 4"/>
          <p:cNvSpPr>
            <a:spLocks noGrp="1"/>
          </p:cNvSpPr>
          <p:nvPr>
            <p:ph type="title"/>
          </p:nvPr>
        </p:nvSpPr>
        <p:spPr>
          <a:xfrm>
            <a:off x="628650" y="43399"/>
            <a:ext cx="7886700" cy="1325563"/>
          </a:xfrm>
        </p:spPr>
        <p:txBody>
          <a:bodyPr>
            <a:normAutofit/>
          </a:bodyPr>
          <a:lstStyle/>
          <a:p>
            <a:r>
              <a:rPr lang="en-US" dirty="0">
                <a:solidFill>
                  <a:prstClr val="black"/>
                </a:solidFill>
                <a:latin typeface="Calibri"/>
              </a:rPr>
              <a:t>Steps in Instantiation of a (Mock) Linking </a:t>
            </a:r>
            <a:r>
              <a:rPr lang="en-US" dirty="0" smtClean="0">
                <a:solidFill>
                  <a:prstClr val="black"/>
                </a:solidFill>
                <a:latin typeface="Calibri"/>
              </a:rPr>
              <a:t>Attack</a:t>
            </a:r>
            <a:endParaRPr lang="en-US" dirty="0"/>
          </a:p>
        </p:txBody>
      </p:sp>
      <p:sp>
        <p:nvSpPr>
          <p:cNvPr id="4" name="Rectangle 3"/>
          <p:cNvSpPr/>
          <p:nvPr/>
        </p:nvSpPr>
        <p:spPr>
          <a:xfrm>
            <a:off x="0" y="6581001"/>
            <a:ext cx="2794837" cy="261610"/>
          </a:xfrm>
          <a:prstGeom prst="rect">
            <a:avLst/>
          </a:prstGeom>
        </p:spPr>
        <p:txBody>
          <a:bodyPr wrap="none">
            <a:spAutoFit/>
          </a:bodyPr>
          <a:lstStyle/>
          <a:p>
            <a:pPr defTabSz="912813"/>
            <a:r>
              <a:rPr lang="en-US" sz="1100" b="1" dirty="0">
                <a:solidFill>
                  <a:srgbClr val="A6A6A6"/>
                </a:solidFill>
                <a:ea typeface="ＭＳ Ｐゴシック" charset="0"/>
                <a:cs typeface="ＭＳ Ｐゴシック" charset="0"/>
              </a:rPr>
              <a:t>[</a:t>
            </a:r>
            <a:r>
              <a:rPr lang="en-US" sz="1100" b="1" dirty="0" err="1">
                <a:solidFill>
                  <a:srgbClr val="A6A6A6"/>
                </a:solidFill>
                <a:ea typeface="ＭＳ Ｐゴシック" charset="0"/>
                <a:cs typeface="ＭＳ Ｐゴシック" charset="0"/>
              </a:rPr>
              <a:t>Harmanciet</a:t>
            </a:r>
            <a:r>
              <a:rPr lang="en-US" sz="1100" b="1" dirty="0">
                <a:solidFill>
                  <a:srgbClr val="A6A6A6"/>
                </a:solidFill>
                <a:ea typeface="ＭＳ Ｐゴシック" charset="0"/>
                <a:cs typeface="ＭＳ Ｐゴシック" charset="0"/>
              </a:rPr>
              <a:t> </a:t>
            </a:r>
            <a:r>
              <a:rPr lang="en-US" sz="1100" b="1" dirty="0" smtClean="0">
                <a:solidFill>
                  <a:srgbClr val="A6A6A6"/>
                </a:solidFill>
                <a:ea typeface="ＭＳ Ｐゴシック" charset="0"/>
                <a:cs typeface="ＭＳ Ｐゴシック" charset="0"/>
              </a:rPr>
              <a:t>al. Nat. Meth. (in revision)</a:t>
            </a:r>
            <a:r>
              <a:rPr lang="en-US" altLang="ja-JP" sz="1100" b="1" dirty="0" smtClean="0">
                <a:solidFill>
                  <a:srgbClr val="A6A6A6"/>
                </a:solidFill>
                <a:ea typeface="ＭＳ Ｐゴシック" charset="0"/>
                <a:cs typeface="ＭＳ Ｐゴシック" charset="0"/>
              </a:rPr>
              <a:t>]</a:t>
            </a:r>
            <a:endParaRPr lang="en-US" sz="1100" b="1" dirty="0">
              <a:solidFill>
                <a:srgbClr val="A6A6A6"/>
              </a:solidFill>
              <a:ea typeface="ＭＳ Ｐゴシック" charset="0"/>
              <a:cs typeface="ＭＳ Ｐゴシック" charset="0"/>
            </a:endParaRPr>
          </a:p>
        </p:txBody>
      </p:sp>
    </p:spTree>
    <p:extLst>
      <p:ext uri="{BB962C8B-B14F-4D97-AF65-F5344CB8AC3E}">
        <p14:creationId xmlns:p14="http://schemas.microsoft.com/office/powerpoint/2010/main" val="2888598962"/>
      </p:ext>
    </p:extLst>
  </p:cSld>
  <p:clrMapOvr>
    <a:masterClrMapping/>
  </p:clrMapOvr>
  <mc:AlternateContent xmlns:mc="http://schemas.openxmlformats.org/markup-compatibility/2006" xmlns:p14="http://schemas.microsoft.com/office/powerpoint/2010/main">
    <mc:Choice Requires="p14">
      <p:transition spd="slow" p14:dur="2000" advTm="80358"/>
    </mc:Choice>
    <mc:Fallback xmlns="">
      <p:transition xmlns:p14="http://schemas.microsoft.com/office/powerpoint/2010/main" spd="slow" advTm="80358"/>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 name="Straight Connector 14"/>
          <p:cNvCxnSpPr/>
          <p:nvPr/>
        </p:nvCxnSpPr>
        <p:spPr>
          <a:xfrm flipH="1">
            <a:off x="722312" y="4876800"/>
            <a:ext cx="304800" cy="457200"/>
          </a:xfrm>
          <a:prstGeom prst="line">
            <a:avLst/>
          </a:prstGeom>
          <a:ln w="19050">
            <a:solidFill>
              <a:srgbClr val="FFC000"/>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1027112" y="1868514"/>
            <a:ext cx="495300" cy="493686"/>
          </a:xfrm>
          <a:prstGeom prst="line">
            <a:avLst/>
          </a:prstGeom>
          <a:ln w="19050">
            <a:solidFill>
              <a:srgbClr val="0070C0"/>
            </a:solidFill>
            <a:prstDash val="dash"/>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2244824" y="0"/>
            <a:ext cx="6444208" cy="752330"/>
          </a:xfrm>
        </p:spPr>
        <p:txBody>
          <a:bodyPr>
            <a:noAutofit/>
          </a:bodyPr>
          <a:lstStyle/>
          <a:p>
            <a:pPr algn="l"/>
            <a:r>
              <a:rPr lang="en-US" b="1" dirty="0" smtClean="0">
                <a:latin typeface="Arial" panose="020B0604020202020204" pitchFamily="34" charset="0"/>
                <a:cs typeface="Arial" panose="020B0604020202020204" pitchFamily="34" charset="0"/>
              </a:rPr>
              <a:t>ERCC Organization</a:t>
            </a:r>
            <a:endParaRPr lang="en-US"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2"/>
          </p:nvPr>
        </p:nvSpPr>
        <p:spPr>
          <a:xfrm>
            <a:off x="6758880" y="6453336"/>
            <a:ext cx="2133600" cy="365125"/>
          </a:xfrm>
        </p:spPr>
        <p:txBody>
          <a:bodyPr/>
          <a:lstStyle/>
          <a:p>
            <a:fld id="{42D882AF-417C-435C-9F28-43C1763EC6AE}" type="slidenum">
              <a:rPr lang="en-US" smtClean="0"/>
              <a:pPr/>
              <a:t>3</a:t>
            </a:fld>
            <a:endParaRPr lang="en-US" dirty="0"/>
          </a:p>
        </p:txBody>
      </p:sp>
      <p:cxnSp>
        <p:nvCxnSpPr>
          <p:cNvPr id="8" name="Straight Connector 7"/>
          <p:cNvCxnSpPr/>
          <p:nvPr/>
        </p:nvCxnSpPr>
        <p:spPr>
          <a:xfrm>
            <a:off x="1425126" y="816004"/>
            <a:ext cx="7732466" cy="0"/>
          </a:xfrm>
          <a:prstGeom prst="line">
            <a:avLst/>
          </a:prstGeom>
          <a:ln>
            <a:solidFill>
              <a:srgbClr val="171718"/>
            </a:solidFill>
          </a:ln>
          <a:effectLst/>
        </p:spPr>
        <p:style>
          <a:lnRef idx="2">
            <a:schemeClr val="accent1"/>
          </a:lnRef>
          <a:fillRef idx="0">
            <a:schemeClr val="accent1"/>
          </a:fillRef>
          <a:effectRef idx="1">
            <a:schemeClr val="accent1"/>
          </a:effectRef>
          <a:fontRef idx="minor">
            <a:schemeClr val="tx1"/>
          </a:fontRef>
        </p:style>
      </p:cxnSp>
      <p:pic>
        <p:nvPicPr>
          <p:cNvPr id="9" name="Picture 8" descr="exRNA logo.png"/>
          <p:cNvPicPr>
            <a:picLocks noChangeAspect="1"/>
          </p:cNvPicPr>
          <p:nvPr/>
        </p:nvPicPr>
        <p:blipFill rotWithShape="1">
          <a:blip r:embed="rId3" cstate="print">
            <a:extLst>
              <a:ext uri="{28A0092B-C50C-407E-A947-70E740481C1C}">
                <a14:useLocalDpi xmlns:a14="http://schemas.microsoft.com/office/drawing/2010/main" val="0"/>
              </a:ext>
            </a:extLst>
          </a:blip>
          <a:srcRect r="66312"/>
          <a:stretch/>
        </p:blipFill>
        <p:spPr>
          <a:xfrm>
            <a:off x="251520" y="128185"/>
            <a:ext cx="706982" cy="835831"/>
          </a:xfrm>
          <a:prstGeom prst="rect">
            <a:avLst/>
          </a:prstGeom>
        </p:spPr>
      </p:pic>
      <p:graphicFrame>
        <p:nvGraphicFramePr>
          <p:cNvPr id="10" name="Diagram 9"/>
          <p:cNvGraphicFramePr/>
          <p:nvPr>
            <p:extLst>
              <p:ext uri="{D42A27DB-BD31-4B8C-83A1-F6EECF244321}">
                <p14:modId xmlns:p14="http://schemas.microsoft.com/office/powerpoint/2010/main" val="2196400250"/>
              </p:ext>
            </p:extLst>
          </p:nvPr>
        </p:nvGraphicFramePr>
        <p:xfrm>
          <a:off x="4151312" y="1219200"/>
          <a:ext cx="5029200" cy="45466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11" name="Diagram 10"/>
          <p:cNvGraphicFramePr/>
          <p:nvPr>
            <p:extLst>
              <p:ext uri="{D42A27DB-BD31-4B8C-83A1-F6EECF244321}">
                <p14:modId xmlns:p14="http://schemas.microsoft.com/office/powerpoint/2010/main" val="3839876692"/>
              </p:ext>
            </p:extLst>
          </p:nvPr>
        </p:nvGraphicFramePr>
        <p:xfrm>
          <a:off x="-108520" y="2057400"/>
          <a:ext cx="4572000" cy="3048000"/>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12" name="Rectangle 11"/>
          <p:cNvSpPr/>
          <p:nvPr/>
        </p:nvSpPr>
        <p:spPr>
          <a:xfrm>
            <a:off x="68107" y="1431451"/>
            <a:ext cx="3321205" cy="584775"/>
          </a:xfrm>
          <a:prstGeom prst="rect">
            <a:avLst/>
          </a:prstGeom>
          <a:solidFill>
            <a:schemeClr val="bg1"/>
          </a:solidFill>
          <a:ln w="19050">
            <a:solidFill>
              <a:schemeClr val="tx2">
                <a:lumMod val="60000"/>
                <a:lumOff val="40000"/>
              </a:schemeClr>
            </a:solidFill>
          </a:ln>
        </p:spPr>
        <p:txBody>
          <a:bodyPr wrap="square">
            <a:spAutoFit/>
          </a:bodyPr>
          <a:lstStyle/>
          <a:p>
            <a:pPr marL="285750" indent="-285750">
              <a:buFont typeface="Arial" pitchFamily="34" charset="0"/>
              <a:buChar char="•"/>
            </a:pPr>
            <a:r>
              <a:rPr lang="en-US" sz="1600" b="1" dirty="0"/>
              <a:t>Curated Gene </a:t>
            </a:r>
            <a:r>
              <a:rPr lang="en-US" sz="1600" b="1" dirty="0" smtClean="0"/>
              <a:t>Context, Network Modules, Pathways</a:t>
            </a:r>
            <a:endParaRPr lang="en-US" sz="1600" b="1" dirty="0"/>
          </a:p>
        </p:txBody>
      </p:sp>
      <p:sp>
        <p:nvSpPr>
          <p:cNvPr id="13" name="Rectangle 12"/>
          <p:cNvSpPr/>
          <p:nvPr/>
        </p:nvSpPr>
        <p:spPr>
          <a:xfrm>
            <a:off x="493713" y="5334000"/>
            <a:ext cx="3276600" cy="830997"/>
          </a:xfrm>
          <a:prstGeom prst="rect">
            <a:avLst/>
          </a:prstGeom>
          <a:ln w="19050">
            <a:solidFill>
              <a:srgbClr val="FFC000"/>
            </a:solidFill>
          </a:ln>
        </p:spPr>
        <p:txBody>
          <a:bodyPr wrap="square">
            <a:spAutoFit/>
          </a:bodyPr>
          <a:lstStyle/>
          <a:p>
            <a:pPr marL="285750" indent="-285750">
              <a:buFont typeface="Arial" pitchFamily="34" charset="0"/>
              <a:buChar char="•"/>
            </a:pPr>
            <a:r>
              <a:rPr lang="en-US" sz="1600" b="1" dirty="0" smtClean="0"/>
              <a:t>Develop Metadata </a:t>
            </a:r>
            <a:r>
              <a:rPr lang="en-US" sz="1600" b="1" dirty="0" err="1" smtClean="0"/>
              <a:t>Stds</a:t>
            </a:r>
            <a:endParaRPr lang="en-US" sz="1600" b="1" dirty="0"/>
          </a:p>
          <a:p>
            <a:pPr marL="285750" indent="-285750">
              <a:buFont typeface="Arial" pitchFamily="34" charset="0"/>
              <a:buChar char="•"/>
            </a:pPr>
            <a:r>
              <a:rPr lang="en-US" sz="1600" b="1" dirty="0" smtClean="0"/>
              <a:t>Create &amp; Host </a:t>
            </a:r>
            <a:r>
              <a:rPr lang="en-US" sz="1600" b="1" dirty="0" err="1" smtClean="0"/>
              <a:t>exRNA</a:t>
            </a:r>
            <a:r>
              <a:rPr lang="en-US" sz="1600" b="1" dirty="0" smtClean="0"/>
              <a:t> Atlas</a:t>
            </a:r>
          </a:p>
          <a:p>
            <a:pPr marL="285750" indent="-285750">
              <a:buFont typeface="Arial" pitchFamily="34" charset="0"/>
              <a:buChar char="•"/>
            </a:pPr>
            <a:r>
              <a:rPr lang="en-US" sz="1600" b="1" dirty="0" smtClean="0"/>
              <a:t>Data Analysis &amp; </a:t>
            </a:r>
            <a:r>
              <a:rPr lang="en-US" sz="1600" b="1" dirty="0" err="1" smtClean="0"/>
              <a:t>Visualizaton</a:t>
            </a:r>
            <a:endParaRPr lang="en-US" sz="1600" b="1" dirty="0"/>
          </a:p>
        </p:txBody>
      </p:sp>
      <p:sp>
        <p:nvSpPr>
          <p:cNvPr id="14" name="Rectangle 13"/>
          <p:cNvSpPr/>
          <p:nvPr/>
        </p:nvSpPr>
        <p:spPr>
          <a:xfrm>
            <a:off x="4043517" y="5760334"/>
            <a:ext cx="4572000" cy="830997"/>
          </a:xfrm>
          <a:prstGeom prst="rect">
            <a:avLst/>
          </a:prstGeom>
          <a:ln w="19050">
            <a:solidFill>
              <a:schemeClr val="accent1">
                <a:lumMod val="40000"/>
                <a:lumOff val="60000"/>
              </a:schemeClr>
            </a:solidFill>
          </a:ln>
          <a:effectLst>
            <a:outerShdw blurRad="76200" dir="18900000" sy="23000" kx="-1200000" algn="bl" rotWithShape="0">
              <a:prstClr val="black">
                <a:alpha val="20000"/>
              </a:prstClr>
            </a:outerShdw>
          </a:effectLst>
        </p:spPr>
        <p:txBody>
          <a:bodyPr>
            <a:spAutoFit/>
          </a:bodyPr>
          <a:lstStyle/>
          <a:p>
            <a:pPr marL="285750" indent="-285750">
              <a:buFont typeface="Arial" pitchFamily="34" charset="0"/>
              <a:buChar char="•"/>
            </a:pPr>
            <a:r>
              <a:rPr lang="en-US" sz="1600" b="1" dirty="0" smtClean="0"/>
              <a:t>Develop Analysis Pipelines/Tools</a:t>
            </a:r>
            <a:endParaRPr lang="en-US" sz="1600" b="1" dirty="0"/>
          </a:p>
          <a:p>
            <a:pPr marL="285750" indent="-285750">
              <a:buFont typeface="Arial" pitchFamily="34" charset="0"/>
              <a:buChar char="•"/>
            </a:pPr>
            <a:r>
              <a:rPr lang="en-US" sz="1600" b="1" dirty="0" smtClean="0"/>
              <a:t>Integrative Analysis</a:t>
            </a:r>
          </a:p>
          <a:p>
            <a:pPr marL="285750" indent="-285750">
              <a:buFont typeface="Arial" pitchFamily="34" charset="0"/>
              <a:buChar char="•"/>
            </a:pPr>
            <a:r>
              <a:rPr lang="en-US" sz="1600" b="1" dirty="0" smtClean="0"/>
              <a:t>Profile/Gene/Network Modules</a:t>
            </a:r>
            <a:endParaRPr lang="en-US" sz="1600" b="1" dirty="0"/>
          </a:p>
        </p:txBody>
      </p:sp>
      <p:cxnSp>
        <p:nvCxnSpPr>
          <p:cNvPr id="17" name="Straight Connector 16"/>
          <p:cNvCxnSpPr/>
          <p:nvPr/>
        </p:nvCxnSpPr>
        <p:spPr>
          <a:xfrm flipH="1">
            <a:off x="4913313" y="2362200"/>
            <a:ext cx="304799" cy="457200"/>
          </a:xfrm>
          <a:prstGeom prst="line">
            <a:avLst/>
          </a:prstGeom>
          <a:ln w="57150">
            <a:solidFill>
              <a:srgbClr val="00B0F0"/>
            </a:solidFill>
            <a:prstDash val="sysDash"/>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5713412" y="2971800"/>
            <a:ext cx="876301" cy="228600"/>
          </a:xfrm>
          <a:prstGeom prst="line">
            <a:avLst/>
          </a:prstGeom>
          <a:ln w="57150">
            <a:solidFill>
              <a:srgbClr val="00B0F0"/>
            </a:solidFill>
            <a:prstDash val="sysDash"/>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H="1" flipV="1">
            <a:off x="5751514" y="3505200"/>
            <a:ext cx="838200" cy="304800"/>
          </a:xfrm>
          <a:prstGeom prst="line">
            <a:avLst/>
          </a:prstGeom>
          <a:ln w="57150">
            <a:solidFill>
              <a:srgbClr val="00B0F0"/>
            </a:solidFill>
            <a:prstDash val="sysDash"/>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flipV="1">
            <a:off x="5522913" y="3962400"/>
            <a:ext cx="380999" cy="381000"/>
          </a:xfrm>
          <a:prstGeom prst="line">
            <a:avLst/>
          </a:prstGeom>
          <a:ln w="57150">
            <a:solidFill>
              <a:srgbClr val="00B0F0"/>
            </a:solidFill>
            <a:prstDash val="sysDash"/>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1" name="Left Brace 20"/>
          <p:cNvSpPr/>
          <p:nvPr/>
        </p:nvSpPr>
        <p:spPr>
          <a:xfrm rot="10800000">
            <a:off x="3541713" y="2209800"/>
            <a:ext cx="685800" cy="2895600"/>
          </a:xfrm>
          <a:prstGeom prst="leftBrace">
            <a:avLst>
              <a:gd name="adj1" fmla="val 8333"/>
              <a:gd name="adj2" fmla="val 52150"/>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2" name="Straight Connector 21"/>
          <p:cNvCxnSpPr/>
          <p:nvPr/>
        </p:nvCxnSpPr>
        <p:spPr>
          <a:xfrm>
            <a:off x="3389312" y="5105400"/>
            <a:ext cx="654205" cy="767209"/>
          </a:xfrm>
          <a:prstGeom prst="line">
            <a:avLst/>
          </a:prstGeom>
          <a:ln w="19050">
            <a:prstDash val="dash"/>
          </a:ln>
        </p:spPr>
        <p:style>
          <a:lnRef idx="1">
            <a:schemeClr val="accent1"/>
          </a:lnRef>
          <a:fillRef idx="0">
            <a:schemeClr val="accent1"/>
          </a:fillRef>
          <a:effectRef idx="0">
            <a:schemeClr val="accent1"/>
          </a:effectRef>
          <a:fontRef idx="minor">
            <a:schemeClr val="tx1"/>
          </a:fontRef>
        </p:style>
      </p:cxnSp>
      <p:sp>
        <p:nvSpPr>
          <p:cNvPr id="25" name="Footer Placeholder 9"/>
          <p:cNvSpPr>
            <a:spLocks noGrp="1"/>
          </p:cNvSpPr>
          <p:nvPr>
            <p:ph type="ftr" sz="quarter" idx="11"/>
          </p:nvPr>
        </p:nvSpPr>
        <p:spPr>
          <a:xfrm>
            <a:off x="3347864" y="6508750"/>
            <a:ext cx="2895600" cy="365125"/>
          </a:xfrm>
        </p:spPr>
        <p:txBody>
          <a:bodyPr/>
          <a:lstStyle/>
          <a:p>
            <a:r>
              <a:rPr lang="en-US" dirty="0" smtClean="0"/>
              <a:t>ISEV 2015</a:t>
            </a:r>
            <a:endParaRPr lang="en-US" dirty="0"/>
          </a:p>
        </p:txBody>
      </p:sp>
      <p:sp>
        <p:nvSpPr>
          <p:cNvPr id="23" name="Rectangle 22"/>
          <p:cNvSpPr/>
          <p:nvPr/>
        </p:nvSpPr>
        <p:spPr>
          <a:xfrm>
            <a:off x="68107" y="1002732"/>
            <a:ext cx="5143582" cy="338554"/>
          </a:xfrm>
          <a:prstGeom prst="rect">
            <a:avLst/>
          </a:prstGeom>
          <a:solidFill>
            <a:schemeClr val="bg1"/>
          </a:solidFill>
          <a:ln w="19050">
            <a:noFill/>
          </a:ln>
        </p:spPr>
        <p:txBody>
          <a:bodyPr wrap="square">
            <a:spAutoFit/>
          </a:bodyPr>
          <a:lstStyle/>
          <a:p>
            <a:r>
              <a:rPr lang="en-US" sz="1600" b="1" u="sng" dirty="0" smtClean="0"/>
              <a:t>Data Management &amp; Resource Repository (DMRR)</a:t>
            </a:r>
            <a:endParaRPr lang="en-US" sz="1600" b="1" u="sng" dirty="0"/>
          </a:p>
        </p:txBody>
      </p:sp>
    </p:spTree>
    <p:extLst>
      <p:ext uri="{BB962C8B-B14F-4D97-AF65-F5344CB8AC3E}">
        <p14:creationId xmlns:p14="http://schemas.microsoft.com/office/powerpoint/2010/main" val="127708787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G_GI_slides_Nov.2015_Large-AH_Page_09.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35372"/>
            <a:ext cx="9144000" cy="5142857"/>
          </a:xfrm>
          <a:prstGeom prst="rect">
            <a:avLst/>
          </a:prstGeom>
        </p:spPr>
      </p:pic>
      <p:sp>
        <p:nvSpPr>
          <p:cNvPr id="3" name="Rectangle 2"/>
          <p:cNvSpPr/>
          <p:nvPr/>
        </p:nvSpPr>
        <p:spPr>
          <a:xfrm>
            <a:off x="0" y="6581001"/>
            <a:ext cx="2794837" cy="261610"/>
          </a:xfrm>
          <a:prstGeom prst="rect">
            <a:avLst/>
          </a:prstGeom>
        </p:spPr>
        <p:txBody>
          <a:bodyPr wrap="none">
            <a:spAutoFit/>
          </a:bodyPr>
          <a:lstStyle/>
          <a:p>
            <a:pPr defTabSz="912813"/>
            <a:r>
              <a:rPr lang="en-US" sz="1100" b="1" dirty="0">
                <a:solidFill>
                  <a:srgbClr val="A6A6A6"/>
                </a:solidFill>
                <a:ea typeface="ＭＳ Ｐゴシック" charset="0"/>
                <a:cs typeface="ＭＳ Ｐゴシック" charset="0"/>
              </a:rPr>
              <a:t>[</a:t>
            </a:r>
            <a:r>
              <a:rPr lang="en-US" sz="1100" b="1" dirty="0" err="1">
                <a:solidFill>
                  <a:srgbClr val="A6A6A6"/>
                </a:solidFill>
                <a:ea typeface="ＭＳ Ｐゴシック" charset="0"/>
                <a:cs typeface="ＭＳ Ｐゴシック" charset="0"/>
              </a:rPr>
              <a:t>Harmanciet</a:t>
            </a:r>
            <a:r>
              <a:rPr lang="en-US" sz="1100" b="1" dirty="0">
                <a:solidFill>
                  <a:srgbClr val="A6A6A6"/>
                </a:solidFill>
                <a:ea typeface="ＭＳ Ｐゴシック" charset="0"/>
                <a:cs typeface="ＭＳ Ｐゴシック" charset="0"/>
              </a:rPr>
              <a:t> </a:t>
            </a:r>
            <a:r>
              <a:rPr lang="en-US" sz="1100" b="1" dirty="0" smtClean="0">
                <a:solidFill>
                  <a:srgbClr val="A6A6A6"/>
                </a:solidFill>
                <a:ea typeface="ＭＳ Ｐゴシック" charset="0"/>
                <a:cs typeface="ＭＳ Ｐゴシック" charset="0"/>
              </a:rPr>
              <a:t>al. Nat. Meth. (in revision)</a:t>
            </a:r>
            <a:r>
              <a:rPr lang="en-US" altLang="ja-JP" sz="1100" b="1" dirty="0" smtClean="0">
                <a:solidFill>
                  <a:srgbClr val="A6A6A6"/>
                </a:solidFill>
                <a:ea typeface="ＭＳ Ｐゴシック" charset="0"/>
                <a:cs typeface="ＭＳ Ｐゴシック" charset="0"/>
              </a:rPr>
              <a:t>]</a:t>
            </a:r>
            <a:endParaRPr lang="en-US" sz="1100" b="1" dirty="0">
              <a:solidFill>
                <a:srgbClr val="A6A6A6"/>
              </a:solidFill>
              <a:ea typeface="ＭＳ Ｐゴシック" charset="0"/>
              <a:cs typeface="ＭＳ Ｐゴシック" charset="0"/>
            </a:endParaRPr>
          </a:p>
        </p:txBody>
      </p:sp>
    </p:spTree>
    <p:extLst>
      <p:ext uri="{BB962C8B-B14F-4D97-AF65-F5344CB8AC3E}">
        <p14:creationId xmlns:p14="http://schemas.microsoft.com/office/powerpoint/2010/main" val="3075338288"/>
      </p:ext>
    </p:extLst>
  </p:cSld>
  <p:clrMapOvr>
    <a:masterClrMapping/>
  </p:clrMapOvr>
  <mc:AlternateContent xmlns:mc="http://schemas.openxmlformats.org/markup-compatibility/2006" xmlns:p14="http://schemas.microsoft.com/office/powerpoint/2010/main">
    <mc:Choice Requires="p14">
      <p:transition spd="slow" p14:dur="2000" advTm="60486"/>
    </mc:Choice>
    <mc:Fallback xmlns="">
      <p:transition xmlns:p14="http://schemas.microsoft.com/office/powerpoint/2010/main" spd="slow" advTm="60486"/>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07553" name="Title 1"/>
          <p:cNvSpPr>
            <a:spLocks noGrp="1"/>
          </p:cNvSpPr>
          <p:nvPr>
            <p:ph type="title"/>
            <p:custDataLst>
              <p:tags r:id="rId3"/>
            </p:custDataLst>
          </p:nvPr>
        </p:nvSpPr>
        <p:spPr>
          <a:xfrm>
            <a:off x="4842934" y="135468"/>
            <a:ext cx="4102087" cy="1131710"/>
          </a:xfrm>
        </p:spPr>
        <p:txBody>
          <a:bodyPr/>
          <a:lstStyle/>
          <a:p>
            <a:pPr>
              <a:defRPr/>
            </a:pPr>
            <a:r>
              <a:rPr lang="en-US" sz="1800" dirty="0">
                <a:solidFill>
                  <a:schemeClr val="tx1">
                    <a:lumMod val="50000"/>
                    <a:lumOff val="50000"/>
                  </a:schemeClr>
                </a:solidFill>
              </a:rPr>
              <a:t> </a:t>
            </a:r>
            <a:r>
              <a:rPr lang="en-US" sz="1800" dirty="0" smtClean="0">
                <a:solidFill>
                  <a:schemeClr val="tx1">
                    <a:lumMod val="50000"/>
                    <a:lumOff val="50000"/>
                  </a:schemeClr>
                </a:solidFill>
              </a:rPr>
              <a:t>Large-scale </a:t>
            </a:r>
            <a:r>
              <a:rPr lang="en-US" sz="1800" dirty="0" err="1" smtClean="0">
                <a:solidFill>
                  <a:schemeClr val="tx1">
                    <a:lumMod val="50000"/>
                    <a:lumOff val="50000"/>
                  </a:schemeClr>
                </a:solidFill>
              </a:rPr>
              <a:t>Transcriptome</a:t>
            </a:r>
            <a:r>
              <a:rPr lang="en-US" sz="1800" dirty="0" smtClean="0">
                <a:solidFill>
                  <a:schemeClr val="tx1">
                    <a:lumMod val="50000"/>
                    <a:lumOff val="50000"/>
                  </a:schemeClr>
                </a:solidFill>
              </a:rPr>
              <a:t> Mining: Building Interpretative Models while Protecting Individual Privacy</a:t>
            </a:r>
            <a:endParaRPr lang="en-US" sz="1400" dirty="0">
              <a:solidFill>
                <a:schemeClr val="tx1">
                  <a:lumMod val="50000"/>
                  <a:lumOff val="50000"/>
                </a:schemeClr>
              </a:solidFill>
            </a:endParaRPr>
          </a:p>
        </p:txBody>
      </p:sp>
      <p:sp>
        <p:nvSpPr>
          <p:cNvPr id="327683" name="Content Placeholder 2"/>
          <p:cNvSpPr>
            <a:spLocks noGrp="1"/>
          </p:cNvSpPr>
          <p:nvPr>
            <p:ph sz="half" idx="1"/>
            <p:custDataLst>
              <p:tags r:id="rId4"/>
            </p:custDataLst>
          </p:nvPr>
        </p:nvSpPr>
        <p:spPr>
          <a:xfrm>
            <a:off x="14135" y="80434"/>
            <a:ext cx="4761065" cy="3767138"/>
          </a:xfrm>
        </p:spPr>
        <p:txBody>
          <a:bodyPr/>
          <a:lstStyle/>
          <a:p>
            <a:r>
              <a:rPr lang="en-US" sz="2400" b="1" dirty="0" smtClean="0">
                <a:solidFill>
                  <a:srgbClr val="FF6600"/>
                </a:solidFill>
                <a:latin typeface="Arial" charset="0"/>
                <a:ea typeface="ＭＳ Ｐゴシック" charset="0"/>
                <a:cs typeface="ＭＳ Ｐゴシック" charset="0"/>
              </a:rPr>
              <a:t>The </a:t>
            </a:r>
            <a:r>
              <a:rPr lang="en-US" sz="2400" b="1" dirty="0">
                <a:solidFill>
                  <a:srgbClr val="FF6600"/>
                </a:solidFill>
                <a:latin typeface="Arial" charset="0"/>
                <a:ea typeface="ＭＳ Ｐゴシック" charset="0"/>
                <a:cs typeface="ＭＳ Ｐゴシック" charset="0"/>
              </a:rPr>
              <a:t>Dilemma of Genomic Privacy</a:t>
            </a:r>
          </a:p>
          <a:p>
            <a:pPr lvl="1"/>
            <a:r>
              <a:rPr lang="en-US" dirty="0">
                <a:solidFill>
                  <a:schemeClr val="bg1"/>
                </a:solidFill>
                <a:latin typeface="Arial" charset="0"/>
                <a:ea typeface="ＭＳ Ｐゴシック" charset="0"/>
                <a:cs typeface="ＭＳ Ｐゴシック" charset="0"/>
              </a:rPr>
              <a:t>Fundamental, inherited info that’s very private </a:t>
            </a:r>
            <a:r>
              <a:rPr lang="en-US" dirty="0" err="1">
                <a:solidFill>
                  <a:schemeClr val="bg1"/>
                </a:solidFill>
                <a:latin typeface="Arial" charset="0"/>
                <a:ea typeface="ＭＳ Ｐゴシック" charset="0"/>
                <a:cs typeface="ＭＳ Ｐゴシック" charset="0"/>
              </a:rPr>
              <a:t>vs</a:t>
            </a:r>
            <a:r>
              <a:rPr lang="en-US" dirty="0">
                <a:solidFill>
                  <a:schemeClr val="bg1"/>
                </a:solidFill>
                <a:latin typeface="Arial" charset="0"/>
                <a:ea typeface="ＭＳ Ｐゴシック" charset="0"/>
                <a:cs typeface="ＭＳ Ｐゴシック" charset="0"/>
              </a:rPr>
              <a:t> the need for large-scale data-sharing to enable med. research</a:t>
            </a:r>
          </a:p>
          <a:p>
            <a:pPr lvl="1"/>
            <a:r>
              <a:rPr lang="en-US" dirty="0">
                <a:solidFill>
                  <a:schemeClr val="bg1"/>
                </a:solidFill>
                <a:latin typeface="Arial" charset="0"/>
                <a:ea typeface="ＭＳ Ｐゴシック" charset="0"/>
                <a:cs typeface="ＭＳ Ｐゴシック" charset="0"/>
              </a:rPr>
              <a:t>Current Social &amp; Tech Approaches</a:t>
            </a:r>
          </a:p>
          <a:p>
            <a:pPr lvl="2"/>
            <a:r>
              <a:rPr lang="en-US" sz="1800" dirty="0">
                <a:solidFill>
                  <a:schemeClr val="bg1"/>
                </a:solidFill>
                <a:latin typeface="Arial" charset="0"/>
                <a:ea typeface="ＭＳ Ｐゴシック" charset="0"/>
                <a:cs typeface="ＭＳ Ｐゴシック" charset="0"/>
              </a:rPr>
              <a:t>Issues: burdensome security, inconsistencies + ways the solutions have been partially "hacked”</a:t>
            </a:r>
          </a:p>
          <a:p>
            <a:pPr lvl="2"/>
            <a:r>
              <a:rPr lang="en-US" sz="1800" dirty="0" err="1">
                <a:solidFill>
                  <a:schemeClr val="bg1"/>
                </a:solidFill>
                <a:latin typeface="Arial" charset="0"/>
                <a:ea typeface="ＭＳ Ｐゴシック" charset="0"/>
                <a:cs typeface="ＭＳ Ｐゴシック" charset="0"/>
              </a:rPr>
              <a:t>Strawman</a:t>
            </a:r>
            <a:r>
              <a:rPr lang="en-US" sz="1800" dirty="0">
                <a:solidFill>
                  <a:schemeClr val="bg1"/>
                </a:solidFill>
                <a:latin typeface="Arial" charset="0"/>
                <a:ea typeface="ＭＳ Ｐゴシック" charset="0"/>
                <a:cs typeface="ＭＳ Ｐゴシック" charset="0"/>
              </a:rPr>
              <a:t> Hybrid </a:t>
            </a:r>
            <a:r>
              <a:rPr lang="en-US" sz="1800" dirty="0" err="1">
                <a:solidFill>
                  <a:schemeClr val="bg1"/>
                </a:solidFill>
                <a:latin typeface="Arial" charset="0"/>
                <a:ea typeface="ＭＳ Ｐゴシック" charset="0"/>
                <a:cs typeface="ＭＳ Ｐゴシック" charset="0"/>
              </a:rPr>
              <a:t>Soc</a:t>
            </a:r>
            <a:r>
              <a:rPr lang="en-US" sz="1800" dirty="0">
                <a:solidFill>
                  <a:schemeClr val="bg1"/>
                </a:solidFill>
                <a:latin typeface="Arial" charset="0"/>
                <a:ea typeface="ＭＳ Ｐゴシック" charset="0"/>
                <a:cs typeface="ＭＳ Ｐゴシック" charset="0"/>
              </a:rPr>
              <a:t>-Tech Proposal </a:t>
            </a:r>
            <a:r>
              <a:rPr lang="en-US" sz="1800" dirty="0" smtClean="0">
                <a:solidFill>
                  <a:schemeClr val="bg1"/>
                </a:solidFill>
                <a:latin typeface="Arial" charset="0"/>
                <a:ea typeface="ＭＳ Ｐゴシック" charset="0"/>
                <a:cs typeface="ＭＳ Ｐゴシック" charset="0"/>
              </a:rPr>
              <a:t>(Cloud </a:t>
            </a:r>
            <a:r>
              <a:rPr lang="en-US" sz="1800" dirty="0">
                <a:solidFill>
                  <a:schemeClr val="bg1"/>
                </a:solidFill>
                <a:latin typeface="Arial" charset="0"/>
                <a:ea typeface="ＭＳ Ｐゴシック" charset="0"/>
                <a:cs typeface="ＭＳ Ｐゴシック" charset="0"/>
              </a:rPr>
              <a:t>Enclaves. Quantifying Leaks, &amp; Closely Coupled priv.-public data</a:t>
            </a:r>
            <a:r>
              <a:rPr lang="en-US" sz="1800" dirty="0" smtClean="0">
                <a:solidFill>
                  <a:schemeClr val="bg1"/>
                </a:solidFill>
                <a:latin typeface="Arial" charset="0"/>
                <a:ea typeface="ＭＳ Ｐゴシック" charset="0"/>
                <a:cs typeface="ＭＳ Ｐゴシック" charset="0"/>
              </a:rPr>
              <a:t>)</a:t>
            </a:r>
          </a:p>
          <a:p>
            <a:r>
              <a:rPr lang="en-US" sz="2400" b="1" dirty="0">
                <a:solidFill>
                  <a:srgbClr val="FF6600"/>
                </a:solidFill>
                <a:latin typeface="Arial" charset="0"/>
                <a:ea typeface="ＭＳ Ｐゴシック" charset="0"/>
                <a:cs typeface="ＭＳ Ｐゴシック" charset="0"/>
              </a:rPr>
              <a:t>RNA-</a:t>
            </a:r>
            <a:r>
              <a:rPr lang="en-US" sz="2400" b="1" dirty="0" err="1" smtClean="0">
                <a:solidFill>
                  <a:srgbClr val="FF6600"/>
                </a:solidFill>
                <a:latin typeface="Arial" charset="0"/>
                <a:ea typeface="ＭＳ Ｐゴシック" charset="0"/>
                <a:cs typeface="ＭＳ Ｐゴシック" charset="0"/>
              </a:rPr>
              <a:t>seq</a:t>
            </a:r>
            <a:r>
              <a:rPr lang="en-US" sz="2400" b="1" dirty="0" smtClean="0">
                <a:solidFill>
                  <a:srgbClr val="FF6600"/>
                </a:solidFill>
                <a:latin typeface="Arial" charset="0"/>
                <a:ea typeface="ＭＳ Ｐゴシック" charset="0"/>
                <a:cs typeface="ＭＳ Ｐゴシック" charset="0"/>
              </a:rPr>
              <a:t>: How to Publicly Share Some </a:t>
            </a:r>
            <a:r>
              <a:rPr lang="en-US" sz="2400" b="1" dirty="0">
                <a:solidFill>
                  <a:srgbClr val="FF6600"/>
                </a:solidFill>
                <a:latin typeface="Arial" charset="0"/>
                <a:ea typeface="ＭＳ Ｐゴシック" charset="0"/>
                <a:cs typeface="ＭＳ Ｐゴシック" charset="0"/>
              </a:rPr>
              <a:t>of </a:t>
            </a:r>
            <a:r>
              <a:rPr lang="en-US" sz="2400" b="1" dirty="0" smtClean="0">
                <a:solidFill>
                  <a:srgbClr val="FF6600"/>
                </a:solidFill>
                <a:latin typeface="Arial" charset="0"/>
                <a:ea typeface="ＭＳ Ｐゴシック" charset="0"/>
                <a:cs typeface="ＭＳ Ｐゴシック" charset="0"/>
              </a:rPr>
              <a:t>it</a:t>
            </a:r>
            <a:endParaRPr lang="en-US" sz="2400" b="1" dirty="0">
              <a:solidFill>
                <a:srgbClr val="FF6600"/>
              </a:solidFill>
              <a:latin typeface="Arial" charset="0"/>
              <a:ea typeface="ＭＳ Ｐゴシック" charset="0"/>
              <a:cs typeface="ＭＳ Ｐゴシック" charset="0"/>
            </a:endParaRPr>
          </a:p>
          <a:p>
            <a:pPr lvl="1"/>
            <a:r>
              <a:rPr lang="en-US" dirty="0">
                <a:solidFill>
                  <a:schemeClr val="bg1"/>
                </a:solidFill>
                <a:latin typeface="Arial" charset="0"/>
                <a:ea typeface="ＭＳ Ｐゴシック" charset="0"/>
                <a:cs typeface="ＭＳ Ｐゴシック" charset="0"/>
              </a:rPr>
              <a:t>Removing SNVs in reads using MRF</a:t>
            </a:r>
          </a:p>
          <a:p>
            <a:pPr lvl="1"/>
            <a:r>
              <a:rPr lang="en-US" dirty="0">
                <a:solidFill>
                  <a:schemeClr val="bg1"/>
                </a:solidFill>
                <a:latin typeface="Arial" charset="0"/>
                <a:ea typeface="ＭＳ Ｐゴシック" charset="0"/>
                <a:cs typeface="ＭＳ Ｐゴシック" charset="0"/>
              </a:rPr>
              <a:t>Quantifying &amp; removing variant info from expression levels + </a:t>
            </a:r>
            <a:r>
              <a:rPr lang="en-US" dirty="0" err="1">
                <a:solidFill>
                  <a:schemeClr val="bg1"/>
                </a:solidFill>
                <a:latin typeface="Arial" charset="0"/>
                <a:ea typeface="ＭＳ Ｐゴシック" charset="0"/>
                <a:cs typeface="ＭＳ Ｐゴシック" charset="0"/>
              </a:rPr>
              <a:t>eQTLs</a:t>
            </a:r>
            <a:endParaRPr lang="en-US" dirty="0">
              <a:solidFill>
                <a:schemeClr val="bg1"/>
              </a:solidFill>
              <a:latin typeface="Arial" charset="0"/>
              <a:ea typeface="ＭＳ Ｐゴシック" charset="0"/>
              <a:cs typeface="ＭＳ Ｐゴシック" charset="0"/>
            </a:endParaRPr>
          </a:p>
          <a:p>
            <a:pPr lvl="1"/>
            <a:r>
              <a:rPr lang="en-US" dirty="0">
                <a:solidFill>
                  <a:schemeClr val="bg1"/>
                </a:solidFill>
                <a:latin typeface="Arial" charset="0"/>
                <a:ea typeface="ＭＳ Ｐゴシック" charset="0"/>
                <a:cs typeface="ＭＳ Ｐゴシック" charset="0"/>
              </a:rPr>
              <a:t>Linking Attack using extreme expression levels</a:t>
            </a:r>
          </a:p>
          <a:p>
            <a:pPr lvl="2"/>
            <a:endParaRPr lang="en-US" sz="1800" dirty="0">
              <a:solidFill>
                <a:schemeClr val="bg1"/>
              </a:solidFill>
              <a:latin typeface="Arial" charset="0"/>
              <a:ea typeface="ＭＳ Ｐゴシック" charset="0"/>
              <a:cs typeface="ＭＳ Ｐゴシック" charset="0"/>
            </a:endParaRPr>
          </a:p>
          <a:p>
            <a:pPr lvl="1"/>
            <a:endParaRPr lang="en-US" sz="2200" dirty="0">
              <a:solidFill>
                <a:schemeClr val="bg1"/>
              </a:solidFill>
              <a:latin typeface="Arial" charset="0"/>
              <a:ea typeface="ＭＳ Ｐゴシック" charset="0"/>
              <a:cs typeface="ＭＳ Ｐゴシック" charset="0"/>
            </a:endParaRPr>
          </a:p>
        </p:txBody>
      </p:sp>
      <p:sp>
        <p:nvSpPr>
          <p:cNvPr id="327684" name="Content Placeholder 3"/>
          <p:cNvSpPr>
            <a:spLocks noGrp="1"/>
          </p:cNvSpPr>
          <p:nvPr>
            <p:ph sz="half" idx="2"/>
            <p:custDataLst>
              <p:tags r:id="rId5"/>
            </p:custDataLst>
          </p:nvPr>
        </p:nvSpPr>
        <p:spPr>
          <a:xfrm>
            <a:off x="4588933" y="1333505"/>
            <a:ext cx="4555067" cy="4684713"/>
          </a:xfrm>
        </p:spPr>
        <p:txBody>
          <a:bodyPr/>
          <a:lstStyle/>
          <a:p>
            <a:r>
              <a:rPr lang="en-US" sz="2400" b="1" dirty="0" smtClean="0">
                <a:solidFill>
                  <a:srgbClr val="FF6600"/>
                </a:solidFill>
                <a:latin typeface="Arial" charset="0"/>
                <a:ea typeface="ＭＳ Ｐゴシック" charset="0"/>
                <a:cs typeface="ＭＳ Ｐゴシック" charset="0"/>
              </a:rPr>
              <a:t>Large</a:t>
            </a:r>
            <a:r>
              <a:rPr lang="en-US" sz="2400" b="1" dirty="0">
                <a:solidFill>
                  <a:srgbClr val="FF6600"/>
                </a:solidFill>
                <a:latin typeface="Arial" charset="0"/>
                <a:ea typeface="ＭＳ Ｐゴシック" charset="0"/>
                <a:cs typeface="ＭＳ Ｐゴシック" charset="0"/>
              </a:rPr>
              <a:t>-scale Mining </a:t>
            </a:r>
            <a:r>
              <a:rPr lang="en-US" sz="2400" b="1" dirty="0" smtClean="0">
                <a:solidFill>
                  <a:srgbClr val="FF6600"/>
                </a:solidFill>
                <a:latin typeface="Arial" charset="0"/>
                <a:ea typeface="ＭＳ Ｐゴシック" charset="0"/>
                <a:cs typeface="ＭＳ Ｐゴシック" charset="0"/>
              </a:rPr>
              <a:t>of RNA-</a:t>
            </a:r>
            <a:r>
              <a:rPr lang="en-US" sz="2400" b="1" dirty="0" err="1" smtClean="0">
                <a:solidFill>
                  <a:srgbClr val="FF6600"/>
                </a:solidFill>
                <a:latin typeface="Arial" charset="0"/>
                <a:ea typeface="ＭＳ Ｐゴシック" charset="0"/>
                <a:cs typeface="ＭＳ Ｐゴシック" charset="0"/>
              </a:rPr>
              <a:t>seq</a:t>
            </a:r>
            <a:r>
              <a:rPr lang="en-US" sz="2400" b="1" dirty="0" smtClean="0">
                <a:solidFill>
                  <a:srgbClr val="FF6600"/>
                </a:solidFill>
                <a:latin typeface="Arial" charset="0"/>
                <a:ea typeface="ＭＳ Ｐゴシック" charset="0"/>
                <a:cs typeface="ＭＳ Ｐゴシック" charset="0"/>
              </a:rPr>
              <a:t> to Determine </a:t>
            </a:r>
            <a:r>
              <a:rPr lang="en-US" sz="2400" b="1" dirty="0">
                <a:solidFill>
                  <a:srgbClr val="FF6600"/>
                </a:solidFill>
                <a:latin typeface="Arial" charset="0"/>
                <a:ea typeface="ＭＳ Ｐゴシック" charset="0"/>
                <a:cs typeface="ＭＳ Ｐゴシック" charset="0"/>
              </a:rPr>
              <a:t>State Space Models</a:t>
            </a:r>
          </a:p>
          <a:p>
            <a:pPr lvl="1"/>
            <a:r>
              <a:rPr lang="en-US" dirty="0">
                <a:solidFill>
                  <a:schemeClr val="bg1"/>
                </a:solidFill>
                <a:latin typeface="Arial" charset="0"/>
                <a:ea typeface="ＭＳ Ｐゴシック" charset="0"/>
                <a:cs typeface="ＭＳ Ｐゴシック" charset="0"/>
              </a:rPr>
              <a:t>Using dimensionality reduction to help determine internal &amp; external drivers</a:t>
            </a:r>
          </a:p>
          <a:p>
            <a:pPr lvl="1"/>
            <a:r>
              <a:rPr lang="en-US" dirty="0">
                <a:solidFill>
                  <a:schemeClr val="bg1"/>
                </a:solidFill>
                <a:latin typeface="Arial" charset="0"/>
                <a:ea typeface="ＭＳ Ｐゴシック" charset="0"/>
                <a:cs typeface="ＭＳ Ｐゴシック" charset="0"/>
              </a:rPr>
              <a:t>Decoupling expression changes into those driven by worm-fly conserved genes </a:t>
            </a:r>
            <a:r>
              <a:rPr lang="en-US" dirty="0" err="1">
                <a:solidFill>
                  <a:schemeClr val="bg1"/>
                </a:solidFill>
                <a:latin typeface="Arial" charset="0"/>
                <a:ea typeface="ＭＳ Ｐゴシック" charset="0"/>
                <a:cs typeface="ＭＳ Ｐゴシック" charset="0"/>
              </a:rPr>
              <a:t>vs</a:t>
            </a:r>
            <a:r>
              <a:rPr lang="en-US" dirty="0">
                <a:solidFill>
                  <a:schemeClr val="bg1"/>
                </a:solidFill>
                <a:latin typeface="Arial" charset="0"/>
                <a:ea typeface="ＭＳ Ｐゴシック" charset="0"/>
                <a:cs typeface="ＭＳ Ｐゴシック" charset="0"/>
              </a:rPr>
              <a:t> species-specific ones. Also, Conserved genes have similar canonical patterns (</a:t>
            </a:r>
            <a:r>
              <a:rPr lang="en-US" dirty="0" err="1">
                <a:solidFill>
                  <a:schemeClr val="bg1"/>
                </a:solidFill>
                <a:latin typeface="Arial" charset="0"/>
                <a:ea typeface="ＭＳ Ｐゴシック" charset="0"/>
                <a:cs typeface="ＭＳ Ｐゴシック" charset="0"/>
              </a:rPr>
              <a:t>iPDPs</a:t>
            </a:r>
            <a:r>
              <a:rPr lang="en-US" dirty="0">
                <a:solidFill>
                  <a:schemeClr val="bg1"/>
                </a:solidFill>
                <a:latin typeface="Arial" charset="0"/>
                <a:ea typeface="ＭＳ Ｐゴシック" charset="0"/>
                <a:cs typeface="ＭＳ Ｐゴシック" charset="0"/>
              </a:rPr>
              <a:t>) in contrast to species specific ones (Ex of ribosomal v signaling genes)</a:t>
            </a:r>
          </a:p>
          <a:p>
            <a:pPr lvl="1"/>
            <a:r>
              <a:rPr lang="en-US" dirty="0">
                <a:solidFill>
                  <a:schemeClr val="bg1"/>
                </a:solidFill>
                <a:latin typeface="Arial" charset="0"/>
                <a:ea typeface="ＭＳ Ｐゴシック" charset="0"/>
                <a:cs typeface="ＭＳ Ｐゴシック" charset="0"/>
              </a:rPr>
              <a:t>In human cell cycle, only conserved genes show matching periodic pattern</a:t>
            </a:r>
          </a:p>
          <a:p>
            <a:pPr lvl="1"/>
            <a:endParaRPr lang="en-US" dirty="0">
              <a:solidFill>
                <a:schemeClr val="bg1"/>
              </a:solidFill>
              <a:latin typeface="Arial" charset="0"/>
              <a:ea typeface="ＭＳ Ｐゴシック" charset="0"/>
              <a:cs typeface="ＭＳ Ｐゴシック" charset="0"/>
            </a:endParaRPr>
          </a:p>
          <a:p>
            <a:pPr lvl="1"/>
            <a:endParaRPr lang="en-US" dirty="0">
              <a:solidFill>
                <a:schemeClr val="bg1"/>
              </a:solidFill>
              <a:latin typeface="Arial" charset="0"/>
              <a:ea typeface="ＭＳ Ｐゴシック" charset="0"/>
              <a:cs typeface="ＭＳ Ｐゴシック" charset="0"/>
            </a:endParaRPr>
          </a:p>
        </p:txBody>
      </p:sp>
    </p:spTree>
    <p:custDataLst>
      <p:tags r:id="rId2"/>
    </p:custDataLst>
    <p:extLst>
      <p:ext uri="{BB962C8B-B14F-4D97-AF65-F5344CB8AC3E}">
        <p14:creationId xmlns:p14="http://schemas.microsoft.com/office/powerpoint/2010/main" val="745993356"/>
      </p:ext>
    </p:extLst>
  </p:cSld>
  <p:clrMapOvr>
    <a:overrideClrMapping bg1="lt1" tx1="dk1" bg2="lt2" tx2="dk2" accent1="accent1" accent2="accent2" accent3="accent3" accent4="accent4" accent5="accent5" accent6="accent6" hlink="hlink" folHlink="folHlink"/>
  </p:clrMapOvr>
  <p:transition advTm="7592"/>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 name="Shape 238"/>
          <p:cNvSpPr>
            <a:spLocks noGrp="1"/>
          </p:cNvSpPr>
          <p:nvPr>
            <p:ph type="title"/>
          </p:nvPr>
        </p:nvSpPr>
        <p:spPr>
          <a:prstGeom prst="rect">
            <a:avLst/>
          </a:prstGeom>
        </p:spPr>
        <p:txBody>
          <a:bodyPr>
            <a:normAutofit fontScale="90000"/>
          </a:bodyPr>
          <a:lstStyle/>
          <a:p>
            <a:pPr defTabSz="398407">
              <a:defRPr sz="6596"/>
            </a:pPr>
            <a:r>
              <a:rPr b="1">
                <a:solidFill>
                  <a:schemeClr val="accent1"/>
                </a:solidFill>
              </a:rPr>
              <a:t>exceRpt</a:t>
            </a:r>
            <a:r>
              <a:t/>
            </a:r>
            <a:br/>
            <a:r>
              <a:rPr sz="3500"/>
              <a:t>a comprehensive method for the analysis of smallRNA-seq data, </a:t>
            </a:r>
            <a:r>
              <a:rPr sz="3500">
                <a:solidFill>
                  <a:schemeClr val="accent2"/>
                </a:solidFill>
              </a:rPr>
              <a:t>cellular expression </a:t>
            </a:r>
            <a:r>
              <a:rPr sz="3500"/>
              <a:t>profiles, &amp; </a:t>
            </a:r>
            <a:r>
              <a:rPr sz="3500">
                <a:solidFill>
                  <a:schemeClr val="accent5"/>
                </a:solidFill>
              </a:rPr>
              <a:t>exogenous sequence</a:t>
            </a:r>
            <a:r>
              <a:rPr sz="3500"/>
              <a:t> detection</a:t>
            </a:r>
          </a:p>
        </p:txBody>
      </p:sp>
      <p:sp>
        <p:nvSpPr>
          <p:cNvPr id="239" name="Shape 239"/>
          <p:cNvSpPr>
            <a:spLocks noGrp="1"/>
          </p:cNvSpPr>
          <p:nvPr>
            <p:ph type="body" sz="half" idx="1"/>
          </p:nvPr>
        </p:nvSpPr>
        <p:spPr>
          <a:prstGeom prst="rect">
            <a:avLst/>
          </a:prstGeom>
        </p:spPr>
        <p:txBody>
          <a:bodyPr>
            <a:normAutofit/>
          </a:bodyPr>
          <a:lstStyle/>
          <a:p>
            <a:endParaRPr/>
          </a:p>
          <a:p>
            <a:r>
              <a:t>Rob Kitchen</a:t>
            </a:r>
          </a:p>
          <a:p>
            <a:r>
              <a:t>Yale</a:t>
            </a:r>
          </a:p>
          <a:p>
            <a:r>
              <a:t>2015 - 04 - 25</a:t>
            </a:r>
          </a:p>
        </p:txBody>
      </p:sp>
      <p:sp>
        <p:nvSpPr>
          <p:cNvPr id="240" name="Shape 240"/>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normAutofit/>
          </a:bodyPr>
          <a:lstStyle/>
          <a:p>
            <a:fld id="{86CB4B4D-7CA3-9044-876B-883B54F8677D}" type="slidenum">
              <a:rPr/>
              <a:pPr/>
              <a:t>32</a:t>
            </a:fld>
            <a:endParaRPr/>
          </a:p>
        </p:txBody>
      </p:sp>
    </p:spTree>
    <p:extLst>
      <p:ext uri="{BB962C8B-B14F-4D97-AF65-F5344CB8AC3E}">
        <p14:creationId xmlns:p14="http://schemas.microsoft.com/office/powerpoint/2010/main" val="1018813605"/>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9" name="Group 289"/>
          <p:cNvGrpSpPr/>
          <p:nvPr/>
        </p:nvGrpSpPr>
        <p:grpSpPr>
          <a:xfrm>
            <a:off x="200122" y="1235431"/>
            <a:ext cx="8743757" cy="3912912"/>
            <a:chOff x="0" y="0"/>
            <a:chExt cx="12435564" cy="5565028"/>
          </a:xfrm>
        </p:grpSpPr>
        <p:sp>
          <p:nvSpPr>
            <p:cNvPr id="288" name="Shape 288"/>
            <p:cNvSpPr/>
            <p:nvPr/>
          </p:nvSpPr>
          <p:spPr>
            <a:xfrm>
              <a:off x="139700" y="139700"/>
              <a:ext cx="12156165" cy="5285629"/>
            </a:xfrm>
            <a:prstGeom prst="rect">
              <a:avLst/>
            </a:prstGeom>
            <a:solidFill>
              <a:srgbClr val="FFFFFF"/>
            </a:solidFill>
            <a:ln>
              <a:noFill/>
            </a:ln>
            <a:effectLst/>
          </p:spPr>
          <p:txBody>
            <a:bodyPr wrap="square" lIns="50800" tIns="50800" rIns="50800" bIns="50800" numCol="1" anchor="ctr">
              <a:noAutofit/>
            </a:bodyPr>
            <a:lstStyle/>
            <a:p>
              <a:pPr algn="ctr" defTabSz="410730" fontAlgn="auto" hangingPunct="0">
                <a:spcBef>
                  <a:spcPts val="0"/>
                </a:spcBef>
                <a:spcAft>
                  <a:spcPts val="0"/>
                </a:spcAft>
                <a:defRPr sz="3600">
                  <a:solidFill>
                    <a:srgbClr val="FFFFFF"/>
                  </a:solidFill>
                </a:defRPr>
              </a:pPr>
              <a:endParaRPr sz="2500" kern="0">
                <a:solidFill>
                  <a:srgbClr val="FFFFFF"/>
                </a:solidFill>
                <a:latin typeface="Gill Sans Light"/>
                <a:ea typeface="Gill Sans Light"/>
                <a:cs typeface="Gill Sans Light"/>
                <a:sym typeface="Gill Sans Light"/>
              </a:endParaRPr>
            </a:p>
          </p:txBody>
        </p:sp>
        <p:pic>
          <p:nvPicPr>
            <p:cNvPr id="287" name="Picture 286"/>
            <p:cNvPicPr>
              <a:picLocks/>
            </p:cNvPicPr>
            <p:nvPr/>
          </p:nvPicPr>
          <p:blipFill>
            <a:blip r:embed="rId2">
              <a:extLst/>
            </a:blip>
            <a:stretch>
              <a:fillRect/>
            </a:stretch>
          </p:blipFill>
          <p:spPr>
            <a:xfrm>
              <a:off x="0" y="-1"/>
              <a:ext cx="12435565" cy="5565030"/>
            </a:xfrm>
            <a:prstGeom prst="rect">
              <a:avLst/>
            </a:prstGeom>
            <a:effectLst/>
          </p:spPr>
        </p:pic>
      </p:grpSp>
      <p:sp>
        <p:nvSpPr>
          <p:cNvPr id="293" name="Shape 293"/>
          <p:cNvSpPr>
            <a:spLocks noGrp="1"/>
          </p:cNvSpPr>
          <p:nvPr>
            <p:ph type="sldNum" sz="quarter" idx="12"/>
          </p:nvPr>
        </p:nvSpPr>
        <p:spPr>
          <a:prstGeom prst="rect">
            <a:avLst/>
          </a:prstGeom>
          <a:extLst>
            <a:ext uri="{C572A759-6A51-4108-AA02-DFA0A04FC94B}">
              <ma14:wrappingTextBoxFlag xmlns:ma14="http://schemas.microsoft.com/office/mac/drawingml/2011/main" val="1"/>
            </a:ext>
          </a:extLst>
        </p:spPr>
        <p:txBody>
          <a:bodyPr>
            <a:normAutofit/>
          </a:bodyPr>
          <a:lstStyle/>
          <a:p>
            <a:fld id="{86CB4B4D-7CA3-9044-876B-883B54F8677D}" type="slidenum">
              <a:rPr/>
              <a:pPr/>
              <a:t>33</a:t>
            </a:fld>
            <a:endParaRPr/>
          </a:p>
        </p:txBody>
      </p:sp>
      <p:sp>
        <p:nvSpPr>
          <p:cNvPr id="290" name="Shape 290"/>
          <p:cNvSpPr>
            <a:spLocks noGrp="1"/>
          </p:cNvSpPr>
          <p:nvPr>
            <p:ph type="title" idx="4294967295"/>
          </p:nvPr>
        </p:nvSpPr>
        <p:spPr>
          <a:xfrm>
            <a:off x="200122" y="179388"/>
            <a:ext cx="8445403" cy="1071562"/>
          </a:xfrm>
          <a:prstGeom prst="rect">
            <a:avLst/>
          </a:prstGeom>
        </p:spPr>
        <p:txBody>
          <a:bodyPr/>
          <a:lstStyle/>
          <a:p>
            <a:r>
              <a:t>for a typical cellular sample…</a:t>
            </a:r>
          </a:p>
        </p:txBody>
      </p:sp>
      <p:sp>
        <p:nvSpPr>
          <p:cNvPr id="292" name="Shape 292"/>
          <p:cNvSpPr>
            <a:spLocks noGrp="1"/>
          </p:cNvSpPr>
          <p:nvPr>
            <p:ph type="body" sz="quarter" idx="4294967295"/>
          </p:nvPr>
        </p:nvSpPr>
        <p:spPr>
          <a:xfrm>
            <a:off x="500063" y="5299075"/>
            <a:ext cx="8643937" cy="1157288"/>
          </a:xfrm>
          <a:prstGeom prst="rect">
            <a:avLst/>
          </a:prstGeom>
        </p:spPr>
        <p:txBody>
          <a:bodyPr>
            <a:normAutofit/>
          </a:bodyPr>
          <a:lstStyle/>
          <a:p>
            <a:pPr marL="212151" indent="-212151" defTabSz="406623">
              <a:spcBef>
                <a:spcPts val="2601"/>
              </a:spcBef>
              <a:defRPr sz="3762"/>
            </a:pPr>
            <a:r>
              <a:rPr sz="2400" dirty="0"/>
              <a:t>exRNA samples typically much noisier</a:t>
            </a:r>
          </a:p>
          <a:p>
            <a:pPr marL="212151" indent="-212151" defTabSz="406623">
              <a:spcBef>
                <a:spcPts val="2601"/>
              </a:spcBef>
              <a:defRPr sz="3762"/>
            </a:pPr>
            <a:r>
              <a:rPr sz="2400" dirty="0"/>
              <a:t>cascade of read-alignment steps mitigates contamination</a:t>
            </a:r>
          </a:p>
        </p:txBody>
      </p:sp>
      <p:pic>
        <p:nvPicPr>
          <p:cNvPr id="2" name="Picture 1"/>
          <p:cNvPicPr>
            <a:picLocks noChangeAspect="1"/>
          </p:cNvPicPr>
          <p:nvPr/>
        </p:nvPicPr>
        <p:blipFill>
          <a:blip r:embed="rId3"/>
          <a:stretch>
            <a:fillRect/>
          </a:stretch>
        </p:blipFill>
        <p:spPr>
          <a:xfrm>
            <a:off x="250032" y="1349178"/>
            <a:ext cx="8643937" cy="3634697"/>
          </a:xfrm>
          <a:prstGeom prst="rect">
            <a:avLst/>
          </a:prstGeom>
        </p:spPr>
      </p:pic>
    </p:spTree>
    <p:extLst>
      <p:ext uri="{BB962C8B-B14F-4D97-AF65-F5344CB8AC3E}">
        <p14:creationId xmlns:p14="http://schemas.microsoft.com/office/powerpoint/2010/main" val="1695091748"/>
      </p:ext>
    </p:extLst>
  </p:cSld>
  <p:clrMapOvr>
    <a:masterClrMapping/>
  </p:clrMapOvr>
  <p:transition spd="slow"/>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 name="Shape 369"/>
          <p:cNvSpPr/>
          <p:nvPr/>
        </p:nvSpPr>
        <p:spPr>
          <a:xfrm>
            <a:off x="205384" y="175570"/>
            <a:ext cx="4438624" cy="6493790"/>
          </a:xfrm>
          <a:prstGeom prst="rect">
            <a:avLst/>
          </a:prstGeom>
          <a:ln w="12700">
            <a:miter lim="400000"/>
          </a:ln>
          <a:extLst>
            <a:ext uri="{C572A759-6A51-4108-AA02-DFA0A04FC94B}">
              <ma14:wrappingTextBoxFlag xmlns:ma14="http://schemas.microsoft.com/office/mac/drawingml/2011/main" val="1"/>
            </a:ext>
          </a:extLst>
        </p:spPr>
        <p:txBody>
          <a:bodyPr lIns="35715" tIns="35715" rIns="35715" bIns="35715" anchor="ctr">
            <a:normAutofit/>
          </a:bodyPr>
          <a:lstStyle/>
          <a:p>
            <a:pPr marL="152261" indent="-152261" defTabSz="410730" fontAlgn="auto" hangingPunct="0">
              <a:spcBef>
                <a:spcPts val="2672"/>
              </a:spcBef>
              <a:spcAft>
                <a:spcPts val="0"/>
              </a:spcAft>
              <a:buClr>
                <a:srgbClr val="535353"/>
              </a:buClr>
              <a:buSzPct val="82000"/>
              <a:buFontTx/>
              <a:buChar char="•"/>
              <a:defRPr sz="2700">
                <a:latin typeface="+mn-lt"/>
                <a:ea typeface="+mn-ea"/>
                <a:cs typeface="+mn-cs"/>
                <a:sym typeface="Myriad Pro Light"/>
              </a:defRPr>
            </a:pPr>
            <a:r>
              <a:rPr sz="1900" kern="0" dirty="0">
                <a:solidFill>
                  <a:srgbClr val="535353"/>
                </a:solidFill>
                <a:latin typeface="Myriad Pro"/>
                <a:ea typeface="Myriad Pro"/>
                <a:cs typeface="Myriad Pro"/>
                <a:sym typeface="Myriad Pro"/>
              </a:rPr>
              <a:t>automatic pre-processing </a:t>
            </a:r>
            <a:r>
              <a:rPr sz="1900" kern="0" dirty="0">
                <a:solidFill>
                  <a:srgbClr val="535353"/>
                </a:solidFill>
                <a:latin typeface="Myriad Pro Light"/>
                <a:ea typeface="Myriad Pro Light"/>
                <a:cs typeface="Myriad Pro Light"/>
                <a:sym typeface="Myriad Pro Light"/>
              </a:rPr>
              <a:t>and QC of sequence reads</a:t>
            </a:r>
          </a:p>
          <a:p>
            <a:pPr marL="152261" indent="-152261" defTabSz="410730" fontAlgn="auto" hangingPunct="0">
              <a:spcBef>
                <a:spcPts val="2672"/>
              </a:spcBef>
              <a:spcAft>
                <a:spcPts val="0"/>
              </a:spcAft>
              <a:buClr>
                <a:srgbClr val="535353"/>
              </a:buClr>
              <a:buSzPct val="82000"/>
              <a:buFontTx/>
              <a:buChar char="•"/>
              <a:defRPr sz="2700">
                <a:latin typeface="+mn-lt"/>
                <a:ea typeface="+mn-ea"/>
                <a:cs typeface="+mn-cs"/>
                <a:sym typeface="Myriad Pro Light"/>
              </a:defRPr>
            </a:pPr>
            <a:r>
              <a:rPr sz="1900" kern="0" dirty="0">
                <a:solidFill>
                  <a:srgbClr val="535353"/>
                </a:solidFill>
                <a:latin typeface="Myriad Pro Light"/>
                <a:ea typeface="Myriad Pro Light"/>
                <a:cs typeface="Myriad Pro Light"/>
                <a:sym typeface="Myriad Pro Light"/>
              </a:rPr>
              <a:t>explicit filtering of  </a:t>
            </a:r>
            <a:r>
              <a:rPr sz="1900" kern="0" dirty="0">
                <a:solidFill>
                  <a:srgbClr val="535353"/>
                </a:solidFill>
                <a:latin typeface="Myriad Pro"/>
                <a:ea typeface="Myriad Pro"/>
                <a:cs typeface="Myriad Pro"/>
                <a:sym typeface="Myriad Pro"/>
              </a:rPr>
              <a:t>contaminants </a:t>
            </a:r>
            <a:r>
              <a:rPr sz="1900" kern="0" dirty="0">
                <a:solidFill>
                  <a:srgbClr val="535353"/>
                </a:solidFill>
                <a:latin typeface="Myriad Pro Light"/>
                <a:ea typeface="Myriad Pro Light"/>
                <a:cs typeface="Myriad Pro Light"/>
                <a:sym typeface="Myriad Pro Light"/>
              </a:rPr>
              <a:t>&amp; </a:t>
            </a:r>
            <a:r>
              <a:rPr sz="1900" kern="0" dirty="0">
                <a:solidFill>
                  <a:srgbClr val="535353"/>
                </a:solidFill>
                <a:latin typeface="Myriad Pro"/>
                <a:ea typeface="Myriad Pro"/>
                <a:cs typeface="Myriad Pro"/>
                <a:sym typeface="Myriad Pro"/>
              </a:rPr>
              <a:t>rRNA</a:t>
            </a:r>
          </a:p>
          <a:p>
            <a:pPr marL="152261" indent="-152261" defTabSz="410730" fontAlgn="auto" hangingPunct="0">
              <a:spcBef>
                <a:spcPts val="2672"/>
              </a:spcBef>
              <a:spcAft>
                <a:spcPts val="0"/>
              </a:spcAft>
              <a:buClr>
                <a:srgbClr val="535353"/>
              </a:buClr>
              <a:buSzPct val="82000"/>
              <a:buFontTx/>
              <a:buChar char="•"/>
              <a:defRPr sz="2700">
                <a:latin typeface="+mn-lt"/>
                <a:ea typeface="+mn-ea"/>
                <a:cs typeface="+mn-cs"/>
                <a:sym typeface="Myriad Pro Light"/>
              </a:defRPr>
            </a:pPr>
            <a:r>
              <a:rPr sz="1900" kern="0" dirty="0">
                <a:solidFill>
                  <a:srgbClr val="535353"/>
                </a:solidFill>
                <a:latin typeface="Myriad Pro Light"/>
                <a:ea typeface="Myriad Pro Light"/>
                <a:cs typeface="Myriad Pro Light"/>
                <a:sym typeface="Myriad Pro Light"/>
              </a:rPr>
              <a:t>quantification of </a:t>
            </a:r>
            <a:r>
              <a:rPr sz="1900" kern="0" dirty="0">
                <a:solidFill>
                  <a:srgbClr val="535353"/>
                </a:solidFill>
                <a:latin typeface="Myriad Pro"/>
                <a:ea typeface="Myriad Pro"/>
                <a:cs typeface="Myriad Pro"/>
                <a:sym typeface="Myriad Pro"/>
              </a:rPr>
              <a:t>spike-in</a:t>
            </a:r>
            <a:r>
              <a:rPr sz="1900" kern="0" dirty="0">
                <a:solidFill>
                  <a:srgbClr val="535353"/>
                </a:solidFill>
                <a:latin typeface="Myriad Pro Light"/>
                <a:ea typeface="Myriad Pro Light"/>
                <a:cs typeface="Myriad Pro Light"/>
                <a:sym typeface="Myriad Pro Light"/>
              </a:rPr>
              <a:t> sequences and many </a:t>
            </a:r>
            <a:r>
              <a:rPr sz="1900" kern="0" dirty="0">
                <a:solidFill>
                  <a:srgbClr val="535353"/>
                </a:solidFill>
                <a:latin typeface="Myriad Pro"/>
                <a:ea typeface="Myriad Pro"/>
                <a:cs typeface="Myriad Pro"/>
                <a:sym typeface="Myriad Pro"/>
              </a:rPr>
              <a:t>different smallRNA </a:t>
            </a:r>
            <a:r>
              <a:rPr sz="1900" kern="0" dirty="0" smtClean="0">
                <a:solidFill>
                  <a:srgbClr val="535353"/>
                </a:solidFill>
                <a:latin typeface="Myriad Pro"/>
                <a:ea typeface="Myriad Pro"/>
                <a:cs typeface="Myriad Pro"/>
                <a:sym typeface="Myriad Pro"/>
              </a:rPr>
              <a:t>biotypes</a:t>
            </a:r>
            <a:endParaRPr lang="en-US" sz="1900" kern="0" dirty="0" smtClean="0">
              <a:solidFill>
                <a:srgbClr val="535353"/>
              </a:solidFill>
              <a:latin typeface="Myriad Pro"/>
              <a:ea typeface="Myriad Pro"/>
              <a:cs typeface="Myriad Pro"/>
              <a:sym typeface="Myriad Pro"/>
            </a:endParaRPr>
          </a:p>
          <a:p>
            <a:pPr marL="152261" indent="-152261" defTabSz="410730" fontAlgn="auto" hangingPunct="0">
              <a:spcBef>
                <a:spcPts val="2672"/>
              </a:spcBef>
              <a:spcAft>
                <a:spcPts val="0"/>
              </a:spcAft>
              <a:buClr>
                <a:srgbClr val="535353"/>
              </a:buClr>
              <a:buSzPct val="82000"/>
              <a:buFontTx/>
              <a:buChar char="•"/>
              <a:defRPr sz="2700">
                <a:latin typeface="+mn-lt"/>
                <a:ea typeface="+mn-ea"/>
                <a:cs typeface="+mn-cs"/>
                <a:sym typeface="Myriad Pro Light"/>
              </a:defRPr>
            </a:pPr>
            <a:r>
              <a:rPr lang="en-US" sz="1900" kern="0" dirty="0" smtClean="0">
                <a:solidFill>
                  <a:srgbClr val="535353"/>
                </a:solidFill>
                <a:latin typeface="Myriad Pro Light" charset="0"/>
                <a:ea typeface="Myriad Pro Light" charset="0"/>
                <a:cs typeface="Myriad Pro Light" charset="0"/>
                <a:sym typeface="Myriad Pro"/>
              </a:rPr>
              <a:t>support for </a:t>
            </a:r>
            <a:r>
              <a:rPr lang="en-US" sz="1900" kern="0" dirty="0" smtClean="0">
                <a:solidFill>
                  <a:srgbClr val="535353"/>
                </a:solidFill>
                <a:latin typeface="Myriad Pro"/>
                <a:ea typeface="Myriad Pro"/>
                <a:cs typeface="Myriad Pro"/>
                <a:sym typeface="Myriad Pro"/>
              </a:rPr>
              <a:t>random barcodes (</a:t>
            </a:r>
            <a:r>
              <a:rPr lang="en-US" sz="1900" kern="0" dirty="0" err="1" smtClean="0">
                <a:solidFill>
                  <a:srgbClr val="535353"/>
                </a:solidFill>
                <a:latin typeface="Myriad Pro"/>
                <a:ea typeface="Myriad Pro"/>
                <a:cs typeface="Myriad Pro"/>
                <a:sym typeface="Myriad Pro"/>
              </a:rPr>
              <a:t>Bioo</a:t>
            </a:r>
            <a:r>
              <a:rPr lang="en-US" sz="1900" kern="0" dirty="0" smtClean="0">
                <a:solidFill>
                  <a:srgbClr val="535353"/>
                </a:solidFill>
                <a:latin typeface="Myriad Pro"/>
                <a:ea typeface="Myriad Pro"/>
                <a:cs typeface="Myriad Pro"/>
                <a:sym typeface="Myriad Pro"/>
              </a:rPr>
              <a:t>)</a:t>
            </a:r>
            <a:endParaRPr sz="1900" kern="0" dirty="0">
              <a:solidFill>
                <a:srgbClr val="535353"/>
              </a:solidFill>
              <a:latin typeface="Myriad Pro"/>
              <a:ea typeface="Myriad Pro"/>
              <a:cs typeface="Myriad Pro"/>
              <a:sym typeface="Myriad Pro"/>
            </a:endParaRPr>
          </a:p>
          <a:p>
            <a:pPr marL="152261" indent="-152261" defTabSz="410730" fontAlgn="auto" hangingPunct="0">
              <a:spcBef>
                <a:spcPts val="2672"/>
              </a:spcBef>
              <a:spcAft>
                <a:spcPts val="0"/>
              </a:spcAft>
              <a:buClr>
                <a:srgbClr val="535353"/>
              </a:buClr>
              <a:buSzPct val="82000"/>
              <a:buFontTx/>
              <a:buChar char="•"/>
              <a:defRPr sz="2700">
                <a:latin typeface="+mn-lt"/>
                <a:ea typeface="+mn-ea"/>
                <a:cs typeface="+mn-cs"/>
                <a:sym typeface="Myriad Pro Light"/>
              </a:defRPr>
            </a:pPr>
            <a:r>
              <a:rPr sz="1900" kern="0" dirty="0">
                <a:solidFill>
                  <a:srgbClr val="535353"/>
                </a:solidFill>
                <a:latin typeface="Myriad Pro"/>
                <a:ea typeface="Myriad Pro"/>
                <a:cs typeface="Myriad Pro"/>
                <a:sym typeface="Myriad Pro"/>
              </a:rPr>
              <a:t>choice of 3 end-points</a:t>
            </a:r>
            <a:r>
              <a:rPr sz="1900" kern="0" dirty="0" smtClean="0">
                <a:solidFill>
                  <a:srgbClr val="535353"/>
                </a:solidFill>
                <a:latin typeface="Myriad Pro"/>
                <a:ea typeface="Myriad Pro"/>
                <a:cs typeface="Myriad Pro"/>
                <a:sym typeface="Myriad Pro"/>
              </a:rPr>
              <a:t>:</a:t>
            </a:r>
            <a:r>
              <a:rPr lang="en-US" sz="1900" kern="0" dirty="0" smtClean="0">
                <a:solidFill>
                  <a:srgbClr val="535353"/>
                </a:solidFill>
                <a:latin typeface="Myriad Pro"/>
                <a:ea typeface="Myriad Pro"/>
                <a:cs typeface="Myriad Pro"/>
                <a:sym typeface="Myriad Pro"/>
              </a:rPr>
              <a:t/>
            </a:r>
            <a:br>
              <a:rPr lang="en-US" sz="1900" kern="0" dirty="0" smtClean="0">
                <a:solidFill>
                  <a:srgbClr val="535353"/>
                </a:solidFill>
                <a:latin typeface="Myriad Pro"/>
                <a:ea typeface="Myriad Pro"/>
                <a:cs typeface="Myriad Pro"/>
                <a:sym typeface="Myriad Pro"/>
              </a:rPr>
            </a:br>
            <a:endParaRPr sz="1900" kern="0" dirty="0">
              <a:solidFill>
                <a:srgbClr val="535353"/>
              </a:solidFill>
              <a:latin typeface="Myriad Pro"/>
              <a:ea typeface="Myriad Pro"/>
              <a:cs typeface="Myriad Pro"/>
              <a:sym typeface="Myriad Pro"/>
            </a:endParaRPr>
          </a:p>
        </p:txBody>
      </p:sp>
      <p:sp>
        <p:nvSpPr>
          <p:cNvPr id="370" name="Shape 370"/>
          <p:cNvSpPr/>
          <p:nvPr/>
        </p:nvSpPr>
        <p:spPr>
          <a:xfrm>
            <a:off x="565860" y="5368377"/>
            <a:ext cx="242312" cy="237958"/>
          </a:xfrm>
          <a:prstGeom prst="ellipse">
            <a:avLst/>
          </a:prstGeom>
          <a:solidFill>
            <a:srgbClr val="C00000"/>
          </a:solidFill>
          <a:ln w="12700">
            <a:solidFill>
              <a:srgbClr val="FFFFFF"/>
            </a:solidFill>
            <a:miter lim="400000"/>
          </a:ln>
          <a:extLst>
            <a:ext uri="{C572A759-6A51-4108-AA02-DFA0A04FC94B}">
              <ma14:wrappingTextBoxFlag xmlns:ma14="http://schemas.microsoft.com/office/mac/drawingml/2011/main" val="1"/>
            </a:ext>
          </a:extLst>
        </p:spPr>
        <p:txBody>
          <a:bodyPr lIns="0" tIns="0" rIns="0" bIns="0" anchor="ctr"/>
          <a:lstStyle>
            <a:lvl1pPr>
              <a:defRPr sz="1700">
                <a:solidFill>
                  <a:srgbClr val="FFFFFF"/>
                </a:solidFill>
                <a:latin typeface="Gill Sans"/>
                <a:ea typeface="Gill Sans"/>
                <a:cs typeface="Gill Sans"/>
                <a:sym typeface="Gill Sans"/>
              </a:defRPr>
            </a:lvl1pPr>
          </a:lstStyle>
          <a:p>
            <a:pPr algn="ctr" defTabSz="410730" fontAlgn="auto" hangingPunct="0">
              <a:spcBef>
                <a:spcPts val="0"/>
              </a:spcBef>
              <a:spcAft>
                <a:spcPts val="0"/>
              </a:spcAft>
            </a:pPr>
            <a:r>
              <a:rPr sz="1400" kern="0" dirty="0"/>
              <a:t>1</a:t>
            </a:r>
          </a:p>
        </p:txBody>
      </p:sp>
      <p:sp>
        <p:nvSpPr>
          <p:cNvPr id="371" name="Shape 371"/>
          <p:cNvSpPr/>
          <p:nvPr/>
        </p:nvSpPr>
        <p:spPr>
          <a:xfrm>
            <a:off x="566299" y="5741644"/>
            <a:ext cx="242312" cy="237957"/>
          </a:xfrm>
          <a:prstGeom prst="ellipse">
            <a:avLst/>
          </a:prstGeom>
          <a:solidFill>
            <a:srgbClr val="C00000"/>
          </a:solidFill>
          <a:ln w="12700">
            <a:solidFill>
              <a:srgbClr val="FFFFFF"/>
            </a:solidFill>
            <a:miter lim="400000"/>
          </a:ln>
          <a:extLst>
            <a:ext uri="{C572A759-6A51-4108-AA02-DFA0A04FC94B}">
              <ma14:wrappingTextBoxFlag xmlns:ma14="http://schemas.microsoft.com/office/mac/drawingml/2011/main" val="1"/>
            </a:ext>
          </a:extLst>
        </p:spPr>
        <p:txBody>
          <a:bodyPr lIns="0" tIns="0" rIns="0" bIns="0" anchor="ctr"/>
          <a:lstStyle>
            <a:lvl1pPr>
              <a:defRPr sz="1700">
                <a:solidFill>
                  <a:srgbClr val="FFFFFF"/>
                </a:solidFill>
                <a:latin typeface="Gill Sans"/>
                <a:ea typeface="Gill Sans"/>
                <a:cs typeface="Gill Sans"/>
                <a:sym typeface="Gill Sans"/>
              </a:defRPr>
            </a:lvl1pPr>
          </a:lstStyle>
          <a:p>
            <a:pPr algn="ctr" defTabSz="410730" fontAlgn="auto" hangingPunct="0">
              <a:spcBef>
                <a:spcPts val="0"/>
              </a:spcBef>
              <a:spcAft>
                <a:spcPts val="0"/>
              </a:spcAft>
            </a:pPr>
            <a:r>
              <a:rPr sz="1400" kern="0"/>
              <a:t>2</a:t>
            </a:r>
          </a:p>
        </p:txBody>
      </p:sp>
      <p:sp>
        <p:nvSpPr>
          <p:cNvPr id="372" name="Shape 372"/>
          <p:cNvSpPr/>
          <p:nvPr/>
        </p:nvSpPr>
        <p:spPr>
          <a:xfrm>
            <a:off x="566299" y="6111819"/>
            <a:ext cx="242312" cy="237957"/>
          </a:xfrm>
          <a:prstGeom prst="ellipse">
            <a:avLst/>
          </a:prstGeom>
          <a:solidFill>
            <a:srgbClr val="C00000"/>
          </a:solidFill>
          <a:ln w="12700">
            <a:solidFill>
              <a:srgbClr val="FFFFFF"/>
            </a:solidFill>
            <a:miter lim="400000"/>
          </a:ln>
          <a:extLst>
            <a:ext uri="{C572A759-6A51-4108-AA02-DFA0A04FC94B}">
              <ma14:wrappingTextBoxFlag xmlns:ma14="http://schemas.microsoft.com/office/mac/drawingml/2011/main" val="1"/>
            </a:ext>
          </a:extLst>
        </p:spPr>
        <p:txBody>
          <a:bodyPr lIns="0" tIns="0" rIns="0" bIns="0" anchor="ctr"/>
          <a:lstStyle>
            <a:lvl1pPr>
              <a:defRPr sz="1700">
                <a:solidFill>
                  <a:srgbClr val="FFFFFF"/>
                </a:solidFill>
                <a:latin typeface="Gill Sans"/>
                <a:ea typeface="Gill Sans"/>
                <a:cs typeface="Gill Sans"/>
                <a:sym typeface="Gill Sans"/>
              </a:defRPr>
            </a:lvl1pPr>
          </a:lstStyle>
          <a:p>
            <a:pPr algn="ctr" defTabSz="410730" fontAlgn="auto" hangingPunct="0">
              <a:spcBef>
                <a:spcPts val="0"/>
              </a:spcBef>
              <a:spcAft>
                <a:spcPts val="0"/>
              </a:spcAft>
            </a:pPr>
            <a:r>
              <a:rPr sz="1400" kern="0"/>
              <a:t>3</a:t>
            </a:r>
          </a:p>
        </p:txBody>
      </p:sp>
      <p:sp>
        <p:nvSpPr>
          <p:cNvPr id="373" name="Shape 373"/>
          <p:cNvSpPr/>
          <p:nvPr/>
        </p:nvSpPr>
        <p:spPr>
          <a:xfrm>
            <a:off x="844156" y="5218622"/>
            <a:ext cx="2247563" cy="1284001"/>
          </a:xfrm>
          <a:prstGeom prst="rect">
            <a:avLst/>
          </a:prstGeom>
          <a:ln w="12700">
            <a:miter lim="400000"/>
          </a:ln>
          <a:extLst>
            <a:ext uri="{C572A759-6A51-4108-AA02-DFA0A04FC94B}">
              <ma14:wrappingTextBoxFlag xmlns:ma14="http://schemas.microsoft.com/office/mac/drawingml/2011/main" val="1"/>
            </a:ext>
          </a:extLst>
        </p:spPr>
        <p:txBody>
          <a:bodyPr lIns="35715" tIns="35715" rIns="35715" bIns="35715" anchor="ctr">
            <a:spAutoFit/>
          </a:bodyPr>
          <a:lstStyle/>
          <a:p>
            <a:pPr defTabSz="410730" fontAlgn="auto" hangingPunct="0">
              <a:spcBef>
                <a:spcPts val="0"/>
              </a:spcBef>
              <a:spcAft>
                <a:spcPts val="0"/>
              </a:spcAft>
              <a:defRPr sz="2300">
                <a:latin typeface="+mj-lt"/>
                <a:ea typeface="+mj-ea"/>
                <a:cs typeface="+mj-cs"/>
                <a:sym typeface="Myriad Pro"/>
              </a:defRPr>
            </a:pPr>
            <a:r>
              <a:rPr sz="1600" kern="0">
                <a:solidFill>
                  <a:srgbClr val="535353"/>
                </a:solidFill>
                <a:latin typeface="Myriad Pro"/>
                <a:ea typeface="Myriad Pro"/>
                <a:cs typeface="Myriad Pro"/>
                <a:sym typeface="Myriad Pro"/>
              </a:rPr>
              <a:t>endogenous only</a:t>
            </a:r>
            <a:br>
              <a:rPr sz="1600" kern="0">
                <a:solidFill>
                  <a:srgbClr val="535353"/>
                </a:solidFill>
                <a:latin typeface="Myriad Pro"/>
                <a:ea typeface="Myriad Pro"/>
                <a:cs typeface="Myriad Pro"/>
                <a:sym typeface="Myriad Pro"/>
              </a:rPr>
            </a:br>
            <a:endParaRPr sz="700" kern="0">
              <a:solidFill>
                <a:srgbClr val="535353"/>
              </a:solidFill>
              <a:latin typeface="Myriad Pro"/>
              <a:ea typeface="Myriad Pro"/>
              <a:cs typeface="Myriad Pro"/>
              <a:sym typeface="Myriad Pro"/>
            </a:endParaRPr>
          </a:p>
          <a:p>
            <a:pPr defTabSz="410730" fontAlgn="auto" hangingPunct="0">
              <a:spcBef>
                <a:spcPts val="0"/>
              </a:spcBef>
              <a:spcAft>
                <a:spcPts val="0"/>
              </a:spcAft>
              <a:defRPr sz="2300">
                <a:latin typeface="+mj-lt"/>
                <a:ea typeface="+mj-ea"/>
                <a:cs typeface="+mj-cs"/>
                <a:sym typeface="Myriad Pro"/>
              </a:defRPr>
            </a:pPr>
            <a:r>
              <a:rPr sz="1600" kern="0">
                <a:solidFill>
                  <a:srgbClr val="535353"/>
                </a:solidFill>
                <a:latin typeface="Myriad Pro"/>
                <a:ea typeface="Myriad Pro"/>
                <a:cs typeface="Myriad Pro"/>
                <a:sym typeface="Myriad Pro"/>
              </a:rPr>
              <a:t>exogenous miRNA+rRNA</a:t>
            </a:r>
          </a:p>
          <a:p>
            <a:pPr defTabSz="410730" fontAlgn="auto" hangingPunct="0">
              <a:spcBef>
                <a:spcPts val="0"/>
              </a:spcBef>
              <a:spcAft>
                <a:spcPts val="0"/>
              </a:spcAft>
              <a:defRPr sz="2300">
                <a:latin typeface="+mj-lt"/>
                <a:ea typeface="+mj-ea"/>
                <a:cs typeface="+mj-cs"/>
                <a:sym typeface="Myriad Pro"/>
              </a:defRPr>
            </a:pPr>
            <a:r>
              <a:rPr sz="700" kern="0">
                <a:solidFill>
                  <a:srgbClr val="535353"/>
                </a:solidFill>
                <a:latin typeface="Myriad Pro"/>
                <a:ea typeface="Myriad Pro"/>
                <a:cs typeface="Myriad Pro"/>
                <a:sym typeface="Myriad Pro"/>
              </a:rPr>
              <a:t/>
            </a:r>
            <a:br>
              <a:rPr sz="700" kern="0">
                <a:solidFill>
                  <a:srgbClr val="535353"/>
                </a:solidFill>
                <a:latin typeface="Myriad Pro"/>
                <a:ea typeface="Myriad Pro"/>
                <a:cs typeface="Myriad Pro"/>
                <a:sym typeface="Myriad Pro"/>
              </a:rPr>
            </a:br>
            <a:r>
              <a:rPr sz="1600" kern="0">
                <a:solidFill>
                  <a:srgbClr val="535353"/>
                </a:solidFill>
                <a:latin typeface="Myriad Pro"/>
                <a:ea typeface="Myriad Pro"/>
                <a:cs typeface="Myriad Pro"/>
                <a:sym typeface="Myriad Pro"/>
              </a:rPr>
              <a:t>exogenous genomes</a:t>
            </a:r>
          </a:p>
        </p:txBody>
      </p:sp>
      <p:sp>
        <p:nvSpPr>
          <p:cNvPr id="374" name="Shape 374"/>
          <p:cNvSpPr/>
          <p:nvPr/>
        </p:nvSpPr>
        <p:spPr>
          <a:xfrm>
            <a:off x="1115616" y="404664"/>
            <a:ext cx="2313833" cy="584923"/>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fontScale="92500" lnSpcReduction="20000"/>
          </a:bodyPr>
          <a:lstStyle/>
          <a:p>
            <a:pPr defTabSz="410730" fontAlgn="auto" hangingPunct="0">
              <a:spcBef>
                <a:spcPts val="2672"/>
              </a:spcBef>
              <a:spcAft>
                <a:spcPts val="0"/>
              </a:spcAft>
              <a:defRPr sz="2500">
                <a:latin typeface="Myriad Pro Semibold"/>
                <a:ea typeface="Myriad Pro Semibold"/>
                <a:cs typeface="Myriad Pro Semibold"/>
                <a:sym typeface="Myriad Pro Semibold"/>
              </a:defRPr>
            </a:pPr>
            <a:r>
              <a:rPr b="1" kern="0">
                <a:solidFill>
                  <a:srgbClr val="C82506"/>
                </a:solidFill>
                <a:latin typeface="Myriad Pro"/>
                <a:ea typeface="Myriad Pro"/>
                <a:cs typeface="Myriad Pro"/>
                <a:sym typeface="Myriad Pro"/>
              </a:rPr>
              <a:t>ex</a:t>
            </a:r>
            <a:r>
              <a:rPr kern="0">
                <a:solidFill>
                  <a:srgbClr val="535353"/>
                </a:solidFill>
                <a:latin typeface="Myriad Pro Semibold"/>
                <a:ea typeface="Myriad Pro Semibold"/>
                <a:cs typeface="Myriad Pro Semibold"/>
                <a:sym typeface="Myriad Pro Semibold"/>
              </a:rPr>
              <a:t>tra-</a:t>
            </a:r>
            <a:r>
              <a:rPr b="1" kern="0">
                <a:solidFill>
                  <a:srgbClr val="C82506"/>
                </a:solidFill>
                <a:latin typeface="Myriad Pro"/>
                <a:ea typeface="Myriad Pro"/>
                <a:cs typeface="Myriad Pro"/>
                <a:sym typeface="Myriad Pro"/>
              </a:rPr>
              <a:t>ce</a:t>
            </a:r>
            <a:r>
              <a:rPr kern="0">
                <a:solidFill>
                  <a:srgbClr val="535353"/>
                </a:solidFill>
                <a:latin typeface="Myriad Pro Semibold"/>
                <a:ea typeface="Myriad Pro Semibold"/>
                <a:cs typeface="Myriad Pro Semibold"/>
                <a:sym typeface="Myriad Pro Semibold"/>
              </a:rPr>
              <a:t>llular </a:t>
            </a:r>
            <a:r>
              <a:rPr b="1" kern="0">
                <a:solidFill>
                  <a:srgbClr val="C82506"/>
                </a:solidFill>
                <a:latin typeface="Myriad Pro"/>
                <a:ea typeface="Myriad Pro"/>
                <a:cs typeface="Myriad Pro"/>
                <a:sym typeface="Myriad Pro"/>
              </a:rPr>
              <a:t>R</a:t>
            </a:r>
            <a:r>
              <a:rPr kern="0">
                <a:solidFill>
                  <a:srgbClr val="535353"/>
                </a:solidFill>
                <a:latin typeface="Myriad Pro Semibold"/>
                <a:ea typeface="Myriad Pro Semibold"/>
                <a:cs typeface="Myriad Pro Semibold"/>
                <a:sym typeface="Myriad Pro Semibold"/>
              </a:rPr>
              <a:t>NA </a:t>
            </a:r>
            <a:r>
              <a:rPr b="1" kern="0">
                <a:solidFill>
                  <a:srgbClr val="C82506"/>
                </a:solidFill>
                <a:latin typeface="Myriad Pro"/>
                <a:ea typeface="Myriad Pro"/>
                <a:cs typeface="Myriad Pro"/>
                <a:sym typeface="Myriad Pro"/>
              </a:rPr>
              <a:t>p</a:t>
            </a:r>
            <a:r>
              <a:rPr kern="0">
                <a:solidFill>
                  <a:srgbClr val="535353"/>
                </a:solidFill>
                <a:latin typeface="Myriad Pro Semibold"/>
                <a:ea typeface="Myriad Pro Semibold"/>
                <a:cs typeface="Myriad Pro Semibold"/>
                <a:sym typeface="Myriad Pro Semibold"/>
              </a:rPr>
              <a:t>rocessing </a:t>
            </a:r>
            <a:r>
              <a:rPr b="1" kern="0">
                <a:solidFill>
                  <a:srgbClr val="C82506"/>
                </a:solidFill>
                <a:latin typeface="Myriad Pro"/>
                <a:ea typeface="Myriad Pro"/>
                <a:cs typeface="Myriad Pro"/>
                <a:sym typeface="Myriad Pro"/>
              </a:rPr>
              <a:t>t</a:t>
            </a:r>
            <a:r>
              <a:rPr kern="0">
                <a:solidFill>
                  <a:srgbClr val="535353"/>
                </a:solidFill>
                <a:latin typeface="Myriad Pro Semibold"/>
                <a:ea typeface="Myriad Pro Semibold"/>
                <a:cs typeface="Myriad Pro Semibold"/>
                <a:sym typeface="Myriad Pro Semibold"/>
              </a:rPr>
              <a:t>oolkit</a:t>
            </a:r>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51575"/>
          <a:stretch/>
        </p:blipFill>
        <p:spPr>
          <a:xfrm>
            <a:off x="4716016" y="0"/>
            <a:ext cx="4427984" cy="6858000"/>
          </a:xfrm>
          <a:prstGeom prst="rect">
            <a:avLst/>
          </a:prstGeom>
        </p:spPr>
      </p:pic>
    </p:spTree>
    <p:extLst>
      <p:ext uri="{BB962C8B-B14F-4D97-AF65-F5344CB8AC3E}">
        <p14:creationId xmlns:p14="http://schemas.microsoft.com/office/powerpoint/2010/main" val="2228751425"/>
      </p:ext>
    </p:extLst>
  </p:cSld>
  <p:clrMapOvr>
    <a:masterClrMapping/>
  </p:clrMapOvr>
  <p:transition spd="slow"/>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5" name="Shape 505"/>
          <p:cNvSpPr>
            <a:spLocks noGrp="1"/>
          </p:cNvSpPr>
          <p:nvPr>
            <p:ph type="sldNum" sz="quarter" idx="12"/>
          </p:nvPr>
        </p:nvSpPr>
        <p:spPr>
          <a:prstGeom prst="rect">
            <a:avLst/>
          </a:prstGeom>
          <a:extLst>
            <a:ext uri="{C572A759-6A51-4108-AA02-DFA0A04FC94B}">
              <ma14:wrappingTextBoxFlag xmlns:ma14="http://schemas.microsoft.com/office/mac/drawingml/2011/main" val="1"/>
            </a:ext>
          </a:extLst>
        </p:spPr>
        <p:txBody>
          <a:bodyPr>
            <a:normAutofit/>
          </a:bodyPr>
          <a:lstStyle/>
          <a:p>
            <a:fld id="{86CB4B4D-7CA3-9044-876B-883B54F8677D}" type="slidenum">
              <a:rPr/>
              <a:pPr/>
              <a:t>35</a:t>
            </a:fld>
            <a:endParaRPr/>
          </a:p>
        </p:txBody>
      </p:sp>
      <p:sp>
        <p:nvSpPr>
          <p:cNvPr id="513" name="Shape 513"/>
          <p:cNvSpPr>
            <a:spLocks noGrp="1"/>
          </p:cNvSpPr>
          <p:nvPr>
            <p:ph type="body" sz="half" idx="4294967295"/>
          </p:nvPr>
        </p:nvSpPr>
        <p:spPr>
          <a:xfrm>
            <a:off x="500063" y="1438275"/>
            <a:ext cx="8643937" cy="1793875"/>
          </a:xfrm>
          <a:prstGeom prst="rect">
            <a:avLst/>
          </a:prstGeom>
        </p:spPr>
        <p:txBody>
          <a:bodyPr>
            <a:normAutofit/>
          </a:bodyPr>
          <a:lstStyle/>
          <a:p>
            <a:r>
              <a:rPr sz="2400" dirty="0"/>
              <a:t>large contribution from miRNA and </a:t>
            </a:r>
            <a:r>
              <a:rPr sz="2400" dirty="0" smtClean="0"/>
              <a:t>mRNA</a:t>
            </a:r>
            <a:r>
              <a:rPr lang="en-US" sz="2400" dirty="0" smtClean="0"/>
              <a:t/>
            </a:r>
            <a:br>
              <a:rPr lang="en-US" sz="2400" dirty="0" smtClean="0"/>
            </a:br>
            <a:endParaRPr sz="2400" dirty="0"/>
          </a:p>
          <a:p>
            <a:r>
              <a:rPr sz="2400" dirty="0"/>
              <a:t>also some signal from exogenous sequences</a:t>
            </a:r>
          </a:p>
        </p:txBody>
      </p:sp>
      <p:sp>
        <p:nvSpPr>
          <p:cNvPr id="514" name="Shape 514"/>
          <p:cNvSpPr>
            <a:spLocks noGrp="1"/>
          </p:cNvSpPr>
          <p:nvPr>
            <p:ph type="title" idx="4294967295"/>
          </p:nvPr>
        </p:nvSpPr>
        <p:spPr>
          <a:xfrm>
            <a:off x="500063" y="179388"/>
            <a:ext cx="8145462" cy="1071562"/>
          </a:xfrm>
          <a:prstGeom prst="rect">
            <a:avLst/>
          </a:prstGeom>
        </p:spPr>
        <p:txBody>
          <a:bodyPr/>
          <a:lstStyle/>
          <a:p>
            <a:r>
              <a:t>total reads by biotype</a:t>
            </a:r>
          </a:p>
        </p:txBody>
      </p:sp>
      <p:grpSp>
        <p:nvGrpSpPr>
          <p:cNvPr id="512" name="Group 512"/>
          <p:cNvGrpSpPr/>
          <p:nvPr/>
        </p:nvGrpSpPr>
        <p:grpSpPr>
          <a:xfrm>
            <a:off x="69298" y="3385994"/>
            <a:ext cx="9005404" cy="2979205"/>
            <a:chOff x="732572" y="-139699"/>
            <a:chExt cx="12807684" cy="4237091"/>
          </a:xfrm>
        </p:grpSpPr>
        <p:grpSp>
          <p:nvGrpSpPr>
            <p:cNvPr id="508" name="Group 508"/>
            <p:cNvGrpSpPr/>
            <p:nvPr/>
          </p:nvGrpSpPr>
          <p:grpSpPr>
            <a:xfrm>
              <a:off x="732572" y="-139700"/>
              <a:ext cx="12807685" cy="4237092"/>
              <a:chOff x="0" y="0"/>
              <a:chExt cx="12807684" cy="4237091"/>
            </a:xfrm>
          </p:grpSpPr>
          <p:sp>
            <p:nvSpPr>
              <p:cNvPr id="507" name="Shape 507"/>
              <p:cNvSpPr/>
              <p:nvPr/>
            </p:nvSpPr>
            <p:spPr>
              <a:xfrm>
                <a:off x="139700" y="139700"/>
                <a:ext cx="12528285" cy="3957692"/>
              </a:xfrm>
              <a:prstGeom prst="rect">
                <a:avLst/>
              </a:prstGeom>
              <a:solidFill>
                <a:srgbClr val="FFFFFF"/>
              </a:solidFill>
              <a:ln>
                <a:noFill/>
              </a:ln>
              <a:effectLst/>
            </p:spPr>
            <p:txBody>
              <a:bodyPr wrap="square" lIns="50800" tIns="50800" rIns="50800" bIns="50800" numCol="1" anchor="ctr">
                <a:noAutofit/>
              </a:bodyPr>
              <a:lstStyle/>
              <a:p>
                <a:pPr algn="ctr" defTabSz="410730" fontAlgn="auto" hangingPunct="0">
                  <a:spcBef>
                    <a:spcPts val="0"/>
                  </a:spcBef>
                  <a:spcAft>
                    <a:spcPts val="0"/>
                  </a:spcAft>
                  <a:defRPr sz="3600">
                    <a:solidFill>
                      <a:srgbClr val="FFFFFF"/>
                    </a:solidFill>
                  </a:defRPr>
                </a:pPr>
                <a:endParaRPr sz="2500" kern="0">
                  <a:solidFill>
                    <a:srgbClr val="FFFFFF"/>
                  </a:solidFill>
                  <a:latin typeface="Gill Sans Light"/>
                  <a:ea typeface="Gill Sans Light"/>
                  <a:cs typeface="Gill Sans Light"/>
                  <a:sym typeface="Gill Sans Light"/>
                </a:endParaRPr>
              </a:p>
            </p:txBody>
          </p:sp>
          <p:pic>
            <p:nvPicPr>
              <p:cNvPr id="506" name="Picture 505"/>
              <p:cNvPicPr>
                <a:picLocks/>
              </p:cNvPicPr>
              <p:nvPr/>
            </p:nvPicPr>
            <p:blipFill>
              <a:blip r:embed="rId2">
                <a:extLst/>
              </a:blip>
              <a:stretch>
                <a:fillRect/>
              </a:stretch>
            </p:blipFill>
            <p:spPr>
              <a:xfrm>
                <a:off x="0" y="0"/>
                <a:ext cx="12807685" cy="4237092"/>
              </a:xfrm>
              <a:prstGeom prst="rect">
                <a:avLst/>
              </a:prstGeom>
              <a:effectLst/>
            </p:spPr>
          </p:pic>
        </p:grpSp>
        <p:pic>
          <p:nvPicPr>
            <p:cNvPr id="509" name="pasted-image.pdf"/>
            <p:cNvPicPr>
              <a:picLocks noChangeAspect="1"/>
            </p:cNvPicPr>
            <p:nvPr/>
          </p:nvPicPr>
          <p:blipFill>
            <a:blip r:embed="rId3">
              <a:extLst/>
            </a:blip>
            <a:srcRect l="47397" r="3179" b="68154"/>
            <a:stretch>
              <a:fillRect/>
            </a:stretch>
          </p:blipFill>
          <p:spPr>
            <a:xfrm>
              <a:off x="2897527" y="28180"/>
              <a:ext cx="10438128" cy="3362924"/>
            </a:xfrm>
            <a:prstGeom prst="rect">
              <a:avLst/>
            </a:prstGeom>
            <a:ln w="12700" cap="flat">
              <a:noFill/>
              <a:miter lim="400000"/>
            </a:ln>
            <a:effectLst/>
          </p:spPr>
        </p:pic>
        <p:pic>
          <p:nvPicPr>
            <p:cNvPr id="510" name="pasted-image.pdf"/>
            <p:cNvPicPr>
              <a:picLocks noChangeAspect="1"/>
            </p:cNvPicPr>
            <p:nvPr/>
          </p:nvPicPr>
          <p:blipFill>
            <a:blip r:embed="rId3">
              <a:extLst/>
            </a:blip>
            <a:srcRect l="4728" t="721" r="85668" b="68470"/>
            <a:stretch>
              <a:fillRect/>
            </a:stretch>
          </p:blipFill>
          <p:spPr>
            <a:xfrm>
              <a:off x="880807" y="104380"/>
              <a:ext cx="2028228" cy="3253316"/>
            </a:xfrm>
            <a:prstGeom prst="rect">
              <a:avLst/>
            </a:prstGeom>
            <a:ln w="12700" cap="flat">
              <a:noFill/>
              <a:miter lim="400000"/>
            </a:ln>
            <a:effectLst/>
          </p:spPr>
        </p:pic>
        <p:pic>
          <p:nvPicPr>
            <p:cNvPr id="511" name="pasted-image.pdf"/>
            <p:cNvPicPr>
              <a:picLocks noChangeAspect="1"/>
            </p:cNvPicPr>
            <p:nvPr/>
          </p:nvPicPr>
          <p:blipFill>
            <a:blip r:embed="rId3">
              <a:extLst/>
            </a:blip>
            <a:srcRect l="47216" t="94123" r="3179" b="2780"/>
            <a:stretch>
              <a:fillRect/>
            </a:stretch>
          </p:blipFill>
          <p:spPr>
            <a:xfrm>
              <a:off x="2859271" y="3311660"/>
              <a:ext cx="10476384" cy="326888"/>
            </a:xfrm>
            <a:prstGeom prst="rect">
              <a:avLst/>
            </a:prstGeom>
            <a:ln w="12700" cap="flat">
              <a:noFill/>
              <a:miter lim="400000"/>
            </a:ln>
            <a:effectLst/>
          </p:spPr>
        </p:pic>
      </p:grpSp>
      <p:sp>
        <p:nvSpPr>
          <p:cNvPr id="515" name="Shape 515"/>
          <p:cNvSpPr/>
          <p:nvPr/>
        </p:nvSpPr>
        <p:spPr>
          <a:xfrm>
            <a:off x="4276772" y="5996653"/>
            <a:ext cx="1284148" cy="379904"/>
          </a:xfrm>
          <a:prstGeom prst="rect">
            <a:avLst/>
          </a:prstGeom>
          <a:ln w="12700">
            <a:miter lim="400000"/>
          </a:ln>
          <a:extLst>
            <a:ext uri="{C572A759-6A51-4108-AA02-DFA0A04FC94B}">
              <ma14:wrappingTextBoxFlag xmlns:ma14="http://schemas.microsoft.com/office/mac/drawingml/2011/main" val="1"/>
            </a:ext>
          </a:extLst>
        </p:spPr>
        <p:txBody>
          <a:bodyPr wrap="none" lIns="35715" tIns="35715" rIns="35715" bIns="35715" anchor="ctr">
            <a:spAutoFit/>
          </a:bodyPr>
          <a:lstStyle>
            <a:lvl1pPr>
              <a:defRPr sz="2000">
                <a:latin typeface="Myriad Pro Semibold"/>
                <a:ea typeface="Myriad Pro Semibold"/>
                <a:cs typeface="Myriad Pro Semibold"/>
                <a:sym typeface="Myriad Pro Semibold"/>
              </a:defRPr>
            </a:lvl1pPr>
          </a:lstStyle>
          <a:p>
            <a:pPr algn="ctr" defTabSz="410730" fontAlgn="auto" hangingPunct="0">
              <a:spcBef>
                <a:spcPts val="0"/>
              </a:spcBef>
              <a:spcAft>
                <a:spcPts val="0"/>
              </a:spcAft>
            </a:pPr>
            <a:r>
              <a:rPr kern="0">
                <a:solidFill>
                  <a:srgbClr val="535353"/>
                </a:solidFill>
              </a:rPr>
              <a:t>read count</a:t>
            </a:r>
          </a:p>
        </p:txBody>
      </p:sp>
    </p:spTree>
    <p:extLst>
      <p:ext uri="{BB962C8B-B14F-4D97-AF65-F5344CB8AC3E}">
        <p14:creationId xmlns:p14="http://schemas.microsoft.com/office/powerpoint/2010/main" val="3411659333"/>
      </p:ext>
    </p:extLst>
  </p:cSld>
  <p:clrMapOvr>
    <a:masterClrMapping/>
  </p:clrMapOvr>
  <p:transition spd="slow"/>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 name="Shape 522"/>
          <p:cNvSpPr>
            <a:spLocks noGrp="1"/>
          </p:cNvSpPr>
          <p:nvPr>
            <p:ph type="sldNum" sz="quarter" idx="12"/>
          </p:nvPr>
        </p:nvSpPr>
        <p:spPr>
          <a:prstGeom prst="rect">
            <a:avLst/>
          </a:prstGeom>
          <a:extLst>
            <a:ext uri="{C572A759-6A51-4108-AA02-DFA0A04FC94B}">
              <ma14:wrappingTextBoxFlag xmlns:ma14="http://schemas.microsoft.com/office/mac/drawingml/2011/main" val="1"/>
            </a:ext>
          </a:extLst>
        </p:spPr>
        <p:txBody>
          <a:bodyPr>
            <a:normAutofit/>
          </a:bodyPr>
          <a:lstStyle/>
          <a:p>
            <a:fld id="{86CB4B4D-7CA3-9044-876B-883B54F8677D}" type="slidenum">
              <a:rPr/>
              <a:pPr/>
              <a:t>36</a:t>
            </a:fld>
            <a:endParaRPr/>
          </a:p>
        </p:txBody>
      </p:sp>
      <p:sp>
        <p:nvSpPr>
          <p:cNvPr id="517" name="Shape 517"/>
          <p:cNvSpPr>
            <a:spLocks noGrp="1"/>
          </p:cNvSpPr>
          <p:nvPr>
            <p:ph type="title" idx="4294967295"/>
          </p:nvPr>
        </p:nvSpPr>
        <p:spPr>
          <a:xfrm>
            <a:off x="500063" y="179388"/>
            <a:ext cx="8145462" cy="1071562"/>
          </a:xfrm>
          <a:prstGeom prst="rect">
            <a:avLst/>
          </a:prstGeom>
        </p:spPr>
        <p:txBody>
          <a:bodyPr/>
          <a:lstStyle/>
          <a:p>
            <a:r>
              <a:t>exceRpt  @  Genboree.org</a:t>
            </a:r>
          </a:p>
        </p:txBody>
      </p:sp>
      <p:sp>
        <p:nvSpPr>
          <p:cNvPr id="518" name="Shape 518"/>
          <p:cNvSpPr>
            <a:spLocks noGrp="1"/>
          </p:cNvSpPr>
          <p:nvPr>
            <p:ph type="body" sz="half" idx="4294967295"/>
          </p:nvPr>
        </p:nvSpPr>
        <p:spPr>
          <a:xfrm>
            <a:off x="500063" y="4338638"/>
            <a:ext cx="8643937" cy="2009775"/>
          </a:xfrm>
          <a:prstGeom prst="rect">
            <a:avLst/>
          </a:prstGeom>
        </p:spPr>
        <p:txBody>
          <a:bodyPr>
            <a:normAutofit/>
          </a:bodyPr>
          <a:lstStyle/>
          <a:p>
            <a:r>
              <a:rPr sz="2400" dirty="0"/>
              <a:t>extremely </a:t>
            </a:r>
            <a:r>
              <a:rPr sz="2400" dirty="0">
                <a:latin typeface="+mj-lt"/>
                <a:ea typeface="+mj-ea"/>
                <a:cs typeface="+mj-cs"/>
                <a:sym typeface="Myriad Pro"/>
              </a:rPr>
              <a:t>simple to use</a:t>
            </a:r>
            <a:r>
              <a:rPr sz="2400" dirty="0"/>
              <a:t> (1 input, 1 output</a:t>
            </a:r>
            <a:r>
              <a:rPr sz="2400" dirty="0" smtClean="0"/>
              <a:t>)</a:t>
            </a:r>
            <a:r>
              <a:rPr lang="en-US" sz="2400" dirty="0" smtClean="0"/>
              <a:t/>
            </a:r>
            <a:br>
              <a:rPr lang="en-US" sz="2400" dirty="0" smtClean="0"/>
            </a:br>
            <a:endParaRPr sz="2400" dirty="0"/>
          </a:p>
          <a:p>
            <a:r>
              <a:rPr sz="2400" dirty="0"/>
              <a:t>can process </a:t>
            </a:r>
            <a:r>
              <a:rPr sz="2400" dirty="0">
                <a:latin typeface="+mj-lt"/>
                <a:ea typeface="+mj-ea"/>
                <a:cs typeface="+mj-cs"/>
                <a:sym typeface="Myriad Pro"/>
              </a:rPr>
              <a:t>multiple samples</a:t>
            </a:r>
            <a:r>
              <a:rPr sz="2400" dirty="0"/>
              <a:t> in </a:t>
            </a:r>
            <a:r>
              <a:rPr sz="2400" dirty="0" smtClean="0"/>
              <a:t>parallel</a:t>
            </a:r>
            <a:r>
              <a:rPr lang="en-US" sz="2400" dirty="0" smtClean="0"/>
              <a:t/>
            </a:r>
            <a:br>
              <a:rPr lang="en-US" sz="2400" dirty="0" smtClean="0"/>
            </a:br>
            <a:endParaRPr sz="2400" dirty="0"/>
          </a:p>
          <a:p>
            <a:r>
              <a:rPr sz="2400" dirty="0"/>
              <a:t>very </a:t>
            </a:r>
            <a:r>
              <a:rPr sz="2400" dirty="0">
                <a:latin typeface="+mj-lt"/>
                <a:ea typeface="+mj-ea"/>
                <a:cs typeface="+mj-cs"/>
                <a:sym typeface="Myriad Pro"/>
              </a:rPr>
              <a:t>customisable</a:t>
            </a:r>
            <a:r>
              <a:rPr sz="2400" dirty="0"/>
              <a:t> (choice of smRNA libs, calibrators, etc)</a:t>
            </a:r>
          </a:p>
        </p:txBody>
      </p:sp>
      <p:grpSp>
        <p:nvGrpSpPr>
          <p:cNvPr id="521" name="Group 521"/>
          <p:cNvGrpSpPr/>
          <p:nvPr/>
        </p:nvGrpSpPr>
        <p:grpSpPr>
          <a:xfrm>
            <a:off x="1249737" y="1368196"/>
            <a:ext cx="6644572" cy="2852478"/>
            <a:chOff x="0" y="0"/>
            <a:chExt cx="9450056" cy="4056856"/>
          </a:xfrm>
        </p:grpSpPr>
        <p:pic>
          <p:nvPicPr>
            <p:cNvPr id="520" name="tmp.tiff"/>
            <p:cNvPicPr>
              <a:picLocks noChangeAspect="1"/>
            </p:cNvPicPr>
            <p:nvPr/>
          </p:nvPicPr>
          <p:blipFill>
            <a:blip r:embed="rId3">
              <a:extLst/>
            </a:blip>
            <a:srcRect l="2992" t="25791" r="2992" b="25791"/>
            <a:stretch>
              <a:fillRect/>
            </a:stretch>
          </p:blipFill>
          <p:spPr>
            <a:xfrm>
              <a:off x="139700" y="139700"/>
              <a:ext cx="9170657" cy="3777457"/>
            </a:xfrm>
            <a:prstGeom prst="rect">
              <a:avLst/>
            </a:prstGeom>
            <a:ln>
              <a:noFill/>
            </a:ln>
            <a:effectLst/>
          </p:spPr>
        </p:pic>
        <p:pic>
          <p:nvPicPr>
            <p:cNvPr id="519" name="Picture 518"/>
            <p:cNvPicPr>
              <a:picLocks/>
            </p:cNvPicPr>
            <p:nvPr/>
          </p:nvPicPr>
          <p:blipFill>
            <a:blip r:embed="rId4">
              <a:extLst/>
            </a:blip>
            <a:stretch>
              <a:fillRect/>
            </a:stretch>
          </p:blipFill>
          <p:spPr>
            <a:xfrm>
              <a:off x="-1" y="-1"/>
              <a:ext cx="9450058" cy="4056858"/>
            </a:xfrm>
            <a:prstGeom prst="rect">
              <a:avLst/>
            </a:prstGeom>
            <a:effectLst/>
          </p:spPr>
        </p:pic>
      </p:grpSp>
      <p:sp>
        <p:nvSpPr>
          <p:cNvPr id="523" name="Shape 523"/>
          <p:cNvSpPr/>
          <p:nvPr/>
        </p:nvSpPr>
        <p:spPr>
          <a:xfrm>
            <a:off x="5786788" y="2715462"/>
            <a:ext cx="906382" cy="533796"/>
          </a:xfrm>
          <a:prstGeom prst="rect">
            <a:avLst/>
          </a:prstGeom>
          <a:ln w="12700">
            <a:miter lim="400000"/>
          </a:ln>
          <a:extLst>
            <a:ext uri="{C572A759-6A51-4108-AA02-DFA0A04FC94B}">
              <ma14:wrappingTextBoxFlag xmlns:ma14="http://schemas.microsoft.com/office/mac/drawingml/2011/main" val="1"/>
            </a:ext>
          </a:extLst>
        </p:spPr>
        <p:txBody>
          <a:bodyPr wrap="none" lIns="35715" tIns="35715" rIns="35715" bIns="35715" anchor="ctr">
            <a:spAutoFit/>
          </a:bodyPr>
          <a:lstStyle>
            <a:lvl1pPr>
              <a:defRPr>
                <a:solidFill>
                  <a:schemeClr val="accent5"/>
                </a:solidFill>
                <a:latin typeface="+mj-lt"/>
                <a:ea typeface="+mj-ea"/>
                <a:cs typeface="+mj-cs"/>
                <a:sym typeface="Myriad Pro"/>
              </a:defRPr>
            </a:lvl1pPr>
          </a:lstStyle>
          <a:p>
            <a:pPr algn="ctr" defTabSz="410730" fontAlgn="auto" hangingPunct="0">
              <a:spcBef>
                <a:spcPts val="0"/>
              </a:spcBef>
              <a:spcAft>
                <a:spcPts val="0"/>
              </a:spcAft>
            </a:pPr>
            <a:r>
              <a:rPr sz="3000" kern="0">
                <a:solidFill>
                  <a:srgbClr val="C82506"/>
                </a:solidFill>
                <a:latin typeface="Myriad Pro"/>
                <a:ea typeface="Myriad Pro"/>
                <a:cs typeface="Myriad Pro"/>
              </a:rPr>
              <a:t>input</a:t>
            </a:r>
          </a:p>
        </p:txBody>
      </p:sp>
      <p:sp>
        <p:nvSpPr>
          <p:cNvPr id="524" name="Shape 524"/>
          <p:cNvSpPr/>
          <p:nvPr/>
        </p:nvSpPr>
        <p:spPr>
          <a:xfrm>
            <a:off x="5669099" y="3551872"/>
            <a:ext cx="1141760" cy="533796"/>
          </a:xfrm>
          <a:prstGeom prst="rect">
            <a:avLst/>
          </a:prstGeom>
          <a:ln w="12700">
            <a:miter lim="400000"/>
          </a:ln>
          <a:extLst>
            <a:ext uri="{C572A759-6A51-4108-AA02-DFA0A04FC94B}">
              <ma14:wrappingTextBoxFlag xmlns:ma14="http://schemas.microsoft.com/office/mac/drawingml/2011/main" val="1"/>
            </a:ext>
          </a:extLst>
        </p:spPr>
        <p:txBody>
          <a:bodyPr wrap="none" lIns="35715" tIns="35715" rIns="35715" bIns="35715" anchor="ctr">
            <a:spAutoFit/>
          </a:bodyPr>
          <a:lstStyle>
            <a:lvl1pPr>
              <a:defRPr>
                <a:solidFill>
                  <a:schemeClr val="accent5"/>
                </a:solidFill>
                <a:latin typeface="+mj-lt"/>
                <a:ea typeface="+mj-ea"/>
                <a:cs typeface="+mj-cs"/>
                <a:sym typeface="Myriad Pro"/>
              </a:defRPr>
            </a:lvl1pPr>
          </a:lstStyle>
          <a:p>
            <a:pPr algn="ctr" defTabSz="410730" fontAlgn="auto" hangingPunct="0">
              <a:spcBef>
                <a:spcPts val="0"/>
              </a:spcBef>
              <a:spcAft>
                <a:spcPts val="0"/>
              </a:spcAft>
            </a:pPr>
            <a:r>
              <a:rPr sz="3000" kern="0">
                <a:solidFill>
                  <a:srgbClr val="C82506"/>
                </a:solidFill>
                <a:latin typeface="Myriad Pro"/>
                <a:ea typeface="Myriad Pro"/>
                <a:cs typeface="Myriad Pro"/>
              </a:rPr>
              <a:t>output</a:t>
            </a:r>
          </a:p>
        </p:txBody>
      </p:sp>
    </p:spTree>
    <p:extLst>
      <p:ext uri="{BB962C8B-B14F-4D97-AF65-F5344CB8AC3E}">
        <p14:creationId xmlns:p14="http://schemas.microsoft.com/office/powerpoint/2010/main" val="2471945741"/>
      </p:ext>
    </p:extLst>
  </p:cSld>
  <p:clrMapOvr>
    <a:masterClrMapping/>
  </p:clrMapOvr>
  <p:transition spd="slow"/>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0" name="Shape 530"/>
          <p:cNvSpPr>
            <a:spLocks noGrp="1"/>
          </p:cNvSpPr>
          <p:nvPr>
            <p:ph type="sldNum" sz="quarter" idx="12"/>
          </p:nvPr>
        </p:nvSpPr>
        <p:spPr>
          <a:prstGeom prst="rect">
            <a:avLst/>
          </a:prstGeom>
          <a:extLst>
            <a:ext uri="{C572A759-6A51-4108-AA02-DFA0A04FC94B}">
              <ma14:wrappingTextBoxFlag xmlns:ma14="http://schemas.microsoft.com/office/mac/drawingml/2011/main" val="1"/>
            </a:ext>
          </a:extLst>
        </p:spPr>
        <p:txBody>
          <a:bodyPr>
            <a:normAutofit/>
          </a:bodyPr>
          <a:lstStyle/>
          <a:p>
            <a:fld id="{86CB4B4D-7CA3-9044-876B-883B54F8677D}" type="slidenum">
              <a:rPr/>
              <a:pPr/>
              <a:t>37</a:t>
            </a:fld>
            <a:endParaRPr/>
          </a:p>
        </p:txBody>
      </p:sp>
      <p:sp>
        <p:nvSpPr>
          <p:cNvPr id="528" name="Shape 528"/>
          <p:cNvSpPr>
            <a:spLocks noGrp="1"/>
          </p:cNvSpPr>
          <p:nvPr>
            <p:ph type="body" idx="4294967295"/>
          </p:nvPr>
        </p:nvSpPr>
        <p:spPr>
          <a:xfrm>
            <a:off x="395536" y="1438275"/>
            <a:ext cx="8249989" cy="4910138"/>
          </a:xfrm>
          <a:prstGeom prst="rect">
            <a:avLst/>
          </a:prstGeom>
        </p:spPr>
        <p:txBody>
          <a:bodyPr>
            <a:normAutofit/>
          </a:bodyPr>
          <a:lstStyle/>
          <a:p>
            <a:r>
              <a:rPr sz="2400" dirty="0"/>
              <a:t>exceRpt output from </a:t>
            </a:r>
            <a:r>
              <a:rPr sz="2400" dirty="0">
                <a:latin typeface="+mj-lt"/>
                <a:ea typeface="+mj-ea"/>
                <a:cs typeface="+mj-cs"/>
                <a:sym typeface="Myriad Pro"/>
              </a:rPr>
              <a:t>multiple samples can be combined</a:t>
            </a:r>
            <a:r>
              <a:rPr sz="2400" dirty="0"/>
              <a:t>, compared, and tested for differential </a:t>
            </a:r>
            <a:r>
              <a:rPr sz="2400" dirty="0" smtClean="0"/>
              <a:t>abundance</a:t>
            </a:r>
            <a:r>
              <a:rPr lang="en-US" sz="2400" dirty="0" smtClean="0"/>
              <a:t/>
            </a:r>
            <a:br>
              <a:rPr lang="en-US" sz="2400" dirty="0" smtClean="0"/>
            </a:br>
            <a:endParaRPr sz="2400" dirty="0"/>
          </a:p>
          <a:p>
            <a:r>
              <a:rPr sz="2400" dirty="0"/>
              <a:t>features:</a:t>
            </a:r>
            <a:br>
              <a:rPr sz="2400" dirty="0"/>
            </a:br>
            <a:r>
              <a:rPr sz="2400" dirty="0"/>
              <a:t> - intuitive </a:t>
            </a:r>
            <a:r>
              <a:rPr sz="2400" dirty="0">
                <a:latin typeface="+mj-lt"/>
                <a:ea typeface="+mj-ea"/>
                <a:cs typeface="+mj-cs"/>
                <a:sym typeface="Myriad Pro"/>
              </a:rPr>
              <a:t>QC</a:t>
            </a:r>
            <a:r>
              <a:rPr sz="2400" dirty="0"/>
              <a:t> visualisations</a:t>
            </a:r>
            <a:br>
              <a:rPr sz="2400" dirty="0"/>
            </a:br>
            <a:r>
              <a:rPr sz="2400" dirty="0"/>
              <a:t> - </a:t>
            </a:r>
            <a:r>
              <a:rPr sz="2400" dirty="0">
                <a:latin typeface="+mj-lt"/>
                <a:ea typeface="+mj-ea"/>
                <a:cs typeface="+mj-cs"/>
                <a:sym typeface="Myriad Pro"/>
              </a:rPr>
              <a:t>filtering</a:t>
            </a:r>
            <a:r>
              <a:rPr sz="2400" dirty="0"/>
              <a:t> &amp; </a:t>
            </a:r>
            <a:r>
              <a:rPr sz="2400" dirty="0">
                <a:latin typeface="+mj-lt"/>
                <a:ea typeface="+mj-ea"/>
                <a:cs typeface="+mj-cs"/>
                <a:sym typeface="Myriad Pro"/>
              </a:rPr>
              <a:t>normalisation</a:t>
            </a:r>
            <a:br>
              <a:rPr sz="2400" dirty="0">
                <a:latin typeface="+mj-lt"/>
                <a:ea typeface="+mj-ea"/>
                <a:cs typeface="+mj-cs"/>
                <a:sym typeface="Myriad Pro"/>
              </a:rPr>
            </a:br>
            <a:r>
              <a:rPr sz="2400" dirty="0"/>
              <a:t> - differential </a:t>
            </a:r>
            <a:r>
              <a:rPr sz="2400" dirty="0" smtClean="0"/>
              <a:t>expression</a:t>
            </a:r>
            <a:r>
              <a:rPr lang="en-US" sz="2400" dirty="0" smtClean="0"/>
              <a:t/>
            </a:r>
            <a:br>
              <a:rPr lang="en-US" sz="2400" dirty="0" smtClean="0"/>
            </a:br>
            <a:endParaRPr sz="2400" dirty="0"/>
          </a:p>
          <a:p>
            <a:r>
              <a:rPr sz="2400" dirty="0"/>
              <a:t>processed expression data </a:t>
            </a:r>
            <a:br>
              <a:rPr sz="2400" dirty="0"/>
            </a:br>
            <a:r>
              <a:rPr sz="2400" dirty="0"/>
              <a:t>are </a:t>
            </a:r>
            <a:r>
              <a:rPr sz="2400" dirty="0">
                <a:latin typeface="+mj-lt"/>
                <a:ea typeface="+mj-ea"/>
                <a:cs typeface="+mj-cs"/>
                <a:sym typeface="Myriad Pro"/>
              </a:rPr>
              <a:t>excel</a:t>
            </a:r>
            <a:r>
              <a:rPr sz="2400" dirty="0"/>
              <a:t>, </a:t>
            </a:r>
            <a:r>
              <a:rPr sz="2400" dirty="0">
                <a:latin typeface="+mj-lt"/>
                <a:ea typeface="+mj-ea"/>
                <a:cs typeface="+mj-cs"/>
                <a:sym typeface="Myriad Pro"/>
              </a:rPr>
              <a:t>R</a:t>
            </a:r>
            <a:r>
              <a:rPr sz="2400" dirty="0"/>
              <a:t>, </a:t>
            </a:r>
            <a:r>
              <a:rPr sz="2400" dirty="0">
                <a:latin typeface="+mj-lt"/>
                <a:ea typeface="+mj-ea"/>
                <a:cs typeface="+mj-cs"/>
                <a:sym typeface="Myriad Pro"/>
              </a:rPr>
              <a:t>matlab</a:t>
            </a:r>
            <a:r>
              <a:rPr sz="2400" dirty="0"/>
              <a:t>, &amp; </a:t>
            </a:r>
            <a:br>
              <a:rPr sz="2400" dirty="0"/>
            </a:br>
            <a:r>
              <a:rPr sz="2400" dirty="0">
                <a:latin typeface="+mj-lt"/>
                <a:ea typeface="+mj-ea"/>
                <a:cs typeface="+mj-cs"/>
                <a:sym typeface="Myriad Pro"/>
              </a:rPr>
              <a:t>geneSpring</a:t>
            </a:r>
            <a:r>
              <a:rPr sz="2400" dirty="0"/>
              <a:t> compatible</a:t>
            </a:r>
          </a:p>
        </p:txBody>
      </p:sp>
      <p:sp>
        <p:nvSpPr>
          <p:cNvPr id="529" name="Shape 529"/>
          <p:cNvSpPr>
            <a:spLocks noGrp="1"/>
          </p:cNvSpPr>
          <p:nvPr>
            <p:ph type="title" idx="4294967295"/>
          </p:nvPr>
        </p:nvSpPr>
        <p:spPr>
          <a:xfrm>
            <a:off x="395536" y="179388"/>
            <a:ext cx="8249989" cy="1071562"/>
          </a:xfrm>
          <a:prstGeom prst="rect">
            <a:avLst/>
          </a:prstGeom>
        </p:spPr>
        <p:txBody>
          <a:bodyPr/>
          <a:lstStyle/>
          <a:p>
            <a:r>
              <a:t>downstream analysis</a:t>
            </a:r>
          </a:p>
        </p:txBody>
      </p:sp>
      <p:grpSp>
        <p:nvGrpSpPr>
          <p:cNvPr id="533" name="Group 533"/>
          <p:cNvGrpSpPr/>
          <p:nvPr/>
        </p:nvGrpSpPr>
        <p:grpSpPr>
          <a:xfrm>
            <a:off x="4486446" y="3082978"/>
            <a:ext cx="4445335" cy="2979345"/>
            <a:chOff x="0" y="0"/>
            <a:chExt cx="6322253" cy="4237290"/>
          </a:xfrm>
        </p:grpSpPr>
        <p:sp>
          <p:nvSpPr>
            <p:cNvPr id="532" name="Shape 532"/>
            <p:cNvSpPr/>
            <p:nvPr/>
          </p:nvSpPr>
          <p:spPr>
            <a:xfrm>
              <a:off x="139700" y="139700"/>
              <a:ext cx="6042854" cy="3957891"/>
            </a:xfrm>
            <a:prstGeom prst="rect">
              <a:avLst/>
            </a:prstGeom>
            <a:solidFill>
              <a:srgbClr val="FFFFFF"/>
            </a:solidFill>
            <a:ln>
              <a:noFill/>
            </a:ln>
            <a:effectLst/>
          </p:spPr>
          <p:txBody>
            <a:bodyPr wrap="square" lIns="50800" tIns="50800" rIns="50800" bIns="50800" numCol="1" anchor="ctr">
              <a:noAutofit/>
            </a:bodyPr>
            <a:lstStyle/>
            <a:p>
              <a:pPr algn="ctr" defTabSz="410730" fontAlgn="auto" hangingPunct="0">
                <a:spcBef>
                  <a:spcPts val="0"/>
                </a:spcBef>
                <a:spcAft>
                  <a:spcPts val="0"/>
                </a:spcAft>
                <a:defRPr sz="3600">
                  <a:solidFill>
                    <a:srgbClr val="C82506"/>
                  </a:solidFill>
                </a:defRPr>
              </a:pPr>
              <a:endParaRPr sz="2500" kern="0">
                <a:solidFill>
                  <a:srgbClr val="C82506"/>
                </a:solidFill>
                <a:latin typeface="Gill Sans Light"/>
                <a:ea typeface="Gill Sans Light"/>
                <a:cs typeface="Gill Sans Light"/>
                <a:sym typeface="Gill Sans Light"/>
              </a:endParaRPr>
            </a:p>
          </p:txBody>
        </p:sp>
        <p:pic>
          <p:nvPicPr>
            <p:cNvPr id="531" name="Picture 530"/>
            <p:cNvPicPr>
              <a:picLocks/>
            </p:cNvPicPr>
            <p:nvPr/>
          </p:nvPicPr>
          <p:blipFill>
            <a:blip r:embed="rId3">
              <a:extLst/>
            </a:blip>
            <a:stretch>
              <a:fillRect/>
            </a:stretch>
          </p:blipFill>
          <p:spPr>
            <a:xfrm>
              <a:off x="0" y="0"/>
              <a:ext cx="6322254" cy="4237291"/>
            </a:xfrm>
            <a:prstGeom prst="rect">
              <a:avLst/>
            </a:prstGeom>
            <a:effectLst/>
          </p:spPr>
        </p:pic>
      </p:grpSp>
      <p:grpSp>
        <p:nvGrpSpPr>
          <p:cNvPr id="536" name="Group 536"/>
          <p:cNvGrpSpPr/>
          <p:nvPr/>
        </p:nvGrpSpPr>
        <p:grpSpPr>
          <a:xfrm>
            <a:off x="4574988" y="3186970"/>
            <a:ext cx="1412720" cy="2769979"/>
            <a:chOff x="947119" y="0"/>
            <a:chExt cx="2009201" cy="3939524"/>
          </a:xfrm>
        </p:grpSpPr>
        <p:pic>
          <p:nvPicPr>
            <p:cNvPr id="534" name="pasted-image.pdf"/>
            <p:cNvPicPr>
              <a:picLocks noChangeAspect="1"/>
            </p:cNvPicPr>
            <p:nvPr/>
          </p:nvPicPr>
          <p:blipFill>
            <a:blip r:embed="rId4">
              <a:extLst/>
            </a:blip>
            <a:srcRect l="11102" t="4438" r="66531" b="7614"/>
            <a:stretch>
              <a:fillRect/>
            </a:stretch>
          </p:blipFill>
          <p:spPr>
            <a:xfrm>
              <a:off x="953826" y="15541"/>
              <a:ext cx="1995889" cy="3923984"/>
            </a:xfrm>
            <a:prstGeom prst="rect">
              <a:avLst/>
            </a:prstGeom>
            <a:ln w="12700" cap="flat">
              <a:noFill/>
              <a:miter lim="400000"/>
            </a:ln>
            <a:effectLst/>
          </p:spPr>
        </p:pic>
        <p:sp>
          <p:nvSpPr>
            <p:cNvPr id="535" name="Shape 535"/>
            <p:cNvSpPr/>
            <p:nvPr/>
          </p:nvSpPr>
          <p:spPr>
            <a:xfrm>
              <a:off x="947119" y="-1"/>
              <a:ext cx="2009202" cy="420573"/>
            </a:xfrm>
            <a:prstGeom prst="rect">
              <a:avLst/>
            </a:prstGeom>
            <a:solidFill>
              <a:srgbClr val="A6AAA9"/>
            </a:solidFill>
            <a:ln w="12700" cap="flat">
              <a:noFill/>
              <a:miter lim="400000"/>
            </a:ln>
            <a:effectLst/>
            <a:extLst>
              <a:ext uri="{C572A759-6A51-4108-AA02-DFA0A04FC94B}">
                <ma14:wrappingTextBoxFlag xmlns:ma14="http://schemas.microsoft.com/office/mac/drawingml/2011/main" val="1"/>
              </a:ext>
            </a:extLst>
          </p:spPr>
          <p:txBody>
            <a:bodyPr wrap="square" lIns="38100" tIns="38100" rIns="38100" bIns="38100" numCol="1" anchor="ctr">
              <a:noAutofit/>
            </a:bodyPr>
            <a:lstStyle>
              <a:lvl1pPr>
                <a:defRPr sz="2200">
                  <a:solidFill>
                    <a:srgbClr val="FFFFFF"/>
                  </a:solidFill>
                  <a:latin typeface="+mj-lt"/>
                  <a:ea typeface="+mj-ea"/>
                  <a:cs typeface="+mj-cs"/>
                  <a:sym typeface="Myriad Pro"/>
                </a:defRPr>
              </a:lvl1pPr>
            </a:lstStyle>
            <a:p>
              <a:pPr algn="ctr" defTabSz="410730" fontAlgn="auto" hangingPunct="0">
                <a:spcBef>
                  <a:spcPts val="0"/>
                </a:spcBef>
                <a:spcAft>
                  <a:spcPts val="0"/>
                </a:spcAft>
              </a:pPr>
              <a:r>
                <a:rPr sz="1600" kern="0" dirty="0">
                  <a:latin typeface="Myriad Pro"/>
                  <a:ea typeface="Myriad Pro"/>
                  <a:cs typeface="Myriad Pro"/>
                </a:rPr>
                <a:t>read length</a:t>
              </a:r>
            </a:p>
          </p:txBody>
        </p:sp>
      </p:grpSp>
      <p:grpSp>
        <p:nvGrpSpPr>
          <p:cNvPr id="539" name="Group 539"/>
          <p:cNvGrpSpPr/>
          <p:nvPr/>
        </p:nvGrpSpPr>
        <p:grpSpPr>
          <a:xfrm>
            <a:off x="6017325" y="4596542"/>
            <a:ext cx="2858169" cy="1361706"/>
            <a:chOff x="163605" y="88815"/>
            <a:chExt cx="4064949" cy="1936647"/>
          </a:xfrm>
        </p:grpSpPr>
        <p:pic>
          <p:nvPicPr>
            <p:cNvPr id="537" name="pasted-image.pdf"/>
            <p:cNvPicPr>
              <a:picLocks noChangeAspect="1"/>
            </p:cNvPicPr>
            <p:nvPr/>
          </p:nvPicPr>
          <p:blipFill>
            <a:blip r:embed="rId5">
              <a:extLst/>
            </a:blip>
            <a:srcRect l="3869" t="4200" b="4200"/>
            <a:stretch>
              <a:fillRect/>
            </a:stretch>
          </p:blipFill>
          <p:spPr>
            <a:xfrm>
              <a:off x="163605" y="88815"/>
              <a:ext cx="4064950" cy="1936648"/>
            </a:xfrm>
            <a:prstGeom prst="rect">
              <a:avLst/>
            </a:prstGeom>
            <a:ln w="12700" cap="flat">
              <a:noFill/>
              <a:miter lim="400000"/>
            </a:ln>
            <a:effectLst/>
          </p:spPr>
        </p:pic>
        <p:sp>
          <p:nvSpPr>
            <p:cNvPr id="538" name="Shape 538"/>
            <p:cNvSpPr/>
            <p:nvPr/>
          </p:nvSpPr>
          <p:spPr>
            <a:xfrm rot="5400000">
              <a:off x="3011173" y="847181"/>
              <a:ext cx="1926058" cy="427014"/>
            </a:xfrm>
            <a:prstGeom prst="rect">
              <a:avLst/>
            </a:prstGeom>
            <a:solidFill>
              <a:srgbClr val="A6AAA9"/>
            </a:solidFill>
            <a:ln w="12700" cap="flat">
              <a:noFill/>
              <a:miter lim="400000"/>
            </a:ln>
            <a:effectLst/>
            <a:extLst>
              <a:ext uri="{C572A759-6A51-4108-AA02-DFA0A04FC94B}">
                <ma14:wrappingTextBoxFlag xmlns:ma14="http://schemas.microsoft.com/office/mac/drawingml/2011/main" val="1"/>
              </a:ext>
            </a:extLst>
          </p:spPr>
          <p:txBody>
            <a:bodyPr wrap="square" lIns="38100" tIns="38100" rIns="38100" bIns="38100" numCol="1" anchor="ctr">
              <a:noAutofit/>
            </a:bodyPr>
            <a:lstStyle>
              <a:lvl1pPr>
                <a:lnSpc>
                  <a:spcPct val="60000"/>
                </a:lnSpc>
                <a:defRPr sz="2200">
                  <a:solidFill>
                    <a:srgbClr val="FFFFFF"/>
                  </a:solidFill>
                  <a:latin typeface="+mj-lt"/>
                  <a:ea typeface="+mj-ea"/>
                  <a:cs typeface="+mj-cs"/>
                  <a:sym typeface="Myriad Pro"/>
                </a:defRPr>
              </a:lvl1pPr>
            </a:lstStyle>
            <a:p>
              <a:pPr algn="ctr" defTabSz="410730" fontAlgn="auto" hangingPunct="0">
                <a:spcBef>
                  <a:spcPts val="0"/>
                </a:spcBef>
                <a:spcAft>
                  <a:spcPts val="0"/>
                </a:spcAft>
              </a:pPr>
              <a:r>
                <a:rPr sz="1600" kern="0">
                  <a:latin typeface="Myriad Pro"/>
                  <a:ea typeface="Myriad Pro"/>
                  <a:cs typeface="Myriad Pro"/>
                </a:rPr>
                <a:t>miRNA RPM</a:t>
              </a:r>
            </a:p>
          </p:txBody>
        </p:sp>
      </p:grpSp>
      <p:grpSp>
        <p:nvGrpSpPr>
          <p:cNvPr id="542" name="Group 542"/>
          <p:cNvGrpSpPr/>
          <p:nvPr/>
        </p:nvGrpSpPr>
        <p:grpSpPr>
          <a:xfrm>
            <a:off x="6015366" y="3182767"/>
            <a:ext cx="2862086" cy="1365990"/>
            <a:chOff x="161172" y="86553"/>
            <a:chExt cx="4070522" cy="1942740"/>
          </a:xfrm>
        </p:grpSpPr>
        <p:pic>
          <p:nvPicPr>
            <p:cNvPr id="540" name="pasted-image.pdf"/>
            <p:cNvPicPr>
              <a:picLocks noChangeAspect="1"/>
            </p:cNvPicPr>
            <p:nvPr/>
          </p:nvPicPr>
          <p:blipFill>
            <a:blip r:embed="rId6">
              <a:extLst/>
            </a:blip>
            <a:srcRect l="3808" t="4090" b="4090"/>
            <a:stretch>
              <a:fillRect/>
            </a:stretch>
          </p:blipFill>
          <p:spPr>
            <a:xfrm>
              <a:off x="161172" y="86553"/>
              <a:ext cx="4070523" cy="1942742"/>
            </a:xfrm>
            <a:prstGeom prst="rect">
              <a:avLst/>
            </a:prstGeom>
            <a:ln w="12700" cap="flat">
              <a:noFill/>
              <a:miter lim="400000"/>
            </a:ln>
            <a:effectLst/>
          </p:spPr>
        </p:pic>
        <p:sp>
          <p:nvSpPr>
            <p:cNvPr id="541" name="Shape 541"/>
            <p:cNvSpPr/>
            <p:nvPr/>
          </p:nvSpPr>
          <p:spPr>
            <a:xfrm rot="5400000">
              <a:off x="3013309" y="847622"/>
              <a:ext cx="1927425" cy="427317"/>
            </a:xfrm>
            <a:prstGeom prst="rect">
              <a:avLst/>
            </a:prstGeom>
            <a:solidFill>
              <a:srgbClr val="A6AAA9"/>
            </a:solidFill>
            <a:ln w="12700" cap="flat">
              <a:noFill/>
              <a:miter lim="400000"/>
            </a:ln>
            <a:effectLst/>
            <a:extLst>
              <a:ext uri="{C572A759-6A51-4108-AA02-DFA0A04FC94B}">
                <ma14:wrappingTextBoxFlag xmlns:ma14="http://schemas.microsoft.com/office/mac/drawingml/2011/main" val="1"/>
              </a:ext>
            </a:extLst>
          </p:spPr>
          <p:txBody>
            <a:bodyPr wrap="square" lIns="38100" tIns="38100" rIns="38100" bIns="38100" numCol="1" anchor="ctr">
              <a:noAutofit/>
            </a:bodyPr>
            <a:lstStyle>
              <a:lvl1pPr>
                <a:lnSpc>
                  <a:spcPct val="60000"/>
                </a:lnSpc>
                <a:defRPr sz="2200">
                  <a:solidFill>
                    <a:srgbClr val="FFFFFF"/>
                  </a:solidFill>
                  <a:latin typeface="+mj-lt"/>
                  <a:ea typeface="+mj-ea"/>
                  <a:cs typeface="+mj-cs"/>
                  <a:sym typeface="Myriad Pro"/>
                </a:defRPr>
              </a:lvl1pPr>
            </a:lstStyle>
            <a:p>
              <a:pPr algn="ctr" defTabSz="410730" fontAlgn="auto" hangingPunct="0">
                <a:spcBef>
                  <a:spcPts val="0"/>
                </a:spcBef>
                <a:spcAft>
                  <a:spcPts val="0"/>
                </a:spcAft>
              </a:pPr>
              <a:r>
                <a:rPr sz="1600" kern="0" dirty="0">
                  <a:latin typeface="Myriad Pro"/>
                  <a:ea typeface="Myriad Pro"/>
                  <a:cs typeface="Myriad Pro"/>
                </a:rPr>
                <a:t>miRNA count</a:t>
              </a:r>
            </a:p>
          </p:txBody>
        </p:sp>
      </p:grpSp>
    </p:spTree>
    <p:extLst>
      <p:ext uri="{BB962C8B-B14F-4D97-AF65-F5344CB8AC3E}">
        <p14:creationId xmlns:p14="http://schemas.microsoft.com/office/powerpoint/2010/main" val="862249138"/>
      </p:ext>
    </p:extLst>
  </p:cSld>
  <p:clrMapOvr>
    <a:masterClrMapping/>
  </p:clrMapOvr>
  <p:transition spd="slow"/>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 name="Shape 369"/>
          <p:cNvSpPr/>
          <p:nvPr/>
        </p:nvSpPr>
        <p:spPr>
          <a:xfrm>
            <a:off x="205384" y="175570"/>
            <a:ext cx="4438624" cy="6493790"/>
          </a:xfrm>
          <a:prstGeom prst="rect">
            <a:avLst/>
          </a:prstGeom>
          <a:ln w="12700">
            <a:miter lim="400000"/>
          </a:ln>
          <a:extLst>
            <a:ext uri="{C572A759-6A51-4108-AA02-DFA0A04FC94B}">
              <ma14:wrappingTextBoxFlag xmlns:ma14="http://schemas.microsoft.com/office/mac/drawingml/2011/main" val="1"/>
            </a:ext>
          </a:extLst>
        </p:spPr>
        <p:txBody>
          <a:bodyPr lIns="35715" tIns="35715" rIns="35715" bIns="35715" anchor="ctr">
            <a:normAutofit/>
          </a:bodyPr>
          <a:lstStyle/>
          <a:p>
            <a:pPr marL="152261" indent="-152261" defTabSz="410730" fontAlgn="auto" hangingPunct="0">
              <a:spcBef>
                <a:spcPts val="2672"/>
              </a:spcBef>
              <a:spcAft>
                <a:spcPts val="0"/>
              </a:spcAft>
              <a:buClr>
                <a:srgbClr val="535353"/>
              </a:buClr>
              <a:buSzPct val="82000"/>
              <a:buFontTx/>
              <a:buChar char="•"/>
              <a:defRPr sz="2700">
                <a:latin typeface="+mn-lt"/>
                <a:ea typeface="+mn-ea"/>
                <a:cs typeface="+mn-cs"/>
                <a:sym typeface="Myriad Pro Light"/>
              </a:defRPr>
            </a:pPr>
            <a:r>
              <a:rPr sz="1900" kern="0" dirty="0">
                <a:solidFill>
                  <a:srgbClr val="535353"/>
                </a:solidFill>
                <a:latin typeface="Myriad Pro"/>
                <a:ea typeface="Myriad Pro"/>
                <a:cs typeface="Myriad Pro"/>
                <a:sym typeface="Myriad Pro"/>
              </a:rPr>
              <a:t>automatic pre-processing </a:t>
            </a:r>
            <a:r>
              <a:rPr sz="1900" kern="0" dirty="0">
                <a:solidFill>
                  <a:srgbClr val="535353"/>
                </a:solidFill>
                <a:latin typeface="Myriad Pro Light"/>
                <a:ea typeface="Myriad Pro Light"/>
                <a:cs typeface="Myriad Pro Light"/>
                <a:sym typeface="Myriad Pro Light"/>
              </a:rPr>
              <a:t>and QC of sequence reads</a:t>
            </a:r>
          </a:p>
          <a:p>
            <a:pPr marL="152261" indent="-152261" defTabSz="410730" fontAlgn="auto" hangingPunct="0">
              <a:spcBef>
                <a:spcPts val="2672"/>
              </a:spcBef>
              <a:spcAft>
                <a:spcPts val="0"/>
              </a:spcAft>
              <a:buClr>
                <a:srgbClr val="535353"/>
              </a:buClr>
              <a:buSzPct val="82000"/>
              <a:buFontTx/>
              <a:buChar char="•"/>
              <a:defRPr sz="2700">
                <a:latin typeface="+mn-lt"/>
                <a:ea typeface="+mn-ea"/>
                <a:cs typeface="+mn-cs"/>
                <a:sym typeface="Myriad Pro Light"/>
              </a:defRPr>
            </a:pPr>
            <a:r>
              <a:rPr sz="1900" kern="0" dirty="0">
                <a:solidFill>
                  <a:srgbClr val="535353"/>
                </a:solidFill>
                <a:latin typeface="Myriad Pro Light"/>
                <a:ea typeface="Myriad Pro Light"/>
                <a:cs typeface="Myriad Pro Light"/>
                <a:sym typeface="Myriad Pro Light"/>
              </a:rPr>
              <a:t>explicit filtering of  </a:t>
            </a:r>
            <a:r>
              <a:rPr sz="1900" kern="0" dirty="0">
                <a:solidFill>
                  <a:srgbClr val="535353"/>
                </a:solidFill>
                <a:latin typeface="Myriad Pro"/>
                <a:ea typeface="Myriad Pro"/>
                <a:cs typeface="Myriad Pro"/>
                <a:sym typeface="Myriad Pro"/>
              </a:rPr>
              <a:t>contaminants </a:t>
            </a:r>
            <a:r>
              <a:rPr sz="1900" kern="0" dirty="0">
                <a:solidFill>
                  <a:srgbClr val="535353"/>
                </a:solidFill>
                <a:latin typeface="Myriad Pro Light"/>
                <a:ea typeface="Myriad Pro Light"/>
                <a:cs typeface="Myriad Pro Light"/>
                <a:sym typeface="Myriad Pro Light"/>
              </a:rPr>
              <a:t>&amp; </a:t>
            </a:r>
            <a:r>
              <a:rPr sz="1900" kern="0" dirty="0">
                <a:solidFill>
                  <a:srgbClr val="535353"/>
                </a:solidFill>
                <a:latin typeface="Myriad Pro"/>
                <a:ea typeface="Myriad Pro"/>
                <a:cs typeface="Myriad Pro"/>
                <a:sym typeface="Myriad Pro"/>
              </a:rPr>
              <a:t>rRNA</a:t>
            </a:r>
          </a:p>
          <a:p>
            <a:pPr marL="152261" indent="-152261" defTabSz="410730" fontAlgn="auto" hangingPunct="0">
              <a:spcBef>
                <a:spcPts val="2672"/>
              </a:spcBef>
              <a:spcAft>
                <a:spcPts val="0"/>
              </a:spcAft>
              <a:buClr>
                <a:srgbClr val="535353"/>
              </a:buClr>
              <a:buSzPct val="82000"/>
              <a:buFontTx/>
              <a:buChar char="•"/>
              <a:defRPr sz="2700">
                <a:latin typeface="+mn-lt"/>
                <a:ea typeface="+mn-ea"/>
                <a:cs typeface="+mn-cs"/>
                <a:sym typeface="Myriad Pro Light"/>
              </a:defRPr>
            </a:pPr>
            <a:r>
              <a:rPr sz="1900" kern="0" dirty="0">
                <a:solidFill>
                  <a:srgbClr val="535353"/>
                </a:solidFill>
                <a:latin typeface="Myriad Pro Light"/>
                <a:ea typeface="Myriad Pro Light"/>
                <a:cs typeface="Myriad Pro Light"/>
                <a:sym typeface="Myriad Pro Light"/>
              </a:rPr>
              <a:t>quantification of </a:t>
            </a:r>
            <a:r>
              <a:rPr sz="1900" kern="0" dirty="0">
                <a:solidFill>
                  <a:srgbClr val="535353"/>
                </a:solidFill>
                <a:latin typeface="Myriad Pro"/>
                <a:ea typeface="Myriad Pro"/>
                <a:cs typeface="Myriad Pro"/>
                <a:sym typeface="Myriad Pro"/>
              </a:rPr>
              <a:t>spike-in</a:t>
            </a:r>
            <a:r>
              <a:rPr sz="1900" kern="0" dirty="0">
                <a:solidFill>
                  <a:srgbClr val="535353"/>
                </a:solidFill>
                <a:latin typeface="Myriad Pro Light"/>
                <a:ea typeface="Myriad Pro Light"/>
                <a:cs typeface="Myriad Pro Light"/>
                <a:sym typeface="Myriad Pro Light"/>
              </a:rPr>
              <a:t> sequences and many </a:t>
            </a:r>
            <a:r>
              <a:rPr sz="1900" kern="0" dirty="0">
                <a:solidFill>
                  <a:srgbClr val="535353"/>
                </a:solidFill>
                <a:latin typeface="Myriad Pro"/>
                <a:ea typeface="Myriad Pro"/>
                <a:cs typeface="Myriad Pro"/>
                <a:sym typeface="Myriad Pro"/>
              </a:rPr>
              <a:t>different smallRNA </a:t>
            </a:r>
            <a:r>
              <a:rPr sz="1900" kern="0" dirty="0" smtClean="0">
                <a:solidFill>
                  <a:srgbClr val="535353"/>
                </a:solidFill>
                <a:latin typeface="Myriad Pro"/>
                <a:ea typeface="Myriad Pro"/>
                <a:cs typeface="Myriad Pro"/>
                <a:sym typeface="Myriad Pro"/>
              </a:rPr>
              <a:t>biotypes</a:t>
            </a:r>
            <a:endParaRPr lang="en-US" sz="1900" kern="0" dirty="0" smtClean="0">
              <a:solidFill>
                <a:srgbClr val="535353"/>
              </a:solidFill>
              <a:latin typeface="Myriad Pro"/>
              <a:ea typeface="Myriad Pro"/>
              <a:cs typeface="Myriad Pro"/>
              <a:sym typeface="Myriad Pro"/>
            </a:endParaRPr>
          </a:p>
          <a:p>
            <a:pPr marL="152261" indent="-152261" defTabSz="410730" fontAlgn="auto" hangingPunct="0">
              <a:spcBef>
                <a:spcPts val="2672"/>
              </a:spcBef>
              <a:spcAft>
                <a:spcPts val="0"/>
              </a:spcAft>
              <a:buClr>
                <a:srgbClr val="535353"/>
              </a:buClr>
              <a:buSzPct val="82000"/>
              <a:buFontTx/>
              <a:buChar char="•"/>
              <a:defRPr sz="2700">
                <a:latin typeface="+mn-lt"/>
                <a:ea typeface="+mn-ea"/>
                <a:cs typeface="+mn-cs"/>
                <a:sym typeface="Myriad Pro Light"/>
              </a:defRPr>
            </a:pPr>
            <a:r>
              <a:rPr lang="en-US" sz="1900" kern="0" dirty="0" smtClean="0">
                <a:solidFill>
                  <a:srgbClr val="535353"/>
                </a:solidFill>
                <a:latin typeface="Myriad Pro Light" charset="0"/>
                <a:ea typeface="Myriad Pro Light" charset="0"/>
                <a:cs typeface="Myriad Pro Light" charset="0"/>
                <a:sym typeface="Myriad Pro"/>
              </a:rPr>
              <a:t>support for </a:t>
            </a:r>
            <a:r>
              <a:rPr lang="en-US" sz="1900" kern="0" dirty="0" smtClean="0">
                <a:solidFill>
                  <a:srgbClr val="535353"/>
                </a:solidFill>
                <a:latin typeface="Myriad Pro"/>
                <a:ea typeface="Myriad Pro"/>
                <a:cs typeface="Myriad Pro"/>
                <a:sym typeface="Myriad Pro"/>
              </a:rPr>
              <a:t>random barcodes (</a:t>
            </a:r>
            <a:r>
              <a:rPr lang="en-US" sz="1900" kern="0" dirty="0" err="1" smtClean="0">
                <a:solidFill>
                  <a:srgbClr val="535353"/>
                </a:solidFill>
                <a:latin typeface="Myriad Pro"/>
                <a:ea typeface="Myriad Pro"/>
                <a:cs typeface="Myriad Pro"/>
                <a:sym typeface="Myriad Pro"/>
              </a:rPr>
              <a:t>Bioo</a:t>
            </a:r>
            <a:r>
              <a:rPr lang="en-US" sz="1900" kern="0" dirty="0" smtClean="0">
                <a:solidFill>
                  <a:srgbClr val="535353"/>
                </a:solidFill>
                <a:latin typeface="Myriad Pro"/>
                <a:ea typeface="Myriad Pro"/>
                <a:cs typeface="Myriad Pro"/>
                <a:sym typeface="Myriad Pro"/>
              </a:rPr>
              <a:t>)</a:t>
            </a:r>
            <a:endParaRPr sz="1900" kern="0" dirty="0">
              <a:solidFill>
                <a:srgbClr val="535353"/>
              </a:solidFill>
              <a:latin typeface="Myriad Pro"/>
              <a:ea typeface="Myriad Pro"/>
              <a:cs typeface="Myriad Pro"/>
              <a:sym typeface="Myriad Pro"/>
            </a:endParaRPr>
          </a:p>
          <a:p>
            <a:pPr marL="152261" indent="-152261" defTabSz="410730" fontAlgn="auto" hangingPunct="0">
              <a:spcBef>
                <a:spcPts val="2672"/>
              </a:spcBef>
              <a:spcAft>
                <a:spcPts val="0"/>
              </a:spcAft>
              <a:buClr>
                <a:srgbClr val="535353"/>
              </a:buClr>
              <a:buSzPct val="82000"/>
              <a:buFontTx/>
              <a:buChar char="•"/>
              <a:defRPr sz="2700">
                <a:latin typeface="+mn-lt"/>
                <a:ea typeface="+mn-ea"/>
                <a:cs typeface="+mn-cs"/>
                <a:sym typeface="Myriad Pro Light"/>
              </a:defRPr>
            </a:pPr>
            <a:r>
              <a:rPr sz="1900" kern="0" dirty="0">
                <a:solidFill>
                  <a:srgbClr val="535353"/>
                </a:solidFill>
                <a:latin typeface="Myriad Pro"/>
                <a:ea typeface="Myriad Pro"/>
                <a:cs typeface="Myriad Pro"/>
                <a:sym typeface="Myriad Pro"/>
              </a:rPr>
              <a:t>choice of 3 end-points</a:t>
            </a:r>
            <a:r>
              <a:rPr sz="1900" kern="0" dirty="0" smtClean="0">
                <a:solidFill>
                  <a:srgbClr val="535353"/>
                </a:solidFill>
                <a:latin typeface="Myriad Pro"/>
                <a:ea typeface="Myriad Pro"/>
                <a:cs typeface="Myriad Pro"/>
                <a:sym typeface="Myriad Pro"/>
              </a:rPr>
              <a:t>:</a:t>
            </a:r>
            <a:r>
              <a:rPr lang="en-US" sz="1900" kern="0" dirty="0" smtClean="0">
                <a:solidFill>
                  <a:srgbClr val="535353"/>
                </a:solidFill>
                <a:latin typeface="Myriad Pro"/>
                <a:ea typeface="Myriad Pro"/>
                <a:cs typeface="Myriad Pro"/>
                <a:sym typeface="Myriad Pro"/>
              </a:rPr>
              <a:t/>
            </a:r>
            <a:br>
              <a:rPr lang="en-US" sz="1900" kern="0" dirty="0" smtClean="0">
                <a:solidFill>
                  <a:srgbClr val="535353"/>
                </a:solidFill>
                <a:latin typeface="Myriad Pro"/>
                <a:ea typeface="Myriad Pro"/>
                <a:cs typeface="Myriad Pro"/>
                <a:sym typeface="Myriad Pro"/>
              </a:rPr>
            </a:br>
            <a:endParaRPr sz="1900" kern="0" dirty="0">
              <a:solidFill>
                <a:srgbClr val="535353"/>
              </a:solidFill>
              <a:latin typeface="Myriad Pro"/>
              <a:ea typeface="Myriad Pro"/>
              <a:cs typeface="Myriad Pro"/>
              <a:sym typeface="Myriad Pro"/>
            </a:endParaRPr>
          </a:p>
        </p:txBody>
      </p:sp>
      <p:sp>
        <p:nvSpPr>
          <p:cNvPr id="370" name="Shape 370"/>
          <p:cNvSpPr/>
          <p:nvPr/>
        </p:nvSpPr>
        <p:spPr>
          <a:xfrm>
            <a:off x="565860" y="5368377"/>
            <a:ext cx="242312" cy="237958"/>
          </a:xfrm>
          <a:prstGeom prst="ellipse">
            <a:avLst/>
          </a:prstGeom>
          <a:solidFill>
            <a:srgbClr val="C00000"/>
          </a:solidFill>
          <a:ln w="12700">
            <a:solidFill>
              <a:srgbClr val="FFFFFF"/>
            </a:solidFill>
            <a:miter lim="400000"/>
          </a:ln>
          <a:extLst>
            <a:ext uri="{C572A759-6A51-4108-AA02-DFA0A04FC94B}">
              <ma14:wrappingTextBoxFlag xmlns:ma14="http://schemas.microsoft.com/office/mac/drawingml/2011/main" val="1"/>
            </a:ext>
          </a:extLst>
        </p:spPr>
        <p:txBody>
          <a:bodyPr lIns="0" tIns="0" rIns="0" bIns="0" anchor="ctr"/>
          <a:lstStyle>
            <a:lvl1pPr>
              <a:defRPr sz="1700">
                <a:solidFill>
                  <a:srgbClr val="FFFFFF"/>
                </a:solidFill>
                <a:latin typeface="Gill Sans"/>
                <a:ea typeface="Gill Sans"/>
                <a:cs typeface="Gill Sans"/>
                <a:sym typeface="Gill Sans"/>
              </a:defRPr>
            </a:lvl1pPr>
          </a:lstStyle>
          <a:p>
            <a:pPr algn="ctr" defTabSz="410730" fontAlgn="auto" hangingPunct="0">
              <a:spcBef>
                <a:spcPts val="0"/>
              </a:spcBef>
              <a:spcAft>
                <a:spcPts val="0"/>
              </a:spcAft>
            </a:pPr>
            <a:r>
              <a:rPr sz="1400" kern="0" dirty="0"/>
              <a:t>1</a:t>
            </a:r>
          </a:p>
        </p:txBody>
      </p:sp>
      <p:sp>
        <p:nvSpPr>
          <p:cNvPr id="371" name="Shape 371"/>
          <p:cNvSpPr/>
          <p:nvPr/>
        </p:nvSpPr>
        <p:spPr>
          <a:xfrm>
            <a:off x="566299" y="5741644"/>
            <a:ext cx="242312" cy="237957"/>
          </a:xfrm>
          <a:prstGeom prst="ellipse">
            <a:avLst/>
          </a:prstGeom>
          <a:solidFill>
            <a:srgbClr val="C00000"/>
          </a:solidFill>
          <a:ln w="12700">
            <a:solidFill>
              <a:srgbClr val="FFFFFF"/>
            </a:solidFill>
            <a:miter lim="400000"/>
          </a:ln>
          <a:extLst>
            <a:ext uri="{C572A759-6A51-4108-AA02-DFA0A04FC94B}">
              <ma14:wrappingTextBoxFlag xmlns:ma14="http://schemas.microsoft.com/office/mac/drawingml/2011/main" val="1"/>
            </a:ext>
          </a:extLst>
        </p:spPr>
        <p:txBody>
          <a:bodyPr lIns="0" tIns="0" rIns="0" bIns="0" anchor="ctr"/>
          <a:lstStyle>
            <a:lvl1pPr>
              <a:defRPr sz="1700">
                <a:solidFill>
                  <a:srgbClr val="FFFFFF"/>
                </a:solidFill>
                <a:latin typeface="Gill Sans"/>
                <a:ea typeface="Gill Sans"/>
                <a:cs typeface="Gill Sans"/>
                <a:sym typeface="Gill Sans"/>
              </a:defRPr>
            </a:lvl1pPr>
          </a:lstStyle>
          <a:p>
            <a:pPr algn="ctr" defTabSz="410730" fontAlgn="auto" hangingPunct="0">
              <a:spcBef>
                <a:spcPts val="0"/>
              </a:spcBef>
              <a:spcAft>
                <a:spcPts val="0"/>
              </a:spcAft>
            </a:pPr>
            <a:r>
              <a:rPr sz="1400" kern="0"/>
              <a:t>2</a:t>
            </a:r>
          </a:p>
        </p:txBody>
      </p:sp>
      <p:sp>
        <p:nvSpPr>
          <p:cNvPr id="372" name="Shape 372"/>
          <p:cNvSpPr/>
          <p:nvPr/>
        </p:nvSpPr>
        <p:spPr>
          <a:xfrm>
            <a:off x="566299" y="6111819"/>
            <a:ext cx="242312" cy="237957"/>
          </a:xfrm>
          <a:prstGeom prst="ellipse">
            <a:avLst/>
          </a:prstGeom>
          <a:solidFill>
            <a:srgbClr val="C00000"/>
          </a:solidFill>
          <a:ln w="12700">
            <a:solidFill>
              <a:srgbClr val="FFFFFF"/>
            </a:solidFill>
            <a:miter lim="400000"/>
          </a:ln>
          <a:extLst>
            <a:ext uri="{C572A759-6A51-4108-AA02-DFA0A04FC94B}">
              <ma14:wrappingTextBoxFlag xmlns:ma14="http://schemas.microsoft.com/office/mac/drawingml/2011/main" val="1"/>
            </a:ext>
          </a:extLst>
        </p:spPr>
        <p:txBody>
          <a:bodyPr lIns="0" tIns="0" rIns="0" bIns="0" anchor="ctr"/>
          <a:lstStyle>
            <a:lvl1pPr>
              <a:defRPr sz="1700">
                <a:solidFill>
                  <a:srgbClr val="FFFFFF"/>
                </a:solidFill>
                <a:latin typeface="Gill Sans"/>
                <a:ea typeface="Gill Sans"/>
                <a:cs typeface="Gill Sans"/>
                <a:sym typeface="Gill Sans"/>
              </a:defRPr>
            </a:lvl1pPr>
          </a:lstStyle>
          <a:p>
            <a:pPr algn="ctr" defTabSz="410730" fontAlgn="auto" hangingPunct="0">
              <a:spcBef>
                <a:spcPts val="0"/>
              </a:spcBef>
              <a:spcAft>
                <a:spcPts val="0"/>
              </a:spcAft>
            </a:pPr>
            <a:r>
              <a:rPr sz="1400" kern="0"/>
              <a:t>3</a:t>
            </a:r>
          </a:p>
        </p:txBody>
      </p:sp>
      <p:sp>
        <p:nvSpPr>
          <p:cNvPr id="373" name="Shape 373"/>
          <p:cNvSpPr/>
          <p:nvPr/>
        </p:nvSpPr>
        <p:spPr>
          <a:xfrm>
            <a:off x="844156" y="5218622"/>
            <a:ext cx="2247563" cy="1284001"/>
          </a:xfrm>
          <a:prstGeom prst="rect">
            <a:avLst/>
          </a:prstGeom>
          <a:ln w="12700">
            <a:miter lim="400000"/>
          </a:ln>
          <a:extLst>
            <a:ext uri="{C572A759-6A51-4108-AA02-DFA0A04FC94B}">
              <ma14:wrappingTextBoxFlag xmlns:ma14="http://schemas.microsoft.com/office/mac/drawingml/2011/main" val="1"/>
            </a:ext>
          </a:extLst>
        </p:spPr>
        <p:txBody>
          <a:bodyPr lIns="35715" tIns="35715" rIns="35715" bIns="35715" anchor="ctr">
            <a:spAutoFit/>
          </a:bodyPr>
          <a:lstStyle/>
          <a:p>
            <a:pPr defTabSz="410730" fontAlgn="auto" hangingPunct="0">
              <a:spcBef>
                <a:spcPts val="0"/>
              </a:spcBef>
              <a:spcAft>
                <a:spcPts val="0"/>
              </a:spcAft>
              <a:defRPr sz="2300">
                <a:latin typeface="+mj-lt"/>
                <a:ea typeface="+mj-ea"/>
                <a:cs typeface="+mj-cs"/>
                <a:sym typeface="Myriad Pro"/>
              </a:defRPr>
            </a:pPr>
            <a:r>
              <a:rPr sz="1600" kern="0">
                <a:solidFill>
                  <a:srgbClr val="535353"/>
                </a:solidFill>
                <a:latin typeface="Myriad Pro"/>
                <a:ea typeface="Myriad Pro"/>
                <a:cs typeface="Myriad Pro"/>
                <a:sym typeface="Myriad Pro"/>
              </a:rPr>
              <a:t>endogenous only</a:t>
            </a:r>
            <a:br>
              <a:rPr sz="1600" kern="0">
                <a:solidFill>
                  <a:srgbClr val="535353"/>
                </a:solidFill>
                <a:latin typeface="Myriad Pro"/>
                <a:ea typeface="Myriad Pro"/>
                <a:cs typeface="Myriad Pro"/>
                <a:sym typeface="Myriad Pro"/>
              </a:rPr>
            </a:br>
            <a:endParaRPr sz="700" kern="0">
              <a:solidFill>
                <a:srgbClr val="535353"/>
              </a:solidFill>
              <a:latin typeface="Myriad Pro"/>
              <a:ea typeface="Myriad Pro"/>
              <a:cs typeface="Myriad Pro"/>
              <a:sym typeface="Myriad Pro"/>
            </a:endParaRPr>
          </a:p>
          <a:p>
            <a:pPr defTabSz="410730" fontAlgn="auto" hangingPunct="0">
              <a:spcBef>
                <a:spcPts val="0"/>
              </a:spcBef>
              <a:spcAft>
                <a:spcPts val="0"/>
              </a:spcAft>
              <a:defRPr sz="2300">
                <a:latin typeface="+mj-lt"/>
                <a:ea typeface="+mj-ea"/>
                <a:cs typeface="+mj-cs"/>
                <a:sym typeface="Myriad Pro"/>
              </a:defRPr>
            </a:pPr>
            <a:r>
              <a:rPr sz="1600" kern="0">
                <a:solidFill>
                  <a:srgbClr val="535353"/>
                </a:solidFill>
                <a:latin typeface="Myriad Pro"/>
                <a:ea typeface="Myriad Pro"/>
                <a:cs typeface="Myriad Pro"/>
                <a:sym typeface="Myriad Pro"/>
              </a:rPr>
              <a:t>exogenous miRNA+rRNA</a:t>
            </a:r>
          </a:p>
          <a:p>
            <a:pPr defTabSz="410730" fontAlgn="auto" hangingPunct="0">
              <a:spcBef>
                <a:spcPts val="0"/>
              </a:spcBef>
              <a:spcAft>
                <a:spcPts val="0"/>
              </a:spcAft>
              <a:defRPr sz="2300">
                <a:latin typeface="+mj-lt"/>
                <a:ea typeface="+mj-ea"/>
                <a:cs typeface="+mj-cs"/>
                <a:sym typeface="Myriad Pro"/>
              </a:defRPr>
            </a:pPr>
            <a:r>
              <a:rPr sz="700" kern="0">
                <a:solidFill>
                  <a:srgbClr val="535353"/>
                </a:solidFill>
                <a:latin typeface="Myriad Pro"/>
                <a:ea typeface="Myriad Pro"/>
                <a:cs typeface="Myriad Pro"/>
                <a:sym typeface="Myriad Pro"/>
              </a:rPr>
              <a:t/>
            </a:r>
            <a:br>
              <a:rPr sz="700" kern="0">
                <a:solidFill>
                  <a:srgbClr val="535353"/>
                </a:solidFill>
                <a:latin typeface="Myriad Pro"/>
                <a:ea typeface="Myriad Pro"/>
                <a:cs typeface="Myriad Pro"/>
                <a:sym typeface="Myriad Pro"/>
              </a:rPr>
            </a:br>
            <a:r>
              <a:rPr sz="1600" kern="0">
                <a:solidFill>
                  <a:srgbClr val="535353"/>
                </a:solidFill>
                <a:latin typeface="Myriad Pro"/>
                <a:ea typeface="Myriad Pro"/>
                <a:cs typeface="Myriad Pro"/>
                <a:sym typeface="Myriad Pro"/>
              </a:rPr>
              <a:t>exogenous genomes</a:t>
            </a:r>
          </a:p>
        </p:txBody>
      </p:sp>
      <p:sp>
        <p:nvSpPr>
          <p:cNvPr id="374" name="Shape 374"/>
          <p:cNvSpPr/>
          <p:nvPr/>
        </p:nvSpPr>
        <p:spPr>
          <a:xfrm>
            <a:off x="1115616" y="404664"/>
            <a:ext cx="2313833" cy="584923"/>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fontScale="92500" lnSpcReduction="20000"/>
          </a:bodyPr>
          <a:lstStyle/>
          <a:p>
            <a:pPr defTabSz="410730" fontAlgn="auto" hangingPunct="0">
              <a:spcBef>
                <a:spcPts val="2672"/>
              </a:spcBef>
              <a:spcAft>
                <a:spcPts val="0"/>
              </a:spcAft>
              <a:defRPr sz="2500">
                <a:latin typeface="Myriad Pro Semibold"/>
                <a:ea typeface="Myriad Pro Semibold"/>
                <a:cs typeface="Myriad Pro Semibold"/>
                <a:sym typeface="Myriad Pro Semibold"/>
              </a:defRPr>
            </a:pPr>
            <a:r>
              <a:rPr b="1" kern="0">
                <a:solidFill>
                  <a:srgbClr val="C82506"/>
                </a:solidFill>
                <a:latin typeface="Myriad Pro"/>
                <a:ea typeface="Myriad Pro"/>
                <a:cs typeface="Myriad Pro"/>
                <a:sym typeface="Myriad Pro"/>
              </a:rPr>
              <a:t>ex</a:t>
            </a:r>
            <a:r>
              <a:rPr kern="0">
                <a:solidFill>
                  <a:srgbClr val="535353"/>
                </a:solidFill>
                <a:latin typeface="Myriad Pro Semibold"/>
                <a:ea typeface="Myriad Pro Semibold"/>
                <a:cs typeface="Myriad Pro Semibold"/>
                <a:sym typeface="Myriad Pro Semibold"/>
              </a:rPr>
              <a:t>tra-</a:t>
            </a:r>
            <a:r>
              <a:rPr b="1" kern="0">
                <a:solidFill>
                  <a:srgbClr val="C82506"/>
                </a:solidFill>
                <a:latin typeface="Myriad Pro"/>
                <a:ea typeface="Myriad Pro"/>
                <a:cs typeface="Myriad Pro"/>
                <a:sym typeface="Myriad Pro"/>
              </a:rPr>
              <a:t>ce</a:t>
            </a:r>
            <a:r>
              <a:rPr kern="0">
                <a:solidFill>
                  <a:srgbClr val="535353"/>
                </a:solidFill>
                <a:latin typeface="Myriad Pro Semibold"/>
                <a:ea typeface="Myriad Pro Semibold"/>
                <a:cs typeface="Myriad Pro Semibold"/>
                <a:sym typeface="Myriad Pro Semibold"/>
              </a:rPr>
              <a:t>llular </a:t>
            </a:r>
            <a:r>
              <a:rPr b="1" kern="0">
                <a:solidFill>
                  <a:srgbClr val="C82506"/>
                </a:solidFill>
                <a:latin typeface="Myriad Pro"/>
                <a:ea typeface="Myriad Pro"/>
                <a:cs typeface="Myriad Pro"/>
                <a:sym typeface="Myriad Pro"/>
              </a:rPr>
              <a:t>R</a:t>
            </a:r>
            <a:r>
              <a:rPr kern="0">
                <a:solidFill>
                  <a:srgbClr val="535353"/>
                </a:solidFill>
                <a:latin typeface="Myriad Pro Semibold"/>
                <a:ea typeface="Myriad Pro Semibold"/>
                <a:cs typeface="Myriad Pro Semibold"/>
                <a:sym typeface="Myriad Pro Semibold"/>
              </a:rPr>
              <a:t>NA </a:t>
            </a:r>
            <a:r>
              <a:rPr b="1" kern="0">
                <a:solidFill>
                  <a:srgbClr val="C82506"/>
                </a:solidFill>
                <a:latin typeface="Myriad Pro"/>
                <a:ea typeface="Myriad Pro"/>
                <a:cs typeface="Myriad Pro"/>
                <a:sym typeface="Myriad Pro"/>
              </a:rPr>
              <a:t>p</a:t>
            </a:r>
            <a:r>
              <a:rPr kern="0">
                <a:solidFill>
                  <a:srgbClr val="535353"/>
                </a:solidFill>
                <a:latin typeface="Myriad Pro Semibold"/>
                <a:ea typeface="Myriad Pro Semibold"/>
                <a:cs typeface="Myriad Pro Semibold"/>
                <a:sym typeface="Myriad Pro Semibold"/>
              </a:rPr>
              <a:t>rocessing </a:t>
            </a:r>
            <a:r>
              <a:rPr b="1" kern="0">
                <a:solidFill>
                  <a:srgbClr val="C82506"/>
                </a:solidFill>
                <a:latin typeface="Myriad Pro"/>
                <a:ea typeface="Myriad Pro"/>
                <a:cs typeface="Myriad Pro"/>
                <a:sym typeface="Myriad Pro"/>
              </a:rPr>
              <a:t>t</a:t>
            </a:r>
            <a:r>
              <a:rPr kern="0">
                <a:solidFill>
                  <a:srgbClr val="535353"/>
                </a:solidFill>
                <a:latin typeface="Myriad Pro Semibold"/>
                <a:ea typeface="Myriad Pro Semibold"/>
                <a:cs typeface="Myriad Pro Semibold"/>
                <a:sym typeface="Myriad Pro Semibold"/>
              </a:rPr>
              <a:t>oolkit</a:t>
            </a:r>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51575"/>
          <a:stretch/>
        </p:blipFill>
        <p:spPr>
          <a:xfrm>
            <a:off x="4716016" y="0"/>
            <a:ext cx="4427984" cy="6858000"/>
          </a:xfrm>
          <a:prstGeom prst="rect">
            <a:avLst/>
          </a:prstGeom>
        </p:spPr>
      </p:pic>
    </p:spTree>
    <p:extLst>
      <p:ext uri="{BB962C8B-B14F-4D97-AF65-F5344CB8AC3E}">
        <p14:creationId xmlns:p14="http://schemas.microsoft.com/office/powerpoint/2010/main" val="498777856"/>
      </p:ext>
    </p:extLst>
  </p:cSld>
  <p:clrMapOvr>
    <a:masterClrMapping/>
  </p:clrMapOvr>
  <p:transition spd="slow"/>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9" name="Shape 619"/>
          <p:cNvSpPr>
            <a:spLocks noGrp="1"/>
          </p:cNvSpPr>
          <p:nvPr>
            <p:ph type="sldNum" sz="quarter" idx="12"/>
          </p:nvPr>
        </p:nvSpPr>
        <p:spPr>
          <a:prstGeom prst="rect">
            <a:avLst/>
          </a:prstGeom>
          <a:extLst>
            <a:ext uri="{C572A759-6A51-4108-AA02-DFA0A04FC94B}">
              <ma14:wrappingTextBoxFlag xmlns:ma14="http://schemas.microsoft.com/office/mac/drawingml/2011/main" val="1"/>
            </a:ext>
          </a:extLst>
        </p:spPr>
        <p:txBody>
          <a:bodyPr>
            <a:normAutofit/>
          </a:bodyPr>
          <a:lstStyle/>
          <a:p>
            <a:fld id="{86CB4B4D-7CA3-9044-876B-883B54F8677D}" type="slidenum">
              <a:rPr/>
              <a:pPr/>
              <a:t>39</a:t>
            </a:fld>
            <a:endParaRPr/>
          </a:p>
        </p:txBody>
      </p:sp>
      <p:sp>
        <p:nvSpPr>
          <p:cNvPr id="617" name="Shape 617"/>
          <p:cNvSpPr>
            <a:spLocks noGrp="1"/>
          </p:cNvSpPr>
          <p:nvPr>
            <p:ph type="title" idx="4294967295"/>
          </p:nvPr>
        </p:nvSpPr>
        <p:spPr>
          <a:xfrm>
            <a:off x="395536" y="179388"/>
            <a:ext cx="8249989" cy="1071562"/>
          </a:xfrm>
          <a:prstGeom prst="rect">
            <a:avLst/>
          </a:prstGeom>
        </p:spPr>
        <p:txBody>
          <a:bodyPr>
            <a:normAutofit/>
          </a:bodyPr>
          <a:lstStyle/>
          <a:p>
            <a:r>
              <a:t>exogenous genomic alignment</a:t>
            </a:r>
          </a:p>
        </p:txBody>
      </p:sp>
      <p:sp>
        <p:nvSpPr>
          <p:cNvPr id="618" name="Shape 618"/>
          <p:cNvSpPr/>
          <p:nvPr/>
        </p:nvSpPr>
        <p:spPr>
          <a:xfrm>
            <a:off x="945951" y="1437680"/>
            <a:ext cx="7930159" cy="4893469"/>
          </a:xfrm>
          <a:prstGeom prst="rect">
            <a:avLst/>
          </a:prstGeom>
          <a:ln w="12700">
            <a:miter lim="400000"/>
          </a:ln>
          <a:extLst>
            <a:ext uri="{C572A759-6A51-4108-AA02-DFA0A04FC94B}">
              <ma14:wrappingTextBoxFlag xmlns:ma14="http://schemas.microsoft.com/office/mac/drawingml/2011/main" val="1"/>
            </a:ext>
          </a:extLst>
        </p:spPr>
        <p:txBody>
          <a:bodyPr lIns="35715" tIns="35715" rIns="35715" bIns="35715" anchor="ctr">
            <a:normAutofit/>
          </a:bodyPr>
          <a:lstStyle/>
          <a:p>
            <a:pPr marL="214294" indent="-214294" defTabSz="410730" fontAlgn="auto" hangingPunct="0">
              <a:spcBef>
                <a:spcPts val="2672"/>
              </a:spcBef>
              <a:spcAft>
                <a:spcPts val="0"/>
              </a:spcAft>
              <a:buClr>
                <a:srgbClr val="535353"/>
              </a:buClr>
              <a:buSzPct val="82000"/>
              <a:buFontTx/>
              <a:buChar char="•"/>
              <a:defRPr sz="3800">
                <a:latin typeface="+mn-lt"/>
                <a:ea typeface="+mn-ea"/>
                <a:cs typeface="+mn-cs"/>
                <a:sym typeface="Myriad Pro Light"/>
              </a:defRPr>
            </a:pPr>
            <a:r>
              <a:rPr sz="2400" kern="0" dirty="0">
                <a:solidFill>
                  <a:srgbClr val="535353"/>
                </a:solidFill>
                <a:latin typeface="Myriad Pro Light"/>
                <a:ea typeface="Myriad Pro Light"/>
                <a:cs typeface="Myriad Pro Light"/>
                <a:sym typeface="Myriad Pro Light"/>
              </a:rPr>
              <a:t>for reads that do not align to:</a:t>
            </a:r>
            <a:br>
              <a:rPr sz="2400" kern="0" dirty="0">
                <a:solidFill>
                  <a:srgbClr val="535353"/>
                </a:solidFill>
                <a:latin typeface="Myriad Pro Light"/>
                <a:ea typeface="Myriad Pro Light"/>
                <a:cs typeface="Myriad Pro Light"/>
                <a:sym typeface="Myriad Pro Light"/>
              </a:rPr>
            </a:br>
            <a:r>
              <a:rPr sz="2400" kern="0" dirty="0">
                <a:solidFill>
                  <a:srgbClr val="535353"/>
                </a:solidFill>
                <a:latin typeface="Myriad Pro Light"/>
                <a:ea typeface="Myriad Pro Light"/>
                <a:cs typeface="Myriad Pro Light"/>
                <a:sym typeface="Myriad Pro Light"/>
              </a:rPr>
              <a:t>      </a:t>
            </a:r>
            <a:r>
              <a:rPr lang="en-US" sz="2400" kern="0" dirty="0" smtClean="0">
                <a:solidFill>
                  <a:srgbClr val="535353"/>
                </a:solidFill>
                <a:latin typeface="Myriad Pro Light"/>
                <a:ea typeface="Myriad Pro Light"/>
                <a:cs typeface="Myriad Pro Light"/>
                <a:sym typeface="Myriad Pro Light"/>
              </a:rPr>
              <a:t> </a:t>
            </a:r>
            <a:r>
              <a:rPr sz="2400" kern="0" dirty="0" smtClean="0">
                <a:solidFill>
                  <a:srgbClr val="535353"/>
                </a:solidFill>
                <a:latin typeface="Myriad Pro Light"/>
                <a:ea typeface="Myriad Pro Light"/>
                <a:cs typeface="Myriad Pro Light"/>
                <a:sym typeface="Myriad Pro Light"/>
              </a:rPr>
              <a:t>contaminants </a:t>
            </a:r>
            <a:r>
              <a:rPr sz="2400" kern="0" dirty="0">
                <a:solidFill>
                  <a:srgbClr val="535353"/>
                </a:solidFill>
                <a:latin typeface="Myriad Pro Light"/>
                <a:ea typeface="Myriad Pro Light"/>
                <a:cs typeface="Myriad Pro Light"/>
                <a:sym typeface="Myriad Pro Light"/>
              </a:rPr>
              <a:t>or endogenous sequences</a:t>
            </a:r>
            <a:br>
              <a:rPr sz="2400" kern="0" dirty="0">
                <a:solidFill>
                  <a:srgbClr val="535353"/>
                </a:solidFill>
                <a:latin typeface="Myriad Pro Light"/>
                <a:ea typeface="Myriad Pro Light"/>
                <a:cs typeface="Myriad Pro Light"/>
                <a:sym typeface="Myriad Pro Light"/>
              </a:rPr>
            </a:br>
            <a:r>
              <a:rPr sz="2400" kern="0" dirty="0">
                <a:solidFill>
                  <a:srgbClr val="535353"/>
                </a:solidFill>
                <a:latin typeface="Myriad Pro Light"/>
                <a:ea typeface="Myriad Pro Light"/>
                <a:cs typeface="Myriad Pro Light"/>
                <a:sym typeface="Myriad Pro Light"/>
              </a:rPr>
              <a:t>      </a:t>
            </a:r>
            <a:r>
              <a:rPr lang="en-US" sz="2400" kern="0" dirty="0" smtClean="0">
                <a:solidFill>
                  <a:srgbClr val="535353"/>
                </a:solidFill>
                <a:latin typeface="Myriad Pro Light"/>
                <a:ea typeface="Myriad Pro Light"/>
                <a:cs typeface="Myriad Pro Light"/>
                <a:sym typeface="Myriad Pro Light"/>
              </a:rPr>
              <a:t> </a:t>
            </a:r>
            <a:r>
              <a:rPr sz="2400" kern="0" dirty="0" smtClean="0">
                <a:solidFill>
                  <a:srgbClr val="535353"/>
                </a:solidFill>
                <a:latin typeface="Myriad Pro Light"/>
                <a:ea typeface="Myriad Pro Light"/>
                <a:cs typeface="Myriad Pro Light"/>
                <a:sym typeface="Myriad Pro Light"/>
              </a:rPr>
              <a:t>exogenous </a:t>
            </a:r>
            <a:r>
              <a:rPr sz="2400" kern="0" dirty="0">
                <a:solidFill>
                  <a:srgbClr val="535353"/>
                </a:solidFill>
                <a:latin typeface="Myriad Pro Light"/>
                <a:ea typeface="Myriad Pro Light"/>
                <a:cs typeface="Myriad Pro Light"/>
                <a:sym typeface="Myriad Pro Light"/>
              </a:rPr>
              <a:t>miRNAs</a:t>
            </a:r>
          </a:p>
          <a:p>
            <a:pPr marL="214294" indent="-214294" defTabSz="410730" fontAlgn="auto" hangingPunct="0">
              <a:spcBef>
                <a:spcPts val="2672"/>
              </a:spcBef>
              <a:spcAft>
                <a:spcPts val="0"/>
              </a:spcAft>
              <a:buClr>
                <a:srgbClr val="535353"/>
              </a:buClr>
              <a:buSzPct val="82000"/>
              <a:buFontTx/>
              <a:buChar char="•"/>
              <a:defRPr sz="3800">
                <a:latin typeface="+mn-lt"/>
                <a:ea typeface="+mn-ea"/>
                <a:cs typeface="+mn-cs"/>
                <a:sym typeface="Myriad Pro Light"/>
              </a:defRPr>
            </a:pPr>
            <a:r>
              <a:rPr sz="2400" kern="0" dirty="0">
                <a:solidFill>
                  <a:srgbClr val="535353"/>
                </a:solidFill>
                <a:latin typeface="Myriad Pro Light"/>
                <a:ea typeface="Myriad Pro Light"/>
                <a:cs typeface="Myriad Pro Light"/>
                <a:sym typeface="Myriad Pro Light"/>
              </a:rPr>
              <a:t>competitively align to all known*</a:t>
            </a:r>
            <a:r>
              <a:rPr sz="2400" kern="0" dirty="0">
                <a:solidFill>
                  <a:srgbClr val="535353"/>
                </a:solidFill>
                <a:latin typeface="Myriad Pro"/>
                <a:ea typeface="Myriad Pro"/>
                <a:cs typeface="Myriad Pro"/>
                <a:sym typeface="Myriad Pro"/>
              </a:rPr>
              <a:t> </a:t>
            </a:r>
            <a:br>
              <a:rPr sz="2400" kern="0" dirty="0">
                <a:solidFill>
                  <a:srgbClr val="535353"/>
                </a:solidFill>
                <a:latin typeface="Myriad Pro"/>
                <a:ea typeface="Myriad Pro"/>
                <a:cs typeface="Myriad Pro"/>
                <a:sym typeface="Myriad Pro"/>
              </a:rPr>
            </a:br>
            <a:r>
              <a:rPr sz="2400" kern="0" dirty="0">
                <a:solidFill>
                  <a:srgbClr val="535353"/>
                </a:solidFill>
                <a:latin typeface="Myriad Pro"/>
                <a:ea typeface="Myriad Pro"/>
                <a:cs typeface="Myriad Pro"/>
                <a:sym typeface="Myriad Pro"/>
              </a:rPr>
              <a:t>bacteria,  fungi,  plant,  protist,  </a:t>
            </a:r>
            <a:br>
              <a:rPr sz="2400" kern="0" dirty="0">
                <a:solidFill>
                  <a:srgbClr val="535353"/>
                </a:solidFill>
                <a:latin typeface="Myriad Pro"/>
                <a:ea typeface="Myriad Pro"/>
                <a:cs typeface="Myriad Pro"/>
                <a:sym typeface="Myriad Pro"/>
              </a:rPr>
            </a:br>
            <a:r>
              <a:rPr sz="2400" kern="0" dirty="0">
                <a:solidFill>
                  <a:srgbClr val="535353"/>
                </a:solidFill>
                <a:latin typeface="Myriad Pro"/>
                <a:ea typeface="Myriad Pro"/>
                <a:cs typeface="Myriad Pro"/>
                <a:sym typeface="Myriad Pro"/>
              </a:rPr>
              <a:t>vertebrate </a:t>
            </a:r>
            <a:r>
              <a:rPr sz="2400" kern="0" dirty="0">
                <a:solidFill>
                  <a:srgbClr val="535353"/>
                </a:solidFill>
                <a:latin typeface="Myriad Pro Light"/>
                <a:ea typeface="Myriad Pro Light"/>
                <a:cs typeface="Myriad Pro Light"/>
                <a:sym typeface="Myriad Pro Light"/>
              </a:rPr>
              <a:t>genomes in </a:t>
            </a:r>
            <a:r>
              <a:rPr sz="2400" i="1" kern="0" dirty="0">
                <a:solidFill>
                  <a:srgbClr val="535353"/>
                </a:solidFill>
                <a:latin typeface="Myriad Pro Light"/>
                <a:ea typeface="Myriad Pro Light"/>
                <a:cs typeface="Myriad Pro Light"/>
                <a:sym typeface="Myriad Pro Light"/>
              </a:rPr>
              <a:t>ensembl</a:t>
            </a:r>
            <a:r>
              <a:rPr sz="2400" i="1" kern="0" dirty="0">
                <a:solidFill>
                  <a:srgbClr val="535353"/>
                </a:solidFill>
                <a:latin typeface="Myriad Pro"/>
                <a:ea typeface="Myriad Pro"/>
                <a:cs typeface="Myriad Pro"/>
                <a:sym typeface="Myriad Pro"/>
              </a:rPr>
              <a:t> </a:t>
            </a:r>
            <a:br>
              <a:rPr sz="2400" i="1" kern="0" dirty="0">
                <a:solidFill>
                  <a:srgbClr val="535353"/>
                </a:solidFill>
                <a:latin typeface="Myriad Pro"/>
                <a:ea typeface="Myriad Pro"/>
                <a:cs typeface="Myriad Pro"/>
                <a:sym typeface="Myriad Pro"/>
              </a:rPr>
            </a:br>
            <a:r>
              <a:rPr sz="2400" kern="0" dirty="0">
                <a:solidFill>
                  <a:srgbClr val="535353"/>
                </a:solidFill>
                <a:latin typeface="Myriad Pro Light"/>
                <a:ea typeface="Myriad Pro Light"/>
                <a:cs typeface="Myriad Pro Light"/>
                <a:sym typeface="Myriad Pro Light"/>
              </a:rPr>
              <a:t>and all </a:t>
            </a:r>
            <a:r>
              <a:rPr sz="2400" kern="0" dirty="0">
                <a:solidFill>
                  <a:srgbClr val="535353"/>
                </a:solidFill>
                <a:latin typeface="Myriad Pro"/>
                <a:ea typeface="Myriad Pro"/>
                <a:cs typeface="Myriad Pro"/>
                <a:sym typeface="Myriad Pro"/>
              </a:rPr>
              <a:t>viral </a:t>
            </a:r>
            <a:r>
              <a:rPr sz="2400" kern="0" dirty="0">
                <a:solidFill>
                  <a:srgbClr val="535353"/>
                </a:solidFill>
                <a:latin typeface="Myriad Pro Light"/>
                <a:ea typeface="Myriad Pro Light"/>
                <a:cs typeface="Myriad Pro Light"/>
                <a:sym typeface="Myriad Pro Light"/>
              </a:rPr>
              <a:t>genomes in </a:t>
            </a:r>
            <a:r>
              <a:rPr sz="2400" kern="0" dirty="0" smtClean="0">
                <a:solidFill>
                  <a:srgbClr val="535353"/>
                </a:solidFill>
                <a:latin typeface="Myriad Pro Light"/>
                <a:ea typeface="Myriad Pro Light"/>
                <a:cs typeface="Myriad Pro Light"/>
                <a:sym typeface="Myriad Pro Light"/>
              </a:rPr>
              <a:t>NCBI</a:t>
            </a:r>
            <a:r>
              <a:rPr lang="en-US" sz="2400" kern="0" dirty="0" smtClean="0">
                <a:solidFill>
                  <a:srgbClr val="535353"/>
                </a:solidFill>
                <a:latin typeface="Myriad Pro Light"/>
                <a:ea typeface="Myriad Pro Light"/>
                <a:cs typeface="Myriad Pro Light"/>
                <a:sym typeface="Myriad Pro Light"/>
              </a:rPr>
              <a:t/>
            </a:r>
            <a:br>
              <a:rPr lang="en-US" sz="2400" kern="0" dirty="0" smtClean="0">
                <a:solidFill>
                  <a:srgbClr val="535353"/>
                </a:solidFill>
                <a:latin typeface="Myriad Pro Light"/>
                <a:ea typeface="Myriad Pro Light"/>
                <a:cs typeface="Myriad Pro Light"/>
                <a:sym typeface="Myriad Pro Light"/>
              </a:rPr>
            </a:br>
            <a:r>
              <a:rPr lang="en-US" sz="2400" kern="0" dirty="0" smtClean="0">
                <a:solidFill>
                  <a:srgbClr val="535353"/>
                </a:solidFill>
                <a:latin typeface="Myriad Pro Light"/>
                <a:ea typeface="Myriad Pro Light"/>
                <a:cs typeface="Myriad Pro Light"/>
                <a:sym typeface="Myriad Pro Light"/>
              </a:rPr>
              <a:t/>
            </a:r>
            <a:br>
              <a:rPr lang="en-US" sz="2400" kern="0" dirty="0" smtClean="0">
                <a:solidFill>
                  <a:srgbClr val="535353"/>
                </a:solidFill>
                <a:latin typeface="Myriad Pro Light"/>
                <a:ea typeface="Myriad Pro Light"/>
                <a:cs typeface="Myriad Pro Light"/>
                <a:sym typeface="Myriad Pro Light"/>
              </a:rPr>
            </a:br>
            <a:r>
              <a:rPr lang="en-US" sz="2400" kern="0" dirty="0" smtClean="0">
                <a:solidFill>
                  <a:srgbClr val="535353"/>
                </a:solidFill>
                <a:latin typeface="Myriad Pro Light"/>
                <a:ea typeface="Myriad Pro Light"/>
                <a:cs typeface="Myriad Pro Light"/>
                <a:sym typeface="Myriad Pro Light"/>
              </a:rPr>
              <a:t/>
            </a:r>
            <a:br>
              <a:rPr lang="en-US" sz="2400" kern="0" dirty="0" smtClean="0">
                <a:solidFill>
                  <a:srgbClr val="535353"/>
                </a:solidFill>
                <a:latin typeface="Myriad Pro Light"/>
                <a:ea typeface="Myriad Pro Light"/>
                <a:cs typeface="Myriad Pro Light"/>
                <a:sym typeface="Myriad Pro Light"/>
              </a:rPr>
            </a:br>
            <a:r>
              <a:rPr sz="2400" kern="0" dirty="0">
                <a:solidFill>
                  <a:srgbClr val="535353"/>
                </a:solidFill>
                <a:latin typeface="Myriad Pro Light"/>
                <a:ea typeface="Myriad Pro Light"/>
                <a:cs typeface="Myriad Pro Light"/>
                <a:sym typeface="Myriad Pro Light"/>
              </a:rPr>
              <a:t/>
            </a:r>
            <a:br>
              <a:rPr sz="2400" kern="0" dirty="0">
                <a:solidFill>
                  <a:srgbClr val="535353"/>
                </a:solidFill>
                <a:latin typeface="Myriad Pro Light"/>
                <a:ea typeface="Myriad Pro Light"/>
                <a:cs typeface="Myriad Pro Light"/>
                <a:sym typeface="Myriad Pro Light"/>
              </a:rPr>
            </a:br>
            <a:r>
              <a:rPr sz="2400" kern="0" dirty="0">
                <a:solidFill>
                  <a:srgbClr val="535353"/>
                </a:solidFill>
                <a:latin typeface="Myriad Pro Light"/>
                <a:ea typeface="Myriad Pro Light"/>
                <a:cs typeface="Myriad Pro Light"/>
                <a:sym typeface="Myriad Pro Light"/>
              </a:rPr>
              <a:t/>
            </a:r>
            <a:br>
              <a:rPr sz="2400" kern="0" dirty="0">
                <a:solidFill>
                  <a:srgbClr val="535353"/>
                </a:solidFill>
                <a:latin typeface="Myriad Pro Light"/>
                <a:ea typeface="Myriad Pro Light"/>
                <a:cs typeface="Myriad Pro Light"/>
                <a:sym typeface="Myriad Pro Light"/>
              </a:rPr>
            </a:br>
            <a:endParaRPr sz="2400" kern="0" dirty="0">
              <a:solidFill>
                <a:srgbClr val="535353"/>
              </a:solidFill>
              <a:latin typeface="Myriad Pro Light"/>
              <a:ea typeface="Myriad Pro Light"/>
              <a:cs typeface="Myriad Pro Light"/>
              <a:sym typeface="Myriad Pro Light"/>
            </a:endParaRPr>
          </a:p>
        </p:txBody>
      </p:sp>
      <p:sp>
        <p:nvSpPr>
          <p:cNvPr id="621" name="Shape 621"/>
          <p:cNvSpPr/>
          <p:nvPr/>
        </p:nvSpPr>
        <p:spPr>
          <a:xfrm>
            <a:off x="1228074" y="1939240"/>
            <a:ext cx="313748" cy="308111"/>
          </a:xfrm>
          <a:prstGeom prst="ellipse">
            <a:avLst/>
          </a:prstGeom>
          <a:solidFill>
            <a:srgbClr val="C00000"/>
          </a:solidFill>
          <a:ln w="25400">
            <a:solidFill>
              <a:srgbClr val="FFFFFF"/>
            </a:solidFill>
            <a:miter lim="400000"/>
          </a:ln>
          <a:extLst>
            <a:ext uri="{C572A759-6A51-4108-AA02-DFA0A04FC94B}">
              <ma14:wrappingTextBoxFlag xmlns:ma14="http://schemas.microsoft.com/office/mac/drawingml/2011/main" val="1"/>
            </a:ext>
          </a:extLst>
        </p:spPr>
        <p:txBody>
          <a:bodyPr lIns="0" tIns="0" rIns="0" bIns="0" anchor="ctr"/>
          <a:lstStyle>
            <a:lvl1pPr>
              <a:defRPr sz="1700">
                <a:solidFill>
                  <a:srgbClr val="FFFFFF"/>
                </a:solidFill>
                <a:latin typeface="Gill Sans"/>
                <a:ea typeface="Gill Sans"/>
                <a:cs typeface="Gill Sans"/>
                <a:sym typeface="Gill Sans"/>
              </a:defRPr>
            </a:lvl1pPr>
          </a:lstStyle>
          <a:p>
            <a:pPr algn="ctr" defTabSz="410730" fontAlgn="auto" hangingPunct="0">
              <a:spcBef>
                <a:spcPts val="0"/>
              </a:spcBef>
              <a:spcAft>
                <a:spcPts val="0"/>
              </a:spcAft>
            </a:pPr>
            <a:r>
              <a:rPr sz="1400" kern="0" dirty="0"/>
              <a:t>1</a:t>
            </a:r>
          </a:p>
        </p:txBody>
      </p:sp>
      <p:sp>
        <p:nvSpPr>
          <p:cNvPr id="622" name="Shape 622"/>
          <p:cNvSpPr/>
          <p:nvPr/>
        </p:nvSpPr>
        <p:spPr>
          <a:xfrm>
            <a:off x="1228074" y="2276872"/>
            <a:ext cx="313748" cy="308111"/>
          </a:xfrm>
          <a:prstGeom prst="ellipse">
            <a:avLst/>
          </a:prstGeom>
          <a:solidFill>
            <a:srgbClr val="C00000"/>
          </a:solidFill>
          <a:ln w="25400">
            <a:solidFill>
              <a:srgbClr val="FFFFFF"/>
            </a:solidFill>
            <a:miter lim="400000"/>
          </a:ln>
          <a:extLst>
            <a:ext uri="{C572A759-6A51-4108-AA02-DFA0A04FC94B}">
              <ma14:wrappingTextBoxFlag xmlns:ma14="http://schemas.microsoft.com/office/mac/drawingml/2011/main" val="1"/>
            </a:ext>
          </a:extLst>
        </p:spPr>
        <p:txBody>
          <a:bodyPr lIns="0" tIns="0" rIns="0" bIns="0" anchor="ctr"/>
          <a:lstStyle>
            <a:lvl1pPr>
              <a:defRPr sz="1700">
                <a:solidFill>
                  <a:srgbClr val="FFFFFF"/>
                </a:solidFill>
                <a:latin typeface="Gill Sans"/>
                <a:ea typeface="Gill Sans"/>
                <a:cs typeface="Gill Sans"/>
                <a:sym typeface="Gill Sans"/>
              </a:defRPr>
            </a:lvl1pPr>
          </a:lstStyle>
          <a:p>
            <a:pPr algn="ctr" defTabSz="410730" fontAlgn="auto" hangingPunct="0">
              <a:spcBef>
                <a:spcPts val="0"/>
              </a:spcBef>
              <a:spcAft>
                <a:spcPts val="0"/>
              </a:spcAft>
            </a:pPr>
            <a:r>
              <a:rPr sz="1400" kern="0" dirty="0"/>
              <a:t>2</a:t>
            </a:r>
          </a:p>
        </p:txBody>
      </p:sp>
      <p:sp>
        <p:nvSpPr>
          <p:cNvPr id="623" name="Shape 623"/>
          <p:cNvSpPr/>
          <p:nvPr/>
        </p:nvSpPr>
        <p:spPr>
          <a:xfrm>
            <a:off x="1025654" y="4643358"/>
            <a:ext cx="2562140" cy="2171394"/>
          </a:xfrm>
          <a:prstGeom prst="rect">
            <a:avLst/>
          </a:prstGeom>
          <a:ln w="12700">
            <a:miter lim="400000"/>
          </a:ln>
          <a:extLst>
            <a:ext uri="{C572A759-6A51-4108-AA02-DFA0A04FC94B}">
              <ma14:wrappingTextBoxFlag xmlns:ma14="http://schemas.microsoft.com/office/mac/drawingml/2011/main" val="1"/>
            </a:ext>
          </a:extLst>
        </p:spPr>
        <p:txBody>
          <a:bodyPr lIns="35715" tIns="35715" rIns="35715" bIns="35715" anchor="ctr">
            <a:normAutofit/>
          </a:bodyPr>
          <a:lstStyle/>
          <a:p>
            <a:pPr defTabSz="410730" fontAlgn="auto" hangingPunct="0">
              <a:spcBef>
                <a:spcPts val="2672"/>
              </a:spcBef>
              <a:spcAft>
                <a:spcPts val="0"/>
              </a:spcAft>
              <a:buClr>
                <a:srgbClr val="535353"/>
              </a:buClr>
              <a:defRPr sz="2900">
                <a:latin typeface="+mn-lt"/>
                <a:ea typeface="+mn-ea"/>
                <a:cs typeface="+mn-cs"/>
                <a:sym typeface="Myriad Pro Light"/>
              </a:defRPr>
            </a:pPr>
            <a:r>
              <a:rPr sz="2000" kern="0">
                <a:solidFill>
                  <a:srgbClr val="535353"/>
                </a:solidFill>
                <a:latin typeface="Myriad Pro Light"/>
                <a:ea typeface="Myriad Pro Light"/>
                <a:cs typeface="Myriad Pro Light"/>
                <a:sym typeface="Myriad Pro Light"/>
              </a:rPr>
              <a:t>5,242  bacteria</a:t>
            </a:r>
            <a:br>
              <a:rPr sz="2000" kern="0">
                <a:solidFill>
                  <a:srgbClr val="535353"/>
                </a:solidFill>
                <a:latin typeface="Myriad Pro Light"/>
                <a:ea typeface="Myriad Pro Light"/>
                <a:cs typeface="Myriad Pro Light"/>
                <a:sym typeface="Myriad Pro Light"/>
              </a:rPr>
            </a:br>
            <a:r>
              <a:rPr sz="2000" kern="0">
                <a:solidFill>
                  <a:srgbClr val="535353"/>
                </a:solidFill>
                <a:latin typeface="Myriad Pro Light"/>
                <a:ea typeface="Myriad Pro Light"/>
                <a:cs typeface="Myriad Pro Light"/>
                <a:sym typeface="Myriad Pro Light"/>
              </a:rPr>
              <a:t>     52  fungi </a:t>
            </a:r>
            <a:br>
              <a:rPr sz="2000" kern="0">
                <a:solidFill>
                  <a:srgbClr val="535353"/>
                </a:solidFill>
                <a:latin typeface="Myriad Pro Light"/>
                <a:ea typeface="Myriad Pro Light"/>
                <a:cs typeface="Myriad Pro Light"/>
                <a:sym typeface="Myriad Pro Light"/>
              </a:rPr>
            </a:br>
            <a:r>
              <a:rPr sz="2000" kern="0">
                <a:solidFill>
                  <a:srgbClr val="535353"/>
                </a:solidFill>
                <a:latin typeface="Myriad Pro Light"/>
                <a:ea typeface="Myriad Pro Light"/>
                <a:cs typeface="Myriad Pro Light"/>
                <a:sym typeface="Myriad Pro Light"/>
              </a:rPr>
              <a:t>     40  plants</a:t>
            </a:r>
            <a:br>
              <a:rPr sz="2000" kern="0">
                <a:solidFill>
                  <a:srgbClr val="535353"/>
                </a:solidFill>
                <a:latin typeface="Myriad Pro Light"/>
                <a:ea typeface="Myriad Pro Light"/>
                <a:cs typeface="Myriad Pro Light"/>
                <a:sym typeface="Myriad Pro Light"/>
              </a:rPr>
            </a:br>
            <a:r>
              <a:rPr sz="2000" kern="0">
                <a:solidFill>
                  <a:srgbClr val="535353"/>
                </a:solidFill>
                <a:latin typeface="Myriad Pro Light"/>
                <a:ea typeface="Myriad Pro Light"/>
                <a:cs typeface="Myriad Pro Light"/>
                <a:sym typeface="Myriad Pro Light"/>
              </a:rPr>
              <a:t>     32  protists</a:t>
            </a:r>
            <a:br>
              <a:rPr sz="2000" kern="0">
                <a:solidFill>
                  <a:srgbClr val="535353"/>
                </a:solidFill>
                <a:latin typeface="Myriad Pro Light"/>
                <a:ea typeface="Myriad Pro Light"/>
                <a:cs typeface="Myriad Pro Light"/>
                <a:sym typeface="Myriad Pro Light"/>
              </a:rPr>
            </a:br>
            <a:r>
              <a:rPr sz="2000" kern="0">
                <a:solidFill>
                  <a:srgbClr val="535353"/>
                </a:solidFill>
                <a:latin typeface="Myriad Pro Light"/>
                <a:ea typeface="Myriad Pro Light"/>
                <a:cs typeface="Myriad Pro Light"/>
                <a:sym typeface="Myriad Pro Light"/>
              </a:rPr>
              <a:t>     12  vertebrates</a:t>
            </a:r>
            <a:br>
              <a:rPr sz="2000" kern="0">
                <a:solidFill>
                  <a:srgbClr val="535353"/>
                </a:solidFill>
                <a:latin typeface="Myriad Pro Light"/>
                <a:ea typeface="Myriad Pro Light"/>
                <a:cs typeface="Myriad Pro Light"/>
                <a:sym typeface="Myriad Pro Light"/>
              </a:rPr>
            </a:br>
            <a:r>
              <a:rPr sz="2000" kern="0">
                <a:solidFill>
                  <a:srgbClr val="535353"/>
                </a:solidFill>
                <a:latin typeface="Myriad Pro Light"/>
                <a:ea typeface="Myriad Pro Light"/>
                <a:cs typeface="Myriad Pro Light"/>
                <a:sym typeface="Myriad Pro Light"/>
              </a:rPr>
              <a:t>5,758  viruses</a:t>
            </a:r>
          </a:p>
        </p:txBody>
      </p:sp>
      <p:grpSp>
        <p:nvGrpSpPr>
          <p:cNvPr id="626" name="Group 626"/>
          <p:cNvGrpSpPr/>
          <p:nvPr/>
        </p:nvGrpSpPr>
        <p:grpSpPr>
          <a:xfrm>
            <a:off x="5906076" y="3144012"/>
            <a:ext cx="2948350" cy="3042833"/>
            <a:chOff x="0" y="0"/>
            <a:chExt cx="4193207" cy="4327583"/>
          </a:xfrm>
        </p:grpSpPr>
        <p:pic>
          <p:nvPicPr>
            <p:cNvPr id="625" name="pasted-image.png"/>
            <p:cNvPicPr>
              <a:picLocks noChangeAspect="1"/>
            </p:cNvPicPr>
            <p:nvPr/>
          </p:nvPicPr>
          <p:blipFill>
            <a:blip r:embed="rId3">
              <a:extLst/>
            </a:blip>
            <a:stretch>
              <a:fillRect/>
            </a:stretch>
          </p:blipFill>
          <p:spPr>
            <a:xfrm>
              <a:off x="215900" y="139700"/>
              <a:ext cx="3761408" cy="3768784"/>
            </a:xfrm>
            <a:prstGeom prst="rect">
              <a:avLst/>
            </a:prstGeom>
            <a:ln>
              <a:noFill/>
            </a:ln>
            <a:effectLst/>
          </p:spPr>
        </p:pic>
        <p:pic>
          <p:nvPicPr>
            <p:cNvPr id="624" name="Picture 623"/>
            <p:cNvPicPr>
              <a:picLocks/>
            </p:cNvPicPr>
            <p:nvPr/>
          </p:nvPicPr>
          <p:blipFill>
            <a:blip r:embed="rId4">
              <a:extLst/>
            </a:blip>
            <a:stretch>
              <a:fillRect/>
            </a:stretch>
          </p:blipFill>
          <p:spPr>
            <a:xfrm>
              <a:off x="0" y="0"/>
              <a:ext cx="4193208" cy="4327584"/>
            </a:xfrm>
            <a:prstGeom prst="rect">
              <a:avLst/>
            </a:prstGeom>
            <a:effectLst/>
          </p:spPr>
        </p:pic>
      </p:grpSp>
      <p:sp>
        <p:nvSpPr>
          <p:cNvPr id="627" name="Shape 627"/>
          <p:cNvSpPr/>
          <p:nvPr/>
        </p:nvSpPr>
        <p:spPr>
          <a:xfrm>
            <a:off x="196940" y="3977534"/>
            <a:ext cx="1112863" cy="2643188"/>
          </a:xfrm>
          <a:custGeom>
            <a:avLst/>
            <a:gdLst/>
            <a:ahLst/>
            <a:cxnLst>
              <a:cxn ang="0">
                <a:pos x="wd2" y="hd2"/>
              </a:cxn>
              <a:cxn ang="5400000">
                <a:pos x="wd2" y="hd2"/>
              </a:cxn>
              <a:cxn ang="10800000">
                <a:pos x="wd2" y="hd2"/>
              </a:cxn>
              <a:cxn ang="16200000">
                <a:pos x="wd2" y="hd2"/>
              </a:cxn>
            </a:cxnLst>
            <a:rect l="0" t="0" r="r" b="b"/>
            <a:pathLst>
              <a:path w="21600" h="21600" extrusionOk="0">
                <a:moveTo>
                  <a:pt x="867" y="0"/>
                </a:moveTo>
                <a:cubicBezTo>
                  <a:pt x="388" y="0"/>
                  <a:pt x="0" y="163"/>
                  <a:pt x="0" y="365"/>
                </a:cubicBezTo>
                <a:lnTo>
                  <a:pt x="0" y="21235"/>
                </a:lnTo>
                <a:cubicBezTo>
                  <a:pt x="0" y="21437"/>
                  <a:pt x="388" y="21600"/>
                  <a:pt x="867" y="21600"/>
                </a:cubicBezTo>
                <a:lnTo>
                  <a:pt x="13914" y="21600"/>
                </a:lnTo>
                <a:cubicBezTo>
                  <a:pt x="14393" y="21600"/>
                  <a:pt x="14781" y="21437"/>
                  <a:pt x="14781" y="21235"/>
                </a:cubicBezTo>
                <a:lnTo>
                  <a:pt x="14781" y="19411"/>
                </a:lnTo>
                <a:lnTo>
                  <a:pt x="21600" y="17960"/>
                </a:lnTo>
                <a:lnTo>
                  <a:pt x="14781" y="16512"/>
                </a:lnTo>
                <a:lnTo>
                  <a:pt x="14781" y="365"/>
                </a:lnTo>
                <a:cubicBezTo>
                  <a:pt x="14781" y="163"/>
                  <a:pt x="14393" y="0"/>
                  <a:pt x="13914" y="0"/>
                </a:cubicBezTo>
                <a:lnTo>
                  <a:pt x="867" y="0"/>
                </a:lnTo>
                <a:close/>
              </a:path>
            </a:pathLst>
          </a:custGeom>
          <a:solidFill>
            <a:srgbClr val="808785"/>
          </a:solidFill>
          <a:ln w="12700">
            <a:miter lim="400000"/>
          </a:ln>
        </p:spPr>
        <p:txBody>
          <a:bodyPr lIns="35715" tIns="35715" rIns="35715" bIns="35715" anchor="ctr"/>
          <a:lstStyle/>
          <a:p>
            <a:pPr algn="ctr" defTabSz="410730" fontAlgn="auto" hangingPunct="0">
              <a:spcBef>
                <a:spcPts val="0"/>
              </a:spcBef>
              <a:spcAft>
                <a:spcPts val="0"/>
              </a:spcAft>
              <a:defRPr sz="3600">
                <a:solidFill>
                  <a:srgbClr val="FFFFFF"/>
                </a:solidFill>
              </a:defRPr>
            </a:pPr>
            <a:endParaRPr sz="2500" kern="0">
              <a:solidFill>
                <a:srgbClr val="FFFFFF"/>
              </a:solidFill>
              <a:latin typeface="Gill Sans Light"/>
              <a:ea typeface="Gill Sans Light"/>
              <a:cs typeface="Gill Sans Light"/>
              <a:sym typeface="Gill Sans Light"/>
            </a:endParaRPr>
          </a:p>
        </p:txBody>
      </p:sp>
      <p:sp>
        <p:nvSpPr>
          <p:cNvPr id="628" name="Shape 628"/>
          <p:cNvSpPr/>
          <p:nvPr/>
        </p:nvSpPr>
        <p:spPr>
          <a:xfrm>
            <a:off x="223196" y="3964630"/>
            <a:ext cx="669289" cy="2668996"/>
          </a:xfrm>
          <a:prstGeom prst="rect">
            <a:avLst/>
          </a:prstGeom>
          <a:ln w="12700">
            <a:miter lim="400000"/>
          </a:ln>
          <a:extLst>
            <a:ext uri="{C572A759-6A51-4108-AA02-DFA0A04FC94B}">
              <ma14:wrappingTextBoxFlag xmlns:ma14="http://schemas.microsoft.com/office/mac/drawingml/2011/main" val="1"/>
            </a:ext>
          </a:extLst>
        </p:spPr>
        <p:txBody>
          <a:bodyPr wrap="none" lIns="35715" tIns="35715" rIns="35715" bIns="35715" anchor="ctr">
            <a:spAutoFit/>
          </a:bodyPr>
          <a:lstStyle/>
          <a:p>
            <a:pPr algn="r" defTabSz="410730" fontAlgn="auto" hangingPunct="0">
              <a:spcBef>
                <a:spcPts val="0"/>
              </a:spcBef>
              <a:spcAft>
                <a:spcPts val="0"/>
              </a:spcAft>
              <a:defRPr sz="2000">
                <a:solidFill>
                  <a:srgbClr val="DCDEE0"/>
                </a:solidFill>
                <a:latin typeface="Gill Sans SemiBold"/>
                <a:ea typeface="Gill Sans SemiBold"/>
                <a:cs typeface="Gill Sans SemiBold"/>
                <a:sym typeface="Gill Sans SemiBold"/>
              </a:defRPr>
            </a:pPr>
            <a:r>
              <a:rPr sz="1400" kern="0">
                <a:solidFill>
                  <a:srgbClr val="DCDEE0"/>
                </a:solidFill>
                <a:latin typeface="Gill Sans SemiBold"/>
                <a:ea typeface="Gill Sans SemiBold"/>
                <a:cs typeface="Gill Sans SemiBold"/>
                <a:sym typeface="Gill Sans SemiBold"/>
              </a:rPr>
              <a:t>chicken</a:t>
            </a:r>
          </a:p>
          <a:p>
            <a:pPr algn="r" defTabSz="410730" fontAlgn="auto" hangingPunct="0">
              <a:spcBef>
                <a:spcPts val="0"/>
              </a:spcBef>
              <a:spcAft>
                <a:spcPts val="0"/>
              </a:spcAft>
              <a:defRPr sz="2000">
                <a:solidFill>
                  <a:srgbClr val="DCDEE0"/>
                </a:solidFill>
                <a:latin typeface="Gill Sans SemiBold"/>
                <a:ea typeface="Gill Sans SemiBold"/>
                <a:cs typeface="Gill Sans SemiBold"/>
                <a:sym typeface="Gill Sans SemiBold"/>
              </a:defRPr>
            </a:pPr>
            <a:r>
              <a:rPr sz="1400" kern="0">
                <a:solidFill>
                  <a:srgbClr val="DCDEE0"/>
                </a:solidFill>
                <a:latin typeface="Gill Sans SemiBold"/>
                <a:ea typeface="Gill Sans SemiBold"/>
                <a:cs typeface="Gill Sans SemiBold"/>
                <a:sym typeface="Gill Sans SemiBold"/>
              </a:rPr>
              <a:t>cod</a:t>
            </a:r>
          </a:p>
          <a:p>
            <a:pPr algn="r" defTabSz="410730" fontAlgn="auto" hangingPunct="0">
              <a:spcBef>
                <a:spcPts val="0"/>
              </a:spcBef>
              <a:spcAft>
                <a:spcPts val="0"/>
              </a:spcAft>
              <a:defRPr sz="2000">
                <a:solidFill>
                  <a:srgbClr val="DCDEE0"/>
                </a:solidFill>
                <a:latin typeface="Gill Sans SemiBold"/>
                <a:ea typeface="Gill Sans SemiBold"/>
                <a:cs typeface="Gill Sans SemiBold"/>
                <a:sym typeface="Gill Sans SemiBold"/>
              </a:defRPr>
            </a:pPr>
            <a:r>
              <a:rPr sz="1400" kern="0">
                <a:solidFill>
                  <a:srgbClr val="DCDEE0"/>
                </a:solidFill>
                <a:latin typeface="Gill Sans SemiBold"/>
                <a:ea typeface="Gill Sans SemiBold"/>
                <a:cs typeface="Gill Sans SemiBold"/>
                <a:sym typeface="Gill Sans SemiBold"/>
              </a:rPr>
              <a:t>cow</a:t>
            </a:r>
          </a:p>
          <a:p>
            <a:pPr algn="r" defTabSz="410730" fontAlgn="auto" hangingPunct="0">
              <a:spcBef>
                <a:spcPts val="0"/>
              </a:spcBef>
              <a:spcAft>
                <a:spcPts val="0"/>
              </a:spcAft>
              <a:defRPr sz="2000">
                <a:solidFill>
                  <a:srgbClr val="DCDEE0"/>
                </a:solidFill>
                <a:latin typeface="Gill Sans SemiBold"/>
                <a:ea typeface="Gill Sans SemiBold"/>
                <a:cs typeface="Gill Sans SemiBold"/>
                <a:sym typeface="Gill Sans SemiBold"/>
              </a:defRPr>
            </a:pPr>
            <a:r>
              <a:rPr sz="1400" kern="0">
                <a:solidFill>
                  <a:srgbClr val="DCDEE0"/>
                </a:solidFill>
                <a:latin typeface="Gill Sans SemiBold"/>
                <a:ea typeface="Gill Sans SemiBold"/>
                <a:cs typeface="Gill Sans SemiBold"/>
                <a:sym typeface="Gill Sans SemiBold"/>
              </a:rPr>
              <a:t>dog</a:t>
            </a:r>
          </a:p>
          <a:p>
            <a:pPr algn="r" defTabSz="410730" fontAlgn="auto" hangingPunct="0">
              <a:spcBef>
                <a:spcPts val="0"/>
              </a:spcBef>
              <a:spcAft>
                <a:spcPts val="0"/>
              </a:spcAft>
              <a:defRPr sz="2000">
                <a:solidFill>
                  <a:srgbClr val="DCDEE0"/>
                </a:solidFill>
                <a:latin typeface="Gill Sans SemiBold"/>
                <a:ea typeface="Gill Sans SemiBold"/>
                <a:cs typeface="Gill Sans SemiBold"/>
                <a:sym typeface="Gill Sans SemiBold"/>
              </a:defRPr>
            </a:pPr>
            <a:r>
              <a:rPr sz="1400" kern="0">
                <a:solidFill>
                  <a:srgbClr val="DCDEE0"/>
                </a:solidFill>
                <a:latin typeface="Gill Sans SemiBold"/>
                <a:ea typeface="Gill Sans SemiBold"/>
                <a:cs typeface="Gill Sans SemiBold"/>
                <a:sym typeface="Gill Sans SemiBold"/>
              </a:rPr>
              <a:t>duck</a:t>
            </a:r>
          </a:p>
          <a:p>
            <a:pPr algn="r" defTabSz="410730" fontAlgn="auto" hangingPunct="0">
              <a:spcBef>
                <a:spcPts val="0"/>
              </a:spcBef>
              <a:spcAft>
                <a:spcPts val="0"/>
              </a:spcAft>
              <a:defRPr sz="2000">
                <a:solidFill>
                  <a:srgbClr val="DCDEE0"/>
                </a:solidFill>
                <a:latin typeface="Gill Sans SemiBold"/>
                <a:ea typeface="Gill Sans SemiBold"/>
                <a:cs typeface="Gill Sans SemiBold"/>
                <a:sym typeface="Gill Sans SemiBold"/>
              </a:defRPr>
            </a:pPr>
            <a:r>
              <a:rPr sz="1400" kern="0">
                <a:solidFill>
                  <a:srgbClr val="DCDEE0"/>
                </a:solidFill>
                <a:latin typeface="Gill Sans SemiBold"/>
                <a:ea typeface="Gill Sans SemiBold"/>
                <a:cs typeface="Gill Sans SemiBold"/>
                <a:sym typeface="Gill Sans SemiBold"/>
              </a:rPr>
              <a:t>frog</a:t>
            </a:r>
          </a:p>
          <a:p>
            <a:pPr algn="r" defTabSz="410730" fontAlgn="auto" hangingPunct="0">
              <a:spcBef>
                <a:spcPts val="0"/>
              </a:spcBef>
              <a:spcAft>
                <a:spcPts val="0"/>
              </a:spcAft>
              <a:defRPr sz="2000">
                <a:solidFill>
                  <a:srgbClr val="DCDEE0"/>
                </a:solidFill>
                <a:latin typeface="Gill Sans SemiBold"/>
                <a:ea typeface="Gill Sans SemiBold"/>
                <a:cs typeface="Gill Sans SemiBold"/>
                <a:sym typeface="Gill Sans SemiBold"/>
              </a:defRPr>
            </a:pPr>
            <a:r>
              <a:rPr sz="1400" kern="0">
                <a:solidFill>
                  <a:srgbClr val="DCDEE0"/>
                </a:solidFill>
                <a:latin typeface="Gill Sans SemiBold"/>
                <a:ea typeface="Gill Sans SemiBold"/>
                <a:cs typeface="Gill Sans SemiBold"/>
                <a:sym typeface="Gill Sans SemiBold"/>
              </a:rPr>
              <a:t>horse</a:t>
            </a:r>
          </a:p>
          <a:p>
            <a:pPr algn="r" defTabSz="410730" fontAlgn="auto" hangingPunct="0">
              <a:spcBef>
                <a:spcPts val="0"/>
              </a:spcBef>
              <a:spcAft>
                <a:spcPts val="0"/>
              </a:spcAft>
              <a:defRPr sz="2000">
                <a:solidFill>
                  <a:srgbClr val="DCDEE0"/>
                </a:solidFill>
                <a:latin typeface="Gill Sans SemiBold"/>
                <a:ea typeface="Gill Sans SemiBold"/>
                <a:cs typeface="Gill Sans SemiBold"/>
                <a:sym typeface="Gill Sans SemiBold"/>
              </a:defRPr>
            </a:pPr>
            <a:r>
              <a:rPr sz="1400" kern="0">
                <a:solidFill>
                  <a:srgbClr val="DCDEE0"/>
                </a:solidFill>
                <a:latin typeface="Gill Sans SemiBold"/>
                <a:ea typeface="Gill Sans SemiBold"/>
                <a:cs typeface="Gill Sans SemiBold"/>
                <a:sym typeface="Gill Sans SemiBold"/>
              </a:rPr>
              <a:t>rabbit</a:t>
            </a:r>
          </a:p>
          <a:p>
            <a:pPr algn="r" defTabSz="410730" fontAlgn="auto" hangingPunct="0">
              <a:spcBef>
                <a:spcPts val="0"/>
              </a:spcBef>
              <a:spcAft>
                <a:spcPts val="0"/>
              </a:spcAft>
              <a:defRPr sz="2000">
                <a:solidFill>
                  <a:srgbClr val="DCDEE0"/>
                </a:solidFill>
                <a:latin typeface="Gill Sans SemiBold"/>
                <a:ea typeface="Gill Sans SemiBold"/>
                <a:cs typeface="Gill Sans SemiBold"/>
                <a:sym typeface="Gill Sans SemiBold"/>
              </a:defRPr>
            </a:pPr>
            <a:r>
              <a:rPr sz="1400" kern="0">
                <a:solidFill>
                  <a:srgbClr val="DCDEE0"/>
                </a:solidFill>
                <a:latin typeface="Gill Sans SemiBold"/>
                <a:ea typeface="Gill Sans SemiBold"/>
                <a:cs typeface="Gill Sans SemiBold"/>
                <a:sym typeface="Gill Sans SemiBold"/>
              </a:rPr>
              <a:t>pig</a:t>
            </a:r>
          </a:p>
          <a:p>
            <a:pPr algn="r" defTabSz="410730" fontAlgn="auto" hangingPunct="0">
              <a:spcBef>
                <a:spcPts val="0"/>
              </a:spcBef>
              <a:spcAft>
                <a:spcPts val="0"/>
              </a:spcAft>
              <a:defRPr sz="2000">
                <a:solidFill>
                  <a:srgbClr val="DCDEE0"/>
                </a:solidFill>
                <a:latin typeface="Gill Sans SemiBold"/>
                <a:ea typeface="Gill Sans SemiBold"/>
                <a:cs typeface="Gill Sans SemiBold"/>
                <a:sym typeface="Gill Sans SemiBold"/>
              </a:defRPr>
            </a:pPr>
            <a:r>
              <a:rPr sz="1400" kern="0">
                <a:solidFill>
                  <a:srgbClr val="DCDEE0"/>
                </a:solidFill>
                <a:latin typeface="Gill Sans SemiBold"/>
                <a:ea typeface="Gill Sans SemiBold"/>
                <a:cs typeface="Gill Sans SemiBold"/>
                <a:sym typeface="Gill Sans SemiBold"/>
              </a:rPr>
              <a:t>sheep</a:t>
            </a:r>
          </a:p>
          <a:p>
            <a:pPr algn="r" defTabSz="410730" fontAlgn="auto" hangingPunct="0">
              <a:spcBef>
                <a:spcPts val="0"/>
              </a:spcBef>
              <a:spcAft>
                <a:spcPts val="0"/>
              </a:spcAft>
              <a:defRPr sz="2000">
                <a:solidFill>
                  <a:srgbClr val="DCDEE0"/>
                </a:solidFill>
                <a:latin typeface="Gill Sans SemiBold"/>
                <a:ea typeface="Gill Sans SemiBold"/>
                <a:cs typeface="Gill Sans SemiBold"/>
                <a:sym typeface="Gill Sans SemiBold"/>
              </a:defRPr>
            </a:pPr>
            <a:r>
              <a:rPr sz="1400" kern="0">
                <a:solidFill>
                  <a:srgbClr val="DCDEE0"/>
                </a:solidFill>
                <a:latin typeface="Gill Sans SemiBold"/>
                <a:ea typeface="Gill Sans SemiBold"/>
                <a:cs typeface="Gill Sans SemiBold"/>
                <a:sym typeface="Gill Sans SemiBold"/>
              </a:rPr>
              <a:t>tilapia</a:t>
            </a:r>
          </a:p>
          <a:p>
            <a:pPr algn="r" defTabSz="410730" fontAlgn="auto" hangingPunct="0">
              <a:spcBef>
                <a:spcPts val="0"/>
              </a:spcBef>
              <a:spcAft>
                <a:spcPts val="0"/>
              </a:spcAft>
              <a:defRPr sz="2000">
                <a:solidFill>
                  <a:srgbClr val="DCDEE0"/>
                </a:solidFill>
                <a:latin typeface="Gill Sans SemiBold"/>
                <a:ea typeface="Gill Sans SemiBold"/>
                <a:cs typeface="Gill Sans SemiBold"/>
                <a:sym typeface="Gill Sans SemiBold"/>
              </a:defRPr>
            </a:pPr>
            <a:r>
              <a:rPr sz="1400" kern="0">
                <a:solidFill>
                  <a:srgbClr val="DCDEE0"/>
                </a:solidFill>
                <a:latin typeface="Gill Sans SemiBold"/>
                <a:ea typeface="Gill Sans SemiBold"/>
                <a:cs typeface="Gill Sans SemiBold"/>
                <a:sym typeface="Gill Sans SemiBold"/>
              </a:rPr>
              <a:t>turkey</a:t>
            </a:r>
          </a:p>
        </p:txBody>
      </p:sp>
    </p:spTree>
    <p:extLst>
      <p:ext uri="{BB962C8B-B14F-4D97-AF65-F5344CB8AC3E}">
        <p14:creationId xmlns:p14="http://schemas.microsoft.com/office/powerpoint/2010/main" val="487444449"/>
      </p:ext>
    </p:extLst>
  </p:cSld>
  <p:clrMapOvr>
    <a:masterClrMapping/>
  </p:clrMapOvr>
  <p:transition spd="slow"/>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32248" y="63674"/>
            <a:ext cx="4932040" cy="752330"/>
          </a:xfrm>
        </p:spPr>
        <p:txBody>
          <a:bodyPr>
            <a:noAutofit/>
          </a:bodyPr>
          <a:lstStyle/>
          <a:p>
            <a:pPr algn="l"/>
            <a:r>
              <a:rPr lang="en-US" b="1" dirty="0" err="1" smtClean="0">
                <a:latin typeface="Arial" panose="020B0604020202020204" pitchFamily="34" charset="0"/>
                <a:cs typeface="Arial" panose="020B0604020202020204" pitchFamily="34" charset="0"/>
              </a:rPr>
              <a:t>eXRNA</a:t>
            </a:r>
            <a:r>
              <a:rPr lang="en-US" b="1" dirty="0" smtClean="0">
                <a:latin typeface="Arial" panose="020B0604020202020204" pitchFamily="34" charset="0"/>
                <a:cs typeface="Arial" panose="020B0604020202020204" pitchFamily="34" charset="0"/>
              </a:rPr>
              <a:t> Portal</a:t>
            </a:r>
            <a:endParaRPr lang="en-US"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2"/>
          </p:nvPr>
        </p:nvSpPr>
        <p:spPr/>
        <p:txBody>
          <a:bodyPr/>
          <a:lstStyle/>
          <a:p>
            <a:fld id="{42D882AF-417C-435C-9F28-43C1763EC6AE}" type="slidenum">
              <a:rPr lang="en-US" smtClean="0"/>
              <a:pPr/>
              <a:t>4</a:t>
            </a:fld>
            <a:endParaRPr lang="en-US"/>
          </a:p>
        </p:txBody>
      </p:sp>
      <p:cxnSp>
        <p:nvCxnSpPr>
          <p:cNvPr id="8" name="Straight Connector 7"/>
          <p:cNvCxnSpPr/>
          <p:nvPr/>
        </p:nvCxnSpPr>
        <p:spPr>
          <a:xfrm>
            <a:off x="1160014" y="816004"/>
            <a:ext cx="7732466" cy="0"/>
          </a:xfrm>
          <a:prstGeom prst="line">
            <a:avLst/>
          </a:prstGeom>
          <a:ln>
            <a:solidFill>
              <a:srgbClr val="171718"/>
            </a:solidFill>
          </a:ln>
          <a:effectLst/>
        </p:spPr>
        <p:style>
          <a:lnRef idx="2">
            <a:schemeClr val="accent1"/>
          </a:lnRef>
          <a:fillRef idx="0">
            <a:schemeClr val="accent1"/>
          </a:fillRef>
          <a:effectRef idx="1">
            <a:schemeClr val="accent1"/>
          </a:effectRef>
          <a:fontRef idx="minor">
            <a:schemeClr val="tx1"/>
          </a:fontRef>
        </p:style>
      </p:cxnSp>
      <p:pic>
        <p:nvPicPr>
          <p:cNvPr id="9" name="Picture 8" descr="exRNA logo.png"/>
          <p:cNvPicPr>
            <a:picLocks noChangeAspect="1"/>
          </p:cNvPicPr>
          <p:nvPr/>
        </p:nvPicPr>
        <p:blipFill rotWithShape="1">
          <a:blip r:embed="rId3" cstate="print">
            <a:extLst>
              <a:ext uri="{28A0092B-C50C-407E-A947-70E740481C1C}">
                <a14:useLocalDpi xmlns:a14="http://schemas.microsoft.com/office/drawing/2010/main" val="0"/>
              </a:ext>
            </a:extLst>
          </a:blip>
          <a:srcRect r="66312"/>
          <a:stretch/>
        </p:blipFill>
        <p:spPr>
          <a:xfrm>
            <a:off x="160043" y="128185"/>
            <a:ext cx="706982" cy="835831"/>
          </a:xfrm>
          <a:prstGeom prst="rect">
            <a:avLst/>
          </a:prstGeom>
        </p:spPr>
      </p:pic>
      <p:pic>
        <p:nvPicPr>
          <p:cNvPr id="6" name="Picture 5"/>
          <p:cNvPicPr>
            <a:picLocks noChangeAspect="1"/>
          </p:cNvPicPr>
          <p:nvPr/>
        </p:nvPicPr>
        <p:blipFill>
          <a:blip r:embed="rId4"/>
          <a:stretch>
            <a:fillRect/>
          </a:stretch>
        </p:blipFill>
        <p:spPr>
          <a:xfrm>
            <a:off x="863130" y="1484784"/>
            <a:ext cx="7118003" cy="3931654"/>
          </a:xfrm>
          <a:prstGeom prst="rect">
            <a:avLst/>
          </a:prstGeom>
          <a:ln w="19050">
            <a:solidFill>
              <a:srgbClr val="FF0000"/>
            </a:solidFill>
          </a:ln>
        </p:spPr>
      </p:pic>
      <p:sp>
        <p:nvSpPr>
          <p:cNvPr id="3" name="Footer Placeholder 2"/>
          <p:cNvSpPr>
            <a:spLocks noGrp="1"/>
          </p:cNvSpPr>
          <p:nvPr>
            <p:ph type="ftr" sz="quarter" idx="11"/>
          </p:nvPr>
        </p:nvSpPr>
        <p:spPr/>
        <p:txBody>
          <a:bodyPr/>
          <a:lstStyle/>
          <a:p>
            <a:r>
              <a:rPr lang="en-US" dirty="0" smtClean="0"/>
              <a:t>ISEV 2015</a:t>
            </a:r>
            <a:endParaRPr lang="en-US" dirty="0"/>
          </a:p>
        </p:txBody>
      </p:sp>
      <p:sp>
        <p:nvSpPr>
          <p:cNvPr id="10" name="Title 1"/>
          <p:cNvSpPr txBox="1">
            <a:spLocks/>
          </p:cNvSpPr>
          <p:nvPr/>
        </p:nvSpPr>
        <p:spPr>
          <a:xfrm>
            <a:off x="2560227" y="5445224"/>
            <a:ext cx="4932040" cy="75233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fontAlgn="auto">
              <a:spcAft>
                <a:spcPts val="0"/>
              </a:spcAft>
            </a:pPr>
            <a:r>
              <a:rPr lang="en-US" sz="3600" b="1" i="1" dirty="0" smtClean="0">
                <a:latin typeface="Arial" panose="020B0604020202020204" pitchFamily="34" charset="0"/>
                <a:cs typeface="Arial" panose="020B0604020202020204" pitchFamily="34" charset="0"/>
              </a:rPr>
              <a:t>www.exrna.org</a:t>
            </a:r>
            <a:endParaRPr lang="en-US" sz="3600" b="1"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7015333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2" name="Shape 632"/>
          <p:cNvSpPr>
            <a:spLocks noGrp="1"/>
          </p:cNvSpPr>
          <p:nvPr>
            <p:ph type="sldNum" sz="quarter" idx="12"/>
          </p:nvPr>
        </p:nvSpPr>
        <p:spPr>
          <a:prstGeom prst="rect">
            <a:avLst/>
          </a:prstGeom>
          <a:extLst>
            <a:ext uri="{C572A759-6A51-4108-AA02-DFA0A04FC94B}">
              <ma14:wrappingTextBoxFlag xmlns:ma14="http://schemas.microsoft.com/office/mac/drawingml/2011/main" val="1"/>
            </a:ext>
          </a:extLst>
        </p:spPr>
        <p:txBody>
          <a:bodyPr>
            <a:normAutofit/>
          </a:bodyPr>
          <a:lstStyle/>
          <a:p>
            <a:fld id="{86CB4B4D-7CA3-9044-876B-883B54F8677D}" type="slidenum">
              <a:rPr/>
              <a:pPr/>
              <a:t>40</a:t>
            </a:fld>
            <a:endParaRPr/>
          </a:p>
        </p:txBody>
      </p:sp>
      <p:sp>
        <p:nvSpPr>
          <p:cNvPr id="647" name="Shape 647"/>
          <p:cNvSpPr>
            <a:spLocks noGrp="1"/>
          </p:cNvSpPr>
          <p:nvPr>
            <p:ph type="body" sz="quarter" idx="4294967295"/>
          </p:nvPr>
        </p:nvSpPr>
        <p:spPr>
          <a:xfrm>
            <a:off x="395536" y="201613"/>
            <a:ext cx="3133477" cy="1106487"/>
          </a:xfrm>
          <a:prstGeom prst="rect">
            <a:avLst/>
          </a:prstGeom>
        </p:spPr>
        <p:txBody>
          <a:bodyPr>
            <a:normAutofit fontScale="85000" lnSpcReduction="10000"/>
          </a:bodyPr>
          <a:lstStyle>
            <a:lvl1pPr marL="0" indent="0">
              <a:buSzTx/>
              <a:buNone/>
              <a:defRPr sz="7200">
                <a:latin typeface="+mj-lt"/>
                <a:ea typeface="+mj-ea"/>
                <a:cs typeface="+mj-cs"/>
                <a:sym typeface="Myriad Pro"/>
              </a:defRPr>
            </a:lvl1pPr>
          </a:lstStyle>
          <a:p>
            <a:r>
              <a:t>ex-exRNA</a:t>
            </a:r>
          </a:p>
        </p:txBody>
      </p:sp>
      <p:grpSp>
        <p:nvGrpSpPr>
          <p:cNvPr id="640" name="Group 640"/>
          <p:cNvGrpSpPr/>
          <p:nvPr/>
        </p:nvGrpSpPr>
        <p:grpSpPr>
          <a:xfrm>
            <a:off x="107505" y="1576572"/>
            <a:ext cx="8805981" cy="4674319"/>
            <a:chOff x="-108931" y="1"/>
            <a:chExt cx="12524064" cy="6647917"/>
          </a:xfrm>
        </p:grpSpPr>
        <p:pic>
          <p:nvPicPr>
            <p:cNvPr id="634" name="pasted-image.png"/>
            <p:cNvPicPr>
              <a:picLocks noChangeAspect="1"/>
            </p:cNvPicPr>
            <p:nvPr/>
          </p:nvPicPr>
          <p:blipFill rotWithShape="1">
            <a:blip r:embed="rId2">
              <a:extLst/>
            </a:blip>
            <a:srcRect l="2360" t="31876" r="11950" b="4700"/>
            <a:stretch/>
          </p:blipFill>
          <p:spPr>
            <a:xfrm>
              <a:off x="300713" y="1"/>
              <a:ext cx="12114420" cy="6647917"/>
            </a:xfrm>
            <a:prstGeom prst="rect">
              <a:avLst/>
            </a:prstGeom>
            <a:ln>
              <a:noFill/>
            </a:ln>
            <a:effectLst/>
          </p:spPr>
        </p:pic>
        <p:sp>
          <p:nvSpPr>
            <p:cNvPr id="636" name="Shape 636"/>
            <p:cNvSpPr/>
            <p:nvPr/>
          </p:nvSpPr>
          <p:spPr>
            <a:xfrm>
              <a:off x="769973" y="1610450"/>
              <a:ext cx="11577250" cy="408545"/>
            </a:xfrm>
            <a:prstGeom prst="rect">
              <a:avLst/>
            </a:prstGeom>
            <a:solidFill>
              <a:srgbClr val="A6AAA9"/>
            </a:solid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sz="1800">
                  <a:solidFill>
                    <a:srgbClr val="FFFFFF"/>
                  </a:solidFill>
                  <a:latin typeface="+mj-lt"/>
                  <a:ea typeface="+mj-ea"/>
                  <a:cs typeface="+mj-cs"/>
                  <a:sym typeface="Myriad Pro"/>
                </a:defRPr>
              </a:lvl1pPr>
            </a:lstStyle>
            <a:p>
              <a:pPr algn="ctr" defTabSz="410730" fontAlgn="auto" hangingPunct="0">
                <a:spcBef>
                  <a:spcPts val="0"/>
                </a:spcBef>
                <a:spcAft>
                  <a:spcPts val="0"/>
                </a:spcAft>
              </a:pPr>
              <a:r>
                <a:rPr sz="1200" kern="0">
                  <a:latin typeface="Myriad Pro"/>
                  <a:ea typeface="Myriad Pro"/>
                  <a:cs typeface="Myriad Pro"/>
                </a:rPr>
                <a:t>maternal blood</a:t>
              </a:r>
            </a:p>
          </p:txBody>
        </p:sp>
        <p:sp>
          <p:nvSpPr>
            <p:cNvPr id="637" name="Shape 637"/>
            <p:cNvSpPr/>
            <p:nvPr/>
          </p:nvSpPr>
          <p:spPr>
            <a:xfrm>
              <a:off x="769971" y="22876"/>
              <a:ext cx="11577249" cy="408545"/>
            </a:xfrm>
            <a:prstGeom prst="rect">
              <a:avLst/>
            </a:prstGeom>
            <a:solidFill>
              <a:srgbClr val="A6AAA9"/>
            </a:solid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sz="1800">
                  <a:solidFill>
                    <a:srgbClr val="FFFFFF"/>
                  </a:solidFill>
                  <a:latin typeface="+mj-lt"/>
                  <a:ea typeface="+mj-ea"/>
                  <a:cs typeface="+mj-cs"/>
                  <a:sym typeface="Myriad Pro"/>
                </a:defRPr>
              </a:lvl1pPr>
            </a:lstStyle>
            <a:p>
              <a:pPr algn="ctr" defTabSz="410730" fontAlgn="auto" hangingPunct="0">
                <a:spcBef>
                  <a:spcPts val="0"/>
                </a:spcBef>
                <a:spcAft>
                  <a:spcPts val="0"/>
                </a:spcAft>
              </a:pPr>
              <a:r>
                <a:rPr sz="1200" kern="0">
                  <a:latin typeface="Myriad Pro"/>
                  <a:ea typeface="Myriad Pro"/>
                  <a:cs typeface="Myriad Pro"/>
                </a:rPr>
                <a:t>paternal blood</a:t>
              </a:r>
            </a:p>
          </p:txBody>
        </p:sp>
        <p:sp>
          <p:nvSpPr>
            <p:cNvPr id="638" name="Shape 638"/>
            <p:cNvSpPr/>
            <p:nvPr/>
          </p:nvSpPr>
          <p:spPr>
            <a:xfrm>
              <a:off x="769971" y="3190392"/>
              <a:ext cx="11577249" cy="408545"/>
            </a:xfrm>
            <a:prstGeom prst="rect">
              <a:avLst/>
            </a:prstGeom>
            <a:solidFill>
              <a:srgbClr val="A6AAA9"/>
            </a:solid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sz="1800">
                  <a:solidFill>
                    <a:srgbClr val="FFFFFF"/>
                  </a:solidFill>
                  <a:latin typeface="+mj-lt"/>
                  <a:ea typeface="+mj-ea"/>
                  <a:cs typeface="+mj-cs"/>
                  <a:sym typeface="Myriad Pro"/>
                </a:defRPr>
              </a:lvl1pPr>
            </a:lstStyle>
            <a:p>
              <a:pPr algn="ctr" defTabSz="410730" fontAlgn="auto" hangingPunct="0">
                <a:spcBef>
                  <a:spcPts val="0"/>
                </a:spcBef>
                <a:spcAft>
                  <a:spcPts val="0"/>
                </a:spcAft>
              </a:pPr>
              <a:r>
                <a:rPr sz="1200" kern="0">
                  <a:latin typeface="Myriad Pro"/>
                  <a:ea typeface="Myriad Pro"/>
                  <a:cs typeface="Myriad Pro"/>
                </a:rPr>
                <a:t>placenta</a:t>
              </a:r>
            </a:p>
          </p:txBody>
        </p:sp>
        <p:sp>
          <p:nvSpPr>
            <p:cNvPr id="639" name="Shape 639"/>
            <p:cNvSpPr/>
            <p:nvPr/>
          </p:nvSpPr>
          <p:spPr>
            <a:xfrm rot="16200000">
              <a:off x="-2046141" y="2364635"/>
              <a:ext cx="4414284" cy="53986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sz="1800">
                  <a:solidFill>
                    <a:srgbClr val="000000"/>
                  </a:solidFill>
                  <a:latin typeface="+mj-lt"/>
                  <a:ea typeface="+mj-ea"/>
                  <a:cs typeface="+mj-cs"/>
                  <a:sym typeface="Myriad Pro"/>
                </a:defRPr>
              </a:lvl1pPr>
            </a:lstStyle>
            <a:p>
              <a:pPr algn="ctr" defTabSz="410730" fontAlgn="auto" hangingPunct="0">
                <a:spcBef>
                  <a:spcPts val="0"/>
                </a:spcBef>
                <a:spcAft>
                  <a:spcPts val="0"/>
                </a:spcAft>
              </a:pPr>
              <a:r>
                <a:rPr kern="0">
                  <a:latin typeface="Myriad Pro"/>
                  <a:ea typeface="Myriad Pro"/>
                  <a:cs typeface="Myriad Pro"/>
                </a:rPr>
                <a:t>Reads per million</a:t>
              </a:r>
            </a:p>
          </p:txBody>
        </p:sp>
      </p:grpSp>
      <p:pic>
        <p:nvPicPr>
          <p:cNvPr id="641" name="pasted-image.png"/>
          <p:cNvPicPr>
            <a:picLocks noChangeAspect="1"/>
          </p:cNvPicPr>
          <p:nvPr/>
        </p:nvPicPr>
        <p:blipFill>
          <a:blip r:embed="rId2">
            <a:extLst/>
          </a:blip>
          <a:srcRect l="88840" t="31876" r="3060" b="58394"/>
          <a:stretch>
            <a:fillRect/>
          </a:stretch>
        </p:blipFill>
        <p:spPr>
          <a:xfrm>
            <a:off x="884197" y="5538636"/>
            <a:ext cx="735435" cy="654988"/>
          </a:xfrm>
          <a:prstGeom prst="rect">
            <a:avLst/>
          </a:prstGeom>
          <a:ln w="12700">
            <a:miter lim="400000"/>
          </a:ln>
        </p:spPr>
      </p:pic>
      <p:pic>
        <p:nvPicPr>
          <p:cNvPr id="642" name="pasted-image.png"/>
          <p:cNvPicPr>
            <a:picLocks noChangeAspect="1"/>
          </p:cNvPicPr>
          <p:nvPr/>
        </p:nvPicPr>
        <p:blipFill>
          <a:blip r:embed="rId2">
            <a:extLst/>
          </a:blip>
          <a:srcRect l="88840" t="41366" r="3060" b="48672"/>
          <a:stretch>
            <a:fillRect/>
          </a:stretch>
        </p:blipFill>
        <p:spPr>
          <a:xfrm>
            <a:off x="1790705" y="5530825"/>
            <a:ext cx="735435" cy="670651"/>
          </a:xfrm>
          <a:prstGeom prst="rect">
            <a:avLst/>
          </a:prstGeom>
          <a:ln w="12700">
            <a:miter lim="400000"/>
          </a:ln>
        </p:spPr>
      </p:pic>
      <p:grpSp>
        <p:nvGrpSpPr>
          <p:cNvPr id="645" name="Group 645"/>
          <p:cNvGrpSpPr/>
          <p:nvPr/>
        </p:nvGrpSpPr>
        <p:grpSpPr>
          <a:xfrm>
            <a:off x="4049692" y="160196"/>
            <a:ext cx="4969756" cy="1275841"/>
            <a:chOff x="0" y="0"/>
            <a:chExt cx="7068097" cy="1814528"/>
          </a:xfrm>
        </p:grpSpPr>
        <p:sp>
          <p:nvSpPr>
            <p:cNvPr id="644" name="Shape 644"/>
            <p:cNvSpPr/>
            <p:nvPr/>
          </p:nvSpPr>
          <p:spPr>
            <a:xfrm>
              <a:off x="215900" y="139700"/>
              <a:ext cx="6636298" cy="1255729"/>
            </a:xfrm>
            <a:prstGeom prst="rect">
              <a:avLst/>
            </a:prstGeom>
            <a:solidFill>
              <a:srgbClr val="FFFFFF"/>
            </a:solidFill>
            <a:ln>
              <a:noFill/>
            </a:ln>
            <a:effectLst/>
          </p:spPr>
          <p:txBody>
            <a:bodyPr wrap="square" lIns="50800" tIns="50800" rIns="50800" bIns="50800" numCol="1" anchor="ctr">
              <a:noAutofit/>
            </a:bodyPr>
            <a:lstStyle/>
            <a:p>
              <a:pPr algn="ctr" defTabSz="410730" fontAlgn="auto" hangingPunct="0">
                <a:spcBef>
                  <a:spcPts val="0"/>
                </a:spcBef>
                <a:spcAft>
                  <a:spcPts val="0"/>
                </a:spcAft>
                <a:defRPr sz="3600">
                  <a:solidFill>
                    <a:srgbClr val="FFFFFF"/>
                  </a:solidFill>
                </a:defRPr>
              </a:pPr>
              <a:endParaRPr sz="2500" kern="0">
                <a:solidFill>
                  <a:srgbClr val="FFFFFF"/>
                </a:solidFill>
                <a:latin typeface="Gill Sans Light"/>
                <a:ea typeface="Gill Sans Light"/>
                <a:cs typeface="Gill Sans Light"/>
                <a:sym typeface="Gill Sans Light"/>
              </a:endParaRPr>
            </a:p>
          </p:txBody>
        </p:sp>
        <p:pic>
          <p:nvPicPr>
            <p:cNvPr id="643" name="Picture 642"/>
            <p:cNvPicPr>
              <a:picLocks/>
            </p:cNvPicPr>
            <p:nvPr/>
          </p:nvPicPr>
          <p:blipFill>
            <a:blip r:embed="rId3">
              <a:extLst/>
            </a:blip>
            <a:stretch>
              <a:fillRect/>
            </a:stretch>
          </p:blipFill>
          <p:spPr>
            <a:xfrm>
              <a:off x="0" y="-1"/>
              <a:ext cx="7068098" cy="1814530"/>
            </a:xfrm>
            <a:prstGeom prst="rect">
              <a:avLst/>
            </a:prstGeom>
            <a:effectLst/>
          </p:spPr>
        </p:pic>
      </p:grpSp>
      <p:pic>
        <p:nvPicPr>
          <p:cNvPr id="646" name="4255.full.pdf"/>
          <p:cNvPicPr>
            <a:picLocks noChangeAspect="1"/>
          </p:cNvPicPr>
          <p:nvPr/>
        </p:nvPicPr>
        <p:blipFill>
          <a:blip r:embed="rId4">
            <a:extLst/>
          </a:blip>
          <a:srcRect t="5244" r="7735" b="80517"/>
          <a:stretch>
            <a:fillRect/>
          </a:stretch>
        </p:blipFill>
        <p:spPr>
          <a:xfrm>
            <a:off x="4170994" y="205230"/>
            <a:ext cx="4727189" cy="976459"/>
          </a:xfrm>
          <a:prstGeom prst="rect">
            <a:avLst/>
          </a:prstGeom>
          <a:ln w="12700">
            <a:miter lim="400000"/>
          </a:ln>
        </p:spPr>
      </p:pic>
    </p:spTree>
    <p:extLst>
      <p:ext uri="{BB962C8B-B14F-4D97-AF65-F5344CB8AC3E}">
        <p14:creationId xmlns:p14="http://schemas.microsoft.com/office/powerpoint/2010/main" val="467937964"/>
      </p:ext>
    </p:extLst>
  </p:cSld>
  <p:clrMapOvr>
    <a:masterClrMapping/>
  </p:clrMapOvr>
  <p:transition spd="slow"/>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0" name="Shape 650"/>
          <p:cNvSpPr>
            <a:spLocks noGrp="1"/>
          </p:cNvSpPr>
          <p:nvPr>
            <p:ph type="sldNum" sz="quarter" idx="12"/>
          </p:nvPr>
        </p:nvSpPr>
        <p:spPr>
          <a:prstGeom prst="rect">
            <a:avLst/>
          </a:prstGeom>
          <a:extLst>
            <a:ext uri="{C572A759-6A51-4108-AA02-DFA0A04FC94B}">
              <ma14:wrappingTextBoxFlag xmlns:ma14="http://schemas.microsoft.com/office/mac/drawingml/2011/main" val="1"/>
            </a:ext>
          </a:extLst>
        </p:spPr>
        <p:txBody>
          <a:bodyPr>
            <a:normAutofit/>
          </a:bodyPr>
          <a:lstStyle/>
          <a:p>
            <a:fld id="{86CB4B4D-7CA3-9044-876B-883B54F8677D}" type="slidenum">
              <a:rPr/>
              <a:pPr/>
              <a:t>41</a:t>
            </a:fld>
            <a:endParaRPr/>
          </a:p>
        </p:txBody>
      </p:sp>
      <p:sp>
        <p:nvSpPr>
          <p:cNvPr id="649" name="Shape 649"/>
          <p:cNvSpPr>
            <a:spLocks noGrp="1"/>
          </p:cNvSpPr>
          <p:nvPr>
            <p:ph type="body" sz="half" idx="4294967295"/>
          </p:nvPr>
        </p:nvSpPr>
        <p:spPr>
          <a:xfrm>
            <a:off x="252009" y="507080"/>
            <a:ext cx="3096344" cy="5838825"/>
          </a:xfrm>
          <a:prstGeom prst="rect">
            <a:avLst/>
          </a:prstGeom>
        </p:spPr>
        <p:txBody>
          <a:bodyPr>
            <a:normAutofit/>
          </a:bodyPr>
          <a:lstStyle/>
          <a:p>
            <a:pPr marL="0" indent="0" defTabSz="406623">
              <a:spcBef>
                <a:spcPts val="2601"/>
              </a:spcBef>
              <a:buSzTx/>
              <a:buNone/>
              <a:defRPr sz="3762" b="1">
                <a:solidFill>
                  <a:schemeClr val="accent1"/>
                </a:solidFill>
                <a:latin typeface="+mj-lt"/>
                <a:ea typeface="+mj-ea"/>
                <a:cs typeface="+mj-cs"/>
                <a:sym typeface="Myriad Pro"/>
              </a:defRPr>
            </a:pPr>
            <a:r>
              <a:rPr sz="2400" dirty="0"/>
              <a:t>Extracellular RNA Communication</a:t>
            </a:r>
          </a:p>
          <a:p>
            <a:pPr marL="0" indent="0" defTabSz="406623">
              <a:spcBef>
                <a:spcPts val="2601"/>
              </a:spcBef>
              <a:buSzTx/>
              <a:buNone/>
              <a:defRPr sz="3762">
                <a:latin typeface="+mj-lt"/>
                <a:ea typeface="+mj-ea"/>
                <a:cs typeface="+mj-cs"/>
                <a:sym typeface="Myriad Pro"/>
              </a:defRPr>
            </a:pPr>
            <a:r>
              <a:rPr sz="2400" dirty="0"/>
              <a:t>NIH Common Fund</a:t>
            </a:r>
          </a:p>
          <a:p>
            <a:pPr marL="0" indent="0" defTabSz="406623">
              <a:spcBef>
                <a:spcPts val="2601"/>
              </a:spcBef>
              <a:buSzTx/>
              <a:buNone/>
              <a:defRPr sz="3762"/>
            </a:pPr>
            <a:r>
              <a:rPr sz="2400" dirty="0"/>
              <a:t>&gt;  data management</a:t>
            </a:r>
            <a:br>
              <a:rPr sz="2400" dirty="0"/>
            </a:br>
            <a:r>
              <a:rPr sz="2400" dirty="0"/>
              <a:t>&gt;  reference profiles</a:t>
            </a:r>
            <a:br>
              <a:rPr sz="2400" dirty="0"/>
            </a:br>
            <a:r>
              <a:rPr sz="2400" dirty="0"/>
              <a:t>&gt;  exRNA biogenesis</a:t>
            </a:r>
            <a:br>
              <a:rPr sz="2400" dirty="0"/>
            </a:br>
            <a:r>
              <a:rPr sz="2400" dirty="0"/>
              <a:t>&gt;  exRNA biomarker</a:t>
            </a:r>
            <a:br>
              <a:rPr sz="2400" dirty="0"/>
            </a:br>
            <a:r>
              <a:rPr sz="2400" dirty="0"/>
              <a:t>&gt;  exRNA therapy</a:t>
            </a:r>
          </a:p>
          <a:p>
            <a:pPr marL="0" indent="0" defTabSz="406623">
              <a:spcBef>
                <a:spcPts val="2601"/>
              </a:spcBef>
              <a:buSzTx/>
              <a:buNone/>
              <a:defRPr sz="3762"/>
            </a:pPr>
            <a:r>
              <a:rPr sz="2400" dirty="0"/>
              <a:t>currently 30 funded projects</a:t>
            </a:r>
          </a:p>
          <a:p>
            <a:pPr marL="0" indent="0" defTabSz="406623">
              <a:spcBef>
                <a:spcPts val="2601"/>
              </a:spcBef>
              <a:buSzTx/>
              <a:buNone/>
              <a:defRPr sz="3762">
                <a:latin typeface="Myriad Pro Semibold"/>
                <a:ea typeface="Myriad Pro Semibold"/>
                <a:cs typeface="Myriad Pro Semibold"/>
                <a:sym typeface="Myriad Pro Semibold"/>
              </a:defRPr>
            </a:pPr>
            <a:r>
              <a:rPr sz="2400" dirty="0"/>
              <a:t>exRNA.org</a:t>
            </a:r>
          </a:p>
        </p:txBody>
      </p:sp>
      <p:pic>
        <p:nvPicPr>
          <p:cNvPr id="651" name="tmp.tiff"/>
          <p:cNvPicPr>
            <a:picLocks noChangeAspect="1"/>
          </p:cNvPicPr>
          <p:nvPr/>
        </p:nvPicPr>
        <p:blipFill>
          <a:blip r:embed="rId2">
            <a:extLst/>
          </a:blip>
          <a:stretch>
            <a:fillRect/>
          </a:stretch>
        </p:blipFill>
        <p:spPr>
          <a:xfrm>
            <a:off x="3544356" y="512097"/>
            <a:ext cx="5357841" cy="5833808"/>
          </a:xfrm>
          <a:prstGeom prst="rect">
            <a:avLst/>
          </a:prstGeom>
          <a:ln w="25400">
            <a:miter lim="400000"/>
          </a:ln>
          <a:effectLst>
            <a:outerShdw blurRad="254000" dist="127000" dir="5400000" rotWithShape="0">
              <a:srgbClr val="000000">
                <a:alpha val="70000"/>
              </a:srgbClr>
            </a:outerShdw>
          </a:effectLst>
        </p:spPr>
      </p:pic>
      <p:pic>
        <p:nvPicPr>
          <p:cNvPr id="652" name="Picture 651"/>
          <p:cNvPicPr>
            <a:picLocks/>
          </p:cNvPicPr>
          <p:nvPr/>
        </p:nvPicPr>
        <p:blipFill>
          <a:blip r:embed="rId3">
            <a:extLst/>
          </a:blip>
          <a:stretch>
            <a:fillRect/>
          </a:stretch>
        </p:blipFill>
        <p:spPr>
          <a:xfrm>
            <a:off x="6246855" y="3055776"/>
            <a:ext cx="2459339" cy="1577463"/>
          </a:xfrm>
          <a:prstGeom prst="rect">
            <a:avLst/>
          </a:prstGeom>
        </p:spPr>
      </p:pic>
    </p:spTree>
    <p:extLst>
      <p:ext uri="{BB962C8B-B14F-4D97-AF65-F5344CB8AC3E}">
        <p14:creationId xmlns:p14="http://schemas.microsoft.com/office/powerpoint/2010/main" val="1212968989"/>
      </p:ext>
    </p:extLst>
  </p:cSld>
  <p:clrMapOvr>
    <a:masterClrMapping/>
  </p:clrMapOvr>
  <p:transition spd="slow"/>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6" name="Shape 656"/>
          <p:cNvSpPr>
            <a:spLocks noGrp="1"/>
          </p:cNvSpPr>
          <p:nvPr>
            <p:ph type="sldNum" sz="quarter" idx="12"/>
          </p:nvPr>
        </p:nvSpPr>
        <p:spPr>
          <a:prstGeom prst="rect">
            <a:avLst/>
          </a:prstGeom>
          <a:extLst>
            <a:ext uri="{C572A759-6A51-4108-AA02-DFA0A04FC94B}">
              <ma14:wrappingTextBoxFlag xmlns:ma14="http://schemas.microsoft.com/office/mac/drawingml/2011/main" val="1"/>
            </a:ext>
          </a:extLst>
        </p:spPr>
        <p:txBody>
          <a:bodyPr>
            <a:normAutofit/>
          </a:bodyPr>
          <a:lstStyle/>
          <a:p>
            <a:fld id="{86CB4B4D-7CA3-9044-876B-883B54F8677D}" type="slidenum">
              <a:rPr/>
              <a:pPr/>
              <a:t>42</a:t>
            </a:fld>
            <a:endParaRPr/>
          </a:p>
        </p:txBody>
      </p:sp>
      <p:pic>
        <p:nvPicPr>
          <p:cNvPr id="657" name="tmp.tiff"/>
          <p:cNvPicPr>
            <a:picLocks noChangeAspect="1"/>
          </p:cNvPicPr>
          <p:nvPr/>
        </p:nvPicPr>
        <p:blipFill>
          <a:blip r:embed="rId2">
            <a:extLst/>
          </a:blip>
          <a:stretch>
            <a:fillRect/>
          </a:stretch>
        </p:blipFill>
        <p:spPr>
          <a:xfrm>
            <a:off x="3544356" y="512097"/>
            <a:ext cx="5357841" cy="5833808"/>
          </a:xfrm>
          <a:prstGeom prst="rect">
            <a:avLst/>
          </a:prstGeom>
          <a:ln w="25400">
            <a:miter lim="400000"/>
          </a:ln>
          <a:effectLst>
            <a:outerShdw blurRad="254000" dist="127000" dir="5400000" rotWithShape="0">
              <a:srgbClr val="000000">
                <a:alpha val="70000"/>
              </a:srgbClr>
            </a:outerShdw>
          </a:effectLst>
        </p:spPr>
      </p:pic>
      <p:pic>
        <p:nvPicPr>
          <p:cNvPr id="658" name="Picture 657"/>
          <p:cNvPicPr>
            <a:picLocks/>
          </p:cNvPicPr>
          <p:nvPr/>
        </p:nvPicPr>
        <p:blipFill>
          <a:blip r:embed="rId3">
            <a:extLst/>
          </a:blip>
          <a:stretch>
            <a:fillRect/>
          </a:stretch>
        </p:blipFill>
        <p:spPr>
          <a:xfrm>
            <a:off x="6246855" y="3055776"/>
            <a:ext cx="2459339" cy="1577463"/>
          </a:xfrm>
          <a:prstGeom prst="rect">
            <a:avLst/>
          </a:prstGeom>
        </p:spPr>
      </p:pic>
      <p:sp>
        <p:nvSpPr>
          <p:cNvPr id="660" name="Shape 660"/>
          <p:cNvSpPr/>
          <p:nvPr/>
        </p:nvSpPr>
        <p:spPr>
          <a:xfrm>
            <a:off x="3544356" y="512097"/>
            <a:ext cx="5357841" cy="5833808"/>
          </a:xfrm>
          <a:prstGeom prst="rect">
            <a:avLst/>
          </a:prstGeom>
          <a:solidFill>
            <a:srgbClr val="FFFFFF"/>
          </a:solidFill>
          <a:ln w="12700">
            <a:miter lim="400000"/>
          </a:ln>
        </p:spPr>
        <p:txBody>
          <a:bodyPr lIns="35715" tIns="35715" rIns="35715" bIns="35715" anchor="ctr"/>
          <a:lstStyle/>
          <a:p>
            <a:pPr algn="ctr" defTabSz="410730" fontAlgn="auto" hangingPunct="0">
              <a:spcBef>
                <a:spcPts val="0"/>
              </a:spcBef>
              <a:spcAft>
                <a:spcPts val="0"/>
              </a:spcAft>
              <a:defRPr sz="3600">
                <a:solidFill>
                  <a:srgbClr val="FFFFFF"/>
                </a:solidFill>
              </a:defRPr>
            </a:pPr>
            <a:endParaRPr sz="2500" kern="0">
              <a:solidFill>
                <a:srgbClr val="FFFFFF"/>
              </a:solidFill>
              <a:latin typeface="Gill Sans Light"/>
              <a:ea typeface="Gill Sans Light"/>
              <a:cs typeface="Gill Sans Light"/>
              <a:sym typeface="Gill Sans Light"/>
            </a:endParaRPr>
          </a:p>
        </p:txBody>
      </p:sp>
      <p:sp>
        <p:nvSpPr>
          <p:cNvPr id="662" name="Shape 662"/>
          <p:cNvSpPr/>
          <p:nvPr/>
        </p:nvSpPr>
        <p:spPr>
          <a:xfrm>
            <a:off x="3709619" y="1437680"/>
            <a:ext cx="5027315" cy="4911328"/>
          </a:xfrm>
          <a:prstGeom prst="rect">
            <a:avLst/>
          </a:prstGeom>
          <a:ln w="12700">
            <a:miter lim="400000"/>
          </a:ln>
          <a:extLst>
            <a:ext uri="{C572A759-6A51-4108-AA02-DFA0A04FC94B}">
              <ma14:wrappingTextBoxFlag xmlns:ma14="http://schemas.microsoft.com/office/mac/drawingml/2011/main" val="1"/>
            </a:ext>
          </a:extLst>
        </p:spPr>
        <p:txBody>
          <a:bodyPr lIns="35715" tIns="35715" rIns="35715" bIns="35715" anchor="ctr">
            <a:normAutofit/>
          </a:bodyPr>
          <a:lstStyle/>
          <a:p>
            <a:pPr marL="163540" indent="-163540" defTabSz="410730" fontAlgn="auto" hangingPunct="0">
              <a:spcBef>
                <a:spcPts val="2672"/>
              </a:spcBef>
              <a:spcAft>
                <a:spcPts val="0"/>
              </a:spcAft>
              <a:buClr>
                <a:srgbClr val="535353"/>
              </a:buClr>
              <a:buSzPct val="82000"/>
              <a:buFontTx/>
              <a:buChar char="•"/>
              <a:defRPr sz="2900">
                <a:latin typeface="+mn-lt"/>
                <a:ea typeface="+mn-ea"/>
                <a:cs typeface="+mn-cs"/>
                <a:sym typeface="Myriad Pro Light"/>
              </a:defRPr>
            </a:pPr>
            <a:r>
              <a:rPr sz="2000" kern="0" dirty="0">
                <a:solidFill>
                  <a:srgbClr val="535353"/>
                </a:solidFill>
                <a:latin typeface="Myriad Pro Light"/>
                <a:ea typeface="Myriad Pro Light"/>
                <a:cs typeface="Myriad Pro Light"/>
                <a:sym typeface="Myriad Pro Light"/>
              </a:rPr>
              <a:t>ERCC </a:t>
            </a:r>
            <a:r>
              <a:rPr lang="en-US" sz="2000" kern="0" dirty="0" smtClean="0">
                <a:solidFill>
                  <a:srgbClr val="535353"/>
                </a:solidFill>
                <a:latin typeface="Myriad Pro Light"/>
                <a:ea typeface="Myriad Pro Light"/>
                <a:cs typeface="Myriad Pro Light"/>
                <a:sym typeface="Myriad Pro Light"/>
              </a:rPr>
              <a:t>is </a:t>
            </a:r>
            <a:r>
              <a:rPr sz="2000" kern="0" dirty="0" smtClean="0">
                <a:solidFill>
                  <a:srgbClr val="535353"/>
                </a:solidFill>
                <a:latin typeface="Myriad Pro Light"/>
                <a:ea typeface="Myriad Pro Light"/>
                <a:cs typeface="Myriad Pro Light"/>
                <a:sym typeface="Myriad Pro Light"/>
              </a:rPr>
              <a:t>construct</a:t>
            </a:r>
            <a:r>
              <a:rPr lang="en-US" sz="2000" kern="0" dirty="0" smtClean="0">
                <a:solidFill>
                  <a:srgbClr val="535353"/>
                </a:solidFill>
                <a:latin typeface="Myriad Pro Light"/>
                <a:ea typeface="Myriad Pro Light"/>
                <a:cs typeface="Myriad Pro Light"/>
                <a:sym typeface="Myriad Pro Light"/>
              </a:rPr>
              <a:t>ing</a:t>
            </a:r>
            <a:r>
              <a:rPr sz="2000" kern="0" dirty="0" smtClean="0">
                <a:solidFill>
                  <a:srgbClr val="535353"/>
                </a:solidFill>
                <a:latin typeface="Myriad Pro Light"/>
                <a:ea typeface="Myriad Pro Light"/>
                <a:cs typeface="Myriad Pro Light"/>
                <a:sym typeface="Myriad Pro Light"/>
              </a:rPr>
              <a:t> </a:t>
            </a:r>
            <a:r>
              <a:rPr sz="2000" kern="0" dirty="0">
                <a:solidFill>
                  <a:srgbClr val="535353"/>
                </a:solidFill>
                <a:latin typeface="Myriad Pro Light"/>
                <a:ea typeface="Myriad Pro Light"/>
                <a:cs typeface="Myriad Pro Light"/>
                <a:sym typeface="Myriad Pro Light"/>
              </a:rPr>
              <a:t>an exRNA atlas using data processed with exceRpt</a:t>
            </a:r>
          </a:p>
          <a:p>
            <a:pPr marL="163540" indent="-163540" defTabSz="410730" fontAlgn="auto" hangingPunct="0">
              <a:spcBef>
                <a:spcPts val="2672"/>
              </a:spcBef>
              <a:spcAft>
                <a:spcPts val="0"/>
              </a:spcAft>
              <a:buClr>
                <a:srgbClr val="535353"/>
              </a:buClr>
              <a:buSzPct val="82000"/>
              <a:buFontTx/>
              <a:buChar char="•"/>
              <a:defRPr sz="2900">
                <a:latin typeface="+mn-lt"/>
                <a:ea typeface="+mn-ea"/>
                <a:cs typeface="+mn-cs"/>
                <a:sym typeface="Myriad Pro Light"/>
              </a:defRPr>
            </a:pPr>
            <a:r>
              <a:rPr sz="2000" kern="0" dirty="0">
                <a:solidFill>
                  <a:srgbClr val="535353"/>
                </a:solidFill>
                <a:latin typeface="Myriad Pro"/>
                <a:ea typeface="Myriad Pro"/>
                <a:cs typeface="Myriad Pro"/>
                <a:sym typeface="Myriad Pro"/>
              </a:rPr>
              <a:t>our goal: </a:t>
            </a:r>
            <a:r>
              <a:rPr sz="2000" kern="0" dirty="0">
                <a:solidFill>
                  <a:srgbClr val="535353"/>
                </a:solidFill>
                <a:latin typeface="Myriad Pro Light"/>
                <a:ea typeface="Myriad Pro Light"/>
                <a:cs typeface="Myriad Pro Light"/>
                <a:sym typeface="Myriad Pro Light"/>
              </a:rPr>
              <a:t>build a uniformly-processed database of smallRNA abundance across healthy human tissues</a:t>
            </a:r>
          </a:p>
          <a:p>
            <a:pPr marL="163540" indent="-163540" defTabSz="410730" fontAlgn="auto" hangingPunct="0">
              <a:spcBef>
                <a:spcPts val="2672"/>
              </a:spcBef>
              <a:spcAft>
                <a:spcPts val="0"/>
              </a:spcAft>
              <a:buClr>
                <a:srgbClr val="535353"/>
              </a:buClr>
              <a:buSzPct val="82000"/>
              <a:buFontTx/>
              <a:buChar char="•"/>
              <a:defRPr sz="2900">
                <a:latin typeface="+mn-lt"/>
                <a:ea typeface="+mn-ea"/>
                <a:cs typeface="+mn-cs"/>
                <a:sym typeface="Myriad Pro Light"/>
              </a:defRPr>
            </a:pPr>
            <a:r>
              <a:rPr sz="2000" kern="0" dirty="0">
                <a:solidFill>
                  <a:srgbClr val="535353"/>
                </a:solidFill>
                <a:latin typeface="Myriad Pro Light"/>
                <a:ea typeface="Myriad Pro Light"/>
                <a:cs typeface="Myriad Pro Light"/>
                <a:sym typeface="Myriad Pro Light"/>
              </a:rPr>
              <a:t>why?!</a:t>
            </a:r>
            <a:br>
              <a:rPr sz="2000" kern="0" dirty="0">
                <a:solidFill>
                  <a:srgbClr val="535353"/>
                </a:solidFill>
                <a:latin typeface="Myriad Pro Light"/>
                <a:ea typeface="Myriad Pro Light"/>
                <a:cs typeface="Myriad Pro Light"/>
                <a:sym typeface="Myriad Pro Light"/>
              </a:rPr>
            </a:br>
            <a:r>
              <a:rPr sz="2000" kern="0" dirty="0">
                <a:solidFill>
                  <a:srgbClr val="535353"/>
                </a:solidFill>
                <a:latin typeface="Myriad Pro Light"/>
                <a:ea typeface="Myriad Pro Light"/>
                <a:cs typeface="Myriad Pro Light"/>
                <a:sym typeface="Myriad Pro Light"/>
              </a:rPr>
              <a:t> </a:t>
            </a:r>
            <a:r>
              <a:rPr sz="2000" kern="0" dirty="0">
                <a:solidFill>
                  <a:srgbClr val="535353"/>
                </a:solidFill>
                <a:latin typeface="Myriad Pro"/>
                <a:ea typeface="Myriad Pro"/>
                <a:cs typeface="Myriad Pro"/>
                <a:sym typeface="Myriad Pro"/>
              </a:rPr>
              <a:t>1</a:t>
            </a:r>
            <a:r>
              <a:rPr sz="2000" kern="0" dirty="0">
                <a:solidFill>
                  <a:srgbClr val="535353"/>
                </a:solidFill>
                <a:latin typeface="Myriad Pro Light"/>
                <a:ea typeface="Myriad Pro Light"/>
                <a:cs typeface="Myriad Pro Light"/>
                <a:sym typeface="Myriad Pro Light"/>
              </a:rPr>
              <a:t>  in which tissues is my miRNA expressed?</a:t>
            </a:r>
            <a:br>
              <a:rPr sz="2000" kern="0" dirty="0">
                <a:solidFill>
                  <a:srgbClr val="535353"/>
                </a:solidFill>
                <a:latin typeface="Myriad Pro Light"/>
                <a:ea typeface="Myriad Pro Light"/>
                <a:cs typeface="Myriad Pro Light"/>
                <a:sym typeface="Myriad Pro Light"/>
              </a:rPr>
            </a:br>
            <a:r>
              <a:rPr sz="2000" kern="0" dirty="0">
                <a:solidFill>
                  <a:srgbClr val="535353"/>
                </a:solidFill>
                <a:latin typeface="Myriad Pro Light"/>
                <a:ea typeface="Myriad Pro Light"/>
                <a:cs typeface="Myriad Pro Light"/>
                <a:sym typeface="Myriad Pro Light"/>
              </a:rPr>
              <a:t> </a:t>
            </a:r>
            <a:r>
              <a:rPr sz="2000" kern="0" dirty="0">
                <a:solidFill>
                  <a:srgbClr val="535353"/>
                </a:solidFill>
                <a:latin typeface="Myriad Pro"/>
                <a:ea typeface="Myriad Pro"/>
                <a:cs typeface="Myriad Pro"/>
                <a:sym typeface="Myriad Pro"/>
              </a:rPr>
              <a:t>2</a:t>
            </a:r>
            <a:r>
              <a:rPr sz="2000" kern="0" dirty="0">
                <a:solidFill>
                  <a:srgbClr val="535353"/>
                </a:solidFill>
                <a:latin typeface="Myriad Pro Light"/>
                <a:ea typeface="Myriad Pro Light"/>
                <a:cs typeface="Myriad Pro Light"/>
                <a:sym typeface="Myriad Pro Light"/>
              </a:rPr>
              <a:t>  which miRNAs are predominantly expressed in my tissue?</a:t>
            </a:r>
            <a:br>
              <a:rPr sz="2000" kern="0" dirty="0">
                <a:solidFill>
                  <a:srgbClr val="535353"/>
                </a:solidFill>
                <a:latin typeface="Myriad Pro Light"/>
                <a:ea typeface="Myriad Pro Light"/>
                <a:cs typeface="Myriad Pro Light"/>
                <a:sym typeface="Myriad Pro Light"/>
              </a:rPr>
            </a:br>
            <a:r>
              <a:rPr sz="2000" kern="0" dirty="0">
                <a:solidFill>
                  <a:srgbClr val="535353"/>
                </a:solidFill>
                <a:latin typeface="Myriad Pro Light"/>
                <a:ea typeface="Myriad Pro Light"/>
                <a:cs typeface="Myriad Pro Light"/>
                <a:sym typeface="Myriad Pro Light"/>
              </a:rPr>
              <a:t> </a:t>
            </a:r>
            <a:r>
              <a:rPr sz="2000" kern="0" dirty="0">
                <a:solidFill>
                  <a:srgbClr val="535353"/>
                </a:solidFill>
                <a:latin typeface="Myriad Pro"/>
                <a:ea typeface="Myriad Pro"/>
                <a:cs typeface="Myriad Pro"/>
                <a:sym typeface="Myriad Pro"/>
              </a:rPr>
              <a:t>3</a:t>
            </a:r>
            <a:r>
              <a:rPr sz="2000" kern="0" dirty="0">
                <a:solidFill>
                  <a:srgbClr val="535353"/>
                </a:solidFill>
                <a:latin typeface="Myriad Pro Light"/>
                <a:ea typeface="Myriad Pro Light"/>
                <a:cs typeface="Myriad Pro Light"/>
                <a:sym typeface="Myriad Pro Light"/>
              </a:rPr>
              <a:t>  what are the most likely tissue(s) producing the miRNAs in my exRNA sample?</a:t>
            </a:r>
          </a:p>
        </p:txBody>
      </p:sp>
      <p:sp>
        <p:nvSpPr>
          <p:cNvPr id="8" name="Shape 649"/>
          <p:cNvSpPr txBox="1">
            <a:spLocks/>
          </p:cNvSpPr>
          <p:nvPr/>
        </p:nvSpPr>
        <p:spPr>
          <a:xfrm>
            <a:off x="252009" y="507080"/>
            <a:ext cx="3096344" cy="583882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406623" fontAlgn="auto">
              <a:spcBef>
                <a:spcPts val="2601"/>
              </a:spcBef>
              <a:spcAft>
                <a:spcPts val="0"/>
              </a:spcAft>
              <a:buFont typeface="Arial" panose="020B0604020202020204" pitchFamily="34" charset="0"/>
              <a:buNone/>
              <a:defRPr sz="3762" b="1">
                <a:solidFill>
                  <a:schemeClr val="accent1"/>
                </a:solidFill>
                <a:latin typeface="+mj-lt"/>
                <a:ea typeface="+mj-ea"/>
                <a:cs typeface="+mj-cs"/>
                <a:sym typeface="Myriad Pro"/>
              </a:defRPr>
            </a:pPr>
            <a:r>
              <a:rPr lang="en-US" sz="2400" b="1" smtClean="0">
                <a:solidFill>
                  <a:schemeClr val="accent1"/>
                </a:solidFill>
                <a:latin typeface="+mj-lt"/>
                <a:ea typeface="+mj-ea"/>
                <a:cs typeface="+mj-cs"/>
                <a:sym typeface="Myriad Pro"/>
              </a:rPr>
              <a:t>Extracellular RNA Communication</a:t>
            </a:r>
          </a:p>
          <a:p>
            <a:pPr marL="0" indent="0" defTabSz="406623" fontAlgn="auto">
              <a:spcBef>
                <a:spcPts val="2601"/>
              </a:spcBef>
              <a:spcAft>
                <a:spcPts val="0"/>
              </a:spcAft>
              <a:buFont typeface="Arial" panose="020B0604020202020204" pitchFamily="34" charset="0"/>
              <a:buNone/>
              <a:defRPr sz="3762">
                <a:latin typeface="+mj-lt"/>
                <a:ea typeface="+mj-ea"/>
                <a:cs typeface="+mj-cs"/>
                <a:sym typeface="Myriad Pro"/>
              </a:defRPr>
            </a:pPr>
            <a:r>
              <a:rPr lang="en-US" sz="2400" smtClean="0">
                <a:latin typeface="+mj-lt"/>
                <a:ea typeface="+mj-ea"/>
                <a:cs typeface="+mj-cs"/>
                <a:sym typeface="Myriad Pro"/>
              </a:rPr>
              <a:t>NIH Common Fund</a:t>
            </a:r>
          </a:p>
          <a:p>
            <a:pPr marL="0" indent="0" defTabSz="406623" fontAlgn="auto">
              <a:spcBef>
                <a:spcPts val="2601"/>
              </a:spcBef>
              <a:spcAft>
                <a:spcPts val="0"/>
              </a:spcAft>
              <a:buFont typeface="Arial" panose="020B0604020202020204" pitchFamily="34" charset="0"/>
              <a:buNone/>
              <a:defRPr sz="3762"/>
            </a:pPr>
            <a:r>
              <a:rPr lang="en-US" sz="2400" smtClean="0"/>
              <a:t>&gt;  data management</a:t>
            </a:r>
            <a:br>
              <a:rPr lang="en-US" sz="2400" smtClean="0"/>
            </a:br>
            <a:r>
              <a:rPr lang="en-US" sz="2400" smtClean="0"/>
              <a:t>&gt;  reference profiles</a:t>
            </a:r>
            <a:br>
              <a:rPr lang="en-US" sz="2400" smtClean="0"/>
            </a:br>
            <a:r>
              <a:rPr lang="en-US" sz="2400" smtClean="0"/>
              <a:t>&gt;  exRNA biogenesis</a:t>
            </a:r>
            <a:br>
              <a:rPr lang="en-US" sz="2400" smtClean="0"/>
            </a:br>
            <a:r>
              <a:rPr lang="en-US" sz="2400" smtClean="0"/>
              <a:t>&gt;  exRNA biomarker</a:t>
            </a:r>
            <a:br>
              <a:rPr lang="en-US" sz="2400" smtClean="0"/>
            </a:br>
            <a:r>
              <a:rPr lang="en-US" sz="2400" smtClean="0"/>
              <a:t>&gt;  exRNA therapy</a:t>
            </a:r>
          </a:p>
          <a:p>
            <a:pPr marL="0" indent="0" defTabSz="406623" fontAlgn="auto">
              <a:spcBef>
                <a:spcPts val="2601"/>
              </a:spcBef>
              <a:spcAft>
                <a:spcPts val="0"/>
              </a:spcAft>
              <a:buFont typeface="Arial" panose="020B0604020202020204" pitchFamily="34" charset="0"/>
              <a:buNone/>
              <a:defRPr sz="3762"/>
            </a:pPr>
            <a:r>
              <a:rPr lang="en-US" sz="2400" smtClean="0"/>
              <a:t>currently 30 funded projects</a:t>
            </a:r>
          </a:p>
          <a:p>
            <a:pPr marL="0" indent="0" defTabSz="406623" fontAlgn="auto">
              <a:spcBef>
                <a:spcPts val="2601"/>
              </a:spcBef>
              <a:spcAft>
                <a:spcPts val="0"/>
              </a:spcAft>
              <a:buFont typeface="Arial" panose="020B0604020202020204" pitchFamily="34" charset="0"/>
              <a:buNone/>
              <a:defRPr sz="3762">
                <a:latin typeface="Myriad Pro Semibold"/>
                <a:ea typeface="Myriad Pro Semibold"/>
                <a:cs typeface="Myriad Pro Semibold"/>
                <a:sym typeface="Myriad Pro Semibold"/>
              </a:defRPr>
            </a:pPr>
            <a:r>
              <a:rPr lang="en-US" sz="2400" smtClean="0">
                <a:latin typeface="Myriad Pro Semibold"/>
                <a:ea typeface="Myriad Pro Semibold"/>
                <a:cs typeface="Myriad Pro Semibold"/>
                <a:sym typeface="Myriad Pro Semibold"/>
              </a:rPr>
              <a:t>exRNA.org</a:t>
            </a:r>
            <a:endParaRPr lang="en-US" sz="2400" dirty="0">
              <a:latin typeface="Myriad Pro Semibold"/>
              <a:ea typeface="Myriad Pro Semibold"/>
              <a:cs typeface="Myriad Pro Semibold"/>
              <a:sym typeface="Myriad Pro Semibold"/>
            </a:endParaRPr>
          </a:p>
        </p:txBody>
      </p:sp>
    </p:spTree>
    <p:extLst>
      <p:ext uri="{BB962C8B-B14F-4D97-AF65-F5344CB8AC3E}">
        <p14:creationId xmlns:p14="http://schemas.microsoft.com/office/powerpoint/2010/main" val="1107155646"/>
      </p:ext>
    </p:extLst>
  </p:cSld>
  <p:clrMapOvr>
    <a:masterClrMapping/>
  </p:clrMapOvr>
  <p:transition spd="slow"/>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22" name="Group 822"/>
          <p:cNvGrpSpPr/>
          <p:nvPr/>
        </p:nvGrpSpPr>
        <p:grpSpPr>
          <a:xfrm>
            <a:off x="5017273" y="1218645"/>
            <a:ext cx="3831292" cy="4243276"/>
            <a:chOff x="0" y="0"/>
            <a:chExt cx="5448946" cy="6034881"/>
          </a:xfrm>
        </p:grpSpPr>
        <p:sp>
          <p:nvSpPr>
            <p:cNvPr id="821" name="Shape 821"/>
            <p:cNvSpPr/>
            <p:nvPr/>
          </p:nvSpPr>
          <p:spPr>
            <a:xfrm>
              <a:off x="139700" y="139700"/>
              <a:ext cx="5169547" cy="5755482"/>
            </a:xfrm>
            <a:prstGeom prst="rect">
              <a:avLst/>
            </a:prstGeom>
            <a:solidFill>
              <a:srgbClr val="FFFFFF"/>
            </a:solidFill>
            <a:ln>
              <a:noFill/>
            </a:ln>
            <a:effectLst/>
          </p:spPr>
          <p:txBody>
            <a:bodyPr wrap="square" lIns="50800" tIns="50800" rIns="50800" bIns="50800" numCol="1" anchor="ctr">
              <a:noAutofit/>
            </a:bodyPr>
            <a:lstStyle/>
            <a:p>
              <a:pPr algn="ctr" defTabSz="410730" fontAlgn="auto" hangingPunct="0">
                <a:spcBef>
                  <a:spcPts val="0"/>
                </a:spcBef>
                <a:spcAft>
                  <a:spcPts val="0"/>
                </a:spcAft>
                <a:defRPr sz="3600">
                  <a:solidFill>
                    <a:srgbClr val="FFFFFF"/>
                  </a:solidFill>
                </a:defRPr>
              </a:pPr>
              <a:endParaRPr sz="2500" kern="0">
                <a:solidFill>
                  <a:srgbClr val="FFFFFF"/>
                </a:solidFill>
                <a:latin typeface="Gill Sans Light"/>
                <a:ea typeface="Gill Sans Light"/>
                <a:cs typeface="Gill Sans Light"/>
                <a:sym typeface="Gill Sans Light"/>
              </a:endParaRPr>
            </a:p>
          </p:txBody>
        </p:sp>
        <p:pic>
          <p:nvPicPr>
            <p:cNvPr id="820" name="Picture 819"/>
            <p:cNvPicPr>
              <a:picLocks/>
            </p:cNvPicPr>
            <p:nvPr/>
          </p:nvPicPr>
          <p:blipFill>
            <a:blip r:embed="rId3">
              <a:extLst/>
            </a:blip>
            <a:stretch>
              <a:fillRect/>
            </a:stretch>
          </p:blipFill>
          <p:spPr>
            <a:xfrm>
              <a:off x="0" y="0"/>
              <a:ext cx="5448947" cy="6034882"/>
            </a:xfrm>
            <a:prstGeom prst="rect">
              <a:avLst/>
            </a:prstGeom>
            <a:effectLst/>
          </p:spPr>
        </p:pic>
      </p:grpSp>
      <p:pic>
        <p:nvPicPr>
          <p:cNvPr id="2" name="Picture 1"/>
          <p:cNvPicPr>
            <a:picLocks noChangeAspect="1"/>
          </p:cNvPicPr>
          <p:nvPr/>
        </p:nvPicPr>
        <p:blipFill>
          <a:blip r:embed="rId4"/>
          <a:stretch>
            <a:fillRect/>
          </a:stretch>
        </p:blipFill>
        <p:spPr>
          <a:xfrm>
            <a:off x="5115499" y="1288745"/>
            <a:ext cx="3673251" cy="4072320"/>
          </a:xfrm>
          <a:prstGeom prst="rect">
            <a:avLst/>
          </a:prstGeom>
        </p:spPr>
      </p:pic>
      <p:grpSp>
        <p:nvGrpSpPr>
          <p:cNvPr id="819" name="Group 819"/>
          <p:cNvGrpSpPr/>
          <p:nvPr/>
        </p:nvGrpSpPr>
        <p:grpSpPr>
          <a:xfrm>
            <a:off x="295437" y="1190518"/>
            <a:ext cx="4422962" cy="4423498"/>
            <a:chOff x="0" y="0"/>
            <a:chExt cx="6290433" cy="6291195"/>
          </a:xfrm>
        </p:grpSpPr>
        <p:sp>
          <p:nvSpPr>
            <p:cNvPr id="818" name="Shape 818"/>
            <p:cNvSpPr/>
            <p:nvPr/>
          </p:nvSpPr>
          <p:spPr>
            <a:xfrm>
              <a:off x="139700" y="139700"/>
              <a:ext cx="6011034" cy="6011796"/>
            </a:xfrm>
            <a:prstGeom prst="rect">
              <a:avLst/>
            </a:prstGeom>
            <a:solidFill>
              <a:srgbClr val="FFFFFF"/>
            </a:solidFill>
            <a:ln>
              <a:noFill/>
            </a:ln>
            <a:effectLst/>
          </p:spPr>
          <p:txBody>
            <a:bodyPr wrap="square" lIns="50800" tIns="50800" rIns="50800" bIns="50800" numCol="1" anchor="ctr">
              <a:noAutofit/>
            </a:bodyPr>
            <a:lstStyle/>
            <a:p>
              <a:pPr algn="ctr" defTabSz="410730" fontAlgn="auto" hangingPunct="0">
                <a:spcBef>
                  <a:spcPts val="0"/>
                </a:spcBef>
                <a:spcAft>
                  <a:spcPts val="0"/>
                </a:spcAft>
                <a:defRPr sz="3600">
                  <a:solidFill>
                    <a:srgbClr val="FFFFFF"/>
                  </a:solidFill>
                </a:defRPr>
              </a:pPr>
              <a:endParaRPr sz="2500" kern="0">
                <a:solidFill>
                  <a:srgbClr val="FFFFFF"/>
                </a:solidFill>
                <a:latin typeface="Gill Sans Light"/>
                <a:ea typeface="Gill Sans Light"/>
                <a:cs typeface="Gill Sans Light"/>
                <a:sym typeface="Gill Sans Light"/>
              </a:endParaRPr>
            </a:p>
          </p:txBody>
        </p:sp>
        <p:pic>
          <p:nvPicPr>
            <p:cNvPr id="817" name="Picture 816"/>
            <p:cNvPicPr>
              <a:picLocks/>
            </p:cNvPicPr>
            <p:nvPr/>
          </p:nvPicPr>
          <p:blipFill>
            <a:blip r:embed="rId5">
              <a:extLst/>
            </a:blip>
            <a:stretch>
              <a:fillRect/>
            </a:stretch>
          </p:blipFill>
          <p:spPr>
            <a:xfrm>
              <a:off x="0" y="-1"/>
              <a:ext cx="6290434" cy="6291197"/>
            </a:xfrm>
            <a:prstGeom prst="rect">
              <a:avLst/>
            </a:prstGeom>
            <a:effectLst/>
          </p:spPr>
        </p:pic>
      </p:grpSp>
      <p:pic>
        <p:nvPicPr>
          <p:cNvPr id="823" name="tmp.pdf"/>
          <p:cNvPicPr>
            <a:picLocks noChangeAspect="1"/>
          </p:cNvPicPr>
          <p:nvPr/>
        </p:nvPicPr>
        <p:blipFill>
          <a:blip r:embed="rId6">
            <a:extLst/>
          </a:blip>
          <a:srcRect t="4491" r="20491"/>
          <a:stretch>
            <a:fillRect/>
          </a:stretch>
        </p:blipFill>
        <p:spPr>
          <a:xfrm>
            <a:off x="335708" y="1318457"/>
            <a:ext cx="3983001" cy="4243177"/>
          </a:xfrm>
          <a:prstGeom prst="rect">
            <a:avLst/>
          </a:prstGeom>
          <a:ln w="12700">
            <a:miter lim="400000"/>
          </a:ln>
        </p:spPr>
      </p:pic>
      <p:sp>
        <p:nvSpPr>
          <p:cNvPr id="825" name="Shape 825"/>
          <p:cNvSpPr>
            <a:spLocks noGrp="1"/>
          </p:cNvSpPr>
          <p:nvPr>
            <p:ph type="sldNum" sz="quarter" idx="12"/>
          </p:nvPr>
        </p:nvSpPr>
        <p:spPr>
          <a:prstGeom prst="rect">
            <a:avLst/>
          </a:prstGeom>
          <a:extLst>
            <a:ext uri="{C572A759-6A51-4108-AA02-DFA0A04FC94B}">
              <ma14:wrappingTextBoxFlag xmlns:ma14="http://schemas.microsoft.com/office/mac/drawingml/2011/main" val="1"/>
            </a:ext>
          </a:extLst>
        </p:spPr>
        <p:txBody>
          <a:bodyPr>
            <a:normAutofit/>
          </a:bodyPr>
          <a:lstStyle/>
          <a:p>
            <a:fld id="{86CB4B4D-7CA3-9044-876B-883B54F8677D}" type="slidenum">
              <a:rPr/>
              <a:pPr/>
              <a:t>43</a:t>
            </a:fld>
            <a:endParaRPr/>
          </a:p>
        </p:txBody>
      </p:sp>
      <p:sp>
        <p:nvSpPr>
          <p:cNvPr id="824" name="Shape 824"/>
          <p:cNvSpPr>
            <a:spLocks noGrp="1"/>
          </p:cNvSpPr>
          <p:nvPr>
            <p:ph type="title" idx="4294967295"/>
          </p:nvPr>
        </p:nvSpPr>
        <p:spPr>
          <a:xfrm>
            <a:off x="295436" y="179388"/>
            <a:ext cx="8350089" cy="1071562"/>
          </a:xfrm>
          <a:prstGeom prst="rect">
            <a:avLst/>
          </a:prstGeom>
        </p:spPr>
        <p:txBody>
          <a:bodyPr/>
          <a:lstStyle/>
          <a:p>
            <a:r>
              <a:t>clustering - </a:t>
            </a:r>
            <a:r>
              <a:rPr>
                <a:solidFill>
                  <a:schemeClr val="accent5"/>
                </a:solidFill>
              </a:rPr>
              <a:t>all smRNAs</a:t>
            </a:r>
          </a:p>
        </p:txBody>
      </p:sp>
      <p:sp>
        <p:nvSpPr>
          <p:cNvPr id="835" name="Shape 835"/>
          <p:cNvSpPr>
            <a:spLocks noGrp="1"/>
          </p:cNvSpPr>
          <p:nvPr>
            <p:ph type="body" sz="quarter" idx="4294967295"/>
          </p:nvPr>
        </p:nvSpPr>
        <p:spPr>
          <a:xfrm>
            <a:off x="295436" y="5733256"/>
            <a:ext cx="8348501" cy="984250"/>
          </a:xfrm>
          <a:prstGeom prst="rect">
            <a:avLst/>
          </a:prstGeom>
        </p:spPr>
        <p:txBody>
          <a:bodyPr>
            <a:normAutofit/>
          </a:bodyPr>
          <a:lstStyle/>
          <a:p>
            <a:pPr marL="0" indent="0">
              <a:buSzTx/>
              <a:buNone/>
            </a:pPr>
            <a:r>
              <a:rPr sz="2400">
                <a:latin typeface="+mj-lt"/>
                <a:ea typeface="+mj-ea"/>
                <a:cs typeface="+mj-cs"/>
                <a:sym typeface="Myriad Pro"/>
              </a:rPr>
              <a:t>much better separation </a:t>
            </a:r>
            <a:r>
              <a:rPr sz="2400"/>
              <a:t>of tissues by PCA when we </a:t>
            </a:r>
            <a:r>
              <a:rPr sz="2400">
                <a:latin typeface="+mj-lt"/>
                <a:ea typeface="+mj-ea"/>
                <a:cs typeface="+mj-cs"/>
                <a:sym typeface="Myriad Pro"/>
              </a:rPr>
              <a:t/>
            </a:r>
            <a:br>
              <a:rPr sz="2400">
                <a:latin typeface="+mj-lt"/>
                <a:ea typeface="+mj-ea"/>
                <a:cs typeface="+mj-cs"/>
                <a:sym typeface="Myriad Pro"/>
              </a:rPr>
            </a:br>
            <a:r>
              <a:rPr sz="2400">
                <a:latin typeface="+mj-lt"/>
                <a:ea typeface="+mj-ea"/>
                <a:cs typeface="+mj-cs"/>
                <a:sym typeface="Myriad Pro"/>
              </a:rPr>
              <a:t>include tRNAs and piRNAs</a:t>
            </a:r>
          </a:p>
        </p:txBody>
      </p:sp>
      <p:grpSp>
        <p:nvGrpSpPr>
          <p:cNvPr id="832" name="Group 832"/>
          <p:cNvGrpSpPr/>
          <p:nvPr/>
        </p:nvGrpSpPr>
        <p:grpSpPr>
          <a:xfrm>
            <a:off x="3583356" y="1324381"/>
            <a:ext cx="1055119" cy="1645973"/>
            <a:chOff x="0" y="0"/>
            <a:chExt cx="1500612" cy="2340938"/>
          </a:xfrm>
        </p:grpSpPr>
        <p:sp>
          <p:nvSpPr>
            <p:cNvPr id="827" name="Shape 827"/>
            <p:cNvSpPr/>
            <p:nvPr/>
          </p:nvSpPr>
          <p:spPr>
            <a:xfrm>
              <a:off x="0" y="0"/>
              <a:ext cx="1500613" cy="2340939"/>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410730" fontAlgn="auto" hangingPunct="0">
                <a:spcBef>
                  <a:spcPts val="0"/>
                </a:spcBef>
                <a:spcAft>
                  <a:spcPts val="0"/>
                </a:spcAft>
                <a:defRPr sz="3600">
                  <a:solidFill>
                    <a:srgbClr val="FFFFFF"/>
                  </a:solidFill>
                </a:defRPr>
              </a:pPr>
              <a:endParaRPr sz="2500" kern="0">
                <a:solidFill>
                  <a:srgbClr val="FFFFFF"/>
                </a:solidFill>
                <a:latin typeface="Gill Sans Light"/>
                <a:ea typeface="Gill Sans Light"/>
                <a:cs typeface="Gill Sans Light"/>
                <a:sym typeface="Gill Sans Light"/>
              </a:endParaRPr>
            </a:p>
          </p:txBody>
        </p:sp>
        <p:grpSp>
          <p:nvGrpSpPr>
            <p:cNvPr id="831" name="Group 831"/>
            <p:cNvGrpSpPr/>
            <p:nvPr/>
          </p:nvGrpSpPr>
          <p:grpSpPr>
            <a:xfrm>
              <a:off x="4461" y="26808"/>
              <a:ext cx="1491690" cy="2312722"/>
              <a:chOff x="0" y="0"/>
              <a:chExt cx="1491689" cy="2312721"/>
            </a:xfrm>
          </p:grpSpPr>
          <p:pic>
            <p:nvPicPr>
              <p:cNvPr id="828" name="tmp.pdf"/>
              <p:cNvPicPr>
                <a:picLocks noChangeAspect="1"/>
              </p:cNvPicPr>
              <p:nvPr/>
            </p:nvPicPr>
            <p:blipFill>
              <a:blip r:embed="rId6">
                <a:extLst/>
              </a:blip>
              <a:srcRect l="80439" t="57975" r="15613" b="19164"/>
              <a:stretch>
                <a:fillRect/>
              </a:stretch>
            </p:blipFill>
            <p:spPr>
              <a:xfrm>
                <a:off x="0" y="172161"/>
                <a:ext cx="281234" cy="1444402"/>
              </a:xfrm>
              <a:prstGeom prst="rect">
                <a:avLst/>
              </a:prstGeom>
              <a:ln w="12700" cap="flat">
                <a:noFill/>
                <a:miter lim="400000"/>
              </a:ln>
              <a:effectLst/>
            </p:spPr>
          </p:pic>
          <p:pic>
            <p:nvPicPr>
              <p:cNvPr id="829" name="tmp.pdf"/>
              <p:cNvPicPr>
                <a:picLocks noChangeAspect="1"/>
              </p:cNvPicPr>
              <p:nvPr/>
            </p:nvPicPr>
            <p:blipFill>
              <a:blip r:embed="rId6">
                <a:extLst/>
              </a:blip>
              <a:srcRect l="80439" t="58176" r="15613" b="30684"/>
              <a:stretch>
                <a:fillRect/>
              </a:stretch>
            </p:blipFill>
            <p:spPr>
              <a:xfrm>
                <a:off x="0" y="1581861"/>
                <a:ext cx="281234" cy="703846"/>
              </a:xfrm>
              <a:prstGeom prst="rect">
                <a:avLst/>
              </a:prstGeom>
              <a:ln w="12700" cap="flat">
                <a:noFill/>
                <a:miter lim="400000"/>
              </a:ln>
              <a:effectLst/>
            </p:spPr>
          </p:pic>
          <p:pic>
            <p:nvPicPr>
              <p:cNvPr id="830" name="tmp.pdf"/>
              <p:cNvPicPr>
                <a:picLocks noChangeAspect="1"/>
              </p:cNvPicPr>
              <p:nvPr/>
            </p:nvPicPr>
            <p:blipFill>
              <a:blip r:embed="rId6">
                <a:extLst/>
              </a:blip>
              <a:srcRect l="80746" t="17654" r="1919" b="45743"/>
              <a:stretch>
                <a:fillRect/>
              </a:stretch>
            </p:blipFill>
            <p:spPr>
              <a:xfrm>
                <a:off x="256723" y="0"/>
                <a:ext cx="1234967" cy="2312722"/>
              </a:xfrm>
              <a:prstGeom prst="rect">
                <a:avLst/>
              </a:prstGeom>
              <a:ln w="12700" cap="flat">
                <a:noFill/>
                <a:miter lim="400000"/>
              </a:ln>
              <a:effectLst/>
            </p:spPr>
          </p:pic>
        </p:grpSp>
      </p:grpSp>
      <p:sp>
        <p:nvSpPr>
          <p:cNvPr id="833" name="Shape 833"/>
          <p:cNvSpPr/>
          <p:nvPr/>
        </p:nvSpPr>
        <p:spPr>
          <a:xfrm>
            <a:off x="3442399" y="4782804"/>
            <a:ext cx="841569" cy="518404"/>
          </a:xfrm>
          <a:prstGeom prst="rect">
            <a:avLst/>
          </a:prstGeom>
          <a:solidFill>
            <a:schemeClr val="accent1"/>
          </a:solidFill>
          <a:ln w="12700">
            <a:miter lim="400000"/>
          </a:ln>
          <a:extLst>
            <a:ext uri="{C572A759-6A51-4108-AA02-DFA0A04FC94B}">
              <ma14:wrappingTextBoxFlag xmlns:ma14="http://schemas.microsoft.com/office/mac/drawingml/2011/main" val="1"/>
            </a:ext>
          </a:extLst>
        </p:spPr>
        <p:txBody>
          <a:bodyPr wrap="none" lIns="35715" tIns="35715" rIns="35715" bIns="35715" anchor="ctr">
            <a:spAutoFit/>
          </a:bodyPr>
          <a:lstStyle>
            <a:lvl1pPr>
              <a:defRPr sz="2900">
                <a:solidFill>
                  <a:srgbClr val="FFFFFF"/>
                </a:solidFill>
                <a:latin typeface="Myriad Pro Semibold"/>
                <a:ea typeface="Myriad Pro Semibold"/>
                <a:cs typeface="Myriad Pro Semibold"/>
                <a:sym typeface="Myriad Pro Semibold"/>
              </a:defRPr>
            </a:lvl1pPr>
          </a:lstStyle>
          <a:p>
            <a:pPr algn="ctr" defTabSz="410730" fontAlgn="auto" hangingPunct="0">
              <a:spcBef>
                <a:spcPts val="0"/>
              </a:spcBef>
              <a:spcAft>
                <a:spcPts val="0"/>
              </a:spcAft>
            </a:pPr>
            <a:r>
              <a:rPr kern="0"/>
              <a:t>PCA</a:t>
            </a:r>
          </a:p>
        </p:txBody>
      </p:sp>
      <p:sp>
        <p:nvSpPr>
          <p:cNvPr id="834" name="Shape 834"/>
          <p:cNvSpPr/>
          <p:nvPr/>
        </p:nvSpPr>
        <p:spPr>
          <a:xfrm>
            <a:off x="7126588" y="4659751"/>
            <a:ext cx="1627536" cy="699706"/>
          </a:xfrm>
          <a:prstGeom prst="rect">
            <a:avLst/>
          </a:prstGeom>
          <a:solidFill>
            <a:schemeClr val="accent1"/>
          </a:solidFill>
          <a:ln w="12700">
            <a:miter lim="400000"/>
          </a:ln>
          <a:extLst>
            <a:ext uri="{C572A759-6A51-4108-AA02-DFA0A04FC94B}">
              <ma14:wrappingTextBoxFlag xmlns:ma14="http://schemas.microsoft.com/office/mac/drawingml/2011/main" val="1"/>
            </a:ext>
          </a:extLst>
        </p:spPr>
        <p:txBody>
          <a:bodyPr wrap="none" lIns="35715" tIns="35715" rIns="35715" bIns="35715" anchor="ctr">
            <a:spAutoFit/>
          </a:bodyPr>
          <a:lstStyle/>
          <a:p>
            <a:pPr algn="ctr" defTabSz="410730" fontAlgn="auto" hangingPunct="0">
              <a:spcBef>
                <a:spcPts val="0"/>
              </a:spcBef>
              <a:spcAft>
                <a:spcPts val="0"/>
              </a:spcAft>
              <a:defRPr sz="2900">
                <a:solidFill>
                  <a:srgbClr val="FFFFFF"/>
                </a:solidFill>
                <a:latin typeface="Myriad Pro Semibold"/>
                <a:ea typeface="Myriad Pro Semibold"/>
                <a:cs typeface="Myriad Pro Semibold"/>
                <a:sym typeface="Myriad Pro Semibold"/>
              </a:defRPr>
            </a:pPr>
            <a:r>
              <a:rPr sz="2000" kern="0">
                <a:solidFill>
                  <a:srgbClr val="FFFFFF"/>
                </a:solidFill>
                <a:latin typeface="Myriad Pro Semibold"/>
                <a:ea typeface="Myriad Pro Semibold"/>
                <a:cs typeface="Myriad Pro Semibold"/>
                <a:sym typeface="Myriad Pro Semibold"/>
              </a:rPr>
              <a:t>unsupervised</a:t>
            </a:r>
            <a:br>
              <a:rPr sz="2000" kern="0">
                <a:solidFill>
                  <a:srgbClr val="FFFFFF"/>
                </a:solidFill>
                <a:latin typeface="Myriad Pro Semibold"/>
                <a:ea typeface="Myriad Pro Semibold"/>
                <a:cs typeface="Myriad Pro Semibold"/>
                <a:sym typeface="Myriad Pro Semibold"/>
              </a:rPr>
            </a:br>
            <a:r>
              <a:rPr sz="2000" kern="0">
                <a:solidFill>
                  <a:srgbClr val="FFFFFF"/>
                </a:solidFill>
                <a:latin typeface="Myriad Pro Semibold"/>
                <a:ea typeface="Myriad Pro Semibold"/>
                <a:cs typeface="Myriad Pro Semibold"/>
                <a:sym typeface="Myriad Pro Semibold"/>
              </a:rPr>
              <a:t>clustering</a:t>
            </a:r>
          </a:p>
        </p:txBody>
      </p:sp>
    </p:spTree>
    <p:extLst>
      <p:ext uri="{BB962C8B-B14F-4D97-AF65-F5344CB8AC3E}">
        <p14:creationId xmlns:p14="http://schemas.microsoft.com/office/powerpoint/2010/main" val="3665416882"/>
      </p:ext>
    </p:extLst>
  </p:cSld>
  <p:clrMapOvr>
    <a:masterClrMapping/>
  </p:clrMapOvr>
  <p:transition spd="slow"/>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1" name="Shape 841"/>
          <p:cNvSpPr>
            <a:spLocks noGrp="1"/>
          </p:cNvSpPr>
          <p:nvPr>
            <p:ph type="sldNum" sz="quarter" idx="12"/>
          </p:nvPr>
        </p:nvSpPr>
        <p:spPr>
          <a:prstGeom prst="rect">
            <a:avLst/>
          </a:prstGeom>
          <a:extLst>
            <a:ext uri="{C572A759-6A51-4108-AA02-DFA0A04FC94B}">
              <ma14:wrappingTextBoxFlag xmlns:ma14="http://schemas.microsoft.com/office/mac/drawingml/2011/main" val="1"/>
            </a:ext>
          </a:extLst>
        </p:spPr>
        <p:txBody>
          <a:bodyPr>
            <a:normAutofit/>
          </a:bodyPr>
          <a:lstStyle/>
          <a:p>
            <a:fld id="{86CB4B4D-7CA3-9044-876B-883B54F8677D}" type="slidenum">
              <a:rPr/>
              <a:pPr/>
              <a:t>44</a:t>
            </a:fld>
            <a:endParaRPr/>
          </a:p>
        </p:txBody>
      </p:sp>
      <p:sp>
        <p:nvSpPr>
          <p:cNvPr id="839" name="Shape 839"/>
          <p:cNvSpPr>
            <a:spLocks noGrp="1"/>
          </p:cNvSpPr>
          <p:nvPr>
            <p:ph type="title" idx="4294967295"/>
          </p:nvPr>
        </p:nvSpPr>
        <p:spPr>
          <a:xfrm>
            <a:off x="395536" y="179388"/>
            <a:ext cx="8249989" cy="1071562"/>
          </a:xfrm>
          <a:prstGeom prst="rect">
            <a:avLst/>
          </a:prstGeom>
        </p:spPr>
        <p:txBody>
          <a:bodyPr/>
          <a:lstStyle/>
          <a:p>
            <a:r>
              <a:t>summary</a:t>
            </a:r>
          </a:p>
        </p:txBody>
      </p:sp>
      <p:sp>
        <p:nvSpPr>
          <p:cNvPr id="840" name="Shape 840"/>
          <p:cNvSpPr>
            <a:spLocks noGrp="1"/>
          </p:cNvSpPr>
          <p:nvPr>
            <p:ph type="body" idx="4294967295"/>
          </p:nvPr>
        </p:nvSpPr>
        <p:spPr>
          <a:xfrm>
            <a:off x="395536" y="1438275"/>
            <a:ext cx="8249989" cy="4910138"/>
          </a:xfrm>
          <a:prstGeom prst="rect">
            <a:avLst/>
          </a:prstGeom>
        </p:spPr>
        <p:txBody>
          <a:bodyPr>
            <a:normAutofit/>
          </a:bodyPr>
          <a:lstStyle/>
          <a:p>
            <a:r>
              <a:rPr sz="2400" dirty="0"/>
              <a:t>trivial to use </a:t>
            </a:r>
            <a:r>
              <a:rPr sz="2400" dirty="0">
                <a:latin typeface="+mj-lt"/>
                <a:ea typeface="+mj-ea"/>
                <a:cs typeface="+mj-cs"/>
                <a:sym typeface="Myriad Pro"/>
              </a:rPr>
              <a:t>exceRpt</a:t>
            </a:r>
            <a:r>
              <a:rPr sz="2400" dirty="0"/>
              <a:t> thanks to:</a:t>
            </a:r>
            <a:br>
              <a:rPr sz="2400" dirty="0"/>
            </a:br>
            <a:r>
              <a:rPr sz="2400" dirty="0"/>
              <a:t>- automated, linear workflow</a:t>
            </a:r>
            <a:br>
              <a:rPr sz="2400" dirty="0"/>
            </a:br>
            <a:r>
              <a:rPr sz="2400" dirty="0"/>
              <a:t>- GUI, processing, &amp; data/result storage on </a:t>
            </a:r>
            <a:r>
              <a:rPr sz="2400" dirty="0" smtClean="0"/>
              <a:t>Genboree</a:t>
            </a:r>
            <a:r>
              <a:rPr lang="en-US" sz="2400" dirty="0" smtClean="0"/>
              <a:t/>
            </a:r>
            <a:br>
              <a:rPr lang="en-US" sz="2400" dirty="0" smtClean="0"/>
            </a:br>
            <a:endParaRPr sz="2400" dirty="0"/>
          </a:p>
          <a:p>
            <a:r>
              <a:rPr sz="2400" dirty="0"/>
              <a:t>we have processed almost </a:t>
            </a:r>
            <a:r>
              <a:rPr sz="2400" dirty="0">
                <a:latin typeface="+mj-lt"/>
                <a:ea typeface="+mj-ea"/>
                <a:cs typeface="+mj-cs"/>
                <a:sym typeface="Myriad Pro"/>
              </a:rPr>
              <a:t>700 smRNA-seq samples</a:t>
            </a:r>
            <a:r>
              <a:rPr sz="2400" dirty="0"/>
              <a:t>, </a:t>
            </a:r>
            <a:br>
              <a:rPr sz="2400" dirty="0"/>
            </a:br>
            <a:r>
              <a:rPr sz="2400" dirty="0"/>
              <a:t>(totalling some </a:t>
            </a:r>
            <a:r>
              <a:rPr sz="2400" dirty="0">
                <a:latin typeface="+mj-lt"/>
                <a:ea typeface="+mj-ea"/>
                <a:cs typeface="+mj-cs"/>
                <a:sym typeface="Myriad Pro"/>
              </a:rPr>
              <a:t>6.8 billion reads</a:t>
            </a:r>
            <a:r>
              <a:rPr sz="2400" dirty="0"/>
              <a:t>) to create the cellular mRNA </a:t>
            </a:r>
            <a:r>
              <a:rPr sz="2400" dirty="0" smtClean="0"/>
              <a:t>atlas</a:t>
            </a:r>
            <a:r>
              <a:rPr lang="en-US" sz="2400" dirty="0" smtClean="0"/>
              <a:t/>
            </a:r>
            <a:br>
              <a:rPr lang="en-US" sz="2400" dirty="0" smtClean="0"/>
            </a:br>
            <a:endParaRPr sz="2400" dirty="0"/>
          </a:p>
          <a:p>
            <a:r>
              <a:rPr sz="2400" dirty="0"/>
              <a:t>aligning reads to all* available genomes is extremely fast (~90mins per sample) </a:t>
            </a:r>
            <a:br>
              <a:rPr sz="2400" dirty="0"/>
            </a:br>
            <a:r>
              <a:rPr sz="2400" dirty="0"/>
              <a:t/>
            </a:r>
            <a:br>
              <a:rPr sz="2400" dirty="0"/>
            </a:br>
            <a:endParaRPr sz="2400" dirty="0"/>
          </a:p>
        </p:txBody>
      </p:sp>
      <p:sp>
        <p:nvSpPr>
          <p:cNvPr id="842" name="Shape 842"/>
          <p:cNvSpPr/>
          <p:nvPr/>
        </p:nvSpPr>
        <p:spPr>
          <a:xfrm>
            <a:off x="5384703" y="5748168"/>
            <a:ext cx="1982911" cy="533796"/>
          </a:xfrm>
          <a:prstGeom prst="rect">
            <a:avLst/>
          </a:prstGeom>
          <a:ln w="12700">
            <a:miter lim="400000"/>
          </a:ln>
          <a:extLst>
            <a:ext uri="{C572A759-6A51-4108-AA02-DFA0A04FC94B}">
              <ma14:wrappingTextBoxFlag xmlns:ma14="http://schemas.microsoft.com/office/mac/drawingml/2011/main" val="1"/>
            </a:ext>
          </a:extLst>
        </p:spPr>
        <p:txBody>
          <a:bodyPr wrap="none" lIns="35715" tIns="35715" rIns="35715" bIns="35715" anchor="ctr">
            <a:spAutoFit/>
          </a:bodyPr>
          <a:lstStyle>
            <a:lvl1pPr>
              <a:defRPr>
                <a:solidFill>
                  <a:schemeClr val="accent1"/>
                </a:solidFill>
                <a:latin typeface="Gill Sans SemiBold"/>
                <a:ea typeface="Gill Sans SemiBold"/>
                <a:cs typeface="Gill Sans SemiBold"/>
                <a:sym typeface="Gill Sans SemiBold"/>
              </a:defRPr>
            </a:lvl1pPr>
          </a:lstStyle>
          <a:p>
            <a:pPr algn="ctr" defTabSz="410730" fontAlgn="auto" hangingPunct="0">
              <a:spcBef>
                <a:spcPts val="0"/>
              </a:spcBef>
              <a:spcAft>
                <a:spcPts val="0"/>
              </a:spcAft>
            </a:pPr>
            <a:r>
              <a:rPr sz="3000" kern="0">
                <a:solidFill>
                  <a:srgbClr val="0365C0"/>
                </a:solidFill>
              </a:rPr>
              <a:t>exRNA.org</a:t>
            </a:r>
          </a:p>
        </p:txBody>
      </p:sp>
      <p:sp>
        <p:nvSpPr>
          <p:cNvPr id="843" name="Shape 843"/>
          <p:cNvSpPr/>
          <p:nvPr/>
        </p:nvSpPr>
        <p:spPr>
          <a:xfrm>
            <a:off x="1556903" y="5748168"/>
            <a:ext cx="2329160" cy="533796"/>
          </a:xfrm>
          <a:prstGeom prst="rect">
            <a:avLst/>
          </a:prstGeom>
          <a:ln w="12700">
            <a:miter lim="400000"/>
          </a:ln>
          <a:extLst>
            <a:ext uri="{C572A759-6A51-4108-AA02-DFA0A04FC94B}">
              <ma14:wrappingTextBoxFlag xmlns:ma14="http://schemas.microsoft.com/office/mac/drawingml/2011/main" val="1"/>
            </a:ext>
          </a:extLst>
        </p:spPr>
        <p:txBody>
          <a:bodyPr wrap="none" lIns="35715" tIns="35715" rIns="35715" bIns="35715" anchor="ctr">
            <a:spAutoFit/>
          </a:bodyPr>
          <a:lstStyle>
            <a:lvl1pPr>
              <a:defRPr>
                <a:solidFill>
                  <a:schemeClr val="accent1"/>
                </a:solidFill>
                <a:latin typeface="Gill Sans SemiBold"/>
                <a:ea typeface="Gill Sans SemiBold"/>
                <a:cs typeface="Gill Sans SemiBold"/>
                <a:sym typeface="Gill Sans SemiBold"/>
              </a:defRPr>
            </a:lvl1pPr>
          </a:lstStyle>
          <a:p>
            <a:pPr algn="ctr" defTabSz="410730" fontAlgn="auto" hangingPunct="0">
              <a:spcBef>
                <a:spcPts val="0"/>
              </a:spcBef>
              <a:spcAft>
                <a:spcPts val="0"/>
              </a:spcAft>
            </a:pPr>
            <a:r>
              <a:rPr sz="3000" kern="0">
                <a:solidFill>
                  <a:srgbClr val="0365C0"/>
                </a:solidFill>
              </a:rPr>
              <a:t>genboree.org</a:t>
            </a:r>
          </a:p>
        </p:txBody>
      </p:sp>
    </p:spTree>
    <p:extLst>
      <p:ext uri="{BB962C8B-B14F-4D97-AF65-F5344CB8AC3E}">
        <p14:creationId xmlns:p14="http://schemas.microsoft.com/office/powerpoint/2010/main" val="1362070616"/>
      </p:ext>
    </p:extLst>
  </p:cSld>
  <p:clrMapOvr>
    <a:masterClrMapping/>
  </p:clrMapOvr>
  <p:transition spd="slow"/>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2" name="Shape 872"/>
          <p:cNvSpPr/>
          <p:nvPr/>
        </p:nvSpPr>
        <p:spPr>
          <a:xfrm>
            <a:off x="7051777" y="1365831"/>
            <a:ext cx="1562696" cy="1562696"/>
          </a:xfrm>
          <a:prstGeom prst="ellipse">
            <a:avLst/>
          </a:prstGeom>
          <a:solidFill>
            <a:srgbClr val="FFFFFF"/>
          </a:solidFill>
          <a:ln w="12700">
            <a:miter lim="400000"/>
          </a:ln>
        </p:spPr>
        <p:txBody>
          <a:bodyPr lIns="35715" tIns="35715" rIns="35715" bIns="35715" anchor="ctr"/>
          <a:lstStyle/>
          <a:p>
            <a:pPr algn="ctr" defTabSz="410730" fontAlgn="auto" hangingPunct="0">
              <a:spcBef>
                <a:spcPts val="0"/>
              </a:spcBef>
              <a:spcAft>
                <a:spcPts val="0"/>
              </a:spcAft>
              <a:defRPr sz="3600">
                <a:solidFill>
                  <a:srgbClr val="FFFFFF"/>
                </a:solidFill>
              </a:defRPr>
            </a:pPr>
            <a:endParaRPr sz="2500" kern="0">
              <a:solidFill>
                <a:srgbClr val="FFFFFF"/>
              </a:solidFill>
              <a:latin typeface="Gill Sans Light"/>
              <a:ea typeface="Gill Sans Light"/>
              <a:cs typeface="Gill Sans Light"/>
              <a:sym typeface="Gill Sans Light"/>
            </a:endParaRPr>
          </a:p>
        </p:txBody>
      </p:sp>
      <p:sp>
        <p:nvSpPr>
          <p:cNvPr id="873" name="Shape 873"/>
          <p:cNvSpPr>
            <a:spLocks noGrp="1"/>
          </p:cNvSpPr>
          <p:nvPr>
            <p:ph type="title" idx="4294967295"/>
          </p:nvPr>
        </p:nvSpPr>
        <p:spPr>
          <a:xfrm>
            <a:off x="449908" y="179388"/>
            <a:ext cx="8195617" cy="1071562"/>
          </a:xfrm>
          <a:prstGeom prst="rect">
            <a:avLst/>
          </a:prstGeom>
        </p:spPr>
        <p:txBody>
          <a:bodyPr/>
          <a:lstStyle/>
          <a:p>
            <a:r>
              <a:t>Acknowledgements</a:t>
            </a:r>
          </a:p>
        </p:txBody>
      </p:sp>
      <p:pic>
        <p:nvPicPr>
          <p:cNvPr id="874" name="pasted-image.jpg"/>
          <p:cNvPicPr>
            <a:picLocks noChangeAspect="1"/>
          </p:cNvPicPr>
          <p:nvPr/>
        </p:nvPicPr>
        <p:blipFill>
          <a:blip r:embed="rId2">
            <a:extLst/>
          </a:blip>
          <a:srcRect l="28153" t="36961" r="15585" b="27122"/>
          <a:stretch>
            <a:fillRect/>
          </a:stretch>
        </p:blipFill>
        <p:spPr>
          <a:xfrm>
            <a:off x="529515" y="1365831"/>
            <a:ext cx="1562052" cy="1562724"/>
          </a:xfrm>
          <a:custGeom>
            <a:avLst/>
            <a:gdLst/>
            <a:ahLst/>
            <a:cxnLst>
              <a:cxn ang="0">
                <a:pos x="wd2" y="hd2"/>
              </a:cxn>
              <a:cxn ang="5400000">
                <a:pos x="wd2" y="hd2"/>
              </a:cxn>
              <a:cxn ang="10800000">
                <a:pos x="wd2" y="hd2"/>
              </a:cxn>
              <a:cxn ang="16200000">
                <a:pos x="wd2" y="hd2"/>
              </a:cxn>
            </a:cxnLst>
            <a:rect l="0" t="0" r="r" b="b"/>
            <a:pathLst>
              <a:path w="19679" h="20595" extrusionOk="0">
                <a:moveTo>
                  <a:pt x="9839" y="0"/>
                </a:moveTo>
                <a:cubicBezTo>
                  <a:pt x="7321" y="0"/>
                  <a:pt x="4803" y="1005"/>
                  <a:pt x="2882" y="3016"/>
                </a:cubicBezTo>
                <a:cubicBezTo>
                  <a:pt x="-961" y="7037"/>
                  <a:pt x="-961" y="13557"/>
                  <a:pt x="2882" y="17579"/>
                </a:cubicBezTo>
                <a:cubicBezTo>
                  <a:pt x="6725" y="21600"/>
                  <a:pt x="12953" y="21600"/>
                  <a:pt x="16796" y="17579"/>
                </a:cubicBezTo>
                <a:cubicBezTo>
                  <a:pt x="20639" y="13557"/>
                  <a:pt x="20639" y="7037"/>
                  <a:pt x="16796" y="3016"/>
                </a:cubicBezTo>
                <a:cubicBezTo>
                  <a:pt x="14875" y="1005"/>
                  <a:pt x="12357" y="0"/>
                  <a:pt x="9839" y="0"/>
                </a:cubicBezTo>
                <a:close/>
              </a:path>
            </a:pathLst>
          </a:custGeom>
          <a:ln w="12700">
            <a:miter lim="400000"/>
          </a:ln>
        </p:spPr>
      </p:pic>
      <p:pic>
        <p:nvPicPr>
          <p:cNvPr id="875" name="pasted-image.jpg"/>
          <p:cNvPicPr>
            <a:picLocks noChangeAspect="1"/>
          </p:cNvPicPr>
          <p:nvPr/>
        </p:nvPicPr>
        <p:blipFill>
          <a:blip r:embed="rId3">
            <a:extLst/>
          </a:blip>
          <a:srcRect l="307" t="1815" r="307" b="19725"/>
          <a:stretch>
            <a:fillRect/>
          </a:stretch>
        </p:blipFill>
        <p:spPr>
          <a:xfrm>
            <a:off x="2699603" y="1365817"/>
            <a:ext cx="1562752" cy="1562724"/>
          </a:xfrm>
          <a:custGeom>
            <a:avLst/>
            <a:gdLst/>
            <a:ahLst/>
            <a:cxnLst>
              <a:cxn ang="0">
                <a:pos x="wd2" y="hd2"/>
              </a:cxn>
              <a:cxn ang="5400000">
                <a:pos x="wd2" y="hd2"/>
              </a:cxn>
              <a:cxn ang="10800000">
                <a:pos x="wd2" y="hd2"/>
              </a:cxn>
              <a:cxn ang="16200000">
                <a:pos x="wd2" y="hd2"/>
              </a:cxn>
            </a:cxnLst>
            <a:rect l="0" t="0" r="r" b="b"/>
            <a:pathLst>
              <a:path w="19679" h="20595" extrusionOk="0">
                <a:moveTo>
                  <a:pt x="9839" y="0"/>
                </a:moveTo>
                <a:cubicBezTo>
                  <a:pt x="7321" y="0"/>
                  <a:pt x="4803" y="1005"/>
                  <a:pt x="2881" y="3016"/>
                </a:cubicBezTo>
                <a:cubicBezTo>
                  <a:pt x="-961" y="7037"/>
                  <a:pt x="-961" y="13557"/>
                  <a:pt x="2881" y="17579"/>
                </a:cubicBezTo>
                <a:cubicBezTo>
                  <a:pt x="6724" y="21600"/>
                  <a:pt x="12954" y="21600"/>
                  <a:pt x="16797" y="17579"/>
                </a:cubicBezTo>
                <a:cubicBezTo>
                  <a:pt x="20639" y="13557"/>
                  <a:pt x="20639" y="7037"/>
                  <a:pt x="16797" y="3016"/>
                </a:cubicBezTo>
                <a:cubicBezTo>
                  <a:pt x="14875" y="1005"/>
                  <a:pt x="12357" y="0"/>
                  <a:pt x="9839" y="0"/>
                </a:cubicBezTo>
                <a:close/>
              </a:path>
            </a:pathLst>
          </a:custGeom>
          <a:ln w="12700">
            <a:miter lim="400000"/>
          </a:ln>
        </p:spPr>
      </p:pic>
      <p:pic>
        <p:nvPicPr>
          <p:cNvPr id="876" name="pasted-image.tif"/>
          <p:cNvPicPr>
            <a:picLocks noChangeAspect="1"/>
          </p:cNvPicPr>
          <p:nvPr/>
        </p:nvPicPr>
        <p:blipFill>
          <a:blip r:embed="rId4">
            <a:extLst/>
          </a:blip>
          <a:srcRect l="28785" t="25041" r="32945" b="46256"/>
          <a:stretch>
            <a:fillRect/>
          </a:stretch>
        </p:blipFill>
        <p:spPr>
          <a:xfrm>
            <a:off x="4875690" y="1365831"/>
            <a:ext cx="1562753" cy="1562724"/>
          </a:xfrm>
          <a:custGeom>
            <a:avLst/>
            <a:gdLst/>
            <a:ahLst/>
            <a:cxnLst>
              <a:cxn ang="0">
                <a:pos x="wd2" y="hd2"/>
              </a:cxn>
              <a:cxn ang="5400000">
                <a:pos x="wd2" y="hd2"/>
              </a:cxn>
              <a:cxn ang="10800000">
                <a:pos x="wd2" y="hd2"/>
              </a:cxn>
              <a:cxn ang="16200000">
                <a:pos x="wd2" y="hd2"/>
              </a:cxn>
            </a:cxnLst>
            <a:rect l="0" t="0" r="r" b="b"/>
            <a:pathLst>
              <a:path w="19679" h="20595" extrusionOk="0">
                <a:moveTo>
                  <a:pt x="9839" y="0"/>
                </a:moveTo>
                <a:cubicBezTo>
                  <a:pt x="7321" y="0"/>
                  <a:pt x="4803" y="1005"/>
                  <a:pt x="2881" y="3016"/>
                </a:cubicBezTo>
                <a:cubicBezTo>
                  <a:pt x="-961" y="7037"/>
                  <a:pt x="-961" y="13557"/>
                  <a:pt x="2881" y="17579"/>
                </a:cubicBezTo>
                <a:cubicBezTo>
                  <a:pt x="6724" y="21600"/>
                  <a:pt x="12954" y="21600"/>
                  <a:pt x="16797" y="17579"/>
                </a:cubicBezTo>
                <a:cubicBezTo>
                  <a:pt x="20639" y="13557"/>
                  <a:pt x="20639" y="7037"/>
                  <a:pt x="16797" y="3016"/>
                </a:cubicBezTo>
                <a:cubicBezTo>
                  <a:pt x="14875" y="1005"/>
                  <a:pt x="12357" y="0"/>
                  <a:pt x="9839" y="0"/>
                </a:cubicBezTo>
                <a:close/>
              </a:path>
            </a:pathLst>
          </a:custGeom>
          <a:ln w="12700">
            <a:miter lim="400000"/>
          </a:ln>
        </p:spPr>
      </p:pic>
      <p:pic>
        <p:nvPicPr>
          <p:cNvPr id="877" name="pasted-image.tif"/>
          <p:cNvPicPr>
            <a:picLocks noChangeAspect="1"/>
          </p:cNvPicPr>
          <p:nvPr/>
        </p:nvPicPr>
        <p:blipFill>
          <a:blip r:embed="rId5">
            <a:extLst/>
          </a:blip>
          <a:srcRect l="10415" t="451" r="6248" b="16213"/>
          <a:stretch>
            <a:fillRect/>
          </a:stretch>
        </p:blipFill>
        <p:spPr>
          <a:xfrm>
            <a:off x="2023509" y="3889942"/>
            <a:ext cx="1562753" cy="1562724"/>
          </a:xfrm>
          <a:custGeom>
            <a:avLst/>
            <a:gdLst/>
            <a:ahLst/>
            <a:cxnLst>
              <a:cxn ang="0">
                <a:pos x="wd2" y="hd2"/>
              </a:cxn>
              <a:cxn ang="5400000">
                <a:pos x="wd2" y="hd2"/>
              </a:cxn>
              <a:cxn ang="10800000">
                <a:pos x="wd2" y="hd2"/>
              </a:cxn>
              <a:cxn ang="16200000">
                <a:pos x="wd2" y="hd2"/>
              </a:cxn>
            </a:cxnLst>
            <a:rect l="0" t="0" r="r" b="b"/>
            <a:pathLst>
              <a:path w="19679" h="20595" extrusionOk="0">
                <a:moveTo>
                  <a:pt x="9839" y="0"/>
                </a:moveTo>
                <a:cubicBezTo>
                  <a:pt x="7321" y="0"/>
                  <a:pt x="4803" y="1005"/>
                  <a:pt x="2881" y="3016"/>
                </a:cubicBezTo>
                <a:cubicBezTo>
                  <a:pt x="-961" y="7037"/>
                  <a:pt x="-961" y="13557"/>
                  <a:pt x="2881" y="17579"/>
                </a:cubicBezTo>
                <a:cubicBezTo>
                  <a:pt x="6724" y="21600"/>
                  <a:pt x="12954" y="21600"/>
                  <a:pt x="16797" y="17579"/>
                </a:cubicBezTo>
                <a:cubicBezTo>
                  <a:pt x="20639" y="13557"/>
                  <a:pt x="20639" y="7037"/>
                  <a:pt x="16797" y="3016"/>
                </a:cubicBezTo>
                <a:cubicBezTo>
                  <a:pt x="14875" y="1005"/>
                  <a:pt x="12357" y="0"/>
                  <a:pt x="9839" y="0"/>
                </a:cubicBezTo>
                <a:close/>
              </a:path>
            </a:pathLst>
          </a:custGeom>
          <a:ln w="12700">
            <a:miter lim="400000"/>
          </a:ln>
        </p:spPr>
      </p:pic>
      <p:pic>
        <p:nvPicPr>
          <p:cNvPr id="878" name="pasted-image.tif"/>
          <p:cNvPicPr>
            <a:picLocks noChangeAspect="1"/>
          </p:cNvPicPr>
          <p:nvPr/>
        </p:nvPicPr>
        <p:blipFill>
          <a:blip r:embed="rId6">
            <a:extLst/>
          </a:blip>
          <a:srcRect l="8331" t="8333" r="8331" b="8331"/>
          <a:stretch>
            <a:fillRect/>
          </a:stretch>
        </p:blipFill>
        <p:spPr>
          <a:xfrm>
            <a:off x="255227" y="3888411"/>
            <a:ext cx="1562752" cy="1562724"/>
          </a:xfrm>
          <a:custGeom>
            <a:avLst/>
            <a:gdLst/>
            <a:ahLst/>
            <a:cxnLst>
              <a:cxn ang="0">
                <a:pos x="wd2" y="hd2"/>
              </a:cxn>
              <a:cxn ang="5400000">
                <a:pos x="wd2" y="hd2"/>
              </a:cxn>
              <a:cxn ang="10800000">
                <a:pos x="wd2" y="hd2"/>
              </a:cxn>
              <a:cxn ang="16200000">
                <a:pos x="wd2" y="hd2"/>
              </a:cxn>
            </a:cxnLst>
            <a:rect l="0" t="0" r="r" b="b"/>
            <a:pathLst>
              <a:path w="19679" h="20595" extrusionOk="0">
                <a:moveTo>
                  <a:pt x="9839" y="0"/>
                </a:moveTo>
                <a:cubicBezTo>
                  <a:pt x="7321" y="0"/>
                  <a:pt x="4803" y="1005"/>
                  <a:pt x="2881" y="3016"/>
                </a:cubicBezTo>
                <a:cubicBezTo>
                  <a:pt x="-961" y="7037"/>
                  <a:pt x="-961" y="13557"/>
                  <a:pt x="2881" y="17579"/>
                </a:cubicBezTo>
                <a:cubicBezTo>
                  <a:pt x="6724" y="21600"/>
                  <a:pt x="12954" y="21600"/>
                  <a:pt x="16797" y="17579"/>
                </a:cubicBezTo>
                <a:cubicBezTo>
                  <a:pt x="20639" y="13557"/>
                  <a:pt x="20639" y="7037"/>
                  <a:pt x="16797" y="3016"/>
                </a:cubicBezTo>
                <a:cubicBezTo>
                  <a:pt x="14875" y="1005"/>
                  <a:pt x="12357" y="0"/>
                  <a:pt x="9839" y="0"/>
                </a:cubicBezTo>
                <a:close/>
              </a:path>
            </a:pathLst>
          </a:custGeom>
          <a:ln w="12700">
            <a:miter lim="400000"/>
          </a:ln>
        </p:spPr>
      </p:pic>
      <p:sp>
        <p:nvSpPr>
          <p:cNvPr id="879" name="Shape 879"/>
          <p:cNvSpPr/>
          <p:nvPr/>
        </p:nvSpPr>
        <p:spPr>
          <a:xfrm>
            <a:off x="865" y="6292327"/>
            <a:ext cx="9148070" cy="573049"/>
          </a:xfrm>
          <a:prstGeom prst="rect">
            <a:avLst/>
          </a:prstGeom>
          <a:solidFill>
            <a:srgbClr val="808785"/>
          </a:solidFill>
          <a:ln w="12700">
            <a:miter lim="400000"/>
          </a:ln>
          <a:extLst>
            <a:ext uri="{C572A759-6A51-4108-AA02-DFA0A04FC94B}">
              <ma14:wrappingTextBoxFlag xmlns:ma14="http://schemas.microsoft.com/office/mac/drawingml/2011/main" val="1"/>
            </a:ext>
          </a:extLst>
        </p:spPr>
        <p:txBody>
          <a:bodyPr lIns="35715" tIns="35715" rIns="35715" bIns="35715" anchor="ctr"/>
          <a:lstStyle>
            <a:lvl1pPr>
              <a:defRPr sz="2100">
                <a:solidFill>
                  <a:srgbClr val="FFFFFF"/>
                </a:solidFill>
              </a:defRPr>
            </a:lvl1pPr>
          </a:lstStyle>
          <a:p>
            <a:pPr algn="ctr" defTabSz="410730" fontAlgn="auto" hangingPunct="0">
              <a:spcBef>
                <a:spcPts val="0"/>
              </a:spcBef>
              <a:spcAft>
                <a:spcPts val="0"/>
              </a:spcAft>
            </a:pPr>
            <a:r>
              <a:rPr sz="1800" kern="0">
                <a:latin typeface="Gill Sans Light"/>
                <a:ea typeface="Gill Sans Light"/>
                <a:cs typeface="Gill Sans Light"/>
                <a:sym typeface="Gill Sans Light"/>
              </a:rPr>
              <a:t>Data Integration and Analysis Component (DIAC) members of the Data Management Resource and Repository (DMRR)</a:t>
            </a:r>
          </a:p>
        </p:txBody>
      </p:sp>
      <p:pic>
        <p:nvPicPr>
          <p:cNvPr id="880" name="pasted-image.jpg"/>
          <p:cNvPicPr>
            <a:picLocks noChangeAspect="1"/>
          </p:cNvPicPr>
          <p:nvPr/>
        </p:nvPicPr>
        <p:blipFill>
          <a:blip r:embed="rId7">
            <a:extLst/>
          </a:blip>
          <a:srcRect l="131" t="8" r="670" b="858"/>
          <a:stretch>
            <a:fillRect/>
          </a:stretch>
        </p:blipFill>
        <p:spPr>
          <a:xfrm>
            <a:off x="3791736" y="3890779"/>
            <a:ext cx="1562057" cy="1561050"/>
          </a:xfrm>
          <a:custGeom>
            <a:avLst/>
            <a:gdLst/>
            <a:ahLst/>
            <a:cxnLst>
              <a:cxn ang="0">
                <a:pos x="wd2" y="hd2"/>
              </a:cxn>
              <a:cxn ang="5400000">
                <a:pos x="wd2" y="hd2"/>
              </a:cxn>
              <a:cxn ang="10800000">
                <a:pos x="wd2" y="hd2"/>
              </a:cxn>
              <a:cxn ang="16200000">
                <a:pos x="wd2" y="hd2"/>
              </a:cxn>
            </a:cxnLst>
            <a:rect l="0" t="0" r="r" b="b"/>
            <a:pathLst>
              <a:path w="19679" h="20594" extrusionOk="0">
                <a:moveTo>
                  <a:pt x="9403" y="0"/>
                </a:moveTo>
                <a:cubicBezTo>
                  <a:pt x="7032" y="110"/>
                  <a:pt x="4692" y="1100"/>
                  <a:pt x="2882" y="2997"/>
                </a:cubicBezTo>
                <a:cubicBezTo>
                  <a:pt x="-961" y="7022"/>
                  <a:pt x="-961" y="13549"/>
                  <a:pt x="2882" y="17575"/>
                </a:cubicBezTo>
                <a:cubicBezTo>
                  <a:pt x="6725" y="21600"/>
                  <a:pt x="12953" y="21600"/>
                  <a:pt x="16796" y="17575"/>
                </a:cubicBezTo>
                <a:cubicBezTo>
                  <a:pt x="20639" y="13549"/>
                  <a:pt x="20639" y="7022"/>
                  <a:pt x="16796" y="2997"/>
                </a:cubicBezTo>
                <a:cubicBezTo>
                  <a:pt x="14986" y="1100"/>
                  <a:pt x="12646" y="110"/>
                  <a:pt x="10275" y="0"/>
                </a:cubicBezTo>
                <a:lnTo>
                  <a:pt x="9403" y="0"/>
                </a:lnTo>
                <a:close/>
              </a:path>
            </a:pathLst>
          </a:custGeom>
          <a:ln w="12700">
            <a:miter lim="400000"/>
          </a:ln>
        </p:spPr>
      </p:pic>
      <p:pic>
        <p:nvPicPr>
          <p:cNvPr id="881" name="pasted-image.jpg"/>
          <p:cNvPicPr>
            <a:picLocks noChangeAspect="1"/>
          </p:cNvPicPr>
          <p:nvPr/>
        </p:nvPicPr>
        <p:blipFill>
          <a:blip r:embed="rId8">
            <a:extLst/>
          </a:blip>
          <a:srcRect l="786" t="2588" r="793" b="21203"/>
          <a:stretch>
            <a:fillRect/>
          </a:stretch>
        </p:blipFill>
        <p:spPr>
          <a:xfrm>
            <a:off x="7327662" y="3889942"/>
            <a:ext cx="1560456" cy="1562724"/>
          </a:xfrm>
          <a:custGeom>
            <a:avLst/>
            <a:gdLst/>
            <a:ahLst/>
            <a:cxnLst>
              <a:cxn ang="0">
                <a:pos x="wd2" y="hd2"/>
              </a:cxn>
              <a:cxn ang="5400000">
                <a:pos x="wd2" y="hd2"/>
              </a:cxn>
              <a:cxn ang="10800000">
                <a:pos x="wd2" y="hd2"/>
              </a:cxn>
              <a:cxn ang="16200000">
                <a:pos x="wd2" y="hd2"/>
              </a:cxn>
            </a:cxnLst>
            <a:rect l="0" t="0" r="r" b="b"/>
            <a:pathLst>
              <a:path w="19679" h="20595" extrusionOk="0">
                <a:moveTo>
                  <a:pt x="9839" y="0"/>
                </a:moveTo>
                <a:cubicBezTo>
                  <a:pt x="7321" y="0"/>
                  <a:pt x="4803" y="1005"/>
                  <a:pt x="2882" y="3016"/>
                </a:cubicBezTo>
                <a:cubicBezTo>
                  <a:pt x="-961" y="7037"/>
                  <a:pt x="-961" y="13557"/>
                  <a:pt x="2882" y="17579"/>
                </a:cubicBezTo>
                <a:cubicBezTo>
                  <a:pt x="6725" y="21600"/>
                  <a:pt x="12953" y="21600"/>
                  <a:pt x="16796" y="17579"/>
                </a:cubicBezTo>
                <a:cubicBezTo>
                  <a:pt x="20639" y="13557"/>
                  <a:pt x="20639" y="7037"/>
                  <a:pt x="16796" y="3016"/>
                </a:cubicBezTo>
                <a:cubicBezTo>
                  <a:pt x="14875" y="1005"/>
                  <a:pt x="12357" y="0"/>
                  <a:pt x="9839" y="0"/>
                </a:cubicBezTo>
                <a:close/>
              </a:path>
            </a:pathLst>
          </a:custGeom>
          <a:ln w="12700">
            <a:miter lim="400000"/>
          </a:ln>
        </p:spPr>
      </p:pic>
      <p:pic>
        <p:nvPicPr>
          <p:cNvPr id="882" name="pasted-image.png"/>
          <p:cNvPicPr>
            <a:picLocks noChangeAspect="1"/>
          </p:cNvPicPr>
          <p:nvPr/>
        </p:nvPicPr>
        <p:blipFill>
          <a:blip r:embed="rId9">
            <a:extLst/>
          </a:blip>
          <a:srcRect l="9362" b="34981"/>
          <a:stretch>
            <a:fillRect/>
          </a:stretch>
        </p:blipFill>
        <p:spPr>
          <a:xfrm>
            <a:off x="7216697" y="1730008"/>
            <a:ext cx="1322239" cy="834377"/>
          </a:xfrm>
          <a:prstGeom prst="rect">
            <a:avLst/>
          </a:prstGeom>
          <a:ln w="12700">
            <a:miter lim="400000"/>
          </a:ln>
        </p:spPr>
      </p:pic>
      <p:pic>
        <p:nvPicPr>
          <p:cNvPr id="883" name="pasted-image.png"/>
          <p:cNvPicPr>
            <a:picLocks noChangeAspect="1"/>
          </p:cNvPicPr>
          <p:nvPr/>
        </p:nvPicPr>
        <p:blipFill>
          <a:blip r:embed="rId9">
            <a:extLst/>
          </a:blip>
          <a:srcRect t="72798"/>
          <a:stretch>
            <a:fillRect/>
          </a:stretch>
        </p:blipFill>
        <p:spPr>
          <a:xfrm>
            <a:off x="6990385" y="3024778"/>
            <a:ext cx="1685428" cy="403294"/>
          </a:xfrm>
          <a:prstGeom prst="rect">
            <a:avLst/>
          </a:prstGeom>
          <a:ln w="12700">
            <a:miter lim="400000"/>
          </a:ln>
        </p:spPr>
      </p:pic>
      <p:sp>
        <p:nvSpPr>
          <p:cNvPr id="884" name="Shape 884"/>
          <p:cNvSpPr/>
          <p:nvPr/>
        </p:nvSpPr>
        <p:spPr>
          <a:xfrm>
            <a:off x="497021" y="2938216"/>
            <a:ext cx="1627040" cy="379904"/>
          </a:xfrm>
          <a:prstGeom prst="rect">
            <a:avLst/>
          </a:prstGeom>
          <a:ln w="12700">
            <a:miter lim="400000"/>
          </a:ln>
          <a:extLst>
            <a:ext uri="{C572A759-6A51-4108-AA02-DFA0A04FC94B}">
              <ma14:wrappingTextBoxFlag xmlns:ma14="http://schemas.microsoft.com/office/mac/drawingml/2011/main" val="1"/>
            </a:ext>
          </a:extLst>
        </p:spPr>
        <p:txBody>
          <a:bodyPr wrap="none" lIns="35715" tIns="35715" rIns="35715" bIns="35715" anchor="ctr">
            <a:spAutoFit/>
          </a:bodyPr>
          <a:lstStyle>
            <a:lvl1pPr>
              <a:defRPr sz="2600">
                <a:latin typeface="Myriad Pro Semibold"/>
                <a:ea typeface="Myriad Pro Semibold"/>
                <a:cs typeface="Myriad Pro Semibold"/>
                <a:sym typeface="Myriad Pro Semibold"/>
              </a:defRPr>
            </a:lvl1pPr>
          </a:lstStyle>
          <a:p>
            <a:pPr algn="ctr" defTabSz="410730" fontAlgn="auto" hangingPunct="0">
              <a:spcBef>
                <a:spcPts val="0"/>
              </a:spcBef>
              <a:spcAft>
                <a:spcPts val="0"/>
              </a:spcAft>
            </a:pPr>
            <a:r>
              <a:rPr sz="2000" kern="0" dirty="0">
                <a:solidFill>
                  <a:srgbClr val="535353"/>
                </a:solidFill>
              </a:rPr>
              <a:t>Mark </a:t>
            </a:r>
            <a:r>
              <a:rPr sz="2000" kern="0" dirty="0" smtClean="0">
                <a:solidFill>
                  <a:srgbClr val="535353"/>
                </a:solidFill>
              </a:rPr>
              <a:t>Gerstein</a:t>
            </a:r>
            <a:endParaRPr sz="2000" kern="0" dirty="0">
              <a:solidFill>
                <a:srgbClr val="535353"/>
              </a:solidFill>
            </a:endParaRPr>
          </a:p>
        </p:txBody>
      </p:sp>
      <p:sp>
        <p:nvSpPr>
          <p:cNvPr id="885" name="Shape 885"/>
          <p:cNvSpPr/>
          <p:nvPr/>
        </p:nvSpPr>
        <p:spPr>
          <a:xfrm>
            <a:off x="2404872" y="2938145"/>
            <a:ext cx="2157635" cy="379904"/>
          </a:xfrm>
          <a:prstGeom prst="rect">
            <a:avLst/>
          </a:prstGeom>
          <a:ln w="12700">
            <a:miter lim="400000"/>
          </a:ln>
          <a:extLst>
            <a:ext uri="{C572A759-6A51-4108-AA02-DFA0A04FC94B}">
              <ma14:wrappingTextBoxFlag xmlns:ma14="http://schemas.microsoft.com/office/mac/drawingml/2011/main" val="1"/>
            </a:ext>
          </a:extLst>
        </p:spPr>
        <p:txBody>
          <a:bodyPr wrap="none" lIns="35715" tIns="35715" rIns="35715" bIns="35715" anchor="ctr">
            <a:spAutoFit/>
          </a:bodyPr>
          <a:lstStyle>
            <a:lvl1pPr>
              <a:defRPr sz="2600">
                <a:latin typeface="Myriad Pro Semibold"/>
                <a:ea typeface="Myriad Pro Semibold"/>
                <a:cs typeface="Myriad Pro Semibold"/>
                <a:sym typeface="Myriad Pro Semibold"/>
              </a:defRPr>
            </a:lvl1pPr>
          </a:lstStyle>
          <a:p>
            <a:pPr algn="ctr" defTabSz="410730" fontAlgn="auto" hangingPunct="0">
              <a:spcBef>
                <a:spcPts val="0"/>
              </a:spcBef>
              <a:spcAft>
                <a:spcPts val="0"/>
              </a:spcAft>
            </a:pPr>
            <a:r>
              <a:rPr sz="2000" kern="0">
                <a:solidFill>
                  <a:srgbClr val="535353"/>
                </a:solidFill>
              </a:rPr>
              <a:t>Aleks Milosavljevic</a:t>
            </a:r>
          </a:p>
        </p:txBody>
      </p:sp>
      <p:sp>
        <p:nvSpPr>
          <p:cNvPr id="886" name="Shape 886"/>
          <p:cNvSpPr/>
          <p:nvPr/>
        </p:nvSpPr>
        <p:spPr>
          <a:xfrm>
            <a:off x="4818327" y="2938216"/>
            <a:ext cx="1676733" cy="379904"/>
          </a:xfrm>
          <a:prstGeom prst="rect">
            <a:avLst/>
          </a:prstGeom>
          <a:ln w="12700">
            <a:miter lim="400000"/>
          </a:ln>
          <a:extLst>
            <a:ext uri="{C572A759-6A51-4108-AA02-DFA0A04FC94B}">
              <ma14:wrappingTextBoxFlag xmlns:ma14="http://schemas.microsoft.com/office/mac/drawingml/2011/main" val="1"/>
            </a:ext>
          </a:extLst>
        </p:spPr>
        <p:txBody>
          <a:bodyPr wrap="none" lIns="35715" tIns="35715" rIns="35715" bIns="35715" anchor="ctr">
            <a:spAutoFit/>
          </a:bodyPr>
          <a:lstStyle>
            <a:lvl1pPr>
              <a:defRPr sz="2600">
                <a:latin typeface="Myriad Pro Semibold"/>
                <a:ea typeface="Myriad Pro Semibold"/>
                <a:cs typeface="Myriad Pro Semibold"/>
                <a:sym typeface="Myriad Pro Semibold"/>
              </a:defRPr>
            </a:lvl1pPr>
          </a:lstStyle>
          <a:p>
            <a:pPr algn="ctr" defTabSz="410730" fontAlgn="auto" hangingPunct="0">
              <a:spcBef>
                <a:spcPts val="0"/>
              </a:spcBef>
              <a:spcAft>
                <a:spcPts val="0"/>
              </a:spcAft>
            </a:pPr>
            <a:r>
              <a:rPr sz="2000" kern="0">
                <a:solidFill>
                  <a:srgbClr val="535353"/>
                </a:solidFill>
              </a:rPr>
              <a:t>Joel Rozowsky</a:t>
            </a:r>
          </a:p>
        </p:txBody>
      </p:sp>
      <p:sp>
        <p:nvSpPr>
          <p:cNvPr id="887" name="Shape 887"/>
          <p:cNvSpPr/>
          <p:nvPr/>
        </p:nvSpPr>
        <p:spPr>
          <a:xfrm>
            <a:off x="449908" y="5470189"/>
            <a:ext cx="1173390" cy="379904"/>
          </a:xfrm>
          <a:prstGeom prst="rect">
            <a:avLst/>
          </a:prstGeom>
          <a:ln w="12700">
            <a:miter lim="400000"/>
          </a:ln>
          <a:extLst>
            <a:ext uri="{C572A759-6A51-4108-AA02-DFA0A04FC94B}">
              <ma14:wrappingTextBoxFlag xmlns:ma14="http://schemas.microsoft.com/office/mac/drawingml/2011/main" val="1"/>
            </a:ext>
          </a:extLst>
        </p:spPr>
        <p:txBody>
          <a:bodyPr wrap="none" lIns="35715" tIns="35715" rIns="35715" bIns="35715" anchor="ctr">
            <a:spAutoFit/>
          </a:bodyPr>
          <a:lstStyle>
            <a:lvl1pPr>
              <a:defRPr sz="2600">
                <a:latin typeface="Myriad Pro Semibold"/>
                <a:ea typeface="Myriad Pro Semibold"/>
                <a:cs typeface="Myriad Pro Semibold"/>
                <a:sym typeface="Myriad Pro Semibold"/>
              </a:defRPr>
            </a:lvl1pPr>
          </a:lstStyle>
          <a:p>
            <a:pPr algn="ctr" defTabSz="410730" fontAlgn="auto" hangingPunct="0">
              <a:spcBef>
                <a:spcPts val="0"/>
              </a:spcBef>
              <a:spcAft>
                <a:spcPts val="0"/>
              </a:spcAft>
            </a:pPr>
            <a:r>
              <a:rPr sz="2000" kern="0">
                <a:solidFill>
                  <a:srgbClr val="535353"/>
                </a:solidFill>
              </a:rPr>
              <a:t>Matt Roth</a:t>
            </a:r>
          </a:p>
        </p:txBody>
      </p:sp>
      <p:sp>
        <p:nvSpPr>
          <p:cNvPr id="888" name="Shape 888"/>
          <p:cNvSpPr/>
          <p:nvPr/>
        </p:nvSpPr>
        <p:spPr>
          <a:xfrm>
            <a:off x="2024226" y="5435642"/>
            <a:ext cx="1561318" cy="687681"/>
          </a:xfrm>
          <a:prstGeom prst="rect">
            <a:avLst/>
          </a:prstGeom>
          <a:ln w="12700">
            <a:miter lim="400000"/>
          </a:ln>
          <a:extLst>
            <a:ext uri="{C572A759-6A51-4108-AA02-DFA0A04FC94B}">
              <ma14:wrappingTextBoxFlag xmlns:ma14="http://schemas.microsoft.com/office/mac/drawingml/2011/main" val="1"/>
            </a:ext>
          </a:extLst>
        </p:spPr>
        <p:txBody>
          <a:bodyPr wrap="none" lIns="35715" tIns="35715" rIns="35715" bIns="35715" anchor="ctr">
            <a:spAutoFit/>
          </a:bodyPr>
          <a:lstStyle/>
          <a:p>
            <a:pPr algn="ctr" defTabSz="410730" fontAlgn="auto" hangingPunct="0">
              <a:spcBef>
                <a:spcPts val="0"/>
              </a:spcBef>
              <a:spcAft>
                <a:spcPts val="0"/>
              </a:spcAft>
              <a:defRPr sz="2600">
                <a:latin typeface="Myriad Pro Semibold"/>
                <a:ea typeface="Myriad Pro Semibold"/>
                <a:cs typeface="Myriad Pro Semibold"/>
                <a:sym typeface="Myriad Pro Semibold"/>
              </a:defRPr>
            </a:pPr>
            <a:r>
              <a:rPr sz="2000" kern="0">
                <a:solidFill>
                  <a:srgbClr val="535353"/>
                </a:solidFill>
                <a:latin typeface="Myriad Pro Semibold"/>
                <a:ea typeface="Myriad Pro Semibold"/>
                <a:cs typeface="Myriad Pro Semibold"/>
                <a:sym typeface="Myriad Pro Semibold"/>
              </a:rPr>
              <a:t>Sai Lakshmi</a:t>
            </a:r>
            <a:br>
              <a:rPr sz="2000" kern="0">
                <a:solidFill>
                  <a:srgbClr val="535353"/>
                </a:solidFill>
                <a:latin typeface="Myriad Pro Semibold"/>
                <a:ea typeface="Myriad Pro Semibold"/>
                <a:cs typeface="Myriad Pro Semibold"/>
                <a:sym typeface="Myriad Pro Semibold"/>
              </a:rPr>
            </a:br>
            <a:r>
              <a:rPr sz="2000" kern="0">
                <a:solidFill>
                  <a:srgbClr val="535353"/>
                </a:solidFill>
                <a:latin typeface="Myriad Pro Semibold"/>
                <a:ea typeface="Myriad Pro Semibold"/>
                <a:cs typeface="Myriad Pro Semibold"/>
                <a:sym typeface="Myriad Pro Semibold"/>
              </a:rPr>
              <a:t>Subramanian</a:t>
            </a:r>
          </a:p>
        </p:txBody>
      </p:sp>
      <p:sp>
        <p:nvSpPr>
          <p:cNvPr id="889" name="Shape 889"/>
          <p:cNvSpPr/>
          <p:nvPr/>
        </p:nvSpPr>
        <p:spPr>
          <a:xfrm>
            <a:off x="3740866" y="5435642"/>
            <a:ext cx="1663910" cy="687681"/>
          </a:xfrm>
          <a:prstGeom prst="rect">
            <a:avLst/>
          </a:prstGeom>
          <a:ln w="12700">
            <a:miter lim="400000"/>
          </a:ln>
          <a:extLst>
            <a:ext uri="{C572A759-6A51-4108-AA02-DFA0A04FC94B}">
              <ma14:wrappingTextBoxFlag xmlns:ma14="http://schemas.microsoft.com/office/mac/drawingml/2011/main" val="1"/>
            </a:ext>
          </a:extLst>
        </p:spPr>
        <p:txBody>
          <a:bodyPr wrap="none" lIns="35715" tIns="35715" rIns="35715" bIns="35715" anchor="ctr">
            <a:spAutoFit/>
          </a:bodyPr>
          <a:lstStyle/>
          <a:p>
            <a:pPr algn="ctr" defTabSz="410730" fontAlgn="auto" hangingPunct="0">
              <a:spcBef>
                <a:spcPts val="0"/>
              </a:spcBef>
              <a:spcAft>
                <a:spcPts val="0"/>
              </a:spcAft>
              <a:defRPr sz="2600">
                <a:latin typeface="Myriad Pro Semibold"/>
                <a:ea typeface="Myriad Pro Semibold"/>
                <a:cs typeface="Myriad Pro Semibold"/>
                <a:sym typeface="Myriad Pro Semibold"/>
              </a:defRPr>
            </a:pPr>
            <a:r>
              <a:rPr sz="2000" kern="0">
                <a:solidFill>
                  <a:srgbClr val="535353"/>
                </a:solidFill>
                <a:latin typeface="Myriad Pro Semibold"/>
                <a:ea typeface="Myriad Pro Semibold"/>
                <a:cs typeface="Myriad Pro Semibold"/>
                <a:sym typeface="Myriad Pro Semibold"/>
              </a:rPr>
              <a:t>William</a:t>
            </a:r>
            <a:br>
              <a:rPr sz="2000" kern="0">
                <a:solidFill>
                  <a:srgbClr val="535353"/>
                </a:solidFill>
                <a:latin typeface="Myriad Pro Semibold"/>
                <a:ea typeface="Myriad Pro Semibold"/>
                <a:cs typeface="Myriad Pro Semibold"/>
                <a:sym typeface="Myriad Pro Semibold"/>
              </a:rPr>
            </a:br>
            <a:r>
              <a:rPr sz="2000" kern="0">
                <a:solidFill>
                  <a:srgbClr val="535353"/>
                </a:solidFill>
                <a:latin typeface="Myriad Pro Semibold"/>
                <a:ea typeface="Myriad Pro Semibold"/>
                <a:cs typeface="Myriad Pro Semibold"/>
                <a:sym typeface="Myriad Pro Semibold"/>
              </a:rPr>
              <a:t>Thistlethwaite</a:t>
            </a:r>
          </a:p>
        </p:txBody>
      </p:sp>
      <p:sp>
        <p:nvSpPr>
          <p:cNvPr id="890" name="Shape 890"/>
          <p:cNvSpPr/>
          <p:nvPr/>
        </p:nvSpPr>
        <p:spPr>
          <a:xfrm>
            <a:off x="7566880" y="5470380"/>
            <a:ext cx="1082019" cy="379904"/>
          </a:xfrm>
          <a:prstGeom prst="rect">
            <a:avLst/>
          </a:prstGeom>
          <a:ln w="12700">
            <a:miter lim="400000"/>
          </a:ln>
          <a:extLst>
            <a:ext uri="{C572A759-6A51-4108-AA02-DFA0A04FC94B}">
              <ma14:wrappingTextBoxFlag xmlns:ma14="http://schemas.microsoft.com/office/mac/drawingml/2011/main" val="1"/>
            </a:ext>
          </a:extLst>
        </p:spPr>
        <p:txBody>
          <a:bodyPr wrap="none" lIns="35715" tIns="35715" rIns="35715" bIns="35715" anchor="ctr">
            <a:spAutoFit/>
          </a:bodyPr>
          <a:lstStyle>
            <a:lvl1pPr>
              <a:defRPr sz="2600">
                <a:latin typeface="Myriad Pro Semibold"/>
                <a:ea typeface="Myriad Pro Semibold"/>
                <a:cs typeface="Myriad Pro Semibold"/>
                <a:sym typeface="Myriad Pro Semibold"/>
              </a:defRPr>
            </a:lvl1pPr>
          </a:lstStyle>
          <a:p>
            <a:pPr algn="ctr" defTabSz="410730" fontAlgn="auto" hangingPunct="0">
              <a:spcBef>
                <a:spcPts val="0"/>
              </a:spcBef>
              <a:spcAft>
                <a:spcPts val="0"/>
              </a:spcAft>
            </a:pPr>
            <a:r>
              <a:rPr sz="2000" kern="0">
                <a:solidFill>
                  <a:srgbClr val="535353"/>
                </a:solidFill>
              </a:rPr>
              <a:t>Alex Pico</a:t>
            </a:r>
          </a:p>
        </p:txBody>
      </p:sp>
      <p:pic>
        <p:nvPicPr>
          <p:cNvPr id="891" name="pasted-image.pdf"/>
          <p:cNvPicPr>
            <a:picLocks/>
          </p:cNvPicPr>
          <p:nvPr/>
        </p:nvPicPr>
        <p:blipFill>
          <a:blip r:embed="rId10">
            <a:extLst/>
          </a:blip>
          <a:stretch>
            <a:fillRect/>
          </a:stretch>
        </p:blipFill>
        <p:spPr>
          <a:xfrm>
            <a:off x="5559379" y="3889956"/>
            <a:ext cx="1562696" cy="1562696"/>
          </a:xfrm>
          <a:prstGeom prst="rect">
            <a:avLst/>
          </a:prstGeom>
          <a:ln w="12700">
            <a:miter lim="400000"/>
          </a:ln>
        </p:spPr>
      </p:pic>
      <p:sp>
        <p:nvSpPr>
          <p:cNvPr id="892" name="Shape 892"/>
          <p:cNvSpPr/>
          <p:nvPr/>
        </p:nvSpPr>
        <p:spPr>
          <a:xfrm>
            <a:off x="5859858" y="5435642"/>
            <a:ext cx="961794" cy="687681"/>
          </a:xfrm>
          <a:prstGeom prst="rect">
            <a:avLst/>
          </a:prstGeom>
          <a:ln w="12700">
            <a:miter lim="400000"/>
          </a:ln>
          <a:extLst>
            <a:ext uri="{C572A759-6A51-4108-AA02-DFA0A04FC94B}">
              <ma14:wrappingTextBoxFlag xmlns:ma14="http://schemas.microsoft.com/office/mac/drawingml/2011/main" val="1"/>
            </a:ext>
          </a:extLst>
        </p:spPr>
        <p:txBody>
          <a:bodyPr wrap="none" lIns="35715" tIns="35715" rIns="35715" bIns="35715" anchor="ctr">
            <a:spAutoFit/>
          </a:bodyPr>
          <a:lstStyle/>
          <a:p>
            <a:pPr algn="ctr" defTabSz="410730" fontAlgn="auto" hangingPunct="0">
              <a:spcBef>
                <a:spcPts val="0"/>
              </a:spcBef>
              <a:spcAft>
                <a:spcPts val="0"/>
              </a:spcAft>
              <a:defRPr sz="2600">
                <a:latin typeface="Myriad Pro Semibold"/>
                <a:ea typeface="Myriad Pro Semibold"/>
                <a:cs typeface="Myriad Pro Semibold"/>
                <a:sym typeface="Myriad Pro Semibold"/>
              </a:defRPr>
            </a:pPr>
            <a:r>
              <a:rPr sz="2000" kern="0">
                <a:solidFill>
                  <a:srgbClr val="535353"/>
                </a:solidFill>
                <a:latin typeface="Myriad Pro Semibold"/>
                <a:ea typeface="Myriad Pro Semibold"/>
                <a:cs typeface="Myriad Pro Semibold"/>
                <a:sym typeface="Myriad Pro Semibold"/>
              </a:rPr>
              <a:t>Fabio</a:t>
            </a:r>
            <a:br>
              <a:rPr sz="2000" kern="0">
                <a:solidFill>
                  <a:srgbClr val="535353"/>
                </a:solidFill>
                <a:latin typeface="Myriad Pro Semibold"/>
                <a:ea typeface="Myriad Pro Semibold"/>
                <a:cs typeface="Myriad Pro Semibold"/>
                <a:sym typeface="Myriad Pro Semibold"/>
              </a:rPr>
            </a:br>
            <a:r>
              <a:rPr sz="2000" kern="0">
                <a:solidFill>
                  <a:srgbClr val="535353"/>
                </a:solidFill>
                <a:latin typeface="Myriad Pro Semibold"/>
                <a:ea typeface="Myriad Pro Semibold"/>
                <a:cs typeface="Myriad Pro Semibold"/>
                <a:sym typeface="Myriad Pro Semibold"/>
              </a:rPr>
              <a:t>Navarro</a:t>
            </a:r>
          </a:p>
        </p:txBody>
      </p:sp>
    </p:spTree>
    <p:extLst>
      <p:ext uri="{BB962C8B-B14F-4D97-AF65-F5344CB8AC3E}">
        <p14:creationId xmlns:p14="http://schemas.microsoft.com/office/powerpoint/2010/main" val="2392804350"/>
      </p:ext>
    </p:extLst>
  </p:cSld>
  <p:clrMapOvr>
    <a:masterClrMapping/>
  </p:clrMapOvr>
  <p:transition spd="slow"/>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 y="787784"/>
            <a:ext cx="4241645" cy="707886"/>
          </a:xfrm>
          <a:prstGeom prst="rect">
            <a:avLst/>
          </a:prstGeom>
          <a:noFill/>
        </p:spPr>
        <p:txBody>
          <a:bodyPr wrap="square" rtlCol="0">
            <a:spAutoFit/>
          </a:bodyPr>
          <a:lstStyle/>
          <a:p>
            <a:pPr algn="ctr" fontAlgn="auto">
              <a:spcBef>
                <a:spcPts val="0"/>
              </a:spcBef>
              <a:spcAft>
                <a:spcPts val="0"/>
              </a:spcAft>
            </a:pPr>
            <a:r>
              <a:rPr lang="en-US" sz="2000" dirty="0">
                <a:solidFill>
                  <a:prstClr val="black"/>
                </a:solidFill>
                <a:latin typeface="Helvetica" panose="020B0604020202020204" pitchFamily="34" charset="0"/>
                <a:ea typeface="ＭＳ Ｐゴシック" charset="0"/>
                <a:cs typeface="Helvetica" panose="020B0604020202020204" pitchFamily="34" charset="0"/>
              </a:rPr>
              <a:t>Extremity based linking with </a:t>
            </a:r>
          </a:p>
          <a:p>
            <a:pPr algn="ctr" fontAlgn="auto">
              <a:spcBef>
                <a:spcPts val="0"/>
              </a:spcBef>
              <a:spcAft>
                <a:spcPts val="0"/>
              </a:spcAft>
            </a:pPr>
            <a:r>
              <a:rPr lang="en-US" sz="2000" dirty="0">
                <a:solidFill>
                  <a:prstClr val="black"/>
                </a:solidFill>
                <a:latin typeface="Helvetica" panose="020B0604020202020204" pitchFamily="34" charset="0"/>
                <a:ea typeface="ＭＳ Ｐゴシック" charset="0"/>
                <a:cs typeface="Helvetica" panose="020B0604020202020204" pitchFamily="34" charset="0"/>
              </a:rPr>
              <a:t>homozygous genotypes</a:t>
            </a:r>
          </a:p>
        </p:txBody>
      </p:sp>
      <p:sp>
        <p:nvSpPr>
          <p:cNvPr id="5" name="Title 1"/>
          <p:cNvSpPr txBox="1">
            <a:spLocks/>
          </p:cNvSpPr>
          <p:nvPr/>
        </p:nvSpPr>
        <p:spPr>
          <a:xfrm>
            <a:off x="4657275" y="787782"/>
            <a:ext cx="3676235" cy="80993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sz="2000" dirty="0">
                <a:solidFill>
                  <a:prstClr val="black"/>
                </a:solidFill>
                <a:latin typeface="Helvetica" panose="020B0604020202020204" pitchFamily="34" charset="0"/>
                <a:cs typeface="Helvetica" panose="020B0604020202020204" pitchFamily="34" charset="0"/>
              </a:rPr>
              <a:t>Attacker can </a:t>
            </a:r>
            <a:r>
              <a:rPr lang="en-US" sz="2000" dirty="0" smtClean="0">
                <a:solidFill>
                  <a:prstClr val="black"/>
                </a:solidFill>
                <a:latin typeface="Helvetica" panose="020B0604020202020204" pitchFamily="34" charset="0"/>
                <a:cs typeface="Helvetica" panose="020B0604020202020204" pitchFamily="34" charset="0"/>
              </a:rPr>
              <a:t>estimate </a:t>
            </a:r>
            <a:r>
              <a:rPr lang="en-US" sz="2000" dirty="0">
                <a:solidFill>
                  <a:prstClr val="black"/>
                </a:solidFill>
                <a:latin typeface="Helvetica" panose="020B0604020202020204" pitchFamily="34" charset="0"/>
                <a:cs typeface="Helvetica" panose="020B0604020202020204" pitchFamily="34" charset="0"/>
              </a:rPr>
              <a:t>the </a:t>
            </a:r>
          </a:p>
          <a:p>
            <a:pPr fontAlgn="auto">
              <a:spcAft>
                <a:spcPts val="0"/>
              </a:spcAft>
            </a:pPr>
            <a:r>
              <a:rPr lang="en-US" sz="2000" dirty="0">
                <a:solidFill>
                  <a:prstClr val="black"/>
                </a:solidFill>
                <a:latin typeface="Helvetica" panose="020B0604020202020204" pitchFamily="34" charset="0"/>
                <a:cs typeface="Helvetica" panose="020B0604020202020204" pitchFamily="34" charset="0"/>
              </a:rPr>
              <a:t>reliability of </a:t>
            </a:r>
            <a:r>
              <a:rPr lang="en-US" sz="2000" dirty="0" err="1">
                <a:solidFill>
                  <a:prstClr val="black"/>
                </a:solidFill>
                <a:latin typeface="Helvetica" panose="020B0604020202020204" pitchFamily="34" charset="0"/>
                <a:cs typeface="Helvetica" panose="020B0604020202020204" pitchFamily="34" charset="0"/>
              </a:rPr>
              <a:t>linkings</a:t>
            </a:r>
            <a:endParaRPr lang="en-US" sz="2000" dirty="0">
              <a:solidFill>
                <a:prstClr val="black"/>
              </a:solidFill>
              <a:latin typeface="Helvetica" panose="020B0604020202020204" pitchFamily="34" charset="0"/>
              <a:cs typeface="Helvetica" panose="020B0604020202020204" pitchFamily="34" charset="0"/>
            </a:endParaRPr>
          </a:p>
        </p:txBody>
      </p:sp>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6834" y="1949151"/>
            <a:ext cx="3842390" cy="3877151"/>
          </a:xfrm>
          <a:prstGeom prst="rect">
            <a:avLst/>
          </a:prstGeom>
        </p:spPr>
      </p:pic>
      <p:grpSp>
        <p:nvGrpSpPr>
          <p:cNvPr id="3" name="Group 2"/>
          <p:cNvGrpSpPr/>
          <p:nvPr/>
        </p:nvGrpSpPr>
        <p:grpSpPr>
          <a:xfrm>
            <a:off x="4457837" y="1692248"/>
            <a:ext cx="4031129" cy="4226920"/>
            <a:chOff x="5943781" y="1692248"/>
            <a:chExt cx="5374839" cy="4226920"/>
          </a:xfrm>
        </p:grpSpPr>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43781" y="1692248"/>
              <a:ext cx="5374839" cy="4226920"/>
            </a:xfrm>
            <a:prstGeom prst="rect">
              <a:avLst/>
            </a:prstGeom>
          </p:spPr>
        </p:pic>
        <p:cxnSp>
          <p:nvCxnSpPr>
            <p:cNvPr id="14" name="Straight Connector 13"/>
            <p:cNvCxnSpPr/>
            <p:nvPr/>
          </p:nvCxnSpPr>
          <p:spPr>
            <a:xfrm flipV="1">
              <a:off x="10075489" y="2176432"/>
              <a:ext cx="0" cy="3265598"/>
            </a:xfrm>
            <a:prstGeom prst="line">
              <a:avLst/>
            </a:prstGeom>
            <a:ln w="44450">
              <a:solidFill>
                <a:srgbClr val="FFC000"/>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6541397" y="2188889"/>
              <a:ext cx="3610604" cy="0"/>
            </a:xfrm>
            <a:prstGeom prst="line">
              <a:avLst/>
            </a:prstGeom>
            <a:ln w="44450">
              <a:solidFill>
                <a:srgbClr val="FFC000"/>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6537432" y="3000370"/>
              <a:ext cx="4012602" cy="0"/>
            </a:xfrm>
            <a:prstGeom prst="line">
              <a:avLst/>
            </a:prstGeom>
            <a:ln w="44450">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a:off x="10534341" y="3021310"/>
              <a:ext cx="11220" cy="2388447"/>
            </a:xfrm>
            <a:prstGeom prst="line">
              <a:avLst/>
            </a:prstGeom>
            <a:ln w="44450">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grpSp>
      <p:sp>
        <p:nvSpPr>
          <p:cNvPr id="2" name="TextBox 1"/>
          <p:cNvSpPr txBox="1"/>
          <p:nvPr/>
        </p:nvSpPr>
        <p:spPr>
          <a:xfrm>
            <a:off x="3710248" y="6286105"/>
            <a:ext cx="2371162" cy="446276"/>
          </a:xfrm>
          <a:prstGeom prst="rect">
            <a:avLst/>
          </a:prstGeom>
          <a:noFill/>
        </p:spPr>
        <p:txBody>
          <a:bodyPr wrap="none" rtlCol="0">
            <a:spAutoFit/>
          </a:bodyPr>
          <a:lstStyle/>
          <a:p>
            <a:pPr fontAlgn="auto">
              <a:spcBef>
                <a:spcPts val="0"/>
              </a:spcBef>
              <a:spcAft>
                <a:spcPts val="0"/>
              </a:spcAft>
            </a:pPr>
            <a:r>
              <a:rPr lang="en-US" sz="1100" dirty="0" smtClean="0">
                <a:solidFill>
                  <a:prstClr val="black"/>
                </a:solidFill>
                <a:latin typeface="Calibri"/>
                <a:ea typeface="ＭＳ Ｐゴシック" charset="0"/>
                <a:cs typeface="ＭＳ Ｐゴシック" charset="0"/>
              </a:rPr>
              <a:t>Sensitivity: Fraction of correctly linked</a:t>
            </a:r>
          </a:p>
          <a:p>
            <a:pPr fontAlgn="auto">
              <a:spcBef>
                <a:spcPts val="0"/>
              </a:spcBef>
              <a:spcAft>
                <a:spcPts val="0"/>
              </a:spcAft>
            </a:pPr>
            <a:r>
              <a:rPr lang="en-US" sz="1100" dirty="0" smtClean="0">
                <a:solidFill>
                  <a:prstClr val="black"/>
                </a:solidFill>
                <a:latin typeface="Calibri"/>
                <a:ea typeface="ＭＳ Ｐゴシック" charset="0"/>
                <a:cs typeface="ＭＳ Ｐゴシック" charset="0"/>
              </a:rPr>
              <a:t>Individuals among all individuals</a:t>
            </a:r>
            <a:endParaRPr lang="en-US" sz="1100" dirty="0">
              <a:solidFill>
                <a:prstClr val="black"/>
              </a:solidFill>
              <a:latin typeface="Calibri"/>
              <a:ea typeface="ＭＳ Ｐゴシック" charset="0"/>
              <a:cs typeface="ＭＳ Ｐゴシック" charset="0"/>
            </a:endParaRPr>
          </a:p>
        </p:txBody>
      </p:sp>
      <p:sp>
        <p:nvSpPr>
          <p:cNvPr id="18" name="TextBox 17"/>
          <p:cNvSpPr txBox="1"/>
          <p:nvPr/>
        </p:nvSpPr>
        <p:spPr>
          <a:xfrm>
            <a:off x="6374565" y="6286105"/>
            <a:ext cx="2658801" cy="446276"/>
          </a:xfrm>
          <a:prstGeom prst="rect">
            <a:avLst/>
          </a:prstGeom>
          <a:noFill/>
        </p:spPr>
        <p:txBody>
          <a:bodyPr wrap="none" rtlCol="0">
            <a:spAutoFit/>
          </a:bodyPr>
          <a:lstStyle/>
          <a:p>
            <a:pPr fontAlgn="auto">
              <a:spcBef>
                <a:spcPts val="0"/>
              </a:spcBef>
              <a:spcAft>
                <a:spcPts val="0"/>
              </a:spcAft>
            </a:pPr>
            <a:r>
              <a:rPr lang="en-US" sz="1100" dirty="0" smtClean="0">
                <a:solidFill>
                  <a:prstClr val="black"/>
                </a:solidFill>
                <a:latin typeface="Calibri"/>
                <a:ea typeface="ＭＳ Ｐゴシック" charset="0"/>
                <a:cs typeface="ＭＳ Ｐゴシック" charset="0"/>
              </a:rPr>
              <a:t>PPV: Fraction of </a:t>
            </a:r>
            <a:r>
              <a:rPr lang="en-US" sz="1100" dirty="0">
                <a:solidFill>
                  <a:prstClr val="black"/>
                </a:solidFill>
                <a:latin typeface="Calibri"/>
                <a:ea typeface="ＭＳ Ｐゴシック" charset="0"/>
                <a:cs typeface="ＭＳ Ｐゴシック" charset="0"/>
              </a:rPr>
              <a:t>correctly linked </a:t>
            </a:r>
            <a:r>
              <a:rPr lang="en-US" sz="1100" dirty="0" smtClean="0">
                <a:solidFill>
                  <a:prstClr val="black"/>
                </a:solidFill>
                <a:latin typeface="Calibri"/>
                <a:ea typeface="ＭＳ Ｐゴシック" charset="0"/>
                <a:cs typeface="ＭＳ Ｐゴシック" charset="0"/>
              </a:rPr>
              <a:t>individuals </a:t>
            </a:r>
          </a:p>
          <a:p>
            <a:pPr fontAlgn="auto">
              <a:spcBef>
                <a:spcPts val="0"/>
              </a:spcBef>
              <a:spcAft>
                <a:spcPts val="0"/>
              </a:spcAft>
            </a:pPr>
            <a:r>
              <a:rPr lang="en-US" sz="1100" dirty="0">
                <a:solidFill>
                  <a:prstClr val="black"/>
                </a:solidFill>
                <a:latin typeface="Calibri"/>
                <a:ea typeface="ＭＳ Ｐゴシック" charset="0"/>
                <a:cs typeface="ＭＳ Ｐゴシック" charset="0"/>
              </a:rPr>
              <a:t>a</a:t>
            </a:r>
            <a:r>
              <a:rPr lang="en-US" sz="1100" dirty="0" smtClean="0">
                <a:solidFill>
                  <a:prstClr val="black"/>
                </a:solidFill>
                <a:latin typeface="Calibri"/>
                <a:ea typeface="ＭＳ Ｐゴシック" charset="0"/>
                <a:cs typeface="ＭＳ Ｐゴシック" charset="0"/>
              </a:rPr>
              <a:t>mong selected individuals</a:t>
            </a:r>
            <a:endParaRPr lang="en-US" sz="1100" dirty="0">
              <a:solidFill>
                <a:prstClr val="black"/>
              </a:solidFill>
              <a:latin typeface="Calibri"/>
              <a:ea typeface="ＭＳ Ｐゴシック" charset="0"/>
              <a:cs typeface="ＭＳ Ｐゴシック" charset="0"/>
            </a:endParaRPr>
          </a:p>
        </p:txBody>
      </p:sp>
      <p:sp>
        <p:nvSpPr>
          <p:cNvPr id="19" name="Rectangle 18"/>
          <p:cNvSpPr/>
          <p:nvPr/>
        </p:nvSpPr>
        <p:spPr>
          <a:xfrm>
            <a:off x="0" y="6581001"/>
            <a:ext cx="2794837" cy="261610"/>
          </a:xfrm>
          <a:prstGeom prst="rect">
            <a:avLst/>
          </a:prstGeom>
        </p:spPr>
        <p:txBody>
          <a:bodyPr wrap="none">
            <a:spAutoFit/>
          </a:bodyPr>
          <a:lstStyle/>
          <a:p>
            <a:pPr defTabSz="912813"/>
            <a:r>
              <a:rPr lang="en-US" sz="1100" b="1" dirty="0">
                <a:solidFill>
                  <a:srgbClr val="A6A6A6"/>
                </a:solidFill>
                <a:ea typeface="ＭＳ Ｐゴシック" charset="0"/>
                <a:cs typeface="ＭＳ Ｐゴシック" charset="0"/>
              </a:rPr>
              <a:t>[</a:t>
            </a:r>
            <a:r>
              <a:rPr lang="en-US" sz="1100" b="1" dirty="0" err="1">
                <a:solidFill>
                  <a:srgbClr val="A6A6A6"/>
                </a:solidFill>
                <a:ea typeface="ＭＳ Ｐゴシック" charset="0"/>
                <a:cs typeface="ＭＳ Ｐゴシック" charset="0"/>
              </a:rPr>
              <a:t>Harmanciet</a:t>
            </a:r>
            <a:r>
              <a:rPr lang="en-US" sz="1100" b="1" dirty="0">
                <a:solidFill>
                  <a:srgbClr val="A6A6A6"/>
                </a:solidFill>
                <a:ea typeface="ＭＳ Ｐゴシック" charset="0"/>
                <a:cs typeface="ＭＳ Ｐゴシック" charset="0"/>
              </a:rPr>
              <a:t> </a:t>
            </a:r>
            <a:r>
              <a:rPr lang="en-US" sz="1100" b="1" dirty="0" smtClean="0">
                <a:solidFill>
                  <a:srgbClr val="A6A6A6"/>
                </a:solidFill>
                <a:ea typeface="ＭＳ Ｐゴシック" charset="0"/>
                <a:cs typeface="ＭＳ Ｐゴシック" charset="0"/>
              </a:rPr>
              <a:t>al. Nat. Meth. (in revision)</a:t>
            </a:r>
            <a:r>
              <a:rPr lang="en-US" altLang="ja-JP" sz="1100" b="1" dirty="0" smtClean="0">
                <a:solidFill>
                  <a:srgbClr val="A6A6A6"/>
                </a:solidFill>
                <a:ea typeface="ＭＳ Ｐゴシック" charset="0"/>
                <a:cs typeface="ＭＳ Ｐゴシック" charset="0"/>
              </a:rPr>
              <a:t>]</a:t>
            </a:r>
            <a:endParaRPr lang="en-US" sz="1100" b="1" dirty="0">
              <a:solidFill>
                <a:srgbClr val="A6A6A6"/>
              </a:solidFill>
              <a:ea typeface="ＭＳ Ｐゴシック" charset="0"/>
              <a:cs typeface="ＭＳ Ｐゴシック" charset="0"/>
            </a:endParaRPr>
          </a:p>
        </p:txBody>
      </p:sp>
    </p:spTree>
    <p:extLst>
      <p:ext uri="{BB962C8B-B14F-4D97-AF65-F5344CB8AC3E}">
        <p14:creationId xmlns:p14="http://schemas.microsoft.com/office/powerpoint/2010/main" val="1408440751"/>
      </p:ext>
    </p:extLst>
  </p:cSld>
  <p:clrMapOvr>
    <a:masterClrMapping/>
  </p:clrMapOvr>
  <mc:AlternateContent xmlns:mc="http://schemas.openxmlformats.org/markup-compatibility/2006" xmlns:p14="http://schemas.microsoft.com/office/powerpoint/2010/main">
    <mc:Choice Requires="p14">
      <p:transition spd="slow" p14:dur="2000" advTm="33182"/>
    </mc:Choice>
    <mc:Fallback xmlns="">
      <p:transition xmlns:p14="http://schemas.microsoft.com/office/powerpoint/2010/main" spd="slow" advTm="33182"/>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5964" y="63674"/>
            <a:ext cx="8063880" cy="752330"/>
          </a:xfrm>
        </p:spPr>
        <p:txBody>
          <a:bodyPr>
            <a:noAutofit/>
          </a:bodyPr>
          <a:lstStyle/>
          <a:p>
            <a:r>
              <a:rPr lang="en-US" sz="2800" b="1" dirty="0" smtClean="0">
                <a:latin typeface="Arial" panose="020B0604020202020204" pitchFamily="34" charset="0"/>
                <a:cs typeface="Arial" panose="020B0604020202020204" pitchFamily="34" charset="0"/>
              </a:rPr>
              <a:t>Regional </a:t>
            </a:r>
            <a:r>
              <a:rPr lang="en-US" sz="2800" b="1" dirty="0" err="1" smtClean="0">
                <a:latin typeface="Arial" panose="020B0604020202020204" pitchFamily="34" charset="0"/>
                <a:cs typeface="Arial" panose="020B0604020202020204" pitchFamily="34" charset="0"/>
              </a:rPr>
              <a:t>exRNA</a:t>
            </a:r>
            <a:r>
              <a:rPr lang="en-US" sz="2800" b="1" dirty="0" smtClean="0">
                <a:latin typeface="Arial" panose="020B0604020202020204" pitchFamily="34" charset="0"/>
                <a:cs typeface="Arial" panose="020B0604020202020204" pitchFamily="34" charset="0"/>
              </a:rPr>
              <a:t> Mapping Centers and </a:t>
            </a:r>
            <a:br>
              <a:rPr lang="en-US" sz="2800" b="1" dirty="0" smtClean="0">
                <a:latin typeface="Arial" panose="020B0604020202020204" pitchFamily="34" charset="0"/>
                <a:cs typeface="Arial" panose="020B0604020202020204" pitchFamily="34" charset="0"/>
              </a:rPr>
            </a:br>
            <a:r>
              <a:rPr lang="en-US" sz="2800" b="1" dirty="0" smtClean="0">
                <a:latin typeface="Arial" panose="020B0604020202020204" pitchFamily="34" charset="0"/>
                <a:cs typeface="Arial" panose="020B0604020202020204" pitchFamily="34" charset="0"/>
              </a:rPr>
              <a:t>Data Coordination Center</a:t>
            </a:r>
            <a:endParaRPr lang="en-US" sz="2800"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2"/>
          </p:nvPr>
        </p:nvSpPr>
        <p:spPr>
          <a:xfrm>
            <a:off x="6429044" y="6356350"/>
            <a:ext cx="2133600" cy="365125"/>
          </a:xfrm>
        </p:spPr>
        <p:txBody>
          <a:bodyPr/>
          <a:lstStyle/>
          <a:p>
            <a:fld id="{42D882AF-417C-435C-9F28-43C1763EC6AE}" type="slidenum">
              <a:rPr lang="en-US" smtClean="0"/>
              <a:pPr/>
              <a:t>5</a:t>
            </a:fld>
            <a:endParaRPr lang="en-US"/>
          </a:p>
        </p:txBody>
      </p:sp>
      <p:cxnSp>
        <p:nvCxnSpPr>
          <p:cNvPr id="8" name="Straight Connector 7"/>
          <p:cNvCxnSpPr/>
          <p:nvPr/>
        </p:nvCxnSpPr>
        <p:spPr>
          <a:xfrm>
            <a:off x="1035858" y="836712"/>
            <a:ext cx="7732466" cy="0"/>
          </a:xfrm>
          <a:prstGeom prst="line">
            <a:avLst/>
          </a:prstGeom>
          <a:ln>
            <a:solidFill>
              <a:srgbClr val="171718"/>
            </a:solidFill>
          </a:ln>
          <a:effectLst/>
        </p:spPr>
        <p:style>
          <a:lnRef idx="2">
            <a:schemeClr val="accent1"/>
          </a:lnRef>
          <a:fillRef idx="0">
            <a:schemeClr val="accent1"/>
          </a:fillRef>
          <a:effectRef idx="1">
            <a:schemeClr val="accent1"/>
          </a:effectRef>
          <a:fontRef idx="minor">
            <a:schemeClr val="tx1"/>
          </a:fontRef>
        </p:style>
      </p:cxnSp>
      <p:pic>
        <p:nvPicPr>
          <p:cNvPr id="9" name="Picture 8" descr="exRNA logo.png"/>
          <p:cNvPicPr>
            <a:picLocks noChangeAspect="1"/>
          </p:cNvPicPr>
          <p:nvPr/>
        </p:nvPicPr>
        <p:blipFill rotWithShape="1">
          <a:blip r:embed="rId2" cstate="print">
            <a:extLst>
              <a:ext uri="{28A0092B-C50C-407E-A947-70E740481C1C}">
                <a14:useLocalDpi xmlns:a14="http://schemas.microsoft.com/office/drawing/2010/main" val="0"/>
              </a:ext>
            </a:extLst>
          </a:blip>
          <a:srcRect r="66312"/>
          <a:stretch/>
        </p:blipFill>
        <p:spPr>
          <a:xfrm>
            <a:off x="120602" y="128185"/>
            <a:ext cx="706982" cy="835831"/>
          </a:xfrm>
          <a:prstGeom prst="rect">
            <a:avLst/>
          </a:prstGeom>
        </p:spPr>
      </p:pic>
      <p:pic>
        <p:nvPicPr>
          <p:cNvPr id="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4868" y="5947985"/>
            <a:ext cx="1881980" cy="693737"/>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7444" y="1254472"/>
            <a:ext cx="7381956" cy="4663409"/>
          </a:xfrm>
          <a:prstGeom prst="rect">
            <a:avLst/>
          </a:prstGeom>
          <a:solidFill>
            <a:srgbClr val="FFFF00"/>
          </a:solidFill>
        </p:spPr>
      </p:pic>
      <p:sp>
        <p:nvSpPr>
          <p:cNvPr id="5" name="TextBox 4"/>
          <p:cNvSpPr txBox="1"/>
          <p:nvPr/>
        </p:nvSpPr>
        <p:spPr>
          <a:xfrm>
            <a:off x="6516216" y="1764105"/>
            <a:ext cx="2169184" cy="584775"/>
          </a:xfrm>
          <a:prstGeom prst="rect">
            <a:avLst/>
          </a:prstGeom>
          <a:solidFill>
            <a:srgbClr val="FFC000"/>
          </a:solidFill>
        </p:spPr>
        <p:txBody>
          <a:bodyPr wrap="none" rtlCol="0">
            <a:spAutoFit/>
          </a:bodyPr>
          <a:lstStyle/>
          <a:p>
            <a:pPr algn="ctr"/>
            <a:r>
              <a:rPr lang="en-US" sz="1600" b="1" dirty="0" smtClean="0"/>
              <a:t>U. Mass Med School</a:t>
            </a:r>
          </a:p>
          <a:p>
            <a:pPr algn="ctr"/>
            <a:r>
              <a:rPr lang="en-US" sz="1600" b="1" dirty="0" smtClean="0"/>
              <a:t>(Worcester)</a:t>
            </a:r>
            <a:endParaRPr lang="en-US" sz="1600" b="1" dirty="0"/>
          </a:p>
        </p:txBody>
      </p:sp>
      <p:sp>
        <p:nvSpPr>
          <p:cNvPr id="10" name="TextBox 9"/>
          <p:cNvSpPr txBox="1"/>
          <p:nvPr/>
        </p:nvSpPr>
        <p:spPr>
          <a:xfrm>
            <a:off x="1567524" y="908720"/>
            <a:ext cx="2879314" cy="584775"/>
          </a:xfrm>
          <a:prstGeom prst="rect">
            <a:avLst/>
          </a:prstGeom>
          <a:solidFill>
            <a:srgbClr val="FF3300"/>
          </a:solidFill>
        </p:spPr>
        <p:txBody>
          <a:bodyPr wrap="none" rtlCol="0">
            <a:spAutoFit/>
          </a:bodyPr>
          <a:lstStyle/>
          <a:p>
            <a:pPr algn="ctr"/>
            <a:r>
              <a:rPr lang="en-US" sz="1600" b="1" dirty="0" smtClean="0">
                <a:solidFill>
                  <a:schemeClr val="bg1"/>
                </a:solidFill>
              </a:rPr>
              <a:t>Pacific Northwest Res. Inst.</a:t>
            </a:r>
          </a:p>
          <a:p>
            <a:pPr algn="ctr"/>
            <a:r>
              <a:rPr lang="en-US" sz="1600" b="1" dirty="0" smtClean="0">
                <a:solidFill>
                  <a:schemeClr val="bg1"/>
                </a:solidFill>
              </a:rPr>
              <a:t>(Seattle)</a:t>
            </a:r>
            <a:endParaRPr lang="en-US" sz="1600" b="1" dirty="0">
              <a:solidFill>
                <a:schemeClr val="bg1"/>
              </a:solidFill>
            </a:endParaRPr>
          </a:p>
        </p:txBody>
      </p:sp>
      <p:sp>
        <p:nvSpPr>
          <p:cNvPr id="11" name="TextBox 10"/>
          <p:cNvSpPr txBox="1"/>
          <p:nvPr/>
        </p:nvSpPr>
        <p:spPr>
          <a:xfrm>
            <a:off x="7744156" y="2852936"/>
            <a:ext cx="1292340" cy="584775"/>
          </a:xfrm>
          <a:prstGeom prst="rect">
            <a:avLst/>
          </a:prstGeom>
          <a:solidFill>
            <a:srgbClr val="00B0F0"/>
          </a:solidFill>
        </p:spPr>
        <p:txBody>
          <a:bodyPr wrap="none" rtlCol="0">
            <a:spAutoFit/>
          </a:bodyPr>
          <a:lstStyle/>
          <a:p>
            <a:pPr algn="ctr"/>
            <a:r>
              <a:rPr lang="en-US" sz="1600" b="1" dirty="0" smtClean="0"/>
              <a:t>Beth Israel </a:t>
            </a:r>
          </a:p>
          <a:p>
            <a:pPr algn="ctr"/>
            <a:r>
              <a:rPr lang="en-US" sz="1600" b="1" dirty="0" smtClean="0"/>
              <a:t>(Boston)</a:t>
            </a:r>
            <a:endParaRPr lang="en-US" sz="1600" b="1" dirty="0"/>
          </a:p>
        </p:txBody>
      </p:sp>
      <p:sp>
        <p:nvSpPr>
          <p:cNvPr id="12" name="Oval 11"/>
          <p:cNvSpPr/>
          <p:nvPr/>
        </p:nvSpPr>
        <p:spPr>
          <a:xfrm>
            <a:off x="7832220" y="2492896"/>
            <a:ext cx="144016" cy="144016"/>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94768" y="3666510"/>
            <a:ext cx="1596912" cy="338554"/>
          </a:xfrm>
          <a:prstGeom prst="rect">
            <a:avLst/>
          </a:prstGeom>
          <a:solidFill>
            <a:srgbClr val="0000FF"/>
          </a:solidFill>
        </p:spPr>
        <p:txBody>
          <a:bodyPr wrap="none" rtlCol="0">
            <a:spAutoFit/>
          </a:bodyPr>
          <a:lstStyle/>
          <a:p>
            <a:pPr algn="ctr"/>
            <a:r>
              <a:rPr lang="en-US" sz="1600" b="1" dirty="0" smtClean="0">
                <a:solidFill>
                  <a:schemeClr val="bg1"/>
                </a:solidFill>
              </a:rPr>
              <a:t>UC San Diego </a:t>
            </a:r>
          </a:p>
        </p:txBody>
      </p:sp>
      <p:sp>
        <p:nvSpPr>
          <p:cNvPr id="14" name="Oval 13"/>
          <p:cNvSpPr/>
          <p:nvPr/>
        </p:nvSpPr>
        <p:spPr>
          <a:xfrm>
            <a:off x="1495516" y="4077072"/>
            <a:ext cx="144016" cy="144016"/>
          </a:xfrm>
          <a:prstGeom prst="ellipse">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p:cNvSpPr txBox="1"/>
          <p:nvPr/>
        </p:nvSpPr>
        <p:spPr>
          <a:xfrm>
            <a:off x="4112317" y="2274826"/>
            <a:ext cx="1484702" cy="338554"/>
          </a:xfrm>
          <a:prstGeom prst="rect">
            <a:avLst/>
          </a:prstGeom>
          <a:solidFill>
            <a:srgbClr val="7030A0"/>
          </a:solidFill>
        </p:spPr>
        <p:txBody>
          <a:bodyPr wrap="none" rtlCol="0">
            <a:spAutoFit/>
          </a:bodyPr>
          <a:lstStyle/>
          <a:p>
            <a:pPr algn="ctr"/>
            <a:r>
              <a:rPr lang="en-US" sz="1600" b="1" dirty="0" smtClean="0">
                <a:solidFill>
                  <a:schemeClr val="bg1"/>
                </a:solidFill>
              </a:rPr>
              <a:t>UC Michigan </a:t>
            </a:r>
          </a:p>
        </p:txBody>
      </p:sp>
      <p:sp>
        <p:nvSpPr>
          <p:cNvPr id="16" name="Oval 15"/>
          <p:cNvSpPr/>
          <p:nvPr/>
        </p:nvSpPr>
        <p:spPr>
          <a:xfrm>
            <a:off x="5455956" y="2708920"/>
            <a:ext cx="144016" cy="144016"/>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1639532" y="1556792"/>
            <a:ext cx="144016" cy="144016"/>
          </a:xfrm>
          <a:prstGeom prst="ellipse">
            <a:avLst/>
          </a:prstGeom>
          <a:solidFill>
            <a:srgbClr val="FF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7616196" y="2492896"/>
            <a:ext cx="144016" cy="144016"/>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493914" y="2613380"/>
            <a:ext cx="798617" cy="338554"/>
          </a:xfrm>
          <a:prstGeom prst="rect">
            <a:avLst/>
          </a:prstGeom>
          <a:solidFill>
            <a:srgbClr val="FF0000"/>
          </a:solidFill>
        </p:spPr>
        <p:txBody>
          <a:bodyPr wrap="none" rtlCol="0">
            <a:spAutoFit/>
          </a:bodyPr>
          <a:lstStyle/>
          <a:p>
            <a:pPr algn="ctr"/>
            <a:r>
              <a:rPr lang="en-US" sz="1600" b="1" dirty="0" smtClean="0">
                <a:solidFill>
                  <a:schemeClr val="bg1"/>
                </a:solidFill>
              </a:rPr>
              <a:t>UCSF </a:t>
            </a:r>
          </a:p>
        </p:txBody>
      </p:sp>
      <p:sp>
        <p:nvSpPr>
          <p:cNvPr id="20" name="Oval 19"/>
          <p:cNvSpPr/>
          <p:nvPr/>
        </p:nvSpPr>
        <p:spPr>
          <a:xfrm>
            <a:off x="991460" y="3068960"/>
            <a:ext cx="144016" cy="14401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2932812" y="5478323"/>
            <a:ext cx="2727030" cy="830997"/>
          </a:xfrm>
          <a:prstGeom prst="rect">
            <a:avLst/>
          </a:prstGeom>
          <a:solidFill>
            <a:srgbClr val="23ABAB"/>
          </a:solidFill>
          <a:ln w="28575">
            <a:noFill/>
          </a:ln>
        </p:spPr>
        <p:txBody>
          <a:bodyPr wrap="none" rtlCol="0">
            <a:spAutoFit/>
          </a:bodyPr>
          <a:lstStyle/>
          <a:p>
            <a:pPr algn="ctr"/>
            <a:r>
              <a:rPr lang="en-US" sz="1600" b="1" dirty="0" smtClean="0"/>
              <a:t>Baylor College</a:t>
            </a:r>
          </a:p>
          <a:p>
            <a:pPr algn="ctr"/>
            <a:r>
              <a:rPr lang="en-US" sz="1600" b="1" dirty="0"/>
              <a:t>o</a:t>
            </a:r>
            <a:r>
              <a:rPr lang="en-US" sz="1600" b="1" dirty="0" smtClean="0"/>
              <a:t>f Medicine (Houston):</a:t>
            </a:r>
          </a:p>
          <a:p>
            <a:pPr algn="ctr"/>
            <a:r>
              <a:rPr lang="en-US" sz="1600" b="1" dirty="0" smtClean="0"/>
              <a:t>Data Coordination Center </a:t>
            </a:r>
          </a:p>
        </p:txBody>
      </p:sp>
      <p:sp>
        <p:nvSpPr>
          <p:cNvPr id="22" name="Oval 21"/>
          <p:cNvSpPr/>
          <p:nvPr/>
        </p:nvSpPr>
        <p:spPr>
          <a:xfrm>
            <a:off x="4647885" y="5177772"/>
            <a:ext cx="144016" cy="144016"/>
          </a:xfrm>
          <a:prstGeom prst="ellipse">
            <a:avLst/>
          </a:prstGeom>
          <a:solidFill>
            <a:srgbClr val="23AB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Arc 22"/>
          <p:cNvSpPr/>
          <p:nvPr/>
        </p:nvSpPr>
        <p:spPr>
          <a:xfrm flipH="1">
            <a:off x="4303828" y="2815914"/>
            <a:ext cx="1801207" cy="2701318"/>
          </a:xfrm>
          <a:prstGeom prst="arc">
            <a:avLst>
              <a:gd name="adj1" fmla="val 16134918"/>
              <a:gd name="adj2" fmla="val 3471407"/>
            </a:avLst>
          </a:prstGeom>
          <a:ln w="38100">
            <a:solidFill>
              <a:schemeClr val="bg1"/>
            </a:solidFill>
            <a:prstDash val="sysDash"/>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 name="Arc 24"/>
          <p:cNvSpPr/>
          <p:nvPr/>
        </p:nvSpPr>
        <p:spPr>
          <a:xfrm rot="2832964" flipH="1">
            <a:off x="5770380" y="1813522"/>
            <a:ext cx="936734" cy="4602120"/>
          </a:xfrm>
          <a:prstGeom prst="arc">
            <a:avLst>
              <a:gd name="adj1" fmla="val 16608149"/>
              <a:gd name="adj2" fmla="val 4747282"/>
            </a:avLst>
          </a:prstGeom>
          <a:ln w="38100">
            <a:solidFill>
              <a:schemeClr val="bg1"/>
            </a:solidFill>
            <a:prstDash val="sysDash"/>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 name="Arc 25"/>
          <p:cNvSpPr/>
          <p:nvPr/>
        </p:nvSpPr>
        <p:spPr>
          <a:xfrm rot="3415934" flipV="1">
            <a:off x="5778300" y="1332641"/>
            <a:ext cx="748146" cy="4268257"/>
          </a:xfrm>
          <a:prstGeom prst="arc">
            <a:avLst>
              <a:gd name="adj1" fmla="val 17070259"/>
              <a:gd name="adj2" fmla="val 5005882"/>
            </a:avLst>
          </a:prstGeom>
          <a:ln w="38100">
            <a:solidFill>
              <a:schemeClr val="bg1"/>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7" name="Arc 26"/>
          <p:cNvSpPr/>
          <p:nvPr/>
        </p:nvSpPr>
        <p:spPr>
          <a:xfrm rot="8461720" flipH="1" flipV="1">
            <a:off x="2444110" y="421187"/>
            <a:ext cx="748146" cy="5631398"/>
          </a:xfrm>
          <a:prstGeom prst="arc">
            <a:avLst>
              <a:gd name="adj1" fmla="val 16850759"/>
              <a:gd name="adj2" fmla="val 5189391"/>
            </a:avLst>
          </a:prstGeom>
          <a:ln w="38100">
            <a:solidFill>
              <a:schemeClr val="bg1"/>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8" name="Arc 27"/>
          <p:cNvSpPr/>
          <p:nvPr/>
        </p:nvSpPr>
        <p:spPr>
          <a:xfrm rot="6921757" flipH="1" flipV="1">
            <a:off x="2127919" y="1719632"/>
            <a:ext cx="676665" cy="4708071"/>
          </a:xfrm>
          <a:prstGeom prst="arc">
            <a:avLst>
              <a:gd name="adj1" fmla="val 16850902"/>
              <a:gd name="adj2" fmla="val 5160882"/>
            </a:avLst>
          </a:prstGeom>
          <a:ln w="38100">
            <a:solidFill>
              <a:schemeClr val="bg1"/>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 name="Arc 28"/>
          <p:cNvSpPr/>
          <p:nvPr/>
        </p:nvSpPr>
        <p:spPr>
          <a:xfrm rot="6099829" flipH="1" flipV="1">
            <a:off x="1946835" y="2242264"/>
            <a:ext cx="676665" cy="4708071"/>
          </a:xfrm>
          <a:prstGeom prst="arc">
            <a:avLst>
              <a:gd name="adj1" fmla="val 17799054"/>
              <a:gd name="adj2" fmla="val 5160882"/>
            </a:avLst>
          </a:prstGeom>
          <a:ln w="38100">
            <a:solidFill>
              <a:schemeClr val="bg1"/>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0" name="TextBox 29"/>
          <p:cNvSpPr txBox="1"/>
          <p:nvPr/>
        </p:nvSpPr>
        <p:spPr>
          <a:xfrm>
            <a:off x="7113234" y="3753527"/>
            <a:ext cx="1876219" cy="584775"/>
          </a:xfrm>
          <a:prstGeom prst="rect">
            <a:avLst/>
          </a:prstGeom>
          <a:noFill/>
        </p:spPr>
        <p:txBody>
          <a:bodyPr wrap="none" rtlCol="0">
            <a:spAutoFit/>
          </a:bodyPr>
          <a:lstStyle/>
          <a:p>
            <a:pPr algn="ctr"/>
            <a:r>
              <a:rPr lang="en-US" sz="1600" b="1" dirty="0" smtClean="0"/>
              <a:t>NCBI</a:t>
            </a:r>
          </a:p>
          <a:p>
            <a:pPr algn="ctr"/>
            <a:r>
              <a:rPr lang="en-US" sz="1600" b="1" dirty="0" smtClean="0"/>
              <a:t>Washington, D.C.</a:t>
            </a:r>
          </a:p>
        </p:txBody>
      </p:sp>
      <p:sp>
        <p:nvSpPr>
          <p:cNvPr id="31" name="Oval 30"/>
          <p:cNvSpPr/>
          <p:nvPr/>
        </p:nvSpPr>
        <p:spPr>
          <a:xfrm>
            <a:off x="7146584" y="3288997"/>
            <a:ext cx="253587" cy="284019"/>
          </a:xfrm>
          <a:prstGeom prst="ellipse">
            <a:avLst/>
          </a:prstGeom>
          <a:solidFill>
            <a:srgbClr val="008000"/>
          </a:solidFill>
          <a:ln w="285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Arc 31"/>
          <p:cNvSpPr/>
          <p:nvPr/>
        </p:nvSpPr>
        <p:spPr>
          <a:xfrm rot="13828951" flipH="1">
            <a:off x="4719923" y="1598456"/>
            <a:ext cx="1801207" cy="4383481"/>
          </a:xfrm>
          <a:prstGeom prst="arc">
            <a:avLst>
              <a:gd name="adj1" fmla="val 17744415"/>
              <a:gd name="adj2" fmla="val 3471407"/>
            </a:avLst>
          </a:prstGeom>
          <a:ln w="57150">
            <a:solidFill>
              <a:srgbClr val="000000"/>
            </a:solidFill>
            <a:prstDash val="lgDash"/>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Footer Placeholder 6"/>
          <p:cNvSpPr>
            <a:spLocks noGrp="1"/>
          </p:cNvSpPr>
          <p:nvPr>
            <p:ph type="ftr" sz="quarter" idx="11"/>
          </p:nvPr>
        </p:nvSpPr>
        <p:spPr/>
        <p:txBody>
          <a:bodyPr/>
          <a:lstStyle/>
          <a:p>
            <a:r>
              <a:rPr lang="en-US" dirty="0" smtClean="0"/>
              <a:t>ISEV 2015</a:t>
            </a:r>
            <a:endParaRPr lang="en-US" dirty="0"/>
          </a:p>
        </p:txBody>
      </p:sp>
    </p:spTree>
    <p:extLst>
      <p:ext uri="{BB962C8B-B14F-4D97-AF65-F5344CB8AC3E}">
        <p14:creationId xmlns:p14="http://schemas.microsoft.com/office/powerpoint/2010/main" val="293319696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6632"/>
            <a:ext cx="9144000" cy="1143000"/>
          </a:xfrm>
        </p:spPr>
        <p:txBody>
          <a:bodyPr>
            <a:noAutofit/>
          </a:bodyPr>
          <a:lstStyle/>
          <a:p>
            <a:r>
              <a:rPr lang="en-US" sz="2800" b="1" dirty="0" smtClean="0">
                <a:latin typeface="Arial" pitchFamily="34" charset="0"/>
                <a:cs typeface="Arial" pitchFamily="34" charset="0"/>
              </a:rPr>
              <a:t>RNA-</a:t>
            </a:r>
            <a:r>
              <a:rPr lang="en-US" sz="2800" b="1" dirty="0" err="1" smtClean="0">
                <a:latin typeface="Arial" pitchFamily="34" charset="0"/>
                <a:cs typeface="Arial" pitchFamily="34" charset="0"/>
              </a:rPr>
              <a:t>Seq</a:t>
            </a:r>
            <a:r>
              <a:rPr lang="en-US" sz="2800" b="1" dirty="0" smtClean="0">
                <a:latin typeface="Arial" pitchFamily="34" charset="0"/>
                <a:cs typeface="Arial" pitchFamily="34" charset="0"/>
              </a:rPr>
              <a:t> Profiling of Human </a:t>
            </a:r>
            <a:r>
              <a:rPr lang="en-US" sz="2800" b="1" dirty="0" err="1" smtClean="0">
                <a:latin typeface="Arial" pitchFamily="34" charset="0"/>
                <a:cs typeface="Arial" pitchFamily="34" charset="0"/>
              </a:rPr>
              <a:t>exRNAs</a:t>
            </a:r>
            <a:r>
              <a:rPr lang="en-US" sz="2800" b="1" dirty="0" smtClean="0">
                <a:latin typeface="Arial" pitchFamily="34" charset="0"/>
                <a:cs typeface="Arial" pitchFamily="34" charset="0"/>
              </a:rPr>
              <a:t> – </a:t>
            </a:r>
            <a:br>
              <a:rPr lang="en-US" sz="2800" b="1" dirty="0" smtClean="0">
                <a:latin typeface="Arial" pitchFamily="34" charset="0"/>
                <a:cs typeface="Arial" pitchFamily="34" charset="0"/>
              </a:rPr>
            </a:br>
            <a:r>
              <a:rPr lang="en-US" sz="2800" b="1" dirty="0" smtClean="0">
                <a:latin typeface="Arial" pitchFamily="34" charset="0"/>
                <a:cs typeface="Arial" pitchFamily="34" charset="0"/>
              </a:rPr>
              <a:t>Multiple Biological Fluids</a:t>
            </a:r>
            <a:endParaRPr lang="en-US" sz="2800" b="1" dirty="0">
              <a:latin typeface="Arial" pitchFamily="34" charset="0"/>
              <a:cs typeface="Arial" pitchFamily="34" charset="0"/>
            </a:endParaRPr>
          </a:p>
        </p:txBody>
      </p:sp>
      <p:sp>
        <p:nvSpPr>
          <p:cNvPr id="18" name="TextBox 17"/>
          <p:cNvSpPr txBox="1"/>
          <p:nvPr/>
        </p:nvSpPr>
        <p:spPr>
          <a:xfrm>
            <a:off x="1073286" y="1761277"/>
            <a:ext cx="6997428" cy="4093428"/>
          </a:xfrm>
          <a:prstGeom prst="rect">
            <a:avLst/>
          </a:prstGeom>
          <a:noFill/>
        </p:spPr>
        <p:txBody>
          <a:bodyPr wrap="none" rtlCol="0">
            <a:spAutoFit/>
          </a:bodyPr>
          <a:lstStyle/>
          <a:p>
            <a:pPr marL="285750" indent="-285750">
              <a:buFont typeface="Arial" panose="020B0604020202020204" pitchFamily="34" charset="0"/>
              <a:buChar char="•"/>
            </a:pPr>
            <a:r>
              <a:rPr lang="en-US" sz="2000" b="1" dirty="0" smtClean="0"/>
              <a:t>Short &amp; long non-coding, non-coding, circular coding</a:t>
            </a:r>
          </a:p>
          <a:p>
            <a:pPr marL="285750" indent="-285750">
              <a:buFont typeface="Arial" panose="020B0604020202020204" pitchFamily="34" charset="0"/>
              <a:buChar char="•"/>
            </a:pPr>
            <a:endParaRPr lang="en-US" sz="2000" b="1" dirty="0"/>
          </a:p>
          <a:p>
            <a:pPr marL="285750" indent="-285750">
              <a:buFont typeface="Arial" panose="020B0604020202020204" pitchFamily="34" charset="0"/>
              <a:buChar char="•"/>
            </a:pPr>
            <a:r>
              <a:rPr lang="en-US" sz="2000" b="1" dirty="0" smtClean="0"/>
              <a:t>Plasma</a:t>
            </a:r>
          </a:p>
          <a:p>
            <a:pPr marL="285750" indent="-285750">
              <a:buFont typeface="Arial" panose="020B0604020202020204" pitchFamily="34" charset="0"/>
              <a:buChar char="•"/>
            </a:pPr>
            <a:r>
              <a:rPr lang="en-US" sz="2000" b="1" dirty="0" smtClean="0"/>
              <a:t>Serum</a:t>
            </a:r>
          </a:p>
          <a:p>
            <a:pPr marL="285750" indent="-285750">
              <a:buFont typeface="Arial" panose="020B0604020202020204" pitchFamily="34" charset="0"/>
              <a:buChar char="•"/>
            </a:pPr>
            <a:r>
              <a:rPr lang="en-US" sz="2000" b="1" dirty="0" smtClean="0"/>
              <a:t>Urine</a:t>
            </a:r>
          </a:p>
          <a:p>
            <a:pPr marL="285750" indent="-285750">
              <a:buFont typeface="Arial" panose="020B0604020202020204" pitchFamily="34" charset="0"/>
              <a:buChar char="•"/>
            </a:pPr>
            <a:r>
              <a:rPr lang="en-US" sz="2000" b="1" dirty="0" smtClean="0"/>
              <a:t>Saliva</a:t>
            </a:r>
          </a:p>
          <a:p>
            <a:pPr marL="285750" indent="-285750">
              <a:buFont typeface="Arial" panose="020B0604020202020204" pitchFamily="34" charset="0"/>
              <a:buChar char="•"/>
            </a:pPr>
            <a:r>
              <a:rPr lang="en-US" sz="2000" b="1" dirty="0" smtClean="0"/>
              <a:t>Cerebrospinal fluid</a:t>
            </a:r>
          </a:p>
          <a:p>
            <a:pPr marL="285750" indent="-285750">
              <a:buFont typeface="Arial" panose="020B0604020202020204" pitchFamily="34" charset="0"/>
              <a:buChar char="•"/>
            </a:pPr>
            <a:r>
              <a:rPr lang="en-US" sz="2000" b="1" dirty="0" smtClean="0"/>
              <a:t>Cord blood</a:t>
            </a:r>
          </a:p>
          <a:p>
            <a:pPr marL="285750" indent="-285750">
              <a:buFont typeface="Arial" panose="020B0604020202020204" pitchFamily="34" charset="0"/>
              <a:buChar char="•"/>
            </a:pPr>
            <a:r>
              <a:rPr lang="en-US" sz="2000" b="1" dirty="0" smtClean="0"/>
              <a:t>Seminal fluid</a:t>
            </a:r>
          </a:p>
          <a:p>
            <a:pPr marL="285750" indent="-285750">
              <a:buFont typeface="Arial" panose="020B0604020202020204" pitchFamily="34" charset="0"/>
              <a:buChar char="•"/>
            </a:pPr>
            <a:r>
              <a:rPr lang="en-US" sz="2000" b="1" dirty="0" err="1" smtClean="0"/>
              <a:t>Bronchoaveolar</a:t>
            </a:r>
            <a:r>
              <a:rPr lang="en-US" sz="2000" b="1" dirty="0" smtClean="0"/>
              <a:t> fluid</a:t>
            </a:r>
          </a:p>
          <a:p>
            <a:pPr marL="285750" indent="-285750">
              <a:buFont typeface="Arial" panose="020B0604020202020204" pitchFamily="34" charset="0"/>
              <a:buChar char="•"/>
            </a:pPr>
            <a:r>
              <a:rPr lang="en-US" sz="2000" b="1" dirty="0" smtClean="0"/>
              <a:t>Placenta</a:t>
            </a:r>
          </a:p>
          <a:p>
            <a:pPr marL="285750" indent="-285750">
              <a:buFont typeface="Arial" panose="020B0604020202020204" pitchFamily="34" charset="0"/>
              <a:buChar char="•"/>
            </a:pPr>
            <a:endParaRPr lang="en-US" sz="2000" b="1" dirty="0"/>
          </a:p>
          <a:p>
            <a:pPr marL="285750" indent="-285750">
              <a:buFont typeface="Arial" panose="020B0604020202020204" pitchFamily="34" charset="0"/>
              <a:buChar char="•"/>
            </a:pPr>
            <a:r>
              <a:rPr lang="en-US" sz="2000" b="1" dirty="0"/>
              <a:t>Endogenous vs exogenous (environment/diet</a:t>
            </a:r>
            <a:r>
              <a:rPr lang="en-US" sz="2000" b="1" dirty="0" smtClean="0"/>
              <a:t>)</a:t>
            </a:r>
            <a:endParaRPr lang="en-US" sz="2000" b="1" dirty="0"/>
          </a:p>
        </p:txBody>
      </p:sp>
      <p:sp>
        <p:nvSpPr>
          <p:cNvPr id="8" name="Slide Number Placeholder 7"/>
          <p:cNvSpPr>
            <a:spLocks noGrp="1"/>
          </p:cNvSpPr>
          <p:nvPr>
            <p:ph type="sldNum" sz="quarter" idx="12"/>
          </p:nvPr>
        </p:nvSpPr>
        <p:spPr>
          <a:xfrm>
            <a:off x="6553200" y="6356350"/>
            <a:ext cx="2133600" cy="365125"/>
          </a:xfrm>
        </p:spPr>
        <p:txBody>
          <a:bodyPr/>
          <a:lstStyle/>
          <a:p>
            <a:fld id="{42D882AF-417C-435C-9F28-43C1763EC6AE}" type="slidenum">
              <a:rPr lang="en-US" smtClean="0"/>
              <a:pPr/>
              <a:t>6</a:t>
            </a:fld>
            <a:endParaRPr lang="en-US"/>
          </a:p>
        </p:txBody>
      </p:sp>
      <p:sp>
        <p:nvSpPr>
          <p:cNvPr id="4" name="Footer Placeholder 3"/>
          <p:cNvSpPr>
            <a:spLocks noGrp="1"/>
          </p:cNvSpPr>
          <p:nvPr>
            <p:ph type="ftr" sz="quarter" idx="11"/>
          </p:nvPr>
        </p:nvSpPr>
        <p:spPr>
          <a:xfrm>
            <a:off x="3124200" y="6356350"/>
            <a:ext cx="2895600" cy="365125"/>
          </a:xfrm>
        </p:spPr>
        <p:txBody>
          <a:bodyPr/>
          <a:lstStyle/>
          <a:p>
            <a:r>
              <a:rPr lang="en-US" dirty="0" smtClean="0"/>
              <a:t>ISEV 2015</a:t>
            </a:r>
            <a:endParaRPr lang="en-US" dirty="0"/>
          </a:p>
        </p:txBody>
      </p:sp>
      <p:pic>
        <p:nvPicPr>
          <p:cNvPr id="9" name="Picture 8" descr="exRNA logo.png"/>
          <p:cNvPicPr>
            <a:picLocks noChangeAspect="1"/>
          </p:cNvPicPr>
          <p:nvPr/>
        </p:nvPicPr>
        <p:blipFill rotWithShape="1">
          <a:blip r:embed="rId3" cstate="print">
            <a:extLst>
              <a:ext uri="{28A0092B-C50C-407E-A947-70E740481C1C}">
                <a14:useLocalDpi xmlns:a14="http://schemas.microsoft.com/office/drawing/2010/main" val="0"/>
              </a:ext>
            </a:extLst>
          </a:blip>
          <a:srcRect r="66312"/>
          <a:stretch/>
        </p:blipFill>
        <p:spPr>
          <a:xfrm>
            <a:off x="120602" y="128185"/>
            <a:ext cx="706982" cy="835831"/>
          </a:xfrm>
          <a:prstGeom prst="rect">
            <a:avLst/>
          </a:prstGeom>
        </p:spPr>
      </p:pic>
      <p:cxnSp>
        <p:nvCxnSpPr>
          <p:cNvPr id="7" name="Straight Connector 6"/>
          <p:cNvCxnSpPr/>
          <p:nvPr/>
        </p:nvCxnSpPr>
        <p:spPr>
          <a:xfrm>
            <a:off x="1035858" y="1196752"/>
            <a:ext cx="7732466" cy="0"/>
          </a:xfrm>
          <a:prstGeom prst="line">
            <a:avLst/>
          </a:prstGeom>
          <a:ln>
            <a:solidFill>
              <a:srgbClr val="171718"/>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4936963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21678" y="77426"/>
            <a:ext cx="7526786" cy="752330"/>
          </a:xfrm>
        </p:spPr>
        <p:txBody>
          <a:bodyPr>
            <a:noAutofit/>
          </a:bodyPr>
          <a:lstStyle/>
          <a:p>
            <a:pPr algn="l"/>
            <a:r>
              <a:rPr lang="en-US" sz="4000" b="1" dirty="0" smtClean="0">
                <a:latin typeface="Arial" panose="020B0604020202020204" pitchFamily="34" charset="0"/>
                <a:cs typeface="Arial" panose="020B0604020202020204" pitchFamily="34" charset="0"/>
              </a:rPr>
              <a:t>DMRR Analysis Infrastructure</a:t>
            </a:r>
            <a:endParaRPr lang="en-US" sz="4000" b="1" dirty="0">
              <a:solidFill>
                <a:srgbClr val="2E9EE2"/>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2"/>
          </p:nvPr>
        </p:nvSpPr>
        <p:spPr/>
        <p:txBody>
          <a:bodyPr/>
          <a:lstStyle/>
          <a:p>
            <a:fld id="{42D882AF-417C-435C-9F28-43C1763EC6AE}" type="slidenum">
              <a:rPr lang="en-US" smtClean="0"/>
              <a:pPr/>
              <a:t>7</a:t>
            </a:fld>
            <a:endParaRPr lang="en-US"/>
          </a:p>
        </p:txBody>
      </p:sp>
      <p:cxnSp>
        <p:nvCxnSpPr>
          <p:cNvPr id="8" name="Straight Connector 7"/>
          <p:cNvCxnSpPr/>
          <p:nvPr/>
        </p:nvCxnSpPr>
        <p:spPr>
          <a:xfrm>
            <a:off x="1160014" y="816004"/>
            <a:ext cx="7732466" cy="0"/>
          </a:xfrm>
          <a:prstGeom prst="line">
            <a:avLst/>
          </a:prstGeom>
          <a:ln>
            <a:solidFill>
              <a:srgbClr val="171718"/>
            </a:solidFill>
          </a:ln>
          <a:effectLst/>
        </p:spPr>
        <p:style>
          <a:lnRef idx="2">
            <a:schemeClr val="accent1"/>
          </a:lnRef>
          <a:fillRef idx="0">
            <a:schemeClr val="accent1"/>
          </a:fillRef>
          <a:effectRef idx="1">
            <a:schemeClr val="accent1"/>
          </a:effectRef>
          <a:fontRef idx="minor">
            <a:schemeClr val="tx1"/>
          </a:fontRef>
        </p:style>
      </p:cxnSp>
      <p:pic>
        <p:nvPicPr>
          <p:cNvPr id="9" name="Picture 8" descr="exRNA logo.png"/>
          <p:cNvPicPr>
            <a:picLocks noChangeAspect="1"/>
          </p:cNvPicPr>
          <p:nvPr/>
        </p:nvPicPr>
        <p:blipFill rotWithShape="1">
          <a:blip r:embed="rId2" cstate="print">
            <a:extLst>
              <a:ext uri="{28A0092B-C50C-407E-A947-70E740481C1C}">
                <a14:useLocalDpi xmlns:a14="http://schemas.microsoft.com/office/drawing/2010/main" val="0"/>
              </a:ext>
            </a:extLst>
          </a:blip>
          <a:srcRect r="66312"/>
          <a:stretch/>
        </p:blipFill>
        <p:spPr>
          <a:xfrm>
            <a:off x="160043" y="128185"/>
            <a:ext cx="706982" cy="835831"/>
          </a:xfrm>
          <a:prstGeom prst="rect">
            <a:avLst/>
          </a:prstGeom>
        </p:spPr>
      </p:pic>
      <p:pic>
        <p:nvPicPr>
          <p:cNvPr id="6" name="Picture 5"/>
          <p:cNvPicPr>
            <a:picLocks noChangeAspect="1" noChangeArrowheads="1"/>
          </p:cNvPicPr>
          <p:nvPr/>
        </p:nvPicPr>
        <p:blipFill rotWithShape="1">
          <a:blip r:embed="rId3" cstate="print"/>
          <a:srcRect l="44236" t="28157" r="38337" b="18090"/>
          <a:stretch/>
        </p:blipFill>
        <p:spPr bwMode="auto">
          <a:xfrm>
            <a:off x="5004048" y="1052736"/>
            <a:ext cx="1152128" cy="1861130"/>
          </a:xfrm>
          <a:prstGeom prst="rect">
            <a:avLst/>
          </a:prstGeom>
          <a:noFill/>
          <a:ln w="9525">
            <a:noFill/>
            <a:miter lim="800000"/>
            <a:headEnd/>
            <a:tailEnd/>
          </a:ln>
        </p:spPr>
      </p:pic>
      <p:sp>
        <p:nvSpPr>
          <p:cNvPr id="3" name="TextBox 2"/>
          <p:cNvSpPr txBox="1"/>
          <p:nvPr/>
        </p:nvSpPr>
        <p:spPr>
          <a:xfrm>
            <a:off x="397438" y="1974449"/>
            <a:ext cx="1266693" cy="400110"/>
          </a:xfrm>
          <a:prstGeom prst="rect">
            <a:avLst/>
          </a:prstGeom>
          <a:noFill/>
        </p:spPr>
        <p:txBody>
          <a:bodyPr wrap="none" rtlCol="0">
            <a:spAutoFit/>
          </a:bodyPr>
          <a:lstStyle/>
          <a:p>
            <a:r>
              <a:rPr lang="en-US" sz="2000" b="1" dirty="0" smtClean="0"/>
              <a:t>Libraries</a:t>
            </a:r>
            <a:endParaRPr lang="en-US" sz="2000" b="1" dirty="0"/>
          </a:p>
        </p:txBody>
      </p:sp>
      <p:pic>
        <p:nvPicPr>
          <p:cNvPr id="5" name="Picture 4"/>
          <p:cNvPicPr>
            <a:picLocks noChangeAspect="1"/>
          </p:cNvPicPr>
          <p:nvPr/>
        </p:nvPicPr>
        <p:blipFill>
          <a:blip r:embed="rId4"/>
          <a:stretch>
            <a:fillRect/>
          </a:stretch>
        </p:blipFill>
        <p:spPr>
          <a:xfrm>
            <a:off x="2684226" y="1653527"/>
            <a:ext cx="1293377" cy="973394"/>
          </a:xfrm>
          <a:prstGeom prst="rect">
            <a:avLst/>
          </a:prstGeom>
        </p:spPr>
      </p:pic>
      <p:pic>
        <p:nvPicPr>
          <p:cNvPr id="7" name="Picture 6"/>
          <p:cNvPicPr>
            <a:picLocks noChangeAspect="1"/>
          </p:cNvPicPr>
          <p:nvPr/>
        </p:nvPicPr>
        <p:blipFill>
          <a:blip r:embed="rId5"/>
          <a:stretch>
            <a:fillRect/>
          </a:stretch>
        </p:blipFill>
        <p:spPr>
          <a:xfrm>
            <a:off x="7202823" y="1612088"/>
            <a:ext cx="1365385" cy="1222239"/>
          </a:xfrm>
          <a:prstGeom prst="rect">
            <a:avLst/>
          </a:prstGeom>
          <a:ln>
            <a:solidFill>
              <a:srgbClr val="FF0000"/>
            </a:solidFill>
          </a:ln>
        </p:spPr>
      </p:pic>
      <p:sp>
        <p:nvSpPr>
          <p:cNvPr id="10" name="Right Arrow 9"/>
          <p:cNvSpPr/>
          <p:nvPr/>
        </p:nvSpPr>
        <p:spPr>
          <a:xfrm>
            <a:off x="1763688" y="1983301"/>
            <a:ext cx="720080" cy="34925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Arrow 10"/>
          <p:cNvSpPr/>
          <p:nvPr/>
        </p:nvSpPr>
        <p:spPr>
          <a:xfrm>
            <a:off x="4211960" y="1972514"/>
            <a:ext cx="720080" cy="34925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ight Arrow 11"/>
          <p:cNvSpPr/>
          <p:nvPr/>
        </p:nvSpPr>
        <p:spPr>
          <a:xfrm>
            <a:off x="6156176" y="1972514"/>
            <a:ext cx="720080" cy="34925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4410596" y="2861155"/>
            <a:ext cx="2681684" cy="1815882"/>
          </a:xfrm>
          <a:prstGeom prst="rect">
            <a:avLst/>
          </a:prstGeom>
          <a:noFill/>
        </p:spPr>
        <p:txBody>
          <a:bodyPr wrap="square" rtlCol="0">
            <a:spAutoFit/>
          </a:bodyPr>
          <a:lstStyle/>
          <a:p>
            <a:endParaRPr lang="en-US" sz="1600" b="1" dirty="0" smtClean="0"/>
          </a:p>
          <a:p>
            <a:pPr marL="285750" indent="-285750">
              <a:buFont typeface="Arial" panose="020B0604020202020204" pitchFamily="34" charset="0"/>
              <a:buChar char="•"/>
            </a:pPr>
            <a:r>
              <a:rPr lang="en-US" sz="1600" b="1" dirty="0" smtClean="0"/>
              <a:t>Small </a:t>
            </a:r>
            <a:r>
              <a:rPr lang="en-US" sz="1600" b="1" dirty="0" err="1" smtClean="0"/>
              <a:t>exRNA-Seq</a:t>
            </a:r>
            <a:r>
              <a:rPr lang="en-US" sz="1600" b="1" dirty="0" smtClean="0"/>
              <a:t> pipeline</a:t>
            </a:r>
          </a:p>
          <a:p>
            <a:pPr marL="285750" indent="-285750">
              <a:buFont typeface="Arial" panose="020B0604020202020204" pitchFamily="34" charset="0"/>
              <a:buChar char="•"/>
            </a:pPr>
            <a:r>
              <a:rPr lang="en-US" sz="1600" b="1" dirty="0" smtClean="0"/>
              <a:t>Long </a:t>
            </a:r>
            <a:r>
              <a:rPr lang="en-US" sz="1600" b="1" dirty="0" err="1" smtClean="0"/>
              <a:t>exRNA-Seq</a:t>
            </a:r>
            <a:r>
              <a:rPr lang="en-US" sz="1600" b="1" dirty="0" smtClean="0"/>
              <a:t> pipeline</a:t>
            </a:r>
          </a:p>
          <a:p>
            <a:pPr marL="285750" indent="-285750">
              <a:buFont typeface="Arial" panose="020B0604020202020204" pitchFamily="34" charset="0"/>
              <a:buChar char="•"/>
            </a:pPr>
            <a:r>
              <a:rPr lang="en-US" sz="1600" b="1" dirty="0" err="1" smtClean="0"/>
              <a:t>ExRNA</a:t>
            </a:r>
            <a:r>
              <a:rPr lang="en-US" sz="1600" b="1" dirty="0" smtClean="0"/>
              <a:t> Atlas</a:t>
            </a:r>
          </a:p>
          <a:p>
            <a:pPr marL="285750" indent="-285750">
              <a:buFont typeface="Arial" panose="020B0604020202020204" pitchFamily="34" charset="0"/>
              <a:buChar char="•"/>
            </a:pPr>
            <a:r>
              <a:rPr lang="en-US" sz="1600" b="1" dirty="0" smtClean="0"/>
              <a:t>Genboree Workbench</a:t>
            </a:r>
          </a:p>
        </p:txBody>
      </p:sp>
      <p:sp>
        <p:nvSpPr>
          <p:cNvPr id="14" name="TextBox 13"/>
          <p:cNvSpPr txBox="1"/>
          <p:nvPr/>
        </p:nvSpPr>
        <p:spPr>
          <a:xfrm>
            <a:off x="6948264" y="2861154"/>
            <a:ext cx="1967301" cy="1323439"/>
          </a:xfrm>
          <a:prstGeom prst="rect">
            <a:avLst/>
          </a:prstGeom>
          <a:noFill/>
        </p:spPr>
        <p:txBody>
          <a:bodyPr wrap="square" rtlCol="0">
            <a:spAutoFit/>
          </a:bodyPr>
          <a:lstStyle/>
          <a:p>
            <a:endParaRPr lang="en-US" sz="1600" b="1" dirty="0" smtClean="0"/>
          </a:p>
          <a:p>
            <a:pPr marL="285750" indent="-285750">
              <a:buFont typeface="Arial" panose="020B0604020202020204" pitchFamily="34" charset="0"/>
              <a:buChar char="•"/>
            </a:pPr>
            <a:r>
              <a:rPr lang="en-US" sz="1600" b="1" dirty="0" err="1" smtClean="0"/>
              <a:t>WikiPathways</a:t>
            </a:r>
            <a:endParaRPr lang="en-US" sz="1600" b="1" dirty="0" smtClean="0"/>
          </a:p>
          <a:p>
            <a:pPr marL="285750" indent="-285750">
              <a:buFont typeface="Arial" panose="020B0604020202020204" pitchFamily="34" charset="0"/>
              <a:buChar char="•"/>
            </a:pPr>
            <a:r>
              <a:rPr lang="en-US" sz="1600" b="1" dirty="0" err="1" smtClean="0"/>
              <a:t>Cytoscape</a:t>
            </a:r>
            <a:endParaRPr lang="en-US" sz="1600" b="1" dirty="0" smtClean="0"/>
          </a:p>
          <a:p>
            <a:pPr marL="285750" indent="-285750">
              <a:buFont typeface="Arial" panose="020B0604020202020204" pitchFamily="34" charset="0"/>
              <a:buChar char="•"/>
            </a:pPr>
            <a:r>
              <a:rPr lang="en-US" sz="1600" b="1" dirty="0" err="1" smtClean="0"/>
              <a:t>PathVisio</a:t>
            </a:r>
            <a:endParaRPr lang="en-US" sz="1600" b="1" dirty="0" smtClean="0"/>
          </a:p>
          <a:p>
            <a:pPr marL="285750" indent="-285750">
              <a:buFont typeface="Arial" panose="020B0604020202020204" pitchFamily="34" charset="0"/>
              <a:buChar char="•"/>
            </a:pPr>
            <a:r>
              <a:rPr lang="en-US" sz="1600" b="1" dirty="0" err="1" smtClean="0"/>
              <a:t>BioGPS</a:t>
            </a:r>
            <a:endParaRPr lang="en-US" sz="1600" b="1" dirty="0" smtClean="0"/>
          </a:p>
        </p:txBody>
      </p:sp>
      <p:sp>
        <p:nvSpPr>
          <p:cNvPr id="15" name="TextBox 14"/>
          <p:cNvSpPr txBox="1"/>
          <p:nvPr/>
        </p:nvSpPr>
        <p:spPr>
          <a:xfrm>
            <a:off x="2411436" y="2871943"/>
            <a:ext cx="1999160" cy="584775"/>
          </a:xfrm>
          <a:prstGeom prst="rect">
            <a:avLst/>
          </a:prstGeom>
          <a:noFill/>
        </p:spPr>
        <p:txBody>
          <a:bodyPr wrap="square" rtlCol="0">
            <a:spAutoFit/>
          </a:bodyPr>
          <a:lstStyle/>
          <a:p>
            <a:endParaRPr lang="en-US" sz="1600" b="1" dirty="0" smtClean="0"/>
          </a:p>
          <a:p>
            <a:pPr marL="285750" indent="-285750">
              <a:buFont typeface="Arial" panose="020B0604020202020204" pitchFamily="34" charset="0"/>
              <a:buChar char="•"/>
            </a:pPr>
            <a:r>
              <a:rPr lang="en-US" sz="1600" b="1" dirty="0" smtClean="0"/>
              <a:t>Sequence</a:t>
            </a:r>
          </a:p>
        </p:txBody>
      </p:sp>
      <p:sp>
        <p:nvSpPr>
          <p:cNvPr id="16" name="TextBox 15"/>
          <p:cNvSpPr txBox="1"/>
          <p:nvPr/>
        </p:nvSpPr>
        <p:spPr>
          <a:xfrm>
            <a:off x="331574" y="2834327"/>
            <a:ext cx="1999160" cy="830997"/>
          </a:xfrm>
          <a:prstGeom prst="rect">
            <a:avLst/>
          </a:prstGeom>
          <a:noFill/>
        </p:spPr>
        <p:txBody>
          <a:bodyPr wrap="square" rtlCol="0">
            <a:spAutoFit/>
          </a:bodyPr>
          <a:lstStyle/>
          <a:p>
            <a:endParaRPr lang="en-US" sz="1600" b="1" dirty="0" smtClean="0"/>
          </a:p>
          <a:p>
            <a:pPr marL="285750" indent="-285750">
              <a:buFont typeface="Arial" panose="020B0604020202020204" pitchFamily="34" charset="0"/>
              <a:buChar char="•"/>
            </a:pPr>
            <a:r>
              <a:rPr lang="en-US" sz="1600" b="1" dirty="0" smtClean="0"/>
              <a:t>Sample</a:t>
            </a:r>
          </a:p>
          <a:p>
            <a:r>
              <a:rPr lang="en-US" sz="1600" b="1" dirty="0" smtClean="0"/>
              <a:t>     Preparation</a:t>
            </a:r>
          </a:p>
        </p:txBody>
      </p:sp>
      <p:sp>
        <p:nvSpPr>
          <p:cNvPr id="17" name="Title 1"/>
          <p:cNvSpPr txBox="1">
            <a:spLocks/>
          </p:cNvSpPr>
          <p:nvPr/>
        </p:nvSpPr>
        <p:spPr>
          <a:xfrm>
            <a:off x="160042" y="5084750"/>
            <a:ext cx="8876453" cy="75233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sz="2400" b="1" i="1" dirty="0" smtClean="0">
                <a:solidFill>
                  <a:srgbClr val="008000"/>
                </a:solidFill>
                <a:latin typeface="Helvetica"/>
                <a:cs typeface="Helvetica"/>
              </a:rPr>
              <a:t>Protocols, data, &amp; pipelines at www.exrna.org</a:t>
            </a:r>
            <a:endParaRPr lang="en-US" sz="2400" b="1" i="1" dirty="0">
              <a:solidFill>
                <a:srgbClr val="008000"/>
              </a:solidFill>
              <a:latin typeface="Helvetica"/>
              <a:cs typeface="Helvetica"/>
            </a:endParaRPr>
          </a:p>
        </p:txBody>
      </p:sp>
      <p:sp>
        <p:nvSpPr>
          <p:cNvPr id="18" name="Footer Placeholder 17"/>
          <p:cNvSpPr>
            <a:spLocks noGrp="1"/>
          </p:cNvSpPr>
          <p:nvPr>
            <p:ph type="ftr" sz="quarter" idx="11"/>
          </p:nvPr>
        </p:nvSpPr>
        <p:spPr/>
        <p:txBody>
          <a:bodyPr/>
          <a:lstStyle/>
          <a:p>
            <a:r>
              <a:rPr lang="en-US" dirty="0" smtClean="0"/>
              <a:t>ISEV 2015</a:t>
            </a:r>
            <a:endParaRPr lang="en-US" dirty="0"/>
          </a:p>
        </p:txBody>
      </p:sp>
    </p:spTree>
    <p:extLst>
      <p:ext uri="{BB962C8B-B14F-4D97-AF65-F5344CB8AC3E}">
        <p14:creationId xmlns:p14="http://schemas.microsoft.com/office/powerpoint/2010/main" val="148853633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80120" y="63674"/>
            <a:ext cx="8063880" cy="752330"/>
          </a:xfrm>
        </p:spPr>
        <p:txBody>
          <a:bodyPr>
            <a:noAutofit/>
          </a:bodyPr>
          <a:lstStyle/>
          <a:p>
            <a:r>
              <a:rPr lang="en-US" b="1" dirty="0" err="1" smtClean="0">
                <a:latin typeface="Arial" panose="020B0604020202020204" pitchFamily="34" charset="0"/>
                <a:cs typeface="Arial" panose="020B0604020202020204" pitchFamily="34" charset="0"/>
              </a:rPr>
              <a:t>ExRNA</a:t>
            </a:r>
            <a:r>
              <a:rPr lang="en-US" b="1" dirty="0" smtClean="0">
                <a:latin typeface="Arial" panose="020B0604020202020204" pitchFamily="34" charset="0"/>
                <a:cs typeface="Arial" panose="020B0604020202020204" pitchFamily="34" charset="0"/>
              </a:rPr>
              <a:t> Atlas</a:t>
            </a:r>
            <a:endParaRPr lang="en-US"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2"/>
          </p:nvPr>
        </p:nvSpPr>
        <p:spPr/>
        <p:txBody>
          <a:bodyPr/>
          <a:lstStyle/>
          <a:p>
            <a:fld id="{42D882AF-417C-435C-9F28-43C1763EC6AE}" type="slidenum">
              <a:rPr lang="en-US" smtClean="0"/>
              <a:pPr/>
              <a:t>8</a:t>
            </a:fld>
            <a:endParaRPr lang="en-US"/>
          </a:p>
        </p:txBody>
      </p:sp>
      <p:cxnSp>
        <p:nvCxnSpPr>
          <p:cNvPr id="8" name="Straight Connector 7"/>
          <p:cNvCxnSpPr/>
          <p:nvPr/>
        </p:nvCxnSpPr>
        <p:spPr>
          <a:xfrm>
            <a:off x="1160014" y="816004"/>
            <a:ext cx="7732466" cy="0"/>
          </a:xfrm>
          <a:prstGeom prst="line">
            <a:avLst/>
          </a:prstGeom>
          <a:ln>
            <a:solidFill>
              <a:srgbClr val="171718"/>
            </a:solidFill>
          </a:ln>
          <a:effectLst/>
        </p:spPr>
        <p:style>
          <a:lnRef idx="2">
            <a:schemeClr val="accent1"/>
          </a:lnRef>
          <a:fillRef idx="0">
            <a:schemeClr val="accent1"/>
          </a:fillRef>
          <a:effectRef idx="1">
            <a:schemeClr val="accent1"/>
          </a:effectRef>
          <a:fontRef idx="minor">
            <a:schemeClr val="tx1"/>
          </a:fontRef>
        </p:style>
      </p:cxnSp>
      <p:pic>
        <p:nvPicPr>
          <p:cNvPr id="9" name="Picture 8" descr="exRNA logo.png"/>
          <p:cNvPicPr>
            <a:picLocks noChangeAspect="1"/>
          </p:cNvPicPr>
          <p:nvPr/>
        </p:nvPicPr>
        <p:blipFill rotWithShape="1">
          <a:blip r:embed="rId2" cstate="print">
            <a:extLst>
              <a:ext uri="{28A0092B-C50C-407E-A947-70E740481C1C}">
                <a14:useLocalDpi xmlns:a14="http://schemas.microsoft.com/office/drawing/2010/main" val="0"/>
              </a:ext>
            </a:extLst>
          </a:blip>
          <a:srcRect r="66312"/>
          <a:stretch/>
        </p:blipFill>
        <p:spPr>
          <a:xfrm>
            <a:off x="160043" y="128185"/>
            <a:ext cx="706982" cy="835831"/>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5244" y="1700808"/>
            <a:ext cx="7651556" cy="4115004"/>
          </a:xfrm>
          <a:prstGeom prst="rect">
            <a:avLst/>
          </a:prstGeom>
          <a:ln w="19050">
            <a:solidFill>
              <a:srgbClr val="FF0000"/>
            </a:solidFill>
          </a:ln>
        </p:spPr>
      </p:pic>
      <p:sp>
        <p:nvSpPr>
          <p:cNvPr id="5" name="Footer Placeholder 4"/>
          <p:cNvSpPr>
            <a:spLocks noGrp="1"/>
          </p:cNvSpPr>
          <p:nvPr>
            <p:ph type="ftr" sz="quarter" idx="11"/>
          </p:nvPr>
        </p:nvSpPr>
        <p:spPr/>
        <p:txBody>
          <a:bodyPr/>
          <a:lstStyle/>
          <a:p>
            <a:r>
              <a:rPr lang="en-US" dirty="0" smtClean="0"/>
              <a:t>ISEV 2015</a:t>
            </a:r>
            <a:endParaRPr lang="en-US" dirty="0"/>
          </a:p>
        </p:txBody>
      </p:sp>
    </p:spTree>
    <p:extLst>
      <p:ext uri="{BB962C8B-B14F-4D97-AF65-F5344CB8AC3E}">
        <p14:creationId xmlns:p14="http://schemas.microsoft.com/office/powerpoint/2010/main" val="307372565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42D882AF-417C-435C-9F28-43C1763EC6AE}" type="slidenum">
              <a:rPr lang="en-US" smtClean="0"/>
              <a:pPr/>
              <a:t>9</a:t>
            </a:fld>
            <a:endParaRPr lang="en-US"/>
          </a:p>
        </p:txBody>
      </p:sp>
      <p:cxnSp>
        <p:nvCxnSpPr>
          <p:cNvPr id="8" name="Straight Connector 7"/>
          <p:cNvCxnSpPr/>
          <p:nvPr/>
        </p:nvCxnSpPr>
        <p:spPr>
          <a:xfrm>
            <a:off x="1160014" y="692696"/>
            <a:ext cx="7732466" cy="0"/>
          </a:xfrm>
          <a:prstGeom prst="line">
            <a:avLst/>
          </a:prstGeom>
          <a:ln>
            <a:solidFill>
              <a:srgbClr val="171718"/>
            </a:solidFill>
          </a:ln>
          <a:effectLst/>
        </p:spPr>
        <p:style>
          <a:lnRef idx="2">
            <a:schemeClr val="accent1"/>
          </a:lnRef>
          <a:fillRef idx="0">
            <a:schemeClr val="accent1"/>
          </a:fillRef>
          <a:effectRef idx="1">
            <a:schemeClr val="accent1"/>
          </a:effectRef>
          <a:fontRef idx="minor">
            <a:schemeClr val="tx1"/>
          </a:fontRef>
        </p:style>
      </p:cxnSp>
      <p:pic>
        <p:nvPicPr>
          <p:cNvPr id="9" name="Picture 8" descr="exRNA logo.png"/>
          <p:cNvPicPr>
            <a:picLocks noChangeAspect="1"/>
          </p:cNvPicPr>
          <p:nvPr/>
        </p:nvPicPr>
        <p:blipFill rotWithShape="1">
          <a:blip r:embed="rId2" cstate="print">
            <a:extLst>
              <a:ext uri="{28A0092B-C50C-407E-A947-70E740481C1C}">
                <a14:useLocalDpi xmlns:a14="http://schemas.microsoft.com/office/drawing/2010/main" val="0"/>
              </a:ext>
            </a:extLst>
          </a:blip>
          <a:srcRect r="66312"/>
          <a:stretch/>
        </p:blipFill>
        <p:spPr>
          <a:xfrm>
            <a:off x="160043" y="128185"/>
            <a:ext cx="706982" cy="835831"/>
          </a:xfrm>
          <a:prstGeom prst="rect">
            <a:avLst/>
          </a:prstGeom>
        </p:spPr>
      </p:pic>
      <p:sp>
        <p:nvSpPr>
          <p:cNvPr id="5" name="Footer Placeholder 4"/>
          <p:cNvSpPr>
            <a:spLocks noGrp="1"/>
          </p:cNvSpPr>
          <p:nvPr>
            <p:ph type="ftr" sz="quarter" idx="11"/>
          </p:nvPr>
        </p:nvSpPr>
        <p:spPr/>
        <p:txBody>
          <a:bodyPr/>
          <a:lstStyle/>
          <a:p>
            <a:r>
              <a:rPr lang="en-US" dirty="0" smtClean="0"/>
              <a:t>ISEV 2015</a:t>
            </a:r>
            <a:endParaRPr lang="en-US" dirty="0"/>
          </a:p>
        </p:txBody>
      </p:sp>
      <p:pic>
        <p:nvPicPr>
          <p:cNvPr id="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2775" y="889000"/>
            <a:ext cx="7918450" cy="5080000"/>
          </a:xfrm>
          <a:prstGeom prst="rect">
            <a:avLst/>
          </a:prstGeom>
          <a:noFill/>
          <a:ln w="9525">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1" name="Rectangular Callout 10"/>
          <p:cNvSpPr/>
          <p:nvPr/>
        </p:nvSpPr>
        <p:spPr>
          <a:xfrm>
            <a:off x="251520" y="5200228"/>
            <a:ext cx="2448272" cy="936104"/>
          </a:xfrm>
          <a:prstGeom prst="wedgeRectCallout">
            <a:avLst>
              <a:gd name="adj1" fmla="val -8600"/>
              <a:gd name="adj2" fmla="val -122870"/>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a:solidFill>
                  <a:schemeClr val="tx1"/>
                </a:solidFill>
              </a:rPr>
              <a:t>Various Data </a:t>
            </a:r>
            <a:r>
              <a:rPr lang="en-US" dirty="0" smtClean="0">
                <a:solidFill>
                  <a:schemeClr val="tx1"/>
                </a:solidFill>
              </a:rPr>
              <a:t>Types</a:t>
            </a:r>
          </a:p>
          <a:p>
            <a:pPr algn="ctr" fontAlgn="auto">
              <a:spcBef>
                <a:spcPts val="0"/>
              </a:spcBef>
              <a:spcAft>
                <a:spcPts val="0"/>
              </a:spcAft>
              <a:defRPr/>
            </a:pPr>
            <a:r>
              <a:rPr lang="en-US" dirty="0" smtClean="0">
                <a:solidFill>
                  <a:schemeClr val="tx1"/>
                </a:solidFill>
              </a:rPr>
              <a:t>(tracks, files, ROIs, </a:t>
            </a:r>
            <a:r>
              <a:rPr lang="en-US" dirty="0" err="1" smtClean="0">
                <a:solidFill>
                  <a:schemeClr val="tx1"/>
                </a:solidFill>
              </a:rPr>
              <a:t>etc</a:t>
            </a:r>
            <a:r>
              <a:rPr lang="en-US" dirty="0" smtClean="0">
                <a:solidFill>
                  <a:schemeClr val="tx1"/>
                </a:solidFill>
              </a:rPr>
              <a:t>)</a:t>
            </a:r>
            <a:endParaRPr lang="en-US" dirty="0">
              <a:solidFill>
                <a:schemeClr val="tx1"/>
              </a:solidFill>
            </a:endParaRPr>
          </a:p>
        </p:txBody>
      </p:sp>
      <p:sp>
        <p:nvSpPr>
          <p:cNvPr id="12" name="Rectangular Callout 11"/>
          <p:cNvSpPr/>
          <p:nvPr/>
        </p:nvSpPr>
        <p:spPr>
          <a:xfrm>
            <a:off x="7086600" y="5410200"/>
            <a:ext cx="1732881" cy="938200"/>
          </a:xfrm>
          <a:prstGeom prst="wedgeRectCallout">
            <a:avLst>
              <a:gd name="adj1" fmla="val -141502"/>
              <a:gd name="adj2" fmla="val -54722"/>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smtClean="0">
                <a:solidFill>
                  <a:schemeClr val="tx1"/>
                </a:solidFill>
              </a:rPr>
              <a:t>Tells the tool where to deposit results</a:t>
            </a:r>
            <a:endParaRPr lang="en-US" dirty="0">
              <a:solidFill>
                <a:schemeClr val="tx1"/>
              </a:solidFill>
            </a:endParaRPr>
          </a:p>
        </p:txBody>
      </p:sp>
      <p:sp>
        <p:nvSpPr>
          <p:cNvPr id="13" name="Rectangular Callout 12"/>
          <p:cNvSpPr/>
          <p:nvPr/>
        </p:nvSpPr>
        <p:spPr>
          <a:xfrm>
            <a:off x="6439519" y="3356992"/>
            <a:ext cx="2020913" cy="720080"/>
          </a:xfrm>
          <a:prstGeom prst="wedgeRectCallout">
            <a:avLst>
              <a:gd name="adj1" fmla="val -103430"/>
              <a:gd name="adj2" fmla="val 38929"/>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smtClean="0">
                <a:solidFill>
                  <a:schemeClr val="tx1"/>
                </a:solidFill>
              </a:rPr>
              <a:t>Tells the tool to use this input data/file </a:t>
            </a:r>
            <a:endParaRPr lang="en-US" dirty="0">
              <a:solidFill>
                <a:schemeClr val="tx1"/>
              </a:solidFill>
            </a:endParaRPr>
          </a:p>
        </p:txBody>
      </p:sp>
      <p:sp>
        <p:nvSpPr>
          <p:cNvPr id="14" name="Rectangular Callout 13"/>
          <p:cNvSpPr/>
          <p:nvPr/>
        </p:nvSpPr>
        <p:spPr>
          <a:xfrm>
            <a:off x="6357687" y="2132856"/>
            <a:ext cx="2461794" cy="1080120"/>
          </a:xfrm>
          <a:prstGeom prst="wedgeRectCallout">
            <a:avLst>
              <a:gd name="adj1" fmla="val -101256"/>
              <a:gd name="adj2" fmla="val -3262"/>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smtClean="0">
                <a:solidFill>
                  <a:schemeClr val="tx1"/>
                </a:solidFill>
              </a:rPr>
              <a:t>Specific information on files/samples selected in the “Data Selector”</a:t>
            </a:r>
            <a:endParaRPr lang="en-US" dirty="0">
              <a:solidFill>
                <a:schemeClr val="tx1"/>
              </a:solidFill>
            </a:endParaRPr>
          </a:p>
        </p:txBody>
      </p:sp>
      <p:sp>
        <p:nvSpPr>
          <p:cNvPr id="15" name="TextBox 14"/>
          <p:cNvSpPr txBox="1"/>
          <p:nvPr/>
        </p:nvSpPr>
        <p:spPr>
          <a:xfrm>
            <a:off x="693142" y="138053"/>
            <a:ext cx="8308032" cy="456535"/>
          </a:xfrm>
          <a:prstGeom prst="rect">
            <a:avLst/>
          </a:prstGeom>
          <a:noFill/>
        </p:spPr>
        <p:txBody>
          <a:bodyPr wrap="square" rtlCol="0">
            <a:spAutoFit/>
          </a:bodyPr>
          <a:lstStyle/>
          <a:p>
            <a:pPr algn="ctr">
              <a:lnSpc>
                <a:spcPct val="150000"/>
              </a:lnSpc>
            </a:pPr>
            <a:r>
              <a:rPr lang="en-US" b="1" dirty="0" smtClean="0"/>
              <a:t>The Genboree Workbench:  Web-based Data Management &amp; Analysis</a:t>
            </a:r>
          </a:p>
        </p:txBody>
      </p:sp>
    </p:spTree>
    <p:extLst>
      <p:ext uri="{BB962C8B-B14F-4D97-AF65-F5344CB8AC3E}">
        <p14:creationId xmlns:p14="http://schemas.microsoft.com/office/powerpoint/2010/main" val="456871291"/>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DVSHAPEID" val="QmUx0scATZsAjbIOQzzXvy"/>
</p:tagLst>
</file>

<file path=ppt/tags/tag10.xml><?xml version="1.0" encoding="utf-8"?>
<p:tagLst xmlns:a="http://schemas.openxmlformats.org/drawingml/2006/main" xmlns:r="http://schemas.openxmlformats.org/officeDocument/2006/relationships" xmlns:p="http://schemas.openxmlformats.org/presentationml/2006/main">
  <p:tag name="DVSHAPEID" val="QRiGvTzy3Un7LVQa5OceVd"/>
</p:tagLst>
</file>

<file path=ppt/tags/tag11.xml><?xml version="1.0" encoding="utf-8"?>
<p:tagLst xmlns:a="http://schemas.openxmlformats.org/drawingml/2006/main" xmlns:r="http://schemas.openxmlformats.org/officeDocument/2006/relationships" xmlns:p="http://schemas.openxmlformats.org/presentationml/2006/main">
  <p:tag name="DVSHAPEID" val="zoZa7qKWkicF9SLFTsfsos"/>
</p:tagLst>
</file>

<file path=ppt/tags/tag12.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13.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14.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15.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16.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17.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18.xml><?xml version="1.0" encoding="utf-8"?>
<p:tagLst xmlns:a="http://schemas.openxmlformats.org/drawingml/2006/main" xmlns:r="http://schemas.openxmlformats.org/officeDocument/2006/relationships" xmlns:p="http://schemas.openxmlformats.org/presentationml/2006/main">
  <p:tag name="DVSHAPEID" val="QRiGvTzy3Un7LVQa5OceVd"/>
</p:tagLst>
</file>

<file path=ppt/tags/tag19.xml><?xml version="1.0" encoding="utf-8"?>
<p:tagLst xmlns:a="http://schemas.openxmlformats.org/drawingml/2006/main" xmlns:r="http://schemas.openxmlformats.org/officeDocument/2006/relationships" xmlns:p="http://schemas.openxmlformats.org/presentationml/2006/main">
  <p:tag name="DVSHAPEID" val="DdYfzyhc3WjQZPqBR7iQmH"/>
</p:tagLst>
</file>

<file path=ppt/tags/tag2.xml><?xml version="1.0" encoding="utf-8"?>
<p:tagLst xmlns:a="http://schemas.openxmlformats.org/drawingml/2006/main" xmlns:r="http://schemas.openxmlformats.org/officeDocument/2006/relationships" xmlns:p="http://schemas.openxmlformats.org/presentationml/2006/main">
  <p:tag name="DVSHAPEID" val="nI63H6L6JLIZQ6SRM9E8tB"/>
</p:tagLst>
</file>

<file path=ppt/tags/tag20.xml><?xml version="1.0" encoding="utf-8"?>
<p:tagLst xmlns:a="http://schemas.openxmlformats.org/drawingml/2006/main" xmlns:r="http://schemas.openxmlformats.org/officeDocument/2006/relationships" xmlns:p="http://schemas.openxmlformats.org/presentationml/2006/main">
  <p:tag name="DVSHAPEID" val="DdYfzyhc3WjQZPqBR7iQmH"/>
</p:tagLst>
</file>

<file path=ppt/tags/tag21.xml><?xml version="1.0" encoding="utf-8"?>
<p:tagLst xmlns:a="http://schemas.openxmlformats.org/drawingml/2006/main" xmlns:r="http://schemas.openxmlformats.org/officeDocument/2006/relationships" xmlns:p="http://schemas.openxmlformats.org/presentationml/2006/main">
  <p:tag name="DVSHAPEID" val="DdYfzyhc3WjQZPqBR7iQmH"/>
</p:tagLst>
</file>

<file path=ppt/tags/tag22.xml><?xml version="1.0" encoding="utf-8"?>
<p:tagLst xmlns:a="http://schemas.openxmlformats.org/drawingml/2006/main" xmlns:r="http://schemas.openxmlformats.org/officeDocument/2006/relationships" xmlns:p="http://schemas.openxmlformats.org/presentationml/2006/main">
  <p:tag name="DVSHAPEID" val="DdYfzyhc3WjQZPqBR7iQmH"/>
</p:tagLst>
</file>

<file path=ppt/tags/tag23.xml><?xml version="1.0" encoding="utf-8"?>
<p:tagLst xmlns:a="http://schemas.openxmlformats.org/drawingml/2006/main" xmlns:r="http://schemas.openxmlformats.org/officeDocument/2006/relationships" xmlns:p="http://schemas.openxmlformats.org/presentationml/2006/main">
  <p:tag name="DVSHAPEID" val="FCLhkFaOmPqI9X9C4VN0g6"/>
</p:tagLst>
</file>

<file path=ppt/tags/tag24.xml><?xml version="1.0" encoding="utf-8"?>
<p:tagLst xmlns:a="http://schemas.openxmlformats.org/drawingml/2006/main" xmlns:r="http://schemas.openxmlformats.org/officeDocument/2006/relationships" xmlns:p="http://schemas.openxmlformats.org/presentationml/2006/main">
  <p:tag name="DVSHAPEID" val="qqeQvu5JAUfcY1jzRZPx3T"/>
</p:tagLst>
</file>

<file path=ppt/tags/tag25.xml><?xml version="1.0" encoding="utf-8"?>
<p:tagLst xmlns:a="http://schemas.openxmlformats.org/drawingml/2006/main" xmlns:r="http://schemas.openxmlformats.org/officeDocument/2006/relationships" xmlns:p="http://schemas.openxmlformats.org/presentationml/2006/main">
  <p:tag name="DVSECTIONID" val="giOPws62D9to8pE6OHwqqy"/>
</p:tagLst>
</file>

<file path=ppt/tags/tag26.xml><?xml version="1.0" encoding="utf-8"?>
<p:tagLst xmlns:a="http://schemas.openxmlformats.org/drawingml/2006/main" xmlns:r="http://schemas.openxmlformats.org/officeDocument/2006/relationships" xmlns:p="http://schemas.openxmlformats.org/presentationml/2006/main">
  <p:tag name="DVSHAPEID" val="QKuD06oZ4ASNUfyg2mm6FO"/>
</p:tagLst>
</file>

<file path=ppt/tags/tag27.xml><?xml version="1.0" encoding="utf-8"?>
<p:tagLst xmlns:a="http://schemas.openxmlformats.org/drawingml/2006/main" xmlns:r="http://schemas.openxmlformats.org/officeDocument/2006/relationships" xmlns:p="http://schemas.openxmlformats.org/presentationml/2006/main">
  <p:tag name="DVSHAPEID" val="RjYOkzN0wBtP15ABqbuuA1"/>
</p:tagLst>
</file>

<file path=ppt/tags/tag28.xml><?xml version="1.0" encoding="utf-8"?>
<p:tagLst xmlns:a="http://schemas.openxmlformats.org/drawingml/2006/main" xmlns:r="http://schemas.openxmlformats.org/officeDocument/2006/relationships" xmlns:p="http://schemas.openxmlformats.org/presentationml/2006/main">
  <p:tag name="DVSHAPEID" val="UVrTk5uObxW2TaFbLOc33h"/>
</p:tagLst>
</file>

<file path=ppt/tags/tag29.xml><?xml version="1.0" encoding="utf-8"?>
<p:tagLst xmlns:a="http://schemas.openxmlformats.org/drawingml/2006/main" xmlns:r="http://schemas.openxmlformats.org/officeDocument/2006/relationships" xmlns:p="http://schemas.openxmlformats.org/presentationml/2006/main">
  <p:tag name="DVSECTIONID" val="giOPws62D9to8pE6OHwqqy"/>
</p:tagLst>
</file>

<file path=ppt/tags/tag3.xml><?xml version="1.0" encoding="utf-8"?>
<p:tagLst xmlns:a="http://schemas.openxmlformats.org/drawingml/2006/main" xmlns:r="http://schemas.openxmlformats.org/officeDocument/2006/relationships" xmlns:p="http://schemas.openxmlformats.org/presentationml/2006/main">
  <p:tag name="DVSHAPEID" val="4cydOE8t6EPhYbrXL5PMfG"/>
</p:tagLst>
</file>

<file path=ppt/tags/tag30.xml><?xml version="1.0" encoding="utf-8"?>
<p:tagLst xmlns:a="http://schemas.openxmlformats.org/drawingml/2006/main" xmlns:r="http://schemas.openxmlformats.org/officeDocument/2006/relationships" xmlns:p="http://schemas.openxmlformats.org/presentationml/2006/main">
  <p:tag name="DVSHAPEID" val="QKuD06oZ4ASNUfyg2mm6FO"/>
</p:tagLst>
</file>

<file path=ppt/tags/tag31.xml><?xml version="1.0" encoding="utf-8"?>
<p:tagLst xmlns:a="http://schemas.openxmlformats.org/drawingml/2006/main" xmlns:r="http://schemas.openxmlformats.org/officeDocument/2006/relationships" xmlns:p="http://schemas.openxmlformats.org/presentationml/2006/main">
  <p:tag name="DVSHAPEID" val="RjYOkzN0wBtP15ABqbuuA1"/>
</p:tagLst>
</file>

<file path=ppt/tags/tag32.xml><?xml version="1.0" encoding="utf-8"?>
<p:tagLst xmlns:a="http://schemas.openxmlformats.org/drawingml/2006/main" xmlns:r="http://schemas.openxmlformats.org/officeDocument/2006/relationships" xmlns:p="http://schemas.openxmlformats.org/presentationml/2006/main">
  <p:tag name="DVSHAPEID" val="UVrTk5uObxW2TaFbLOc33h"/>
</p:tagLst>
</file>

<file path=ppt/tags/tag33.xml><?xml version="1.0" encoding="utf-8"?>
<p:tagLst xmlns:a="http://schemas.openxmlformats.org/drawingml/2006/main" xmlns:r="http://schemas.openxmlformats.org/officeDocument/2006/relationships" xmlns:p="http://schemas.openxmlformats.org/presentationml/2006/main">
  <p:tag name="DVSECTIONID" val="giOPws62D9to8pE6OHwqqy"/>
</p:tagLst>
</file>

<file path=ppt/tags/tag34.xml><?xml version="1.0" encoding="utf-8"?>
<p:tagLst xmlns:a="http://schemas.openxmlformats.org/drawingml/2006/main" xmlns:r="http://schemas.openxmlformats.org/officeDocument/2006/relationships" xmlns:p="http://schemas.openxmlformats.org/presentationml/2006/main">
  <p:tag name="DVSHAPEID" val="QKuD06oZ4ASNUfyg2mm6FO"/>
</p:tagLst>
</file>

<file path=ppt/tags/tag35.xml><?xml version="1.0" encoding="utf-8"?>
<p:tagLst xmlns:a="http://schemas.openxmlformats.org/drawingml/2006/main" xmlns:r="http://schemas.openxmlformats.org/officeDocument/2006/relationships" xmlns:p="http://schemas.openxmlformats.org/presentationml/2006/main">
  <p:tag name="DVSHAPEID" val="RjYOkzN0wBtP15ABqbuuA1"/>
</p:tagLst>
</file>

<file path=ppt/tags/tag36.xml><?xml version="1.0" encoding="utf-8"?>
<p:tagLst xmlns:a="http://schemas.openxmlformats.org/drawingml/2006/main" xmlns:r="http://schemas.openxmlformats.org/officeDocument/2006/relationships" xmlns:p="http://schemas.openxmlformats.org/presentationml/2006/main">
  <p:tag name="DVSHAPEID" val="UVrTk5uObxW2TaFbLOc33h"/>
</p:tagLst>
</file>

<file path=ppt/tags/tag4.xml><?xml version="1.0" encoding="utf-8"?>
<p:tagLst xmlns:a="http://schemas.openxmlformats.org/drawingml/2006/main" xmlns:r="http://schemas.openxmlformats.org/officeDocument/2006/relationships" xmlns:p="http://schemas.openxmlformats.org/presentationml/2006/main">
  <p:tag name="DVSHAPEID" val="WNCZF55QxkJr6T6Qfs9IA9"/>
</p:tagLst>
</file>

<file path=ppt/tags/tag5.xml><?xml version="1.0" encoding="utf-8"?>
<p:tagLst xmlns:a="http://schemas.openxmlformats.org/drawingml/2006/main" xmlns:r="http://schemas.openxmlformats.org/officeDocument/2006/relationships" xmlns:p="http://schemas.openxmlformats.org/presentationml/2006/main">
  <p:tag name="DVSHAPEID" val="0atNZVsBofcKJgX42e57Fs"/>
</p:tagLst>
</file>

<file path=ppt/tags/tag6.xml><?xml version="1.0" encoding="utf-8"?>
<p:tagLst xmlns:a="http://schemas.openxmlformats.org/drawingml/2006/main" xmlns:r="http://schemas.openxmlformats.org/officeDocument/2006/relationships" xmlns:p="http://schemas.openxmlformats.org/presentationml/2006/main">
  <p:tag name="DVSHAPEID" val="GPd0ihVRAIsMMrwR69oWWt"/>
</p:tagLst>
</file>

<file path=ppt/tags/tag7.xml><?xml version="1.0" encoding="utf-8"?>
<p:tagLst xmlns:a="http://schemas.openxmlformats.org/drawingml/2006/main" xmlns:r="http://schemas.openxmlformats.org/officeDocument/2006/relationships" xmlns:p="http://schemas.openxmlformats.org/presentationml/2006/main">
  <p:tag name="DVSHAPEID" val="GuiWXoQIBmzKZSRNi9OjnW"/>
</p:tagLst>
</file>

<file path=ppt/tags/tag8.xml><?xml version="1.0" encoding="utf-8"?>
<p:tagLst xmlns:a="http://schemas.openxmlformats.org/drawingml/2006/main" xmlns:r="http://schemas.openxmlformats.org/officeDocument/2006/relationships" xmlns:p="http://schemas.openxmlformats.org/presentationml/2006/main">
  <p:tag name="DVSHAPEID" val="GuiWXoQIBmzKZSRNi9OjnW"/>
</p:tagLst>
</file>

<file path=ppt/tags/tag9.xml><?xml version="1.0" encoding="utf-8"?>
<p:tagLst xmlns:a="http://schemas.openxmlformats.org/drawingml/2006/main" xmlns:r="http://schemas.openxmlformats.org/officeDocument/2006/relationships" xmlns:p="http://schemas.openxmlformats.org/presentationml/2006/main">
  <p:tag name="DVSHAPEID" val="QRiGvTzy3Un7LVQa5OceVd"/>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White">
  <a:themeElements>
    <a:clrScheme name="White">
      <a:dk1>
        <a:srgbClr val="535353"/>
      </a:dk1>
      <a:lt1>
        <a:srgbClr val="340053"/>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Myriad Pro"/>
        <a:ea typeface="Myriad Pro"/>
        <a:cs typeface="Myriad Pro"/>
      </a:majorFont>
      <a:minorFont>
        <a:latin typeface="Myriad Pro Light"/>
        <a:ea typeface="Myriad Pro Light"/>
        <a:cs typeface="Myriad Pro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808785"/>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Gill Sans Light"/>
            <a:ea typeface="Gill Sans Light"/>
            <a:cs typeface="Gill Sans Light"/>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535353"/>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535353"/>
            </a:solidFill>
            <a:effectLst/>
            <a:uFillTx/>
            <a:latin typeface="Gill Sans Light"/>
            <a:ea typeface="Gill Sans Light"/>
            <a:cs typeface="Gill Sans Light"/>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4.xml><?xml version="1.0" encoding="utf-8"?>
<a:theme xmlns:a="http://schemas.openxmlformats.org/drawingml/2006/main" name="15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2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4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8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xml><?xml version="1.0" encoding="utf-8"?>
<a:themeOverride xmlns:a="http://schemas.openxmlformats.org/drawingml/2006/main">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emplate/>
  <TotalTime>27896</TotalTime>
  <Words>2097</Words>
  <Application>Microsoft Macintosh PowerPoint</Application>
  <PresentationFormat>On-screen Show (4:3)</PresentationFormat>
  <Paragraphs>544</Paragraphs>
  <Slides>46</Slides>
  <Notes>12</Notes>
  <HiddenSlides>0</HiddenSlides>
  <MMClips>0</MMClips>
  <ScaleCrop>false</ScaleCrop>
  <HeadingPairs>
    <vt:vector size="6" baseType="variant">
      <vt:variant>
        <vt:lpstr>Fonts Used</vt:lpstr>
      </vt:variant>
      <vt:variant>
        <vt:i4>16</vt:i4>
      </vt:variant>
      <vt:variant>
        <vt:lpstr>Theme</vt:lpstr>
      </vt:variant>
      <vt:variant>
        <vt:i4>8</vt:i4>
      </vt:variant>
      <vt:variant>
        <vt:lpstr>Slide Titles</vt:lpstr>
      </vt:variant>
      <vt:variant>
        <vt:i4>46</vt:i4>
      </vt:variant>
    </vt:vector>
  </HeadingPairs>
  <TitlesOfParts>
    <vt:vector size="70" baseType="lpstr">
      <vt:lpstr>Arial Narrow</vt:lpstr>
      <vt:lpstr>Calibri</vt:lpstr>
      <vt:lpstr>Calibri Light</vt:lpstr>
      <vt:lpstr>Courier</vt:lpstr>
      <vt:lpstr>Courier New</vt:lpstr>
      <vt:lpstr>Gill Sans</vt:lpstr>
      <vt:lpstr>Gill Sans Light</vt:lpstr>
      <vt:lpstr>Gill Sans SemiBold</vt:lpstr>
      <vt:lpstr>Helvetica</vt:lpstr>
      <vt:lpstr>Lucida Grande</vt:lpstr>
      <vt:lpstr>ＭＳ Ｐゴシック</vt:lpstr>
      <vt:lpstr>Myriad Pro</vt:lpstr>
      <vt:lpstr>Myriad Pro Light</vt:lpstr>
      <vt:lpstr>Myriad Pro Semibold</vt:lpstr>
      <vt:lpstr>宋体</vt:lpstr>
      <vt:lpstr>Arial</vt:lpstr>
      <vt:lpstr>Office Theme</vt:lpstr>
      <vt:lpstr>5_Office Theme</vt:lpstr>
      <vt:lpstr>White</vt:lpstr>
      <vt:lpstr>15_template</vt:lpstr>
      <vt:lpstr>12_template</vt:lpstr>
      <vt:lpstr>4_template</vt:lpstr>
      <vt:lpstr>8_Office Theme</vt:lpstr>
      <vt:lpstr>6_Office Theme</vt:lpstr>
      <vt:lpstr>Intro to ERCC DMRR Workshop</vt:lpstr>
      <vt:lpstr>Common Fund Programs</vt:lpstr>
      <vt:lpstr>ERCC Organization</vt:lpstr>
      <vt:lpstr>eXRNA Portal</vt:lpstr>
      <vt:lpstr>Regional exRNA Mapping Centers and  Data Coordination Center</vt:lpstr>
      <vt:lpstr>RNA-Seq Profiling of Human exRNAs –  Multiple Biological Fluids</vt:lpstr>
      <vt:lpstr>DMRR Analysis Infrastructure</vt:lpstr>
      <vt:lpstr>ExRNA Atlas</vt:lpstr>
      <vt:lpstr>PowerPoint Presentation</vt:lpstr>
      <vt:lpstr>Acknowledgements</vt:lpstr>
      <vt:lpstr>Thoughts on Publication Rollout Structure for the ENCODE Project</vt:lpstr>
      <vt:lpstr>PowerPoint Presentation</vt:lpstr>
      <vt:lpstr>Papers authored by ENCODE consortium members vs. those  that use ENCODE data but were not funded by ENCODE</vt:lpstr>
      <vt:lpstr>PowerPoint Presentation</vt:lpstr>
      <vt:lpstr>Network statistics highlight  change in modularity with consortium rollouts (L)  &amp; importance of broker role (R)</vt:lpstr>
      <vt:lpstr> Large-scale Transcriptome Mining: Building Interpretative Models while Protecting Individual Privacy</vt:lpstr>
      <vt:lpstr>exRNA-seq analysis software</vt:lpstr>
      <vt:lpstr>RNA-seq</vt:lpstr>
      <vt:lpstr>rseqtools</vt:lpstr>
      <vt:lpstr>Light-weight formats</vt:lpstr>
      <vt:lpstr>MRF Examples</vt:lpstr>
      <vt:lpstr> Large-scale Transcriptome Mining: Building Interpretative Models while Protecting Individual Privacy</vt:lpstr>
      <vt:lpstr>PowerPoint Presentation</vt:lpstr>
      <vt:lpstr>Information Content and Predictability</vt:lpstr>
      <vt:lpstr>Representative Expression, Genotype, eQTL Datasets</vt:lpstr>
      <vt:lpstr>Per eQTL and ICI Cumulative Leakage versus Genotype Predictability</vt:lpstr>
      <vt:lpstr>Cumulative Leakage versus Joint Predictability</vt:lpstr>
      <vt:lpstr>Linking Attack Scenario</vt:lpstr>
      <vt:lpstr>Steps in Instantiation of a (Mock) Linking Attack</vt:lpstr>
      <vt:lpstr>PowerPoint Presentation</vt:lpstr>
      <vt:lpstr> Large-scale Transcriptome Mining: Building Interpretative Models while Protecting Individual Privacy</vt:lpstr>
      <vt:lpstr>exceRpt a comprehensive method for the analysis of smallRNA-seq data, cellular expression profiles, &amp; exogenous sequence detection</vt:lpstr>
      <vt:lpstr>for a typical cellular sample…</vt:lpstr>
      <vt:lpstr>PowerPoint Presentation</vt:lpstr>
      <vt:lpstr>total reads by biotype</vt:lpstr>
      <vt:lpstr>exceRpt  @  Genboree.org</vt:lpstr>
      <vt:lpstr>downstream analysis</vt:lpstr>
      <vt:lpstr>PowerPoint Presentation</vt:lpstr>
      <vt:lpstr>exogenous genomic alignment</vt:lpstr>
      <vt:lpstr>PowerPoint Presentation</vt:lpstr>
      <vt:lpstr>PowerPoint Presentation</vt:lpstr>
      <vt:lpstr>PowerPoint Presentation</vt:lpstr>
      <vt:lpstr>clustering - all smRNAs</vt:lpstr>
      <vt:lpstr>summary</vt:lpstr>
      <vt:lpstr>Acknowledgements</vt:lpstr>
      <vt:lpstr>PowerPoint Presentation</vt:lpstr>
    </vt:vector>
  </TitlesOfParts>
  <Company>BCM</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andrewj</dc:creator>
  <cp:lastModifiedBy>Microsoft Office User</cp:lastModifiedBy>
  <cp:revision>1403</cp:revision>
  <cp:lastPrinted>2013-04-06T11:14:55Z</cp:lastPrinted>
  <dcterms:created xsi:type="dcterms:W3CDTF">2008-09-03T19:41:00Z</dcterms:created>
  <dcterms:modified xsi:type="dcterms:W3CDTF">2016-03-30T12:55:41Z</dcterms:modified>
</cp:coreProperties>
</file>