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heme/themeOverride3.xml" ContentType="application/vnd.openxmlformats-officedocument.themeOverr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 id="2147483686" r:id="rId3"/>
    <p:sldMasterId id="2147483712" r:id="rId4"/>
    <p:sldMasterId id="2147483726" r:id="rId5"/>
    <p:sldMasterId id="2147483741" r:id="rId6"/>
    <p:sldMasterId id="2147483755" r:id="rId7"/>
    <p:sldMasterId id="2147483767" r:id="rId8"/>
  </p:sldMasterIdLst>
  <p:notesMasterIdLst>
    <p:notesMasterId r:id="rId55"/>
  </p:notesMasterIdLst>
  <p:handoutMasterIdLst>
    <p:handoutMasterId r:id="rId56"/>
  </p:handoutMasterIdLst>
  <p:sldIdLst>
    <p:sldId id="1580" r:id="rId9"/>
    <p:sldId id="1530" r:id="rId10"/>
    <p:sldId id="1531" r:id="rId11"/>
    <p:sldId id="1532" r:id="rId12"/>
    <p:sldId id="1538" r:id="rId13"/>
    <p:sldId id="1356" r:id="rId14"/>
    <p:sldId id="1541" r:id="rId15"/>
    <p:sldId id="1540" r:id="rId16"/>
    <p:sldId id="1579" r:id="rId17"/>
    <p:sldId id="1565" r:id="rId18"/>
    <p:sldId id="1581" r:id="rId19"/>
    <p:sldId id="1582" r:id="rId20"/>
    <p:sldId id="1584" r:id="rId21"/>
    <p:sldId id="1585" r:id="rId22"/>
    <p:sldId id="1586" r:id="rId23"/>
    <p:sldId id="1624" r:id="rId24"/>
    <p:sldId id="1590" r:id="rId25"/>
    <p:sldId id="1625" r:id="rId26"/>
    <p:sldId id="1639" r:id="rId27"/>
    <p:sldId id="1626" r:id="rId28"/>
    <p:sldId id="1627" r:id="rId29"/>
    <p:sldId id="1628" r:id="rId30"/>
    <p:sldId id="1629" r:id="rId31"/>
    <p:sldId id="1630" r:id="rId32"/>
    <p:sldId id="1631" r:id="rId33"/>
    <p:sldId id="1632" r:id="rId34"/>
    <p:sldId id="1633" r:id="rId35"/>
    <p:sldId id="1634" r:id="rId36"/>
    <p:sldId id="1635" r:id="rId37"/>
    <p:sldId id="1636" r:id="rId38"/>
    <p:sldId id="1638" r:id="rId39"/>
    <p:sldId id="1587" r:id="rId40"/>
    <p:sldId id="1594" r:id="rId41"/>
    <p:sldId id="1596" r:id="rId42"/>
    <p:sldId id="1600" r:id="rId43"/>
    <p:sldId id="1601" r:id="rId44"/>
    <p:sldId id="1602" r:id="rId45"/>
    <p:sldId id="1603" r:id="rId46"/>
    <p:sldId id="1604" r:id="rId47"/>
    <p:sldId id="1605" r:id="rId48"/>
    <p:sldId id="1606" r:id="rId49"/>
    <p:sldId id="1607" r:id="rId50"/>
    <p:sldId id="1619" r:id="rId51"/>
    <p:sldId id="1620" r:id="rId52"/>
    <p:sldId id="1623" r:id="rId53"/>
    <p:sldId id="1637" r:id="rId54"/>
  </p:sldIdLst>
  <p:sldSz cx="9144000" cy="6858000" type="screen4x3"/>
  <p:notesSz cx="6954838" cy="92408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8000"/>
    <a:srgbClr val="23ABAB"/>
    <a:srgbClr val="000000"/>
    <a:srgbClr val="0000FF"/>
    <a:srgbClr val="000099"/>
    <a:srgbClr val="99FF33"/>
    <a:srgbClr val="E3F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21" autoAdjust="0"/>
    <p:restoredTop sz="76117" autoAdjust="0"/>
  </p:normalViewPr>
  <p:slideViewPr>
    <p:cSldViewPr>
      <p:cViewPr varScale="1">
        <p:scale>
          <a:sx n="70" d="100"/>
          <a:sy n="70" d="100"/>
        </p:scale>
        <p:origin x="-1104" y="-112"/>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notesViewPr>
    <p:cSldViewPr>
      <p:cViewPr varScale="1">
        <p:scale>
          <a:sx n="67" d="100"/>
          <a:sy n="67" d="100"/>
        </p:scale>
        <p:origin x="3101"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AD8CF-1601-4940-8A11-0452A92C557D}"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0C73C94F-33E9-46F8-B2F8-DA2219DF16C6}">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2000" b="1" dirty="0" smtClean="0"/>
            <a:t>DCC-Admin Core</a:t>
          </a:r>
          <a:endParaRPr lang="en-US" sz="2000" b="1" dirty="0"/>
        </a:p>
      </dgm:t>
    </dgm:pt>
    <dgm:pt modelId="{56EB5A73-988B-4603-8156-ADA46A544BEA}" type="parTrans" cxnId="{C6A9DA62-8515-4BE2-A7BC-54DBA0C9228C}">
      <dgm:prSet/>
      <dgm:spPr/>
      <dgm:t>
        <a:bodyPr/>
        <a:lstStyle/>
        <a:p>
          <a:endParaRPr lang="en-US" sz="2800"/>
        </a:p>
      </dgm:t>
    </dgm:pt>
    <dgm:pt modelId="{F0DE5222-8A7E-4B78-AB3A-4200FA66F0DF}" type="sibTrans" cxnId="{C6A9DA62-8515-4BE2-A7BC-54DBA0C9228C}">
      <dgm:prSet/>
      <dgm:spPr/>
      <dgm:t>
        <a:bodyPr/>
        <a:lstStyle/>
        <a:p>
          <a:endParaRPr lang="en-US" sz="2800"/>
        </a:p>
      </dgm:t>
    </dgm:pt>
    <dgm:pt modelId="{9F72227D-34D9-477E-A1AE-ABEDC33D9572}">
      <dgm:prSet phldrT="[Text]" custT="1"/>
      <dgm:spPr/>
      <dgm:t>
        <a:bodyPr/>
        <a:lstStyle/>
        <a:p>
          <a:r>
            <a:rPr lang="en-US" sz="1600" b="1" u="sng" dirty="0" smtClean="0"/>
            <a:t>RFA RM-12-011</a:t>
          </a:r>
          <a:br>
            <a:rPr lang="en-US" sz="1600" b="1" u="sng" dirty="0" smtClean="0"/>
          </a:br>
          <a:r>
            <a:rPr lang="en-US" sz="1600" b="1" dirty="0" smtClean="0"/>
            <a:t>Reference Profiles </a:t>
          </a:r>
        </a:p>
      </dgm:t>
    </dgm:pt>
    <dgm:pt modelId="{71A34071-3DEE-4714-B14A-A496D4730556}" type="parTrans" cxnId="{A20374B9-156C-4460-8A22-60B6D8F9D979}">
      <dgm:prSet/>
      <dgm:spPr/>
      <dgm:t>
        <a:bodyPr/>
        <a:lstStyle/>
        <a:p>
          <a:endParaRPr lang="en-US" sz="2800"/>
        </a:p>
      </dgm:t>
    </dgm:pt>
    <dgm:pt modelId="{9DE52A7B-F92F-4A2B-BAE1-2274BFC2DBD5}" type="sibTrans" cxnId="{A20374B9-156C-4460-8A22-60B6D8F9D979}">
      <dgm:prSet/>
      <dgm:spPr/>
      <dgm:t>
        <a:bodyPr/>
        <a:lstStyle/>
        <a:p>
          <a:endParaRPr lang="en-US" sz="2800"/>
        </a:p>
      </dgm:t>
    </dgm:pt>
    <dgm:pt modelId="{DAC169A7-CB61-406F-93F3-2D50A9F54BA9}">
      <dgm:prSet phldrT="[Text]" custT="1"/>
      <dgm:spPr/>
      <dgm:t>
        <a:bodyPr/>
        <a:lstStyle/>
        <a:p>
          <a:r>
            <a:rPr lang="en-US" sz="1400" b="1" u="sng" dirty="0" smtClean="0"/>
            <a:t>RFA RM-12-012 </a:t>
          </a:r>
          <a:r>
            <a:rPr lang="en-US" sz="1400" b="1" dirty="0" smtClean="0"/>
            <a:t>Biogenesis, </a:t>
          </a:r>
          <a:r>
            <a:rPr lang="en-US" sz="1400" b="1" dirty="0" err="1" smtClean="0"/>
            <a:t>Biodistr</a:t>
          </a:r>
          <a:r>
            <a:rPr lang="en-US" sz="1400" b="1" dirty="0" smtClean="0"/>
            <a:t>,  Uptake, and Effector Function</a:t>
          </a:r>
          <a:endParaRPr lang="en-US" sz="1400" b="1" dirty="0"/>
        </a:p>
      </dgm:t>
    </dgm:pt>
    <dgm:pt modelId="{8C858002-ED1B-462B-A86A-4257FB8B87C2}" type="parTrans" cxnId="{F53AE7D8-308B-4FC0-969B-FBCB8B749FAE}">
      <dgm:prSet/>
      <dgm:spPr/>
      <dgm:t>
        <a:bodyPr/>
        <a:lstStyle/>
        <a:p>
          <a:endParaRPr lang="en-US" sz="2800"/>
        </a:p>
      </dgm:t>
    </dgm:pt>
    <dgm:pt modelId="{08B8FC2A-0B30-4BDE-91C7-4FEA6FD712CC}" type="sibTrans" cxnId="{F53AE7D8-308B-4FC0-969B-FBCB8B749FAE}">
      <dgm:prSet/>
      <dgm:spPr/>
      <dgm:t>
        <a:bodyPr/>
        <a:lstStyle/>
        <a:p>
          <a:endParaRPr lang="en-US" sz="2800"/>
        </a:p>
      </dgm:t>
    </dgm:pt>
    <dgm:pt modelId="{62E3511F-1E41-49C0-BD93-06B59A88950D}">
      <dgm:prSet phldrT="[Text]" custT="1"/>
      <dgm:spPr/>
      <dgm:t>
        <a:bodyPr/>
        <a:lstStyle/>
        <a:p>
          <a:r>
            <a:rPr lang="en-US" sz="1400" b="1" u="sng" dirty="0" smtClean="0"/>
            <a:t>RFA RM-12-013</a:t>
          </a:r>
          <a:r>
            <a:rPr lang="en-US" sz="1400" b="1" dirty="0" smtClean="0"/>
            <a:t/>
          </a:r>
          <a:br>
            <a:rPr lang="en-US" sz="1400" b="1" dirty="0" smtClean="0"/>
          </a:br>
          <a:r>
            <a:rPr lang="en-US" sz="1400" b="1" dirty="0" smtClean="0"/>
            <a:t>Clinical Utility </a:t>
          </a:r>
        </a:p>
        <a:p>
          <a:r>
            <a:rPr lang="en-US" sz="1400" b="1" dirty="0" smtClean="0"/>
            <a:t>for Biomarkers</a:t>
          </a:r>
          <a:endParaRPr lang="en-US" sz="1400" dirty="0"/>
        </a:p>
      </dgm:t>
    </dgm:pt>
    <dgm:pt modelId="{ACC3E306-EADE-4B8D-B70C-6FA4135B6363}" type="parTrans" cxnId="{B5A84DA5-66E4-47D5-8E62-FA1ABD825CE4}">
      <dgm:prSet/>
      <dgm:spPr/>
      <dgm:t>
        <a:bodyPr/>
        <a:lstStyle/>
        <a:p>
          <a:endParaRPr lang="en-US" sz="2800"/>
        </a:p>
      </dgm:t>
    </dgm:pt>
    <dgm:pt modelId="{20824573-CE7F-44A2-B72D-C0A6EF394176}" type="sibTrans" cxnId="{B5A84DA5-66E4-47D5-8E62-FA1ABD825CE4}">
      <dgm:prSet/>
      <dgm:spPr/>
      <dgm:t>
        <a:bodyPr/>
        <a:lstStyle/>
        <a:p>
          <a:endParaRPr lang="en-US" sz="2800"/>
        </a:p>
      </dgm:t>
    </dgm:pt>
    <dgm:pt modelId="{7F974260-9B03-43CE-9FE9-86334674253A}">
      <dgm:prSet phldrT="[Text]" custT="1"/>
      <dgm:spPr/>
      <dgm:t>
        <a:bodyPr/>
        <a:lstStyle/>
        <a:p>
          <a:r>
            <a:rPr lang="en-US" sz="1400" b="1" u="sng" dirty="0" smtClean="0"/>
            <a:t>RFA RM-12-014</a:t>
          </a:r>
          <a:br>
            <a:rPr lang="en-US" sz="1400" b="1" u="sng" dirty="0" smtClean="0"/>
          </a:br>
          <a:r>
            <a:rPr lang="en-US" sz="1400" b="1" dirty="0" smtClean="0"/>
            <a:t>Clinical Utility for </a:t>
          </a:r>
        </a:p>
        <a:p>
          <a:r>
            <a:rPr lang="en-US" sz="1400" b="1" dirty="0" smtClean="0"/>
            <a:t>Therapy Development</a:t>
          </a:r>
          <a:endParaRPr lang="en-US" sz="1400" dirty="0"/>
        </a:p>
      </dgm:t>
    </dgm:pt>
    <dgm:pt modelId="{F64D6E32-6FAC-4648-AB53-A782C2167EE0}" type="parTrans" cxnId="{E6A880AD-D5A1-43A6-A792-9E824380D179}">
      <dgm:prSet/>
      <dgm:spPr/>
      <dgm:t>
        <a:bodyPr/>
        <a:lstStyle/>
        <a:p>
          <a:endParaRPr lang="en-US" sz="2800"/>
        </a:p>
      </dgm:t>
    </dgm:pt>
    <dgm:pt modelId="{ABF24477-5E05-4504-8905-C0969E95F6B6}" type="sibTrans" cxnId="{E6A880AD-D5A1-43A6-A792-9E824380D179}">
      <dgm:prSet/>
      <dgm:spPr/>
      <dgm:t>
        <a:bodyPr/>
        <a:lstStyle/>
        <a:p>
          <a:endParaRPr lang="en-US" sz="2800"/>
        </a:p>
      </dgm:t>
    </dgm:pt>
    <dgm:pt modelId="{F2CF1BC2-410F-4343-8B06-0CA6F5DBCA30}" type="pres">
      <dgm:prSet presAssocID="{8C8AD8CF-1601-4940-8A11-0452A92C557D}" presName="Name0" presStyleCnt="0">
        <dgm:presLayoutVars>
          <dgm:chMax val="1"/>
          <dgm:chPref val="1"/>
          <dgm:dir/>
          <dgm:animOne val="branch"/>
          <dgm:animLvl val="lvl"/>
        </dgm:presLayoutVars>
      </dgm:prSet>
      <dgm:spPr/>
      <dgm:t>
        <a:bodyPr/>
        <a:lstStyle/>
        <a:p>
          <a:endParaRPr lang="en-US"/>
        </a:p>
      </dgm:t>
    </dgm:pt>
    <dgm:pt modelId="{EAD346A0-C081-453C-A51F-B1171E0B83FF}" type="pres">
      <dgm:prSet presAssocID="{0C73C94F-33E9-46F8-B2F8-DA2219DF16C6}" presName="Parent" presStyleLbl="node0" presStyleIdx="0" presStyleCnt="1" custScaleX="80821" custScaleY="77204" custLinFactNeighborX="-60784">
        <dgm:presLayoutVars>
          <dgm:chMax val="6"/>
          <dgm:chPref val="6"/>
        </dgm:presLayoutVars>
      </dgm:prSet>
      <dgm:spPr>
        <a:prstGeom prst="star24">
          <a:avLst/>
        </a:prstGeom>
      </dgm:spPr>
      <dgm:t>
        <a:bodyPr/>
        <a:lstStyle/>
        <a:p>
          <a:endParaRPr lang="en-US"/>
        </a:p>
      </dgm:t>
    </dgm:pt>
    <dgm:pt modelId="{549653B7-D4F5-4AFD-AD27-11629309318E}" type="pres">
      <dgm:prSet presAssocID="{9F72227D-34D9-477E-A1AE-ABEDC33D9572}" presName="Accent1" presStyleCnt="0"/>
      <dgm:spPr/>
    </dgm:pt>
    <dgm:pt modelId="{24F53329-BAF3-4846-94BF-6BE23C120501}" type="pres">
      <dgm:prSet presAssocID="{9F72227D-34D9-477E-A1AE-ABEDC33D9572}" presName="Accent" presStyleLbl="bgShp" presStyleIdx="0" presStyleCnt="4"/>
      <dgm:spPr/>
    </dgm:pt>
    <dgm:pt modelId="{E2869FAE-8258-4C34-9404-C050F6F2445A}" type="pres">
      <dgm:prSet presAssocID="{9F72227D-34D9-477E-A1AE-ABEDC33D9572}" presName="Child1" presStyleLbl="node1" presStyleIdx="0" presStyleCnt="4" custScaleX="132728" custScaleY="107707">
        <dgm:presLayoutVars>
          <dgm:chMax val="0"/>
          <dgm:chPref val="0"/>
          <dgm:bulletEnabled val="1"/>
        </dgm:presLayoutVars>
      </dgm:prSet>
      <dgm:spPr/>
      <dgm:t>
        <a:bodyPr/>
        <a:lstStyle/>
        <a:p>
          <a:endParaRPr lang="en-US"/>
        </a:p>
      </dgm:t>
    </dgm:pt>
    <dgm:pt modelId="{B7BEF76D-8FAD-4AC7-AC0C-C643DC5A31FD}" type="pres">
      <dgm:prSet presAssocID="{DAC169A7-CB61-406F-93F3-2D50A9F54BA9}" presName="Accent2" presStyleCnt="0"/>
      <dgm:spPr/>
    </dgm:pt>
    <dgm:pt modelId="{87C45CE4-6232-40AE-9B1B-8B2172963EE8}" type="pres">
      <dgm:prSet presAssocID="{DAC169A7-CB61-406F-93F3-2D50A9F54BA9}" presName="Accent" presStyleLbl="bgShp" presStyleIdx="1" presStyleCnt="4"/>
      <dgm:spPr/>
    </dgm:pt>
    <dgm:pt modelId="{FCE9B00E-B5EB-44C3-9962-C883ABC70526}" type="pres">
      <dgm:prSet presAssocID="{DAC169A7-CB61-406F-93F3-2D50A9F54BA9}" presName="Child2" presStyleLbl="node1" presStyleIdx="1" presStyleCnt="4" custScaleX="132728" custScaleY="107707" custLinFactNeighborX="7482">
        <dgm:presLayoutVars>
          <dgm:chMax val="0"/>
          <dgm:chPref val="0"/>
          <dgm:bulletEnabled val="1"/>
        </dgm:presLayoutVars>
      </dgm:prSet>
      <dgm:spPr/>
      <dgm:t>
        <a:bodyPr/>
        <a:lstStyle/>
        <a:p>
          <a:endParaRPr lang="en-US"/>
        </a:p>
      </dgm:t>
    </dgm:pt>
    <dgm:pt modelId="{7A8A7C10-FCB5-4F34-90DB-93AE6570DBFF}" type="pres">
      <dgm:prSet presAssocID="{62E3511F-1E41-49C0-BD93-06B59A88950D}" presName="Accent3" presStyleCnt="0"/>
      <dgm:spPr/>
    </dgm:pt>
    <dgm:pt modelId="{125EFF3A-8FD0-40A0-BAE8-38741E99A390}" type="pres">
      <dgm:prSet presAssocID="{62E3511F-1E41-49C0-BD93-06B59A88950D}" presName="Accent" presStyleLbl="bgShp" presStyleIdx="2" presStyleCnt="4"/>
      <dgm:spPr/>
    </dgm:pt>
    <dgm:pt modelId="{7C8BA348-B7B9-4377-85A7-9220ACBFB1B4}" type="pres">
      <dgm:prSet presAssocID="{62E3511F-1E41-49C0-BD93-06B59A88950D}" presName="Child3" presStyleLbl="node1" presStyleIdx="2" presStyleCnt="4" custScaleX="132728" custScaleY="107707" custLinFactNeighborX="7482">
        <dgm:presLayoutVars>
          <dgm:chMax val="0"/>
          <dgm:chPref val="0"/>
          <dgm:bulletEnabled val="1"/>
        </dgm:presLayoutVars>
      </dgm:prSet>
      <dgm:spPr/>
      <dgm:t>
        <a:bodyPr/>
        <a:lstStyle/>
        <a:p>
          <a:endParaRPr lang="en-US"/>
        </a:p>
      </dgm:t>
    </dgm:pt>
    <dgm:pt modelId="{13187C85-FD20-4BD4-A521-513E1856E099}" type="pres">
      <dgm:prSet presAssocID="{7F974260-9B03-43CE-9FE9-86334674253A}" presName="Accent4" presStyleCnt="0"/>
      <dgm:spPr/>
    </dgm:pt>
    <dgm:pt modelId="{8AD4CCE2-3664-4B0A-A50D-58F942A0F078}" type="pres">
      <dgm:prSet presAssocID="{7F974260-9B03-43CE-9FE9-86334674253A}" presName="Accent" presStyleLbl="bgShp" presStyleIdx="3" presStyleCnt="4"/>
      <dgm:spPr/>
    </dgm:pt>
    <dgm:pt modelId="{96B55A12-40D4-40D4-B9ED-E02D10C94BC0}" type="pres">
      <dgm:prSet presAssocID="{7F974260-9B03-43CE-9FE9-86334674253A}" presName="Child4" presStyleLbl="node1" presStyleIdx="3" presStyleCnt="4" custScaleX="132728" custScaleY="107707">
        <dgm:presLayoutVars>
          <dgm:chMax val="0"/>
          <dgm:chPref val="0"/>
          <dgm:bulletEnabled val="1"/>
        </dgm:presLayoutVars>
      </dgm:prSet>
      <dgm:spPr/>
      <dgm:t>
        <a:bodyPr/>
        <a:lstStyle/>
        <a:p>
          <a:endParaRPr lang="en-US"/>
        </a:p>
      </dgm:t>
    </dgm:pt>
  </dgm:ptLst>
  <dgm:cxnLst>
    <dgm:cxn modelId="{C6A9DA62-8515-4BE2-A7BC-54DBA0C9228C}" srcId="{8C8AD8CF-1601-4940-8A11-0452A92C557D}" destId="{0C73C94F-33E9-46F8-B2F8-DA2219DF16C6}" srcOrd="0" destOrd="0" parTransId="{56EB5A73-988B-4603-8156-ADA46A544BEA}" sibTransId="{F0DE5222-8A7E-4B78-AB3A-4200FA66F0DF}"/>
    <dgm:cxn modelId="{A20374B9-156C-4460-8A22-60B6D8F9D979}" srcId="{0C73C94F-33E9-46F8-B2F8-DA2219DF16C6}" destId="{9F72227D-34D9-477E-A1AE-ABEDC33D9572}" srcOrd="0" destOrd="0" parTransId="{71A34071-3DEE-4714-B14A-A496D4730556}" sibTransId="{9DE52A7B-F92F-4A2B-BAE1-2274BFC2DBD5}"/>
    <dgm:cxn modelId="{84BE490F-0244-4325-B378-0BA063180985}" type="presOf" srcId="{7F974260-9B03-43CE-9FE9-86334674253A}" destId="{96B55A12-40D4-40D4-B9ED-E02D10C94BC0}" srcOrd="0" destOrd="0" presId="urn:microsoft.com/office/officeart/2011/layout/HexagonRadial"/>
    <dgm:cxn modelId="{F53AE7D8-308B-4FC0-969B-FBCB8B749FAE}" srcId="{0C73C94F-33E9-46F8-B2F8-DA2219DF16C6}" destId="{DAC169A7-CB61-406F-93F3-2D50A9F54BA9}" srcOrd="1" destOrd="0" parTransId="{8C858002-ED1B-462B-A86A-4257FB8B87C2}" sibTransId="{08B8FC2A-0B30-4BDE-91C7-4FEA6FD712CC}"/>
    <dgm:cxn modelId="{1898C0BE-483A-4464-BC67-5010AE4D3B74}" type="presOf" srcId="{DAC169A7-CB61-406F-93F3-2D50A9F54BA9}" destId="{FCE9B00E-B5EB-44C3-9962-C883ABC70526}" srcOrd="0" destOrd="0" presId="urn:microsoft.com/office/officeart/2011/layout/HexagonRadial"/>
    <dgm:cxn modelId="{B5A84DA5-66E4-47D5-8E62-FA1ABD825CE4}" srcId="{0C73C94F-33E9-46F8-B2F8-DA2219DF16C6}" destId="{62E3511F-1E41-49C0-BD93-06B59A88950D}" srcOrd="2" destOrd="0" parTransId="{ACC3E306-EADE-4B8D-B70C-6FA4135B6363}" sibTransId="{20824573-CE7F-44A2-B72D-C0A6EF394176}"/>
    <dgm:cxn modelId="{2E4E8C09-8B14-4B04-A7C9-487A08277554}" type="presOf" srcId="{8C8AD8CF-1601-4940-8A11-0452A92C557D}" destId="{F2CF1BC2-410F-4343-8B06-0CA6F5DBCA30}" srcOrd="0" destOrd="0" presId="urn:microsoft.com/office/officeart/2011/layout/HexagonRadial"/>
    <dgm:cxn modelId="{4CF70905-FA7A-4E46-B945-CB83215270F5}" type="presOf" srcId="{0C73C94F-33E9-46F8-B2F8-DA2219DF16C6}" destId="{EAD346A0-C081-453C-A51F-B1171E0B83FF}" srcOrd="0" destOrd="0" presId="urn:microsoft.com/office/officeart/2011/layout/HexagonRadial"/>
    <dgm:cxn modelId="{39CAB479-C549-4B2A-A69D-8E5633BE7B98}" type="presOf" srcId="{62E3511F-1E41-49C0-BD93-06B59A88950D}" destId="{7C8BA348-B7B9-4377-85A7-9220ACBFB1B4}" srcOrd="0" destOrd="0" presId="urn:microsoft.com/office/officeart/2011/layout/HexagonRadial"/>
    <dgm:cxn modelId="{234D8FFC-8048-4F37-8B48-1A144C1EDB69}" type="presOf" srcId="{9F72227D-34D9-477E-A1AE-ABEDC33D9572}" destId="{E2869FAE-8258-4C34-9404-C050F6F2445A}" srcOrd="0" destOrd="0" presId="urn:microsoft.com/office/officeart/2011/layout/HexagonRadial"/>
    <dgm:cxn modelId="{E6A880AD-D5A1-43A6-A792-9E824380D179}" srcId="{0C73C94F-33E9-46F8-B2F8-DA2219DF16C6}" destId="{7F974260-9B03-43CE-9FE9-86334674253A}" srcOrd="3" destOrd="0" parTransId="{F64D6E32-6FAC-4648-AB53-A782C2167EE0}" sibTransId="{ABF24477-5E05-4504-8905-C0969E95F6B6}"/>
    <dgm:cxn modelId="{0163AE33-63D9-42C5-BAE7-542860FF11E0}" type="presParOf" srcId="{F2CF1BC2-410F-4343-8B06-0CA6F5DBCA30}" destId="{EAD346A0-C081-453C-A51F-B1171E0B83FF}" srcOrd="0" destOrd="0" presId="urn:microsoft.com/office/officeart/2011/layout/HexagonRadial"/>
    <dgm:cxn modelId="{0EE0CD2E-6550-4900-BFA4-E5F2F232D07F}" type="presParOf" srcId="{F2CF1BC2-410F-4343-8B06-0CA6F5DBCA30}" destId="{549653B7-D4F5-4AFD-AD27-11629309318E}" srcOrd="1" destOrd="0" presId="urn:microsoft.com/office/officeart/2011/layout/HexagonRadial"/>
    <dgm:cxn modelId="{94ADF5AC-A228-45C6-83F7-B734B0C8A72D}" type="presParOf" srcId="{549653B7-D4F5-4AFD-AD27-11629309318E}" destId="{24F53329-BAF3-4846-94BF-6BE23C120501}" srcOrd="0" destOrd="0" presId="urn:microsoft.com/office/officeart/2011/layout/HexagonRadial"/>
    <dgm:cxn modelId="{FD072C6E-0BF5-4B27-9FB1-087ABEB1765F}" type="presParOf" srcId="{F2CF1BC2-410F-4343-8B06-0CA6F5DBCA30}" destId="{E2869FAE-8258-4C34-9404-C050F6F2445A}" srcOrd="2" destOrd="0" presId="urn:microsoft.com/office/officeart/2011/layout/HexagonRadial"/>
    <dgm:cxn modelId="{EF78FFF2-ECB5-4D8F-B0EA-9FBB97406607}" type="presParOf" srcId="{F2CF1BC2-410F-4343-8B06-0CA6F5DBCA30}" destId="{B7BEF76D-8FAD-4AC7-AC0C-C643DC5A31FD}" srcOrd="3" destOrd="0" presId="urn:microsoft.com/office/officeart/2011/layout/HexagonRadial"/>
    <dgm:cxn modelId="{088FE581-7C3F-41A2-B7B6-F9609CA6B45A}" type="presParOf" srcId="{B7BEF76D-8FAD-4AC7-AC0C-C643DC5A31FD}" destId="{87C45CE4-6232-40AE-9B1B-8B2172963EE8}" srcOrd="0" destOrd="0" presId="urn:microsoft.com/office/officeart/2011/layout/HexagonRadial"/>
    <dgm:cxn modelId="{AA827422-645E-438D-8A59-39E5A2CE4657}" type="presParOf" srcId="{F2CF1BC2-410F-4343-8B06-0CA6F5DBCA30}" destId="{FCE9B00E-B5EB-44C3-9962-C883ABC70526}" srcOrd="4" destOrd="0" presId="urn:microsoft.com/office/officeart/2011/layout/HexagonRadial"/>
    <dgm:cxn modelId="{5DF71F73-AB2A-4B23-AA0F-1D4803765C6B}" type="presParOf" srcId="{F2CF1BC2-410F-4343-8B06-0CA6F5DBCA30}" destId="{7A8A7C10-FCB5-4F34-90DB-93AE6570DBFF}" srcOrd="5" destOrd="0" presId="urn:microsoft.com/office/officeart/2011/layout/HexagonRadial"/>
    <dgm:cxn modelId="{AA72A3AB-4F80-4796-97E1-D4C571F5A366}" type="presParOf" srcId="{7A8A7C10-FCB5-4F34-90DB-93AE6570DBFF}" destId="{125EFF3A-8FD0-40A0-BAE8-38741E99A390}" srcOrd="0" destOrd="0" presId="urn:microsoft.com/office/officeart/2011/layout/HexagonRadial"/>
    <dgm:cxn modelId="{2335EC45-FAA2-4B28-A92B-613C493D5B18}" type="presParOf" srcId="{F2CF1BC2-410F-4343-8B06-0CA6F5DBCA30}" destId="{7C8BA348-B7B9-4377-85A7-9220ACBFB1B4}" srcOrd="6" destOrd="0" presId="urn:microsoft.com/office/officeart/2011/layout/HexagonRadial"/>
    <dgm:cxn modelId="{5497877F-6B64-49F6-944E-EDE9B2E1EBEB}" type="presParOf" srcId="{F2CF1BC2-410F-4343-8B06-0CA6F5DBCA30}" destId="{13187C85-FD20-4BD4-A521-513E1856E099}" srcOrd="7" destOrd="0" presId="urn:microsoft.com/office/officeart/2011/layout/HexagonRadial"/>
    <dgm:cxn modelId="{2EAD3365-A1E2-41A4-9511-3B0D34A85AE0}" type="presParOf" srcId="{13187C85-FD20-4BD4-A521-513E1856E099}" destId="{8AD4CCE2-3664-4B0A-A50D-58F942A0F078}" srcOrd="0" destOrd="0" presId="urn:microsoft.com/office/officeart/2011/layout/HexagonRadial"/>
    <dgm:cxn modelId="{8744CD6A-6BA0-495A-8E4D-19A43D4E10D4}" type="presParOf" srcId="{F2CF1BC2-410F-4343-8B06-0CA6F5DBCA30}" destId="{96B55A12-40D4-40D4-B9ED-E02D10C94BC0}" srcOrd="8"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50DE86-FC52-4FE9-A8FF-F6F52D69D74F}" type="doc">
      <dgm:prSet loTypeId="urn:microsoft.com/office/officeart/2005/8/layout/venn1" loCatId="relationship" qsTypeId="urn:microsoft.com/office/officeart/2005/8/quickstyle/simple1" qsCatId="simple" csTypeId="urn:microsoft.com/office/officeart/2005/8/colors/accent1_2" csCatId="accent1" phldr="1"/>
      <dgm:spPr/>
    </dgm:pt>
    <dgm:pt modelId="{07AEF378-E2EB-4976-A478-048EBD1E01CF}">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b="1" dirty="0" smtClean="0">
            <a:solidFill>
              <a:schemeClr val="bg1"/>
            </a:solidFill>
          </a:endParaRPr>
        </a:p>
        <a:p>
          <a:endParaRPr lang="en-US" b="1" dirty="0" smtClean="0">
            <a:solidFill>
              <a:schemeClr val="bg1"/>
            </a:solidFill>
          </a:endParaRPr>
        </a:p>
        <a:p>
          <a:r>
            <a:rPr lang="en-US" b="1" dirty="0" smtClean="0">
              <a:solidFill>
                <a:schemeClr val="bg1"/>
              </a:solidFill>
            </a:rPr>
            <a:t>Scientific Outreach Component (</a:t>
          </a:r>
          <a:r>
            <a:rPr lang="en-US" b="1" u="none" dirty="0" smtClean="0">
              <a:solidFill>
                <a:schemeClr val="bg1"/>
              </a:solidFill>
            </a:rPr>
            <a:t>SOC</a:t>
          </a:r>
          <a:r>
            <a:rPr lang="en-US" b="1" u="sng" dirty="0" smtClean="0">
              <a:solidFill>
                <a:schemeClr val="bg1"/>
              </a:solidFill>
            </a:rPr>
            <a:t>)    </a:t>
          </a:r>
          <a:r>
            <a:rPr lang="en-US" b="1" u="none" dirty="0" smtClean="0">
              <a:solidFill>
                <a:schemeClr val="bg1"/>
              </a:solidFill>
            </a:rPr>
            <a:t>David Galas, PI</a:t>
          </a:r>
        </a:p>
      </dgm:t>
    </dgm:pt>
    <dgm:pt modelId="{F9F394FF-8D58-4B3F-AE4C-F325634681B0}" type="parTrans" cxnId="{DA952FA6-C84C-4F92-8A97-DF4ACA5801E9}">
      <dgm:prSet/>
      <dgm:spPr/>
      <dgm:t>
        <a:bodyPr/>
        <a:lstStyle/>
        <a:p>
          <a:endParaRPr lang="en-US" b="1">
            <a:solidFill>
              <a:schemeClr val="bg1"/>
            </a:solidFill>
          </a:endParaRPr>
        </a:p>
      </dgm:t>
    </dgm:pt>
    <dgm:pt modelId="{C8076658-C23F-4DB6-BF02-8DE18F267DD9}" type="sibTrans" cxnId="{DA952FA6-C84C-4F92-8A97-DF4ACA5801E9}">
      <dgm:prSet/>
      <dgm:spPr/>
      <dgm:t>
        <a:bodyPr/>
        <a:lstStyle/>
        <a:p>
          <a:endParaRPr lang="en-US" b="1">
            <a:solidFill>
              <a:schemeClr val="bg1"/>
            </a:solidFill>
          </a:endParaRPr>
        </a:p>
      </dgm:t>
    </dgm:pt>
    <dgm:pt modelId="{697406A1-793A-416A-BBEC-BFDC5E729286}">
      <dgm:prSet phldrT="[Text]">
        <dgm:style>
          <a:lnRef idx="2">
            <a:schemeClr val="accent4">
              <a:shade val="50000"/>
            </a:schemeClr>
          </a:lnRef>
          <a:fillRef idx="1">
            <a:schemeClr val="accent4"/>
          </a:fillRef>
          <a:effectRef idx="0">
            <a:schemeClr val="accent4"/>
          </a:effectRef>
          <a:fontRef idx="minor">
            <a:schemeClr val="lt1"/>
          </a:fontRef>
        </dgm:style>
      </dgm:prSet>
      <dgm:spPr>
        <a:gradFill rotWithShape="0">
          <a:gsLst>
            <a:gs pos="0">
              <a:schemeClr val="accent1">
                <a:tint val="66000"/>
                <a:satMod val="160000"/>
                <a:alpha val="83000"/>
              </a:schemeClr>
            </a:gs>
            <a:gs pos="50000">
              <a:schemeClr val="accent1">
                <a:tint val="44500"/>
                <a:satMod val="160000"/>
              </a:schemeClr>
            </a:gs>
            <a:gs pos="100000">
              <a:schemeClr val="accent1">
                <a:tint val="23500"/>
                <a:satMod val="160000"/>
              </a:schemeClr>
            </a:gs>
          </a:gsLst>
          <a:lin ang="5400000" scaled="0"/>
        </a:gradFill>
      </dgm:spPr>
      <dgm:t>
        <a:bodyPr/>
        <a:lstStyle/>
        <a:p>
          <a:r>
            <a:rPr lang="en-US" b="1" dirty="0" smtClean="0">
              <a:solidFill>
                <a:schemeClr val="tx1"/>
              </a:solidFill>
            </a:rPr>
            <a:t>Data Integration &amp; Analysis Component </a:t>
          </a:r>
          <a:r>
            <a:rPr lang="en-US" b="1" u="none" dirty="0" smtClean="0">
              <a:solidFill>
                <a:schemeClr val="tx1"/>
              </a:solidFill>
            </a:rPr>
            <a:t>(DIAC) </a:t>
          </a:r>
        </a:p>
        <a:p>
          <a:r>
            <a:rPr lang="en-US" b="1" u="none" dirty="0" smtClean="0">
              <a:solidFill>
                <a:schemeClr val="tx1"/>
              </a:solidFill>
            </a:rPr>
            <a:t>Mark Gerstein, PI</a:t>
          </a:r>
        </a:p>
      </dgm:t>
    </dgm:pt>
    <dgm:pt modelId="{D82C99C3-13EE-4277-A947-B09AB74773FF}" type="parTrans" cxnId="{D4075FB9-A0BE-4094-BF07-D2D5A86348E5}">
      <dgm:prSet/>
      <dgm:spPr/>
      <dgm:t>
        <a:bodyPr/>
        <a:lstStyle/>
        <a:p>
          <a:endParaRPr lang="en-US" b="1">
            <a:solidFill>
              <a:schemeClr val="bg1"/>
            </a:solidFill>
          </a:endParaRPr>
        </a:p>
      </dgm:t>
    </dgm:pt>
    <dgm:pt modelId="{BF728A37-B3BB-4F2C-89EA-292AD9A9F526}" type="sibTrans" cxnId="{D4075FB9-A0BE-4094-BF07-D2D5A86348E5}">
      <dgm:prSet/>
      <dgm:spPr/>
      <dgm:t>
        <a:bodyPr/>
        <a:lstStyle/>
        <a:p>
          <a:endParaRPr lang="en-US" b="1">
            <a:solidFill>
              <a:schemeClr val="bg1"/>
            </a:solidFill>
          </a:endParaRPr>
        </a:p>
      </dgm:t>
    </dgm:pt>
    <dgm:pt modelId="{990592EC-9C0F-46A3-BE4B-1994849B3C54}">
      <dgm:prSet phldrT="[Tex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6">
            <a:alpha val="50000"/>
          </a:schemeClr>
        </a:solidFill>
      </dgm:spPr>
      <dgm:t>
        <a:bodyPr anchor="ctr" anchorCtr="1"/>
        <a:lstStyle/>
        <a:p>
          <a:pPr algn="ctr"/>
          <a:r>
            <a:rPr lang="en-US" sz="1300" b="1" u="none" dirty="0" smtClean="0">
              <a:solidFill>
                <a:schemeClr val="tx1"/>
              </a:solidFill>
            </a:rPr>
            <a:t>Data Coordination Center (DCC) </a:t>
          </a:r>
        </a:p>
        <a:p>
          <a:pPr algn="ctr"/>
          <a:r>
            <a:rPr lang="en-US" sz="1200" b="1" u="none" dirty="0" err="1" smtClean="0">
              <a:solidFill>
                <a:schemeClr val="tx1"/>
              </a:solidFill>
            </a:rPr>
            <a:t>Aleks</a:t>
          </a:r>
          <a:r>
            <a:rPr lang="en-US" sz="1200" b="1" u="none" dirty="0" smtClean="0">
              <a:solidFill>
                <a:schemeClr val="tx1"/>
              </a:solidFill>
            </a:rPr>
            <a:t> </a:t>
          </a:r>
          <a:r>
            <a:rPr lang="en-US" sz="1200" b="1" u="none" dirty="0" err="1" smtClean="0">
              <a:solidFill>
                <a:schemeClr val="tx1"/>
              </a:solidFill>
            </a:rPr>
            <a:t>Milosavljevic</a:t>
          </a:r>
          <a:r>
            <a:rPr lang="en-US" sz="1200" b="1" u="none" dirty="0" smtClean="0">
              <a:solidFill>
                <a:schemeClr val="tx1"/>
              </a:solidFill>
            </a:rPr>
            <a:t>, PI</a:t>
          </a:r>
        </a:p>
        <a:p>
          <a:pPr algn="ctr"/>
          <a:endParaRPr lang="en-US" sz="1200" b="1" u="none" dirty="0" smtClean="0">
            <a:solidFill>
              <a:schemeClr val="tx1"/>
            </a:solidFill>
          </a:endParaRPr>
        </a:p>
        <a:p>
          <a:pPr algn="ctr"/>
          <a:endParaRPr lang="en-US" sz="1200" b="1" u="none" dirty="0" smtClean="0">
            <a:solidFill>
              <a:schemeClr val="tx1"/>
            </a:solidFill>
          </a:endParaRPr>
        </a:p>
        <a:p>
          <a:pPr algn="ctr"/>
          <a:endParaRPr lang="en-US" sz="1200" b="1" u="none" dirty="0" smtClean="0">
            <a:solidFill>
              <a:schemeClr val="tx1"/>
            </a:solidFill>
          </a:endParaRPr>
        </a:p>
      </dgm:t>
    </dgm:pt>
    <dgm:pt modelId="{21E0873F-596C-477E-A115-C04F2701889B}" type="parTrans" cxnId="{3876B3A7-3610-42B2-B010-BC111DACD183}">
      <dgm:prSet/>
      <dgm:spPr/>
      <dgm:t>
        <a:bodyPr/>
        <a:lstStyle/>
        <a:p>
          <a:endParaRPr lang="en-US" b="1">
            <a:solidFill>
              <a:schemeClr val="bg1"/>
            </a:solidFill>
          </a:endParaRPr>
        </a:p>
      </dgm:t>
    </dgm:pt>
    <dgm:pt modelId="{793F8616-6D28-4FA6-A569-1FC88B46F48A}" type="sibTrans" cxnId="{3876B3A7-3610-42B2-B010-BC111DACD183}">
      <dgm:prSet/>
      <dgm:spPr/>
      <dgm:t>
        <a:bodyPr/>
        <a:lstStyle/>
        <a:p>
          <a:endParaRPr lang="en-US" b="1">
            <a:solidFill>
              <a:schemeClr val="bg1"/>
            </a:solidFill>
          </a:endParaRPr>
        </a:p>
      </dgm:t>
    </dgm:pt>
    <dgm:pt modelId="{C1CA3375-3941-40A5-AEF4-9596FB29B626}" type="pres">
      <dgm:prSet presAssocID="{CA50DE86-FC52-4FE9-A8FF-F6F52D69D74F}" presName="compositeShape" presStyleCnt="0">
        <dgm:presLayoutVars>
          <dgm:chMax val="7"/>
          <dgm:dir/>
          <dgm:resizeHandles val="exact"/>
        </dgm:presLayoutVars>
      </dgm:prSet>
      <dgm:spPr/>
    </dgm:pt>
    <dgm:pt modelId="{3C5B2FBD-7583-4A46-B72C-6D55E5A75738}" type="pres">
      <dgm:prSet presAssocID="{07AEF378-E2EB-4976-A478-048EBD1E01CF}" presName="circ1" presStyleLbl="vennNode1" presStyleIdx="0" presStyleCnt="3" custLinFactNeighborX="-55139" custLinFactNeighborY="64583"/>
      <dgm:spPr/>
      <dgm:t>
        <a:bodyPr/>
        <a:lstStyle/>
        <a:p>
          <a:endParaRPr lang="en-US"/>
        </a:p>
      </dgm:t>
    </dgm:pt>
    <dgm:pt modelId="{C415D173-3B43-44B1-94CA-54CB83145B06}" type="pres">
      <dgm:prSet presAssocID="{07AEF378-E2EB-4976-A478-048EBD1E01CF}" presName="circ1Tx" presStyleLbl="revTx" presStyleIdx="0" presStyleCnt="0">
        <dgm:presLayoutVars>
          <dgm:chMax val="0"/>
          <dgm:chPref val="0"/>
          <dgm:bulletEnabled val="1"/>
        </dgm:presLayoutVars>
      </dgm:prSet>
      <dgm:spPr/>
      <dgm:t>
        <a:bodyPr/>
        <a:lstStyle/>
        <a:p>
          <a:endParaRPr lang="en-US"/>
        </a:p>
      </dgm:t>
    </dgm:pt>
    <dgm:pt modelId="{35A933F2-3BA1-4A32-847C-827E41276BD8}" type="pres">
      <dgm:prSet presAssocID="{697406A1-793A-416A-BBEC-BFDC5E729286}" presName="circ2" presStyleLbl="vennNode1" presStyleIdx="1" presStyleCnt="3"/>
      <dgm:spPr/>
      <dgm:t>
        <a:bodyPr/>
        <a:lstStyle/>
        <a:p>
          <a:endParaRPr lang="en-US"/>
        </a:p>
      </dgm:t>
    </dgm:pt>
    <dgm:pt modelId="{2BC078B7-FDF9-4E6D-9F22-B6EC39C34CE6}" type="pres">
      <dgm:prSet presAssocID="{697406A1-793A-416A-BBEC-BFDC5E729286}" presName="circ2Tx" presStyleLbl="revTx" presStyleIdx="0" presStyleCnt="0">
        <dgm:presLayoutVars>
          <dgm:chMax val="0"/>
          <dgm:chPref val="0"/>
          <dgm:bulletEnabled val="1"/>
        </dgm:presLayoutVars>
      </dgm:prSet>
      <dgm:spPr/>
      <dgm:t>
        <a:bodyPr/>
        <a:lstStyle/>
        <a:p>
          <a:endParaRPr lang="en-US"/>
        </a:p>
      </dgm:t>
    </dgm:pt>
    <dgm:pt modelId="{003AF393-4359-44C3-A082-0C5C64392E1A}" type="pres">
      <dgm:prSet presAssocID="{990592EC-9C0F-46A3-BE4B-1994849B3C54}" presName="circ3" presStyleLbl="vennNode1" presStyleIdx="2" presStyleCnt="3" custScaleX="96873" custLinFactNeighborX="20926" custLinFactNeighborY="-64583"/>
      <dgm:spPr/>
      <dgm:t>
        <a:bodyPr/>
        <a:lstStyle/>
        <a:p>
          <a:endParaRPr lang="en-US"/>
        </a:p>
      </dgm:t>
    </dgm:pt>
    <dgm:pt modelId="{24D329E1-8875-489F-90F3-E4DEF0720AFC}" type="pres">
      <dgm:prSet presAssocID="{990592EC-9C0F-46A3-BE4B-1994849B3C54}" presName="circ3Tx" presStyleLbl="revTx" presStyleIdx="0" presStyleCnt="0">
        <dgm:presLayoutVars>
          <dgm:chMax val="0"/>
          <dgm:chPref val="0"/>
          <dgm:bulletEnabled val="1"/>
        </dgm:presLayoutVars>
      </dgm:prSet>
      <dgm:spPr/>
      <dgm:t>
        <a:bodyPr/>
        <a:lstStyle/>
        <a:p>
          <a:endParaRPr lang="en-US"/>
        </a:p>
      </dgm:t>
    </dgm:pt>
  </dgm:ptLst>
  <dgm:cxnLst>
    <dgm:cxn modelId="{B3AFF6B2-0A3B-4A8C-8D4E-247E2532C431}" type="presOf" srcId="{990592EC-9C0F-46A3-BE4B-1994849B3C54}" destId="{003AF393-4359-44C3-A082-0C5C64392E1A}" srcOrd="0" destOrd="0" presId="urn:microsoft.com/office/officeart/2005/8/layout/venn1"/>
    <dgm:cxn modelId="{D4075FB9-A0BE-4094-BF07-D2D5A86348E5}" srcId="{CA50DE86-FC52-4FE9-A8FF-F6F52D69D74F}" destId="{697406A1-793A-416A-BBEC-BFDC5E729286}" srcOrd="1" destOrd="0" parTransId="{D82C99C3-13EE-4277-A947-B09AB74773FF}" sibTransId="{BF728A37-B3BB-4F2C-89EA-292AD9A9F526}"/>
    <dgm:cxn modelId="{3876B3A7-3610-42B2-B010-BC111DACD183}" srcId="{CA50DE86-FC52-4FE9-A8FF-F6F52D69D74F}" destId="{990592EC-9C0F-46A3-BE4B-1994849B3C54}" srcOrd="2" destOrd="0" parTransId="{21E0873F-596C-477E-A115-C04F2701889B}" sibTransId="{793F8616-6D28-4FA6-A569-1FC88B46F48A}"/>
    <dgm:cxn modelId="{A63C1C70-0914-471D-B53A-3BF715A5B2CD}" type="presOf" srcId="{07AEF378-E2EB-4976-A478-048EBD1E01CF}" destId="{3C5B2FBD-7583-4A46-B72C-6D55E5A75738}" srcOrd="0" destOrd="0" presId="urn:microsoft.com/office/officeart/2005/8/layout/venn1"/>
    <dgm:cxn modelId="{70CB8573-C91A-4385-BAA0-30A02697B101}" type="presOf" srcId="{697406A1-793A-416A-BBEC-BFDC5E729286}" destId="{35A933F2-3BA1-4A32-847C-827E41276BD8}" srcOrd="0" destOrd="0" presId="urn:microsoft.com/office/officeart/2005/8/layout/venn1"/>
    <dgm:cxn modelId="{E39D17BB-1E16-4EF3-870D-21D2C1FF308D}" type="presOf" srcId="{990592EC-9C0F-46A3-BE4B-1994849B3C54}" destId="{24D329E1-8875-489F-90F3-E4DEF0720AFC}" srcOrd="1" destOrd="0" presId="urn:microsoft.com/office/officeart/2005/8/layout/venn1"/>
    <dgm:cxn modelId="{19F0B1A7-BA42-4920-95F1-E2A6F03FA2B9}" type="presOf" srcId="{07AEF378-E2EB-4976-A478-048EBD1E01CF}" destId="{C415D173-3B43-44B1-94CA-54CB83145B06}" srcOrd="1" destOrd="0" presId="urn:microsoft.com/office/officeart/2005/8/layout/venn1"/>
    <dgm:cxn modelId="{DA952FA6-C84C-4F92-8A97-DF4ACA5801E9}" srcId="{CA50DE86-FC52-4FE9-A8FF-F6F52D69D74F}" destId="{07AEF378-E2EB-4976-A478-048EBD1E01CF}" srcOrd="0" destOrd="0" parTransId="{F9F394FF-8D58-4B3F-AE4C-F325634681B0}" sibTransId="{C8076658-C23F-4DB6-BF02-8DE18F267DD9}"/>
    <dgm:cxn modelId="{87B651BE-A23A-4AB9-96C8-AB2E7BDE842B}" type="presOf" srcId="{CA50DE86-FC52-4FE9-A8FF-F6F52D69D74F}" destId="{C1CA3375-3941-40A5-AEF4-9596FB29B626}" srcOrd="0" destOrd="0" presId="urn:microsoft.com/office/officeart/2005/8/layout/venn1"/>
    <dgm:cxn modelId="{99CAC799-4AFA-4533-B1AB-064D22241AFF}" type="presOf" srcId="{697406A1-793A-416A-BBEC-BFDC5E729286}" destId="{2BC078B7-FDF9-4E6D-9F22-B6EC39C34CE6}" srcOrd="1" destOrd="0" presId="urn:microsoft.com/office/officeart/2005/8/layout/venn1"/>
    <dgm:cxn modelId="{83326E36-F6EB-48C0-8123-3370A120174C}" type="presParOf" srcId="{C1CA3375-3941-40A5-AEF4-9596FB29B626}" destId="{3C5B2FBD-7583-4A46-B72C-6D55E5A75738}" srcOrd="0" destOrd="0" presId="urn:microsoft.com/office/officeart/2005/8/layout/venn1"/>
    <dgm:cxn modelId="{5E855BD8-A5C6-4A5E-918E-0B0FCDEFCDD5}" type="presParOf" srcId="{C1CA3375-3941-40A5-AEF4-9596FB29B626}" destId="{C415D173-3B43-44B1-94CA-54CB83145B06}" srcOrd="1" destOrd="0" presId="urn:microsoft.com/office/officeart/2005/8/layout/venn1"/>
    <dgm:cxn modelId="{F465EC2E-B237-4EC5-921C-3DF396AC8DCA}" type="presParOf" srcId="{C1CA3375-3941-40A5-AEF4-9596FB29B626}" destId="{35A933F2-3BA1-4A32-847C-827E41276BD8}" srcOrd="2" destOrd="0" presId="urn:microsoft.com/office/officeart/2005/8/layout/venn1"/>
    <dgm:cxn modelId="{06B89771-A64B-4A3E-ABCC-06DF68E04937}" type="presParOf" srcId="{C1CA3375-3941-40A5-AEF4-9596FB29B626}" destId="{2BC078B7-FDF9-4E6D-9F22-B6EC39C34CE6}" srcOrd="3" destOrd="0" presId="urn:microsoft.com/office/officeart/2005/8/layout/venn1"/>
    <dgm:cxn modelId="{E5E41BD8-E196-402D-AEB2-9B601794D825}" type="presParOf" srcId="{C1CA3375-3941-40A5-AEF4-9596FB29B626}" destId="{003AF393-4359-44C3-A082-0C5C64392E1A}" srcOrd="4" destOrd="0" presId="urn:microsoft.com/office/officeart/2005/8/layout/venn1"/>
    <dgm:cxn modelId="{E4A01C2C-0FD5-458B-9025-3056C56C452D}" type="presParOf" srcId="{C1CA3375-3941-40A5-AEF4-9596FB29B626}" destId="{24D329E1-8875-489F-90F3-E4DEF0720AFC}" srcOrd="5" destOrd="0" presId="urn:microsoft.com/office/officeart/2005/8/layout/venn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346A0-C081-453C-A51F-B1171E0B83FF}">
      <dsp:nvSpPr>
        <dsp:cNvPr id="0" name=""/>
        <dsp:cNvSpPr/>
      </dsp:nvSpPr>
      <dsp:spPr>
        <a:xfrm>
          <a:off x="0" y="1650546"/>
          <a:ext cx="1506907" cy="1245052"/>
        </a:xfrm>
        <a:prstGeom prst="star24">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DCC-Admin Core</a:t>
          </a:r>
          <a:endParaRPr lang="en-US" sz="2000" b="1" kern="1200" dirty="0"/>
        </a:p>
      </dsp:txBody>
      <dsp:txXfrm>
        <a:off x="353874" y="1942928"/>
        <a:ext cx="799159" cy="660288"/>
      </dsp:txXfrm>
    </dsp:sp>
    <dsp:sp modelId="{87C45CE4-6232-40AE-9B1B-8B2172963EE8}">
      <dsp:nvSpPr>
        <dsp:cNvPr id="0" name=""/>
        <dsp:cNvSpPr/>
      </dsp:nvSpPr>
      <dsp:spPr>
        <a:xfrm>
          <a:off x="2045761" y="695175"/>
          <a:ext cx="703567" cy="60606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869FAE-8258-4C34-9404-C050F6F2445A}">
      <dsp:nvSpPr>
        <dsp:cNvPr id="0" name=""/>
        <dsp:cNvSpPr/>
      </dsp:nvSpPr>
      <dsp:spPr>
        <a:xfrm>
          <a:off x="800099" y="-50931"/>
          <a:ext cx="2027758" cy="14235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u="sng" kern="1200" dirty="0" smtClean="0"/>
            <a:t>RFA RM-12-011</a:t>
          </a:r>
          <a:br>
            <a:rPr lang="en-US" sz="1600" b="1" u="sng" kern="1200" dirty="0" smtClean="0"/>
          </a:br>
          <a:r>
            <a:rPr lang="en-US" sz="1600" b="1" kern="1200" dirty="0" smtClean="0"/>
            <a:t>Reference Profiles </a:t>
          </a:r>
        </a:p>
      </dsp:txBody>
      <dsp:txXfrm>
        <a:off x="1104649" y="162874"/>
        <a:ext cx="1418658" cy="995949"/>
      </dsp:txXfrm>
    </dsp:sp>
    <dsp:sp modelId="{125EFF3A-8FD0-40A0-BAE8-38741E99A390}">
      <dsp:nvSpPr>
        <dsp:cNvPr id="0" name=""/>
        <dsp:cNvSpPr/>
      </dsp:nvSpPr>
      <dsp:spPr>
        <a:xfrm>
          <a:off x="2866848" y="1828187"/>
          <a:ext cx="703567" cy="60606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9B00E-B5EB-44C3-9962-C883ABC70526}">
      <dsp:nvSpPr>
        <dsp:cNvPr id="0" name=""/>
        <dsp:cNvSpPr/>
      </dsp:nvSpPr>
      <dsp:spPr>
        <a:xfrm>
          <a:off x="2315648" y="762000"/>
          <a:ext cx="2027758" cy="14235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u="sng" kern="1200" dirty="0" smtClean="0"/>
            <a:t>RFA RM-12-012 </a:t>
          </a:r>
          <a:r>
            <a:rPr lang="en-US" sz="1400" b="1" kern="1200" dirty="0" smtClean="0"/>
            <a:t>Biogenesis, </a:t>
          </a:r>
          <a:r>
            <a:rPr lang="en-US" sz="1400" b="1" kern="1200" dirty="0" err="1" smtClean="0"/>
            <a:t>Biodistr</a:t>
          </a:r>
          <a:r>
            <a:rPr lang="en-US" sz="1400" b="1" kern="1200" dirty="0" smtClean="0"/>
            <a:t>,  Uptake, and Effector Function</a:t>
          </a:r>
          <a:endParaRPr lang="en-US" sz="1400" b="1" kern="1200" dirty="0"/>
        </a:p>
      </dsp:txBody>
      <dsp:txXfrm>
        <a:off x="2620198" y="975805"/>
        <a:ext cx="1418658" cy="995949"/>
      </dsp:txXfrm>
    </dsp:sp>
    <dsp:sp modelId="{8AD4CCE2-3664-4B0A-A50D-58F942A0F078}">
      <dsp:nvSpPr>
        <dsp:cNvPr id="0" name=""/>
        <dsp:cNvSpPr/>
      </dsp:nvSpPr>
      <dsp:spPr>
        <a:xfrm>
          <a:off x="2296305" y="3107146"/>
          <a:ext cx="703567" cy="60606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8BA348-B7B9-4377-85A7-9220ACBFB1B4}">
      <dsp:nvSpPr>
        <dsp:cNvPr id="0" name=""/>
        <dsp:cNvSpPr/>
      </dsp:nvSpPr>
      <dsp:spPr>
        <a:xfrm>
          <a:off x="2315648" y="2360130"/>
          <a:ext cx="2027758" cy="14235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u="sng" kern="1200" dirty="0" smtClean="0"/>
            <a:t>RFA RM-12-013</a:t>
          </a:r>
          <a:r>
            <a:rPr lang="en-US" sz="1400" b="1" kern="1200" dirty="0" smtClean="0"/>
            <a:t/>
          </a:r>
          <a:br>
            <a:rPr lang="en-US" sz="1400" b="1" kern="1200" dirty="0" smtClean="0"/>
          </a:br>
          <a:r>
            <a:rPr lang="en-US" sz="1400" b="1" kern="1200" dirty="0" smtClean="0"/>
            <a:t>Clinical Utility </a:t>
          </a:r>
        </a:p>
        <a:p>
          <a:pPr lvl="0" algn="ctr" defTabSz="622300">
            <a:lnSpc>
              <a:spcPct val="90000"/>
            </a:lnSpc>
            <a:spcBef>
              <a:spcPct val="0"/>
            </a:spcBef>
            <a:spcAft>
              <a:spcPct val="35000"/>
            </a:spcAft>
          </a:pPr>
          <a:r>
            <a:rPr lang="en-US" sz="1400" b="1" kern="1200" dirty="0" smtClean="0"/>
            <a:t>for Biomarkers</a:t>
          </a:r>
          <a:endParaRPr lang="en-US" sz="1400" kern="1200" dirty="0"/>
        </a:p>
      </dsp:txBody>
      <dsp:txXfrm>
        <a:off x="2620198" y="2573935"/>
        <a:ext cx="1418658" cy="995949"/>
      </dsp:txXfrm>
    </dsp:sp>
    <dsp:sp modelId="{96B55A12-40D4-40D4-B9ED-E02D10C94BC0}">
      <dsp:nvSpPr>
        <dsp:cNvPr id="0" name=""/>
        <dsp:cNvSpPr/>
      </dsp:nvSpPr>
      <dsp:spPr>
        <a:xfrm>
          <a:off x="800099" y="3173971"/>
          <a:ext cx="2027758" cy="14235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u="sng" kern="1200" dirty="0" smtClean="0"/>
            <a:t>RFA RM-12-014</a:t>
          </a:r>
          <a:br>
            <a:rPr lang="en-US" sz="1400" b="1" u="sng" kern="1200" dirty="0" smtClean="0"/>
          </a:br>
          <a:r>
            <a:rPr lang="en-US" sz="1400" b="1" kern="1200" dirty="0" smtClean="0"/>
            <a:t>Clinical Utility for </a:t>
          </a:r>
        </a:p>
        <a:p>
          <a:pPr lvl="0" algn="ctr" defTabSz="622300">
            <a:lnSpc>
              <a:spcPct val="90000"/>
            </a:lnSpc>
            <a:spcBef>
              <a:spcPct val="0"/>
            </a:spcBef>
            <a:spcAft>
              <a:spcPct val="35000"/>
            </a:spcAft>
          </a:pPr>
          <a:r>
            <a:rPr lang="en-US" sz="1400" b="1" kern="1200" dirty="0" smtClean="0"/>
            <a:t>Therapy Development</a:t>
          </a:r>
          <a:endParaRPr lang="en-US" sz="1400" kern="1200" dirty="0"/>
        </a:p>
      </dsp:txBody>
      <dsp:txXfrm>
        <a:off x="1104649" y="3387776"/>
        <a:ext cx="1418658" cy="995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B2FBD-7583-4A46-B72C-6D55E5A75738}">
      <dsp:nvSpPr>
        <dsp:cNvPr id="0" name=""/>
        <dsp:cNvSpPr/>
      </dsp:nvSpPr>
      <dsp:spPr>
        <a:xfrm>
          <a:off x="410802" y="1228931"/>
          <a:ext cx="1770377" cy="1770377"/>
        </a:xfrm>
        <a:prstGeom prst="ellipse">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b="1" kern="1200" dirty="0" smtClean="0">
            <a:solidFill>
              <a:schemeClr val="bg1"/>
            </a:solidFill>
          </a:endParaRPr>
        </a:p>
        <a:p>
          <a:pPr lvl="0" algn="ctr" defTabSz="444500">
            <a:lnSpc>
              <a:spcPct val="90000"/>
            </a:lnSpc>
            <a:spcBef>
              <a:spcPct val="0"/>
            </a:spcBef>
            <a:spcAft>
              <a:spcPct val="35000"/>
            </a:spcAft>
          </a:pPr>
          <a:endParaRPr lang="en-US" sz="1000" b="1" kern="1200" dirty="0" smtClean="0">
            <a:solidFill>
              <a:schemeClr val="bg1"/>
            </a:solidFill>
          </a:endParaRPr>
        </a:p>
        <a:p>
          <a:pPr lvl="0" algn="ctr" defTabSz="444500">
            <a:lnSpc>
              <a:spcPct val="90000"/>
            </a:lnSpc>
            <a:spcBef>
              <a:spcPct val="0"/>
            </a:spcBef>
            <a:spcAft>
              <a:spcPct val="35000"/>
            </a:spcAft>
          </a:pPr>
          <a:r>
            <a:rPr lang="en-US" sz="1000" b="1" kern="1200" dirty="0" smtClean="0">
              <a:solidFill>
                <a:schemeClr val="bg1"/>
              </a:solidFill>
            </a:rPr>
            <a:t>Scientific Outreach Component (</a:t>
          </a:r>
          <a:r>
            <a:rPr lang="en-US" sz="1000" b="1" u="none" kern="1200" dirty="0" smtClean="0">
              <a:solidFill>
                <a:schemeClr val="bg1"/>
              </a:solidFill>
            </a:rPr>
            <a:t>SOC</a:t>
          </a:r>
          <a:r>
            <a:rPr lang="en-US" sz="1000" b="1" u="sng" kern="1200" dirty="0" smtClean="0">
              <a:solidFill>
                <a:schemeClr val="bg1"/>
              </a:solidFill>
            </a:rPr>
            <a:t>)    </a:t>
          </a:r>
          <a:r>
            <a:rPr lang="en-US" sz="1000" b="1" u="none" kern="1200" dirty="0" smtClean="0">
              <a:solidFill>
                <a:schemeClr val="bg1"/>
              </a:solidFill>
            </a:rPr>
            <a:t>David Galas, PI</a:t>
          </a:r>
        </a:p>
      </dsp:txBody>
      <dsp:txXfrm>
        <a:off x="646853" y="1538747"/>
        <a:ext cx="1298276" cy="796669"/>
      </dsp:txXfrm>
    </dsp:sp>
    <dsp:sp modelId="{35A933F2-3BA1-4A32-847C-827E41276BD8}">
      <dsp:nvSpPr>
        <dsp:cNvPr id="0" name=""/>
        <dsp:cNvSpPr/>
      </dsp:nvSpPr>
      <dsp:spPr>
        <a:xfrm>
          <a:off x="2025782" y="1192054"/>
          <a:ext cx="1770377" cy="1770377"/>
        </a:xfrm>
        <a:prstGeom prst="ellipse">
          <a:avLst/>
        </a:prstGeom>
        <a:gradFill rotWithShape="0">
          <a:gsLst>
            <a:gs pos="0">
              <a:schemeClr val="accent1">
                <a:tint val="66000"/>
                <a:satMod val="160000"/>
                <a:alpha val="83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solidFill>
            </a:rPr>
            <a:t>Data Integration &amp; Analysis Component </a:t>
          </a:r>
          <a:r>
            <a:rPr lang="en-US" sz="1000" b="1" u="none" kern="1200" dirty="0" smtClean="0">
              <a:solidFill>
                <a:schemeClr val="tx1"/>
              </a:solidFill>
            </a:rPr>
            <a:t>(DIAC) </a:t>
          </a:r>
        </a:p>
        <a:p>
          <a:pPr lvl="0" algn="ctr" defTabSz="444500">
            <a:lnSpc>
              <a:spcPct val="90000"/>
            </a:lnSpc>
            <a:spcBef>
              <a:spcPct val="0"/>
            </a:spcBef>
            <a:spcAft>
              <a:spcPct val="35000"/>
            </a:spcAft>
          </a:pPr>
          <a:r>
            <a:rPr lang="en-US" sz="1000" b="1" u="none" kern="1200" dirty="0" smtClean="0">
              <a:solidFill>
                <a:schemeClr val="tx1"/>
              </a:solidFill>
            </a:rPr>
            <a:t>Mark Gerstein, PI</a:t>
          </a:r>
        </a:p>
      </dsp:txBody>
      <dsp:txXfrm>
        <a:off x="2567222" y="1649401"/>
        <a:ext cx="1062226" cy="973707"/>
      </dsp:txXfrm>
    </dsp:sp>
    <dsp:sp modelId="{003AF393-4359-44C3-A082-0C5C64392E1A}">
      <dsp:nvSpPr>
        <dsp:cNvPr id="0" name=""/>
        <dsp:cNvSpPr/>
      </dsp:nvSpPr>
      <dsp:spPr>
        <a:xfrm>
          <a:off x="1146309" y="48691"/>
          <a:ext cx="1715017" cy="1770377"/>
        </a:xfrm>
        <a:prstGeom prst="ellipse">
          <a:avLst/>
        </a:prstGeom>
        <a:solidFill>
          <a:schemeClr val="accent6">
            <a:alpha val="50000"/>
          </a:schemeClr>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1">
          <a:noAutofit/>
        </a:bodyPr>
        <a:lstStyle/>
        <a:p>
          <a:pPr lvl="0" algn="ctr" defTabSz="577850">
            <a:lnSpc>
              <a:spcPct val="90000"/>
            </a:lnSpc>
            <a:spcBef>
              <a:spcPct val="0"/>
            </a:spcBef>
            <a:spcAft>
              <a:spcPct val="35000"/>
            </a:spcAft>
          </a:pPr>
          <a:r>
            <a:rPr lang="en-US" sz="1300" b="1" u="none" kern="1200" dirty="0" smtClean="0">
              <a:solidFill>
                <a:schemeClr val="tx1"/>
              </a:solidFill>
            </a:rPr>
            <a:t>Data Coordination Center (DCC) </a:t>
          </a:r>
        </a:p>
        <a:p>
          <a:pPr lvl="0" algn="ctr" defTabSz="577850">
            <a:lnSpc>
              <a:spcPct val="90000"/>
            </a:lnSpc>
            <a:spcBef>
              <a:spcPct val="0"/>
            </a:spcBef>
            <a:spcAft>
              <a:spcPct val="35000"/>
            </a:spcAft>
          </a:pPr>
          <a:r>
            <a:rPr lang="en-US" sz="1200" b="1" u="none" kern="1200" dirty="0" err="1" smtClean="0">
              <a:solidFill>
                <a:schemeClr val="tx1"/>
              </a:solidFill>
            </a:rPr>
            <a:t>Aleks</a:t>
          </a:r>
          <a:r>
            <a:rPr lang="en-US" sz="1200" b="1" u="none" kern="1200" dirty="0" smtClean="0">
              <a:solidFill>
                <a:schemeClr val="tx1"/>
              </a:solidFill>
            </a:rPr>
            <a:t> </a:t>
          </a:r>
          <a:r>
            <a:rPr lang="en-US" sz="1200" b="1" u="none" kern="1200" dirty="0" err="1" smtClean="0">
              <a:solidFill>
                <a:schemeClr val="tx1"/>
              </a:solidFill>
            </a:rPr>
            <a:t>Milosavljevic</a:t>
          </a:r>
          <a:r>
            <a:rPr lang="en-US" sz="1200" b="1" u="none" kern="1200" dirty="0" smtClean="0">
              <a:solidFill>
                <a:schemeClr val="tx1"/>
              </a:solidFill>
            </a:rPr>
            <a:t>, PI</a:t>
          </a:r>
        </a:p>
        <a:p>
          <a:pPr lvl="0" algn="ctr" defTabSz="577850">
            <a:lnSpc>
              <a:spcPct val="90000"/>
            </a:lnSpc>
            <a:spcBef>
              <a:spcPct val="0"/>
            </a:spcBef>
            <a:spcAft>
              <a:spcPct val="35000"/>
            </a:spcAft>
          </a:pPr>
          <a:endParaRPr lang="en-US" sz="1200" b="1" u="none" kern="1200" dirty="0" smtClean="0">
            <a:solidFill>
              <a:schemeClr val="tx1"/>
            </a:solidFill>
          </a:endParaRPr>
        </a:p>
        <a:p>
          <a:pPr lvl="0" algn="ctr" defTabSz="577850">
            <a:lnSpc>
              <a:spcPct val="90000"/>
            </a:lnSpc>
            <a:spcBef>
              <a:spcPct val="0"/>
            </a:spcBef>
            <a:spcAft>
              <a:spcPct val="35000"/>
            </a:spcAft>
          </a:pPr>
          <a:endParaRPr lang="en-US" sz="1200" b="1" u="none" kern="1200" dirty="0" smtClean="0">
            <a:solidFill>
              <a:schemeClr val="tx1"/>
            </a:solidFill>
          </a:endParaRPr>
        </a:p>
        <a:p>
          <a:pPr lvl="0" algn="ctr" defTabSz="577850">
            <a:lnSpc>
              <a:spcPct val="90000"/>
            </a:lnSpc>
            <a:spcBef>
              <a:spcPct val="0"/>
            </a:spcBef>
            <a:spcAft>
              <a:spcPct val="35000"/>
            </a:spcAft>
          </a:pPr>
          <a:endParaRPr lang="en-US" sz="1200" b="1" u="none" kern="1200" dirty="0" smtClean="0">
            <a:solidFill>
              <a:schemeClr val="tx1"/>
            </a:solidFill>
          </a:endParaRPr>
        </a:p>
      </dsp:txBody>
      <dsp:txXfrm>
        <a:off x="1307806" y="506038"/>
        <a:ext cx="1029010" cy="97370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35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2358"/>
          </a:xfrm>
          <a:prstGeom prst="rect">
            <a:avLst/>
          </a:prstGeom>
        </p:spPr>
        <p:txBody>
          <a:bodyPr vert="horz" lIns="91440" tIns="45720" rIns="91440" bIns="45720" rtlCol="0"/>
          <a:lstStyle>
            <a:lvl1pPr algn="r">
              <a:defRPr sz="1200"/>
            </a:lvl1pPr>
          </a:lstStyle>
          <a:p>
            <a:fld id="{4A789417-F6C0-48D0-8115-0B4DE5710ACF}" type="datetimeFigureOut">
              <a:rPr lang="en-US" smtClean="0"/>
              <a:t>3/29/16</a:t>
            </a:fld>
            <a:endParaRPr lang="en-US"/>
          </a:p>
        </p:txBody>
      </p:sp>
      <p:sp>
        <p:nvSpPr>
          <p:cNvPr id="4" name="Footer Placeholder 3"/>
          <p:cNvSpPr>
            <a:spLocks noGrp="1"/>
          </p:cNvSpPr>
          <p:nvPr>
            <p:ph type="ftr" sz="quarter" idx="2"/>
          </p:nvPr>
        </p:nvSpPr>
        <p:spPr>
          <a:xfrm>
            <a:off x="0" y="8776902"/>
            <a:ext cx="3013763" cy="462358"/>
          </a:xfrm>
          <a:prstGeom prst="rect">
            <a:avLst/>
          </a:prstGeom>
        </p:spPr>
        <p:txBody>
          <a:bodyPr vert="horz" lIns="91440" tIns="45720" rIns="91440" bIns="45720" rtlCol="0" anchor="b"/>
          <a:lstStyle>
            <a:lvl1pPr algn="l">
              <a:defRPr sz="1200"/>
            </a:lvl1pPr>
          </a:lstStyle>
          <a:p>
            <a:r>
              <a:rPr lang="en-US" smtClean="0"/>
              <a:t>Bio-IT World 2013</a:t>
            </a:r>
            <a:endParaRPr lang="en-US"/>
          </a:p>
        </p:txBody>
      </p:sp>
      <p:sp>
        <p:nvSpPr>
          <p:cNvPr id="5" name="Slide Number Placeholder 4"/>
          <p:cNvSpPr>
            <a:spLocks noGrp="1"/>
          </p:cNvSpPr>
          <p:nvPr>
            <p:ph type="sldNum" sz="quarter" idx="3"/>
          </p:nvPr>
        </p:nvSpPr>
        <p:spPr>
          <a:xfrm>
            <a:off x="3939466" y="8776902"/>
            <a:ext cx="3013763" cy="462358"/>
          </a:xfrm>
          <a:prstGeom prst="rect">
            <a:avLst/>
          </a:prstGeom>
        </p:spPr>
        <p:txBody>
          <a:bodyPr vert="horz" lIns="91440" tIns="45720" rIns="91440" bIns="45720" rtlCol="0" anchor="b"/>
          <a:lstStyle>
            <a:lvl1pPr algn="r">
              <a:defRPr sz="1200"/>
            </a:lvl1pPr>
          </a:lstStyle>
          <a:p>
            <a:fld id="{3DEEDA52-F045-4AA4-AFDD-358CC60D4DB6}" type="slidenum">
              <a:rPr lang="en-US" smtClean="0"/>
              <a:t>‹#›</a:t>
            </a:fld>
            <a:endParaRPr lang="en-US"/>
          </a:p>
        </p:txBody>
      </p:sp>
    </p:spTree>
    <p:extLst>
      <p:ext uri="{BB962C8B-B14F-4D97-AF65-F5344CB8AC3E}">
        <p14:creationId xmlns:p14="http://schemas.microsoft.com/office/powerpoint/2010/main" val="426295246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13763" cy="4623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5123" name="Rectangle 3"/>
          <p:cNvSpPr>
            <a:spLocks noGrp="1" noChangeArrowheads="1"/>
          </p:cNvSpPr>
          <p:nvPr>
            <p:ph type="dt" idx="1"/>
          </p:nvPr>
        </p:nvSpPr>
        <p:spPr bwMode="auto">
          <a:xfrm>
            <a:off x="3939466" y="0"/>
            <a:ext cx="3013763" cy="4623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66813" y="692150"/>
            <a:ext cx="4621212" cy="34655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95484" y="4390030"/>
            <a:ext cx="5563870" cy="41580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776902"/>
            <a:ext cx="3013763" cy="46235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r>
              <a:rPr lang="en-US" smtClean="0"/>
              <a:t>Bio-IT World 2013</a:t>
            </a:r>
            <a:endParaRPr lang="en-US"/>
          </a:p>
        </p:txBody>
      </p:sp>
      <p:sp>
        <p:nvSpPr>
          <p:cNvPr id="5127" name="Rectangle 7"/>
          <p:cNvSpPr>
            <a:spLocks noGrp="1" noChangeArrowheads="1"/>
          </p:cNvSpPr>
          <p:nvPr>
            <p:ph type="sldNum" sz="quarter" idx="5"/>
          </p:nvPr>
        </p:nvSpPr>
        <p:spPr bwMode="auto">
          <a:xfrm>
            <a:off x="3939466" y="8776902"/>
            <a:ext cx="3013763" cy="46235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8C04E8D-E33A-4EDD-9879-B6C2C048B14D}" type="slidenum">
              <a:rPr lang="en-US"/>
              <a:pPr>
                <a:defRPr/>
              </a:pPr>
              <a:t>‹#›</a:t>
            </a:fld>
            <a:endParaRPr lang="en-US"/>
          </a:p>
        </p:txBody>
      </p:sp>
    </p:spTree>
    <p:extLst>
      <p:ext uri="{BB962C8B-B14F-4D97-AF65-F5344CB8AC3E}">
        <p14:creationId xmlns:p14="http://schemas.microsoft.com/office/powerpoint/2010/main" val="51872468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Bio-IT World 2013</a:t>
            </a:r>
            <a:endParaRPr lang="en-US"/>
          </a:p>
        </p:txBody>
      </p:sp>
      <p:sp>
        <p:nvSpPr>
          <p:cNvPr id="5" name="Slide Number Placeholder 4"/>
          <p:cNvSpPr>
            <a:spLocks noGrp="1"/>
          </p:cNvSpPr>
          <p:nvPr>
            <p:ph type="sldNum" sz="quarter" idx="11"/>
          </p:nvPr>
        </p:nvSpPr>
        <p:spPr/>
        <p:txBody>
          <a:bodyPr/>
          <a:lstStyle/>
          <a:p>
            <a:pPr>
              <a:defRPr/>
            </a:pPr>
            <a:fld id="{88C04E8D-E33A-4EDD-9879-B6C2C048B14D}" type="slidenum">
              <a:rPr lang="en-US" smtClean="0"/>
              <a:pPr>
                <a:defRPr/>
              </a:pPr>
              <a:t>3</a:t>
            </a:fld>
            <a:endParaRPr lang="en-US"/>
          </a:p>
        </p:txBody>
      </p:sp>
    </p:spTree>
    <p:extLst>
      <p:ext uri="{BB962C8B-B14F-4D97-AF65-F5344CB8AC3E}">
        <p14:creationId xmlns:p14="http://schemas.microsoft.com/office/powerpoint/2010/main" val="1834804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lIns="92546" tIns="46273" rIns="92546" bIns="46273"/>
          <a:lstStyle/>
          <a:p>
            <a:endParaRPr/>
          </a:p>
        </p:txBody>
      </p:sp>
      <p:sp>
        <p:nvSpPr>
          <p:cNvPr id="544" name="Shape 544"/>
          <p:cNvSpPr>
            <a:spLocks noGrp="1"/>
          </p:cNvSpPr>
          <p:nvPr>
            <p:ph type="body" sz="quarter" idx="1"/>
          </p:nvPr>
        </p:nvSpPr>
        <p:spPr>
          <a:prstGeom prst="rect">
            <a:avLst/>
          </a:prstGeom>
        </p:spPr>
        <p:txBody>
          <a:bodyPr/>
          <a:lstStyle/>
          <a:p>
            <a:r>
              <a:t>now have an app for this!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prstGeom prst="rect">
            <a:avLst/>
          </a:prstGeom>
        </p:spPr>
        <p:txBody>
          <a:bodyPr lIns="92546" tIns="46273" rIns="92546" bIns="46273"/>
          <a:lstStyle/>
          <a:p>
            <a:endParaRPr/>
          </a:p>
        </p:txBody>
      </p:sp>
      <p:sp>
        <p:nvSpPr>
          <p:cNvPr id="630" name="Shape 630"/>
          <p:cNvSpPr>
            <a:spLocks noGrp="1"/>
          </p:cNvSpPr>
          <p:nvPr>
            <p:ph type="body" sz="quarter" idx="1"/>
          </p:nvPr>
        </p:nvSpPr>
        <p:spPr>
          <a:prstGeom prst="rect">
            <a:avLst/>
          </a:prstGeom>
        </p:spPr>
        <p:txBody>
          <a:bodyPr/>
          <a:lstStyle/>
          <a:p>
            <a:r>
              <a:t>* except birds/mammals</a:t>
            </a:r>
          </a:p>
          <a:p>
            <a:r>
              <a:t>(hg38+junctions ~30GB)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a:spLocks noGrp="1" noRot="1" noChangeAspect="1"/>
          </p:cNvSpPr>
          <p:nvPr>
            <p:ph type="sldImg"/>
          </p:nvPr>
        </p:nvSpPr>
        <p:spPr>
          <a:prstGeom prst="rect">
            <a:avLst/>
          </a:prstGeom>
        </p:spPr>
        <p:txBody>
          <a:bodyPr lIns="92546" tIns="46273" rIns="92546" bIns="46273"/>
          <a:lstStyle/>
          <a:p>
            <a:endParaRPr/>
          </a:p>
        </p:txBody>
      </p:sp>
      <p:sp>
        <p:nvSpPr>
          <p:cNvPr id="837" name="Shape 837"/>
          <p:cNvSpPr>
            <a:spLocks noGrp="1"/>
          </p:cNvSpPr>
          <p:nvPr>
            <p:ph type="body" sz="quarter" idx="1"/>
          </p:nvPr>
        </p:nvSpPr>
        <p:spPr>
          <a:prstGeom prst="rect">
            <a:avLst/>
          </a:prstGeom>
        </p:spPr>
        <p:txBody>
          <a:bodyPr/>
          <a:lstStyle/>
          <a:p>
            <a:r>
              <a:t>pancreas+liver difficult to resolve</a:t>
            </a:r>
          </a:p>
          <a:p>
            <a:r>
              <a:t>excellent separation of the brain, lung, marrow, ovary, placenta, skin,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Bio-IT World 2013</a:t>
            </a:r>
            <a:endParaRPr lang="en-US"/>
          </a:p>
        </p:txBody>
      </p:sp>
      <p:sp>
        <p:nvSpPr>
          <p:cNvPr id="5" name="Slide Number Placeholder 4"/>
          <p:cNvSpPr>
            <a:spLocks noGrp="1"/>
          </p:cNvSpPr>
          <p:nvPr>
            <p:ph type="sldNum" sz="quarter" idx="11"/>
          </p:nvPr>
        </p:nvSpPr>
        <p:spPr/>
        <p:txBody>
          <a:bodyPr/>
          <a:lstStyle/>
          <a:p>
            <a:pPr>
              <a:defRPr/>
            </a:pPr>
            <a:fld id="{88C04E8D-E33A-4EDD-9879-B6C2C048B14D}" type="slidenum">
              <a:rPr lang="en-US" smtClean="0"/>
              <a:pPr>
                <a:defRPr/>
              </a:pPr>
              <a:t>4</a:t>
            </a:fld>
            <a:endParaRPr lang="en-US"/>
          </a:p>
        </p:txBody>
      </p:sp>
    </p:spTree>
    <p:extLst>
      <p:ext uri="{BB962C8B-B14F-4D97-AF65-F5344CB8AC3E}">
        <p14:creationId xmlns:p14="http://schemas.microsoft.com/office/powerpoint/2010/main" val="302917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undertook the epigenomic profiling of various human cell</a:t>
            </a:r>
            <a:r>
              <a:rPr lang="en-US" baseline="0" dirty="0" smtClean="0"/>
              <a:t> lines, primary cells, and tissues…</a:t>
            </a:r>
          </a:p>
          <a:p>
            <a:endParaRPr lang="en-US" baseline="0" dirty="0" smtClean="0"/>
          </a:p>
          <a:p>
            <a:r>
              <a:rPr lang="en-US" baseline="0" dirty="0" smtClean="0"/>
              <a:t>-It targeted several important epigenetic modifications, using different technologies</a:t>
            </a:r>
          </a:p>
          <a:p>
            <a:endParaRPr lang="en-US" baseline="0" dirty="0" smtClean="0"/>
          </a:p>
          <a:p>
            <a:r>
              <a:rPr lang="en-US" baseline="0" dirty="0" smtClean="0"/>
              <a:t>-The goal is to generate several </a:t>
            </a:r>
            <a:r>
              <a:rPr lang="en-US" baseline="0" dirty="0" err="1" smtClean="0"/>
              <a:t>methylomes</a:t>
            </a:r>
            <a:r>
              <a:rPr lang="en-US" baseline="0" dirty="0" smtClean="0"/>
              <a:t>, data from various histone marks…</a:t>
            </a:r>
          </a:p>
        </p:txBody>
      </p:sp>
      <p:sp>
        <p:nvSpPr>
          <p:cNvPr id="4" name="Footer Placeholder 3"/>
          <p:cNvSpPr>
            <a:spLocks noGrp="1"/>
          </p:cNvSpPr>
          <p:nvPr>
            <p:ph type="ftr" sz="quarter" idx="10"/>
          </p:nvPr>
        </p:nvSpPr>
        <p:spPr/>
        <p:txBody>
          <a:bodyPr/>
          <a:lstStyle/>
          <a:p>
            <a:pPr>
              <a:defRPr/>
            </a:pPr>
            <a:r>
              <a:rPr lang="en-US" smtClean="0"/>
              <a:t>Bio-IT World 2013</a:t>
            </a:r>
            <a:endParaRPr lang="en-US"/>
          </a:p>
        </p:txBody>
      </p:sp>
      <p:sp>
        <p:nvSpPr>
          <p:cNvPr id="5" name="Slide Number Placeholder 4"/>
          <p:cNvSpPr>
            <a:spLocks noGrp="1"/>
          </p:cNvSpPr>
          <p:nvPr>
            <p:ph type="sldNum" sz="quarter" idx="11"/>
          </p:nvPr>
        </p:nvSpPr>
        <p:spPr/>
        <p:txBody>
          <a:bodyPr/>
          <a:lstStyle/>
          <a:p>
            <a:pPr>
              <a:defRPr/>
            </a:pPr>
            <a:fld id="{88C04E8D-E33A-4EDD-9879-B6C2C048B14D}" type="slidenum">
              <a:rPr lang="en-US" smtClean="0"/>
              <a:pPr>
                <a:defRPr/>
              </a:pPr>
              <a:t>6</a:t>
            </a:fld>
            <a:endParaRPr lang="en-US"/>
          </a:p>
        </p:txBody>
      </p:sp>
    </p:spTree>
    <p:extLst>
      <p:ext uri="{BB962C8B-B14F-4D97-AF65-F5344CB8AC3E}">
        <p14:creationId xmlns:p14="http://schemas.microsoft.com/office/powerpoint/2010/main" val="2404115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slides from </a:t>
            </a:r>
            <a:r>
              <a:rPr lang="en-US" dirty="0" err="1" smtClean="0"/>
              <a:t>dw</a:t>
            </a:r>
            <a:r>
              <a:rPr lang="en-US" dirty="0" smtClean="0"/>
              <a:t> encode authors</a:t>
            </a:r>
            <a:endParaRPr lang="en-US" dirty="0"/>
          </a:p>
        </p:txBody>
      </p:sp>
      <p:sp>
        <p:nvSpPr>
          <p:cNvPr id="4" name="Slide Number Placeholder 3"/>
          <p:cNvSpPr>
            <a:spLocks noGrp="1"/>
          </p:cNvSpPr>
          <p:nvPr>
            <p:ph type="sldNum" sz="quarter" idx="10"/>
          </p:nvPr>
        </p:nvSpPr>
        <p:spPr/>
        <p:txBody>
          <a:bodyPr/>
          <a:lstStyle/>
          <a:p>
            <a:fld id="{91A70F8B-D7E5-CB4D-A868-99D6C1D2A156}"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959804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lIns="92546" tIns="46273" rIns="92546" bIns="46273"/>
          <a:lstStyle/>
          <a:p>
            <a:endParaRPr/>
          </a:p>
        </p:txBody>
      </p:sp>
      <p:sp>
        <p:nvSpPr>
          <p:cNvPr id="261" name="Shape 261"/>
          <p:cNvSpPr>
            <a:spLocks noGrp="1"/>
          </p:cNvSpPr>
          <p:nvPr>
            <p:ph type="body" sz="quarter" idx="1"/>
          </p:nvPr>
        </p:nvSpPr>
        <p:spPr>
          <a:prstGeom prst="rect">
            <a:avLst/>
          </a:prstGeom>
        </p:spPr>
        <p:txBody>
          <a:bodyPr/>
          <a:lstStyle/>
          <a:p>
            <a:r>
              <a:t>images:miltenyibiotec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176" eaLnBrk="0" hangingPunct="0">
              <a:defRPr sz="1100" b="1">
                <a:solidFill>
                  <a:schemeClr val="tx1"/>
                </a:solidFill>
                <a:latin typeface="Arial" charset="0"/>
                <a:ea typeface="ＭＳ Ｐゴシック" charset="0"/>
                <a:cs typeface="ＭＳ Ｐゴシック" charset="0"/>
              </a:defRPr>
            </a:lvl1pPr>
            <a:lvl2pPr marL="711226" indent="-273548" defTabSz="977176" eaLnBrk="0" hangingPunct="0">
              <a:defRPr sz="1100" b="1">
                <a:solidFill>
                  <a:schemeClr val="tx1"/>
                </a:solidFill>
                <a:latin typeface="Arial" charset="0"/>
                <a:ea typeface="ＭＳ Ｐゴシック" charset="0"/>
              </a:defRPr>
            </a:lvl2pPr>
            <a:lvl3pPr marL="1094194" indent="-218839" defTabSz="977176" eaLnBrk="0" hangingPunct="0">
              <a:defRPr sz="1100" b="1">
                <a:solidFill>
                  <a:schemeClr val="tx1"/>
                </a:solidFill>
                <a:latin typeface="Arial" charset="0"/>
                <a:ea typeface="ＭＳ Ｐゴシック" charset="0"/>
              </a:defRPr>
            </a:lvl3pPr>
            <a:lvl4pPr marL="1531871" indent="-218839" defTabSz="977176" eaLnBrk="0" hangingPunct="0">
              <a:defRPr sz="1100" b="1">
                <a:solidFill>
                  <a:schemeClr val="tx1"/>
                </a:solidFill>
                <a:latin typeface="Arial" charset="0"/>
                <a:ea typeface="ＭＳ Ｐゴシック" charset="0"/>
              </a:defRPr>
            </a:lvl4pPr>
            <a:lvl5pPr marL="1969549" indent="-218839" defTabSz="977176" eaLnBrk="0" hangingPunct="0">
              <a:defRPr sz="1100" b="1">
                <a:solidFill>
                  <a:schemeClr val="tx1"/>
                </a:solidFill>
                <a:latin typeface="Arial" charset="0"/>
                <a:ea typeface="ＭＳ Ｐゴシック" charset="0"/>
              </a:defRPr>
            </a:lvl5pPr>
            <a:lvl6pPr marL="2407227" indent="-218839" defTabSz="977176" eaLnBrk="0" fontAlgn="base" hangingPunct="0">
              <a:spcBef>
                <a:spcPct val="0"/>
              </a:spcBef>
              <a:spcAft>
                <a:spcPct val="0"/>
              </a:spcAft>
              <a:defRPr sz="1100" b="1">
                <a:solidFill>
                  <a:schemeClr val="tx1"/>
                </a:solidFill>
                <a:latin typeface="Arial" charset="0"/>
                <a:ea typeface="ＭＳ Ｐゴシック" charset="0"/>
              </a:defRPr>
            </a:lvl6pPr>
            <a:lvl7pPr marL="2844904" indent="-218839" defTabSz="977176" eaLnBrk="0" fontAlgn="base" hangingPunct="0">
              <a:spcBef>
                <a:spcPct val="0"/>
              </a:spcBef>
              <a:spcAft>
                <a:spcPct val="0"/>
              </a:spcAft>
              <a:defRPr sz="1100" b="1">
                <a:solidFill>
                  <a:schemeClr val="tx1"/>
                </a:solidFill>
                <a:latin typeface="Arial" charset="0"/>
                <a:ea typeface="ＭＳ Ｐゴシック" charset="0"/>
              </a:defRPr>
            </a:lvl7pPr>
            <a:lvl8pPr marL="3282582" indent="-218839" defTabSz="977176" eaLnBrk="0" fontAlgn="base" hangingPunct="0">
              <a:spcBef>
                <a:spcPct val="0"/>
              </a:spcBef>
              <a:spcAft>
                <a:spcPct val="0"/>
              </a:spcAft>
              <a:defRPr sz="1100" b="1">
                <a:solidFill>
                  <a:schemeClr val="tx1"/>
                </a:solidFill>
                <a:latin typeface="Arial" charset="0"/>
                <a:ea typeface="ＭＳ Ｐゴシック" charset="0"/>
              </a:defRPr>
            </a:lvl8pPr>
            <a:lvl9pPr marL="3720259" indent="-218839" defTabSz="977176" eaLnBrk="0" fontAlgn="base" hangingPunct="0">
              <a:spcBef>
                <a:spcPct val="0"/>
              </a:spcBef>
              <a:spcAft>
                <a:spcPct val="0"/>
              </a:spcAft>
              <a:defRPr sz="1100" b="1">
                <a:solidFill>
                  <a:schemeClr val="tx1"/>
                </a:solidFill>
                <a:latin typeface="Arial" charset="0"/>
                <a:ea typeface="ＭＳ Ｐゴシック" charset="0"/>
              </a:defRPr>
            </a:lvl9pPr>
          </a:lstStyle>
          <a:p>
            <a:fld id="{7730EE88-96B6-AB4A-81DB-E3AD0C88FFD1}" type="slidenum">
              <a:rPr lang="en-US" sz="1300" b="0">
                <a:solidFill>
                  <a:srgbClr val="000000"/>
                </a:solidFill>
              </a:rPr>
              <a:pPr/>
              <a:t>20</a:t>
            </a:fld>
            <a:endParaRPr lang="en-US" sz="1300" b="0">
              <a:solidFill>
                <a:srgbClr val="000000"/>
              </a:solidFill>
            </a:endParaRPr>
          </a:p>
        </p:txBody>
      </p:sp>
      <p:sp>
        <p:nvSpPr>
          <p:cNvPr id="324610" name="Rectangle 2"/>
          <p:cNvSpPr>
            <a:spLocks noGrp="1" noRot="1" noChangeAspect="1" noChangeArrowheads="1"/>
          </p:cNvSpPr>
          <p:nvPr>
            <p:ph type="sldImg"/>
          </p:nvPr>
        </p:nvSpPr>
        <p:spPr>
          <a:xfrm>
            <a:off x="1195363" y="693674"/>
            <a:ext cx="4565622" cy="3465314"/>
          </a:xfrm>
          <a:solidFill>
            <a:srgbClr val="FFFFFF"/>
          </a:solidFill>
          <a:ln/>
        </p:spPr>
      </p:sp>
      <p:sp>
        <p:nvSpPr>
          <p:cNvPr id="324611" name="Rectangle 3"/>
          <p:cNvSpPr>
            <a:spLocks noGrp="1" noChangeArrowheads="1"/>
          </p:cNvSpPr>
          <p:nvPr>
            <p:ph type="body" idx="1"/>
          </p:nvPr>
        </p:nvSpPr>
        <p:spPr>
          <a:xfrm>
            <a:off x="926708" y="4389705"/>
            <a:ext cx="5101422" cy="415746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8696" eaLnBrk="0" hangingPunct="0">
              <a:defRPr sz="1100" b="1">
                <a:solidFill>
                  <a:schemeClr val="tx1"/>
                </a:solidFill>
                <a:latin typeface="Arial" charset="0"/>
                <a:ea typeface="ＭＳ Ｐゴシック" charset="0"/>
                <a:cs typeface="ＭＳ Ｐゴシック" charset="0"/>
              </a:defRPr>
            </a:lvl1pPr>
            <a:lvl2pPr marL="711226" indent="-273548" defTabSz="978696" eaLnBrk="0" hangingPunct="0">
              <a:defRPr sz="1100" b="1">
                <a:solidFill>
                  <a:schemeClr val="tx1"/>
                </a:solidFill>
                <a:latin typeface="Arial" charset="0"/>
                <a:ea typeface="ＭＳ Ｐゴシック" charset="0"/>
              </a:defRPr>
            </a:lvl2pPr>
            <a:lvl3pPr marL="1094194" indent="-218839" defTabSz="978696" eaLnBrk="0" hangingPunct="0">
              <a:defRPr sz="1100" b="1">
                <a:solidFill>
                  <a:schemeClr val="tx1"/>
                </a:solidFill>
                <a:latin typeface="Arial" charset="0"/>
                <a:ea typeface="ＭＳ Ｐゴシック" charset="0"/>
              </a:defRPr>
            </a:lvl3pPr>
            <a:lvl4pPr marL="1531871" indent="-218839" defTabSz="978696" eaLnBrk="0" hangingPunct="0">
              <a:defRPr sz="1100" b="1">
                <a:solidFill>
                  <a:schemeClr val="tx1"/>
                </a:solidFill>
                <a:latin typeface="Arial" charset="0"/>
                <a:ea typeface="ＭＳ Ｐゴシック" charset="0"/>
              </a:defRPr>
            </a:lvl4pPr>
            <a:lvl5pPr marL="1969549" indent="-218839" defTabSz="978696" eaLnBrk="0" hangingPunct="0">
              <a:defRPr sz="1100" b="1">
                <a:solidFill>
                  <a:schemeClr val="tx1"/>
                </a:solidFill>
                <a:latin typeface="Arial" charset="0"/>
                <a:ea typeface="ＭＳ Ｐゴシック" charset="0"/>
              </a:defRPr>
            </a:lvl5pPr>
            <a:lvl6pPr marL="2407227" indent="-218839" defTabSz="978696" eaLnBrk="0" fontAlgn="base" hangingPunct="0">
              <a:spcBef>
                <a:spcPct val="0"/>
              </a:spcBef>
              <a:spcAft>
                <a:spcPct val="0"/>
              </a:spcAft>
              <a:defRPr sz="1100" b="1">
                <a:solidFill>
                  <a:schemeClr val="tx1"/>
                </a:solidFill>
                <a:latin typeface="Arial" charset="0"/>
                <a:ea typeface="ＭＳ Ｐゴシック" charset="0"/>
              </a:defRPr>
            </a:lvl6pPr>
            <a:lvl7pPr marL="2844904" indent="-218839" defTabSz="978696" eaLnBrk="0" fontAlgn="base" hangingPunct="0">
              <a:spcBef>
                <a:spcPct val="0"/>
              </a:spcBef>
              <a:spcAft>
                <a:spcPct val="0"/>
              </a:spcAft>
              <a:defRPr sz="1100" b="1">
                <a:solidFill>
                  <a:schemeClr val="tx1"/>
                </a:solidFill>
                <a:latin typeface="Arial" charset="0"/>
                <a:ea typeface="ＭＳ Ｐゴシック" charset="0"/>
              </a:defRPr>
            </a:lvl7pPr>
            <a:lvl8pPr marL="3282582" indent="-218839" defTabSz="978696" eaLnBrk="0" fontAlgn="base" hangingPunct="0">
              <a:spcBef>
                <a:spcPct val="0"/>
              </a:spcBef>
              <a:spcAft>
                <a:spcPct val="0"/>
              </a:spcAft>
              <a:defRPr sz="1100" b="1">
                <a:solidFill>
                  <a:schemeClr val="tx1"/>
                </a:solidFill>
                <a:latin typeface="Arial" charset="0"/>
                <a:ea typeface="ＭＳ Ｐゴシック" charset="0"/>
              </a:defRPr>
            </a:lvl8pPr>
            <a:lvl9pPr marL="3720259" indent="-218839" defTabSz="978696" eaLnBrk="0" fontAlgn="base" hangingPunct="0">
              <a:spcBef>
                <a:spcPct val="0"/>
              </a:spcBef>
              <a:spcAft>
                <a:spcPct val="0"/>
              </a:spcAft>
              <a:defRPr sz="1100" b="1">
                <a:solidFill>
                  <a:schemeClr val="tx1"/>
                </a:solidFill>
                <a:latin typeface="Arial" charset="0"/>
                <a:ea typeface="ＭＳ Ｐゴシック" charset="0"/>
              </a:defRPr>
            </a:lvl9pPr>
          </a:lstStyle>
          <a:p>
            <a:fld id="{6F2BE193-CED4-324C-8F68-B4CB55882381}" type="slidenum">
              <a:rPr lang="en-US" sz="1300" b="0">
                <a:solidFill>
                  <a:prstClr val="black"/>
                </a:solidFill>
              </a:rPr>
              <a:pPr/>
              <a:t>21</a:t>
            </a:fld>
            <a:endParaRPr lang="en-US" sz="1300" b="0">
              <a:solidFill>
                <a:prstClr val="black"/>
              </a:solidFill>
            </a:endParaRPr>
          </a:p>
        </p:txBody>
      </p:sp>
      <p:sp>
        <p:nvSpPr>
          <p:cNvPr id="326658" name="Rectangle 2"/>
          <p:cNvSpPr>
            <a:spLocks noGrp="1" noRot="1" noChangeAspect="1" noChangeArrowheads="1"/>
          </p:cNvSpPr>
          <p:nvPr>
            <p:ph type="sldImg"/>
          </p:nvPr>
        </p:nvSpPr>
        <p:spPr>
          <a:xfrm>
            <a:off x="1195363" y="693674"/>
            <a:ext cx="4565622" cy="3465314"/>
          </a:xfrm>
          <a:solidFill>
            <a:srgbClr val="FFFFFF"/>
          </a:solidFill>
          <a:ln/>
        </p:spPr>
      </p:sp>
      <p:sp>
        <p:nvSpPr>
          <p:cNvPr id="326659" name="Rectangle 3"/>
          <p:cNvSpPr>
            <a:spLocks noGrp="1" noChangeArrowheads="1"/>
          </p:cNvSpPr>
          <p:nvPr>
            <p:ph type="body" idx="1"/>
          </p:nvPr>
        </p:nvSpPr>
        <p:spPr>
          <a:xfrm>
            <a:off x="926708" y="4389705"/>
            <a:ext cx="5101422" cy="415746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216" eaLnBrk="0" hangingPunct="0">
              <a:defRPr sz="1100" b="1">
                <a:solidFill>
                  <a:schemeClr val="tx1"/>
                </a:solidFill>
                <a:latin typeface="Arial" charset="0"/>
                <a:ea typeface="ＭＳ Ｐゴシック" charset="0"/>
                <a:cs typeface="ＭＳ Ｐゴシック" charset="0"/>
              </a:defRPr>
            </a:lvl1pPr>
            <a:lvl2pPr marL="711226" indent="-273548" defTabSz="980216" eaLnBrk="0" hangingPunct="0">
              <a:defRPr sz="1100" b="1">
                <a:solidFill>
                  <a:schemeClr val="tx1"/>
                </a:solidFill>
                <a:latin typeface="Arial" charset="0"/>
                <a:ea typeface="ＭＳ Ｐゴシック" charset="0"/>
              </a:defRPr>
            </a:lvl2pPr>
            <a:lvl3pPr marL="1094194" indent="-218839" defTabSz="980216" eaLnBrk="0" hangingPunct="0">
              <a:defRPr sz="1100" b="1">
                <a:solidFill>
                  <a:schemeClr val="tx1"/>
                </a:solidFill>
                <a:latin typeface="Arial" charset="0"/>
                <a:ea typeface="ＭＳ Ｐゴシック" charset="0"/>
              </a:defRPr>
            </a:lvl3pPr>
            <a:lvl4pPr marL="1531871" indent="-218839" defTabSz="980216" eaLnBrk="0" hangingPunct="0">
              <a:defRPr sz="1100" b="1">
                <a:solidFill>
                  <a:schemeClr val="tx1"/>
                </a:solidFill>
                <a:latin typeface="Arial" charset="0"/>
                <a:ea typeface="ＭＳ Ｐゴシック" charset="0"/>
              </a:defRPr>
            </a:lvl4pPr>
            <a:lvl5pPr marL="1969549" indent="-218839" defTabSz="980216" eaLnBrk="0" hangingPunct="0">
              <a:defRPr sz="1100" b="1">
                <a:solidFill>
                  <a:schemeClr val="tx1"/>
                </a:solidFill>
                <a:latin typeface="Arial" charset="0"/>
                <a:ea typeface="ＭＳ Ｐゴシック" charset="0"/>
              </a:defRPr>
            </a:lvl5pPr>
            <a:lvl6pPr marL="2407227" indent="-218839" defTabSz="980216" eaLnBrk="0" fontAlgn="base" hangingPunct="0">
              <a:spcBef>
                <a:spcPct val="0"/>
              </a:spcBef>
              <a:spcAft>
                <a:spcPct val="0"/>
              </a:spcAft>
              <a:defRPr sz="1100" b="1">
                <a:solidFill>
                  <a:schemeClr val="tx1"/>
                </a:solidFill>
                <a:latin typeface="Arial" charset="0"/>
                <a:ea typeface="ＭＳ Ｐゴシック" charset="0"/>
              </a:defRPr>
            </a:lvl6pPr>
            <a:lvl7pPr marL="2844904" indent="-218839" defTabSz="980216" eaLnBrk="0" fontAlgn="base" hangingPunct="0">
              <a:spcBef>
                <a:spcPct val="0"/>
              </a:spcBef>
              <a:spcAft>
                <a:spcPct val="0"/>
              </a:spcAft>
              <a:defRPr sz="1100" b="1">
                <a:solidFill>
                  <a:schemeClr val="tx1"/>
                </a:solidFill>
                <a:latin typeface="Arial" charset="0"/>
                <a:ea typeface="ＭＳ Ｐゴシック" charset="0"/>
              </a:defRPr>
            </a:lvl7pPr>
            <a:lvl8pPr marL="3282582" indent="-218839" defTabSz="980216" eaLnBrk="0" fontAlgn="base" hangingPunct="0">
              <a:spcBef>
                <a:spcPct val="0"/>
              </a:spcBef>
              <a:spcAft>
                <a:spcPct val="0"/>
              </a:spcAft>
              <a:defRPr sz="1100" b="1">
                <a:solidFill>
                  <a:schemeClr val="tx1"/>
                </a:solidFill>
                <a:latin typeface="Arial" charset="0"/>
                <a:ea typeface="ＭＳ Ｐゴシック" charset="0"/>
              </a:defRPr>
            </a:lvl8pPr>
            <a:lvl9pPr marL="3720259" indent="-218839" defTabSz="980216" eaLnBrk="0" fontAlgn="base" hangingPunct="0">
              <a:spcBef>
                <a:spcPct val="0"/>
              </a:spcBef>
              <a:spcAft>
                <a:spcPct val="0"/>
              </a:spcAft>
              <a:defRPr sz="1100" b="1">
                <a:solidFill>
                  <a:schemeClr val="tx1"/>
                </a:solidFill>
                <a:latin typeface="Arial" charset="0"/>
                <a:ea typeface="ＭＳ Ｐゴシック" charset="0"/>
              </a:defRPr>
            </a:lvl9pPr>
          </a:lstStyle>
          <a:p>
            <a:fld id="{FCA4A529-FEBD-3144-B6C5-6350E282B40C}" type="slidenum">
              <a:rPr lang="en-GB" sz="1300" b="0">
                <a:solidFill>
                  <a:srgbClr val="000000"/>
                </a:solidFill>
                <a:latin typeface="Calibri" charset="0"/>
              </a:rPr>
              <a:pPr/>
              <a:t>23</a:t>
            </a:fld>
            <a:endParaRPr lang="en-GB" sz="13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195363" y="702842"/>
            <a:ext cx="4562604" cy="3463787"/>
          </a:xfrm>
          <a:solidFill>
            <a:srgbClr val="FFFFFF"/>
          </a:solidFill>
          <a:ln/>
        </p:spPr>
      </p:sp>
      <p:sp>
        <p:nvSpPr>
          <p:cNvPr id="329732" name="Text Box 2"/>
          <p:cNvSpPr>
            <a:spLocks noGrp="1" noChangeArrowheads="1"/>
          </p:cNvSpPr>
          <p:nvPr>
            <p:ph type="body" idx="1"/>
          </p:nvPr>
        </p:nvSpPr>
        <p:spPr>
          <a:xfrm>
            <a:off x="695786" y="4389705"/>
            <a:ext cx="5563267" cy="4158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390"/>
          <a:lstStyle/>
          <a:p>
            <a:pPr algn="just">
              <a:lnSpc>
                <a:spcPct val="93000"/>
              </a:lnSpc>
              <a:spcBef>
                <a:spcPct val="0"/>
              </a:spcBef>
              <a:tabLst>
                <a:tab pos="641319" algn="l"/>
                <a:tab pos="1284159" algn="l"/>
                <a:tab pos="1925478" algn="l"/>
                <a:tab pos="2568316" algn="l"/>
                <a:tab pos="3211156" algn="l"/>
                <a:tab pos="3852475" algn="l"/>
                <a:tab pos="4495313" algn="l"/>
                <a:tab pos="5136632"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41319" algn="l"/>
                <a:tab pos="1284159" algn="l"/>
                <a:tab pos="1925478" algn="l"/>
                <a:tab pos="2568316" algn="l"/>
                <a:tab pos="3211156" algn="l"/>
                <a:tab pos="3852475" algn="l"/>
                <a:tab pos="4495313" algn="l"/>
                <a:tab pos="5136632" algn="l"/>
              </a:tabLst>
            </a:pPr>
            <a:endParaRPr lang="en-US">
              <a:latin typeface="Arial" charset="0"/>
              <a:ea typeface="ＭＳ Ｐゴシック" charset="0"/>
              <a:cs typeface="ＭＳ Ｐゴシック" charset="0"/>
            </a:endParaRPr>
          </a:p>
          <a:p>
            <a:pPr>
              <a:tabLst>
                <a:tab pos="641319" algn="l"/>
                <a:tab pos="1284159" algn="l"/>
                <a:tab pos="1925478" algn="l"/>
                <a:tab pos="2568316" algn="l"/>
                <a:tab pos="3211156" algn="l"/>
                <a:tab pos="3852475" algn="l"/>
                <a:tab pos="4495313" algn="l"/>
                <a:tab pos="5136632"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prstGeom prst="rect">
            <a:avLst/>
          </a:prstGeom>
        </p:spPr>
        <p:txBody>
          <a:bodyPr lIns="92546" tIns="46273" rIns="92546" bIns="46273"/>
          <a:lstStyle/>
          <a:p>
            <a:endParaRPr/>
          </a:p>
        </p:txBody>
      </p:sp>
      <p:sp>
        <p:nvSpPr>
          <p:cNvPr id="526" name="Shape 526"/>
          <p:cNvSpPr>
            <a:spLocks noGrp="1"/>
          </p:cNvSpPr>
          <p:nvPr>
            <p:ph type="body" sz="quarter" idx="1"/>
          </p:nvPr>
        </p:nvSpPr>
        <p:spPr>
          <a:prstGeom prst="rect">
            <a:avLst/>
          </a:prstGeom>
        </p:spPr>
        <p:txBody>
          <a:bodyPr/>
          <a:lstStyle/>
          <a:p>
            <a:r>
              <a:t>demonstration(s) at: ? ?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Molecular Med Tri-Conference 2015</a:t>
            </a:r>
            <a:endParaRPr lang="en-US"/>
          </a:p>
        </p:txBody>
      </p:sp>
      <p:sp>
        <p:nvSpPr>
          <p:cNvPr id="6" name="Slide Number Placeholder 5"/>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Molecular Med Tri-Conference 2015</a:t>
            </a:r>
            <a:endParaRPr lang="en-US"/>
          </a:p>
        </p:txBody>
      </p:sp>
      <p:sp>
        <p:nvSpPr>
          <p:cNvPr id="6" name="Slide Number Placeholder 5"/>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40160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51355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242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52866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38754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5526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21887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19091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86561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3217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Molecular Med Tri-Conference 2015</a:t>
            </a:r>
            <a:endParaRPr lang="en-US"/>
          </a:p>
        </p:txBody>
      </p:sp>
      <p:sp>
        <p:nvSpPr>
          <p:cNvPr id="6" name="Slide Number Placeholder 5"/>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CB2B9830-3E0E-DA49-A332-236A456A4181}" type="datetime1">
              <a:rPr lang="en-US" smtClean="0"/>
              <a:pPr>
                <a:defRPr/>
              </a:pPr>
              <a:t>3/29/16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85FB90E0-F704-B246-95DD-5E2B679792EE}" type="slidenum">
              <a:rPr lang="en-US"/>
              <a:pPr>
                <a:defRPr/>
              </a:pPr>
              <a:t>‹#›</a:t>
            </a:fld>
            <a:endParaRPr lang="en-US"/>
          </a:p>
        </p:txBody>
      </p:sp>
    </p:spTree>
    <p:extLst>
      <p:ext uri="{BB962C8B-B14F-4D97-AF65-F5344CB8AC3E}">
        <p14:creationId xmlns:p14="http://schemas.microsoft.com/office/powerpoint/2010/main" val="30409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7F3D9351-2D69-FC4B-B80E-BD8897326D25}" type="datetime1">
              <a:rPr lang="en-US" smtClean="0"/>
              <a:pPr>
                <a:defRPr/>
              </a:pPr>
              <a:t>3/29/16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F2D780BC-6F87-464D-ABA0-94F2F7EFAE31}" type="slidenum">
              <a:rPr lang="en-US" smtClean="0"/>
              <a:pPr>
                <a:defRPr/>
              </a:pPr>
              <a:t>‹#›</a:t>
            </a:fld>
            <a:endParaRPr lang="en-US" dirty="0"/>
          </a:p>
        </p:txBody>
      </p:sp>
    </p:spTree>
    <p:extLst>
      <p:ext uri="{BB962C8B-B14F-4D97-AF65-F5344CB8AC3E}">
        <p14:creationId xmlns:p14="http://schemas.microsoft.com/office/powerpoint/2010/main" val="1073181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D551D91F-30F7-AE40-BC07-9DE46D8F30CA}" type="datetime1">
              <a:rPr lang="en-US" smtClean="0"/>
              <a:pPr>
                <a:defRPr/>
              </a:pPr>
              <a:t>3/29/16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BC48B660-6B4D-BE42-BA6C-08C64C9A1293}" type="slidenum">
              <a:rPr lang="en-US"/>
              <a:pPr>
                <a:defRPr/>
              </a:pPr>
              <a:t>‹#›</a:t>
            </a:fld>
            <a:endParaRPr lang="en-US"/>
          </a:p>
        </p:txBody>
      </p:sp>
    </p:spTree>
    <p:extLst>
      <p:ext uri="{BB962C8B-B14F-4D97-AF65-F5344CB8AC3E}">
        <p14:creationId xmlns:p14="http://schemas.microsoft.com/office/powerpoint/2010/main" val="1206363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A0B18CE4-3400-1D42-A614-F0FC5A94E384}" type="datetime1">
              <a:rPr lang="en-US" smtClean="0"/>
              <a:pPr>
                <a:defRPr/>
              </a:pPr>
              <a:t>3/29/16</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40E3E69D-23EF-4342-B8AD-E8C978BC45D5}" type="slidenum">
              <a:rPr lang="en-US"/>
              <a:pPr>
                <a:defRPr/>
              </a:pPr>
              <a:t>‹#›</a:t>
            </a:fld>
            <a:endParaRPr lang="en-US"/>
          </a:p>
        </p:txBody>
      </p:sp>
    </p:spTree>
    <p:extLst>
      <p:ext uri="{BB962C8B-B14F-4D97-AF65-F5344CB8AC3E}">
        <p14:creationId xmlns:p14="http://schemas.microsoft.com/office/powerpoint/2010/main" val="43781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7ADA4F4C-C771-DF4E-812F-CF8990D4DCB4}" type="datetime1">
              <a:rPr lang="en-US" smtClean="0"/>
              <a:pPr>
                <a:defRPr/>
              </a:pPr>
              <a:t>3/29/16</a:t>
            </a:fld>
            <a:endParaRPr lang="en-US"/>
          </a:p>
        </p:txBody>
      </p:sp>
      <p:sp>
        <p:nvSpPr>
          <p:cNvPr id="8" name="Footer Placeholder 7"/>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B72817F-430B-0B46-B686-4BB59D18882D}" type="slidenum">
              <a:rPr lang="en-US"/>
              <a:pPr>
                <a:defRPr/>
              </a:pPr>
              <a:t>‹#›</a:t>
            </a:fld>
            <a:endParaRPr lang="en-US"/>
          </a:p>
        </p:txBody>
      </p:sp>
    </p:spTree>
    <p:extLst>
      <p:ext uri="{BB962C8B-B14F-4D97-AF65-F5344CB8AC3E}">
        <p14:creationId xmlns:p14="http://schemas.microsoft.com/office/powerpoint/2010/main" val="2973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40D3141A-C56B-514F-9116-9BE1C5C1C426}" type="datetime1">
              <a:rPr lang="en-US" smtClean="0"/>
              <a:pPr>
                <a:defRPr/>
              </a:pPr>
              <a:t>3/29/16</a:t>
            </a:fld>
            <a:endParaRPr lang="en-US"/>
          </a:p>
        </p:txBody>
      </p:sp>
      <p:sp>
        <p:nvSpPr>
          <p:cNvPr id="4" name="Footer Placeholder 3"/>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BE3AD29-5053-1D4C-8EE0-3F2EAEFA7AC5}" type="slidenum">
              <a:rPr lang="en-US"/>
              <a:pPr>
                <a:defRPr/>
              </a:pPr>
              <a:t>‹#›</a:t>
            </a:fld>
            <a:endParaRPr lang="en-US"/>
          </a:p>
        </p:txBody>
      </p:sp>
    </p:spTree>
    <p:extLst>
      <p:ext uri="{BB962C8B-B14F-4D97-AF65-F5344CB8AC3E}">
        <p14:creationId xmlns:p14="http://schemas.microsoft.com/office/powerpoint/2010/main" val="2092954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AD3AAC1F-EE25-0E4E-8397-0D8C39AF0768}" type="datetime1">
              <a:rPr lang="en-US" smtClean="0"/>
              <a:pPr>
                <a:defRPr/>
              </a:pPr>
              <a:t>3/29/16</a:t>
            </a:fld>
            <a:endParaRPr lang="en-US"/>
          </a:p>
        </p:txBody>
      </p:sp>
      <p:sp>
        <p:nvSpPr>
          <p:cNvPr id="3" name="Footer Placeholder 2"/>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CD7FB339-513B-CE45-A23F-4B4645E1F7D5}" type="slidenum">
              <a:rPr lang="en-US"/>
              <a:pPr>
                <a:defRPr/>
              </a:pPr>
              <a:t>‹#›</a:t>
            </a:fld>
            <a:endParaRPr lang="en-US"/>
          </a:p>
        </p:txBody>
      </p:sp>
    </p:spTree>
    <p:extLst>
      <p:ext uri="{BB962C8B-B14F-4D97-AF65-F5344CB8AC3E}">
        <p14:creationId xmlns:p14="http://schemas.microsoft.com/office/powerpoint/2010/main" val="2885298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2BD7F16E-7DD8-B34E-B956-99990136AFBB}" type="datetime1">
              <a:rPr lang="en-US" smtClean="0"/>
              <a:pPr>
                <a:defRPr/>
              </a:pPr>
              <a:t>3/29/16</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7A53693B-473A-EB40-A0AA-29D6A9011B84}" type="slidenum">
              <a:rPr lang="en-US"/>
              <a:pPr>
                <a:defRPr/>
              </a:pPr>
              <a:t>‹#›</a:t>
            </a:fld>
            <a:endParaRPr lang="en-US"/>
          </a:p>
        </p:txBody>
      </p:sp>
    </p:spTree>
    <p:extLst>
      <p:ext uri="{BB962C8B-B14F-4D97-AF65-F5344CB8AC3E}">
        <p14:creationId xmlns:p14="http://schemas.microsoft.com/office/powerpoint/2010/main" val="483357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smtClean="0"/>
              <a:t>Molecular Med Tri-Conference 2015</a:t>
            </a:r>
            <a:endParaRPr lang="en-US" dirty="0"/>
          </a:p>
        </p:txBody>
      </p:sp>
      <p:sp>
        <p:nvSpPr>
          <p:cNvPr id="9" name="Slide Number Placeholder 8"/>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2E885C24-28F7-B445-B9B8-469B3964044B}" type="datetime1">
              <a:rPr lang="en-US" smtClean="0"/>
              <a:pPr>
                <a:defRPr/>
              </a:pPr>
              <a:t>3/29/16</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28041D1A-6C25-CB45-9076-33B0EFF58539}" type="slidenum">
              <a:rPr lang="en-US"/>
              <a:pPr>
                <a:defRPr/>
              </a:pPr>
              <a:t>‹#›</a:t>
            </a:fld>
            <a:endParaRPr lang="en-US"/>
          </a:p>
        </p:txBody>
      </p:sp>
    </p:spTree>
    <p:extLst>
      <p:ext uri="{BB962C8B-B14F-4D97-AF65-F5344CB8AC3E}">
        <p14:creationId xmlns:p14="http://schemas.microsoft.com/office/powerpoint/2010/main" val="2653978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4365767B-3E8B-234A-8C06-FE2388359823}" type="datetime1">
              <a:rPr lang="en-US" smtClean="0"/>
              <a:pPr>
                <a:defRPr/>
              </a:pPr>
              <a:t>3/29/16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5D3E7EF-7AF6-5345-A5E6-BD86E2F652C3}" type="slidenum">
              <a:rPr lang="en-US"/>
              <a:pPr>
                <a:defRPr/>
              </a:pPr>
              <a:t>‹#›</a:t>
            </a:fld>
            <a:endParaRPr lang="en-US"/>
          </a:p>
        </p:txBody>
      </p:sp>
    </p:spTree>
    <p:extLst>
      <p:ext uri="{BB962C8B-B14F-4D97-AF65-F5344CB8AC3E}">
        <p14:creationId xmlns:p14="http://schemas.microsoft.com/office/powerpoint/2010/main" val="264631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EAEB1D6-91EC-EC44-9559-96A1B289C855}" type="datetime1">
              <a:rPr lang="en-US" smtClean="0"/>
              <a:pPr>
                <a:defRPr/>
              </a:pPr>
              <a:t>3/29/16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A0D96257-E734-1747-80C8-809F125D4524}" type="slidenum">
              <a:rPr lang="en-US"/>
              <a:pPr>
                <a:defRPr/>
              </a:pPr>
              <a:t>‹#›</a:t>
            </a:fld>
            <a:endParaRPr lang="en-US"/>
          </a:p>
        </p:txBody>
      </p:sp>
    </p:spTree>
    <p:extLst>
      <p:ext uri="{BB962C8B-B14F-4D97-AF65-F5344CB8AC3E}">
        <p14:creationId xmlns:p14="http://schemas.microsoft.com/office/powerpoint/2010/main" val="3968256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pic>
        <p:nvPicPr>
          <p:cNvPr id="11" name="Yale_School_of_Medicine.png"/>
          <p:cNvPicPr>
            <a:picLocks noChangeAspect="1"/>
          </p:cNvPicPr>
          <p:nvPr/>
        </p:nvPicPr>
        <p:blipFill>
          <a:blip r:embed="rId2">
            <a:extLst/>
          </a:blip>
          <a:stretch>
            <a:fillRect/>
          </a:stretch>
        </p:blipFill>
        <p:spPr>
          <a:xfrm>
            <a:off x="7820620" y="5402461"/>
            <a:ext cx="842963" cy="1053703"/>
          </a:xfrm>
          <a:prstGeom prst="rect">
            <a:avLst/>
          </a:prstGeom>
          <a:ln w="12700">
            <a:miter lim="400000"/>
          </a:ln>
        </p:spPr>
      </p:pic>
      <p:pic>
        <p:nvPicPr>
          <p:cNvPr id="12" name="2000px-Yale_University_Shield_1.png"/>
          <p:cNvPicPr>
            <a:picLocks noChangeAspect="1"/>
          </p:cNvPicPr>
          <p:nvPr/>
        </p:nvPicPr>
        <p:blipFill>
          <a:blip r:embed="rId3">
            <a:extLst/>
          </a:blip>
          <a:stretch>
            <a:fillRect/>
          </a:stretch>
        </p:blipFill>
        <p:spPr>
          <a:xfrm>
            <a:off x="348258" y="5384601"/>
            <a:ext cx="1098352" cy="1098352"/>
          </a:xfrm>
          <a:prstGeom prst="rect">
            <a:avLst/>
          </a:prstGeom>
          <a:ln w="12700">
            <a:miter lim="400000"/>
          </a:ln>
        </p:spPr>
      </p:pic>
      <p:sp>
        <p:nvSpPr>
          <p:cNvPr id="13" name="Shape 13"/>
          <p:cNvSpPr>
            <a:spLocks noGrp="1"/>
          </p:cNvSpPr>
          <p:nvPr>
            <p:ph type="title"/>
          </p:nvPr>
        </p:nvSpPr>
        <p:spPr>
          <a:xfrm>
            <a:off x="250031" y="1437680"/>
            <a:ext cx="8643938" cy="2277070"/>
          </a:xfrm>
          <a:prstGeom prst="rect">
            <a:avLst/>
          </a:prstGeom>
        </p:spPr>
        <p:txBody>
          <a:bodyPr anchor="b"/>
          <a:lstStyle/>
          <a:p>
            <a:r>
              <a:t>Title Text</a:t>
            </a:r>
          </a:p>
        </p:txBody>
      </p:sp>
      <p:sp>
        <p:nvSpPr>
          <p:cNvPr id="14" name="Shape 14"/>
          <p:cNvSpPr>
            <a:spLocks noGrp="1"/>
          </p:cNvSpPr>
          <p:nvPr>
            <p:ph type="body" sz="quarter" idx="1"/>
          </p:nvPr>
        </p:nvSpPr>
        <p:spPr>
          <a:xfrm>
            <a:off x="250031" y="3705820"/>
            <a:ext cx="8643938" cy="910828"/>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6457324"/>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 Photo">
    <p:spTree>
      <p:nvGrpSpPr>
        <p:cNvPr id="1" name=""/>
        <p:cNvGrpSpPr/>
        <p:nvPr/>
      </p:nvGrpSpPr>
      <p:grpSpPr>
        <a:xfrm>
          <a:off x="0" y="0"/>
          <a:ext cx="0" cy="0"/>
          <a:chOff x="0" y="0"/>
          <a:chExt cx="0" cy="0"/>
        </a:xfrm>
      </p:grpSpPr>
      <p:sp>
        <p:nvSpPr>
          <p:cNvPr id="22" name="Shape 22"/>
          <p:cNvSpPr>
            <a:spLocks noGrp="1"/>
          </p:cNvSpPr>
          <p:nvPr>
            <p:ph type="pic" idx="13"/>
          </p:nvPr>
        </p:nvSpPr>
        <p:spPr>
          <a:xfrm>
            <a:off x="918743" y="375047"/>
            <a:ext cx="7304485" cy="4120478"/>
          </a:xfrm>
          <a:prstGeom prst="rect">
            <a:avLst/>
          </a:prstGeom>
        </p:spPr>
        <p:txBody>
          <a:bodyPr lIns="64291" tIns="32145" rIns="64291" bIns="32145" anchor="t">
            <a:noAutofit/>
          </a:bodyPr>
          <a:lstStyle/>
          <a:p>
            <a:endParaRPr/>
          </a:p>
        </p:txBody>
      </p:sp>
      <p:sp>
        <p:nvSpPr>
          <p:cNvPr id="23" name="Shape 23"/>
          <p:cNvSpPr>
            <a:spLocks noGrp="1"/>
          </p:cNvSpPr>
          <p:nvPr>
            <p:ph type="title"/>
          </p:nvPr>
        </p:nvSpPr>
        <p:spPr>
          <a:xfrm>
            <a:off x="250031" y="4804172"/>
            <a:ext cx="8643938" cy="884039"/>
          </a:xfrm>
          <a:prstGeom prst="rect">
            <a:avLst/>
          </a:prstGeom>
        </p:spPr>
        <p:txBody>
          <a:bodyPr anchor="b"/>
          <a:lstStyle/>
          <a:p>
            <a:r>
              <a:t>Title Text</a:t>
            </a:r>
          </a:p>
        </p:txBody>
      </p:sp>
      <p:sp>
        <p:nvSpPr>
          <p:cNvPr id="24" name="Shape 24"/>
          <p:cNvSpPr>
            <a:spLocks noGrp="1"/>
          </p:cNvSpPr>
          <p:nvPr>
            <p:ph type="body" sz="quarter" idx="1"/>
          </p:nvPr>
        </p:nvSpPr>
        <p:spPr>
          <a:xfrm>
            <a:off x="250031" y="5679281"/>
            <a:ext cx="8643938" cy="848320"/>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25" name="Shape 2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011876"/>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Subtitle - Photo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Shape 32"/>
          <p:cNvSpPr>
            <a:spLocks noGrp="1"/>
          </p:cNvSpPr>
          <p:nvPr>
            <p:ph type="pic" idx="13"/>
          </p:nvPr>
        </p:nvSpPr>
        <p:spPr>
          <a:xfrm>
            <a:off x="918743" y="375047"/>
            <a:ext cx="7304485" cy="4120478"/>
          </a:xfrm>
          <a:prstGeom prst="rect">
            <a:avLst/>
          </a:prstGeom>
        </p:spPr>
        <p:txBody>
          <a:bodyPr lIns="64291" tIns="32145" rIns="64291" bIns="32145" anchor="t">
            <a:noAutofit/>
          </a:bodyPr>
          <a:lstStyle/>
          <a:p>
            <a:endParaRPr/>
          </a:p>
        </p:txBody>
      </p:sp>
      <p:sp>
        <p:nvSpPr>
          <p:cNvPr id="33" name="Shape 33"/>
          <p:cNvSpPr>
            <a:spLocks noGrp="1"/>
          </p:cNvSpPr>
          <p:nvPr>
            <p:ph type="title"/>
          </p:nvPr>
        </p:nvSpPr>
        <p:spPr>
          <a:xfrm>
            <a:off x="250031" y="4804172"/>
            <a:ext cx="8643938" cy="884039"/>
          </a:xfrm>
          <a:prstGeom prst="rect">
            <a:avLst/>
          </a:prstGeom>
        </p:spPr>
        <p:txBody>
          <a:bodyPr anchor="b"/>
          <a:lstStyle/>
          <a:p>
            <a:r>
              <a:t>Title Text</a:t>
            </a:r>
          </a:p>
        </p:txBody>
      </p:sp>
      <p:sp>
        <p:nvSpPr>
          <p:cNvPr id="34" name="Shape 34"/>
          <p:cNvSpPr>
            <a:spLocks noGrp="1"/>
          </p:cNvSpPr>
          <p:nvPr>
            <p:ph type="body" sz="quarter" idx="1"/>
          </p:nvPr>
        </p:nvSpPr>
        <p:spPr>
          <a:xfrm>
            <a:off x="250031" y="5679281"/>
            <a:ext cx="8643938" cy="848320"/>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2072841731"/>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Title Text</a:t>
            </a:r>
          </a:p>
        </p:txBody>
      </p:sp>
      <p:sp>
        <p:nvSpPr>
          <p:cNvPr id="43" name="Shape 4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hape 4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5507574"/>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p>
            <a:r>
              <a:t>Title Text</a:t>
            </a:r>
          </a:p>
        </p:txBody>
      </p:sp>
      <p:sp>
        <p:nvSpPr>
          <p:cNvPr id="52" name="Shape 52"/>
          <p:cNvSpPr>
            <a:spLocks noGrp="1"/>
          </p:cNvSpPr>
          <p:nvPr>
            <p:ph type="body" idx="1"/>
          </p:nvPr>
        </p:nvSpPr>
        <p:spPr>
          <a:prstGeom prst="rect">
            <a:avLst/>
          </a:prstGeom>
        </p:spPr>
        <p:txBody>
          <a:bodyPr numCol="2" spcCol="432182" anchor="t"/>
          <a:lstStyle/>
          <a:p>
            <a:r>
              <a:t>Body Level One</a:t>
            </a:r>
          </a:p>
          <a:p>
            <a:pPr lvl="1"/>
            <a:r>
              <a:t>Body Level Two</a:t>
            </a:r>
          </a:p>
          <a:p>
            <a:pPr lvl="2"/>
            <a:r>
              <a:t>Body Level Three</a:t>
            </a:r>
          </a:p>
          <a:p>
            <a:pPr lvl="3"/>
            <a:r>
              <a:t>Body Level Four</a:t>
            </a:r>
          </a:p>
          <a:p>
            <a:pPr lvl="4"/>
            <a:r>
              <a:t>Body Level Five</a:t>
            </a:r>
          </a:p>
        </p:txBody>
      </p:sp>
      <p:sp>
        <p:nvSpPr>
          <p:cNvPr id="53" name="Shape 5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1661996"/>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0" name="Shape 60"/>
          <p:cNvSpPr>
            <a:spLocks noGrp="1"/>
          </p:cNvSpPr>
          <p:nvPr>
            <p:ph type="body" idx="1"/>
          </p:nvPr>
        </p:nvSpPr>
        <p:spPr>
          <a:xfrm>
            <a:off x="250031" y="178594"/>
            <a:ext cx="8643938" cy="6491883"/>
          </a:xfrm>
          <a:prstGeom prst="rect">
            <a:avLst/>
          </a:prstGeom>
        </p:spPr>
        <p:txBody>
          <a:bodyPr/>
          <a:lstStyle>
            <a:lvl1pPr>
              <a:lnSpc>
                <a:spcPct val="120000"/>
              </a:lnSpc>
              <a:defRPr sz="3200">
                <a:solidFill>
                  <a:srgbClr val="525252"/>
                </a:solidFill>
              </a:defRPr>
            </a:lvl1pPr>
            <a:lvl2pPr>
              <a:lnSpc>
                <a:spcPct val="120000"/>
              </a:lnSpc>
              <a:defRPr sz="3200">
                <a:solidFill>
                  <a:srgbClr val="525252"/>
                </a:solidFill>
              </a:defRPr>
            </a:lvl2pPr>
            <a:lvl3pPr>
              <a:lnSpc>
                <a:spcPct val="120000"/>
              </a:lnSpc>
              <a:defRPr sz="3200">
                <a:solidFill>
                  <a:srgbClr val="525252"/>
                </a:solidFill>
              </a:defRPr>
            </a:lvl3pPr>
            <a:lvl4pPr>
              <a:lnSpc>
                <a:spcPct val="120000"/>
              </a:lnSpc>
              <a:defRPr sz="3200">
                <a:solidFill>
                  <a:srgbClr val="525252"/>
                </a:solidFill>
              </a:defRPr>
            </a:lvl4pPr>
            <a:lvl5pPr>
              <a:lnSpc>
                <a:spcPct val="120000"/>
              </a:lnSpc>
              <a:defRPr sz="3200">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759487"/>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39059368"/>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Molecular Med Tri-Conference 2015</a:t>
            </a:r>
            <a:endParaRPr lang="en-US"/>
          </a:p>
        </p:txBody>
      </p:sp>
      <p:sp>
        <p:nvSpPr>
          <p:cNvPr id="6" name="Slide Number Placeholder 5"/>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 name="Shape 75"/>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1222312567"/>
      </p:ext>
    </p:extLst>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2" name="Shape 82"/>
          <p:cNvSpPr>
            <a:spLocks noGrp="1"/>
          </p:cNvSpPr>
          <p:nvPr>
            <p:ph type="title"/>
          </p:nvPr>
        </p:nvSpPr>
        <p:spPr>
          <a:prstGeom prst="rect">
            <a:avLst/>
          </a:prstGeom>
        </p:spPr>
        <p:txBody>
          <a:bodyPr/>
          <a:lstStyle/>
          <a:p>
            <a:r>
              <a:t>Title Text</a:t>
            </a:r>
          </a:p>
        </p:txBody>
      </p:sp>
      <p:sp>
        <p:nvSpPr>
          <p:cNvPr id="83" name="Shape 8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0693680"/>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1760050970"/>
      </p:ext>
    </p:extLst>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98" name="Shape 98"/>
          <p:cNvSpPr>
            <a:spLocks noGrp="1"/>
          </p:cNvSpPr>
          <p:nvPr>
            <p:ph type="title"/>
          </p:nvPr>
        </p:nvSpPr>
        <p:spPr>
          <a:xfrm>
            <a:off x="250031" y="2268141"/>
            <a:ext cx="8643938" cy="2321719"/>
          </a:xfrm>
          <a:prstGeom prst="rect">
            <a:avLst/>
          </a:prstGeom>
        </p:spPr>
        <p:txBody>
          <a:bodyPr/>
          <a:lstStyle/>
          <a:p>
            <a:r>
              <a:t>Title Text</a:t>
            </a:r>
          </a:p>
        </p:txBody>
      </p:sp>
      <p:sp>
        <p:nvSpPr>
          <p:cNvPr id="99" name="Shape 9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95030414"/>
      </p:ext>
    </p:extLst>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6" name="Shape 106"/>
          <p:cNvSpPr>
            <a:spLocks noGrp="1"/>
          </p:cNvSpPr>
          <p:nvPr>
            <p:ph type="pic" idx="13"/>
          </p:nvPr>
        </p:nvSpPr>
        <p:spPr>
          <a:xfrm>
            <a:off x="918743" y="830461"/>
            <a:ext cx="7304485" cy="4120478"/>
          </a:xfrm>
          <a:prstGeom prst="rect">
            <a:avLst/>
          </a:prstGeom>
        </p:spPr>
        <p:txBody>
          <a:bodyPr lIns="64291" tIns="32145" rIns="64291" bIns="32145" anchor="t">
            <a:noAutofit/>
          </a:bodyPr>
          <a:lstStyle/>
          <a:p>
            <a:endParaRPr/>
          </a:p>
        </p:txBody>
      </p:sp>
      <p:sp>
        <p:nvSpPr>
          <p:cNvPr id="107" name="Shape 107"/>
          <p:cNvSpPr>
            <a:spLocks noGrp="1"/>
          </p:cNvSpPr>
          <p:nvPr>
            <p:ph type="title"/>
          </p:nvPr>
        </p:nvSpPr>
        <p:spPr>
          <a:xfrm>
            <a:off x="250031" y="5732860"/>
            <a:ext cx="8643938" cy="901898"/>
          </a:xfrm>
          <a:prstGeom prst="rect">
            <a:avLst/>
          </a:prstGeom>
        </p:spPr>
        <p:txBody>
          <a:bodyPr/>
          <a:lstStyle/>
          <a:p>
            <a:r>
              <a:t>Title Text</a:t>
            </a:r>
          </a:p>
        </p:txBody>
      </p:sp>
      <p:sp>
        <p:nvSpPr>
          <p:cNvPr id="108" name="Shape 10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268184"/>
      </p:ext>
    </p:extLst>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Horizont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pic" idx="13"/>
          </p:nvPr>
        </p:nvSpPr>
        <p:spPr>
          <a:xfrm>
            <a:off x="918743" y="830461"/>
            <a:ext cx="7304485" cy="4120478"/>
          </a:xfrm>
          <a:prstGeom prst="rect">
            <a:avLst/>
          </a:prstGeom>
        </p:spPr>
        <p:txBody>
          <a:bodyPr lIns="64291" tIns="32145" rIns="64291" bIns="32145" anchor="t">
            <a:noAutofit/>
          </a:bodyPr>
          <a:lstStyle/>
          <a:p>
            <a:endParaRPr/>
          </a:p>
        </p:txBody>
      </p:sp>
      <p:sp>
        <p:nvSpPr>
          <p:cNvPr id="116" name="Shape 116"/>
          <p:cNvSpPr>
            <a:spLocks noGrp="1"/>
          </p:cNvSpPr>
          <p:nvPr>
            <p:ph type="title"/>
          </p:nvPr>
        </p:nvSpPr>
        <p:spPr>
          <a:xfrm>
            <a:off x="250031" y="5732860"/>
            <a:ext cx="8643938" cy="901898"/>
          </a:xfrm>
          <a:prstGeom prst="rect">
            <a:avLst/>
          </a:prstGeom>
        </p:spPr>
        <p:txBody>
          <a:bodyPr/>
          <a:lstStyle/>
          <a:p>
            <a:r>
              <a:t>Title Text</a:t>
            </a:r>
          </a:p>
        </p:txBody>
      </p:sp>
      <p:sp>
        <p:nvSpPr>
          <p:cNvPr id="117" name="Shape 117"/>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2317262"/>
      </p:ext>
    </p:extLst>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24" name="Shape 124"/>
          <p:cNvSpPr>
            <a:spLocks noGrp="1"/>
          </p:cNvSpPr>
          <p:nvPr>
            <p:ph type="pic" sz="half" idx="13"/>
          </p:nvPr>
        </p:nvSpPr>
        <p:spPr>
          <a:xfrm>
            <a:off x="4714875" y="477739"/>
            <a:ext cx="4214813" cy="5902523"/>
          </a:xfrm>
          <a:prstGeom prst="rect">
            <a:avLst/>
          </a:prstGeom>
        </p:spPr>
        <p:txBody>
          <a:bodyPr lIns="64291" tIns="32145" rIns="64291" bIns="32145" anchor="t">
            <a:noAutofit/>
          </a:bodyPr>
          <a:lstStyle/>
          <a:p>
            <a:endParaRPr/>
          </a:p>
        </p:txBody>
      </p:sp>
      <p:sp>
        <p:nvSpPr>
          <p:cNvPr id="125" name="Shape 125"/>
          <p:cNvSpPr>
            <a:spLocks noGrp="1"/>
          </p:cNvSpPr>
          <p:nvPr>
            <p:ph type="title"/>
          </p:nvPr>
        </p:nvSpPr>
        <p:spPr>
          <a:xfrm>
            <a:off x="250031" y="973336"/>
            <a:ext cx="4143375" cy="2464594"/>
          </a:xfrm>
          <a:prstGeom prst="rect">
            <a:avLst/>
          </a:prstGeom>
        </p:spPr>
        <p:txBody>
          <a:bodyPr anchor="b"/>
          <a:lstStyle/>
          <a:p>
            <a:r>
              <a:t>Title Text</a:t>
            </a:r>
          </a:p>
        </p:txBody>
      </p:sp>
      <p:sp>
        <p:nvSpPr>
          <p:cNvPr id="126" name="Shape 126"/>
          <p:cNvSpPr>
            <a:spLocks noGrp="1"/>
          </p:cNvSpPr>
          <p:nvPr>
            <p:ph type="body" sz="quarter" idx="1"/>
          </p:nvPr>
        </p:nvSpPr>
        <p:spPr>
          <a:xfrm>
            <a:off x="250031" y="3429000"/>
            <a:ext cx="4143375" cy="910828"/>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2314266"/>
      </p:ext>
    </p:extLst>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Vertic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Shape 134"/>
          <p:cNvSpPr>
            <a:spLocks noGrp="1"/>
          </p:cNvSpPr>
          <p:nvPr>
            <p:ph type="pic" sz="half" idx="13"/>
          </p:nvPr>
        </p:nvSpPr>
        <p:spPr>
          <a:xfrm>
            <a:off x="4714875" y="477739"/>
            <a:ext cx="4214813" cy="5902523"/>
          </a:xfrm>
          <a:prstGeom prst="rect">
            <a:avLst/>
          </a:prstGeom>
        </p:spPr>
        <p:txBody>
          <a:bodyPr lIns="64291" tIns="32145" rIns="64291" bIns="32145" anchor="t">
            <a:noAutofit/>
          </a:bodyPr>
          <a:lstStyle/>
          <a:p>
            <a:endParaRPr/>
          </a:p>
        </p:txBody>
      </p:sp>
      <p:sp>
        <p:nvSpPr>
          <p:cNvPr id="135" name="Shape 135"/>
          <p:cNvSpPr>
            <a:spLocks noGrp="1"/>
          </p:cNvSpPr>
          <p:nvPr>
            <p:ph type="title"/>
          </p:nvPr>
        </p:nvSpPr>
        <p:spPr>
          <a:xfrm>
            <a:off x="250031" y="973336"/>
            <a:ext cx="4143375" cy="2464594"/>
          </a:xfrm>
          <a:prstGeom prst="rect">
            <a:avLst/>
          </a:prstGeom>
        </p:spPr>
        <p:txBody>
          <a:bodyPr anchor="b"/>
          <a:lstStyle/>
          <a:p>
            <a:r>
              <a:t>Title Text</a:t>
            </a:r>
          </a:p>
        </p:txBody>
      </p:sp>
      <p:sp>
        <p:nvSpPr>
          <p:cNvPr id="136" name="Shape 136"/>
          <p:cNvSpPr>
            <a:spLocks noGrp="1"/>
          </p:cNvSpPr>
          <p:nvPr>
            <p:ph type="body" sz="quarter" idx="1"/>
          </p:nvPr>
        </p:nvSpPr>
        <p:spPr>
          <a:xfrm>
            <a:off x="250031" y="3429000"/>
            <a:ext cx="4143375" cy="910828"/>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1931579045"/>
      </p:ext>
    </p:extLst>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44" name="Shape 144"/>
          <p:cNvSpPr>
            <a:spLocks noGrp="1"/>
          </p:cNvSpPr>
          <p:nvPr>
            <p:ph type="pic" sz="half" idx="13"/>
          </p:nvPr>
        </p:nvSpPr>
        <p:spPr>
          <a:xfrm>
            <a:off x="5286375" y="1571625"/>
            <a:ext cx="3080742" cy="4634508"/>
          </a:xfrm>
          <a:prstGeom prst="rect">
            <a:avLst/>
          </a:prstGeom>
        </p:spPr>
        <p:txBody>
          <a:bodyPr lIns="64291" tIns="32145" rIns="64291" bIns="32145" anchor="t">
            <a:noAutofit/>
          </a:bodyPr>
          <a:lstStyle/>
          <a:p>
            <a:endParaRPr/>
          </a:p>
        </p:txBody>
      </p:sp>
      <p:sp>
        <p:nvSpPr>
          <p:cNvPr id="145" name="Shape 145"/>
          <p:cNvSpPr>
            <a:spLocks noGrp="1"/>
          </p:cNvSpPr>
          <p:nvPr>
            <p:ph type="title"/>
          </p:nvPr>
        </p:nvSpPr>
        <p:spPr>
          <a:prstGeom prst="rect">
            <a:avLst/>
          </a:prstGeom>
        </p:spPr>
        <p:txBody>
          <a:bodyPr/>
          <a:lstStyle/>
          <a:p>
            <a:r>
              <a:t>Title Text</a:t>
            </a:r>
          </a:p>
        </p:txBody>
      </p:sp>
      <p:sp>
        <p:nvSpPr>
          <p:cNvPr id="146" name="Shape 146"/>
          <p:cNvSpPr>
            <a:spLocks noGrp="1"/>
          </p:cNvSpPr>
          <p:nvPr>
            <p:ph type="body" sz="half" idx="1"/>
          </p:nvPr>
        </p:nvSpPr>
        <p:spPr>
          <a:xfrm>
            <a:off x="250031" y="1437680"/>
            <a:ext cx="4143375" cy="4911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89525569"/>
      </p:ext>
    </p:extLst>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54" name="Shape 154"/>
          <p:cNvSpPr>
            <a:spLocks noGrp="1"/>
          </p:cNvSpPr>
          <p:nvPr>
            <p:ph type="title"/>
          </p:nvPr>
        </p:nvSpPr>
        <p:spPr>
          <a:prstGeom prst="rect">
            <a:avLst/>
          </a:prstGeom>
        </p:spPr>
        <p:txBody>
          <a:bodyPr/>
          <a:lstStyle/>
          <a:p>
            <a:r>
              <a:t>Title Text</a:t>
            </a:r>
          </a:p>
        </p:txBody>
      </p:sp>
      <p:sp>
        <p:nvSpPr>
          <p:cNvPr id="155" name="Shape 155"/>
          <p:cNvSpPr>
            <a:spLocks noGrp="1"/>
          </p:cNvSpPr>
          <p:nvPr>
            <p:ph type="body" sz="half" idx="1"/>
          </p:nvPr>
        </p:nvSpPr>
        <p:spPr>
          <a:xfrm>
            <a:off x="250031" y="1437680"/>
            <a:ext cx="4143375" cy="4911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3948468"/>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Molecular Med Tri-Conference 2015</a:t>
            </a:r>
            <a:endParaRPr lang="en-US"/>
          </a:p>
        </p:txBody>
      </p:sp>
      <p:sp>
        <p:nvSpPr>
          <p:cNvPr id="7" name="Slide Number Placeholder 6"/>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63" name="Shape 163"/>
          <p:cNvSpPr>
            <a:spLocks noGrp="1"/>
          </p:cNvSpPr>
          <p:nvPr>
            <p:ph type="title"/>
          </p:nvPr>
        </p:nvSpPr>
        <p:spPr>
          <a:prstGeom prst="rect">
            <a:avLst/>
          </a:prstGeom>
        </p:spPr>
        <p:txBody>
          <a:bodyPr/>
          <a:lstStyle/>
          <a:p>
            <a:r>
              <a:t>Title Text</a:t>
            </a:r>
          </a:p>
        </p:txBody>
      </p:sp>
      <p:sp>
        <p:nvSpPr>
          <p:cNvPr id="164" name="Shape 164"/>
          <p:cNvSpPr>
            <a:spLocks noGrp="1"/>
          </p:cNvSpPr>
          <p:nvPr>
            <p:ph type="body" sz="half" idx="1"/>
          </p:nvPr>
        </p:nvSpPr>
        <p:spPr>
          <a:xfrm>
            <a:off x="4750594" y="1437680"/>
            <a:ext cx="4143375" cy="4911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5212748"/>
      </p:ext>
    </p:extLst>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pic>
        <p:nvPicPr>
          <p:cNvPr id="172" name="Yale_School_of_Medicine.png"/>
          <p:cNvPicPr>
            <a:picLocks noChangeAspect="1"/>
          </p:cNvPicPr>
          <p:nvPr/>
        </p:nvPicPr>
        <p:blipFill>
          <a:blip r:embed="rId2">
            <a:extLst/>
          </a:blip>
          <a:stretch>
            <a:fillRect/>
          </a:stretch>
        </p:blipFill>
        <p:spPr>
          <a:xfrm>
            <a:off x="7820620" y="5402461"/>
            <a:ext cx="842963" cy="1053703"/>
          </a:xfrm>
          <a:prstGeom prst="rect">
            <a:avLst/>
          </a:prstGeom>
          <a:ln w="12700">
            <a:miter lim="400000"/>
          </a:ln>
        </p:spPr>
      </p:pic>
      <p:pic>
        <p:nvPicPr>
          <p:cNvPr id="173" name="2000px-Yale_University_Shield_1.png"/>
          <p:cNvPicPr>
            <a:picLocks noChangeAspect="1"/>
          </p:cNvPicPr>
          <p:nvPr/>
        </p:nvPicPr>
        <p:blipFill>
          <a:blip r:embed="rId3">
            <a:extLst/>
          </a:blip>
          <a:stretch>
            <a:fillRect/>
          </a:stretch>
        </p:blipFill>
        <p:spPr>
          <a:xfrm>
            <a:off x="348258" y="5384601"/>
            <a:ext cx="1098352" cy="1098352"/>
          </a:xfrm>
          <a:prstGeom prst="rect">
            <a:avLst/>
          </a:prstGeom>
          <a:ln w="12700">
            <a:miter lim="400000"/>
          </a:ln>
        </p:spPr>
      </p:pic>
      <p:sp>
        <p:nvSpPr>
          <p:cNvPr id="174" name="Shape 174"/>
          <p:cNvSpPr>
            <a:spLocks noGrp="1"/>
          </p:cNvSpPr>
          <p:nvPr>
            <p:ph type="title"/>
          </p:nvPr>
        </p:nvSpPr>
        <p:spPr>
          <a:xfrm>
            <a:off x="250031" y="1437680"/>
            <a:ext cx="8643938" cy="2277070"/>
          </a:xfrm>
          <a:prstGeom prst="rect">
            <a:avLst/>
          </a:prstGeom>
        </p:spPr>
        <p:txBody>
          <a:bodyPr anchor="b"/>
          <a:lstStyle/>
          <a:p>
            <a:r>
              <a:t>Title Text</a:t>
            </a:r>
          </a:p>
        </p:txBody>
      </p:sp>
      <p:sp>
        <p:nvSpPr>
          <p:cNvPr id="175" name="Shape 175"/>
          <p:cNvSpPr>
            <a:spLocks noGrp="1"/>
          </p:cNvSpPr>
          <p:nvPr>
            <p:ph type="body" sz="quarter" idx="1"/>
          </p:nvPr>
        </p:nvSpPr>
        <p:spPr>
          <a:xfrm>
            <a:off x="250031" y="3705820"/>
            <a:ext cx="8643938" cy="910828"/>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176" name="Shape 1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8657198"/>
      </p:ext>
    </p:extLst>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r>
              <a:t>Title Text</a:t>
            </a:r>
          </a:p>
        </p:txBody>
      </p:sp>
      <p:sp>
        <p:nvSpPr>
          <p:cNvPr id="184" name="Shape 1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5" name="Shape 18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342631"/>
      </p:ext>
    </p:extLst>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92" name="Shape 192"/>
          <p:cNvSpPr>
            <a:spLocks noGrp="1"/>
          </p:cNvSpPr>
          <p:nvPr>
            <p:ph type="title"/>
          </p:nvPr>
        </p:nvSpPr>
        <p:spPr>
          <a:prstGeom prst="rect">
            <a:avLst/>
          </a:prstGeom>
        </p:spPr>
        <p:txBody>
          <a:bodyPr/>
          <a:lstStyle/>
          <a:p>
            <a:r>
              <a:t>Title Text</a:t>
            </a:r>
          </a:p>
        </p:txBody>
      </p:sp>
      <p:sp>
        <p:nvSpPr>
          <p:cNvPr id="193" name="Shape 19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08770800"/>
      </p:ext>
    </p:extLst>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itle - Top">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r>
              <a:t>Title Text</a:t>
            </a:r>
          </a:p>
        </p:txBody>
      </p:sp>
      <p:sp>
        <p:nvSpPr>
          <p:cNvPr id="201" name="Shape 20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13149252"/>
      </p:ext>
    </p:extLst>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208" name="Shape 208"/>
          <p:cNvSpPr>
            <a:spLocks noGrp="1"/>
          </p:cNvSpPr>
          <p:nvPr>
            <p:ph type="pic" sz="half" idx="13"/>
          </p:nvPr>
        </p:nvSpPr>
        <p:spPr>
          <a:xfrm>
            <a:off x="5286375" y="1571625"/>
            <a:ext cx="3080742" cy="4634508"/>
          </a:xfrm>
          <a:prstGeom prst="rect">
            <a:avLst/>
          </a:prstGeom>
        </p:spPr>
        <p:txBody>
          <a:bodyPr lIns="64291" tIns="32145" rIns="64291" bIns="32145" anchor="t">
            <a:noAutofit/>
          </a:bodyPr>
          <a:lstStyle/>
          <a:p>
            <a:endParaRPr/>
          </a:p>
        </p:txBody>
      </p:sp>
      <p:sp>
        <p:nvSpPr>
          <p:cNvPr id="209" name="Shape 209"/>
          <p:cNvSpPr>
            <a:spLocks noGrp="1"/>
          </p:cNvSpPr>
          <p:nvPr>
            <p:ph type="title"/>
          </p:nvPr>
        </p:nvSpPr>
        <p:spPr>
          <a:prstGeom prst="rect">
            <a:avLst/>
          </a:prstGeom>
        </p:spPr>
        <p:txBody>
          <a:bodyPr/>
          <a:lstStyle/>
          <a:p>
            <a:r>
              <a:t>Title Text</a:t>
            </a:r>
          </a:p>
        </p:txBody>
      </p:sp>
      <p:sp>
        <p:nvSpPr>
          <p:cNvPr id="210" name="Shape 210"/>
          <p:cNvSpPr>
            <a:spLocks noGrp="1"/>
          </p:cNvSpPr>
          <p:nvPr>
            <p:ph type="body" sz="half" idx="1"/>
          </p:nvPr>
        </p:nvSpPr>
        <p:spPr>
          <a:xfrm>
            <a:off x="250031" y="1437680"/>
            <a:ext cx="4143375" cy="4911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1" name="Shape 21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1360043"/>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p>
            <a:r>
              <a:t>Title Text</a:t>
            </a:r>
          </a:p>
        </p:txBody>
      </p:sp>
      <p:sp>
        <p:nvSpPr>
          <p:cNvPr id="219" name="Shape 2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0" name="Shape 22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98044066"/>
      </p:ext>
    </p:extLst>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227" name="Shape 227"/>
          <p:cNvSpPr>
            <a:spLocks noGrp="1"/>
          </p:cNvSpPr>
          <p:nvPr>
            <p:ph type="title"/>
          </p:nvPr>
        </p:nvSpPr>
        <p:spPr>
          <a:xfrm>
            <a:off x="685800" y="1844675"/>
            <a:ext cx="7772401" cy="2041526"/>
          </a:xfrm>
          <a:prstGeom prst="rect">
            <a:avLst/>
          </a:prstGeom>
        </p:spPr>
        <p:txBody>
          <a:bodyPr lIns="45718" tIns="45718" rIns="45718" bIns="45718"/>
          <a:lstStyle>
            <a:lvl1pPr defTabSz="321457">
              <a:defRPr sz="4400">
                <a:solidFill>
                  <a:srgbClr val="000000"/>
                </a:solidFill>
                <a:latin typeface="Calibri"/>
                <a:ea typeface="Calibri"/>
                <a:cs typeface="Calibri"/>
                <a:sym typeface="Calibri"/>
              </a:defRPr>
            </a:lvl1pPr>
          </a:lstStyle>
          <a:p>
            <a:r>
              <a:t>Title Text</a:t>
            </a:r>
          </a:p>
        </p:txBody>
      </p:sp>
      <p:sp>
        <p:nvSpPr>
          <p:cNvPr id="228" name="Shape 228"/>
          <p:cNvSpPr>
            <a:spLocks noGrp="1"/>
          </p:cNvSpPr>
          <p:nvPr>
            <p:ph type="body" sz="half" idx="1"/>
          </p:nvPr>
        </p:nvSpPr>
        <p:spPr>
          <a:xfrm>
            <a:off x="1371600" y="3886200"/>
            <a:ext cx="6400801" cy="2971801"/>
          </a:xfrm>
          <a:prstGeom prst="rect">
            <a:avLst/>
          </a:prstGeom>
        </p:spPr>
        <p:txBody>
          <a:bodyPr lIns="45718" tIns="45718" rIns="45718" bIns="45718" anchor="t"/>
          <a:lstStyle>
            <a:lvl1pPr marL="0" indent="0" algn="ctr" defTabSz="321457">
              <a:spcBef>
                <a:spcPts val="492"/>
              </a:spcBef>
              <a:buClrTx/>
              <a:buSzTx/>
              <a:buNone/>
              <a:defRPr sz="3100">
                <a:solidFill>
                  <a:srgbClr val="888888"/>
                </a:solidFill>
                <a:latin typeface="Calibri"/>
                <a:ea typeface="Calibri"/>
                <a:cs typeface="Calibri"/>
                <a:sym typeface="Calibri"/>
              </a:defRPr>
            </a:lvl1pPr>
            <a:lvl2pPr marL="0" indent="321457" algn="ctr" defTabSz="321457">
              <a:spcBef>
                <a:spcPts val="492"/>
              </a:spcBef>
              <a:buClrTx/>
              <a:buSzTx/>
              <a:buNone/>
              <a:defRPr sz="3100">
                <a:solidFill>
                  <a:srgbClr val="888888"/>
                </a:solidFill>
                <a:latin typeface="Calibri"/>
                <a:ea typeface="Calibri"/>
                <a:cs typeface="Calibri"/>
                <a:sym typeface="Calibri"/>
              </a:defRPr>
            </a:lvl2pPr>
            <a:lvl3pPr marL="0" indent="642915" algn="ctr" defTabSz="321457">
              <a:spcBef>
                <a:spcPts val="492"/>
              </a:spcBef>
              <a:buClrTx/>
              <a:buSzTx/>
              <a:buNone/>
              <a:defRPr sz="3100">
                <a:solidFill>
                  <a:srgbClr val="888888"/>
                </a:solidFill>
                <a:latin typeface="Calibri"/>
                <a:ea typeface="Calibri"/>
                <a:cs typeface="Calibri"/>
                <a:sym typeface="Calibri"/>
              </a:defRPr>
            </a:lvl3pPr>
            <a:lvl4pPr marL="0" indent="964372" algn="ctr" defTabSz="321457">
              <a:spcBef>
                <a:spcPts val="492"/>
              </a:spcBef>
              <a:buClrTx/>
              <a:buSzTx/>
              <a:buNone/>
              <a:defRPr sz="3100">
                <a:solidFill>
                  <a:srgbClr val="888888"/>
                </a:solidFill>
                <a:latin typeface="Calibri"/>
                <a:ea typeface="Calibri"/>
                <a:cs typeface="Calibri"/>
                <a:sym typeface="Calibri"/>
              </a:defRPr>
            </a:lvl4pPr>
            <a:lvl5pPr marL="0" indent="1285829" algn="ctr" defTabSz="321457">
              <a:spcBef>
                <a:spcPts val="492"/>
              </a:spcBef>
              <a:buClrTx/>
              <a:buSzTx/>
              <a:buNone/>
              <a:defRPr sz="31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9" name="Shape 229"/>
          <p:cNvSpPr>
            <a:spLocks noGrp="1"/>
          </p:cNvSpPr>
          <p:nvPr>
            <p:ph type="sldNum" sz="quarter" idx="2"/>
          </p:nvPr>
        </p:nvSpPr>
        <p:spPr>
          <a:xfrm>
            <a:off x="6553200" y="6408360"/>
            <a:ext cx="2133600" cy="261105"/>
          </a:xfrm>
          <a:prstGeom prst="rect">
            <a:avLst/>
          </a:prstGeom>
        </p:spPr>
        <p:txBody>
          <a:bodyPr wrap="square" lIns="45718" tIns="45718" rIns="45718" bIns="45718" anchor="ctr">
            <a:spAutoFit/>
          </a:bodyPr>
          <a:lstStyle>
            <a:lvl1pPr algn="r" defTabSz="321457">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73025846"/>
      </p:ext>
    </p:extLst>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12974890"/>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98004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Molecular Med Tri-Conference 2015</a:t>
            </a:r>
            <a:endParaRPr lang="en-US"/>
          </a:p>
        </p:txBody>
      </p:sp>
      <p:sp>
        <p:nvSpPr>
          <p:cNvPr id="9" name="Slide Number Placeholder 8"/>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8688997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251480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109098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299492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06272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74676109"/>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530251611"/>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8781148"/>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753200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80580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Molecular Med Tri-Conference 2015</a:t>
            </a:r>
            <a:endParaRPr lang="en-US"/>
          </a:p>
        </p:txBody>
      </p:sp>
      <p:sp>
        <p:nvSpPr>
          <p:cNvPr id="5" name="Slide Number Placeholder 4"/>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249265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10320937"/>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1236194"/>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86397010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82222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197399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2527208"/>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720411"/>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55874451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64159690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Molecular Med Tri-Conference 2015</a:t>
            </a:r>
            <a:endParaRPr lang="en-US"/>
          </a:p>
        </p:txBody>
      </p:sp>
      <p:sp>
        <p:nvSpPr>
          <p:cNvPr id="4" name="Slide Number Placeholder 3"/>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33727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913239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1029776"/>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833717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3977625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67314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2751045"/>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724921175"/>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90930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03995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Molecular Med Tri-Conference 2015</a:t>
            </a:r>
            <a:endParaRPr lang="en-US"/>
          </a:p>
        </p:txBody>
      </p:sp>
      <p:sp>
        <p:nvSpPr>
          <p:cNvPr id="7" name="Slide Number Placeholder 6"/>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9690344"/>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074254"/>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107835920"/>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86184358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908708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5891996"/>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5341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5040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30519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5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Molecular Med Tri-Conference 2015</a:t>
            </a:r>
            <a:endParaRPr lang="en-US"/>
          </a:p>
        </p:txBody>
      </p:sp>
      <p:sp>
        <p:nvSpPr>
          <p:cNvPr id="7" name="Slide Number Placeholder 6"/>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13812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61807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2161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5241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88592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785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21488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2495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3917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3/29/16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04056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slideLayout" Target="../slideLayouts/slideLayout42.xml"/><Relationship Id="rId21" Type="http://schemas.openxmlformats.org/officeDocument/2006/relationships/slideLayout" Target="../slideLayouts/slideLayout43.xml"/><Relationship Id="rId22" Type="http://schemas.openxmlformats.org/officeDocument/2006/relationships/slideLayout" Target="../slideLayouts/slideLayout44.xml"/><Relationship Id="rId23" Type="http://schemas.openxmlformats.org/officeDocument/2006/relationships/slideLayout" Target="../slideLayouts/slideLayout45.xml"/><Relationship Id="rId24" Type="http://schemas.openxmlformats.org/officeDocument/2006/relationships/slideLayout" Target="../slideLayouts/slideLayout46.xml"/><Relationship Id="rId25" Type="http://schemas.openxmlformats.org/officeDocument/2006/relationships/slideLayout" Target="../slideLayouts/slideLayout47.xml"/><Relationship Id="rId26" Type="http://schemas.openxmlformats.org/officeDocument/2006/relationships/theme" Target="../theme/theme3.xml"/><Relationship Id="rId27" Type="http://schemas.openxmlformats.org/officeDocument/2006/relationships/image" Target="../media/image1.jpeg"/><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theme" Target="../theme/theme4.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slideLayout" Target="../slideLayouts/slideLayout73.xml"/><Relationship Id="rId14" Type="http://schemas.openxmlformats.org/officeDocument/2006/relationships/slideLayout" Target="../slideLayouts/slideLayout74.xml"/><Relationship Id="rId15" Type="http://schemas.openxmlformats.org/officeDocument/2006/relationships/theme" Target="../theme/theme5.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theme" Target="../theme/theme6.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7.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8.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Molecular Med Tri-Conference 2015</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882AF-417C-435C-9F28-43C1763EC6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xmlns:p14="http://schemas.microsoft.com/office/powerpoint/2010/mai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36EE6B12-7B77-4841-9923-C1F236E2A2BC}" type="datetime1">
              <a:rPr lang="en-US" smtClean="0"/>
              <a:pPr>
                <a:defRPr/>
              </a:pPr>
              <a:t>3/29/16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AF94F938-B610-2843-BF6B-F420EE718A06}" type="slidenum">
              <a:rPr lang="en-US" smtClean="0"/>
              <a:pPr>
                <a:defRPr/>
              </a:pPr>
              <a:t>‹#›</a:t>
            </a:fld>
            <a:endParaRPr lang="en-US" dirty="0"/>
          </a:p>
        </p:txBody>
      </p:sp>
    </p:spTree>
    <p:extLst>
      <p:ext uri="{BB962C8B-B14F-4D97-AF65-F5344CB8AC3E}">
        <p14:creationId xmlns:p14="http://schemas.microsoft.com/office/powerpoint/2010/main" val="4213150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2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50031" y="178594"/>
            <a:ext cx="8643938" cy="107156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r>
              <a:t>Title Text</a:t>
            </a:r>
          </a:p>
        </p:txBody>
      </p:sp>
      <p:sp>
        <p:nvSpPr>
          <p:cNvPr id="3" name="Shape 3"/>
          <p:cNvSpPr>
            <a:spLocks noGrp="1"/>
          </p:cNvSpPr>
          <p:nvPr>
            <p:ph type="body" idx="1"/>
          </p:nvPr>
        </p:nvSpPr>
        <p:spPr>
          <a:xfrm>
            <a:off x="250031" y="1437680"/>
            <a:ext cx="8643938" cy="491132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46984" y="6518672"/>
            <a:ext cx="241102" cy="250031"/>
          </a:xfrm>
          <a:prstGeom prst="rect">
            <a:avLst/>
          </a:prstGeom>
          <a:ln w="12700">
            <a:miter lim="400000"/>
          </a:ln>
        </p:spPr>
        <p:txBody>
          <a:bodyPr wrap="none" lIns="35717" tIns="35717" rIns="35717" bIns="35717">
            <a:normAutofit/>
          </a:bodyPr>
          <a:lstStyle>
            <a:lvl1pPr>
              <a:defRPr sz="1300"/>
            </a:lvl1pPr>
          </a:lstStyle>
          <a:p>
            <a:pPr algn="ctr" defTabSz="410751" fontAlgn="auto" hangingPunct="0">
              <a:spcBef>
                <a:spcPts val="0"/>
              </a:spcBef>
              <a:spcAft>
                <a:spcPts val="0"/>
              </a:spcAft>
            </a:pPr>
            <a:fld id="{86CB4B4D-7CA3-9044-876B-883B54F8677D}" type="slidenum">
              <a:rPr kern="0">
                <a:solidFill>
                  <a:srgbClr val="535353"/>
                </a:solidFill>
                <a:latin typeface="Gill Sans Light"/>
                <a:ea typeface="Gill Sans Light"/>
                <a:cs typeface="Gill Sans Light"/>
                <a:sym typeface="Gill Sans Light"/>
              </a:rPr>
              <a:pPr algn="ctr" defTabSz="410751" fontAlgn="auto" hangingPunct="0">
                <a:spcBef>
                  <a:spcPts val="0"/>
                </a:spcBef>
                <a:spcAft>
                  <a:spcPts val="0"/>
                </a:spcAft>
              </a:pPr>
              <a:t>‹#›</a:t>
            </a:fld>
            <a:endParaRPr kern="0">
              <a:solidFill>
                <a:srgbClr val="535353"/>
              </a:solidFill>
              <a:latin typeface="Gill Sans Light"/>
              <a:ea typeface="Gill Sans Light"/>
              <a:cs typeface="Gill Sans Light"/>
              <a:sym typeface="Gill Sans Light"/>
            </a:endParaRPr>
          </a:p>
        </p:txBody>
      </p:sp>
    </p:spTree>
    <p:extLst>
      <p:ext uri="{BB962C8B-B14F-4D97-AF65-F5344CB8AC3E}">
        <p14:creationId xmlns:p14="http://schemas.microsoft.com/office/powerpoint/2010/main" val="41730766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ransition xmlns:p14="http://schemas.microsoft.com/office/powerpoint/2010/main" spd="med"/>
  <p:txStyles>
    <p:titleStyle>
      <a:lvl1pPr marL="0" marR="0" indent="0"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1pPr>
      <a:lvl2pPr marL="0" marR="0" indent="160729"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2pPr>
      <a:lvl3pPr marL="0" marR="0" indent="321457"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3pPr>
      <a:lvl4pPr marL="0" marR="0" indent="482186"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4pPr>
      <a:lvl5pPr marL="0" marR="0" indent="642915"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5pPr>
      <a:lvl6pPr marL="0" marR="0" indent="803643"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6pPr>
      <a:lvl7pPr marL="0" marR="0" indent="964372"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7pPr>
      <a:lvl8pPr marL="0" marR="0" indent="1125101"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8pPr>
      <a:lvl9pPr marL="0" marR="0" indent="1285829"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9pPr>
    </p:titleStyle>
    <p:bodyStyle>
      <a:lvl1pPr marL="214305"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1pPr>
      <a:lvl2pPr marL="482186"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2pPr>
      <a:lvl3pPr marL="750067"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3pPr>
      <a:lvl4pPr marL="1017948"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4pPr>
      <a:lvl5pPr marL="1285829"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5pPr>
      <a:lvl6pPr marL="1553710"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6pPr>
      <a:lvl7pPr marL="1821591"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7pPr>
      <a:lvl8pPr marL="2089473"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8pPr>
      <a:lvl9pPr marL="2357354"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9pPr>
    </p:bodyStyle>
    <p:otherStyle>
      <a:lvl1pPr marL="0" marR="0" indent="0"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1pPr>
      <a:lvl2pPr marL="0" marR="0" indent="160729"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2pPr>
      <a:lvl3pPr marL="0" marR="0" indent="321457"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3pPr>
      <a:lvl4pPr marL="0" marR="0" indent="482186"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4pPr>
      <a:lvl5pPr marL="0" marR="0" indent="642915"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5pPr>
      <a:lvl6pPr marL="0" marR="0" indent="803643"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6pPr>
      <a:lvl7pPr marL="0" marR="0" indent="964372"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7pPr>
      <a:lvl8pPr marL="0" marR="0" indent="1125101"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8pPr>
      <a:lvl9pPr marL="0" marR="0" indent="1285829"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b="1"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10608" eaLnBrk="0" hangingPunct="0">
                <a:defRPr/>
              </a:pPr>
              <a:t>‹#›</a:t>
            </a:fld>
            <a:r>
              <a:rPr lang="en-US" b="1">
                <a:solidFill>
                  <a:srgbClr val="808080"/>
                </a:solidFill>
                <a:ea typeface="ＭＳ Ｐゴシック" charset="0"/>
                <a:cs typeface="ＭＳ Ｐゴシック" charset="0"/>
              </a:rPr>
              <a:t> - </a:t>
            </a:r>
            <a:r>
              <a:rPr lang="en-US" sz="1000" b="1">
                <a:solidFill>
                  <a:srgbClr val="969696"/>
                </a:solidFill>
                <a:ea typeface="ＭＳ Ｐゴシック" charset="0"/>
                <a:cs typeface="ＭＳ Ｐゴシック" charset="0"/>
              </a:rPr>
              <a:t>Lectures.GersteinLab.org</a:t>
            </a:r>
            <a:endParaRPr lang="en-US" sz="3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942817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b="1"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10608" eaLnBrk="0" hangingPunct="0">
                <a:defRPr/>
              </a:pPr>
              <a:t>‹#›</a:t>
            </a:fld>
            <a:r>
              <a:rPr lang="en-US" b="1">
                <a:solidFill>
                  <a:srgbClr val="808080"/>
                </a:solidFill>
                <a:ea typeface="ＭＳ Ｐゴシック" charset="0"/>
                <a:cs typeface="ＭＳ Ｐゴシック" charset="0"/>
              </a:rPr>
              <a:t> - </a:t>
            </a:r>
            <a:r>
              <a:rPr lang="en-US" sz="1000" b="1">
                <a:solidFill>
                  <a:srgbClr val="969696"/>
                </a:solidFill>
                <a:ea typeface="ＭＳ Ｐゴシック" charset="0"/>
                <a:cs typeface="ＭＳ Ｐゴシック" charset="0"/>
              </a:rPr>
              <a:t>Lectures.GersteinLab.org</a:t>
            </a:r>
            <a:endParaRPr lang="en-US" sz="3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9157206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b="1"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11174" eaLnBrk="0" hangingPunct="0">
                <a:defRPr/>
              </a:pPr>
              <a:t>‹#›</a:t>
            </a:fld>
            <a:r>
              <a:rPr lang="en-US" b="1">
                <a:solidFill>
                  <a:srgbClr val="808080"/>
                </a:solidFill>
                <a:ea typeface="ＭＳ Ｐゴシック" charset="0"/>
                <a:cs typeface="ＭＳ Ｐゴシック" charset="0"/>
              </a:rPr>
              <a:t> - </a:t>
            </a:r>
            <a:r>
              <a:rPr lang="en-US" sz="1000" b="1">
                <a:solidFill>
                  <a:srgbClr val="969696"/>
                </a:solidFill>
                <a:ea typeface="ＭＳ Ｐゴシック" charset="0"/>
                <a:cs typeface="ＭＳ Ｐゴシック" charset="0"/>
              </a:rPr>
              <a:t>Lectures.GersteinLab.org</a:t>
            </a:r>
            <a:endParaRPr lang="en-US" sz="3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37802985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smtClean="0">
                <a:solidFill>
                  <a:prstClr val="black">
                    <a:tint val="75000"/>
                  </a:prstClr>
                </a:solidFill>
                <a:latin typeface="Calibri"/>
                <a:ea typeface="ＭＳ Ｐゴシック" charset="0"/>
                <a:cs typeface="ＭＳ Ｐゴシック" charset="0"/>
              </a:rPr>
              <a:pPr fontAlgn="auto">
                <a:spcBef>
                  <a:spcPts val="0"/>
                </a:spcBef>
                <a:spcAft>
                  <a:spcPts val="0"/>
                </a:spcAft>
              </a:pPr>
              <a:t>3/29/16</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smtClean="0">
                <a:solidFill>
                  <a:prstClr val="black">
                    <a:tint val="75000"/>
                  </a:prstClr>
                </a:solidFill>
                <a:latin typeface="Calibri"/>
                <a:ea typeface="ＭＳ Ｐゴシック" charset="0"/>
                <a:cs typeface="ＭＳ Ｐゴシック" charset="0"/>
              </a:rPr>
              <a:pPr fontAlgn="auto">
                <a:spcBef>
                  <a:spcPts val="0"/>
                </a:spcBef>
                <a:spcAft>
                  <a:spcPts val="0"/>
                </a:spcAft>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3958002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smtClean="0">
                <a:solidFill>
                  <a:prstClr val="black">
                    <a:tint val="75000"/>
                  </a:prstClr>
                </a:solidFill>
                <a:latin typeface="Calibri"/>
                <a:ea typeface="ＭＳ Ｐゴシック" charset="0"/>
                <a:cs typeface="ＭＳ Ｐゴシック" charset="0"/>
              </a:rPr>
              <a:pPr fontAlgn="auto">
                <a:spcBef>
                  <a:spcPts val="0"/>
                </a:spcBef>
                <a:spcAft>
                  <a:spcPts val="0"/>
                </a:spcAft>
              </a:pPr>
              <a:t>3/29/16</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smtClean="0">
                <a:solidFill>
                  <a:prstClr val="black">
                    <a:tint val="75000"/>
                  </a:prstClr>
                </a:solidFill>
                <a:latin typeface="Calibri"/>
                <a:ea typeface="ＭＳ Ｐゴシック" charset="0"/>
                <a:cs typeface="ＭＳ Ｐゴシック" charset="0"/>
              </a:rPr>
              <a:pPr fontAlgn="auto">
                <a:spcBef>
                  <a:spcPts val="0"/>
                </a:spcBef>
                <a:spcAft>
                  <a:spcPts val="0"/>
                </a:spcAft>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0178418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9" Type="http://schemas.openxmlformats.org/officeDocument/2006/relationships/tags" Target="../tags/tag15.xml"/><Relationship Id="rId20" Type="http://schemas.openxmlformats.org/officeDocument/2006/relationships/image" Target="../media/image21.jpg"/><Relationship Id="rId21" Type="http://schemas.openxmlformats.org/officeDocument/2006/relationships/image" Target="../media/image22.png"/><Relationship Id="rId22" Type="http://schemas.openxmlformats.org/officeDocument/2006/relationships/image" Target="../media/image23.jpeg"/><Relationship Id="rId23" Type="http://schemas.openxmlformats.org/officeDocument/2006/relationships/image" Target="../media/image24.jpeg"/><Relationship Id="rId24" Type="http://schemas.openxmlformats.org/officeDocument/2006/relationships/image" Target="../media/image25.png"/><Relationship Id="rId25" Type="http://schemas.openxmlformats.org/officeDocument/2006/relationships/image" Target="../media/image26.png"/><Relationship Id="rId26" Type="http://schemas.openxmlformats.org/officeDocument/2006/relationships/image" Target="../media/image27.png"/><Relationship Id="rId27" Type="http://schemas.openxmlformats.org/officeDocument/2006/relationships/image" Target="../media/image28.jpeg"/><Relationship Id="rId28" Type="http://schemas.openxmlformats.org/officeDocument/2006/relationships/image" Target="../media/image29.jpeg"/><Relationship Id="rId29" Type="http://schemas.openxmlformats.org/officeDocument/2006/relationships/image" Target="../media/image30.jpeg"/><Relationship Id="rId30" Type="http://schemas.openxmlformats.org/officeDocument/2006/relationships/image" Target="../media/image31.jpeg"/><Relationship Id="rId31" Type="http://schemas.openxmlformats.org/officeDocument/2006/relationships/image" Target="../media/image32.png"/><Relationship Id="rId10" Type="http://schemas.openxmlformats.org/officeDocument/2006/relationships/tags" Target="../tags/tag16.xml"/><Relationship Id="rId11" Type="http://schemas.openxmlformats.org/officeDocument/2006/relationships/tags" Target="../tags/tag17.xml"/><Relationship Id="rId12" Type="http://schemas.openxmlformats.org/officeDocument/2006/relationships/tags" Target="../tags/tag18.xml"/><Relationship Id="rId13" Type="http://schemas.openxmlformats.org/officeDocument/2006/relationships/tags" Target="../tags/tag19.xml"/><Relationship Id="rId14" Type="http://schemas.openxmlformats.org/officeDocument/2006/relationships/tags" Target="../tags/tag20.xml"/><Relationship Id="rId15" Type="http://schemas.openxmlformats.org/officeDocument/2006/relationships/tags" Target="../tags/tag21.xml"/><Relationship Id="rId16" Type="http://schemas.openxmlformats.org/officeDocument/2006/relationships/tags" Target="../tags/tag22.xml"/><Relationship Id="rId17" Type="http://schemas.openxmlformats.org/officeDocument/2006/relationships/tags" Target="../tags/tag23.xml"/><Relationship Id="rId18" Type="http://schemas.openxmlformats.org/officeDocument/2006/relationships/tags" Target="../tags/tag24.xml"/><Relationship Id="rId19" Type="http://schemas.openxmlformats.org/officeDocument/2006/relationships/slideLayout" Target="../slideLayouts/slideLayout13.xml"/><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emf"/><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8.emf"/><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tags" Target="../tags/tag27.xml"/><Relationship Id="rId5" Type="http://schemas.openxmlformats.org/officeDocument/2006/relationships/tags" Target="../tags/tag28.xml"/><Relationship Id="rId6" Type="http://schemas.openxmlformats.org/officeDocument/2006/relationships/slideLayout" Target="../slideLayouts/slideLayout51.xml"/><Relationship Id="rId1" Type="http://schemas.openxmlformats.org/officeDocument/2006/relationships/themeOverride" Target="../theme/themeOverride1.xml"/><Relationship Id="rId2" Type="http://schemas.openxmlformats.org/officeDocument/2006/relationships/tags" Target="../tags/tag2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1.png"/><Relationship Id="rId3" Type="http://schemas.openxmlformats.org/officeDocument/2006/relationships/image" Target="../media/image5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hyperlink" Target="http://commonfund.nih.gov/" TargetMode="External"/><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6.xml"/><Relationship Id="rId3"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slideLayout" Target="../slideLayouts/slideLayout51.xml"/><Relationship Id="rId1" Type="http://schemas.openxmlformats.org/officeDocument/2006/relationships/themeOverride" Target="../theme/themeOverride2.xml"/><Relationship Id="rId2" Type="http://schemas.openxmlformats.org/officeDocument/2006/relationships/tags" Target="../tags/tag29.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74.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5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59.png"/><Relationship Id="rId3"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6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63.jpg"/></Relationships>
</file>

<file path=ppt/slides/_rels/slide3.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tags" Target="../tags/tag34.xml"/><Relationship Id="rId4" Type="http://schemas.openxmlformats.org/officeDocument/2006/relationships/tags" Target="../tags/tag35.xml"/><Relationship Id="rId5" Type="http://schemas.openxmlformats.org/officeDocument/2006/relationships/tags" Target="../tags/tag36.xml"/><Relationship Id="rId6" Type="http://schemas.openxmlformats.org/officeDocument/2006/relationships/slideLayout" Target="../slideLayouts/slideLayout51.xml"/><Relationship Id="rId1" Type="http://schemas.openxmlformats.org/officeDocument/2006/relationships/themeOverride" Target="../theme/themeOverride3.xml"/><Relationship Id="rId2" Type="http://schemas.openxmlformats.org/officeDocument/2006/relationships/tags" Target="../tags/tag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5.png"/><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8.png"/><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tif"/><Relationship Id="rId4" Type="http://schemas.openxmlformats.org/officeDocument/2006/relationships/image" Target="../media/image71.png"/><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6.xml"/><Relationship Id="rId2" Type="http://schemas.openxmlformats.org/officeDocument/2006/relationships/image" Target="../media/image7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3.tif"/><Relationship Id="rId3"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3.tif"/><Relationship Id="rId3"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26.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tif"/><Relationship Id="rId5" Type="http://schemas.openxmlformats.org/officeDocument/2006/relationships/image" Target="../media/image92.tif"/><Relationship Id="rId6" Type="http://schemas.openxmlformats.org/officeDocument/2006/relationships/image" Target="../media/image93.tif"/><Relationship Id="rId7" Type="http://schemas.openxmlformats.org/officeDocument/2006/relationships/image" Target="../media/image94.jpeg"/><Relationship Id="rId8" Type="http://schemas.openxmlformats.org/officeDocument/2006/relationships/image" Target="../media/image95.jpeg"/><Relationship Id="rId9" Type="http://schemas.openxmlformats.org/officeDocument/2006/relationships/image" Target="../media/image96.png"/><Relationship Id="rId10" Type="http://schemas.openxmlformats.org/officeDocument/2006/relationships/image" Target="../media/image97.png"/><Relationship Id="rId1" Type="http://schemas.openxmlformats.org/officeDocument/2006/relationships/slideLayout" Target="../slideLayouts/slideLayout26.xml"/><Relationship Id="rId2" Type="http://schemas.openxmlformats.org/officeDocument/2006/relationships/image" Target="../media/image8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98.png"/><Relationship Id="rId3"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Intro to ERCC DMRR Workshop</a:t>
            </a:r>
            <a:endParaRPr lang="en-US" dirty="0"/>
          </a:p>
        </p:txBody>
      </p:sp>
      <p:sp>
        <p:nvSpPr>
          <p:cNvPr id="6" name="Subtitle 5"/>
          <p:cNvSpPr>
            <a:spLocks noGrp="1"/>
          </p:cNvSpPr>
          <p:nvPr>
            <p:ph type="subTitle" idx="1"/>
          </p:nvPr>
        </p:nvSpPr>
        <p:spPr/>
        <p:txBody>
          <a:bodyPr>
            <a:normAutofit fontScale="85000" lnSpcReduction="20000"/>
          </a:bodyPr>
          <a:lstStyle/>
          <a:p>
            <a:r>
              <a:rPr lang="en-US" dirty="0" smtClean="0"/>
              <a:t>Joel Rozowsky</a:t>
            </a:r>
          </a:p>
          <a:p>
            <a:r>
              <a:rPr lang="en-US" dirty="0" smtClean="0"/>
              <a:t>Yale University</a:t>
            </a:r>
          </a:p>
          <a:p>
            <a:r>
              <a:rPr lang="en-US" dirty="0" smtClean="0"/>
              <a:t>ERCC DMRR Workshop, ISEV 2015</a:t>
            </a:r>
          </a:p>
          <a:p>
            <a:r>
              <a:rPr lang="en-US" dirty="0" smtClean="0"/>
              <a:t>23 April 2015</a:t>
            </a:r>
          </a:p>
          <a:p>
            <a:endParaRPr lang="en-US" dirty="0" smtClean="0"/>
          </a:p>
        </p:txBody>
      </p:sp>
    </p:spTree>
    <p:extLst>
      <p:ext uri="{BB962C8B-B14F-4D97-AF65-F5344CB8AC3E}">
        <p14:creationId xmlns:p14="http://schemas.microsoft.com/office/powerpoint/2010/main" val="1731894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712" y="63674"/>
            <a:ext cx="6479704" cy="752330"/>
          </a:xfrm>
        </p:spPr>
        <p:txBody>
          <a:bodyPr>
            <a:noAutofit/>
          </a:bodyPr>
          <a:lstStyle/>
          <a:p>
            <a:pPr algn="l"/>
            <a:r>
              <a:rPr lang="en-US" b="1" dirty="0" smtClean="0">
                <a:latin typeface="Helvetica"/>
                <a:cs typeface="Helvetica"/>
              </a:rPr>
              <a:t>Acknowledgements</a:t>
            </a:r>
            <a:endParaRPr lang="en-US" b="1" dirty="0">
              <a:solidFill>
                <a:srgbClr val="2E9EE2"/>
              </a:solidFill>
              <a:latin typeface="Helvetica"/>
              <a:cs typeface="Helvetica"/>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10</a:t>
            </a:fld>
            <a:endParaRPr lang="en-US" dirty="0"/>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sp>
        <p:nvSpPr>
          <p:cNvPr id="5" name="Footer Placeholder 4"/>
          <p:cNvSpPr>
            <a:spLocks noGrp="1"/>
          </p:cNvSpPr>
          <p:nvPr>
            <p:ph type="ftr" sz="quarter" idx="11"/>
          </p:nvPr>
        </p:nvSpPr>
        <p:spPr/>
        <p:txBody>
          <a:bodyPr/>
          <a:lstStyle/>
          <a:p>
            <a:r>
              <a:rPr lang="en-US" dirty="0" smtClean="0"/>
              <a:t>ISEV 2015</a:t>
            </a:r>
            <a:endParaRPr lang="en-US" dirty="0"/>
          </a:p>
        </p:txBody>
      </p:sp>
      <p:grpSp>
        <p:nvGrpSpPr>
          <p:cNvPr id="6" name="Group 5"/>
          <p:cNvGrpSpPr/>
          <p:nvPr/>
        </p:nvGrpSpPr>
        <p:grpSpPr>
          <a:xfrm>
            <a:off x="323528" y="2132856"/>
            <a:ext cx="8416210" cy="3600400"/>
            <a:chOff x="270590" y="908720"/>
            <a:chExt cx="8416210" cy="3600400"/>
          </a:xfrm>
        </p:grpSpPr>
        <p:pic>
          <p:nvPicPr>
            <p:cNvPr id="10" name="Picture 2" descr="logo_alt_lg"/>
            <p:cNvPicPr>
              <a:picLocks noChangeAspect="1" noChangeArrowheads="1"/>
            </p:cNvPicPr>
            <p:nvPr/>
          </p:nvPicPr>
          <p:blipFill>
            <a:blip r:embed="rId3" cstate="print"/>
            <a:srcRect/>
            <a:stretch>
              <a:fillRect/>
            </a:stretch>
          </p:blipFill>
          <p:spPr bwMode="auto">
            <a:xfrm>
              <a:off x="314787" y="1042511"/>
              <a:ext cx="1584176" cy="443831"/>
            </a:xfrm>
            <a:prstGeom prst="rect">
              <a:avLst/>
            </a:prstGeom>
            <a:noFill/>
          </p:spPr>
        </p:pic>
        <p:sp>
          <p:nvSpPr>
            <p:cNvPr id="11" name="TextBox 10"/>
            <p:cNvSpPr txBox="1"/>
            <p:nvPr/>
          </p:nvSpPr>
          <p:spPr>
            <a:xfrm>
              <a:off x="270590" y="1584480"/>
              <a:ext cx="2891962" cy="2585323"/>
            </a:xfrm>
            <a:prstGeom prst="rect">
              <a:avLst/>
            </a:prstGeom>
            <a:noFill/>
          </p:spPr>
          <p:txBody>
            <a:bodyPr wrap="none" rtlCol="0">
              <a:spAutoFit/>
            </a:bodyPr>
            <a:lstStyle/>
            <a:p>
              <a:r>
                <a:rPr lang="en-US" dirty="0" err="1" smtClean="0"/>
                <a:t>Aleksandar</a:t>
              </a:r>
              <a:r>
                <a:rPr lang="en-US" dirty="0" smtClean="0"/>
                <a:t> </a:t>
              </a:r>
              <a:r>
                <a:rPr lang="en-US" dirty="0" err="1" smtClean="0"/>
                <a:t>Milosavljevic</a:t>
              </a:r>
              <a:endParaRPr lang="en-US" dirty="0" smtClean="0"/>
            </a:p>
            <a:p>
              <a:r>
                <a:rPr lang="en-US" dirty="0"/>
                <a:t>Matt </a:t>
              </a:r>
              <a:r>
                <a:rPr lang="en-US" dirty="0" smtClean="0"/>
                <a:t>Roth</a:t>
              </a:r>
            </a:p>
            <a:p>
              <a:r>
                <a:rPr lang="en-US" dirty="0" smtClean="0"/>
                <a:t>Sai Lakshmi Subramanian</a:t>
              </a:r>
            </a:p>
            <a:p>
              <a:r>
                <a:rPr lang="en-US" dirty="0" smtClean="0"/>
                <a:t>William Thistlethwaite</a:t>
              </a:r>
            </a:p>
            <a:p>
              <a:r>
                <a:rPr lang="en-US" dirty="0" smtClean="0"/>
                <a:t>Andrew </a:t>
              </a:r>
              <a:r>
                <a:rPr lang="en-US" dirty="0"/>
                <a:t>Jackson</a:t>
              </a:r>
            </a:p>
            <a:p>
              <a:r>
                <a:rPr lang="en-US" dirty="0" smtClean="0"/>
                <a:t>Sameer Paithankar</a:t>
              </a:r>
            </a:p>
            <a:p>
              <a:r>
                <a:rPr lang="en-US" dirty="0" smtClean="0"/>
                <a:t>Aaron Baker</a:t>
              </a:r>
            </a:p>
            <a:p>
              <a:r>
                <a:rPr lang="en-US" dirty="0" smtClean="0"/>
                <a:t>Neethu Shah</a:t>
              </a:r>
            </a:p>
            <a:p>
              <a:r>
                <a:rPr lang="en-US" dirty="0"/>
                <a:t>Kevin </a:t>
              </a:r>
              <a:r>
                <a:rPr lang="en-US" dirty="0" err="1" smtClean="0"/>
                <a:t>Riehle</a:t>
              </a:r>
              <a:endParaRPr lang="en-US" dirty="0" smtClean="0"/>
            </a:p>
          </p:txBody>
        </p:sp>
        <p:sp>
          <p:nvSpPr>
            <p:cNvPr id="12" name="Rectangle 11"/>
            <p:cNvSpPr/>
            <p:nvPr/>
          </p:nvSpPr>
          <p:spPr>
            <a:xfrm>
              <a:off x="270590" y="962539"/>
              <a:ext cx="2872680" cy="32072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491880" y="3862789"/>
              <a:ext cx="1373133" cy="646331"/>
            </a:xfrm>
            <a:prstGeom prst="rect">
              <a:avLst/>
            </a:prstGeom>
            <a:noFill/>
          </p:spPr>
          <p:txBody>
            <a:bodyPr wrap="none" rtlCol="0">
              <a:spAutoFit/>
            </a:bodyPr>
            <a:lstStyle/>
            <a:p>
              <a:r>
                <a:rPr lang="en-US" dirty="0" smtClean="0"/>
                <a:t>Andrew Su</a:t>
              </a:r>
            </a:p>
            <a:p>
              <a:r>
                <a:rPr lang="en-US" dirty="0" err="1" smtClean="0"/>
                <a:t>Chunlei</a:t>
              </a:r>
              <a:r>
                <a:rPr lang="en-US" dirty="0" smtClean="0"/>
                <a:t> Wu</a:t>
              </a:r>
            </a:p>
          </p:txBody>
        </p:sp>
        <p:sp>
          <p:nvSpPr>
            <p:cNvPr id="14" name="Rectangle 13"/>
            <p:cNvSpPr/>
            <p:nvPr/>
          </p:nvSpPr>
          <p:spPr>
            <a:xfrm>
              <a:off x="3419871" y="3429646"/>
              <a:ext cx="2092173" cy="10794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TextBox 14"/>
            <p:cNvSpPr txBox="1"/>
            <p:nvPr/>
          </p:nvSpPr>
          <p:spPr>
            <a:xfrm>
              <a:off x="3456201" y="1807656"/>
              <a:ext cx="2108269" cy="1477328"/>
            </a:xfrm>
            <a:prstGeom prst="rect">
              <a:avLst/>
            </a:prstGeom>
            <a:noFill/>
          </p:spPr>
          <p:txBody>
            <a:bodyPr wrap="none" rtlCol="0">
              <a:spAutoFit/>
            </a:bodyPr>
            <a:lstStyle/>
            <a:p>
              <a:r>
                <a:rPr lang="en-US" dirty="0" smtClean="0"/>
                <a:t>David Galas</a:t>
              </a:r>
            </a:p>
            <a:p>
              <a:r>
                <a:rPr lang="en-US" dirty="0" smtClean="0"/>
                <a:t>Roger Alexander</a:t>
              </a:r>
            </a:p>
            <a:p>
              <a:r>
                <a:rPr lang="en-US" dirty="0" smtClean="0"/>
                <a:t>Olivia Fong</a:t>
              </a:r>
            </a:p>
            <a:p>
              <a:r>
                <a:rPr lang="en-US" dirty="0" smtClean="0"/>
                <a:t>Nikita </a:t>
              </a:r>
              <a:r>
                <a:rPr lang="en-US" dirty="0" err="1" smtClean="0"/>
                <a:t>Sakhanenko</a:t>
              </a:r>
              <a:endParaRPr lang="en-US" dirty="0" smtClean="0"/>
            </a:p>
            <a:p>
              <a:r>
                <a:rPr lang="en-US" dirty="0" smtClean="0"/>
                <a:t>Alton Etheridge</a:t>
              </a:r>
            </a:p>
          </p:txBody>
        </p:sp>
        <p:sp>
          <p:nvSpPr>
            <p:cNvPr id="16" name="Rectangle 15"/>
            <p:cNvSpPr/>
            <p:nvPr/>
          </p:nvSpPr>
          <p:spPr>
            <a:xfrm>
              <a:off x="3419872" y="908720"/>
              <a:ext cx="2092173" cy="2408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3491880" y="997099"/>
              <a:ext cx="1809750" cy="847725"/>
            </a:xfrm>
            <a:prstGeom prst="rect">
              <a:avLst/>
            </a:prstGeom>
          </p:spPr>
        </p:pic>
        <p:pic>
          <p:nvPicPr>
            <p:cNvPr id="18" name="Picture 17"/>
            <p:cNvPicPr>
              <a:picLocks noChangeAspect="1"/>
            </p:cNvPicPr>
            <p:nvPr/>
          </p:nvPicPr>
          <p:blipFill>
            <a:blip r:embed="rId5"/>
            <a:stretch>
              <a:fillRect/>
            </a:stretch>
          </p:blipFill>
          <p:spPr>
            <a:xfrm>
              <a:off x="3507140" y="3507157"/>
              <a:ext cx="1807474" cy="425899"/>
            </a:xfrm>
            <a:prstGeom prst="rect">
              <a:avLst/>
            </a:prstGeom>
          </p:spPr>
        </p:pic>
        <p:grpSp>
          <p:nvGrpSpPr>
            <p:cNvPr id="20" name="Group 19"/>
            <p:cNvGrpSpPr/>
            <p:nvPr/>
          </p:nvGrpSpPr>
          <p:grpSpPr>
            <a:xfrm>
              <a:off x="5792972" y="2962653"/>
              <a:ext cx="2893828" cy="1258435"/>
              <a:chOff x="230372" y="4443508"/>
              <a:chExt cx="2893828" cy="1258435"/>
            </a:xfrm>
          </p:grpSpPr>
          <p:sp>
            <p:nvSpPr>
              <p:cNvPr id="21" name="Rectangle 20"/>
              <p:cNvSpPr/>
              <p:nvPr/>
            </p:nvSpPr>
            <p:spPr>
              <a:xfrm>
                <a:off x="230372" y="4443508"/>
                <a:ext cx="2893828" cy="1258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3528" y="4765839"/>
                <a:ext cx="2005677" cy="923330"/>
              </a:xfrm>
              <a:prstGeom prst="rect">
                <a:avLst/>
              </a:prstGeom>
              <a:noFill/>
            </p:spPr>
            <p:txBody>
              <a:bodyPr wrap="none" rtlCol="0">
                <a:spAutoFit/>
              </a:bodyPr>
              <a:lstStyle/>
              <a:p>
                <a:r>
                  <a:rPr lang="en-US" dirty="0" smtClean="0"/>
                  <a:t>Alex Pico</a:t>
                </a:r>
              </a:p>
              <a:p>
                <a:r>
                  <a:rPr lang="en-US" dirty="0" smtClean="0"/>
                  <a:t>Kristina </a:t>
                </a:r>
                <a:r>
                  <a:rPr lang="en-US" dirty="0" err="1" smtClean="0"/>
                  <a:t>Hanspers</a:t>
                </a:r>
                <a:endParaRPr lang="en-US" dirty="0" smtClean="0"/>
              </a:p>
              <a:p>
                <a:r>
                  <a:rPr lang="en-US" dirty="0" smtClean="0"/>
                  <a:t>Anders </a:t>
                </a:r>
                <a:r>
                  <a:rPr lang="en-US" dirty="0" err="1" smtClean="0"/>
                  <a:t>Riutta</a:t>
                </a:r>
                <a:endParaRPr lang="en-US" dirty="0" smtClean="0"/>
              </a:p>
            </p:txBody>
          </p:sp>
          <p:pic>
            <p:nvPicPr>
              <p:cNvPr id="23" name="Picture 22"/>
              <p:cNvPicPr>
                <a:picLocks noChangeAspect="1"/>
              </p:cNvPicPr>
              <p:nvPr/>
            </p:nvPicPr>
            <p:blipFill>
              <a:blip r:embed="rId6"/>
              <a:stretch>
                <a:fillRect/>
              </a:stretch>
            </p:blipFill>
            <p:spPr>
              <a:xfrm>
                <a:off x="240111" y="4472314"/>
                <a:ext cx="2872680" cy="272149"/>
              </a:xfrm>
              <a:prstGeom prst="rect">
                <a:avLst/>
              </a:prstGeom>
            </p:spPr>
          </p:pic>
        </p:grpSp>
        <p:grpSp>
          <p:nvGrpSpPr>
            <p:cNvPr id="24" name="Group 23"/>
            <p:cNvGrpSpPr/>
            <p:nvPr/>
          </p:nvGrpSpPr>
          <p:grpSpPr>
            <a:xfrm>
              <a:off x="5816751" y="908720"/>
              <a:ext cx="2858640" cy="1632377"/>
              <a:chOff x="5958647" y="941464"/>
              <a:chExt cx="2144429" cy="1632377"/>
            </a:xfrm>
          </p:grpSpPr>
          <p:sp>
            <p:nvSpPr>
              <p:cNvPr id="25" name="Rectangle 24"/>
              <p:cNvSpPr/>
              <p:nvPr/>
            </p:nvSpPr>
            <p:spPr>
              <a:xfrm>
                <a:off x="5958647" y="941464"/>
                <a:ext cx="2144429" cy="16312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86498" y="1373512"/>
                <a:ext cx="1723549" cy="1200329"/>
              </a:xfrm>
              <a:prstGeom prst="rect">
                <a:avLst/>
              </a:prstGeom>
              <a:noFill/>
            </p:spPr>
            <p:txBody>
              <a:bodyPr wrap="none" rtlCol="0">
                <a:spAutoFit/>
              </a:bodyPr>
              <a:lstStyle/>
              <a:p>
                <a:r>
                  <a:rPr lang="en-US" dirty="0" smtClean="0"/>
                  <a:t>Mark Gerstein </a:t>
                </a:r>
              </a:p>
              <a:p>
                <a:r>
                  <a:rPr lang="en-US" dirty="0" smtClean="0"/>
                  <a:t>Joel Rozowsky</a:t>
                </a:r>
              </a:p>
              <a:p>
                <a:r>
                  <a:rPr lang="en-US" dirty="0" smtClean="0"/>
                  <a:t>Rob Kitchen</a:t>
                </a:r>
              </a:p>
              <a:p>
                <a:r>
                  <a:rPr lang="en-US" dirty="0" smtClean="0"/>
                  <a:t>Fabio Navarro</a:t>
                </a:r>
              </a:p>
            </p:txBody>
          </p:sp>
          <p:pic>
            <p:nvPicPr>
              <p:cNvPr id="27" name="Picture 26"/>
              <p:cNvPicPr>
                <a:picLocks noChangeAspect="1"/>
              </p:cNvPicPr>
              <p:nvPr/>
            </p:nvPicPr>
            <p:blipFill>
              <a:blip r:embed="rId7"/>
              <a:stretch>
                <a:fillRect/>
              </a:stretch>
            </p:blipFill>
            <p:spPr>
              <a:xfrm>
                <a:off x="5997200" y="1043952"/>
                <a:ext cx="2028825" cy="390525"/>
              </a:xfrm>
              <a:prstGeom prst="rect">
                <a:avLst/>
              </a:prstGeom>
            </p:spPr>
          </p:pic>
        </p:grpSp>
      </p:grpSp>
      <p:sp>
        <p:nvSpPr>
          <p:cNvPr id="28" name="TextBox 27"/>
          <p:cNvSpPr txBox="1"/>
          <p:nvPr/>
        </p:nvSpPr>
        <p:spPr>
          <a:xfrm>
            <a:off x="1384578" y="1484784"/>
            <a:ext cx="6298519" cy="400110"/>
          </a:xfrm>
          <a:prstGeom prst="rect">
            <a:avLst/>
          </a:prstGeom>
          <a:noFill/>
        </p:spPr>
        <p:txBody>
          <a:bodyPr wrap="none" rtlCol="0">
            <a:spAutoFit/>
          </a:bodyPr>
          <a:lstStyle/>
          <a:p>
            <a:r>
              <a:rPr lang="en-US" sz="2000" b="1" dirty="0" smtClean="0">
                <a:solidFill>
                  <a:srgbClr val="FF0000"/>
                </a:solidFill>
              </a:rPr>
              <a:t>Data Management &amp; Resource Repository (DMRR)</a:t>
            </a:r>
            <a:endParaRPr lang="en-US" sz="2000" b="1" dirty="0">
              <a:solidFill>
                <a:srgbClr val="FF0000"/>
              </a:solidFill>
            </a:endParaRPr>
          </a:p>
        </p:txBody>
      </p:sp>
    </p:spTree>
    <p:extLst>
      <p:ext uri="{BB962C8B-B14F-4D97-AF65-F5344CB8AC3E}">
        <p14:creationId xmlns:p14="http://schemas.microsoft.com/office/powerpoint/2010/main" val="13898649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1945"/>
            <a:ext cx="7772400" cy="1470025"/>
          </a:xfrm>
        </p:spPr>
        <p:txBody>
          <a:bodyPr/>
          <a:lstStyle/>
          <a:p>
            <a:r>
              <a:rPr lang="en-US" dirty="0" smtClean="0"/>
              <a:t>Thoughts on Publication Rollout Structure for the ENCODE Project</a:t>
            </a:r>
            <a:endParaRPr lang="en-US" dirty="0"/>
          </a:p>
        </p:txBody>
      </p:sp>
      <p:sp>
        <p:nvSpPr>
          <p:cNvPr id="3" name="Subtitle 2"/>
          <p:cNvSpPr>
            <a:spLocks noGrp="1"/>
          </p:cNvSpPr>
          <p:nvPr>
            <p:ph type="subTitle" idx="1"/>
          </p:nvPr>
        </p:nvSpPr>
        <p:spPr>
          <a:xfrm>
            <a:off x="1371600" y="3954475"/>
            <a:ext cx="6400800" cy="1752600"/>
          </a:xfrm>
        </p:spPr>
        <p:txBody>
          <a:bodyPr/>
          <a:lstStyle/>
          <a:p>
            <a:r>
              <a:rPr lang="en-US" dirty="0" smtClean="0"/>
              <a:t>M Gerstein</a:t>
            </a:r>
          </a:p>
          <a:p>
            <a:endParaRPr lang="en-US" dirty="0" smtClean="0"/>
          </a:p>
          <a:p>
            <a:r>
              <a:rPr lang="en-US" sz="2400" dirty="0" smtClean="0"/>
              <a:t>(Publication </a:t>
            </a:r>
            <a:r>
              <a:rPr lang="en-US" sz="2400" dirty="0"/>
              <a:t>analysis done by </a:t>
            </a:r>
            <a:r>
              <a:rPr lang="en-US" sz="2400" dirty="0" smtClean="0"/>
              <a:t/>
            </a:r>
            <a:br>
              <a:rPr lang="en-US" sz="2400" dirty="0" smtClean="0"/>
            </a:br>
            <a:r>
              <a:rPr lang="en-US" sz="2400" dirty="0" smtClean="0"/>
              <a:t>D Wang, KK Yan, J </a:t>
            </a:r>
            <a:r>
              <a:rPr lang="en-US" sz="2400" dirty="0" err="1" smtClean="0"/>
              <a:t>Rozowsky</a:t>
            </a:r>
            <a:r>
              <a:rPr lang="en-US" sz="2400" dirty="0" smtClean="0"/>
              <a:t>, E Pan)</a:t>
            </a:r>
            <a:endParaRPr lang="en-US" sz="2400" dirty="0"/>
          </a:p>
        </p:txBody>
      </p:sp>
    </p:spTree>
    <p:extLst>
      <p:ext uri="{BB962C8B-B14F-4D97-AF65-F5344CB8AC3E}">
        <p14:creationId xmlns:p14="http://schemas.microsoft.com/office/powerpoint/2010/main" val="40576532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QOjbCsWsAED44-.jpg"/>
          <p:cNvPicPr>
            <a:picLocks noChangeAspect="1"/>
          </p:cNvPicPr>
          <p:nvPr/>
        </p:nvPicPr>
        <p:blipFill>
          <a:blip r:embed="rId20">
            <a:grayscl/>
            <a:extLst>
              <a:ext uri="{28A0092B-C50C-407E-A947-70E740481C1C}">
                <a14:useLocalDpi xmlns:a14="http://schemas.microsoft.com/office/drawing/2010/main" val="0"/>
              </a:ext>
            </a:extLst>
          </a:blip>
          <a:stretch>
            <a:fillRect/>
          </a:stretch>
        </p:blipFill>
        <p:spPr>
          <a:xfrm>
            <a:off x="5578475" y="4312044"/>
            <a:ext cx="1361680" cy="1790609"/>
          </a:xfrm>
          <a:prstGeom prst="rect">
            <a:avLst/>
          </a:prstGeom>
          <a:ln>
            <a:solidFill>
              <a:schemeClr val="tx1"/>
            </a:solidFill>
          </a:ln>
        </p:spPr>
      </p:pic>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The Human</a:t>
            </a: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ＭＳ Ｐゴシック" charset="0"/>
              <a:cs typeface="Helvetica"/>
            </a:endParaRP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Genome</a:t>
            </a:r>
          </a:p>
        </p:txBody>
      </p:sp>
      <p:cxnSp>
        <p:nvCxnSpPr>
          <p:cNvPr id="115" name="Straight Connector 114"/>
          <p:cNvCxnSpPr/>
          <p:nvPr>
            <p:custDataLst>
              <p:tags r:id="rId3"/>
            </p:custDataLst>
          </p:nvPr>
        </p:nvCxnSpPr>
        <p:spPr>
          <a:xfrm flipH="1" flipV="1">
            <a:off x="5672138" y="3341688"/>
            <a:ext cx="601662" cy="957264"/>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60459" idx="3"/>
            <a:endCxn id="60434" idx="2"/>
          </p:cNvCxnSpPr>
          <p:nvPr>
            <p:custDataLst>
              <p:tags r:id="rId4"/>
            </p:custDataLst>
          </p:nvPr>
        </p:nvCxnSpPr>
        <p:spPr>
          <a:xfrm flipV="1">
            <a:off x="5477770" y="2381250"/>
            <a:ext cx="2885181" cy="97224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ENCODE</a:t>
            </a: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Comparative</a:t>
            </a: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ENCODE</a:t>
            </a:r>
          </a:p>
        </p:txBody>
      </p:sp>
      <p:sp>
        <p:nvSpPr>
          <p:cNvPr id="38" name="TextBox 37"/>
          <p:cNvSpPr txBox="1"/>
          <p:nvPr/>
        </p:nvSpPr>
        <p:spPr>
          <a:xfrm>
            <a:off x="7758113" y="-7938"/>
            <a:ext cx="1311275" cy="461963"/>
          </a:xfrm>
          <a:prstGeom prst="rect">
            <a:avLst/>
          </a:prstGeom>
          <a:noFill/>
        </p:spPr>
        <p:txBody>
          <a:bodyPr wrap="square">
            <a:spAutoFit/>
          </a:bodyPr>
          <a:lstStyle/>
          <a:p>
            <a:pPr algn="ctr" defTabSz="457200" fontAlgn="auto">
              <a:spcBef>
                <a:spcPts val="0"/>
              </a:spcBef>
              <a:spcAft>
                <a:spcPts val="0"/>
              </a:spcAft>
              <a:defRPr/>
            </a:pPr>
            <a:r>
              <a:rPr lang="en-US" sz="1200" dirty="0" err="1">
                <a:solidFill>
                  <a:prstClr val="black"/>
                </a:solidFill>
                <a:latin typeface="Helvetica"/>
                <a:ea typeface="ＭＳ Ｐゴシック" charset="0"/>
                <a:cs typeface="Helvetica"/>
              </a:rPr>
              <a:t>Epigenome</a:t>
            </a:r>
            <a:endParaRPr lang="en-US" sz="1200" dirty="0">
              <a:solidFill>
                <a:prstClr val="black"/>
              </a:solidFill>
              <a:latin typeface="Helvetica"/>
              <a:ea typeface="ＭＳ Ｐゴシック" charset="0"/>
              <a:cs typeface="Helvetica"/>
            </a:endParaRP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ＭＳ Ｐゴシック" charset="0"/>
              <a:cs typeface="Helvetica"/>
            </a:endParaRP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ＭＳ Ｐゴシック" charset="0"/>
              <a:cs typeface="Helvetica"/>
            </a:endParaRPr>
          </a:p>
        </p:txBody>
      </p:sp>
      <p:pic>
        <p:nvPicPr>
          <p:cNvPr id="60433" name="Picture 1"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0434" name="Picture 17" descr="cover_nature.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custDataLst>
              <p:tags r:id="rId10"/>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custDataLst>
              <p:tags r:id="rId11"/>
            </p:custDataLst>
          </p:nvPr>
        </p:nvCxnSpPr>
        <p:spPr>
          <a:xfrm flipH="1">
            <a:off x="5357813" y="2673350"/>
            <a:ext cx="1368425" cy="68014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2"/>
            </p:custDataLst>
          </p:nvPr>
        </p:nvCxnSpPr>
        <p:spPr>
          <a:xfrm flipH="1" flipV="1">
            <a:off x="5578475" y="3341688"/>
            <a:ext cx="2328863"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ENCODE</a:t>
            </a: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Production</a:t>
            </a:r>
          </a:p>
        </p:txBody>
      </p:sp>
      <p:sp>
        <p:nvSpPr>
          <p:cNvPr id="136" name="TextBox 135"/>
          <p:cNvSpPr txBox="1"/>
          <p:nvPr/>
        </p:nvSpPr>
        <p:spPr>
          <a:xfrm>
            <a:off x="5651363" y="6318250"/>
            <a:ext cx="1236937" cy="461665"/>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ＭＳ Ｐゴシック" charset="0"/>
              <a:cs typeface="Helvetica"/>
            </a:endParaRPr>
          </a:p>
          <a:p>
            <a:pPr algn="ctr" defTabSz="457200" fontAlgn="auto">
              <a:spcBef>
                <a:spcPts val="0"/>
              </a:spcBef>
              <a:spcAft>
                <a:spcPts val="0"/>
              </a:spcAft>
              <a:defRPr/>
            </a:pPr>
            <a:r>
              <a:rPr lang="en-US" sz="1200" dirty="0" smtClean="0">
                <a:solidFill>
                  <a:prstClr val="black"/>
                </a:solidFill>
                <a:latin typeface="Helvetica"/>
                <a:ea typeface="ＭＳ Ｐゴシック" charset="0"/>
                <a:cs typeface="Helvetica"/>
              </a:rPr>
              <a:t>Phase 3</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ＭＳ Ｐゴシック" charset="0"/>
              <a:cs typeface="Helvetica"/>
            </a:endParaRPr>
          </a:p>
        </p:txBody>
      </p:sp>
      <p:sp>
        <p:nvSpPr>
          <p:cNvPr id="60456" name="TextBox 91"/>
          <p:cNvSpPr txBox="1">
            <a:spLocks noChangeArrowheads="1"/>
          </p:cNvSpPr>
          <p:nvPr>
            <p:custDataLst>
              <p:tags r:id="rId13"/>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4"/>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5"/>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6"/>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72" name="Picture 18" descr="cover_nature.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8" name="Picture 9" descr="F2.medium.gif"/>
          <p:cNvPicPr>
            <a:picLocks noChangeAspect="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4" name="Picture 10" descr="F3.medium.gif"/>
          <p:cNvPicPr>
            <a:picLocks noChangeAspect="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6" name="Picture 4"/>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 name="Picture 5" descr="IMG_0609-1"/>
          <p:cNvPicPr>
            <a:picLocks noChangeAspect="1" noChangeArrowheads="1"/>
          </p:cNvPicPr>
          <p:nvPr>
            <p:custDataLst>
              <p:tags r:id="rId17"/>
            </p:custDataLst>
          </p:nvPr>
        </p:nvPicPr>
        <p:blipFill>
          <a:blip r:embed="rId27">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 name="Picture 1" descr="cover_nature.jpg"/>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7" name="Picture 41" descr="GR_highres_cut.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30850" y="422277"/>
            <a:ext cx="1393825" cy="1341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8" name="Picture 29" descr="cover_nature (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9" name="Picture 8" descr="F1.medium.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F2D780BC-6F87-464D-ABA0-94F2F7EFAE31}" type="slidenum">
              <a:rPr lang="en-US" smtClean="0"/>
              <a:pPr>
                <a:defRPr/>
              </a:pPr>
              <a:t>12</a:t>
            </a:fld>
            <a:endParaRPr lang="en-US" dirty="0"/>
          </a:p>
        </p:txBody>
      </p:sp>
    </p:spTree>
    <p:extLst>
      <p:ext uri="{BB962C8B-B14F-4D97-AF65-F5344CB8AC3E}">
        <p14:creationId xmlns:p14="http://schemas.microsoft.com/office/powerpoint/2010/main" val="3203695545"/>
      </p:ext>
    </p:extLst>
  </p:cSld>
  <p:clrMapOvr>
    <a:masterClrMapping/>
  </p:clrMapOvr>
  <p:transition xmlns:p14="http://schemas.microsoft.com/office/powerpoint/2010/main" spd="slow" advTm="15254"/>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3213" y="5113375"/>
            <a:ext cx="8472488" cy="1325563"/>
          </a:xfrm>
        </p:spPr>
        <p:txBody>
          <a:bodyPr>
            <a:noAutofit/>
          </a:bodyPr>
          <a:lstStyle/>
          <a:p>
            <a:r>
              <a:rPr lang="en-US" sz="2400" dirty="0" smtClean="0">
                <a:latin typeface="Arial" charset="0"/>
                <a:ea typeface="Arial" charset="0"/>
                <a:cs typeface="Arial" charset="0"/>
              </a:rPr>
              <a:t>Papers authored by ENCODE </a:t>
            </a:r>
            <a:r>
              <a:rPr lang="en-US" sz="2400" dirty="0">
                <a:latin typeface="Arial" charset="0"/>
                <a:ea typeface="Arial" charset="0"/>
                <a:cs typeface="Arial" charset="0"/>
              </a:rPr>
              <a:t>consortium </a:t>
            </a:r>
            <a:r>
              <a:rPr lang="en-US" sz="2400" dirty="0" smtClean="0">
                <a:latin typeface="Arial" charset="0"/>
                <a:ea typeface="Arial" charset="0"/>
                <a:cs typeface="Arial" charset="0"/>
              </a:rPr>
              <a:t>members vs</a:t>
            </a:r>
            <a:r>
              <a:rPr lang="en-US" sz="2400" dirty="0">
                <a:latin typeface="Arial" charset="0"/>
                <a:ea typeface="Arial" charset="0"/>
                <a:cs typeface="Arial" charset="0"/>
              </a:rPr>
              <a:t>. </a:t>
            </a:r>
            <a:r>
              <a:rPr lang="en-US" sz="2400" dirty="0" smtClean="0">
                <a:latin typeface="Arial" charset="0"/>
                <a:ea typeface="Arial" charset="0"/>
                <a:cs typeface="Arial" charset="0"/>
              </a:rPr>
              <a:t>those  </a:t>
            </a:r>
            <a:r>
              <a:rPr lang="en-US" sz="2400" dirty="0">
                <a:latin typeface="Arial" charset="0"/>
                <a:ea typeface="Arial" charset="0"/>
                <a:cs typeface="Arial" charset="0"/>
              </a:rPr>
              <a:t>that use ENCODE data but were not funded by ENCODE</a:t>
            </a:r>
          </a:p>
        </p:txBody>
      </p:sp>
      <p:pic>
        <p:nvPicPr>
          <p:cNvPr id="5" name="Picture 4"/>
          <p:cNvPicPr>
            <a:picLocks noChangeAspect="1"/>
          </p:cNvPicPr>
          <p:nvPr/>
        </p:nvPicPr>
        <p:blipFill>
          <a:blip r:embed="rId3"/>
          <a:stretch>
            <a:fillRect/>
          </a:stretch>
        </p:blipFill>
        <p:spPr>
          <a:xfrm>
            <a:off x="4309404" y="47211"/>
            <a:ext cx="5066732" cy="4267628"/>
          </a:xfrm>
          <a:prstGeom prst="rect">
            <a:avLst/>
          </a:prstGeom>
        </p:spPr>
      </p:pic>
      <p:pic>
        <p:nvPicPr>
          <p:cNvPr id="6" name="Picture 5"/>
          <p:cNvPicPr/>
          <p:nvPr/>
        </p:nvPicPr>
        <p:blipFill rotWithShape="1">
          <a:blip r:embed="rId4">
            <a:extLst>
              <a:ext uri="{28A0092B-C50C-407E-A947-70E740481C1C}">
                <a14:useLocalDpi xmlns:a14="http://schemas.microsoft.com/office/drawing/2010/main" val="0"/>
              </a:ext>
            </a:extLst>
          </a:blip>
          <a:srcRect t="9979"/>
          <a:stretch/>
        </p:blipFill>
        <p:spPr>
          <a:xfrm>
            <a:off x="-168956" y="168547"/>
            <a:ext cx="4642981" cy="4179657"/>
          </a:xfrm>
          <a:prstGeom prst="rect">
            <a:avLst/>
          </a:prstGeom>
        </p:spPr>
      </p:pic>
      <p:sp>
        <p:nvSpPr>
          <p:cNvPr id="2" name="TextBox 1"/>
          <p:cNvSpPr txBox="1"/>
          <p:nvPr/>
        </p:nvSpPr>
        <p:spPr>
          <a:xfrm rot="5400000">
            <a:off x="3123803" y="1092539"/>
            <a:ext cx="2371202" cy="523220"/>
          </a:xfrm>
          <a:prstGeom prst="rect">
            <a:avLst/>
          </a:prstGeom>
          <a:solidFill>
            <a:schemeClr val="bg1"/>
          </a:solidFill>
        </p:spPr>
        <p:txBody>
          <a:bodyPr wrap="square" rtlCol="0">
            <a:spAutoFit/>
          </a:bodyPr>
          <a:lstStyle/>
          <a:p>
            <a:pPr defTabSz="457200" fontAlgn="auto">
              <a:spcBef>
                <a:spcPts val="0"/>
              </a:spcBef>
              <a:spcAft>
                <a:spcPts val="0"/>
              </a:spcAft>
            </a:pPr>
            <a:r>
              <a:rPr lang="en-US" sz="2800" b="1" dirty="0" smtClean="0">
                <a:solidFill>
                  <a:prstClr val="black"/>
                </a:solidFill>
                <a:latin typeface="Calibri"/>
              </a:rPr>
              <a:t>&lt;= # Papers</a:t>
            </a:r>
            <a:endParaRPr lang="en-US" sz="2800" b="1" dirty="0">
              <a:solidFill>
                <a:prstClr val="black"/>
              </a:solidFill>
              <a:latin typeface="Calibri"/>
            </a:endParaRPr>
          </a:p>
        </p:txBody>
      </p:sp>
      <p:sp>
        <p:nvSpPr>
          <p:cNvPr id="7" name="TextBox 6"/>
          <p:cNvSpPr txBox="1"/>
          <p:nvPr/>
        </p:nvSpPr>
        <p:spPr>
          <a:xfrm>
            <a:off x="1365923" y="4209489"/>
            <a:ext cx="7059459" cy="523220"/>
          </a:xfrm>
          <a:prstGeom prst="rect">
            <a:avLst/>
          </a:prstGeom>
          <a:solidFill>
            <a:schemeClr val="bg1"/>
          </a:solidFill>
        </p:spPr>
        <p:txBody>
          <a:bodyPr wrap="square" rtlCol="0">
            <a:spAutoFit/>
          </a:bodyPr>
          <a:lstStyle/>
          <a:p>
            <a:pPr defTabSz="457200" fontAlgn="auto">
              <a:spcBef>
                <a:spcPts val="0"/>
              </a:spcBef>
              <a:spcAft>
                <a:spcPts val="0"/>
              </a:spcAft>
            </a:pPr>
            <a:r>
              <a:rPr lang="en-US" sz="2800" b="1" dirty="0" smtClean="0">
                <a:solidFill>
                  <a:prstClr val="black"/>
                </a:solidFill>
                <a:latin typeface="Calibri"/>
              </a:rPr>
              <a:t># Authors                                       Yr. (‘04 to ‘14)</a:t>
            </a:r>
            <a:endParaRPr lang="en-US" sz="2800" b="1" dirty="0">
              <a:solidFill>
                <a:prstClr val="black"/>
              </a:solidFill>
              <a:latin typeface="Calibri"/>
            </a:endParaRPr>
          </a:p>
        </p:txBody>
      </p:sp>
      <p:sp>
        <p:nvSpPr>
          <p:cNvPr id="3" name="Rectangle 2"/>
          <p:cNvSpPr/>
          <p:nvPr/>
        </p:nvSpPr>
        <p:spPr>
          <a:xfrm>
            <a:off x="1611338" y="4082715"/>
            <a:ext cx="1256297" cy="2360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9" name="Rectangle 8"/>
          <p:cNvSpPr/>
          <p:nvPr/>
        </p:nvSpPr>
        <p:spPr>
          <a:xfrm>
            <a:off x="1913948" y="0"/>
            <a:ext cx="1256297" cy="2360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TextBox 10"/>
          <p:cNvSpPr txBox="1"/>
          <p:nvPr/>
        </p:nvSpPr>
        <p:spPr>
          <a:xfrm>
            <a:off x="5721727" y="6577437"/>
            <a:ext cx="3347867" cy="276999"/>
          </a:xfrm>
          <a:prstGeom prst="rect">
            <a:avLst/>
          </a:prstGeom>
          <a:noFill/>
        </p:spPr>
        <p:txBody>
          <a:bodyPr wrap="none" rtlCol="0">
            <a:spAutoFit/>
          </a:bodyPr>
          <a:lstStyle/>
          <a:p>
            <a:pPr defTabSz="457200" fontAlgn="auto">
              <a:spcBef>
                <a:spcPts val="0"/>
              </a:spcBef>
              <a:spcAft>
                <a:spcPts val="0"/>
              </a:spcAft>
            </a:pPr>
            <a:r>
              <a:rPr lang="en-US" sz="1200" dirty="0" smtClean="0">
                <a:solidFill>
                  <a:prstClr val="white">
                    <a:lumMod val="65000"/>
                  </a:prstClr>
                </a:solidFill>
                <a:latin typeface="Calibri"/>
              </a:rPr>
              <a:t>[Wang et al., TIG (in rev.); </a:t>
            </a:r>
            <a:r>
              <a:rPr lang="en-US" sz="1200" dirty="0" err="1" smtClean="0">
                <a:solidFill>
                  <a:prstClr val="white">
                    <a:lumMod val="65000"/>
                  </a:prstClr>
                </a:solidFill>
                <a:latin typeface="Calibri"/>
              </a:rPr>
              <a:t>lectures.gersteinlab.org</a:t>
            </a:r>
            <a:r>
              <a:rPr lang="en-US" sz="1200" dirty="0" smtClean="0">
                <a:solidFill>
                  <a:prstClr val="white">
                    <a:lumMod val="65000"/>
                  </a:prstClr>
                </a:solidFill>
                <a:latin typeface="Calibri"/>
              </a:rPr>
              <a:t>]</a:t>
            </a:r>
            <a:endParaRPr lang="en-US" sz="1200" dirty="0">
              <a:solidFill>
                <a:prstClr val="white">
                  <a:lumMod val="65000"/>
                </a:prstClr>
              </a:solidFill>
              <a:latin typeface="Calibri"/>
            </a:endParaRPr>
          </a:p>
        </p:txBody>
      </p:sp>
      <p:sp>
        <p:nvSpPr>
          <p:cNvPr id="13" name="Slide Number Placeholder 12"/>
          <p:cNvSpPr>
            <a:spLocks noGrp="1"/>
          </p:cNvSpPr>
          <p:nvPr>
            <p:ph type="sldNum" sz="quarter" idx="12"/>
          </p:nvPr>
        </p:nvSpPr>
        <p:spPr/>
        <p:txBody>
          <a:bodyPr/>
          <a:lstStyle/>
          <a:p>
            <a:pPr>
              <a:defRPr/>
            </a:pPr>
            <a:fld id="{F2D780BC-6F87-464D-ABA0-94F2F7EFAE31}" type="slidenum">
              <a:rPr lang="en-US" smtClean="0"/>
              <a:pPr>
                <a:defRPr/>
              </a:pPr>
              <a:t>13</a:t>
            </a:fld>
            <a:endParaRPr lang="en-US" dirty="0"/>
          </a:p>
        </p:txBody>
      </p:sp>
    </p:spTree>
    <p:extLst>
      <p:ext uri="{BB962C8B-B14F-4D97-AF65-F5344CB8AC3E}">
        <p14:creationId xmlns:p14="http://schemas.microsoft.com/office/powerpoint/2010/main" val="18882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6408" t="16085" r="14610" b="15744"/>
          <a:stretch/>
        </p:blipFill>
        <p:spPr>
          <a:xfrm>
            <a:off x="2707752" y="2081641"/>
            <a:ext cx="4058694" cy="40110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3" y="5169852"/>
            <a:ext cx="1463040" cy="146304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341" t="13061" b="39735"/>
          <a:stretch/>
        </p:blipFill>
        <p:spPr>
          <a:xfrm>
            <a:off x="396537" y="4264344"/>
            <a:ext cx="1992448" cy="111093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38591"/>
          <a:stretch/>
        </p:blipFill>
        <p:spPr>
          <a:xfrm>
            <a:off x="541063" y="2976477"/>
            <a:ext cx="2353498" cy="144525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13894" b="29088"/>
          <a:stretch/>
        </p:blipFill>
        <p:spPr>
          <a:xfrm>
            <a:off x="903611" y="2181384"/>
            <a:ext cx="2353499" cy="1341913"/>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4210" t="15781" r="11600" b="32293"/>
          <a:stretch/>
        </p:blipFill>
        <p:spPr>
          <a:xfrm>
            <a:off x="1823938" y="1190929"/>
            <a:ext cx="1746056" cy="1222071"/>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1665" t="14385" r="10025" b="21381"/>
          <a:stretch/>
        </p:blipFill>
        <p:spPr>
          <a:xfrm>
            <a:off x="3091724" y="456727"/>
            <a:ext cx="1843011" cy="1511733"/>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4757" t="15152" r="11459" b="20612"/>
          <a:stretch/>
        </p:blipFill>
        <p:spPr>
          <a:xfrm>
            <a:off x="4737099" y="524436"/>
            <a:ext cx="1736522" cy="1511797"/>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15451" t="13653" r="13947" b="13366"/>
          <a:stretch/>
        </p:blipFill>
        <p:spPr>
          <a:xfrm>
            <a:off x="6210300" y="971504"/>
            <a:ext cx="1661612" cy="1717600"/>
          </a:xfrm>
          <a:prstGeom prst="rect">
            <a:avLst/>
          </a:prstGeom>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l="14450" t="15025" r="14659" b="13506"/>
          <a:stretch/>
        </p:blipFill>
        <p:spPr>
          <a:xfrm>
            <a:off x="6863805" y="4534254"/>
            <a:ext cx="1668424" cy="1682044"/>
          </a:xfrm>
          <a:prstGeom prst="rect">
            <a:avLst/>
          </a:prstGeom>
        </p:spPr>
      </p:pic>
      <p:pic>
        <p:nvPicPr>
          <p:cNvPr id="14" name="Picture 13"/>
          <p:cNvPicPr>
            <a:picLocks noChangeAspect="1"/>
          </p:cNvPicPr>
          <p:nvPr/>
        </p:nvPicPr>
        <p:blipFill rotWithShape="1">
          <a:blip r:embed="rId12">
            <a:extLst>
              <a:ext uri="{28A0092B-C50C-407E-A947-70E740481C1C}">
                <a14:useLocalDpi xmlns:a14="http://schemas.microsoft.com/office/drawing/2010/main" val="0"/>
              </a:ext>
            </a:extLst>
          </a:blip>
          <a:srcRect l="15148" t="16067" r="13382" b="15068"/>
          <a:stretch/>
        </p:blipFill>
        <p:spPr>
          <a:xfrm>
            <a:off x="6972300" y="2800979"/>
            <a:ext cx="1682046" cy="1620756"/>
          </a:xfrm>
          <a:prstGeom prst="rect">
            <a:avLst/>
          </a:prstGeom>
        </p:spPr>
      </p:pic>
      <p:sp>
        <p:nvSpPr>
          <p:cNvPr id="16" name="TextBox 15"/>
          <p:cNvSpPr txBox="1"/>
          <p:nvPr/>
        </p:nvSpPr>
        <p:spPr>
          <a:xfrm>
            <a:off x="16072" y="5175639"/>
            <a:ext cx="726792"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2004</a:t>
            </a:r>
            <a:endParaRPr lang="en-US" dirty="0">
              <a:solidFill>
                <a:prstClr val="black"/>
              </a:solidFill>
              <a:latin typeface="Calibri"/>
            </a:endParaRPr>
          </a:p>
        </p:txBody>
      </p:sp>
      <p:sp>
        <p:nvSpPr>
          <p:cNvPr id="17" name="TextBox 16"/>
          <p:cNvSpPr txBox="1"/>
          <p:nvPr/>
        </p:nvSpPr>
        <p:spPr>
          <a:xfrm>
            <a:off x="232529" y="4237069"/>
            <a:ext cx="671082"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2005</a:t>
            </a:r>
          </a:p>
        </p:txBody>
      </p:sp>
      <p:sp>
        <p:nvSpPr>
          <p:cNvPr id="18" name="TextBox 17"/>
          <p:cNvSpPr txBox="1"/>
          <p:nvPr/>
        </p:nvSpPr>
        <p:spPr>
          <a:xfrm>
            <a:off x="552108" y="3338631"/>
            <a:ext cx="703005"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2006</a:t>
            </a:r>
          </a:p>
        </p:txBody>
      </p:sp>
      <p:sp>
        <p:nvSpPr>
          <p:cNvPr id="19" name="TextBox 18"/>
          <p:cNvSpPr txBox="1"/>
          <p:nvPr/>
        </p:nvSpPr>
        <p:spPr>
          <a:xfrm>
            <a:off x="998269" y="2319772"/>
            <a:ext cx="642228"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2007</a:t>
            </a:r>
          </a:p>
        </p:txBody>
      </p:sp>
      <p:sp>
        <p:nvSpPr>
          <p:cNvPr id="20" name="TextBox 19"/>
          <p:cNvSpPr txBox="1"/>
          <p:nvPr/>
        </p:nvSpPr>
        <p:spPr>
          <a:xfrm>
            <a:off x="1519743" y="1210165"/>
            <a:ext cx="643606"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2008</a:t>
            </a:r>
          </a:p>
        </p:txBody>
      </p:sp>
      <p:sp>
        <p:nvSpPr>
          <p:cNvPr id="21" name="TextBox 20"/>
          <p:cNvSpPr txBox="1"/>
          <p:nvPr/>
        </p:nvSpPr>
        <p:spPr>
          <a:xfrm>
            <a:off x="3569994" y="110650"/>
            <a:ext cx="642407"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2009</a:t>
            </a:r>
          </a:p>
        </p:txBody>
      </p:sp>
      <p:sp>
        <p:nvSpPr>
          <p:cNvPr id="22" name="TextBox 21"/>
          <p:cNvSpPr txBox="1"/>
          <p:nvPr/>
        </p:nvSpPr>
        <p:spPr>
          <a:xfrm>
            <a:off x="5484834" y="183374"/>
            <a:ext cx="760944"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2010</a:t>
            </a:r>
          </a:p>
        </p:txBody>
      </p:sp>
      <p:sp>
        <p:nvSpPr>
          <p:cNvPr id="23" name="TextBox 22"/>
          <p:cNvSpPr txBox="1"/>
          <p:nvPr/>
        </p:nvSpPr>
        <p:spPr>
          <a:xfrm>
            <a:off x="7354261" y="800686"/>
            <a:ext cx="649346"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2011</a:t>
            </a:r>
          </a:p>
        </p:txBody>
      </p:sp>
      <p:sp>
        <p:nvSpPr>
          <p:cNvPr id="24" name="TextBox 23"/>
          <p:cNvSpPr txBox="1"/>
          <p:nvPr/>
        </p:nvSpPr>
        <p:spPr>
          <a:xfrm>
            <a:off x="8247269" y="2607145"/>
            <a:ext cx="692640"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2012</a:t>
            </a:r>
          </a:p>
        </p:txBody>
      </p:sp>
      <p:sp>
        <p:nvSpPr>
          <p:cNvPr id="25" name="TextBox 24"/>
          <p:cNvSpPr txBox="1"/>
          <p:nvPr/>
        </p:nvSpPr>
        <p:spPr>
          <a:xfrm>
            <a:off x="8308349" y="4527820"/>
            <a:ext cx="649130"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2013</a:t>
            </a:r>
          </a:p>
        </p:txBody>
      </p:sp>
      <p:sp>
        <p:nvSpPr>
          <p:cNvPr id="26" name="TextBox 25"/>
          <p:cNvSpPr txBox="1"/>
          <p:nvPr/>
        </p:nvSpPr>
        <p:spPr>
          <a:xfrm>
            <a:off x="4237423" y="6164580"/>
            <a:ext cx="806631"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rPr>
              <a:t>2014</a:t>
            </a:r>
          </a:p>
        </p:txBody>
      </p:sp>
      <p:sp>
        <p:nvSpPr>
          <p:cNvPr id="27" name="Title 1"/>
          <p:cNvSpPr txBox="1">
            <a:spLocks/>
          </p:cNvSpPr>
          <p:nvPr/>
        </p:nvSpPr>
        <p:spPr>
          <a:xfrm>
            <a:off x="-27275" y="48140"/>
            <a:ext cx="3119000" cy="1143000"/>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latin typeface="Calibri"/>
              </a:rPr>
              <a:t>ENCODE co-authorship network</a:t>
            </a:r>
            <a:endParaRPr lang="en-US" dirty="0">
              <a:solidFill>
                <a:prstClr val="black"/>
              </a:solidFill>
              <a:latin typeface="Calibri"/>
            </a:endParaRPr>
          </a:p>
        </p:txBody>
      </p:sp>
      <p:grpSp>
        <p:nvGrpSpPr>
          <p:cNvPr id="28" name="Group 27"/>
          <p:cNvGrpSpPr/>
          <p:nvPr/>
        </p:nvGrpSpPr>
        <p:grpSpPr>
          <a:xfrm>
            <a:off x="1568418" y="5783966"/>
            <a:ext cx="2227877" cy="1074034"/>
            <a:chOff x="4631014" y="1668452"/>
            <a:chExt cx="2227877" cy="1074034"/>
          </a:xfrm>
        </p:grpSpPr>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31014" y="1668452"/>
              <a:ext cx="2227877" cy="802691"/>
            </a:xfrm>
            <a:prstGeom prst="rect">
              <a:avLst/>
            </a:prstGeom>
          </p:spPr>
        </p:pic>
        <p:cxnSp>
          <p:nvCxnSpPr>
            <p:cNvPr id="30" name="Straight Connector 29"/>
            <p:cNvCxnSpPr/>
            <p:nvPr/>
          </p:nvCxnSpPr>
          <p:spPr>
            <a:xfrm>
              <a:off x="4631014" y="2619375"/>
              <a:ext cx="328518"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959532" y="2450098"/>
              <a:ext cx="1194789" cy="292388"/>
            </a:xfrm>
            <a:prstGeom prst="rect">
              <a:avLst/>
            </a:prstGeom>
            <a:noFill/>
          </p:spPr>
          <p:txBody>
            <a:bodyPr wrap="none" rtlCol="0">
              <a:spAutoFit/>
            </a:bodyPr>
            <a:lstStyle/>
            <a:p>
              <a:pPr defTabSz="457200" fontAlgn="auto">
                <a:spcBef>
                  <a:spcPts val="0"/>
                </a:spcBef>
                <a:spcAft>
                  <a:spcPts val="0"/>
                </a:spcAft>
              </a:pPr>
              <a:r>
                <a:rPr lang="en-US" sz="1300" dirty="0" smtClean="0">
                  <a:solidFill>
                    <a:prstClr val="black"/>
                  </a:solidFill>
                  <a:latin typeface="Arial"/>
                  <a:cs typeface="Arial"/>
                </a:rPr>
                <a:t>co-authorship</a:t>
              </a:r>
              <a:endParaRPr lang="en-US" sz="1300" dirty="0">
                <a:solidFill>
                  <a:prstClr val="black"/>
                </a:solidFill>
                <a:latin typeface="Arial"/>
                <a:cs typeface="Arial"/>
              </a:endParaRPr>
            </a:p>
          </p:txBody>
        </p:sp>
      </p:grpSp>
      <p:sp>
        <p:nvSpPr>
          <p:cNvPr id="32" name="TextBox 31"/>
          <p:cNvSpPr txBox="1"/>
          <p:nvPr/>
        </p:nvSpPr>
        <p:spPr>
          <a:xfrm>
            <a:off x="5306479" y="6565612"/>
            <a:ext cx="3347867" cy="276999"/>
          </a:xfrm>
          <a:prstGeom prst="rect">
            <a:avLst/>
          </a:prstGeom>
          <a:noFill/>
        </p:spPr>
        <p:txBody>
          <a:bodyPr wrap="none" rtlCol="0">
            <a:spAutoFit/>
          </a:bodyPr>
          <a:lstStyle/>
          <a:p>
            <a:pPr defTabSz="457200" fontAlgn="auto">
              <a:spcBef>
                <a:spcPts val="0"/>
              </a:spcBef>
              <a:spcAft>
                <a:spcPts val="0"/>
              </a:spcAft>
            </a:pPr>
            <a:r>
              <a:rPr lang="en-US" sz="1200" dirty="0" smtClean="0">
                <a:solidFill>
                  <a:prstClr val="white">
                    <a:lumMod val="65000"/>
                  </a:prstClr>
                </a:solidFill>
                <a:latin typeface="Calibri"/>
              </a:rPr>
              <a:t>[Wang et al., TIG (in rev.); </a:t>
            </a:r>
            <a:r>
              <a:rPr lang="en-US" sz="1200" dirty="0" err="1" smtClean="0">
                <a:solidFill>
                  <a:prstClr val="white">
                    <a:lumMod val="65000"/>
                  </a:prstClr>
                </a:solidFill>
                <a:latin typeface="Calibri"/>
              </a:rPr>
              <a:t>lectures.gersteinlab.org</a:t>
            </a:r>
            <a:r>
              <a:rPr lang="en-US" sz="1200" dirty="0" smtClean="0">
                <a:solidFill>
                  <a:prstClr val="white">
                    <a:lumMod val="65000"/>
                  </a:prstClr>
                </a:solidFill>
                <a:latin typeface="Calibri"/>
              </a:rPr>
              <a:t>]</a:t>
            </a:r>
            <a:endParaRPr lang="en-US" sz="1200" dirty="0">
              <a:solidFill>
                <a:prstClr val="white">
                  <a:lumMod val="65000"/>
                </a:prstClr>
              </a:solidFill>
              <a:latin typeface="Calibri"/>
            </a:endParaRPr>
          </a:p>
        </p:txBody>
      </p:sp>
    </p:spTree>
    <p:extLst>
      <p:ext uri="{BB962C8B-B14F-4D97-AF65-F5344CB8AC3E}">
        <p14:creationId xmlns:p14="http://schemas.microsoft.com/office/powerpoint/2010/main" val="3449550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713" y="1485440"/>
            <a:ext cx="5891281" cy="4418461"/>
          </a:xfrm>
          <a:prstGeom prst="rect">
            <a:avLst/>
          </a:prstGeom>
        </p:spPr>
      </p:pic>
      <p:sp>
        <p:nvSpPr>
          <p:cNvPr id="5" name="TextBox 4"/>
          <p:cNvSpPr txBox="1"/>
          <p:nvPr/>
        </p:nvSpPr>
        <p:spPr>
          <a:xfrm>
            <a:off x="5174712" y="5733683"/>
            <a:ext cx="1632167" cy="1015663"/>
          </a:xfrm>
          <a:prstGeom prst="rect">
            <a:avLst/>
          </a:prstGeom>
          <a:noFill/>
        </p:spPr>
        <p:txBody>
          <a:bodyPr wrap="square" rtlCol="0">
            <a:spAutoFit/>
          </a:bodyPr>
          <a:lstStyle/>
          <a:p>
            <a:pPr defTabSz="457200" fontAlgn="auto">
              <a:spcBef>
                <a:spcPts val="0"/>
              </a:spcBef>
              <a:spcAft>
                <a:spcPts val="0"/>
              </a:spcAft>
            </a:pPr>
            <a:r>
              <a:rPr lang="en-US" sz="2000" dirty="0" smtClean="0">
                <a:solidFill>
                  <a:prstClr val="black"/>
                </a:solidFill>
                <a:latin typeface="Calibri"/>
              </a:rPr>
              <a:t># neighbors: non-ENCODE v ENCODE </a:t>
            </a:r>
            <a:endParaRPr lang="en-US" sz="2000" dirty="0">
              <a:solidFill>
                <a:prstClr val="black"/>
              </a:solidFill>
              <a:latin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879" y="5903901"/>
            <a:ext cx="2227877" cy="8026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04" y="1734152"/>
            <a:ext cx="4689115" cy="3987939"/>
          </a:xfrm>
          <a:prstGeom prst="rect">
            <a:avLst/>
          </a:prstGeom>
        </p:spPr>
      </p:pic>
      <p:sp>
        <p:nvSpPr>
          <p:cNvPr id="2" name="Title 1"/>
          <p:cNvSpPr>
            <a:spLocks noGrp="1"/>
          </p:cNvSpPr>
          <p:nvPr>
            <p:ph type="title"/>
          </p:nvPr>
        </p:nvSpPr>
        <p:spPr>
          <a:xfrm>
            <a:off x="109244" y="274638"/>
            <a:ext cx="8925512" cy="1143000"/>
          </a:xfrm>
        </p:spPr>
        <p:txBody>
          <a:bodyPr/>
          <a:lstStyle/>
          <a:p>
            <a:r>
              <a:rPr lang="en-US" sz="3200" dirty="0" smtClean="0"/>
              <a:t>Network statistics highlight </a:t>
            </a:r>
            <a:br>
              <a:rPr lang="en-US" sz="3200" dirty="0" smtClean="0"/>
            </a:br>
            <a:r>
              <a:rPr lang="en-US" sz="3200" dirty="0" smtClean="0"/>
              <a:t>change in modularity with consortium rollouts (L) </a:t>
            </a:r>
            <a:br>
              <a:rPr lang="en-US" sz="3200" dirty="0" smtClean="0"/>
            </a:br>
            <a:r>
              <a:rPr lang="en-US" sz="3200" dirty="0" smtClean="0"/>
              <a:t>&amp; importance of broker role (R)</a:t>
            </a:r>
            <a:endParaRPr lang="en-US" sz="3200" dirty="0"/>
          </a:p>
        </p:txBody>
      </p:sp>
      <p:sp>
        <p:nvSpPr>
          <p:cNvPr id="10" name="TextBox 9"/>
          <p:cNvSpPr txBox="1"/>
          <p:nvPr/>
        </p:nvSpPr>
        <p:spPr>
          <a:xfrm>
            <a:off x="0" y="6577437"/>
            <a:ext cx="3347867" cy="276999"/>
          </a:xfrm>
          <a:prstGeom prst="rect">
            <a:avLst/>
          </a:prstGeom>
          <a:noFill/>
        </p:spPr>
        <p:txBody>
          <a:bodyPr wrap="none" rtlCol="0">
            <a:spAutoFit/>
          </a:bodyPr>
          <a:lstStyle/>
          <a:p>
            <a:pPr defTabSz="457200" fontAlgn="auto">
              <a:spcBef>
                <a:spcPts val="0"/>
              </a:spcBef>
              <a:spcAft>
                <a:spcPts val="0"/>
              </a:spcAft>
            </a:pPr>
            <a:r>
              <a:rPr lang="en-US" sz="1200" dirty="0" smtClean="0">
                <a:solidFill>
                  <a:prstClr val="white">
                    <a:lumMod val="65000"/>
                  </a:prstClr>
                </a:solidFill>
                <a:latin typeface="Calibri"/>
              </a:rPr>
              <a:t>[Wang et al., TIG (in rev.); </a:t>
            </a:r>
            <a:r>
              <a:rPr lang="en-US" sz="1200" dirty="0" err="1" smtClean="0">
                <a:solidFill>
                  <a:prstClr val="white">
                    <a:lumMod val="65000"/>
                  </a:prstClr>
                </a:solidFill>
                <a:latin typeface="Calibri"/>
              </a:rPr>
              <a:t>lectures.gersteinlab.org</a:t>
            </a:r>
            <a:r>
              <a:rPr lang="en-US" sz="1200" dirty="0" smtClean="0">
                <a:solidFill>
                  <a:prstClr val="white">
                    <a:lumMod val="65000"/>
                  </a:prstClr>
                </a:solidFill>
                <a:latin typeface="Calibri"/>
              </a:rPr>
              <a:t>]</a:t>
            </a:r>
            <a:endParaRPr lang="en-US" sz="1200" dirty="0">
              <a:solidFill>
                <a:prstClr val="white">
                  <a:lumMod val="65000"/>
                </a:prstClr>
              </a:solidFill>
              <a:latin typeface="Calibri"/>
            </a:endParaRPr>
          </a:p>
        </p:txBody>
      </p:sp>
      <p:sp>
        <p:nvSpPr>
          <p:cNvPr id="3" name="Slide Number Placeholder 2"/>
          <p:cNvSpPr>
            <a:spLocks noGrp="1"/>
          </p:cNvSpPr>
          <p:nvPr>
            <p:ph type="sldNum" sz="quarter" idx="12"/>
          </p:nvPr>
        </p:nvSpPr>
        <p:spPr>
          <a:xfrm>
            <a:off x="132644" y="6173787"/>
            <a:ext cx="2133600" cy="365125"/>
          </a:xfrm>
        </p:spPr>
        <p:txBody>
          <a:bodyPr/>
          <a:lstStyle/>
          <a:p>
            <a:pPr algn="l">
              <a:defRPr/>
            </a:pPr>
            <a:fld id="{EBE3AD29-5053-1D4C-8EE0-3F2EAEFA7AC5}" type="slidenum">
              <a:rPr lang="en-US" smtClean="0"/>
              <a:pPr algn="l">
                <a:defRPr/>
              </a:pPr>
              <a:t>15</a:t>
            </a:fld>
            <a:endParaRPr lang="en-US"/>
          </a:p>
        </p:txBody>
      </p:sp>
    </p:spTree>
    <p:extLst>
      <p:ext uri="{BB962C8B-B14F-4D97-AF65-F5344CB8AC3E}">
        <p14:creationId xmlns:p14="http://schemas.microsoft.com/office/powerpoint/2010/main" val="8191482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35012865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title"/>
          </p:nvPr>
        </p:nvSpPr>
        <p:spPr>
          <a:prstGeom prst="rect">
            <a:avLst/>
          </a:prstGeom>
        </p:spPr>
        <p:txBody>
          <a:bodyPr/>
          <a:lstStyle/>
          <a:p>
            <a:r>
              <a:t>exRNA-seq analysis software</a:t>
            </a:r>
          </a:p>
        </p:txBody>
      </p:sp>
      <p:sp>
        <p:nvSpPr>
          <p:cNvPr id="253" name="Shape 253"/>
          <p:cNvSpPr>
            <a:spLocks noGrp="1"/>
          </p:cNvSpPr>
          <p:nvPr>
            <p:ph type="sldNum" sz="quarter" idx="2"/>
          </p:nvPr>
        </p:nvSpPr>
        <p:spPr>
          <a:xfrm>
            <a:off x="4487169" y="6518673"/>
            <a:ext cx="160735" cy="250031"/>
          </a:xfrm>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17</a:t>
            </a:fld>
            <a:endParaRPr/>
          </a:p>
        </p:txBody>
      </p:sp>
      <p:sp>
        <p:nvSpPr>
          <p:cNvPr id="254" name="Shape 254"/>
          <p:cNvSpPr/>
          <p:nvPr/>
        </p:nvSpPr>
        <p:spPr>
          <a:xfrm>
            <a:off x="251916" y="1440957"/>
            <a:ext cx="4189629" cy="4904774"/>
          </a:xfrm>
          <a:prstGeom prst="roundRect">
            <a:avLst>
              <a:gd name="adj" fmla="val 4465"/>
            </a:avLst>
          </a:prstGeom>
          <a:solidFill>
            <a:srgbClr val="FFFFFF"/>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3600">
                <a:solidFill>
                  <a:srgbClr val="53585F"/>
                </a:solidFill>
                <a:latin typeface="+mj-lt"/>
                <a:ea typeface="+mj-ea"/>
                <a:cs typeface="+mj-cs"/>
                <a:sym typeface="Myriad Pro"/>
              </a:defRPr>
            </a:pPr>
            <a:r>
              <a:rPr sz="2500" kern="0">
                <a:solidFill>
                  <a:srgbClr val="00882B"/>
                </a:solidFill>
                <a:latin typeface="Myriad Pro"/>
                <a:ea typeface="Myriad Pro"/>
                <a:cs typeface="Myriad Pro"/>
                <a:sym typeface="Myriad Pro"/>
              </a:rPr>
              <a:t>small</a:t>
            </a:r>
            <a:r>
              <a:rPr sz="2500" kern="0">
                <a:solidFill>
                  <a:srgbClr val="53585F"/>
                </a:solidFill>
                <a:latin typeface="Myriad Pro"/>
                <a:ea typeface="Myriad Pro"/>
                <a:cs typeface="Myriad Pro"/>
                <a:sym typeface="Myriad Pro"/>
              </a:rPr>
              <a:t> RNA-seq</a:t>
            </a:r>
            <a:br>
              <a:rPr sz="2500" kern="0">
                <a:solidFill>
                  <a:srgbClr val="53585F"/>
                </a:solidFill>
                <a:latin typeface="Myriad Pro"/>
                <a:ea typeface="Myriad Pro"/>
                <a:cs typeface="Myriad Pro"/>
                <a:sym typeface="Myriad Pro"/>
              </a:rPr>
            </a:br>
            <a:r>
              <a:rPr sz="2500" kern="0">
                <a:solidFill>
                  <a:srgbClr val="53585F"/>
                </a:solidFill>
                <a:latin typeface="Myriad Pro"/>
                <a:ea typeface="Myriad Pro"/>
                <a:cs typeface="Myriad Pro"/>
                <a:sym typeface="Myriad Pro"/>
              </a:rPr>
              <a:t>analysis toolkit</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600">
                <a:solidFill>
                  <a:srgbClr val="00882B"/>
                </a:solidFill>
                <a:latin typeface="Myriad Pro Semibold"/>
                <a:ea typeface="Myriad Pro Semibold"/>
                <a:cs typeface="Myriad Pro Semibold"/>
                <a:sym typeface="Myriad Pro Semibold"/>
              </a:defRPr>
            </a:pPr>
            <a:r>
              <a:rPr sz="2500" kern="0">
                <a:solidFill>
                  <a:srgbClr val="00882B"/>
                </a:solidFill>
                <a:latin typeface="Myriad Pro Semibold"/>
                <a:ea typeface="Myriad Pro Semibold"/>
                <a:cs typeface="Myriad Pro Semibold"/>
                <a:sym typeface="Myriad Pro Semibold"/>
              </a:rPr>
              <a:t>exceRpt</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000">
                <a:solidFill>
                  <a:srgbClr val="53585F"/>
                </a:solidFill>
                <a:latin typeface="+mj-lt"/>
                <a:ea typeface="+mj-ea"/>
                <a:cs typeface="+mj-cs"/>
                <a:sym typeface="Myriad Pro"/>
              </a:defRPr>
            </a:pPr>
            <a:r>
              <a:rPr sz="2100" kern="0">
                <a:solidFill>
                  <a:srgbClr val="53585F"/>
                </a:solidFill>
                <a:latin typeface="Myriad Pro"/>
                <a:ea typeface="Myriad Pro"/>
                <a:cs typeface="Myriad Pro"/>
                <a:sym typeface="Myriad Pro"/>
              </a:rPr>
              <a:t>quantification (RPM) of</a:t>
            </a:r>
            <a:br>
              <a:rPr sz="2100" kern="0">
                <a:solidFill>
                  <a:srgbClr val="53585F"/>
                </a:solidFill>
                <a:latin typeface="Myriad Pro"/>
                <a:ea typeface="Myriad Pro"/>
                <a:cs typeface="Myriad Pro"/>
                <a:sym typeface="Myriad Pro"/>
              </a:rPr>
            </a:br>
            <a:r>
              <a:rPr sz="2100" kern="0">
                <a:solidFill>
                  <a:srgbClr val="53585F"/>
                </a:solidFill>
                <a:latin typeface="Myriad Pro"/>
                <a:ea typeface="Myriad Pro"/>
                <a:cs typeface="Myriad Pro"/>
                <a:sym typeface="Myriad Pro"/>
              </a:rPr>
              <a:t>miRNA, tRNA, piRNA, </a:t>
            </a:r>
            <a:br>
              <a:rPr sz="2100" kern="0">
                <a:solidFill>
                  <a:srgbClr val="53585F"/>
                </a:solidFill>
                <a:latin typeface="Myriad Pro"/>
                <a:ea typeface="Myriad Pro"/>
                <a:cs typeface="Myriad Pro"/>
                <a:sym typeface="Myriad Pro"/>
              </a:rPr>
            </a:br>
            <a:r>
              <a:rPr sz="2100" kern="0">
                <a:solidFill>
                  <a:srgbClr val="53585F"/>
                </a:solidFill>
                <a:latin typeface="Myriad Pro"/>
                <a:ea typeface="Myriad Pro"/>
                <a:cs typeface="Myriad Pro"/>
                <a:sym typeface="Myriad Pro"/>
              </a:rPr>
              <a:t>snoRNA, circularRNA,</a:t>
            </a:r>
            <a:br>
              <a:rPr sz="2100" kern="0">
                <a:solidFill>
                  <a:srgbClr val="53585F"/>
                </a:solidFill>
                <a:latin typeface="Myriad Pro"/>
                <a:ea typeface="Myriad Pro"/>
                <a:cs typeface="Myriad Pro"/>
                <a:sym typeface="Myriad Pro"/>
              </a:rPr>
            </a:br>
            <a:r>
              <a:rPr sz="2100" kern="0">
                <a:solidFill>
                  <a:srgbClr val="53585F"/>
                </a:solidFill>
                <a:latin typeface="Myriad Pro"/>
                <a:ea typeface="Myriad Pro"/>
                <a:cs typeface="Myriad Pro"/>
                <a:sym typeface="Myriad Pro"/>
              </a:rPr>
              <a:t>&amp; long transcript fragments</a:t>
            </a:r>
          </a:p>
          <a:p>
            <a:pPr algn="ctr" defTabSz="410730" fontAlgn="auto" hangingPunct="0">
              <a:spcBef>
                <a:spcPts val="0"/>
              </a:spcBef>
              <a:spcAft>
                <a:spcPts val="0"/>
              </a:spcAft>
              <a:defRPr sz="3000">
                <a:solidFill>
                  <a:srgbClr val="53585F"/>
                </a:solidFill>
                <a:latin typeface="+mj-lt"/>
                <a:ea typeface="+mj-ea"/>
                <a:cs typeface="+mj-cs"/>
                <a:sym typeface="Myriad Pro"/>
              </a:defRPr>
            </a:pPr>
            <a:endParaRPr sz="21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000">
                <a:solidFill>
                  <a:srgbClr val="53585F"/>
                </a:solidFill>
                <a:latin typeface="+mj-lt"/>
                <a:ea typeface="+mj-ea"/>
                <a:cs typeface="+mj-cs"/>
                <a:sym typeface="Myriad Pro"/>
              </a:defRPr>
            </a:pPr>
            <a:endParaRPr sz="21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000">
                <a:solidFill>
                  <a:srgbClr val="53585F"/>
                </a:solidFill>
                <a:latin typeface="+mj-lt"/>
                <a:ea typeface="+mj-ea"/>
                <a:cs typeface="+mj-cs"/>
                <a:sym typeface="Myriad Pro"/>
              </a:defRPr>
            </a:pPr>
            <a:endParaRPr sz="2100" kern="0">
              <a:solidFill>
                <a:srgbClr val="53585F"/>
              </a:solidFill>
              <a:latin typeface="Myriad Pro"/>
              <a:ea typeface="Myriad Pro"/>
              <a:cs typeface="Myriad Pro"/>
              <a:sym typeface="Myriad Pro"/>
            </a:endParaRPr>
          </a:p>
        </p:txBody>
      </p:sp>
      <p:sp>
        <p:nvSpPr>
          <p:cNvPr id="255" name="Shape 255"/>
          <p:cNvSpPr/>
          <p:nvPr/>
        </p:nvSpPr>
        <p:spPr>
          <a:xfrm>
            <a:off x="4702458" y="1440957"/>
            <a:ext cx="4189629" cy="4904774"/>
          </a:xfrm>
          <a:prstGeom prst="roundRect">
            <a:avLst>
              <a:gd name="adj" fmla="val 4465"/>
            </a:avLst>
          </a:prstGeom>
          <a:solidFill>
            <a:srgbClr val="FFFFFF"/>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3600">
                <a:solidFill>
                  <a:srgbClr val="53585F"/>
                </a:solidFill>
                <a:latin typeface="+mj-lt"/>
                <a:ea typeface="+mj-ea"/>
                <a:cs typeface="+mj-cs"/>
                <a:sym typeface="Myriad Pro"/>
              </a:defRPr>
            </a:pPr>
            <a:r>
              <a:rPr sz="2500" kern="0">
                <a:solidFill>
                  <a:srgbClr val="0365C0"/>
                </a:solidFill>
                <a:latin typeface="Myriad Pro"/>
                <a:ea typeface="Myriad Pro"/>
                <a:cs typeface="Myriad Pro"/>
                <a:sym typeface="Myriad Pro"/>
              </a:rPr>
              <a:t>long</a:t>
            </a:r>
            <a:r>
              <a:rPr sz="2500" kern="0">
                <a:solidFill>
                  <a:srgbClr val="53585F"/>
                </a:solidFill>
                <a:latin typeface="Myriad Pro"/>
                <a:ea typeface="Myriad Pro"/>
                <a:cs typeface="Myriad Pro"/>
                <a:sym typeface="Myriad Pro"/>
              </a:rPr>
              <a:t> RNA-seq</a:t>
            </a:r>
            <a:br>
              <a:rPr sz="2500" kern="0">
                <a:solidFill>
                  <a:srgbClr val="53585F"/>
                </a:solidFill>
                <a:latin typeface="Myriad Pro"/>
                <a:ea typeface="Myriad Pro"/>
                <a:cs typeface="Myriad Pro"/>
                <a:sym typeface="Myriad Pro"/>
              </a:rPr>
            </a:br>
            <a:r>
              <a:rPr sz="2500" kern="0">
                <a:solidFill>
                  <a:srgbClr val="53585F"/>
                </a:solidFill>
                <a:latin typeface="Myriad Pro"/>
                <a:ea typeface="Myriad Pro"/>
                <a:cs typeface="Myriad Pro"/>
                <a:sym typeface="Myriad Pro"/>
              </a:rPr>
              <a:t>analysis toolkit</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600">
                <a:solidFill>
                  <a:srgbClr val="53585F"/>
                </a:solidFill>
                <a:latin typeface="+mj-lt"/>
                <a:ea typeface="+mj-ea"/>
                <a:cs typeface="+mj-cs"/>
                <a:sym typeface="Myriad Pro"/>
              </a:defRPr>
            </a:pPr>
            <a:r>
              <a:rPr sz="2500" kern="0">
                <a:solidFill>
                  <a:srgbClr val="0365C0"/>
                </a:solidFill>
                <a:latin typeface="Myriad Pro Semibold"/>
                <a:ea typeface="Myriad Pro Semibold"/>
                <a:cs typeface="Myriad Pro Semibold"/>
                <a:sym typeface="Myriad Pro Semibold"/>
              </a:rPr>
              <a:t>RSEQTools</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0365C0"/>
              </a:solidFill>
              <a:latin typeface="Myriad Pro Semibold"/>
              <a:ea typeface="Myriad Pro Semibold"/>
              <a:cs typeface="Myriad Pro Semibold"/>
              <a:sym typeface="Myriad Pro Semibold"/>
            </a:endParaRP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0365C0"/>
              </a:solidFill>
              <a:latin typeface="Myriad Pro Semibold"/>
              <a:ea typeface="Myriad Pro Semibold"/>
              <a:cs typeface="Myriad Pro Semibold"/>
              <a:sym typeface="Myriad Pro Semibold"/>
            </a:endParaRPr>
          </a:p>
          <a:p>
            <a:pPr algn="ctr" defTabSz="410730" fontAlgn="auto" hangingPunct="0">
              <a:spcBef>
                <a:spcPts val="0"/>
              </a:spcBef>
              <a:spcAft>
                <a:spcPts val="0"/>
              </a:spcAft>
              <a:defRPr sz="3000">
                <a:solidFill>
                  <a:srgbClr val="53585F"/>
                </a:solidFill>
                <a:latin typeface="+mj-lt"/>
                <a:ea typeface="+mj-ea"/>
                <a:cs typeface="+mj-cs"/>
                <a:sym typeface="Myriad Pro"/>
              </a:defRPr>
            </a:pPr>
            <a:r>
              <a:rPr sz="2100" kern="0">
                <a:solidFill>
                  <a:srgbClr val="53585F"/>
                </a:solidFill>
                <a:latin typeface="Myriad Pro"/>
                <a:ea typeface="Myriad Pro"/>
                <a:cs typeface="Myriad Pro"/>
                <a:sym typeface="Myriad Pro"/>
              </a:rPr>
              <a:t>quantification (RPKM) of </a:t>
            </a:r>
            <a:br>
              <a:rPr sz="2100" kern="0">
                <a:solidFill>
                  <a:srgbClr val="53585F"/>
                </a:solidFill>
                <a:latin typeface="Myriad Pro"/>
                <a:ea typeface="Myriad Pro"/>
                <a:cs typeface="Myriad Pro"/>
                <a:sym typeface="Myriad Pro"/>
              </a:rPr>
            </a:br>
            <a:r>
              <a:rPr sz="2100" kern="0">
                <a:solidFill>
                  <a:srgbClr val="53585F"/>
                </a:solidFill>
                <a:latin typeface="Myriad Pro"/>
                <a:ea typeface="Myriad Pro"/>
                <a:cs typeface="Myriad Pro"/>
                <a:sym typeface="Myriad Pro"/>
              </a:rPr>
              <a:t>[multi-exon] transcripts</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p:txBody>
      </p:sp>
      <p:pic>
        <p:nvPicPr>
          <p:cNvPr id="256" name="pasted-image.jpg"/>
          <p:cNvPicPr>
            <a:picLocks noChangeAspect="1"/>
          </p:cNvPicPr>
          <p:nvPr/>
        </p:nvPicPr>
        <p:blipFill>
          <a:blip r:embed="rId3">
            <a:extLst/>
          </a:blip>
          <a:srcRect l="83" t="645" r="85" b="654"/>
          <a:stretch>
            <a:fillRect/>
          </a:stretch>
        </p:blipFill>
        <p:spPr>
          <a:xfrm rot="10800000">
            <a:off x="252126" y="4896757"/>
            <a:ext cx="4189419" cy="1453307"/>
          </a:xfrm>
          <a:custGeom>
            <a:avLst/>
            <a:gdLst/>
            <a:ahLst/>
            <a:cxnLst>
              <a:cxn ang="0">
                <a:pos x="wd2" y="hd2"/>
              </a:cxn>
              <a:cxn ang="5400000">
                <a:pos x="wd2" y="hd2"/>
              </a:cxn>
              <a:cxn ang="10800000">
                <a:pos x="wd2" y="hd2"/>
              </a:cxn>
              <a:cxn ang="16200000">
                <a:pos x="wd2" y="hd2"/>
              </a:cxn>
            </a:cxnLst>
            <a:rect l="0" t="0" r="r" b="b"/>
            <a:pathLst>
              <a:path w="21600" h="21600" extrusionOk="0">
                <a:moveTo>
                  <a:pt x="970" y="0"/>
                </a:moveTo>
                <a:cubicBezTo>
                  <a:pt x="434" y="0"/>
                  <a:pt x="0" y="1251"/>
                  <a:pt x="0" y="2795"/>
                </a:cubicBezTo>
                <a:lnTo>
                  <a:pt x="0" y="18805"/>
                </a:lnTo>
                <a:cubicBezTo>
                  <a:pt x="0" y="20349"/>
                  <a:pt x="434" y="21600"/>
                  <a:pt x="970" y="21600"/>
                </a:cubicBezTo>
                <a:lnTo>
                  <a:pt x="20630" y="21600"/>
                </a:lnTo>
                <a:cubicBezTo>
                  <a:pt x="21166" y="21600"/>
                  <a:pt x="21600" y="20349"/>
                  <a:pt x="21600" y="18805"/>
                </a:cubicBezTo>
                <a:lnTo>
                  <a:pt x="21600" y="2795"/>
                </a:lnTo>
                <a:cubicBezTo>
                  <a:pt x="21600" y="1251"/>
                  <a:pt x="21166" y="0"/>
                  <a:pt x="20630" y="0"/>
                </a:cubicBezTo>
                <a:lnTo>
                  <a:pt x="970" y="0"/>
                </a:lnTo>
                <a:close/>
              </a:path>
            </a:pathLst>
          </a:custGeom>
          <a:ln w="12700">
            <a:miter lim="400000"/>
          </a:ln>
        </p:spPr>
      </p:pic>
      <p:pic>
        <p:nvPicPr>
          <p:cNvPr id="257" name="pasted-image.jpg"/>
          <p:cNvPicPr>
            <a:picLocks noChangeAspect="1"/>
          </p:cNvPicPr>
          <p:nvPr/>
        </p:nvPicPr>
        <p:blipFill>
          <a:blip r:embed="rId4">
            <a:extLst/>
          </a:blip>
          <a:srcRect l="182" t="407" r="184" b="407"/>
          <a:stretch>
            <a:fillRect/>
          </a:stretch>
        </p:blipFill>
        <p:spPr>
          <a:xfrm>
            <a:off x="4703679" y="4891709"/>
            <a:ext cx="4189419" cy="1463354"/>
          </a:xfrm>
          <a:custGeom>
            <a:avLst/>
            <a:gdLst/>
            <a:ahLst/>
            <a:cxnLst>
              <a:cxn ang="0">
                <a:pos x="wd2" y="hd2"/>
              </a:cxn>
              <a:cxn ang="5400000">
                <a:pos x="wd2" y="hd2"/>
              </a:cxn>
              <a:cxn ang="10800000">
                <a:pos x="wd2" y="hd2"/>
              </a:cxn>
              <a:cxn ang="16200000">
                <a:pos x="wd2" y="hd2"/>
              </a:cxn>
            </a:cxnLst>
            <a:rect l="0" t="0" r="r" b="b"/>
            <a:pathLst>
              <a:path w="21600" h="21600" extrusionOk="0">
                <a:moveTo>
                  <a:pt x="935" y="0"/>
                </a:moveTo>
                <a:cubicBezTo>
                  <a:pt x="419" y="0"/>
                  <a:pt x="0" y="1199"/>
                  <a:pt x="0" y="2677"/>
                </a:cubicBezTo>
                <a:lnTo>
                  <a:pt x="0" y="18923"/>
                </a:lnTo>
                <a:cubicBezTo>
                  <a:pt x="0" y="20401"/>
                  <a:pt x="419" y="21600"/>
                  <a:pt x="935" y="21600"/>
                </a:cubicBezTo>
                <a:lnTo>
                  <a:pt x="20666" y="21600"/>
                </a:lnTo>
                <a:cubicBezTo>
                  <a:pt x="21183" y="21600"/>
                  <a:pt x="21600" y="20401"/>
                  <a:pt x="21600" y="18923"/>
                </a:cubicBezTo>
                <a:lnTo>
                  <a:pt x="21600" y="2677"/>
                </a:lnTo>
                <a:cubicBezTo>
                  <a:pt x="21600" y="1199"/>
                  <a:pt x="21183" y="0"/>
                  <a:pt x="20666" y="0"/>
                </a:cubicBezTo>
                <a:lnTo>
                  <a:pt x="935" y="0"/>
                </a:lnTo>
                <a:close/>
              </a:path>
            </a:pathLst>
          </a:custGeom>
          <a:ln w="12700">
            <a:miter lim="400000"/>
          </a:ln>
        </p:spPr>
      </p:pic>
      <p:sp>
        <p:nvSpPr>
          <p:cNvPr id="258" name="Shape 258"/>
          <p:cNvSpPr/>
          <p:nvPr/>
        </p:nvSpPr>
        <p:spPr>
          <a:xfrm>
            <a:off x="4702762" y="4884455"/>
            <a:ext cx="4189018" cy="191001"/>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259" name="Shape 259"/>
          <p:cNvSpPr/>
          <p:nvPr/>
        </p:nvSpPr>
        <p:spPr>
          <a:xfrm>
            <a:off x="252221" y="4884456"/>
            <a:ext cx="4189018" cy="191000"/>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Tree>
    <p:extLst>
      <p:ext uri="{BB962C8B-B14F-4D97-AF65-F5344CB8AC3E}">
        <p14:creationId xmlns:p14="http://schemas.microsoft.com/office/powerpoint/2010/main" val="4122065272"/>
      </p:ext>
    </p:extLst>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dirty="0">
                  <a:solidFill>
                    <a:srgbClr val="000000"/>
                  </a:solidFill>
                  <a:latin typeface="Courier"/>
                  <a:ea typeface="ＭＳ Ｐゴシック" charset="0"/>
                  <a:cs typeface="Courier"/>
                </a:rPr>
                <a:t>ATACAAGCAAGTATAAGTTCGTATGCCGTCTT</a:t>
              </a:r>
            </a:p>
            <a:p>
              <a:r>
                <a:rPr lang="en-US" sz="1600" dirty="0">
                  <a:solidFill>
                    <a:srgbClr val="000000"/>
                  </a:solidFill>
                  <a:latin typeface="Courier"/>
                  <a:ea typeface="ＭＳ Ｐゴシック" charset="0"/>
                  <a:cs typeface="Courier"/>
                </a:rPr>
                <a:t>GGAGGCTGGAGTTGGGGACGTATGCGGCATAG</a:t>
              </a:r>
            </a:p>
            <a:p>
              <a:r>
                <a:rPr lang="en-US" sz="1600" dirty="0">
                  <a:solidFill>
                    <a:srgbClr val="000000"/>
                  </a:solidFill>
                  <a:latin typeface="Courier"/>
                  <a:ea typeface="ＭＳ Ｐゴシック" charset="0"/>
                  <a:cs typeface="Courier"/>
                </a:rPr>
                <a:t>TACCGATCGAGTCGACTGTAAACGTAGGCATA</a:t>
              </a:r>
            </a:p>
            <a:p>
              <a:r>
                <a:rPr lang="en-US" sz="1600" dirty="0">
                  <a:solidFill>
                    <a:srgbClr val="000000"/>
                  </a:solidFill>
                  <a:latin typeface="Courier"/>
                  <a:ea typeface="ＭＳ Ｐゴシック" charset="0"/>
                  <a:cs typeface="Courier"/>
                </a:rPr>
                <a:t>ATTCTGACTGGTGTCATGCTGATGTACTTAAA</a:t>
              </a:r>
              <a:endParaRPr lang="en-US" sz="1200" dirty="0" smtClean="0">
                <a:solidFill>
                  <a:srgbClr val="000000"/>
                </a:solidFill>
                <a:latin typeface="Helvetica"/>
                <a:ea typeface="ＭＳ Ｐゴシック" charset="0"/>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sz="1200" b="1">
                <a:solidFill>
                  <a:srgbClr val="000000"/>
                </a:solidFill>
                <a:latin typeface="Arial" pitchFamily="-65" charset="0"/>
                <a:ea typeface="ＭＳ Ｐゴシック" charset="0"/>
                <a:cs typeface="ＭＳ Ｐゴシック"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sz="1200" b="1">
                <a:solidFill>
                  <a:srgbClr val="000000"/>
                </a:solidFill>
                <a:latin typeface="Arial" pitchFamily="-65" charset="0"/>
                <a:ea typeface="ＭＳ Ｐゴシック" charset="0"/>
                <a:cs typeface="ＭＳ Ｐゴシック"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sz="1200" dirty="0" smtClean="0">
                <a:solidFill>
                  <a:srgbClr val="000000"/>
                </a:solidFill>
                <a:latin typeface="Helvetica"/>
                <a:ea typeface="ＭＳ Ｐゴシック" charset="0"/>
                <a:cs typeface="Helvetica"/>
              </a:rPr>
              <a:t>Reads (</a:t>
            </a:r>
            <a:r>
              <a:rPr lang="en-US" sz="1200" dirty="0" err="1">
                <a:solidFill>
                  <a:srgbClr val="000000"/>
                </a:solidFill>
                <a:latin typeface="Helvetica"/>
                <a:ea typeface="ＭＳ Ｐゴシック" charset="0"/>
                <a:cs typeface="Helvetica"/>
              </a:rPr>
              <a:t>fasta</a:t>
            </a:r>
            <a:r>
              <a:rPr lang="en-US" sz="1200" dirty="0" smtClean="0">
                <a:solidFill>
                  <a:srgbClr val="000000"/>
                </a:solidFill>
                <a:latin typeface="Helvetica"/>
                <a:ea typeface="ＭＳ Ｐゴシック" charset="0"/>
                <a:cs typeface="Helvetica"/>
              </a:rPr>
              <a:t>)</a:t>
            </a:r>
          </a:p>
          <a:p>
            <a:pPr>
              <a:defRPr/>
            </a:pPr>
            <a:r>
              <a:rPr lang="zh-CN" altLang="en-US" sz="1200" dirty="0" smtClean="0">
                <a:solidFill>
                  <a:srgbClr val="000000"/>
                </a:solidFill>
                <a:latin typeface="Helvetica"/>
                <a:ea typeface="ＭＳ Ｐゴシック" charset="0"/>
                <a:cs typeface="Helvetica"/>
              </a:rPr>
              <a:t>－</a:t>
            </a:r>
            <a:r>
              <a:rPr lang="en-US" altLang="zh-CN" sz="1200" dirty="0" smtClean="0">
                <a:solidFill>
                  <a:srgbClr val="000000"/>
                </a:solidFill>
                <a:latin typeface="Helvetica"/>
                <a:ea typeface="ＭＳ Ｐゴシック" charset="0"/>
                <a:cs typeface="Helvetica"/>
              </a:rPr>
              <a:t> </a:t>
            </a:r>
            <a:r>
              <a:rPr lang="en-US" sz="1200" dirty="0" smtClean="0">
                <a:solidFill>
                  <a:srgbClr val="000000"/>
                </a:solidFill>
                <a:latin typeface="Helvetica"/>
                <a:ea typeface="ＭＳ Ｐゴシック" charset="0"/>
                <a:cs typeface="Helvetica"/>
              </a:rPr>
              <a:t>Quality </a:t>
            </a:r>
            <a:r>
              <a:rPr lang="en-US" sz="1200" dirty="0">
                <a:solidFill>
                  <a:srgbClr val="000000"/>
                </a:solidFill>
                <a:latin typeface="Helvetica"/>
                <a:ea typeface="ＭＳ Ｐゴシック" charset="0"/>
                <a:cs typeface="Helvetica"/>
              </a:rPr>
              <a:t>scores (</a:t>
            </a:r>
            <a:r>
              <a:rPr lang="en-US" sz="1200" dirty="0" err="1">
                <a:solidFill>
                  <a:srgbClr val="000000"/>
                </a:solidFill>
                <a:latin typeface="Helvetica"/>
                <a:ea typeface="ＭＳ Ｐゴシック" charset="0"/>
                <a:cs typeface="Helvetica"/>
              </a:rPr>
              <a:t>fastq</a:t>
            </a:r>
            <a:r>
              <a:rPr lang="en-US" sz="1200" dirty="0" smtClean="0">
                <a:solidFill>
                  <a:srgbClr val="000000"/>
                </a:solidFill>
                <a:latin typeface="Helvetica"/>
                <a:ea typeface="ＭＳ Ｐゴシック" charset="0"/>
                <a:cs typeface="Helvetica"/>
              </a:rPr>
              <a:t>)</a:t>
            </a:r>
          </a:p>
          <a:p>
            <a:pPr>
              <a:defRPr/>
            </a:pPr>
            <a:r>
              <a:rPr lang="zh-CN" altLang="en-US" sz="1200" dirty="0" smtClean="0">
                <a:solidFill>
                  <a:srgbClr val="000000"/>
                </a:solidFill>
                <a:latin typeface="Helvetica"/>
                <a:ea typeface="ＭＳ Ｐゴシック" charset="0"/>
                <a:cs typeface="Helvetica"/>
              </a:rPr>
              <a:t>－</a:t>
            </a:r>
            <a:r>
              <a:rPr lang="en-US" altLang="zh-CN" sz="1200" dirty="0" smtClean="0">
                <a:solidFill>
                  <a:srgbClr val="000000"/>
                </a:solidFill>
                <a:latin typeface="Helvetica"/>
                <a:ea typeface="ＭＳ Ｐゴシック" charset="0"/>
                <a:cs typeface="Helvetica"/>
              </a:rPr>
              <a:t> </a:t>
            </a:r>
            <a:r>
              <a:rPr lang="en-US" sz="1200" dirty="0">
                <a:solidFill>
                  <a:srgbClr val="000000"/>
                </a:solidFill>
                <a:latin typeface="Helvetica"/>
                <a:ea typeface="ＭＳ Ｐゴシック" charset="0"/>
                <a:cs typeface="Helvetica"/>
              </a:rPr>
              <a:t>Mapping (BAM)</a:t>
            </a:r>
          </a:p>
          <a:p>
            <a:pPr>
              <a:defRPr/>
            </a:pPr>
            <a:r>
              <a:rPr lang="zh-CN" altLang="en-US" sz="1200" dirty="0" smtClean="0">
                <a:solidFill>
                  <a:srgbClr val="000000"/>
                </a:solidFill>
                <a:latin typeface="Helvetica"/>
                <a:ea typeface="ＭＳ Ｐゴシック" charset="0"/>
                <a:cs typeface="Helvetica"/>
              </a:rPr>
              <a:t>－</a:t>
            </a:r>
            <a:r>
              <a:rPr lang="en-US" altLang="zh-CN" sz="1200" dirty="0" smtClean="0">
                <a:solidFill>
                  <a:srgbClr val="000000"/>
                </a:solidFill>
                <a:latin typeface="Helvetica"/>
                <a:ea typeface="ＭＳ Ｐゴシック" charset="0"/>
                <a:cs typeface="Helvetica"/>
              </a:rPr>
              <a:t> </a:t>
            </a:r>
            <a:r>
              <a:rPr lang="en-US" sz="1200" dirty="0">
                <a:solidFill>
                  <a:srgbClr val="000000"/>
                </a:solidFill>
                <a:latin typeface="Helvetica"/>
                <a:ea typeface="ＭＳ Ｐゴシック" charset="0"/>
                <a:cs typeface="Helvetica"/>
              </a:rPr>
              <a:t>Contain variant information in transcribed </a:t>
            </a:r>
            <a:r>
              <a:rPr lang="en-US" sz="1200" dirty="0" smtClean="0">
                <a:solidFill>
                  <a:srgbClr val="000000"/>
                </a:solidFill>
                <a:latin typeface="Helvetica"/>
                <a:ea typeface="ＭＳ Ｐゴシック" charset="0"/>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sz="1200" dirty="0" smtClean="0">
                <a:solidFill>
                  <a:srgbClr val="000000"/>
                </a:solidFill>
                <a:latin typeface="Helvetica"/>
                <a:ea typeface="ＭＳ Ｐゴシック" charset="0"/>
                <a:cs typeface="Helvetica"/>
              </a:rPr>
              <a:t>Quantitative information from RNA-</a:t>
            </a:r>
            <a:r>
              <a:rPr lang="en-US" sz="1200" dirty="0" err="1" smtClean="0">
                <a:solidFill>
                  <a:srgbClr val="000000"/>
                </a:solidFill>
                <a:latin typeface="Helvetica"/>
                <a:ea typeface="ＭＳ Ｐゴシック" charset="0"/>
                <a:cs typeface="Helvetica"/>
              </a:rPr>
              <a:t>seq</a:t>
            </a:r>
            <a:r>
              <a:rPr lang="en-US" sz="1200" dirty="0" smtClean="0">
                <a:solidFill>
                  <a:srgbClr val="000000"/>
                </a:solidFill>
                <a:latin typeface="Helvetica"/>
                <a:ea typeface="ＭＳ Ｐゴシック" charset="0"/>
                <a:cs typeface="Helvetica"/>
              </a:rPr>
              <a:t> signal: average signals at exon level (RPKMs)</a:t>
            </a:r>
            <a:endParaRPr lang="en-US" sz="1200" dirty="0">
              <a:solidFill>
                <a:srgbClr val="000000"/>
              </a:solidFill>
              <a:latin typeface="Helvetica"/>
              <a:ea typeface="ＭＳ Ｐゴシック" charset="0"/>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sz="1200" dirty="0" smtClean="0">
                <a:solidFill>
                  <a:srgbClr val="000000"/>
                </a:solidFill>
                <a:latin typeface="Helvetica"/>
                <a:ea typeface="ＭＳ Ｐゴシック" charset="0"/>
                <a:cs typeface="Helvetica"/>
              </a:rPr>
              <a:t>Reads =&gt; Signal</a:t>
            </a:r>
            <a:endParaRPr lang="en-US" sz="1200" dirty="0">
              <a:solidFill>
                <a:srgbClr val="000000"/>
              </a:solidFill>
              <a:latin typeface="Helvetica"/>
              <a:ea typeface="ＭＳ Ｐゴシック" charset="0"/>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dirty="0">
                <a:solidFill>
                  <a:srgbClr val="000000"/>
                </a:solidFill>
                <a:latin typeface="Helvetica"/>
                <a:ea typeface="ＭＳ Ｐゴシック" charset="0"/>
                <a:cs typeface="Helvetica"/>
              </a:rPr>
              <a:t>RNA-</a:t>
            </a:r>
            <a:r>
              <a:rPr lang="en-US" dirty="0" err="1">
                <a:solidFill>
                  <a:srgbClr val="000000"/>
                </a:solidFill>
                <a:latin typeface="Helvetica"/>
                <a:ea typeface="ＭＳ Ｐゴシック" charset="0"/>
                <a:cs typeface="Helvetica"/>
              </a:rPr>
              <a:t>seq</a:t>
            </a:r>
            <a:r>
              <a:rPr lang="en-US" dirty="0">
                <a:solidFill>
                  <a:srgbClr val="000000"/>
                </a:solidFill>
                <a:latin typeface="Helvetica"/>
                <a:ea typeface="ＭＳ Ｐゴシック" charset="0"/>
                <a:cs typeface="Helvetica"/>
              </a:rPr>
              <a:t> uses next-generation sequencing technologies to reveal RNA presence and quantity within a biological sample.</a:t>
            </a:r>
            <a:endParaRPr lang="en-US" b="1"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040986"/>
      </p:ext>
    </p:extLst>
  </p:cSld>
  <p:clrMapOvr>
    <a:masterClrMapping/>
  </p:clrMapOvr>
  <p:transition xmlns:p14="http://schemas.microsoft.com/office/powerpoint/2010/main" advTm="2844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rseqtools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87750683"/>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120" y="63674"/>
            <a:ext cx="8063880" cy="752330"/>
          </a:xfrm>
        </p:spPr>
        <p:txBody>
          <a:bodyPr>
            <a:noAutofit/>
          </a:bodyPr>
          <a:lstStyle/>
          <a:p>
            <a:r>
              <a:rPr lang="en-US" sz="3600" b="1" dirty="0" smtClean="0">
                <a:latin typeface="Arial" panose="020B0604020202020204" pitchFamily="34" charset="0"/>
                <a:cs typeface="Arial" panose="020B0604020202020204" pitchFamily="34" charset="0"/>
              </a:rPr>
              <a:t>Common Fund Programs</a:t>
            </a:r>
            <a:endParaRPr lang="en-US" sz="36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2</a:t>
            </a:fld>
            <a:endParaRPr lang="en-US"/>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sp>
        <p:nvSpPr>
          <p:cNvPr id="6" name="_s427023"/>
          <p:cNvSpPr>
            <a:spLocks noChangeAspect="1" noChangeArrowheads="1"/>
          </p:cNvSpPr>
          <p:nvPr/>
        </p:nvSpPr>
        <p:spPr bwMode="auto">
          <a:xfrm>
            <a:off x="2882900" y="5142755"/>
            <a:ext cx="1841500" cy="9572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Interdisciplinary</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Research</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Consortia</a:t>
            </a:r>
          </a:p>
        </p:txBody>
      </p:sp>
      <p:sp>
        <p:nvSpPr>
          <p:cNvPr id="7" name="_s427021"/>
          <p:cNvSpPr>
            <a:spLocks noChangeAspect="1" noChangeArrowheads="1"/>
          </p:cNvSpPr>
          <p:nvPr/>
        </p:nvSpPr>
        <p:spPr bwMode="auto">
          <a:xfrm>
            <a:off x="1905000" y="1572468"/>
            <a:ext cx="1600200" cy="119380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PROMIS:</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Clinical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Outcomes</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Assessment</a:t>
            </a:r>
          </a:p>
        </p:txBody>
      </p:sp>
      <p:sp>
        <p:nvSpPr>
          <p:cNvPr id="10" name="_s427029"/>
          <p:cNvSpPr>
            <a:spLocks noChangeAspect="1" noChangeArrowheads="1"/>
          </p:cNvSpPr>
          <p:nvPr/>
        </p:nvSpPr>
        <p:spPr bwMode="auto">
          <a:xfrm>
            <a:off x="4267200" y="1739155"/>
            <a:ext cx="1295400" cy="1279525"/>
          </a:xfrm>
          <a:prstGeom prst="ellipse">
            <a:avLst/>
          </a:prstGeom>
          <a:solidFill>
            <a:srgbClr val="008000"/>
          </a:solidFill>
          <a:ln w="9525">
            <a:solidFill>
              <a:srgbClr val="FFFF00"/>
            </a:solidFill>
            <a:round/>
            <a:headEnd/>
            <a:tailEnd/>
          </a:ln>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NIH</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Center for</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Regenerative</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Medicine</a:t>
            </a:r>
          </a:p>
        </p:txBody>
      </p:sp>
      <p:sp>
        <p:nvSpPr>
          <p:cNvPr id="11" name="_s427021"/>
          <p:cNvSpPr>
            <a:spLocks noChangeAspect="1" noChangeArrowheads="1"/>
          </p:cNvSpPr>
          <p:nvPr/>
        </p:nvSpPr>
        <p:spPr bwMode="auto">
          <a:xfrm>
            <a:off x="3276600" y="1739155"/>
            <a:ext cx="1117600" cy="833438"/>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Regulatory</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Science</a:t>
            </a:r>
          </a:p>
        </p:txBody>
      </p:sp>
      <p:sp>
        <p:nvSpPr>
          <p:cNvPr id="12" name="_s427029"/>
          <p:cNvSpPr>
            <a:spLocks noChangeAspect="1" noChangeArrowheads="1"/>
          </p:cNvSpPr>
          <p:nvPr/>
        </p:nvSpPr>
        <p:spPr bwMode="auto">
          <a:xfrm>
            <a:off x="6781800" y="1066055"/>
            <a:ext cx="1295400" cy="1279525"/>
          </a:xfrm>
          <a:prstGeom prst="ellipse">
            <a:avLst/>
          </a:prstGeom>
          <a:solidFill>
            <a:srgbClr val="008000"/>
          </a:solidFill>
          <a:ln w="9525">
            <a:solidFill>
              <a:srgbClr val="FFFF00"/>
            </a:solidFill>
            <a:round/>
            <a:headEnd/>
            <a:tailEnd/>
          </a:ln>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Molecular</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 Libraries</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 and Imaging</a:t>
            </a:r>
          </a:p>
        </p:txBody>
      </p:sp>
      <p:sp>
        <p:nvSpPr>
          <p:cNvPr id="13" name="_s427021"/>
          <p:cNvSpPr>
            <a:spLocks noChangeAspect="1" noChangeArrowheads="1"/>
          </p:cNvSpPr>
          <p:nvPr/>
        </p:nvSpPr>
        <p:spPr bwMode="auto">
          <a:xfrm>
            <a:off x="7696200" y="1967755"/>
            <a:ext cx="1219200" cy="909638"/>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Human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Microbiome</a:t>
            </a:r>
          </a:p>
        </p:txBody>
      </p:sp>
      <p:sp>
        <p:nvSpPr>
          <p:cNvPr id="14" name="_s427021"/>
          <p:cNvSpPr>
            <a:spLocks noChangeAspect="1" noChangeArrowheads="1"/>
          </p:cNvSpPr>
          <p:nvPr/>
        </p:nvSpPr>
        <p:spPr bwMode="auto">
          <a:xfrm>
            <a:off x="5334000" y="2577355"/>
            <a:ext cx="912813" cy="681038"/>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Protein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Capture</a:t>
            </a:r>
          </a:p>
        </p:txBody>
      </p:sp>
      <p:sp>
        <p:nvSpPr>
          <p:cNvPr id="15" name="Text Box 30"/>
          <p:cNvSpPr txBox="1">
            <a:spLocks noChangeArrowheads="1"/>
          </p:cNvSpPr>
          <p:nvPr/>
        </p:nvSpPr>
        <p:spPr bwMode="auto">
          <a:xfrm>
            <a:off x="63500" y="4215655"/>
            <a:ext cx="3263900" cy="1077913"/>
          </a:xfrm>
          <a:prstGeom prst="rect">
            <a:avLst/>
          </a:prstGeom>
          <a:solidFill>
            <a:srgbClr val="008000"/>
          </a:solidFill>
          <a:ln w="19050">
            <a:solidFill>
              <a:srgbClr val="FFFF00"/>
            </a:solidFill>
            <a:miter lim="800000"/>
            <a:headEnd/>
            <a:tailEnd/>
          </a:ln>
          <a:effectLst/>
        </p:spPr>
        <p:txBody>
          <a:bodyPr wrap="none">
            <a:spAutoFit/>
          </a:bodyPr>
          <a:lstStyle/>
          <a:p>
            <a:pPr>
              <a:defRPr/>
            </a:pPr>
            <a:r>
              <a:rPr lang="en-US" sz="1600" dirty="0">
                <a:solidFill>
                  <a:schemeClr val="bg1"/>
                </a:solidFill>
                <a:effectLst>
                  <a:outerShdw blurRad="38100" dist="38100" dir="2700000" algn="tl">
                    <a:srgbClr val="000000"/>
                  </a:outerShdw>
                </a:effectLst>
                <a:ea typeface="ＭＳ Ｐゴシック" charset="-128"/>
              </a:rPr>
              <a:t>Pioneer Awards</a:t>
            </a:r>
          </a:p>
          <a:p>
            <a:pPr>
              <a:defRPr/>
            </a:pPr>
            <a:r>
              <a:rPr lang="en-US" sz="1600" dirty="0">
                <a:solidFill>
                  <a:schemeClr val="bg1"/>
                </a:solidFill>
                <a:effectLst>
                  <a:outerShdw blurRad="38100" dist="38100" dir="2700000" algn="tl">
                    <a:srgbClr val="000000"/>
                  </a:outerShdw>
                </a:effectLst>
                <a:ea typeface="ＭＳ Ｐゴシック" charset="-128"/>
              </a:rPr>
              <a:t>New Innovator Awards</a:t>
            </a:r>
          </a:p>
          <a:p>
            <a:pPr>
              <a:defRPr/>
            </a:pPr>
            <a:r>
              <a:rPr lang="en-US" sz="1600" dirty="0">
                <a:solidFill>
                  <a:schemeClr val="bg1"/>
                </a:solidFill>
                <a:effectLst>
                  <a:outerShdw blurRad="38100" dist="38100" dir="2700000" algn="tl">
                    <a:srgbClr val="000000"/>
                  </a:outerShdw>
                </a:effectLst>
                <a:ea typeface="ＭＳ Ｐゴシック" charset="-128"/>
              </a:rPr>
              <a:t>Transformative </a:t>
            </a:r>
            <a:r>
              <a:rPr lang="en-US" sz="1600" dirty="0">
                <a:solidFill>
                  <a:schemeClr val="bg1"/>
                </a:solidFill>
                <a:effectLst>
                  <a:outerShdw blurRad="38100" dist="38100" dir="2700000" algn="tl">
                    <a:srgbClr val="000000"/>
                  </a:outerShdw>
                </a:effectLst>
                <a:latin typeface="Calibri" pitchFamily="34" charset="0"/>
                <a:ea typeface="ＭＳ Ｐゴシック" charset="-128"/>
              </a:rPr>
              <a:t> </a:t>
            </a:r>
            <a:r>
              <a:rPr lang="en-US" sz="1600" dirty="0">
                <a:solidFill>
                  <a:schemeClr val="bg1"/>
                </a:solidFill>
                <a:effectLst>
                  <a:outerShdw blurRad="38100" dist="38100" dir="2700000" algn="tl">
                    <a:srgbClr val="000000"/>
                  </a:outerShdw>
                </a:effectLst>
                <a:ea typeface="ＭＳ Ｐゴシック" charset="-128"/>
                <a:cs typeface="Arial" pitchFamily="34" charset="0"/>
              </a:rPr>
              <a:t>Research Awards</a:t>
            </a:r>
          </a:p>
          <a:p>
            <a:pPr>
              <a:defRPr/>
            </a:pPr>
            <a:r>
              <a:rPr lang="en-US" sz="1600" dirty="0">
                <a:solidFill>
                  <a:schemeClr val="bg1"/>
                </a:solidFill>
                <a:effectLst>
                  <a:outerShdw blurRad="38100" dist="38100" dir="2700000" algn="tl">
                    <a:srgbClr val="000000"/>
                  </a:outerShdw>
                </a:effectLst>
                <a:ea typeface="ＭＳ Ｐゴシック" charset="-128"/>
              </a:rPr>
              <a:t>Early Independence Awards</a:t>
            </a:r>
          </a:p>
        </p:txBody>
      </p:sp>
      <p:sp>
        <p:nvSpPr>
          <p:cNvPr id="16" name="_s427025"/>
          <p:cNvSpPr>
            <a:spLocks noChangeAspect="1" noChangeArrowheads="1"/>
          </p:cNvSpPr>
          <p:nvPr/>
        </p:nvSpPr>
        <p:spPr bwMode="auto">
          <a:xfrm>
            <a:off x="5410200" y="4964955"/>
            <a:ext cx="1030288" cy="904875"/>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Structural</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Biology</a:t>
            </a:r>
          </a:p>
        </p:txBody>
      </p:sp>
      <p:sp>
        <p:nvSpPr>
          <p:cNvPr id="17" name="_s427023"/>
          <p:cNvSpPr>
            <a:spLocks noChangeAspect="1" noChangeArrowheads="1"/>
          </p:cNvSpPr>
          <p:nvPr/>
        </p:nvSpPr>
        <p:spPr bwMode="auto">
          <a:xfrm>
            <a:off x="6400800" y="4482355"/>
            <a:ext cx="2133600" cy="11096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Bioinformatics and</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 Computational Biology</a:t>
            </a:r>
          </a:p>
        </p:txBody>
      </p:sp>
      <p:sp>
        <p:nvSpPr>
          <p:cNvPr id="18" name="_s427027"/>
          <p:cNvSpPr>
            <a:spLocks noChangeAspect="1" noChangeArrowheads="1"/>
          </p:cNvSpPr>
          <p:nvPr/>
        </p:nvSpPr>
        <p:spPr bwMode="auto">
          <a:xfrm>
            <a:off x="6172200" y="2185243"/>
            <a:ext cx="1600200" cy="1190625"/>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cs typeface="Arial" pitchFamily="34" charset="0"/>
              </a:rPr>
              <a:t>Building Blocks,</a:t>
            </a:r>
          </a:p>
          <a:p>
            <a:pPr algn="ctr" eaLnBrk="0" hangingPunct="0">
              <a:defRPr/>
            </a:pPr>
            <a:r>
              <a:rPr lang="en-US" sz="1400">
                <a:solidFill>
                  <a:schemeClr val="bg1"/>
                </a:solidFill>
                <a:effectLst>
                  <a:outerShdw blurRad="38100" dist="38100" dir="2700000" algn="tl">
                    <a:srgbClr val="000000"/>
                  </a:outerShdw>
                </a:effectLst>
                <a:ea typeface="ＭＳ Ｐゴシック" charset="-128"/>
                <a:cs typeface="Arial" pitchFamily="34" charset="0"/>
              </a:rPr>
              <a:t>Biological Pathways</a:t>
            </a:r>
          </a:p>
          <a:p>
            <a:pPr algn="ctr" eaLnBrk="0" hangingPunct="0">
              <a:defRPr/>
            </a:pPr>
            <a:r>
              <a:rPr lang="en-US" sz="1400">
                <a:solidFill>
                  <a:schemeClr val="bg1"/>
                </a:solidFill>
                <a:effectLst>
                  <a:outerShdw blurRad="38100" dist="38100" dir="2700000" algn="tl">
                    <a:srgbClr val="000000"/>
                  </a:outerShdw>
                </a:effectLst>
                <a:ea typeface="ＭＳ Ｐゴシック" charset="-128"/>
                <a:cs typeface="Arial" pitchFamily="34" charset="0"/>
              </a:rPr>
              <a:t>And Networks</a:t>
            </a:r>
          </a:p>
        </p:txBody>
      </p:sp>
      <p:sp>
        <p:nvSpPr>
          <p:cNvPr id="19" name="_s427021"/>
          <p:cNvSpPr>
            <a:spLocks noChangeAspect="1" noChangeArrowheads="1"/>
          </p:cNvSpPr>
          <p:nvPr/>
        </p:nvSpPr>
        <p:spPr bwMode="auto">
          <a:xfrm>
            <a:off x="4343400" y="5396755"/>
            <a:ext cx="1201738" cy="97155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Genotype-</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Tissue</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Expression</a:t>
            </a:r>
          </a:p>
        </p:txBody>
      </p:sp>
      <p:sp>
        <p:nvSpPr>
          <p:cNvPr id="20" name="_s427023"/>
          <p:cNvSpPr>
            <a:spLocks noChangeAspect="1" noChangeArrowheads="1"/>
          </p:cNvSpPr>
          <p:nvPr/>
        </p:nvSpPr>
        <p:spPr bwMode="auto">
          <a:xfrm>
            <a:off x="5867400" y="3212355"/>
            <a:ext cx="1401763" cy="7286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Nanomedicine</a:t>
            </a:r>
          </a:p>
        </p:txBody>
      </p:sp>
      <p:sp>
        <p:nvSpPr>
          <p:cNvPr id="21" name="_s427025"/>
          <p:cNvSpPr>
            <a:spLocks noChangeAspect="1" noChangeArrowheads="1"/>
          </p:cNvSpPr>
          <p:nvPr/>
        </p:nvSpPr>
        <p:spPr bwMode="auto">
          <a:xfrm>
            <a:off x="6515100" y="5244355"/>
            <a:ext cx="1219200" cy="10715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Science of</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Behavior</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Change</a:t>
            </a:r>
          </a:p>
        </p:txBody>
      </p:sp>
      <p:sp>
        <p:nvSpPr>
          <p:cNvPr id="22" name="_s427021"/>
          <p:cNvSpPr>
            <a:spLocks noChangeAspect="1" noChangeArrowheads="1"/>
          </p:cNvSpPr>
          <p:nvPr/>
        </p:nvSpPr>
        <p:spPr bwMode="auto">
          <a:xfrm>
            <a:off x="5295900" y="1510555"/>
            <a:ext cx="1398588" cy="1042988"/>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Gulf Oil Spill</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Long Term</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Follow Up</a:t>
            </a:r>
          </a:p>
        </p:txBody>
      </p:sp>
      <p:sp>
        <p:nvSpPr>
          <p:cNvPr id="23" name="_s427025"/>
          <p:cNvSpPr>
            <a:spLocks noChangeAspect="1" noChangeArrowheads="1"/>
          </p:cNvSpPr>
          <p:nvPr/>
        </p:nvSpPr>
        <p:spPr bwMode="auto">
          <a:xfrm>
            <a:off x="8077200" y="4101355"/>
            <a:ext cx="838200" cy="73660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Global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Health</a:t>
            </a:r>
          </a:p>
        </p:txBody>
      </p:sp>
      <p:sp>
        <p:nvSpPr>
          <p:cNvPr id="24" name="_s427023"/>
          <p:cNvSpPr>
            <a:spLocks noChangeAspect="1" noChangeArrowheads="1"/>
          </p:cNvSpPr>
          <p:nvPr/>
        </p:nvSpPr>
        <p:spPr bwMode="auto">
          <a:xfrm>
            <a:off x="6172200" y="3872755"/>
            <a:ext cx="1611313" cy="83820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Knockout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Mouse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Phenotyping</a:t>
            </a:r>
          </a:p>
        </p:txBody>
      </p:sp>
      <p:sp>
        <p:nvSpPr>
          <p:cNvPr id="25" name="_s427021"/>
          <p:cNvSpPr>
            <a:spLocks noChangeAspect="1" noChangeArrowheads="1"/>
          </p:cNvSpPr>
          <p:nvPr/>
        </p:nvSpPr>
        <p:spPr bwMode="auto">
          <a:xfrm>
            <a:off x="3213100" y="2463055"/>
            <a:ext cx="1371600" cy="863600"/>
          </a:xfrm>
          <a:prstGeom prst="ellipse">
            <a:avLst/>
          </a:prstGeom>
          <a:solidFill>
            <a:srgbClr val="008000"/>
          </a:solidFill>
          <a:ln w="9525" algn="ctr">
            <a:solidFill>
              <a:srgbClr val="FFFF00"/>
            </a:solidFill>
            <a:round/>
            <a:headEnd/>
            <a:tailEnd/>
          </a:ln>
          <a:effectLst/>
        </p:spPr>
        <p:txBody>
          <a:bodyPr wrap="none" anchor="ctr"/>
          <a:lstStyle/>
          <a:p>
            <a:pPr algn="ctr" eaLnBrk="0" fontAlgn="auto" hangingPunct="0">
              <a:spcBef>
                <a:spcPts val="0"/>
              </a:spcBef>
              <a:spcAft>
                <a:spcPts val="0"/>
              </a:spcAft>
              <a:defRPr/>
            </a:pPr>
            <a:r>
              <a:rPr lang="en-US" sz="1400" dirty="0">
                <a:solidFill>
                  <a:schemeClr val="bg1"/>
                </a:solidFill>
                <a:effectLst>
                  <a:outerShdw blurRad="38100" dist="38100" dir="2700000" algn="tl">
                    <a:srgbClr val="000000"/>
                  </a:outerShdw>
                </a:effectLst>
                <a:ea typeface="ＭＳ Ｐゴシック" pitchFamily="32" charset="-128"/>
                <a:cs typeface="Arial" pitchFamily="34" charset="0"/>
              </a:rPr>
              <a:t>NIH Medical </a:t>
            </a:r>
          </a:p>
          <a:p>
            <a:pPr algn="ctr" eaLnBrk="0" fontAlgn="auto" hangingPunct="0">
              <a:spcBef>
                <a:spcPts val="0"/>
              </a:spcBef>
              <a:spcAft>
                <a:spcPts val="0"/>
              </a:spcAft>
              <a:defRPr/>
            </a:pPr>
            <a:r>
              <a:rPr lang="en-US" sz="1400" dirty="0">
                <a:solidFill>
                  <a:schemeClr val="bg1"/>
                </a:solidFill>
                <a:effectLst>
                  <a:outerShdw blurRad="38100" dist="38100" dir="2700000" algn="tl">
                    <a:srgbClr val="000000"/>
                  </a:outerShdw>
                </a:effectLst>
                <a:ea typeface="ＭＳ Ｐゴシック" pitchFamily="32" charset="-128"/>
                <a:cs typeface="Arial" pitchFamily="34" charset="0"/>
              </a:rPr>
              <a:t>Research</a:t>
            </a:r>
          </a:p>
          <a:p>
            <a:pPr algn="ctr" eaLnBrk="0" fontAlgn="auto" hangingPunct="0">
              <a:spcBef>
                <a:spcPts val="0"/>
              </a:spcBef>
              <a:spcAft>
                <a:spcPts val="0"/>
              </a:spcAft>
              <a:defRPr/>
            </a:pPr>
            <a:r>
              <a:rPr lang="en-US" sz="1400" dirty="0">
                <a:solidFill>
                  <a:schemeClr val="bg1"/>
                </a:solidFill>
                <a:effectLst>
                  <a:outerShdw blurRad="38100" dist="38100" dir="2700000" algn="tl">
                    <a:srgbClr val="000000"/>
                  </a:outerShdw>
                </a:effectLst>
                <a:ea typeface="ＭＳ Ｐゴシック" pitchFamily="32" charset="-128"/>
                <a:cs typeface="Arial" pitchFamily="34" charset="0"/>
              </a:rPr>
              <a:t>Scholars</a:t>
            </a:r>
          </a:p>
        </p:txBody>
      </p:sp>
      <p:sp>
        <p:nvSpPr>
          <p:cNvPr id="26" name="_s427021"/>
          <p:cNvSpPr>
            <a:spLocks noChangeAspect="1" noChangeArrowheads="1"/>
          </p:cNvSpPr>
          <p:nvPr/>
        </p:nvSpPr>
        <p:spPr bwMode="auto">
          <a:xfrm>
            <a:off x="457200" y="2334468"/>
            <a:ext cx="1676400" cy="125095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Bridging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Interventional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Development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Gaps (</a:t>
            </a:r>
            <a:r>
              <a:rPr lang="en-US" sz="1400" dirty="0" err="1">
                <a:solidFill>
                  <a:schemeClr val="bg1"/>
                </a:solidFill>
                <a:effectLst>
                  <a:outerShdw blurRad="38100" dist="38100" dir="2700000" algn="tl">
                    <a:srgbClr val="000000"/>
                  </a:outerShdw>
                </a:effectLst>
                <a:ea typeface="ＭＳ Ｐゴシック" charset="-128"/>
              </a:rPr>
              <a:t>BrIDGs</a:t>
            </a:r>
            <a:r>
              <a:rPr lang="en-US" sz="1400" dirty="0">
                <a:solidFill>
                  <a:schemeClr val="bg1"/>
                </a:solidFill>
                <a:effectLst>
                  <a:outerShdw blurRad="38100" dist="38100" dir="2700000" algn="tl">
                    <a:srgbClr val="000000"/>
                  </a:outerShdw>
                </a:effectLst>
                <a:ea typeface="ＭＳ Ｐゴシック" charset="-128"/>
              </a:rPr>
              <a:t>)</a:t>
            </a:r>
          </a:p>
        </p:txBody>
      </p:sp>
      <p:sp>
        <p:nvSpPr>
          <p:cNvPr id="27" name="_s427021"/>
          <p:cNvSpPr>
            <a:spLocks noChangeAspect="1" noChangeArrowheads="1"/>
          </p:cNvSpPr>
          <p:nvPr/>
        </p:nvSpPr>
        <p:spPr bwMode="auto">
          <a:xfrm>
            <a:off x="1905000" y="2715468"/>
            <a:ext cx="1628775" cy="1214437"/>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Clinical Science</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and Translation</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Awards (CTSAs)</a:t>
            </a:r>
          </a:p>
        </p:txBody>
      </p:sp>
      <p:sp>
        <p:nvSpPr>
          <p:cNvPr id="28" name="_s427023"/>
          <p:cNvSpPr>
            <a:spLocks noChangeAspect="1" noChangeArrowheads="1"/>
          </p:cNvSpPr>
          <p:nvPr/>
        </p:nvSpPr>
        <p:spPr bwMode="auto">
          <a:xfrm>
            <a:off x="762000" y="3477468"/>
            <a:ext cx="1401763" cy="728662"/>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HCS Research</a:t>
            </a:r>
          </a:p>
          <a:p>
            <a:pPr algn="ctr" eaLnBrk="0" hangingPunct="0">
              <a:defRPr/>
            </a:pPr>
            <a:r>
              <a:rPr lang="en-US" sz="1400" dirty="0" err="1">
                <a:solidFill>
                  <a:schemeClr val="bg1"/>
                </a:solidFill>
                <a:effectLst>
                  <a:outerShdw blurRad="38100" dist="38100" dir="2700000" algn="tl">
                    <a:srgbClr val="000000"/>
                  </a:outerShdw>
                </a:effectLst>
                <a:latin typeface="Calibri" pitchFamily="34" charset="0"/>
                <a:ea typeface="ＭＳ Ｐゴシック" charset="-128"/>
              </a:rPr>
              <a:t>C</a:t>
            </a:r>
            <a:r>
              <a:rPr lang="en-US" sz="1400" dirty="0" err="1">
                <a:solidFill>
                  <a:schemeClr val="bg1"/>
                </a:solidFill>
                <a:effectLst>
                  <a:outerShdw blurRad="38100" dist="38100" dir="2700000" algn="tl">
                    <a:srgbClr val="000000"/>
                  </a:outerShdw>
                </a:effectLst>
                <a:ea typeface="ＭＳ Ｐゴシック" charset="-128"/>
              </a:rPr>
              <a:t>ollaboratory</a:t>
            </a:r>
            <a:endParaRPr lang="en-US" sz="1400" dirty="0">
              <a:solidFill>
                <a:schemeClr val="bg1"/>
              </a:solidFill>
              <a:effectLst>
                <a:outerShdw blurRad="38100" dist="38100" dir="2700000" algn="tl">
                  <a:srgbClr val="000000"/>
                </a:outerShdw>
              </a:effectLst>
              <a:ea typeface="ＭＳ Ｐゴシック" charset="-128"/>
            </a:endParaRPr>
          </a:p>
        </p:txBody>
      </p:sp>
      <p:sp>
        <p:nvSpPr>
          <p:cNvPr id="29" name="_s427025"/>
          <p:cNvSpPr>
            <a:spLocks noChangeAspect="1" noChangeArrowheads="1"/>
          </p:cNvSpPr>
          <p:nvPr/>
        </p:nvSpPr>
        <p:spPr bwMode="auto">
          <a:xfrm>
            <a:off x="2286000" y="3771155"/>
            <a:ext cx="1117600" cy="981075"/>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High-Risk</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Research</a:t>
            </a:r>
          </a:p>
        </p:txBody>
      </p:sp>
      <p:grpSp>
        <p:nvGrpSpPr>
          <p:cNvPr id="30" name="Group 78"/>
          <p:cNvGrpSpPr>
            <a:grpSpLocks/>
          </p:cNvGrpSpPr>
          <p:nvPr/>
        </p:nvGrpSpPr>
        <p:grpSpPr bwMode="auto">
          <a:xfrm>
            <a:off x="3352800" y="3034555"/>
            <a:ext cx="2743200" cy="2362200"/>
            <a:chOff x="6019800" y="0"/>
            <a:chExt cx="2743200" cy="2362200"/>
          </a:xfrm>
        </p:grpSpPr>
        <p:sp>
          <p:nvSpPr>
            <p:cNvPr id="31" name="Right Arrow 30"/>
            <p:cNvSpPr/>
            <p:nvPr/>
          </p:nvSpPr>
          <p:spPr>
            <a:xfrm>
              <a:off x="8305800" y="9906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2" name="Right Arrow 31"/>
            <p:cNvSpPr/>
            <p:nvPr/>
          </p:nvSpPr>
          <p:spPr>
            <a:xfrm flipH="1" flipV="1">
              <a:off x="6019800" y="9906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3" name="Right Arrow 32"/>
            <p:cNvSpPr/>
            <p:nvPr/>
          </p:nvSpPr>
          <p:spPr>
            <a:xfrm rot="16200000">
              <a:off x="7200900" y="381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4" name="Right Arrow 33"/>
            <p:cNvSpPr/>
            <p:nvPr/>
          </p:nvSpPr>
          <p:spPr>
            <a:xfrm rot="5400000" flipV="1">
              <a:off x="7200900" y="19431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35" name="Group 21"/>
            <p:cNvGrpSpPr>
              <a:grpSpLocks/>
            </p:cNvGrpSpPr>
            <p:nvPr/>
          </p:nvGrpSpPr>
          <p:grpSpPr bwMode="auto">
            <a:xfrm>
              <a:off x="6461125" y="457200"/>
              <a:ext cx="1844675" cy="1439862"/>
              <a:chOff x="6918325" y="381000"/>
              <a:chExt cx="1844675" cy="1592344"/>
            </a:xfrm>
          </p:grpSpPr>
          <p:sp>
            <p:nvSpPr>
              <p:cNvPr id="40" name="_s427030"/>
              <p:cNvSpPr>
                <a:spLocks noChangeAspect="1" noChangeArrowheads="1"/>
              </p:cNvSpPr>
              <p:nvPr/>
            </p:nvSpPr>
            <p:spPr bwMode="auto">
              <a:xfrm>
                <a:off x="6918325" y="381000"/>
                <a:ext cx="1844675" cy="1592345"/>
              </a:xfrm>
              <a:prstGeom prst="ellipse">
                <a:avLst/>
              </a:prstGeom>
              <a:solidFill>
                <a:srgbClr val="FFFF61"/>
              </a:solidFill>
              <a:ln w="28575">
                <a:solidFill>
                  <a:srgbClr val="FA9706"/>
                </a:solidFill>
                <a:round/>
                <a:headEnd/>
                <a:tailEnd/>
              </a:ln>
            </p:spPr>
            <p:txBody>
              <a:bodyPr wrap="none" anchor="ctr"/>
              <a:lstStyle/>
              <a:p>
                <a:pPr algn="ctr" eaLnBrk="0" fontAlgn="auto" hangingPunct="0">
                  <a:spcBef>
                    <a:spcPts val="0"/>
                  </a:spcBef>
                  <a:spcAft>
                    <a:spcPts val="0"/>
                  </a:spcAft>
                  <a:defRPr/>
                </a:pPr>
                <a:endParaRPr lang="en-US" b="1" dirty="0">
                  <a:solidFill>
                    <a:srgbClr val="FFFFFF"/>
                  </a:solidFill>
                  <a:effectLst>
                    <a:outerShdw blurRad="38100" dist="38100" dir="2700000" algn="tl">
                      <a:srgbClr val="000000"/>
                    </a:outerShdw>
                  </a:effectLst>
                  <a:latin typeface="Arial" charset="0"/>
                  <a:ea typeface="ＭＳ Ｐゴシック" pitchFamily="32" charset="-128"/>
                </a:endParaRPr>
              </a:p>
            </p:txBody>
          </p:sp>
          <p:sp>
            <p:nvSpPr>
              <p:cNvPr id="41" name="TextBox 99"/>
              <p:cNvSpPr txBox="1">
                <a:spLocks noChangeArrowheads="1"/>
              </p:cNvSpPr>
              <p:nvPr/>
            </p:nvSpPr>
            <p:spPr bwMode="auto">
              <a:xfrm>
                <a:off x="7034243" y="886618"/>
                <a:ext cx="1518364" cy="74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000" b="1" dirty="0">
                    <a:solidFill>
                      <a:srgbClr val="000000"/>
                    </a:solidFill>
                    <a:latin typeface="Arial Narrow" panose="020B0606020202030204" pitchFamily="34" charset="0"/>
                  </a:rPr>
                  <a:t>NIH</a:t>
                </a:r>
              </a:p>
              <a:p>
                <a:pPr algn="r" eaLnBrk="1" hangingPunct="1"/>
                <a:r>
                  <a:rPr lang="en-US" altLang="en-US" b="1" dirty="0">
                    <a:solidFill>
                      <a:srgbClr val="000000"/>
                    </a:solidFill>
                    <a:latin typeface="Arial Narrow" panose="020B0606020202030204" pitchFamily="34" charset="0"/>
                  </a:rPr>
                  <a:t>Common Fund</a:t>
                </a:r>
              </a:p>
            </p:txBody>
          </p:sp>
        </p:grpSp>
        <p:sp>
          <p:nvSpPr>
            <p:cNvPr id="36" name="Right Arrow 35"/>
            <p:cNvSpPr/>
            <p:nvPr/>
          </p:nvSpPr>
          <p:spPr>
            <a:xfrm rot="19200000">
              <a:off x="8069263" y="401638"/>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7" name="Right Arrow 36"/>
            <p:cNvSpPr/>
            <p:nvPr/>
          </p:nvSpPr>
          <p:spPr>
            <a:xfrm rot="13843722">
              <a:off x="6389688" y="277813"/>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8" name="Right Arrow 37"/>
            <p:cNvSpPr/>
            <p:nvPr/>
          </p:nvSpPr>
          <p:spPr>
            <a:xfrm rot="2580000" flipV="1">
              <a:off x="7993063" y="16256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9" name="Right Arrow 38"/>
            <p:cNvSpPr/>
            <p:nvPr/>
          </p:nvSpPr>
          <p:spPr>
            <a:xfrm rot="8100000" flipV="1">
              <a:off x="6316663" y="1630363"/>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
        <p:nvSpPr>
          <p:cNvPr id="42" name="_s427021"/>
          <p:cNvSpPr>
            <a:spLocks noChangeAspect="1" noChangeArrowheads="1"/>
          </p:cNvSpPr>
          <p:nvPr/>
        </p:nvSpPr>
        <p:spPr bwMode="auto">
          <a:xfrm>
            <a:off x="990600" y="1572468"/>
            <a:ext cx="1143000" cy="852487"/>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Health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Economics</a:t>
            </a:r>
          </a:p>
        </p:txBody>
      </p:sp>
      <p:sp>
        <p:nvSpPr>
          <p:cNvPr id="43" name="_s427023"/>
          <p:cNvSpPr>
            <a:spLocks noChangeAspect="1" noChangeArrowheads="1"/>
          </p:cNvSpPr>
          <p:nvPr/>
        </p:nvSpPr>
        <p:spPr bwMode="auto">
          <a:xfrm>
            <a:off x="5537200" y="5688855"/>
            <a:ext cx="1255713" cy="6524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Epigenomics</a:t>
            </a:r>
          </a:p>
        </p:txBody>
      </p:sp>
      <p:sp>
        <p:nvSpPr>
          <p:cNvPr id="44" name="_s427023"/>
          <p:cNvSpPr>
            <a:spLocks noChangeAspect="1" noChangeArrowheads="1"/>
          </p:cNvSpPr>
          <p:nvPr/>
        </p:nvSpPr>
        <p:spPr bwMode="auto">
          <a:xfrm>
            <a:off x="7599363" y="5274518"/>
            <a:ext cx="1401762" cy="728662"/>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Metabolomics</a:t>
            </a:r>
          </a:p>
        </p:txBody>
      </p:sp>
      <p:sp>
        <p:nvSpPr>
          <p:cNvPr id="45" name="_s427025"/>
          <p:cNvSpPr>
            <a:spLocks noChangeAspect="1" noChangeArrowheads="1"/>
          </p:cNvSpPr>
          <p:nvPr/>
        </p:nvSpPr>
        <p:spPr bwMode="auto">
          <a:xfrm>
            <a:off x="7405688" y="5836493"/>
            <a:ext cx="1030287" cy="904875"/>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Single</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Cell</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Analysis</a:t>
            </a:r>
          </a:p>
        </p:txBody>
      </p:sp>
      <p:pic>
        <p:nvPicPr>
          <p:cNvPr id="46" name="Picture 57" descr="CF 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3644155"/>
            <a:ext cx="6826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_s427021"/>
          <p:cNvSpPr>
            <a:spLocks noChangeAspect="1" noChangeArrowheads="1"/>
          </p:cNvSpPr>
          <p:nvPr/>
        </p:nvSpPr>
        <p:spPr bwMode="auto">
          <a:xfrm>
            <a:off x="3048000" y="1053355"/>
            <a:ext cx="1676400" cy="852488"/>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Undiagnosed </a:t>
            </a:r>
          </a:p>
          <a:p>
            <a:pPr algn="ctr" eaLnBrk="0" hangingPunct="0">
              <a:defRPr/>
            </a:pPr>
            <a:r>
              <a:rPr lang="en-US" sz="1400">
                <a:solidFill>
                  <a:schemeClr val="bg1"/>
                </a:solidFill>
                <a:effectLst>
                  <a:outerShdw blurRad="38100" dist="38100" dir="2700000" algn="tl">
                    <a:srgbClr val="000000"/>
                  </a:outerShdw>
                </a:effectLst>
                <a:ea typeface="ＭＳ Ｐゴシック" charset="-128"/>
                <a:cs typeface="Arial" pitchFamily="34" charset="0"/>
              </a:rPr>
              <a:t>Diseases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Program</a:t>
            </a:r>
          </a:p>
        </p:txBody>
      </p:sp>
      <p:sp>
        <p:nvSpPr>
          <p:cNvPr id="48" name="_s427021"/>
          <p:cNvSpPr>
            <a:spLocks noChangeAspect="1" noChangeArrowheads="1"/>
          </p:cNvSpPr>
          <p:nvPr/>
        </p:nvSpPr>
        <p:spPr bwMode="auto">
          <a:xfrm>
            <a:off x="4572000" y="875555"/>
            <a:ext cx="1676400" cy="852488"/>
          </a:xfrm>
          <a:prstGeom prst="ellipse">
            <a:avLst/>
          </a:prstGeom>
          <a:solidFill>
            <a:schemeClr val="accent6">
              <a:lumMod val="75000"/>
            </a:schemeClr>
          </a:solidFill>
          <a:ln w="9525" algn="ctr">
            <a:solidFill>
              <a:srgbClr val="FFFF00"/>
            </a:solidFill>
            <a:round/>
            <a:headEnd/>
            <a:tailEnd/>
          </a:ln>
          <a:effectLst/>
        </p:spPr>
        <p:txBody>
          <a:bodyPr wrap="none" anchor="ctr"/>
          <a:lstStyle/>
          <a:p>
            <a:pPr algn="ctr" eaLnBrk="0" hangingPunct="0">
              <a:defRPr/>
            </a:pPr>
            <a:r>
              <a:rPr lang="en-US" sz="1400" b="1">
                <a:effectLst>
                  <a:outerShdw blurRad="38100" dist="38100" dir="2700000" algn="tl">
                    <a:srgbClr val="FFFFFF"/>
                  </a:outerShdw>
                </a:effectLst>
                <a:ea typeface="ＭＳ Ｐゴシック" charset="-128"/>
              </a:rPr>
              <a:t>Extracellular RNA</a:t>
            </a:r>
          </a:p>
          <a:p>
            <a:pPr algn="ctr" eaLnBrk="0" hangingPunct="0">
              <a:defRPr/>
            </a:pPr>
            <a:r>
              <a:rPr lang="en-US" sz="1400" b="1">
                <a:effectLst>
                  <a:outerShdw blurRad="38100" dist="38100" dir="2700000" algn="tl">
                    <a:srgbClr val="FFFFFF"/>
                  </a:outerShdw>
                </a:effectLst>
                <a:ea typeface="ＭＳ Ｐゴシック" charset="-128"/>
                <a:cs typeface="Arial" pitchFamily="34" charset="0"/>
              </a:rPr>
              <a:t>Communication</a:t>
            </a:r>
          </a:p>
        </p:txBody>
      </p:sp>
      <p:sp>
        <p:nvSpPr>
          <p:cNvPr id="49" name="Rectangle 49"/>
          <p:cNvSpPr>
            <a:spLocks noChangeArrowheads="1"/>
          </p:cNvSpPr>
          <p:nvPr/>
        </p:nvSpPr>
        <p:spPr bwMode="auto">
          <a:xfrm>
            <a:off x="228600" y="5790455"/>
            <a:ext cx="266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FFC000"/>
                </a:solidFill>
                <a:latin typeface="Calibri" panose="020F0502020204030204" pitchFamily="34" charset="0"/>
                <a:hlinkClick r:id="rId4"/>
              </a:rPr>
              <a:t>http://commonfund.nih.gov/</a:t>
            </a:r>
            <a:r>
              <a:rPr lang="en-US" altLang="en-US" sz="1600">
                <a:solidFill>
                  <a:srgbClr val="FFC000"/>
                </a:solidFill>
                <a:latin typeface="Calibri" panose="020F0502020204030204" pitchFamily="34" charset="0"/>
              </a:rPr>
              <a:t> </a:t>
            </a:r>
          </a:p>
        </p:txBody>
      </p:sp>
      <p:sp>
        <p:nvSpPr>
          <p:cNvPr id="50" name="Footer Placeholder 2"/>
          <p:cNvSpPr>
            <a:spLocks noGrp="1"/>
          </p:cNvSpPr>
          <p:nvPr>
            <p:ph type="ftr" sz="quarter" idx="11"/>
          </p:nvPr>
        </p:nvSpPr>
        <p:spPr>
          <a:xfrm>
            <a:off x="3124200" y="6356350"/>
            <a:ext cx="2895600" cy="365125"/>
          </a:xfrm>
        </p:spPr>
        <p:txBody>
          <a:bodyPr/>
          <a:lstStyle/>
          <a:p>
            <a:r>
              <a:rPr lang="en-US" dirty="0" smtClean="0"/>
              <a:t>ISEV 2015</a:t>
            </a:r>
            <a:endParaRPr lang="en-US" dirty="0"/>
          </a:p>
        </p:txBody>
      </p:sp>
      <p:pic>
        <p:nvPicPr>
          <p:cNvPr id="51" name="Picture 1" descr="cid:image001.png@01CD8D1A.03990B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6165304"/>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5887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00"/>
                </a:solidFill>
              </a:rPr>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00"/>
                </a:solidFill>
              </a:rPr>
              <a:t>Reads </a:t>
            </a:r>
            <a:br>
              <a:rPr lang="en-US" sz="1800">
                <a:solidFill>
                  <a:srgbClr val="000000"/>
                </a:solidFill>
              </a:rPr>
            </a:br>
            <a:r>
              <a:rPr lang="en-US" sz="1800">
                <a:solidFill>
                  <a:srgbClr val="000000"/>
                </a:solidFill>
              </a:rPr>
              <a:t>(linked via ID, </a:t>
            </a:r>
            <a:br>
              <a:rPr lang="en-US" sz="1800">
                <a:solidFill>
                  <a:srgbClr val="000000"/>
                </a:solidFill>
              </a:rPr>
            </a:br>
            <a:r>
              <a:rPr lang="en-US" sz="1800">
                <a:solidFill>
                  <a:srgbClr val="000000"/>
                </a:solidFill>
              </a:rPr>
              <a:t>10X larger than </a:t>
            </a:r>
            <a:br>
              <a:rPr lang="en-US" sz="1800">
                <a:solidFill>
                  <a:srgbClr val="000000"/>
                </a:solidFill>
              </a:rPr>
            </a:br>
            <a:r>
              <a:rPr lang="en-US" sz="1800">
                <a:solidFill>
                  <a:srgbClr val="000000"/>
                </a:solidFill>
              </a:rPr>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b="1" dirty="0">
                <a:solidFill>
                  <a:srgbClr val="FFFFFF">
                    <a:lumMod val="50000"/>
                  </a:srgbClr>
                </a:solidFill>
                <a:ea typeface="ＭＳ Ｐゴシック" charset="0"/>
                <a:cs typeface="ＭＳ Ｐゴシック" charset="0"/>
              </a:rPr>
              <a:t>[</a:t>
            </a:r>
            <a:r>
              <a:rPr lang="en-US" sz="1000" b="1" i="1" dirty="0">
                <a:solidFill>
                  <a:srgbClr val="FFFFFF">
                    <a:lumMod val="50000"/>
                  </a:srgbClr>
                </a:solidFill>
                <a:ea typeface="ＭＳ Ｐゴシック" charset="0"/>
                <a:cs typeface="ＭＳ Ｐゴシック" charset="0"/>
              </a:rPr>
              <a:t>Bioinformatics</a:t>
            </a:r>
            <a:r>
              <a:rPr lang="en-US" sz="1000" b="1" dirty="0">
                <a:solidFill>
                  <a:srgbClr val="FFFFFF">
                    <a:lumMod val="50000"/>
                  </a:srgbClr>
                </a:solidFill>
                <a:ea typeface="ＭＳ Ｐゴシック" charset="0"/>
                <a:cs typeface="ＭＳ Ｐゴシック" charset="0"/>
              </a:rPr>
              <a:t> 27: 281]</a:t>
            </a:r>
          </a:p>
        </p:txBody>
      </p:sp>
    </p:spTree>
    <p:extLst>
      <p:ext uri="{BB962C8B-B14F-4D97-AF65-F5344CB8AC3E}">
        <p14:creationId xmlns:p14="http://schemas.microsoft.com/office/powerpoint/2010/main" val="4092610265"/>
      </p:ext>
    </p:extLst>
  </p:cSld>
  <p:clrMapOvr>
    <a:masterClrMapping/>
  </p:clrMapOvr>
  <p:transition xmlns:p14="http://schemas.microsoft.com/office/powerpoint/2010/main" spd="slow" advTm="25313"/>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AlignmentBlock 1</a:t>
              </a:r>
              <a:endParaRPr lang="en-US" sz="1600">
                <a:solidFill>
                  <a:srgbClr val="000000"/>
                </a:solidFill>
              </a:endParaRPr>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AlignmentBlock 2</a:t>
              </a:r>
              <a:endParaRPr lang="en-US" sz="1600">
                <a:solidFill>
                  <a:srgbClr val="000000"/>
                </a:solidFill>
              </a:endParaRPr>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solidFill>
                    <a:srgbClr val="000000"/>
                  </a:solidFill>
                </a:rPr>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solidFill>
                  <a:srgbClr val="000000"/>
                </a:solidFill>
                <a:latin typeface="Courier New" charset="0"/>
              </a:rPr>
              <a:t>chr2:+:601:630:1:30,chr2:+:921:940:31:50</a:t>
            </a:r>
            <a:endParaRPr lang="en-US">
              <a:solidFill>
                <a:srgbClr val="000000"/>
              </a:solidFill>
            </a:endParaRPr>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solidFill>
                  <a:srgbClr val="000000"/>
                </a:solidFill>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AlignmentBlock 2</a:t>
                </a:r>
                <a:endParaRPr lang="en-US" sz="1600">
                  <a:solidFill>
                    <a:srgbClr val="000000"/>
                  </a:solidFill>
                </a:endParaRPr>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AlignmentBlock 1</a:t>
                </a:r>
                <a:endParaRPr lang="en-US" sz="1600">
                  <a:solidFill>
                    <a:srgbClr val="000000"/>
                  </a:solidFill>
                </a:endParaRPr>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solidFill>
                      <a:srgbClr val="000000"/>
                    </a:solidFill>
                  </a:rPr>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00" b="1">
                  <a:solidFill>
                    <a:srgbClr val="000000"/>
                  </a:solidFill>
                  <a:ea typeface="ＭＳ Ｐゴシック" charset="0"/>
                  <a:cs typeface="ＭＳ Ｐゴシック" charset="0"/>
                </a:endParaRPr>
              </a:p>
            </p:txBody>
          </p:sp>
        </p:grpSp>
      </p:grpSp>
      <p:sp>
        <p:nvSpPr>
          <p:cNvPr id="325639" name="TextBox 2"/>
          <p:cNvSpPr txBox="1">
            <a:spLocks noChangeArrowheads="1"/>
          </p:cNvSpPr>
          <p:nvPr/>
        </p:nvSpPr>
        <p:spPr bwMode="auto">
          <a:xfrm>
            <a:off x="333376" y="4957764"/>
            <a:ext cx="1766888"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rPr>
              <a:t>Reference based compression (ie CRAM) is similar but it stores actual variant beyond just position of alignment block</a:t>
            </a:r>
          </a:p>
        </p:txBody>
      </p:sp>
      <p:sp>
        <p:nvSpPr>
          <p:cNvPr id="325640" name="Rectangle 3"/>
          <p:cNvSpPr>
            <a:spLocks noChangeArrowheads="1"/>
          </p:cNvSpPr>
          <p:nvPr/>
        </p:nvSpPr>
        <p:spPr bwMode="auto">
          <a:xfrm>
            <a:off x="304805" y="1681214"/>
            <a:ext cx="2124075" cy="304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p>
            <a:r>
              <a:rPr lang="en-US" sz="1200" b="1">
                <a:solidFill>
                  <a:srgbClr val="000000"/>
                </a:solidFill>
                <a:ea typeface="ＭＳ Ｐゴシック" charset="0"/>
                <a:cs typeface="ＭＳ Ｐゴシック" charset="0"/>
              </a:rPr>
              <a:t>10X Compression Ex.</a:t>
            </a:r>
          </a:p>
          <a:p>
            <a:endParaRPr lang="en-US" sz="1200" b="1">
              <a:solidFill>
                <a:srgbClr val="000000"/>
              </a:solidFill>
              <a:ea typeface="ＭＳ Ｐゴシック" charset="0"/>
              <a:cs typeface="ＭＳ Ｐゴシック" charset="0"/>
            </a:endParaRPr>
          </a:p>
          <a:p>
            <a:r>
              <a:rPr lang="en-US" sz="1200" b="1">
                <a:solidFill>
                  <a:srgbClr val="000000"/>
                </a:solidFill>
                <a:ea typeface="ＭＳ Ｐゴシック" charset="0"/>
                <a:cs typeface="ＭＳ Ｐゴシック" charset="0"/>
              </a:rPr>
              <a:t>Raw ELAND</a:t>
            </a:r>
            <a:r>
              <a:rPr lang="en-US" sz="1200">
                <a:solidFill>
                  <a:srgbClr val="000000"/>
                </a:solidFill>
                <a:ea typeface="ＭＳ Ｐゴシック" charset="0"/>
                <a:cs typeface="ＭＳ Ｐゴシック" charset="0"/>
              </a:rPr>
              <a:t> export file has uncompressed file size: ∼4 GB; total number of reads: ∼20 million; number of mapped reads: ∼12 million .  </a:t>
            </a:r>
          </a:p>
          <a:p>
            <a:endParaRPr lang="en-US" sz="1200" b="1">
              <a:solidFill>
                <a:srgbClr val="000000"/>
              </a:solidFill>
              <a:ea typeface="ＭＳ Ｐゴシック" charset="0"/>
              <a:cs typeface="ＭＳ Ｐゴシック" charset="0"/>
            </a:endParaRPr>
          </a:p>
          <a:p>
            <a:r>
              <a:rPr lang="en-US" sz="1200" b="1">
                <a:solidFill>
                  <a:srgbClr val="000000"/>
                </a:solidFill>
                <a:ea typeface="ＭＳ Ｐゴシック" charset="0"/>
                <a:cs typeface="ＭＳ Ｐゴシック" charset="0"/>
              </a:rPr>
              <a:t>MRF file</a:t>
            </a:r>
            <a:r>
              <a:rPr lang="en-US" sz="1200">
                <a:solidFill>
                  <a:srgbClr val="000000"/>
                </a:solidFill>
                <a:ea typeface="ＭＳ Ｐゴシック" charset="0"/>
                <a:cs typeface="ＭＳ Ｐゴシック" charset="0"/>
              </a:rPr>
              <a:t> is significantly smaller (∼400 MB uncompressed, ∼130 MB compressed with gzip). </a:t>
            </a:r>
          </a:p>
          <a:p>
            <a:endParaRPr lang="en-US" sz="1200" b="1">
              <a:solidFill>
                <a:srgbClr val="000000"/>
              </a:solidFill>
              <a:ea typeface="ＭＳ Ｐゴシック" charset="0"/>
              <a:cs typeface="ＭＳ Ｐゴシック" charset="0"/>
            </a:endParaRPr>
          </a:p>
          <a:p>
            <a:r>
              <a:rPr lang="en-US" sz="1200" b="1">
                <a:solidFill>
                  <a:srgbClr val="000000"/>
                </a:solidFill>
                <a:ea typeface="ＭＳ Ｐゴシック" charset="0"/>
                <a:cs typeface="ＭＳ Ｐゴシック" charset="0"/>
              </a:rPr>
              <a:t>BAM file</a:t>
            </a:r>
            <a:r>
              <a:rPr lang="en-US" sz="1200">
                <a:solidFill>
                  <a:srgbClr val="000000"/>
                </a:solidFill>
                <a:ea typeface="ＭＳ Ｐゴシック" charset="0"/>
                <a:cs typeface="ＭＳ Ｐゴシック" charset="0"/>
              </a:rPr>
              <a:t> </a:t>
            </a:r>
            <a:br>
              <a:rPr lang="en-US" sz="1200">
                <a:solidFill>
                  <a:srgbClr val="000000"/>
                </a:solidFill>
                <a:ea typeface="ＭＳ Ｐゴシック" charset="0"/>
                <a:cs typeface="ＭＳ Ｐゴシック" charset="0"/>
              </a:rPr>
            </a:br>
            <a:r>
              <a:rPr lang="en-US" sz="1200">
                <a:solidFill>
                  <a:srgbClr val="000000"/>
                </a:solidFill>
                <a:ea typeface="ＭＳ Ｐゴシック" charset="0"/>
                <a:cs typeface="ＭＳ Ｐゴシック" charset="0"/>
              </a:rPr>
              <a:t>has a size of ∼1.2 GB. </a:t>
            </a:r>
          </a:p>
          <a:p>
            <a:endParaRPr lang="en-US" sz="12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14397259"/>
      </p:ext>
    </p:extLst>
  </p:cSld>
  <p:clrMapOvr>
    <a:masterClrMapping/>
  </p:clrMapOvr>
  <p:transition xmlns:p14="http://schemas.microsoft.com/office/powerpoint/2010/main" spd="slow" advTm="37804"/>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399106917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3853515178"/>
      </p:ext>
    </p:extLst>
  </p:cSld>
  <p:clrMapOvr>
    <a:masterClrMapping/>
  </p:clrMapOvr>
  <p:transition xmlns:p14="http://schemas.microsoft.com/office/powerpoint/2010/main" spd="med" advTm="47837"/>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2420306841"/>
      </p:ext>
    </p:extLst>
  </p:cSld>
  <p:clrMapOvr>
    <a:masterClrMapping/>
  </p:clrMapOvr>
  <mc:AlternateContent xmlns:mc="http://schemas.openxmlformats.org/markup-compatibility/2006" xmlns:p14="http://schemas.microsoft.com/office/powerpoint/2010/main">
    <mc:Choice Requires="p14">
      <p:transition spd="slow" p14:dur="2000" advTm="115590"/>
    </mc:Choice>
    <mc:Fallback xmlns="">
      <p:transition xmlns:p14="http://schemas.microsoft.com/office/powerpoint/2010/main" spd="slow" advTm="11559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9186"/>
            <a:ext cx="7948820" cy="1490179"/>
          </a:xfrm>
        </p:spPr>
        <p:txBody>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p:txBody>
          <a:bodyPr/>
          <a:lstStyle/>
          <a:p>
            <a:r>
              <a:rPr lang="en-US" dirty="0"/>
              <a:t>mRNA sequencing </a:t>
            </a:r>
            <a:r>
              <a:rPr lang="en-US" dirty="0" smtClean="0"/>
              <a:t>for </a:t>
            </a:r>
            <a:r>
              <a:rPr lang="en-US" dirty="0"/>
              <a:t>462 </a:t>
            </a:r>
            <a:r>
              <a:rPr lang="en-US" dirty="0" smtClean="0"/>
              <a:t>individuals</a:t>
            </a:r>
          </a:p>
          <a:p>
            <a:pPr lvl="1"/>
            <a:r>
              <a:rPr lang="en-US" dirty="0" smtClean="0"/>
              <a:t>Publicly </a:t>
            </a:r>
            <a:r>
              <a:rPr lang="en-US" dirty="0" err="1" smtClean="0"/>
              <a:t>availableQuantification</a:t>
            </a:r>
            <a:r>
              <a:rPr lang="en-US" dirty="0" smtClean="0"/>
              <a:t> for protein </a:t>
            </a:r>
          </a:p>
          <a:p>
            <a:pPr marL="457200" lvl="1" indent="0">
              <a:buNone/>
            </a:pPr>
            <a:r>
              <a:rPr lang="en-US" dirty="0" smtClean="0"/>
              <a:t>coding genes</a:t>
            </a:r>
          </a:p>
          <a:p>
            <a:r>
              <a:rPr lang="en-US" dirty="0" smtClean="0"/>
              <a:t>Approximately 3,000 </a:t>
            </a:r>
            <a:r>
              <a:rPr lang="en-US" dirty="0" err="1" smtClean="0"/>
              <a:t>cis-eQTL</a:t>
            </a:r>
            <a:r>
              <a:rPr lang="en-US" dirty="0" smtClean="0"/>
              <a:t> (FDR&lt;0.05)</a:t>
            </a:r>
          </a:p>
          <a:p>
            <a:r>
              <a:rPr lang="en-US" dirty="0" smtClean="0"/>
              <a:t>Genotypes are available from the 1000 Genomes Project</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666" y="4683907"/>
            <a:ext cx="3557422" cy="159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247595"/>
      </p:ext>
    </p:extLst>
  </p:cSld>
  <p:clrMapOvr>
    <a:masterClrMapping/>
  </p:clrMapOvr>
  <mc:AlternateContent xmlns:mc="http://schemas.openxmlformats.org/markup-compatibility/2006" xmlns:p14="http://schemas.microsoft.com/office/powerpoint/2010/main">
    <mc:Choice Requires="p14">
      <p:transition spd="slow" p14:dur="2000" advTm="25765"/>
    </mc:Choice>
    <mc:Fallback xmlns="">
      <p:transition xmlns:p14="http://schemas.microsoft.com/office/powerpoint/2010/main" spd="slow" advTm="25765"/>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Helvetica" panose="020B0604020202020204" pitchFamily="34" charset="0"/>
                <a:ea typeface="ＭＳ Ｐゴシック" charset="0"/>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Helvetica" panose="020B0604020202020204" pitchFamily="34" charset="0"/>
                <a:ea typeface="ＭＳ Ｐゴシック" charset="0"/>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1721835370"/>
      </p:ext>
    </p:extLst>
  </p:cSld>
  <p:clrMapOvr>
    <a:masterClrMapping/>
  </p:clrMapOvr>
  <mc:AlternateContent xmlns:mc="http://schemas.openxmlformats.org/markup-compatibility/2006" xmlns:p14="http://schemas.microsoft.com/office/powerpoint/2010/main">
    <mc:Choice Requires="p14">
      <p:transition spd="slow" p14:dur="2000" advTm="74352"/>
    </mc:Choice>
    <mc:Fallback xmlns="">
      <p:transition xmlns:p14="http://schemas.microsoft.com/office/powerpoint/2010/main" spd="slow" advTm="74352"/>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0" y="2015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846548859"/>
      </p:ext>
    </p:extLst>
  </p:cSld>
  <p:clrMapOvr>
    <a:masterClrMapping/>
  </p:clrMapOvr>
  <mc:AlternateContent xmlns:mc="http://schemas.openxmlformats.org/markup-compatibility/2006" xmlns:p14="http://schemas.microsoft.com/office/powerpoint/2010/main">
    <mc:Choice Requires="p14">
      <p:transition spd="slow" p14:dur="2000" advTm="19057"/>
    </mc:Choice>
    <mc:Fallback xmlns="">
      <p:transition xmlns:p14="http://schemas.microsoft.com/office/powerpoint/2010/main" spd="slow" advTm="19057"/>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202074162"/>
      </p:ext>
    </p:extLst>
  </p:cSld>
  <p:clrMapOvr>
    <a:masterClrMapping/>
  </p:clrMapOvr>
  <mc:AlternateContent xmlns:mc="http://schemas.openxmlformats.org/markup-compatibility/2006" xmlns:p14="http://schemas.microsoft.com/office/powerpoint/2010/main">
    <mc:Choice Requires="p14">
      <p:transition spd="slow" p14:dur="2000" advTm="97904"/>
    </mc:Choice>
    <mc:Fallback xmlns="">
      <p:transition xmlns:p14="http://schemas.microsoft.com/office/powerpoint/2010/main" spd="slow" advTm="97904"/>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2888598962"/>
      </p:ext>
    </p:extLst>
  </p:cSld>
  <p:clrMapOvr>
    <a:masterClrMapping/>
  </p:clrMapOvr>
  <mc:AlternateContent xmlns:mc="http://schemas.openxmlformats.org/markup-compatibility/2006" xmlns:p14="http://schemas.microsoft.com/office/powerpoint/2010/main">
    <mc:Choice Requires="p14">
      <p:transition spd="slow" p14:dur="2000" advTm="80358"/>
    </mc:Choice>
    <mc:Fallback xmlns="">
      <p:transition xmlns:p14="http://schemas.microsoft.com/office/powerpoint/2010/main" spd="slow" advTm="80358"/>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722312" y="4876800"/>
            <a:ext cx="304800" cy="45720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27112" y="1868514"/>
            <a:ext cx="495300" cy="49368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44824" y="0"/>
            <a:ext cx="6444208" cy="752330"/>
          </a:xfrm>
        </p:spPr>
        <p:txBody>
          <a:bodyPr>
            <a:noAutofit/>
          </a:bodyPr>
          <a:lstStyle/>
          <a:p>
            <a:pPr algn="l"/>
            <a:r>
              <a:rPr lang="en-US" b="1" dirty="0" smtClean="0">
                <a:latin typeface="Arial" panose="020B0604020202020204" pitchFamily="34" charset="0"/>
                <a:cs typeface="Arial" panose="020B0604020202020204" pitchFamily="34" charset="0"/>
              </a:rPr>
              <a:t>ERCC Organization</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758880" y="6453336"/>
            <a:ext cx="2133600" cy="365125"/>
          </a:xfrm>
        </p:spPr>
        <p:txBody>
          <a:bodyPr/>
          <a:lstStyle/>
          <a:p>
            <a:fld id="{42D882AF-417C-435C-9F28-43C1763EC6AE}" type="slidenum">
              <a:rPr lang="en-US" smtClean="0"/>
              <a:pPr/>
              <a:t>3</a:t>
            </a:fld>
            <a:endParaRPr lang="en-US" dirty="0"/>
          </a:p>
        </p:txBody>
      </p:sp>
      <p:cxnSp>
        <p:nvCxnSpPr>
          <p:cNvPr id="8" name="Straight Connector 7"/>
          <p:cNvCxnSpPr/>
          <p:nvPr/>
        </p:nvCxnSpPr>
        <p:spPr>
          <a:xfrm>
            <a:off x="1425126"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3" cstate="print">
            <a:extLst>
              <a:ext uri="{28A0092B-C50C-407E-A947-70E740481C1C}">
                <a14:useLocalDpi xmlns:a14="http://schemas.microsoft.com/office/drawing/2010/main" val="0"/>
              </a:ext>
            </a:extLst>
          </a:blip>
          <a:srcRect r="66312"/>
          <a:stretch/>
        </p:blipFill>
        <p:spPr>
          <a:xfrm>
            <a:off x="251520" y="128185"/>
            <a:ext cx="706982" cy="835831"/>
          </a:xfrm>
          <a:prstGeom prst="rect">
            <a:avLst/>
          </a:prstGeom>
        </p:spPr>
      </p:pic>
      <p:graphicFrame>
        <p:nvGraphicFramePr>
          <p:cNvPr id="10" name="Diagram 9"/>
          <p:cNvGraphicFramePr/>
          <p:nvPr>
            <p:extLst>
              <p:ext uri="{D42A27DB-BD31-4B8C-83A1-F6EECF244321}">
                <p14:modId xmlns:p14="http://schemas.microsoft.com/office/powerpoint/2010/main" val="2196400250"/>
              </p:ext>
            </p:extLst>
          </p:nvPr>
        </p:nvGraphicFramePr>
        <p:xfrm>
          <a:off x="4151312" y="1219200"/>
          <a:ext cx="5029200" cy="454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p:cNvGraphicFramePr/>
          <p:nvPr>
            <p:extLst>
              <p:ext uri="{D42A27DB-BD31-4B8C-83A1-F6EECF244321}">
                <p14:modId xmlns:p14="http://schemas.microsoft.com/office/powerpoint/2010/main" val="3839876692"/>
              </p:ext>
            </p:extLst>
          </p:nvPr>
        </p:nvGraphicFramePr>
        <p:xfrm>
          <a:off x="-108520" y="2057400"/>
          <a:ext cx="4572000" cy="3048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Rectangle 11"/>
          <p:cNvSpPr/>
          <p:nvPr/>
        </p:nvSpPr>
        <p:spPr>
          <a:xfrm>
            <a:off x="68107" y="1431451"/>
            <a:ext cx="3321205" cy="584775"/>
          </a:xfrm>
          <a:prstGeom prst="rect">
            <a:avLst/>
          </a:prstGeom>
          <a:solidFill>
            <a:schemeClr val="bg1"/>
          </a:solidFill>
          <a:ln w="19050">
            <a:solidFill>
              <a:schemeClr val="tx2">
                <a:lumMod val="60000"/>
                <a:lumOff val="40000"/>
              </a:schemeClr>
            </a:solidFill>
          </a:ln>
        </p:spPr>
        <p:txBody>
          <a:bodyPr wrap="square">
            <a:spAutoFit/>
          </a:bodyPr>
          <a:lstStyle/>
          <a:p>
            <a:pPr marL="285750" indent="-285750">
              <a:buFont typeface="Arial" pitchFamily="34" charset="0"/>
              <a:buChar char="•"/>
            </a:pPr>
            <a:r>
              <a:rPr lang="en-US" sz="1600" b="1" dirty="0"/>
              <a:t>Curated Gene </a:t>
            </a:r>
            <a:r>
              <a:rPr lang="en-US" sz="1600" b="1" dirty="0" smtClean="0"/>
              <a:t>Context, Network Modules, Pathways</a:t>
            </a:r>
            <a:endParaRPr lang="en-US" sz="1600" b="1" dirty="0"/>
          </a:p>
        </p:txBody>
      </p:sp>
      <p:sp>
        <p:nvSpPr>
          <p:cNvPr id="13" name="Rectangle 12"/>
          <p:cNvSpPr/>
          <p:nvPr/>
        </p:nvSpPr>
        <p:spPr>
          <a:xfrm>
            <a:off x="493713" y="5334000"/>
            <a:ext cx="3276600" cy="830997"/>
          </a:xfrm>
          <a:prstGeom prst="rect">
            <a:avLst/>
          </a:prstGeom>
          <a:ln w="19050">
            <a:solidFill>
              <a:srgbClr val="FFC000"/>
            </a:solidFill>
          </a:ln>
        </p:spPr>
        <p:txBody>
          <a:bodyPr wrap="square">
            <a:spAutoFit/>
          </a:bodyPr>
          <a:lstStyle/>
          <a:p>
            <a:pPr marL="285750" indent="-285750">
              <a:buFont typeface="Arial" pitchFamily="34" charset="0"/>
              <a:buChar char="•"/>
            </a:pPr>
            <a:r>
              <a:rPr lang="en-US" sz="1600" b="1" dirty="0" smtClean="0"/>
              <a:t>Develop Metadata </a:t>
            </a:r>
            <a:r>
              <a:rPr lang="en-US" sz="1600" b="1" dirty="0" err="1" smtClean="0"/>
              <a:t>Stds</a:t>
            </a:r>
            <a:endParaRPr lang="en-US" sz="1600" b="1" dirty="0"/>
          </a:p>
          <a:p>
            <a:pPr marL="285750" indent="-285750">
              <a:buFont typeface="Arial" pitchFamily="34" charset="0"/>
              <a:buChar char="•"/>
            </a:pPr>
            <a:r>
              <a:rPr lang="en-US" sz="1600" b="1" dirty="0" smtClean="0"/>
              <a:t>Create &amp; Host </a:t>
            </a:r>
            <a:r>
              <a:rPr lang="en-US" sz="1600" b="1" dirty="0" err="1" smtClean="0"/>
              <a:t>exRNA</a:t>
            </a:r>
            <a:r>
              <a:rPr lang="en-US" sz="1600" b="1" dirty="0" smtClean="0"/>
              <a:t> Atlas</a:t>
            </a:r>
          </a:p>
          <a:p>
            <a:pPr marL="285750" indent="-285750">
              <a:buFont typeface="Arial" pitchFamily="34" charset="0"/>
              <a:buChar char="•"/>
            </a:pPr>
            <a:r>
              <a:rPr lang="en-US" sz="1600" b="1" dirty="0" smtClean="0"/>
              <a:t>Data Analysis &amp; </a:t>
            </a:r>
            <a:r>
              <a:rPr lang="en-US" sz="1600" b="1" dirty="0" err="1" smtClean="0"/>
              <a:t>Visualizaton</a:t>
            </a:r>
            <a:endParaRPr lang="en-US" sz="1600" b="1" dirty="0"/>
          </a:p>
        </p:txBody>
      </p:sp>
      <p:sp>
        <p:nvSpPr>
          <p:cNvPr id="14" name="Rectangle 13"/>
          <p:cNvSpPr/>
          <p:nvPr/>
        </p:nvSpPr>
        <p:spPr>
          <a:xfrm>
            <a:off x="4043517" y="5760334"/>
            <a:ext cx="4572000" cy="830997"/>
          </a:xfrm>
          <a:prstGeom prst="rect">
            <a:avLst/>
          </a:prstGeom>
          <a:ln w="19050">
            <a:solidFill>
              <a:schemeClr val="accent1">
                <a:lumMod val="40000"/>
                <a:lumOff val="60000"/>
              </a:schemeClr>
            </a:solidFill>
          </a:ln>
          <a:effectLst>
            <a:outerShdw blurRad="76200" dir="18900000" sy="23000" kx="-1200000" algn="bl" rotWithShape="0">
              <a:prstClr val="black">
                <a:alpha val="20000"/>
              </a:prstClr>
            </a:outerShdw>
          </a:effectLst>
        </p:spPr>
        <p:txBody>
          <a:bodyPr>
            <a:spAutoFit/>
          </a:bodyPr>
          <a:lstStyle/>
          <a:p>
            <a:pPr marL="285750" indent="-285750">
              <a:buFont typeface="Arial" pitchFamily="34" charset="0"/>
              <a:buChar char="•"/>
            </a:pPr>
            <a:r>
              <a:rPr lang="en-US" sz="1600" b="1" dirty="0" smtClean="0"/>
              <a:t>Develop Analysis Pipelines/Tools</a:t>
            </a:r>
            <a:endParaRPr lang="en-US" sz="1600" b="1" dirty="0"/>
          </a:p>
          <a:p>
            <a:pPr marL="285750" indent="-285750">
              <a:buFont typeface="Arial" pitchFamily="34" charset="0"/>
              <a:buChar char="•"/>
            </a:pPr>
            <a:r>
              <a:rPr lang="en-US" sz="1600" b="1" dirty="0" smtClean="0"/>
              <a:t>Integrative Analysis</a:t>
            </a:r>
          </a:p>
          <a:p>
            <a:pPr marL="285750" indent="-285750">
              <a:buFont typeface="Arial" pitchFamily="34" charset="0"/>
              <a:buChar char="•"/>
            </a:pPr>
            <a:r>
              <a:rPr lang="en-US" sz="1600" b="1" dirty="0" smtClean="0"/>
              <a:t>Profile/Gene/Network Modules</a:t>
            </a:r>
            <a:endParaRPr lang="en-US" sz="1600" b="1" dirty="0"/>
          </a:p>
        </p:txBody>
      </p:sp>
      <p:cxnSp>
        <p:nvCxnSpPr>
          <p:cNvPr id="17" name="Straight Connector 16"/>
          <p:cNvCxnSpPr/>
          <p:nvPr/>
        </p:nvCxnSpPr>
        <p:spPr>
          <a:xfrm flipH="1">
            <a:off x="4913313" y="2362200"/>
            <a:ext cx="304799" cy="457200"/>
          </a:xfrm>
          <a:prstGeom prst="line">
            <a:avLst/>
          </a:prstGeom>
          <a:ln w="57150">
            <a:solidFill>
              <a:srgbClr val="00B0F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13412" y="2971800"/>
            <a:ext cx="876301" cy="228600"/>
          </a:xfrm>
          <a:prstGeom prst="line">
            <a:avLst/>
          </a:prstGeom>
          <a:ln w="57150">
            <a:solidFill>
              <a:srgbClr val="00B0F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5751514" y="3505200"/>
            <a:ext cx="838200" cy="304800"/>
          </a:xfrm>
          <a:prstGeom prst="line">
            <a:avLst/>
          </a:prstGeom>
          <a:ln w="57150">
            <a:solidFill>
              <a:srgbClr val="00B0F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5522913" y="3962400"/>
            <a:ext cx="380999" cy="381000"/>
          </a:xfrm>
          <a:prstGeom prst="line">
            <a:avLst/>
          </a:prstGeom>
          <a:ln w="57150">
            <a:solidFill>
              <a:srgbClr val="00B0F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Left Brace 20"/>
          <p:cNvSpPr/>
          <p:nvPr/>
        </p:nvSpPr>
        <p:spPr>
          <a:xfrm rot="10800000">
            <a:off x="3541713" y="2209800"/>
            <a:ext cx="685800" cy="2895600"/>
          </a:xfrm>
          <a:prstGeom prst="leftBrace">
            <a:avLst>
              <a:gd name="adj1" fmla="val 8333"/>
              <a:gd name="adj2" fmla="val 521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3389312" y="5105400"/>
            <a:ext cx="654205" cy="76720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5" name="Footer Placeholder 9"/>
          <p:cNvSpPr>
            <a:spLocks noGrp="1"/>
          </p:cNvSpPr>
          <p:nvPr>
            <p:ph type="ftr" sz="quarter" idx="11"/>
          </p:nvPr>
        </p:nvSpPr>
        <p:spPr>
          <a:xfrm>
            <a:off x="3347864" y="6508750"/>
            <a:ext cx="2895600" cy="365125"/>
          </a:xfrm>
        </p:spPr>
        <p:txBody>
          <a:bodyPr/>
          <a:lstStyle/>
          <a:p>
            <a:r>
              <a:rPr lang="en-US" dirty="0" smtClean="0"/>
              <a:t>ISEV 2015</a:t>
            </a:r>
            <a:endParaRPr lang="en-US" dirty="0"/>
          </a:p>
        </p:txBody>
      </p:sp>
      <p:sp>
        <p:nvSpPr>
          <p:cNvPr id="23" name="Rectangle 22"/>
          <p:cNvSpPr/>
          <p:nvPr/>
        </p:nvSpPr>
        <p:spPr>
          <a:xfrm>
            <a:off x="68107" y="1002732"/>
            <a:ext cx="5143582" cy="338554"/>
          </a:xfrm>
          <a:prstGeom prst="rect">
            <a:avLst/>
          </a:prstGeom>
          <a:solidFill>
            <a:schemeClr val="bg1"/>
          </a:solidFill>
          <a:ln w="19050">
            <a:noFill/>
          </a:ln>
        </p:spPr>
        <p:txBody>
          <a:bodyPr wrap="square">
            <a:spAutoFit/>
          </a:bodyPr>
          <a:lstStyle/>
          <a:p>
            <a:r>
              <a:rPr lang="en-US" sz="1600" b="1" u="sng" dirty="0" smtClean="0"/>
              <a:t>Data Management &amp; Resource Repository (DMRR)</a:t>
            </a:r>
            <a:endParaRPr lang="en-US" sz="1600" b="1" u="sng" dirty="0"/>
          </a:p>
        </p:txBody>
      </p:sp>
    </p:spTree>
    <p:extLst>
      <p:ext uri="{BB962C8B-B14F-4D97-AF65-F5344CB8AC3E}">
        <p14:creationId xmlns:p14="http://schemas.microsoft.com/office/powerpoint/2010/main" val="12770878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G_GI_slides_Nov.2015_Large-AH_Page_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372"/>
            <a:ext cx="9144000" cy="5142857"/>
          </a:xfrm>
          <a:prstGeom prst="rect">
            <a:avLst/>
          </a:prstGeom>
        </p:spPr>
      </p:pic>
      <p:sp>
        <p:nvSpPr>
          <p:cNvPr id="3" name="Rectangle 2"/>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3075338288"/>
      </p:ext>
    </p:extLst>
  </p:cSld>
  <p:clrMapOvr>
    <a:masterClrMapping/>
  </p:clrMapOvr>
  <mc:AlternateContent xmlns:mc="http://schemas.openxmlformats.org/markup-compatibility/2006" xmlns:p14="http://schemas.microsoft.com/office/powerpoint/2010/main">
    <mc:Choice Requires="p14">
      <p:transition spd="slow" p14:dur="2000" advTm="60486"/>
    </mc:Choice>
    <mc:Fallback xmlns="">
      <p:transition xmlns:p14="http://schemas.microsoft.com/office/powerpoint/2010/main" spd="slow" advTm="60486"/>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74599335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normAutofit fontScale="90000"/>
          </a:bodyPr>
          <a:lstStyle/>
          <a:p>
            <a:pPr defTabSz="398407">
              <a:defRPr sz="6596"/>
            </a:pPr>
            <a:r>
              <a:rPr b="1">
                <a:solidFill>
                  <a:schemeClr val="accent1"/>
                </a:solidFill>
              </a:rPr>
              <a:t>exceRpt</a:t>
            </a:r>
            <a:r>
              <a:t/>
            </a:r>
            <a:br/>
            <a:r>
              <a:rPr sz="3500"/>
              <a:t>a comprehensive method for the analysis of smallRNA-seq data, </a:t>
            </a:r>
            <a:r>
              <a:rPr sz="3500">
                <a:solidFill>
                  <a:schemeClr val="accent2"/>
                </a:solidFill>
              </a:rPr>
              <a:t>cellular expression </a:t>
            </a:r>
            <a:r>
              <a:rPr sz="3500"/>
              <a:t>profiles, &amp; </a:t>
            </a:r>
            <a:r>
              <a:rPr sz="3500">
                <a:solidFill>
                  <a:schemeClr val="accent5"/>
                </a:solidFill>
              </a:rPr>
              <a:t>exogenous sequence</a:t>
            </a:r>
            <a:r>
              <a:rPr sz="3500"/>
              <a:t> detection</a:t>
            </a:r>
          </a:p>
        </p:txBody>
      </p:sp>
      <p:sp>
        <p:nvSpPr>
          <p:cNvPr id="239" name="Shape 239"/>
          <p:cNvSpPr>
            <a:spLocks noGrp="1"/>
          </p:cNvSpPr>
          <p:nvPr>
            <p:ph type="body" sz="half" idx="1"/>
          </p:nvPr>
        </p:nvSpPr>
        <p:spPr>
          <a:xfrm>
            <a:off x="250032" y="3705820"/>
            <a:ext cx="8643938" cy="1687711"/>
          </a:xfrm>
          <a:prstGeom prst="rect">
            <a:avLst/>
          </a:prstGeom>
        </p:spPr>
        <p:txBody>
          <a:bodyPr>
            <a:normAutofit lnSpcReduction="10000"/>
          </a:bodyPr>
          <a:lstStyle/>
          <a:p>
            <a:endParaRPr/>
          </a:p>
          <a:p>
            <a:r>
              <a:t>Rob Kitchen</a:t>
            </a:r>
          </a:p>
          <a:p>
            <a:r>
              <a:t>Yale</a:t>
            </a:r>
          </a:p>
          <a:p>
            <a:r>
              <a:t>2015 - 04 - 25</a:t>
            </a:r>
          </a:p>
        </p:txBody>
      </p:sp>
      <p:sp>
        <p:nvSpPr>
          <p:cNvPr id="240" name="Shape 240"/>
          <p:cNvSpPr>
            <a:spLocks noGrp="1"/>
          </p:cNvSpPr>
          <p:nvPr>
            <p:ph type="sldNum" sz="quarter" idx="2"/>
          </p:nvPr>
        </p:nvSpPr>
        <p:spPr>
          <a:xfrm>
            <a:off x="4487169" y="6518673"/>
            <a:ext cx="160735" cy="250031"/>
          </a:xfrm>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32</a:t>
            </a:fld>
            <a:endParaRPr/>
          </a:p>
        </p:txBody>
      </p:sp>
    </p:spTree>
    <p:extLst>
      <p:ext uri="{BB962C8B-B14F-4D97-AF65-F5344CB8AC3E}">
        <p14:creationId xmlns:p14="http://schemas.microsoft.com/office/powerpoint/2010/main" val="1018813605"/>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89"/>
          <p:cNvGrpSpPr/>
          <p:nvPr/>
        </p:nvGrpSpPr>
        <p:grpSpPr>
          <a:xfrm>
            <a:off x="200122" y="1235431"/>
            <a:ext cx="8743757" cy="3912912"/>
            <a:chOff x="0" y="0"/>
            <a:chExt cx="12435564" cy="5565028"/>
          </a:xfrm>
        </p:grpSpPr>
        <p:sp>
          <p:nvSpPr>
            <p:cNvPr id="288" name="Shape 288"/>
            <p:cNvSpPr/>
            <p:nvPr/>
          </p:nvSpPr>
          <p:spPr>
            <a:xfrm>
              <a:off x="139700" y="139700"/>
              <a:ext cx="12156165" cy="5285629"/>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287" name="Picture 286"/>
            <p:cNvPicPr>
              <a:picLocks/>
            </p:cNvPicPr>
            <p:nvPr/>
          </p:nvPicPr>
          <p:blipFill>
            <a:blip r:embed="rId2">
              <a:extLst/>
            </a:blip>
            <a:stretch>
              <a:fillRect/>
            </a:stretch>
          </p:blipFill>
          <p:spPr>
            <a:xfrm>
              <a:off x="0" y="-1"/>
              <a:ext cx="12435565" cy="5565030"/>
            </a:xfrm>
            <a:prstGeom prst="rect">
              <a:avLst/>
            </a:prstGeom>
            <a:effectLst/>
          </p:spPr>
        </p:pic>
      </p:grpSp>
      <p:sp>
        <p:nvSpPr>
          <p:cNvPr id="290" name="Shape 290"/>
          <p:cNvSpPr>
            <a:spLocks noGrp="1"/>
          </p:cNvSpPr>
          <p:nvPr>
            <p:ph type="title"/>
          </p:nvPr>
        </p:nvSpPr>
        <p:spPr>
          <a:prstGeom prst="rect">
            <a:avLst/>
          </a:prstGeom>
        </p:spPr>
        <p:txBody>
          <a:bodyPr/>
          <a:lstStyle/>
          <a:p>
            <a:r>
              <a:t>for a typical cellular sample…</a:t>
            </a:r>
          </a:p>
        </p:txBody>
      </p:sp>
      <p:pic>
        <p:nvPicPr>
          <p:cNvPr id="291" name="smallExRNA_Workflow.pdf"/>
          <p:cNvPicPr>
            <a:picLocks noChangeAspect="1"/>
          </p:cNvPicPr>
          <p:nvPr/>
        </p:nvPicPr>
        <p:blipFill>
          <a:blip r:embed="rId3">
            <a:extLst/>
          </a:blip>
          <a:stretch>
            <a:fillRect/>
          </a:stretch>
        </p:blipFill>
        <p:spPr>
          <a:xfrm>
            <a:off x="340441" y="1427484"/>
            <a:ext cx="8370161" cy="3518185"/>
          </a:xfrm>
          <a:prstGeom prst="rect">
            <a:avLst/>
          </a:prstGeom>
          <a:ln w="12700">
            <a:miter lim="400000"/>
          </a:ln>
        </p:spPr>
      </p:pic>
      <p:sp>
        <p:nvSpPr>
          <p:cNvPr id="292" name="Shape 292"/>
          <p:cNvSpPr>
            <a:spLocks noGrp="1"/>
          </p:cNvSpPr>
          <p:nvPr>
            <p:ph type="body" sz="quarter" idx="4294967295"/>
          </p:nvPr>
        </p:nvSpPr>
        <p:spPr>
          <a:xfrm>
            <a:off x="250032" y="5299766"/>
            <a:ext cx="8643938" cy="1156435"/>
          </a:xfrm>
          <a:prstGeom prst="rect">
            <a:avLst/>
          </a:prstGeom>
        </p:spPr>
        <p:txBody>
          <a:bodyPr>
            <a:normAutofit fontScale="70000" lnSpcReduction="20000"/>
          </a:bodyPr>
          <a:lstStyle/>
          <a:p>
            <a:pPr marL="212151" indent="-212151" defTabSz="406623">
              <a:spcBef>
                <a:spcPts val="2601"/>
              </a:spcBef>
              <a:defRPr sz="3762"/>
            </a:pPr>
            <a:r>
              <a:t>exRNA samples typically much noisier</a:t>
            </a:r>
          </a:p>
          <a:p>
            <a:pPr marL="212151" indent="-212151" defTabSz="406623">
              <a:spcBef>
                <a:spcPts val="2601"/>
              </a:spcBef>
              <a:defRPr sz="3762"/>
            </a:pPr>
            <a:r>
              <a:t>cascade of read-alignment steps mitigates contamination</a:t>
            </a:r>
          </a:p>
        </p:txBody>
      </p:sp>
      <p:sp>
        <p:nvSpPr>
          <p:cNvPr id="293" name="Shape 293"/>
          <p:cNvSpPr>
            <a:spLocks noGrp="1"/>
          </p:cNvSpPr>
          <p:nvPr>
            <p:ph type="sldNum" sz="quarter" idx="2"/>
          </p:nvPr>
        </p:nvSpPr>
        <p:spPr>
          <a:xfrm>
            <a:off x="4487169" y="6518673"/>
            <a:ext cx="160735" cy="250031"/>
          </a:xfrm>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33</a:t>
            </a:fld>
            <a:endParaRPr/>
          </a:p>
        </p:txBody>
      </p:sp>
    </p:spTree>
    <p:extLst>
      <p:ext uri="{BB962C8B-B14F-4D97-AF65-F5344CB8AC3E}">
        <p14:creationId xmlns:p14="http://schemas.microsoft.com/office/powerpoint/2010/main" val="1695091748"/>
      </p:ext>
    </p:extLst>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 name="Group 368"/>
          <p:cNvGrpSpPr/>
          <p:nvPr/>
        </p:nvGrpSpPr>
        <p:grpSpPr>
          <a:xfrm>
            <a:off x="3619405" y="1"/>
            <a:ext cx="5513327" cy="6858001"/>
            <a:chOff x="0" y="0"/>
            <a:chExt cx="7841175" cy="9753600"/>
          </a:xfrm>
        </p:grpSpPr>
        <p:sp>
          <p:nvSpPr>
            <p:cNvPr id="367" name="Shape 367"/>
            <p:cNvSpPr/>
            <p:nvPr/>
          </p:nvSpPr>
          <p:spPr>
            <a:xfrm>
              <a:off x="139700" y="139700"/>
              <a:ext cx="7561776" cy="9474200"/>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pic>
          <p:nvPicPr>
            <p:cNvPr id="366" name="Picture 365"/>
            <p:cNvPicPr>
              <a:picLocks/>
            </p:cNvPicPr>
            <p:nvPr/>
          </p:nvPicPr>
          <p:blipFill>
            <a:blip r:embed="rId2">
              <a:extLst/>
            </a:blip>
            <a:stretch>
              <a:fillRect/>
            </a:stretch>
          </p:blipFill>
          <p:spPr>
            <a:xfrm>
              <a:off x="-1" y="0"/>
              <a:ext cx="7841177" cy="9753601"/>
            </a:xfrm>
            <a:prstGeom prst="rect">
              <a:avLst/>
            </a:prstGeom>
            <a:effectLst/>
          </p:spPr>
        </p:pic>
      </p:grpSp>
      <p:sp>
        <p:nvSpPr>
          <p:cNvPr id="369" name="Shape 369"/>
          <p:cNvSpPr/>
          <p:nvPr/>
        </p:nvSpPr>
        <p:spPr>
          <a:xfrm>
            <a:off x="205384" y="175570"/>
            <a:ext cx="3006513" cy="5927351"/>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a:solidFill>
                  <a:srgbClr val="535353"/>
                </a:solidFill>
                <a:latin typeface="Myriad Pro"/>
                <a:ea typeface="Myriad Pro"/>
                <a:cs typeface="Myriad Pro"/>
                <a:sym typeface="Myriad Pro"/>
              </a:rPr>
              <a:t>automatic pre-processing </a:t>
            </a:r>
            <a:r>
              <a:rPr sz="1900" kern="0">
                <a:solidFill>
                  <a:srgbClr val="535353"/>
                </a:solidFill>
                <a:latin typeface="Myriad Pro Light"/>
                <a:ea typeface="Myriad Pro Light"/>
                <a:cs typeface="Myriad Pro Light"/>
                <a:sym typeface="Myriad Pro Light"/>
              </a:rPr>
              <a:t>and QC of sequence reads</a:t>
            </a: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a:solidFill>
                  <a:srgbClr val="535353"/>
                </a:solidFill>
                <a:latin typeface="Myriad Pro Light"/>
                <a:ea typeface="Myriad Pro Light"/>
                <a:cs typeface="Myriad Pro Light"/>
                <a:sym typeface="Myriad Pro Light"/>
              </a:rPr>
              <a:t>explicit filtering of  </a:t>
            </a:r>
            <a:r>
              <a:rPr sz="1900" kern="0">
                <a:solidFill>
                  <a:srgbClr val="535353"/>
                </a:solidFill>
                <a:latin typeface="Myriad Pro"/>
                <a:ea typeface="Myriad Pro"/>
                <a:cs typeface="Myriad Pro"/>
                <a:sym typeface="Myriad Pro"/>
              </a:rPr>
              <a:t>contaminants </a:t>
            </a:r>
            <a:r>
              <a:rPr sz="1900" kern="0">
                <a:solidFill>
                  <a:srgbClr val="535353"/>
                </a:solidFill>
                <a:latin typeface="Myriad Pro Light"/>
                <a:ea typeface="Myriad Pro Light"/>
                <a:cs typeface="Myriad Pro Light"/>
                <a:sym typeface="Myriad Pro Light"/>
              </a:rPr>
              <a:t>&amp; </a:t>
            </a:r>
            <a:r>
              <a:rPr sz="1900" kern="0">
                <a:solidFill>
                  <a:srgbClr val="535353"/>
                </a:solidFill>
                <a:latin typeface="Myriad Pro"/>
                <a:ea typeface="Myriad Pro"/>
                <a:cs typeface="Myriad Pro"/>
                <a:sym typeface="Myriad Pro"/>
              </a:rPr>
              <a:t>rRNA</a:t>
            </a: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a:solidFill>
                  <a:srgbClr val="535353"/>
                </a:solidFill>
                <a:latin typeface="Myriad Pro Light"/>
                <a:ea typeface="Myriad Pro Light"/>
                <a:cs typeface="Myriad Pro Light"/>
                <a:sym typeface="Myriad Pro Light"/>
              </a:rPr>
              <a:t>quantification of </a:t>
            </a:r>
            <a:r>
              <a:rPr sz="1900" kern="0">
                <a:solidFill>
                  <a:srgbClr val="535353"/>
                </a:solidFill>
                <a:latin typeface="Myriad Pro"/>
                <a:ea typeface="Myriad Pro"/>
                <a:cs typeface="Myriad Pro"/>
                <a:sym typeface="Myriad Pro"/>
              </a:rPr>
              <a:t>spike-in</a:t>
            </a:r>
            <a:r>
              <a:rPr sz="1900" kern="0">
                <a:solidFill>
                  <a:srgbClr val="535353"/>
                </a:solidFill>
                <a:latin typeface="Myriad Pro Light"/>
                <a:ea typeface="Myriad Pro Light"/>
                <a:cs typeface="Myriad Pro Light"/>
                <a:sym typeface="Myriad Pro Light"/>
              </a:rPr>
              <a:t> sequences and many </a:t>
            </a:r>
            <a:r>
              <a:rPr sz="1900" kern="0">
                <a:solidFill>
                  <a:srgbClr val="535353"/>
                </a:solidFill>
                <a:latin typeface="Myriad Pro"/>
                <a:ea typeface="Myriad Pro"/>
                <a:cs typeface="Myriad Pro"/>
                <a:sym typeface="Myriad Pro"/>
              </a:rPr>
              <a:t>different smallRNA biotypes</a:t>
            </a: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a:solidFill>
                  <a:srgbClr val="535353"/>
                </a:solidFill>
                <a:latin typeface="Myriad Pro"/>
                <a:ea typeface="Myriad Pro"/>
                <a:cs typeface="Myriad Pro"/>
                <a:sym typeface="Myriad Pro"/>
              </a:rPr>
              <a:t>choice of 3 end-points:</a:t>
            </a:r>
          </a:p>
        </p:txBody>
      </p:sp>
      <p:sp>
        <p:nvSpPr>
          <p:cNvPr id="370" name="Shape 370"/>
          <p:cNvSpPr/>
          <p:nvPr/>
        </p:nvSpPr>
        <p:spPr>
          <a:xfrm>
            <a:off x="565860" y="5368377"/>
            <a:ext cx="242312" cy="237958"/>
          </a:xfrm>
          <a:prstGeom prst="ellipse">
            <a:avLst/>
          </a:prstGeom>
          <a:solidFill>
            <a:schemeClr val="accent5"/>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1</a:t>
            </a:r>
          </a:p>
        </p:txBody>
      </p:sp>
      <p:sp>
        <p:nvSpPr>
          <p:cNvPr id="371" name="Shape 371"/>
          <p:cNvSpPr/>
          <p:nvPr/>
        </p:nvSpPr>
        <p:spPr>
          <a:xfrm>
            <a:off x="566299" y="5741644"/>
            <a:ext cx="242312" cy="237957"/>
          </a:xfrm>
          <a:prstGeom prst="ellipse">
            <a:avLst/>
          </a:prstGeom>
          <a:solidFill>
            <a:schemeClr val="accent5"/>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2</a:t>
            </a:r>
          </a:p>
        </p:txBody>
      </p:sp>
      <p:sp>
        <p:nvSpPr>
          <p:cNvPr id="372" name="Shape 372"/>
          <p:cNvSpPr/>
          <p:nvPr/>
        </p:nvSpPr>
        <p:spPr>
          <a:xfrm>
            <a:off x="566299" y="6111819"/>
            <a:ext cx="242312" cy="237957"/>
          </a:xfrm>
          <a:prstGeom prst="ellipse">
            <a:avLst/>
          </a:prstGeom>
          <a:solidFill>
            <a:schemeClr val="accent5"/>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3</a:t>
            </a:r>
          </a:p>
        </p:txBody>
      </p:sp>
      <p:sp>
        <p:nvSpPr>
          <p:cNvPr id="373" name="Shape 373"/>
          <p:cNvSpPr/>
          <p:nvPr/>
        </p:nvSpPr>
        <p:spPr>
          <a:xfrm>
            <a:off x="844156" y="5218622"/>
            <a:ext cx="2247563" cy="1284001"/>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p>
            <a:pPr defTabSz="410730" fontAlgn="auto" hangingPunct="0">
              <a:spcBef>
                <a:spcPts val="0"/>
              </a:spcBef>
              <a:spcAft>
                <a:spcPts val="0"/>
              </a:spcAft>
              <a:defRPr sz="2300">
                <a:latin typeface="+mj-lt"/>
                <a:ea typeface="+mj-ea"/>
                <a:cs typeface="+mj-cs"/>
                <a:sym typeface="Myriad Pro"/>
              </a:defRPr>
            </a:pPr>
            <a:r>
              <a:rPr sz="1600" kern="0">
                <a:solidFill>
                  <a:srgbClr val="535353"/>
                </a:solidFill>
                <a:latin typeface="Myriad Pro"/>
                <a:ea typeface="Myriad Pro"/>
                <a:cs typeface="Myriad Pro"/>
                <a:sym typeface="Myriad Pro"/>
              </a:rPr>
              <a:t>endogenous only</a:t>
            </a:r>
            <a:br>
              <a:rPr sz="1600" kern="0">
                <a:solidFill>
                  <a:srgbClr val="535353"/>
                </a:solidFill>
                <a:latin typeface="Myriad Pro"/>
                <a:ea typeface="Myriad Pro"/>
                <a:cs typeface="Myriad Pro"/>
                <a:sym typeface="Myriad Pro"/>
              </a:rPr>
            </a:br>
            <a:endParaRPr sz="700" kern="0">
              <a:solidFill>
                <a:srgbClr val="535353"/>
              </a:solidFill>
              <a:latin typeface="Myriad Pro"/>
              <a:ea typeface="Myriad Pro"/>
              <a:cs typeface="Myriad Pro"/>
              <a:sym typeface="Myriad Pro"/>
            </a:endParaRPr>
          </a:p>
          <a:p>
            <a:pPr defTabSz="410730" fontAlgn="auto" hangingPunct="0">
              <a:spcBef>
                <a:spcPts val="0"/>
              </a:spcBef>
              <a:spcAft>
                <a:spcPts val="0"/>
              </a:spcAft>
              <a:defRPr sz="2300">
                <a:latin typeface="+mj-lt"/>
                <a:ea typeface="+mj-ea"/>
                <a:cs typeface="+mj-cs"/>
                <a:sym typeface="Myriad Pro"/>
              </a:defRPr>
            </a:pPr>
            <a:r>
              <a:rPr sz="1600" kern="0">
                <a:solidFill>
                  <a:srgbClr val="535353"/>
                </a:solidFill>
                <a:latin typeface="Myriad Pro"/>
                <a:ea typeface="Myriad Pro"/>
                <a:cs typeface="Myriad Pro"/>
                <a:sym typeface="Myriad Pro"/>
              </a:rPr>
              <a:t>exogenous miRNA+rRNA</a:t>
            </a:r>
          </a:p>
          <a:p>
            <a:pPr defTabSz="410730" fontAlgn="auto" hangingPunct="0">
              <a:spcBef>
                <a:spcPts val="0"/>
              </a:spcBef>
              <a:spcAft>
                <a:spcPts val="0"/>
              </a:spcAft>
              <a:defRPr sz="2300">
                <a:latin typeface="+mj-lt"/>
                <a:ea typeface="+mj-ea"/>
                <a:cs typeface="+mj-cs"/>
                <a:sym typeface="Myriad Pro"/>
              </a:defRPr>
            </a:pPr>
            <a:r>
              <a:rPr sz="700" kern="0">
                <a:solidFill>
                  <a:srgbClr val="535353"/>
                </a:solidFill>
                <a:latin typeface="Myriad Pro"/>
                <a:ea typeface="Myriad Pro"/>
                <a:cs typeface="Myriad Pro"/>
                <a:sym typeface="Myriad Pro"/>
              </a:rPr>
              <a:t/>
            </a:r>
            <a:br>
              <a:rPr sz="700" kern="0">
                <a:solidFill>
                  <a:srgbClr val="535353"/>
                </a:solidFill>
                <a:latin typeface="Myriad Pro"/>
                <a:ea typeface="Myriad Pro"/>
                <a:cs typeface="Myriad Pro"/>
                <a:sym typeface="Myriad Pro"/>
              </a:rPr>
            </a:br>
            <a:r>
              <a:rPr sz="1600" kern="0">
                <a:solidFill>
                  <a:srgbClr val="535353"/>
                </a:solidFill>
                <a:latin typeface="Myriad Pro"/>
                <a:ea typeface="Myriad Pro"/>
                <a:cs typeface="Myriad Pro"/>
                <a:sym typeface="Myriad Pro"/>
              </a:rPr>
              <a:t>exogenous genomes</a:t>
            </a:r>
          </a:p>
        </p:txBody>
      </p:sp>
      <p:sp>
        <p:nvSpPr>
          <p:cNvPr id="374" name="Shape 374"/>
          <p:cNvSpPr/>
          <p:nvPr/>
        </p:nvSpPr>
        <p:spPr>
          <a:xfrm>
            <a:off x="44421" y="-397"/>
            <a:ext cx="3573032" cy="58492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92500" lnSpcReduction="20000"/>
          </a:bodyPr>
          <a:lstStyle/>
          <a:p>
            <a:pPr defTabSz="410730" fontAlgn="auto" hangingPunct="0">
              <a:spcBef>
                <a:spcPts val="2672"/>
              </a:spcBef>
              <a:spcAft>
                <a:spcPts val="0"/>
              </a:spcAft>
              <a:defRPr sz="2500">
                <a:latin typeface="Myriad Pro Semibold"/>
                <a:ea typeface="Myriad Pro Semibold"/>
                <a:cs typeface="Myriad Pro Semibold"/>
                <a:sym typeface="Myriad Pro Semibold"/>
              </a:defRPr>
            </a:pPr>
            <a:r>
              <a:rPr b="1" kern="0">
                <a:solidFill>
                  <a:srgbClr val="C82506"/>
                </a:solidFill>
                <a:latin typeface="Myriad Pro"/>
                <a:ea typeface="Myriad Pro"/>
                <a:cs typeface="Myriad Pro"/>
                <a:sym typeface="Myriad Pro"/>
              </a:rPr>
              <a:t>ex</a:t>
            </a:r>
            <a:r>
              <a:rPr kern="0">
                <a:solidFill>
                  <a:srgbClr val="535353"/>
                </a:solidFill>
                <a:latin typeface="Myriad Pro Semibold"/>
                <a:ea typeface="Myriad Pro Semibold"/>
                <a:cs typeface="Myriad Pro Semibold"/>
                <a:sym typeface="Myriad Pro Semibold"/>
              </a:rPr>
              <a:t>tra-</a:t>
            </a:r>
            <a:r>
              <a:rPr b="1" kern="0">
                <a:solidFill>
                  <a:srgbClr val="C82506"/>
                </a:solidFill>
                <a:latin typeface="Myriad Pro"/>
                <a:ea typeface="Myriad Pro"/>
                <a:cs typeface="Myriad Pro"/>
                <a:sym typeface="Myriad Pro"/>
              </a:rPr>
              <a:t>ce</a:t>
            </a:r>
            <a:r>
              <a:rPr kern="0">
                <a:solidFill>
                  <a:srgbClr val="535353"/>
                </a:solidFill>
                <a:latin typeface="Myriad Pro Semibold"/>
                <a:ea typeface="Myriad Pro Semibold"/>
                <a:cs typeface="Myriad Pro Semibold"/>
                <a:sym typeface="Myriad Pro Semibold"/>
              </a:rPr>
              <a:t>llular </a:t>
            </a:r>
            <a:r>
              <a:rPr b="1" kern="0">
                <a:solidFill>
                  <a:srgbClr val="C82506"/>
                </a:solidFill>
                <a:latin typeface="Myriad Pro"/>
                <a:ea typeface="Myriad Pro"/>
                <a:cs typeface="Myriad Pro"/>
                <a:sym typeface="Myriad Pro"/>
              </a:rPr>
              <a:t>R</a:t>
            </a:r>
            <a:r>
              <a:rPr kern="0">
                <a:solidFill>
                  <a:srgbClr val="535353"/>
                </a:solidFill>
                <a:latin typeface="Myriad Pro Semibold"/>
                <a:ea typeface="Myriad Pro Semibold"/>
                <a:cs typeface="Myriad Pro Semibold"/>
                <a:sym typeface="Myriad Pro Semibold"/>
              </a:rPr>
              <a:t>NA </a:t>
            </a:r>
            <a:r>
              <a:rPr b="1" kern="0">
                <a:solidFill>
                  <a:srgbClr val="C82506"/>
                </a:solidFill>
                <a:latin typeface="Myriad Pro"/>
                <a:ea typeface="Myriad Pro"/>
                <a:cs typeface="Myriad Pro"/>
                <a:sym typeface="Myriad Pro"/>
              </a:rPr>
              <a:t>p</a:t>
            </a:r>
            <a:r>
              <a:rPr kern="0">
                <a:solidFill>
                  <a:srgbClr val="535353"/>
                </a:solidFill>
                <a:latin typeface="Myriad Pro Semibold"/>
                <a:ea typeface="Myriad Pro Semibold"/>
                <a:cs typeface="Myriad Pro Semibold"/>
                <a:sym typeface="Myriad Pro Semibold"/>
              </a:rPr>
              <a:t>rocessing </a:t>
            </a:r>
            <a:r>
              <a:rPr b="1" kern="0">
                <a:solidFill>
                  <a:srgbClr val="C82506"/>
                </a:solidFill>
                <a:latin typeface="Myriad Pro"/>
                <a:ea typeface="Myriad Pro"/>
                <a:cs typeface="Myriad Pro"/>
                <a:sym typeface="Myriad Pro"/>
              </a:rPr>
              <a:t>t</a:t>
            </a:r>
            <a:r>
              <a:rPr kern="0">
                <a:solidFill>
                  <a:srgbClr val="535353"/>
                </a:solidFill>
                <a:latin typeface="Myriad Pro Semibold"/>
                <a:ea typeface="Myriad Pro Semibold"/>
                <a:cs typeface="Myriad Pro Semibold"/>
                <a:sym typeface="Myriad Pro Semibold"/>
              </a:rPr>
              <a:t>oolkit</a:t>
            </a:r>
          </a:p>
        </p:txBody>
      </p:sp>
      <p:grpSp>
        <p:nvGrpSpPr>
          <p:cNvPr id="471" name="Group 471"/>
          <p:cNvGrpSpPr/>
          <p:nvPr/>
        </p:nvGrpSpPr>
        <p:grpSpPr>
          <a:xfrm>
            <a:off x="3723416" y="8350"/>
            <a:ext cx="5356322" cy="6840357"/>
            <a:chOff x="0" y="-26742"/>
            <a:chExt cx="7617878" cy="9728506"/>
          </a:xfrm>
        </p:grpSpPr>
        <p:sp>
          <p:nvSpPr>
            <p:cNvPr id="375" name="Shape 375"/>
            <p:cNvSpPr/>
            <p:nvPr/>
          </p:nvSpPr>
          <p:spPr>
            <a:xfrm>
              <a:off x="5227588" y="7321203"/>
              <a:ext cx="345200" cy="614364"/>
            </a:xfrm>
            <a:prstGeom prst="roundRect">
              <a:avLst>
                <a:gd name="adj" fmla="val 18155"/>
              </a:avLst>
            </a:prstGeom>
            <a:noFill/>
            <a:ln w="12700" cap="flat">
              <a:solidFill>
                <a:srgbClr val="535353"/>
              </a:solidFill>
              <a:prstDash val="solid"/>
              <a:miter lim="400000"/>
            </a:ln>
            <a:effectLst/>
          </p:spPr>
          <p:txBody>
            <a:bodyPr wrap="square" lIns="50800" tIns="50800" rIns="50800" bIns="50800" numCol="1" anchor="ctr">
              <a:noAutofit/>
            </a:bodyPr>
            <a:lstStyle/>
            <a:p>
              <a:pPr algn="ctr" defTabSz="410730" fontAlgn="auto" hangingPunct="0">
                <a:spcBef>
                  <a:spcPts val="0"/>
                </a:spcBef>
                <a:spcAft>
                  <a:spcPts val="0"/>
                </a:spcAft>
                <a:defRPr sz="1300">
                  <a:latin typeface="Helvetica Light"/>
                  <a:ea typeface="Helvetica Light"/>
                  <a:cs typeface="Helvetica Light"/>
                  <a:sym typeface="Helvetica Light"/>
                </a:defRPr>
              </a:pPr>
              <a:endParaRPr sz="900" kern="0">
                <a:solidFill>
                  <a:srgbClr val="535353"/>
                </a:solidFill>
                <a:latin typeface="Helvetica Light"/>
                <a:ea typeface="Helvetica Light"/>
                <a:cs typeface="Helvetica Light"/>
                <a:sym typeface="Helvetica Light"/>
              </a:endParaRPr>
            </a:p>
          </p:txBody>
        </p:sp>
        <p:sp>
          <p:nvSpPr>
            <p:cNvPr id="376" name="Shape 376"/>
            <p:cNvSpPr/>
            <p:nvPr/>
          </p:nvSpPr>
          <p:spPr>
            <a:xfrm>
              <a:off x="1638568" y="2048468"/>
              <a:ext cx="208758" cy="1993108"/>
            </a:xfrm>
            <a:custGeom>
              <a:avLst/>
              <a:gdLst/>
              <a:ahLst/>
              <a:cxnLst>
                <a:cxn ang="0">
                  <a:pos x="wd2" y="hd2"/>
                </a:cxn>
                <a:cxn ang="5400000">
                  <a:pos x="wd2" y="hd2"/>
                </a:cxn>
                <a:cxn ang="10800000">
                  <a:pos x="wd2" y="hd2"/>
                </a:cxn>
                <a:cxn ang="16200000">
                  <a:pos x="wd2" y="hd2"/>
                </a:cxn>
              </a:cxnLst>
              <a:rect l="0" t="0" r="r" b="b"/>
              <a:pathLst>
                <a:path w="21600" h="21600" extrusionOk="0">
                  <a:moveTo>
                    <a:pt x="13962" y="0"/>
                  </a:moveTo>
                  <a:cubicBezTo>
                    <a:pt x="10333" y="0"/>
                    <a:pt x="7392" y="308"/>
                    <a:pt x="7392" y="688"/>
                  </a:cubicBezTo>
                  <a:lnTo>
                    <a:pt x="7392" y="10116"/>
                  </a:lnTo>
                  <a:lnTo>
                    <a:pt x="0" y="10908"/>
                  </a:lnTo>
                  <a:lnTo>
                    <a:pt x="7392" y="11699"/>
                  </a:lnTo>
                  <a:lnTo>
                    <a:pt x="7392" y="20912"/>
                  </a:lnTo>
                  <a:cubicBezTo>
                    <a:pt x="7392" y="21292"/>
                    <a:pt x="10333" y="21600"/>
                    <a:pt x="13962" y="21600"/>
                  </a:cubicBezTo>
                  <a:lnTo>
                    <a:pt x="15030" y="21600"/>
                  </a:lnTo>
                  <a:cubicBezTo>
                    <a:pt x="18658" y="21600"/>
                    <a:pt x="21600" y="21292"/>
                    <a:pt x="21600" y="20912"/>
                  </a:cubicBezTo>
                  <a:lnTo>
                    <a:pt x="21600" y="688"/>
                  </a:lnTo>
                  <a:cubicBezTo>
                    <a:pt x="21600" y="308"/>
                    <a:pt x="18658" y="0"/>
                    <a:pt x="15030" y="0"/>
                  </a:cubicBezTo>
                  <a:lnTo>
                    <a:pt x="13962" y="0"/>
                  </a:lnTo>
                  <a:close/>
                </a:path>
              </a:pathLst>
            </a:custGeom>
            <a:noFill/>
            <a:ln w="6350" cap="flat">
              <a:solidFill>
                <a:srgbClr val="53585F"/>
              </a:solidFill>
              <a:prstDash val="sysDot"/>
              <a:miter lim="400000"/>
            </a:ln>
            <a:effectLst/>
          </p:spPr>
          <p:txBody>
            <a:bodyPr wrap="square" lIns="50800" tIns="50800" rIns="50800" bIns="50800" numCol="1" anchor="ctr">
              <a:noAutofit/>
            </a:bodyPr>
            <a:lstStyle/>
            <a:p>
              <a:pPr algn="ctr" defTabSz="410730" fontAlgn="auto" hangingPunct="0">
                <a:spcBef>
                  <a:spcPts val="0"/>
                </a:spcBef>
                <a:spcAft>
                  <a:spcPts val="0"/>
                </a:spcAft>
                <a:defRPr sz="1300" b="1">
                  <a:latin typeface="Helvetica"/>
                  <a:ea typeface="Helvetica"/>
                  <a:cs typeface="Helvetica"/>
                  <a:sym typeface="Helvetica"/>
                </a:defRPr>
              </a:pPr>
              <a:endParaRPr sz="900" b="1" kern="0">
                <a:solidFill>
                  <a:srgbClr val="535353"/>
                </a:solidFill>
                <a:latin typeface="Helvetica"/>
                <a:ea typeface="Helvetica"/>
                <a:cs typeface="Helvetica"/>
                <a:sym typeface="Helvetica"/>
              </a:endParaRPr>
            </a:p>
          </p:txBody>
        </p:sp>
        <p:sp>
          <p:nvSpPr>
            <p:cNvPr id="377" name="Shape 377"/>
            <p:cNvSpPr/>
            <p:nvPr/>
          </p:nvSpPr>
          <p:spPr>
            <a:xfrm>
              <a:off x="1777079" y="1948140"/>
              <a:ext cx="151120" cy="219365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378" name="Shape 378"/>
            <p:cNvSpPr/>
            <p:nvPr/>
          </p:nvSpPr>
          <p:spPr>
            <a:xfrm>
              <a:off x="5227588" y="976089"/>
              <a:ext cx="345200" cy="3070019"/>
            </a:xfrm>
            <a:prstGeom prst="roundRect">
              <a:avLst>
                <a:gd name="adj" fmla="val 18155"/>
              </a:avLst>
            </a:prstGeom>
            <a:noFill/>
            <a:ln w="12700" cap="flat">
              <a:solidFill>
                <a:srgbClr val="535353"/>
              </a:solidFill>
              <a:prstDash val="solid"/>
              <a:miter lim="400000"/>
            </a:ln>
            <a:effectLst/>
          </p:spPr>
          <p:txBody>
            <a:bodyPr wrap="square" lIns="50800" tIns="50800" rIns="50800" bIns="50800" numCol="1" anchor="ctr">
              <a:noAutofit/>
            </a:bodyPr>
            <a:lstStyle/>
            <a:p>
              <a:pPr algn="ctr" defTabSz="410730" fontAlgn="auto" hangingPunct="0">
                <a:spcBef>
                  <a:spcPts val="0"/>
                </a:spcBef>
                <a:spcAft>
                  <a:spcPts val="0"/>
                </a:spcAft>
                <a:defRPr sz="1300">
                  <a:latin typeface="Helvetica Light"/>
                  <a:ea typeface="Helvetica Light"/>
                  <a:cs typeface="Helvetica Light"/>
                  <a:sym typeface="Helvetica Light"/>
                </a:defRPr>
              </a:pPr>
              <a:endParaRPr sz="900" kern="0">
                <a:solidFill>
                  <a:srgbClr val="535353"/>
                </a:solidFill>
                <a:latin typeface="Helvetica Light"/>
                <a:ea typeface="Helvetica Light"/>
                <a:cs typeface="Helvetica Light"/>
                <a:sym typeface="Helvetica Light"/>
              </a:endParaRPr>
            </a:p>
          </p:txBody>
        </p:sp>
        <p:sp>
          <p:nvSpPr>
            <p:cNvPr id="379" name="Shape 379"/>
            <p:cNvSpPr/>
            <p:nvPr/>
          </p:nvSpPr>
          <p:spPr>
            <a:xfrm>
              <a:off x="5145754" y="803077"/>
              <a:ext cx="323129" cy="333313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380" name="Shape 380"/>
            <p:cNvSpPr/>
            <p:nvPr/>
          </p:nvSpPr>
          <p:spPr>
            <a:xfrm>
              <a:off x="3377746" y="70734"/>
              <a:ext cx="394517" cy="394517"/>
            </a:xfrm>
            <a:prstGeom prst="rect">
              <a:avLst/>
            </a:prstGeom>
            <a:solidFill>
              <a:schemeClr val="accent5"/>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300">
                  <a:solidFill>
                    <a:srgbClr val="FFFFFF"/>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kern="0"/>
                <a:t>.fq.gz</a:t>
              </a:r>
            </a:p>
          </p:txBody>
        </p:sp>
        <p:sp>
          <p:nvSpPr>
            <p:cNvPr id="381" name="Shape 381"/>
            <p:cNvSpPr/>
            <p:nvPr/>
          </p:nvSpPr>
          <p:spPr>
            <a:xfrm>
              <a:off x="2648490" y="70734"/>
              <a:ext cx="394517" cy="394517"/>
            </a:xfrm>
            <a:prstGeom prst="rect">
              <a:avLst/>
            </a:prstGeom>
            <a:solidFill>
              <a:schemeClr val="accent5"/>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300">
                  <a:solidFill>
                    <a:srgbClr val="FFFFFF"/>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kern="0"/>
                <a:t>.fq</a:t>
              </a:r>
            </a:p>
          </p:txBody>
        </p:sp>
        <p:sp>
          <p:nvSpPr>
            <p:cNvPr id="382" name="Shape 382"/>
            <p:cNvSpPr/>
            <p:nvPr/>
          </p:nvSpPr>
          <p:spPr>
            <a:xfrm>
              <a:off x="4107002" y="70734"/>
              <a:ext cx="394517" cy="394517"/>
            </a:xfrm>
            <a:prstGeom prst="rect">
              <a:avLst/>
            </a:prstGeom>
            <a:solidFill>
              <a:schemeClr val="accent5"/>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300">
                  <a:solidFill>
                    <a:srgbClr val="FFFFFF"/>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kern="0"/>
                <a:t>.sra</a:t>
              </a:r>
            </a:p>
          </p:txBody>
        </p:sp>
        <p:sp>
          <p:nvSpPr>
            <p:cNvPr id="383" name="Shape 383"/>
            <p:cNvSpPr/>
            <p:nvPr/>
          </p:nvSpPr>
          <p:spPr>
            <a:xfrm>
              <a:off x="1791207" y="1104844"/>
              <a:ext cx="1795753" cy="119551"/>
            </a:xfrm>
            <a:prstGeom prst="rect">
              <a:avLst/>
            </a:prstGeom>
            <a:solidFill>
              <a:srgbClr val="4F8F0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80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600" kern="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384" name="Shape 384"/>
            <p:cNvSpPr/>
            <p:nvPr/>
          </p:nvSpPr>
          <p:spPr>
            <a:xfrm>
              <a:off x="3584460" y="1104844"/>
              <a:ext cx="1793254" cy="119551"/>
            </a:xfrm>
            <a:prstGeom prst="rect">
              <a:avLst/>
            </a:prstGeom>
            <a:solidFill>
              <a:srgbClr val="005493"/>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90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700" kern="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385" name="Shape 385"/>
            <p:cNvSpPr/>
            <p:nvPr/>
          </p:nvSpPr>
          <p:spPr>
            <a:xfrm>
              <a:off x="2652145" y="820928"/>
              <a:ext cx="1845717" cy="27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rgbClr val="53585F"/>
                  </a:solidFill>
                  <a:latin typeface="Helvetica"/>
                  <a:ea typeface="Helvetica"/>
                  <a:cs typeface="Helvetica"/>
                  <a:sym typeface="Helvetica"/>
                </a:defRPr>
              </a:lvl1pPr>
            </a:lstStyle>
            <a:p>
              <a:pPr algn="ctr" defTabSz="410730" fontAlgn="auto" hangingPunct="0">
                <a:spcBef>
                  <a:spcPts val="0"/>
                </a:spcBef>
                <a:spcAft>
                  <a:spcPts val="0"/>
                </a:spcAft>
              </a:pPr>
              <a:r>
                <a:rPr kern="0"/>
                <a:t>sequenced read (50nt)</a:t>
              </a:r>
            </a:p>
          </p:txBody>
        </p:sp>
        <p:sp>
          <p:nvSpPr>
            <p:cNvPr id="386" name="Shape 386"/>
            <p:cNvSpPr/>
            <p:nvPr/>
          </p:nvSpPr>
          <p:spPr>
            <a:xfrm flipV="1">
              <a:off x="1803162" y="1059662"/>
              <a:ext cx="3561283" cy="1"/>
            </a:xfrm>
            <a:prstGeom prst="line">
              <a:avLst/>
            </a:prstGeom>
            <a:noFill/>
            <a:ln w="6350" cap="flat">
              <a:solidFill>
                <a:srgbClr val="000000"/>
              </a:solidFill>
              <a:prstDash val="solid"/>
              <a:miter lim="400000"/>
              <a:headEnd type="stealth" w="med" len="med"/>
              <a:tailEnd type="stealth" w="med" len="med"/>
            </a:ln>
            <a:effectLst/>
          </p:spPr>
          <p:txBody>
            <a:bodyPr wrap="square" lIns="0" tIns="0" rIns="0" bIns="0" numCol="1" anchor="t">
              <a:noAutofit/>
            </a:bodyPr>
            <a:lstStyle/>
            <a:p>
              <a:pPr defTabSz="321440" fontAlgn="auto" hangingPunct="0">
                <a:spcBef>
                  <a:spcPts val="0"/>
                </a:spcBef>
                <a:spcAft>
                  <a:spcPts val="0"/>
                </a:spcAft>
                <a:defRPr sz="1200" b="1">
                  <a:solidFill>
                    <a:srgbClr val="000000"/>
                  </a:solidFill>
                  <a:latin typeface="Helvetica"/>
                  <a:ea typeface="Helvetica"/>
                  <a:cs typeface="Helvetica"/>
                  <a:sym typeface="Helvetica"/>
                </a:defRPr>
              </a:pPr>
              <a:endParaRPr sz="800" b="1" kern="0">
                <a:solidFill>
                  <a:srgbClr val="000000"/>
                </a:solidFill>
                <a:latin typeface="Helvetica"/>
                <a:ea typeface="Helvetica"/>
                <a:cs typeface="Helvetica"/>
                <a:sym typeface="Helvetica"/>
              </a:endParaRPr>
            </a:p>
          </p:txBody>
        </p:sp>
        <p:sp>
          <p:nvSpPr>
            <p:cNvPr id="387" name="Shape 387"/>
            <p:cNvSpPr/>
            <p:nvPr/>
          </p:nvSpPr>
          <p:spPr>
            <a:xfrm flipV="1">
              <a:off x="1803162" y="1279961"/>
              <a:ext cx="1771843" cy="4"/>
            </a:xfrm>
            <a:prstGeom prst="line">
              <a:avLst/>
            </a:prstGeom>
            <a:noFill/>
            <a:ln w="6350" cap="flat">
              <a:solidFill>
                <a:srgbClr val="000000"/>
              </a:solidFill>
              <a:prstDash val="solid"/>
              <a:miter lim="400000"/>
              <a:headEnd type="stealth" w="med" len="med"/>
              <a:tailEnd type="stealth" w="med" len="med"/>
            </a:ln>
            <a:effectLst/>
          </p:spPr>
          <p:txBody>
            <a:bodyPr wrap="square" lIns="0" tIns="0" rIns="0" bIns="0" numCol="1" anchor="t">
              <a:noAutofit/>
            </a:bodyPr>
            <a:lstStyle/>
            <a:p>
              <a:pPr defTabSz="321440" fontAlgn="auto" hangingPunct="0">
                <a:spcBef>
                  <a:spcPts val="0"/>
                </a:spcBef>
                <a:spcAft>
                  <a:spcPts val="0"/>
                </a:spcAft>
                <a:defRPr sz="1200" b="1">
                  <a:solidFill>
                    <a:srgbClr val="000000"/>
                  </a:solidFill>
                  <a:latin typeface="Helvetica"/>
                  <a:ea typeface="Helvetica"/>
                  <a:cs typeface="Helvetica"/>
                  <a:sym typeface="Helvetica"/>
                </a:defRPr>
              </a:pPr>
              <a:endParaRPr sz="800" b="1" kern="0">
                <a:solidFill>
                  <a:srgbClr val="000000"/>
                </a:solidFill>
                <a:latin typeface="Helvetica"/>
                <a:ea typeface="Helvetica"/>
                <a:cs typeface="Helvetica"/>
                <a:sym typeface="Helvetica"/>
              </a:endParaRPr>
            </a:p>
          </p:txBody>
        </p:sp>
        <p:sp>
          <p:nvSpPr>
            <p:cNvPr id="388" name="Shape 388"/>
            <p:cNvSpPr/>
            <p:nvPr/>
          </p:nvSpPr>
          <p:spPr>
            <a:xfrm flipV="1">
              <a:off x="3598635" y="1279826"/>
              <a:ext cx="1771843" cy="2"/>
            </a:xfrm>
            <a:prstGeom prst="line">
              <a:avLst/>
            </a:prstGeom>
            <a:noFill/>
            <a:ln w="6350" cap="flat">
              <a:solidFill>
                <a:srgbClr val="000000"/>
              </a:solidFill>
              <a:prstDash val="solid"/>
              <a:miter lim="400000"/>
              <a:headEnd type="stealth" w="med" len="med"/>
              <a:tailEnd type="stealth" w="med" len="med"/>
            </a:ln>
            <a:effectLst/>
          </p:spPr>
          <p:txBody>
            <a:bodyPr wrap="square" lIns="0" tIns="0" rIns="0" bIns="0" numCol="1" anchor="t">
              <a:noAutofit/>
            </a:bodyPr>
            <a:lstStyle/>
            <a:p>
              <a:pPr defTabSz="321440" fontAlgn="auto" hangingPunct="0">
                <a:spcBef>
                  <a:spcPts val="0"/>
                </a:spcBef>
                <a:spcAft>
                  <a:spcPts val="0"/>
                </a:spcAft>
                <a:defRPr sz="1200" b="1">
                  <a:solidFill>
                    <a:srgbClr val="000000"/>
                  </a:solidFill>
                  <a:latin typeface="Helvetica"/>
                  <a:ea typeface="Helvetica"/>
                  <a:cs typeface="Helvetica"/>
                  <a:sym typeface="Helvetica"/>
                </a:defRPr>
              </a:pPr>
              <a:endParaRPr sz="800" b="1" kern="0">
                <a:solidFill>
                  <a:srgbClr val="000000"/>
                </a:solidFill>
                <a:latin typeface="Helvetica"/>
                <a:ea typeface="Helvetica"/>
                <a:cs typeface="Helvetica"/>
                <a:sym typeface="Helvetica"/>
              </a:endParaRPr>
            </a:p>
          </p:txBody>
        </p:sp>
        <p:sp>
          <p:nvSpPr>
            <p:cNvPr id="389" name="Shape 389"/>
            <p:cNvSpPr/>
            <p:nvPr/>
          </p:nvSpPr>
          <p:spPr>
            <a:xfrm>
              <a:off x="1816534" y="1243481"/>
              <a:ext cx="1646592" cy="2319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rgbClr val="53585F"/>
                  </a:solidFill>
                  <a:latin typeface="Helvetica"/>
                  <a:ea typeface="Helvetica"/>
                  <a:cs typeface="Helvetica"/>
                  <a:sym typeface="Helvetica"/>
                </a:defRPr>
              </a:lvl1pPr>
            </a:lstStyle>
            <a:p>
              <a:pPr algn="ctr" defTabSz="410730" fontAlgn="auto" hangingPunct="0">
                <a:spcBef>
                  <a:spcPts val="0"/>
                </a:spcBef>
                <a:spcAft>
                  <a:spcPts val="0"/>
                </a:spcAft>
              </a:pPr>
              <a:r>
                <a:rPr kern="0"/>
                <a:t>smallRNA (~20-30nt)</a:t>
              </a:r>
            </a:p>
          </p:txBody>
        </p:sp>
        <p:sp>
          <p:nvSpPr>
            <p:cNvPr id="390" name="Shape 390"/>
            <p:cNvSpPr/>
            <p:nvPr/>
          </p:nvSpPr>
          <p:spPr>
            <a:xfrm>
              <a:off x="3707045" y="1250418"/>
              <a:ext cx="1548085" cy="2379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rgbClr val="53585F"/>
                  </a:solidFill>
                  <a:latin typeface="Helvetica"/>
                  <a:ea typeface="Helvetica"/>
                  <a:cs typeface="Helvetica"/>
                  <a:sym typeface="Helvetica"/>
                </a:defRPr>
              </a:lvl1pPr>
            </a:lstStyle>
            <a:p>
              <a:pPr algn="ctr" defTabSz="410730" fontAlgn="auto" hangingPunct="0">
                <a:spcBef>
                  <a:spcPts val="0"/>
                </a:spcBef>
                <a:spcAft>
                  <a:spcPts val="0"/>
                </a:spcAft>
              </a:pPr>
              <a:r>
                <a:rPr kern="0"/>
                <a:t>adapter (~20-30nt)</a:t>
              </a:r>
            </a:p>
          </p:txBody>
        </p:sp>
        <p:sp>
          <p:nvSpPr>
            <p:cNvPr id="391" name="Shape 391"/>
            <p:cNvSpPr/>
            <p:nvPr/>
          </p:nvSpPr>
          <p:spPr>
            <a:xfrm>
              <a:off x="3601144" y="1093474"/>
              <a:ext cx="1771843" cy="137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457200">
                <a:defRPr sz="600" b="1" spc="54">
                  <a:solidFill>
                    <a:srgbClr val="FFFFFF"/>
                  </a:solidFill>
                  <a:latin typeface="Helvetica"/>
                  <a:ea typeface="Helvetica"/>
                  <a:cs typeface="Helvetica"/>
                  <a:sym typeface="Helvetica"/>
                </a:defRPr>
              </a:lvl1pPr>
            </a:lstStyle>
            <a:p>
              <a:pPr algn="ctr" fontAlgn="auto" hangingPunct="0">
                <a:spcBef>
                  <a:spcPts val="0"/>
                </a:spcBef>
                <a:spcAft>
                  <a:spcPts val="0"/>
                </a:spcAft>
              </a:pPr>
              <a:r>
                <a:rPr kern="0"/>
                <a:t>AGATCGGAAGAGCACACGTCTGAACTCCAGTCAC</a:t>
              </a:r>
            </a:p>
          </p:txBody>
        </p:sp>
        <p:sp>
          <p:nvSpPr>
            <p:cNvPr id="392" name="Shape 392"/>
            <p:cNvSpPr/>
            <p:nvPr/>
          </p:nvSpPr>
          <p:spPr>
            <a:xfrm rot="5394265">
              <a:off x="3429155" y="-269362"/>
              <a:ext cx="291926" cy="1889997"/>
            </a:xfrm>
            <a:prstGeom prst="rightArrow">
              <a:avLst>
                <a:gd name="adj1" fmla="val 31991"/>
                <a:gd name="adj2" fmla="val 73234"/>
              </a:avLst>
            </a:prstGeom>
            <a:solidFill>
              <a:srgbClr val="DCDEE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53585F"/>
                  </a:solidFill>
                  <a:latin typeface="Gill Sans SemiBold"/>
                  <a:ea typeface="Gill Sans SemiBold"/>
                  <a:cs typeface="Gill Sans SemiBold"/>
                  <a:sym typeface="Gill Sans SemiBold"/>
                </a:defRPr>
              </a:pPr>
              <a:endParaRPr sz="2500" kern="0">
                <a:solidFill>
                  <a:srgbClr val="53585F"/>
                </a:solidFill>
                <a:latin typeface="Gill Sans SemiBold"/>
                <a:ea typeface="Gill Sans SemiBold"/>
                <a:cs typeface="Gill Sans SemiBold"/>
                <a:sym typeface="Gill Sans SemiBold"/>
              </a:endParaRPr>
            </a:p>
          </p:txBody>
        </p:sp>
        <p:sp>
          <p:nvSpPr>
            <p:cNvPr id="393" name="Shape 393"/>
            <p:cNvSpPr/>
            <p:nvPr/>
          </p:nvSpPr>
          <p:spPr>
            <a:xfrm rot="5394265">
              <a:off x="3308291" y="1449499"/>
              <a:ext cx="533254" cy="535054"/>
            </a:xfrm>
            <a:prstGeom prst="rightArrow">
              <a:avLst>
                <a:gd name="adj1" fmla="val 31991"/>
                <a:gd name="adj2" fmla="val 40225"/>
              </a:avLst>
            </a:prstGeom>
            <a:solidFill>
              <a:srgbClr val="DCDEE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394" name="Shape 394"/>
            <p:cNvSpPr/>
            <p:nvPr/>
          </p:nvSpPr>
          <p:spPr>
            <a:xfrm>
              <a:off x="1803999" y="2048511"/>
              <a:ext cx="3542011" cy="394516"/>
            </a:xfrm>
            <a:prstGeom prst="roundRect">
              <a:avLst>
                <a:gd name="adj" fmla="val 15885"/>
              </a:avLst>
            </a:prstGeom>
            <a:solidFill>
              <a:srgbClr val="A6AAA9"/>
            </a:solidFill>
            <a:ln w="12700" cap="flat">
              <a:solidFill>
                <a:schemeClr val="accent5"/>
              </a:solidFill>
              <a:prstDash val="sysDot"/>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optional: map to spike-in library</a:t>
              </a:r>
            </a:p>
          </p:txBody>
        </p:sp>
        <p:sp>
          <p:nvSpPr>
            <p:cNvPr id="395" name="Shape 395"/>
            <p:cNvSpPr/>
            <p:nvPr/>
          </p:nvSpPr>
          <p:spPr>
            <a:xfrm>
              <a:off x="1803999" y="2793353"/>
              <a:ext cx="3542011" cy="394517"/>
            </a:xfrm>
            <a:prstGeom prst="roundRect">
              <a:avLst>
                <a:gd name="adj" fmla="val 15885"/>
              </a:avLst>
            </a:prstGeom>
            <a:solidFill>
              <a:srgbClr val="808785"/>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UniVec contaminants</a:t>
              </a:r>
            </a:p>
          </p:txBody>
        </p:sp>
        <p:sp>
          <p:nvSpPr>
            <p:cNvPr id="396" name="Shape 396"/>
            <p:cNvSpPr/>
            <p:nvPr/>
          </p:nvSpPr>
          <p:spPr>
            <a:xfrm rot="5394265">
              <a:off x="3428083" y="2351621"/>
              <a:ext cx="294064" cy="533281"/>
            </a:xfrm>
            <a:prstGeom prst="rightArrow">
              <a:avLst>
                <a:gd name="adj1" fmla="val 31991"/>
                <a:gd name="adj2" fmla="val 72701"/>
              </a:avLst>
            </a:prstGeom>
            <a:solidFill>
              <a:srgbClr val="DCDEE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397" name="Shape 397"/>
            <p:cNvSpPr/>
            <p:nvPr/>
          </p:nvSpPr>
          <p:spPr>
            <a:xfrm>
              <a:off x="3625699" y="1806614"/>
              <a:ext cx="1579105" cy="2184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chemeClr val="accent4"/>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DE6A10"/>
                  </a:solidFill>
                </a:rPr>
                <a:t>read length analysis</a:t>
              </a:r>
            </a:p>
          </p:txBody>
        </p:sp>
        <p:sp>
          <p:nvSpPr>
            <p:cNvPr id="398" name="Shape 398"/>
            <p:cNvSpPr/>
            <p:nvPr/>
          </p:nvSpPr>
          <p:spPr>
            <a:xfrm>
              <a:off x="2658673" y="1797808"/>
              <a:ext cx="809273" cy="2182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fastQC</a:t>
              </a:r>
            </a:p>
          </p:txBody>
        </p:sp>
        <p:sp>
          <p:nvSpPr>
            <p:cNvPr id="399" name="Shape 399"/>
            <p:cNvSpPr/>
            <p:nvPr/>
          </p:nvSpPr>
          <p:spPr>
            <a:xfrm rot="5394265">
              <a:off x="3436694" y="6946964"/>
              <a:ext cx="294064" cy="533281"/>
            </a:xfrm>
            <a:prstGeom prst="rightArrow">
              <a:avLst>
                <a:gd name="adj1" fmla="val 31991"/>
                <a:gd name="adj2" fmla="val 72701"/>
              </a:avLst>
            </a:prstGeom>
            <a:solidFill>
              <a:srgbClr val="DCDEE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400" name="Shape 400"/>
            <p:cNvSpPr/>
            <p:nvPr/>
          </p:nvSpPr>
          <p:spPr>
            <a:xfrm>
              <a:off x="1810346" y="3532610"/>
              <a:ext cx="3542012" cy="394517"/>
            </a:xfrm>
            <a:prstGeom prst="roundRect">
              <a:avLst>
                <a:gd name="adj" fmla="val 15885"/>
              </a:avLst>
            </a:prstGeom>
            <a:solidFill>
              <a:srgbClr val="808785"/>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45S, 5S, &amp; mitochondrial rRNAs</a:t>
              </a:r>
            </a:p>
          </p:txBody>
        </p:sp>
        <p:sp>
          <p:nvSpPr>
            <p:cNvPr id="401" name="Shape 401"/>
            <p:cNvSpPr/>
            <p:nvPr/>
          </p:nvSpPr>
          <p:spPr>
            <a:xfrm rot="5394265">
              <a:off x="3434431" y="3103577"/>
              <a:ext cx="294064" cy="533281"/>
            </a:xfrm>
            <a:prstGeom prst="rightArrow">
              <a:avLst>
                <a:gd name="adj1" fmla="val 31991"/>
                <a:gd name="adj2" fmla="val 72701"/>
              </a:avLst>
            </a:prstGeom>
            <a:solidFill>
              <a:srgbClr val="DCDEE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402" name="Shape 402"/>
            <p:cNvSpPr/>
            <p:nvPr/>
          </p:nvSpPr>
          <p:spPr>
            <a:xfrm>
              <a:off x="3625699" y="2508961"/>
              <a:ext cx="1579105" cy="2184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403" name="Shape 403"/>
            <p:cNvSpPr/>
            <p:nvPr/>
          </p:nvSpPr>
          <p:spPr>
            <a:xfrm>
              <a:off x="3625699" y="3248797"/>
              <a:ext cx="1579105" cy="218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404" name="Shape 404"/>
            <p:cNvSpPr/>
            <p:nvPr/>
          </p:nvSpPr>
          <p:spPr>
            <a:xfrm>
              <a:off x="3625699" y="4001613"/>
              <a:ext cx="1579105" cy="218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405" name="Shape 405"/>
            <p:cNvSpPr/>
            <p:nvPr/>
          </p:nvSpPr>
          <p:spPr>
            <a:xfrm>
              <a:off x="5638989" y="1908675"/>
              <a:ext cx="1978889" cy="15028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535353"/>
                  </a:solidFill>
                  <a:latin typeface="Myriad Pro Semibold"/>
                  <a:ea typeface="Myriad Pro Semibold"/>
                  <a:cs typeface="Myriad Pro Semibold"/>
                  <a:sym typeface="Myriad Pro Semibold"/>
                </a:rPr>
                <a:t>preprocessing</a:t>
              </a:r>
              <a:br>
                <a:rPr sz="1600" kern="0">
                  <a:solidFill>
                    <a:srgbClr val="535353"/>
                  </a:solidFill>
                  <a:latin typeface="Myriad Pro Semibold"/>
                  <a:ea typeface="Myriad Pro Semibold"/>
                  <a:cs typeface="Myriad Pro Semibold"/>
                  <a:sym typeface="Myriad Pro Semibold"/>
                </a:rPr>
              </a:br>
              <a:endParaRPr sz="700" kern="0">
                <a:solidFill>
                  <a:srgbClr val="535353"/>
                </a:solidFill>
                <a:latin typeface="Myriad Pro Semibold"/>
                <a:ea typeface="Myriad Pro Semibold"/>
                <a:cs typeface="Myriad Pro Semibold"/>
                <a:sym typeface="Myriad Pro Semibold"/>
              </a:endParaRPr>
            </a:p>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535353"/>
                  </a:solidFill>
                  <a:latin typeface="Myriad Pro Semibold"/>
                  <a:ea typeface="Myriad Pro Semibold"/>
                  <a:cs typeface="Myriad Pro Semibold"/>
                  <a:sym typeface="Myriad Pro Semibold"/>
                </a:rPr>
                <a:t>filtering</a:t>
              </a:r>
              <a:br>
                <a:rPr sz="1600" kern="0">
                  <a:solidFill>
                    <a:srgbClr val="535353"/>
                  </a:solidFill>
                  <a:latin typeface="Myriad Pro Semibold"/>
                  <a:ea typeface="Myriad Pro Semibold"/>
                  <a:cs typeface="Myriad Pro Semibold"/>
                  <a:sym typeface="Myriad Pro Semibold"/>
                </a:rPr>
              </a:br>
              <a:endParaRPr sz="700" kern="0">
                <a:solidFill>
                  <a:srgbClr val="535353"/>
                </a:solidFill>
                <a:latin typeface="Myriad Pro Semibold"/>
                <a:ea typeface="Myriad Pro Semibold"/>
                <a:cs typeface="Myriad Pro Semibold"/>
                <a:sym typeface="Myriad Pro Semibold"/>
              </a:endParaRPr>
            </a:p>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535353"/>
                  </a:solidFill>
                  <a:latin typeface="Myriad Pro Semibold"/>
                  <a:ea typeface="Myriad Pro Semibold"/>
                  <a:cs typeface="Myriad Pro Semibold"/>
                  <a:sym typeface="Myriad Pro Semibold"/>
                </a:rPr>
                <a:t>QC</a:t>
              </a:r>
            </a:p>
          </p:txBody>
        </p:sp>
        <p:sp>
          <p:nvSpPr>
            <p:cNvPr id="406" name="Shape 406"/>
            <p:cNvSpPr/>
            <p:nvPr/>
          </p:nvSpPr>
          <p:spPr>
            <a:xfrm>
              <a:off x="5644579" y="-26742"/>
              <a:ext cx="1055550" cy="6492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300">
                  <a:solidFill>
                    <a:schemeClr val="accent5"/>
                  </a:solidFill>
                  <a:latin typeface="Myriad Pro Semibold"/>
                  <a:ea typeface="Myriad Pro Semibold"/>
                  <a:cs typeface="Myriad Pro Semibold"/>
                  <a:sym typeface="Myriad Pro Semibold"/>
                </a:defRPr>
              </a:lvl1pPr>
            </a:lstStyle>
            <a:p>
              <a:pPr defTabSz="410730" fontAlgn="auto" hangingPunct="0">
                <a:spcBef>
                  <a:spcPts val="0"/>
                </a:spcBef>
                <a:spcAft>
                  <a:spcPts val="0"/>
                </a:spcAft>
              </a:pPr>
              <a:r>
                <a:rPr kern="0">
                  <a:solidFill>
                    <a:srgbClr val="C82506"/>
                  </a:solidFill>
                </a:rPr>
                <a:t>input</a:t>
              </a:r>
            </a:p>
          </p:txBody>
        </p:sp>
        <p:sp>
          <p:nvSpPr>
            <p:cNvPr id="407" name="Shape 407"/>
            <p:cNvSpPr/>
            <p:nvPr/>
          </p:nvSpPr>
          <p:spPr>
            <a:xfrm>
              <a:off x="5227588" y="25958"/>
              <a:ext cx="345200" cy="504709"/>
            </a:xfrm>
            <a:prstGeom prst="roundRect">
              <a:avLst>
                <a:gd name="adj" fmla="val 18155"/>
              </a:avLst>
            </a:prstGeom>
            <a:noFill/>
            <a:ln w="12700" cap="flat">
              <a:solidFill>
                <a:srgbClr val="535353"/>
              </a:solidFill>
              <a:prstDash val="solid"/>
              <a:miter lim="400000"/>
            </a:ln>
            <a:effectLst/>
          </p:spPr>
          <p:txBody>
            <a:bodyPr wrap="square" lIns="50800" tIns="50800" rIns="50800" bIns="50800" numCol="1" anchor="ctr">
              <a:noAutofit/>
            </a:bodyPr>
            <a:lstStyle/>
            <a:p>
              <a:pPr algn="ctr" defTabSz="410730" fontAlgn="auto" hangingPunct="0">
                <a:spcBef>
                  <a:spcPts val="0"/>
                </a:spcBef>
                <a:spcAft>
                  <a:spcPts val="0"/>
                </a:spcAft>
                <a:defRPr sz="1300">
                  <a:latin typeface="Helvetica Light"/>
                  <a:ea typeface="Helvetica Light"/>
                  <a:cs typeface="Helvetica Light"/>
                  <a:sym typeface="Helvetica Light"/>
                </a:defRPr>
              </a:pPr>
              <a:endParaRPr sz="900" kern="0">
                <a:solidFill>
                  <a:srgbClr val="535353"/>
                </a:solidFill>
                <a:latin typeface="Helvetica Light"/>
                <a:ea typeface="Helvetica Light"/>
                <a:cs typeface="Helvetica Light"/>
                <a:sym typeface="Helvetica Light"/>
              </a:endParaRPr>
            </a:p>
          </p:txBody>
        </p:sp>
        <p:sp>
          <p:nvSpPr>
            <p:cNvPr id="408" name="Shape 408"/>
            <p:cNvSpPr/>
            <p:nvPr/>
          </p:nvSpPr>
          <p:spPr>
            <a:xfrm>
              <a:off x="5145754" y="0"/>
              <a:ext cx="323129" cy="68983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409" name="Shape 409"/>
            <p:cNvSpPr/>
            <p:nvPr/>
          </p:nvSpPr>
          <p:spPr>
            <a:xfrm>
              <a:off x="5227588" y="4390500"/>
              <a:ext cx="345200" cy="2659357"/>
            </a:xfrm>
            <a:prstGeom prst="roundRect">
              <a:avLst>
                <a:gd name="adj" fmla="val 18155"/>
              </a:avLst>
            </a:prstGeom>
            <a:noFill/>
            <a:ln w="12700" cap="flat">
              <a:solidFill>
                <a:srgbClr val="535353"/>
              </a:solidFill>
              <a:prstDash val="solid"/>
              <a:miter lim="400000"/>
            </a:ln>
            <a:effectLst/>
          </p:spPr>
          <p:txBody>
            <a:bodyPr wrap="square" lIns="50800" tIns="50800" rIns="50800" bIns="50800" numCol="1" anchor="ctr">
              <a:noAutofit/>
            </a:bodyPr>
            <a:lstStyle/>
            <a:p>
              <a:pPr algn="ctr" defTabSz="410730" fontAlgn="auto" hangingPunct="0">
                <a:spcBef>
                  <a:spcPts val="0"/>
                </a:spcBef>
                <a:spcAft>
                  <a:spcPts val="0"/>
                </a:spcAft>
                <a:defRPr sz="1300">
                  <a:latin typeface="Helvetica Light"/>
                  <a:ea typeface="Helvetica Light"/>
                  <a:cs typeface="Helvetica Light"/>
                  <a:sym typeface="Helvetica Light"/>
                </a:defRPr>
              </a:pPr>
              <a:endParaRPr sz="900" kern="0">
                <a:solidFill>
                  <a:srgbClr val="535353"/>
                </a:solidFill>
                <a:latin typeface="Helvetica Light"/>
                <a:ea typeface="Helvetica Light"/>
                <a:cs typeface="Helvetica Light"/>
                <a:sym typeface="Helvetica Light"/>
              </a:endParaRPr>
            </a:p>
          </p:txBody>
        </p:sp>
        <p:sp>
          <p:nvSpPr>
            <p:cNvPr id="410" name="Shape 410"/>
            <p:cNvSpPr/>
            <p:nvPr/>
          </p:nvSpPr>
          <p:spPr>
            <a:xfrm>
              <a:off x="5145754" y="4330407"/>
              <a:ext cx="323129" cy="287658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411" name="Shape 411"/>
            <p:cNvSpPr/>
            <p:nvPr/>
          </p:nvSpPr>
          <p:spPr>
            <a:xfrm>
              <a:off x="5644441" y="4621754"/>
              <a:ext cx="1752473" cy="2246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00882B"/>
                  </a:solidFill>
                  <a:latin typeface="Myriad Pro Semibold"/>
                  <a:ea typeface="Myriad Pro Semibold"/>
                  <a:cs typeface="Myriad Pro Semibold"/>
                  <a:sym typeface="Myriad Pro Semibold"/>
                </a:rPr>
                <a:t>endogenous</a:t>
              </a:r>
              <a:r>
                <a:rPr sz="1600" kern="0">
                  <a:solidFill>
                    <a:srgbClr val="535353"/>
                  </a:solidFill>
                  <a:latin typeface="Myriad Pro Semibold"/>
                  <a:ea typeface="Myriad Pro Semibold"/>
                  <a:cs typeface="Myriad Pro Semibold"/>
                  <a:sym typeface="Myriad Pro Semibold"/>
                </a:rPr>
                <a:t/>
              </a:r>
              <a:br>
                <a:rPr sz="1600" kern="0">
                  <a:solidFill>
                    <a:srgbClr val="535353"/>
                  </a:solidFill>
                  <a:latin typeface="Myriad Pro Semibold"/>
                  <a:ea typeface="Myriad Pro Semibold"/>
                  <a:cs typeface="Myriad Pro Semibold"/>
                  <a:sym typeface="Myriad Pro Semibold"/>
                </a:rPr>
              </a:br>
              <a:r>
                <a:rPr sz="1600" kern="0">
                  <a:solidFill>
                    <a:srgbClr val="00882B"/>
                  </a:solidFill>
                  <a:latin typeface="Myriad Pro Semibold"/>
                  <a:ea typeface="Myriad Pro Semibold"/>
                  <a:cs typeface="Myriad Pro Semibold"/>
                  <a:sym typeface="Myriad Pro Semibold"/>
                </a:rPr>
                <a:t>alignment</a:t>
              </a:r>
              <a:br>
                <a:rPr sz="1600" kern="0">
                  <a:solidFill>
                    <a:srgbClr val="00882B"/>
                  </a:solidFill>
                  <a:latin typeface="Myriad Pro Semibold"/>
                  <a:ea typeface="Myriad Pro Semibold"/>
                  <a:cs typeface="Myriad Pro Semibold"/>
                  <a:sym typeface="Myriad Pro Semibold"/>
                </a:rPr>
              </a:br>
              <a:r>
                <a:rPr sz="1600" kern="0">
                  <a:solidFill>
                    <a:srgbClr val="00882B"/>
                  </a:solidFill>
                  <a:latin typeface="Myriad Pro Semibold"/>
                  <a:ea typeface="Myriad Pro Semibold"/>
                  <a:cs typeface="Myriad Pro Semibold"/>
                  <a:sym typeface="Myriad Pro Semibold"/>
                </a:rPr>
                <a:t/>
              </a:r>
              <a:br>
                <a:rPr sz="1600" kern="0">
                  <a:solidFill>
                    <a:srgbClr val="00882B"/>
                  </a:solidFill>
                  <a:latin typeface="Myriad Pro Semibold"/>
                  <a:ea typeface="Myriad Pro Semibold"/>
                  <a:cs typeface="Myriad Pro Semibold"/>
                  <a:sym typeface="Myriad Pro Semibold"/>
                </a:rPr>
              </a:br>
              <a:r>
                <a:rPr sz="1600" kern="0">
                  <a:solidFill>
                    <a:srgbClr val="00882B"/>
                  </a:solidFill>
                  <a:latin typeface="Myriad Pro Semibold"/>
                  <a:ea typeface="Myriad Pro Semibold"/>
                  <a:cs typeface="Myriad Pro Semibold"/>
                  <a:sym typeface="Myriad Pro Semibold"/>
                </a:rPr>
                <a:t>(human</a:t>
              </a:r>
              <a:br>
                <a:rPr sz="1600" kern="0">
                  <a:solidFill>
                    <a:srgbClr val="00882B"/>
                  </a:solidFill>
                  <a:latin typeface="Myriad Pro Semibold"/>
                  <a:ea typeface="Myriad Pro Semibold"/>
                  <a:cs typeface="Myriad Pro Semibold"/>
                  <a:sym typeface="Myriad Pro Semibold"/>
                </a:rPr>
              </a:br>
              <a:r>
                <a:rPr sz="1600" kern="0">
                  <a:solidFill>
                    <a:srgbClr val="00882B"/>
                  </a:solidFill>
                  <a:latin typeface="Myriad Pro Semibold"/>
                  <a:ea typeface="Myriad Pro Semibold"/>
                  <a:cs typeface="Myriad Pro Semibold"/>
                  <a:sym typeface="Myriad Pro Semibold"/>
                </a:rPr>
                <a:t>&amp;</a:t>
              </a:r>
              <a:br>
                <a:rPr sz="1600" kern="0">
                  <a:solidFill>
                    <a:srgbClr val="00882B"/>
                  </a:solidFill>
                  <a:latin typeface="Myriad Pro Semibold"/>
                  <a:ea typeface="Myriad Pro Semibold"/>
                  <a:cs typeface="Myriad Pro Semibold"/>
                  <a:sym typeface="Myriad Pro Semibold"/>
                </a:rPr>
              </a:br>
              <a:r>
                <a:rPr sz="1600" kern="0">
                  <a:solidFill>
                    <a:srgbClr val="00882B"/>
                  </a:solidFill>
                  <a:latin typeface="Myriad Pro Semibold"/>
                  <a:ea typeface="Myriad Pro Semibold"/>
                  <a:cs typeface="Myriad Pro Semibold"/>
                  <a:sym typeface="Myriad Pro Semibold"/>
                </a:rPr>
                <a:t>mouse)</a:t>
              </a:r>
            </a:p>
          </p:txBody>
        </p:sp>
        <p:sp>
          <p:nvSpPr>
            <p:cNvPr id="412" name="Shape 412"/>
            <p:cNvSpPr/>
            <p:nvPr/>
          </p:nvSpPr>
          <p:spPr>
            <a:xfrm rot="5394265">
              <a:off x="3460935" y="8736586"/>
              <a:ext cx="290151" cy="536016"/>
            </a:xfrm>
            <a:prstGeom prst="rightArrow">
              <a:avLst>
                <a:gd name="adj1" fmla="val 31991"/>
                <a:gd name="adj2" fmla="val 73895"/>
              </a:avLst>
            </a:prstGeom>
            <a:solidFill>
              <a:srgbClr val="DCDEE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413" name="Shape 413"/>
            <p:cNvSpPr/>
            <p:nvPr/>
          </p:nvSpPr>
          <p:spPr>
            <a:xfrm>
              <a:off x="3625699" y="8928926"/>
              <a:ext cx="1579105" cy="2184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414" name="Shape 414"/>
            <p:cNvSpPr/>
            <p:nvPr/>
          </p:nvSpPr>
          <p:spPr>
            <a:xfrm rot="5394265">
              <a:off x="3440963" y="7827519"/>
              <a:ext cx="294064" cy="533281"/>
            </a:xfrm>
            <a:prstGeom prst="rightArrow">
              <a:avLst>
                <a:gd name="adj1" fmla="val 31991"/>
                <a:gd name="adj2" fmla="val 72701"/>
              </a:avLst>
            </a:prstGeom>
            <a:solidFill>
              <a:srgbClr val="DCDEE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415" name="Shape 415"/>
            <p:cNvSpPr/>
            <p:nvPr/>
          </p:nvSpPr>
          <p:spPr>
            <a:xfrm>
              <a:off x="5229026" y="8206912"/>
              <a:ext cx="345200" cy="1434984"/>
            </a:xfrm>
            <a:prstGeom prst="roundRect">
              <a:avLst>
                <a:gd name="adj" fmla="val 18155"/>
              </a:avLst>
            </a:prstGeom>
            <a:noFill/>
            <a:ln w="12700" cap="flat">
              <a:solidFill>
                <a:srgbClr val="535353"/>
              </a:solidFill>
              <a:prstDash val="solid"/>
              <a:miter lim="400000"/>
            </a:ln>
            <a:effectLst/>
          </p:spPr>
          <p:txBody>
            <a:bodyPr wrap="square" lIns="50800" tIns="50800" rIns="50800" bIns="50800" numCol="1" anchor="ctr">
              <a:noAutofit/>
            </a:bodyPr>
            <a:lstStyle/>
            <a:p>
              <a:pPr algn="ctr" defTabSz="410730" fontAlgn="auto" hangingPunct="0">
                <a:spcBef>
                  <a:spcPts val="0"/>
                </a:spcBef>
                <a:spcAft>
                  <a:spcPts val="0"/>
                </a:spcAft>
                <a:defRPr sz="1300">
                  <a:latin typeface="Helvetica Light"/>
                  <a:ea typeface="Helvetica Light"/>
                  <a:cs typeface="Helvetica Light"/>
                  <a:sym typeface="Helvetica Light"/>
                </a:defRPr>
              </a:pPr>
              <a:endParaRPr sz="900" kern="0">
                <a:solidFill>
                  <a:srgbClr val="535353"/>
                </a:solidFill>
                <a:latin typeface="Helvetica Light"/>
                <a:ea typeface="Helvetica Light"/>
                <a:cs typeface="Helvetica Light"/>
                <a:sym typeface="Helvetica Light"/>
              </a:endParaRPr>
            </a:p>
          </p:txBody>
        </p:sp>
        <p:sp>
          <p:nvSpPr>
            <p:cNvPr id="416" name="Shape 416"/>
            <p:cNvSpPr/>
            <p:nvPr/>
          </p:nvSpPr>
          <p:spPr>
            <a:xfrm>
              <a:off x="5147192" y="7222737"/>
              <a:ext cx="323128" cy="247902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417" name="Shape 417"/>
            <p:cNvSpPr/>
            <p:nvPr/>
          </p:nvSpPr>
          <p:spPr>
            <a:xfrm>
              <a:off x="5649249" y="8498507"/>
              <a:ext cx="1573792" cy="8462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0365C0"/>
                  </a:solidFill>
                  <a:latin typeface="Myriad Pro Semibold"/>
                  <a:ea typeface="Myriad Pro Semibold"/>
                  <a:cs typeface="Myriad Pro Semibold"/>
                  <a:sym typeface="Myriad Pro Semibold"/>
                </a:rPr>
                <a:t>exogenous</a:t>
              </a:r>
              <a:r>
                <a:rPr sz="1600" kern="0">
                  <a:solidFill>
                    <a:srgbClr val="535353"/>
                  </a:solidFill>
                  <a:latin typeface="Myriad Pro Semibold"/>
                  <a:ea typeface="Myriad Pro Semibold"/>
                  <a:cs typeface="Myriad Pro Semibold"/>
                  <a:sym typeface="Myriad Pro Semibold"/>
                </a:rPr>
                <a:t/>
              </a:r>
              <a:br>
                <a:rPr sz="1600" kern="0">
                  <a:solidFill>
                    <a:srgbClr val="535353"/>
                  </a:solidFill>
                  <a:latin typeface="Myriad Pro Semibold"/>
                  <a:ea typeface="Myriad Pro Semibold"/>
                  <a:cs typeface="Myriad Pro Semibold"/>
                  <a:sym typeface="Myriad Pro Semibold"/>
                </a:rPr>
              </a:br>
              <a:r>
                <a:rPr sz="1600" kern="0">
                  <a:solidFill>
                    <a:srgbClr val="0365C0"/>
                  </a:solidFill>
                  <a:latin typeface="Myriad Pro Semibold"/>
                  <a:ea typeface="Myriad Pro Semibold"/>
                  <a:cs typeface="Myriad Pro Semibold"/>
                  <a:sym typeface="Myriad Pro Semibold"/>
                </a:rPr>
                <a:t>alignment</a:t>
              </a:r>
            </a:p>
          </p:txBody>
        </p:sp>
        <p:sp>
          <p:nvSpPr>
            <p:cNvPr id="418" name="Shape 418"/>
            <p:cNvSpPr/>
            <p:nvPr/>
          </p:nvSpPr>
          <p:spPr>
            <a:xfrm>
              <a:off x="1803999" y="9221521"/>
              <a:ext cx="3542011" cy="394517"/>
            </a:xfrm>
            <a:prstGeom prst="roundRect">
              <a:avLst>
                <a:gd name="adj" fmla="val 15885"/>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all genomes in ensembl &amp; NCBI</a:t>
              </a:r>
            </a:p>
          </p:txBody>
        </p:sp>
        <p:sp>
          <p:nvSpPr>
            <p:cNvPr id="419" name="Shape 419"/>
            <p:cNvSpPr/>
            <p:nvPr/>
          </p:nvSpPr>
          <p:spPr>
            <a:xfrm>
              <a:off x="3615335" y="7983398"/>
              <a:ext cx="1579105" cy="2184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420" name="Shape 420"/>
            <p:cNvSpPr/>
            <p:nvPr/>
          </p:nvSpPr>
          <p:spPr>
            <a:xfrm>
              <a:off x="3615335" y="7101575"/>
              <a:ext cx="1579105" cy="218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421" name="Shape 421"/>
            <p:cNvSpPr/>
            <p:nvPr/>
          </p:nvSpPr>
          <p:spPr>
            <a:xfrm>
              <a:off x="1857" y="70756"/>
              <a:ext cx="1629173" cy="394495"/>
            </a:xfrm>
            <a:custGeom>
              <a:avLst/>
              <a:gdLst/>
              <a:ahLst/>
              <a:cxnLst>
                <a:cxn ang="0">
                  <a:pos x="wd2" y="hd2"/>
                </a:cxn>
                <a:cxn ang="5400000">
                  <a:pos x="wd2" y="hd2"/>
                </a:cxn>
                <a:cxn ang="10800000">
                  <a:pos x="wd2" y="hd2"/>
                </a:cxn>
                <a:cxn ang="16200000">
                  <a:pos x="wd2" y="hd2"/>
                </a:cxn>
              </a:cxnLst>
              <a:rect l="0" t="0" r="r" b="b"/>
              <a:pathLst>
                <a:path w="21600" h="21600" extrusionOk="0">
                  <a:moveTo>
                    <a:pt x="842" y="0"/>
                  </a:moveTo>
                  <a:cubicBezTo>
                    <a:pt x="377" y="0"/>
                    <a:pt x="0" y="1557"/>
                    <a:pt x="0" y="3477"/>
                  </a:cubicBezTo>
                  <a:lnTo>
                    <a:pt x="0" y="18123"/>
                  </a:lnTo>
                  <a:cubicBezTo>
                    <a:pt x="0" y="20043"/>
                    <a:pt x="377" y="21600"/>
                    <a:pt x="842" y="21600"/>
                  </a:cubicBezTo>
                  <a:lnTo>
                    <a:pt x="18617" y="21600"/>
                  </a:lnTo>
                  <a:cubicBezTo>
                    <a:pt x="19081" y="21600"/>
                    <a:pt x="19458" y="20043"/>
                    <a:pt x="19458" y="18123"/>
                  </a:cubicBezTo>
                  <a:lnTo>
                    <a:pt x="19458" y="14929"/>
                  </a:lnTo>
                  <a:lnTo>
                    <a:pt x="21600" y="10952"/>
                  </a:lnTo>
                  <a:lnTo>
                    <a:pt x="19458" y="6975"/>
                  </a:lnTo>
                  <a:lnTo>
                    <a:pt x="19458" y="3477"/>
                  </a:lnTo>
                  <a:cubicBezTo>
                    <a:pt x="19458" y="1557"/>
                    <a:pt x="19081" y="0"/>
                    <a:pt x="18617" y="0"/>
                  </a:cubicBezTo>
                  <a:lnTo>
                    <a:pt x="842" y="0"/>
                  </a:lnTo>
                  <a:close/>
                </a:path>
              </a:pathLst>
            </a:custGeom>
            <a:solidFill>
              <a:srgbClr val="FFFFFF"/>
            </a:solidFill>
            <a:ln w="635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b="1">
                  <a:latin typeface="Helvetica"/>
                  <a:ea typeface="Helvetica"/>
                  <a:cs typeface="Helvetica"/>
                  <a:sym typeface="Helvetica"/>
                </a:defRPr>
              </a:lvl1pPr>
            </a:lstStyle>
            <a:p>
              <a:pPr algn="ctr" defTabSz="410730" fontAlgn="auto" hangingPunct="0">
                <a:spcBef>
                  <a:spcPts val="0"/>
                </a:spcBef>
                <a:spcAft>
                  <a:spcPts val="0"/>
                </a:spcAft>
              </a:pPr>
              <a:r>
                <a:rPr kern="0">
                  <a:solidFill>
                    <a:srgbClr val="535353"/>
                  </a:solidFill>
                </a:rPr>
                <a:t>standard formats</a:t>
              </a:r>
            </a:p>
          </p:txBody>
        </p:sp>
        <p:sp>
          <p:nvSpPr>
            <p:cNvPr id="422" name="Shape 422"/>
            <p:cNvSpPr/>
            <p:nvPr/>
          </p:nvSpPr>
          <p:spPr>
            <a:xfrm>
              <a:off x="1857" y="851331"/>
              <a:ext cx="1632745" cy="620714"/>
            </a:xfrm>
            <a:custGeom>
              <a:avLst/>
              <a:gdLst/>
              <a:ahLst/>
              <a:cxnLst>
                <a:cxn ang="0">
                  <a:pos x="wd2" y="hd2"/>
                </a:cxn>
                <a:cxn ang="5400000">
                  <a:pos x="wd2" y="hd2"/>
                </a:cxn>
                <a:cxn ang="10800000">
                  <a:pos x="wd2" y="hd2"/>
                </a:cxn>
                <a:cxn ang="16200000">
                  <a:pos x="wd2" y="hd2"/>
                </a:cxn>
              </a:cxnLst>
              <a:rect l="0" t="0" r="r" b="b"/>
              <a:pathLst>
                <a:path w="21600" h="21600" extrusionOk="0">
                  <a:moveTo>
                    <a:pt x="840" y="0"/>
                  </a:moveTo>
                  <a:cubicBezTo>
                    <a:pt x="376" y="0"/>
                    <a:pt x="0" y="989"/>
                    <a:pt x="0" y="2210"/>
                  </a:cubicBezTo>
                  <a:lnTo>
                    <a:pt x="0" y="19390"/>
                  </a:lnTo>
                  <a:cubicBezTo>
                    <a:pt x="0" y="20611"/>
                    <a:pt x="376" y="21600"/>
                    <a:pt x="840" y="21600"/>
                  </a:cubicBezTo>
                  <a:lnTo>
                    <a:pt x="18576" y="21600"/>
                  </a:lnTo>
                  <a:cubicBezTo>
                    <a:pt x="19040" y="21600"/>
                    <a:pt x="19416" y="20611"/>
                    <a:pt x="19416" y="19390"/>
                  </a:cubicBezTo>
                  <a:lnTo>
                    <a:pt x="19416" y="13507"/>
                  </a:lnTo>
                  <a:lnTo>
                    <a:pt x="21600" y="10980"/>
                  </a:lnTo>
                  <a:lnTo>
                    <a:pt x="19416" y="8452"/>
                  </a:lnTo>
                  <a:lnTo>
                    <a:pt x="19416" y="2210"/>
                  </a:lnTo>
                  <a:cubicBezTo>
                    <a:pt x="19416" y="989"/>
                    <a:pt x="19040" y="0"/>
                    <a:pt x="18576" y="0"/>
                  </a:cubicBezTo>
                  <a:lnTo>
                    <a:pt x="840" y="0"/>
                  </a:lnTo>
                  <a:close/>
                </a:path>
              </a:pathLst>
            </a:custGeom>
            <a:solidFill>
              <a:srgbClr val="FFFFFF"/>
            </a:solidFill>
            <a:ln w="635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remove adapters</a:t>
              </a:r>
              <a:br>
                <a:rPr sz="900" b="1" kern="0">
                  <a:solidFill>
                    <a:srgbClr val="535353"/>
                  </a:solidFill>
                  <a:latin typeface="Helvetica"/>
                  <a:ea typeface="Helvetica"/>
                  <a:cs typeface="Helvetica"/>
                  <a:sym typeface="Helvetica"/>
                </a:rPr>
              </a:br>
              <a:r>
                <a:rPr sz="900" b="1" kern="0">
                  <a:solidFill>
                    <a:srgbClr val="535353"/>
                  </a:solidFill>
                  <a:latin typeface="Helvetica"/>
                  <a:ea typeface="Helvetica"/>
                  <a:cs typeface="Helvetica"/>
                  <a:sym typeface="Helvetica"/>
                </a:rPr>
                <a:t>+ primers</a:t>
              </a:r>
            </a:p>
          </p:txBody>
        </p:sp>
        <p:sp>
          <p:nvSpPr>
            <p:cNvPr id="423" name="Shape 423"/>
            <p:cNvSpPr/>
            <p:nvPr/>
          </p:nvSpPr>
          <p:spPr>
            <a:xfrm>
              <a:off x="1857" y="2057501"/>
              <a:ext cx="1630760" cy="1993107"/>
            </a:xfrm>
            <a:custGeom>
              <a:avLst/>
              <a:gdLst/>
              <a:ahLst/>
              <a:cxnLst>
                <a:cxn ang="0">
                  <a:pos x="wd2" y="hd2"/>
                </a:cxn>
                <a:cxn ang="5400000">
                  <a:pos x="wd2" y="hd2"/>
                </a:cxn>
                <a:cxn ang="10800000">
                  <a:pos x="wd2" y="hd2"/>
                </a:cxn>
                <a:cxn ang="16200000">
                  <a:pos x="wd2" y="hd2"/>
                </a:cxn>
              </a:cxnLst>
              <a:rect l="0" t="0" r="r" b="b"/>
              <a:pathLst>
                <a:path w="21600" h="21600" extrusionOk="0">
                  <a:moveTo>
                    <a:pt x="841" y="0"/>
                  </a:moveTo>
                  <a:cubicBezTo>
                    <a:pt x="377" y="0"/>
                    <a:pt x="0" y="308"/>
                    <a:pt x="0" y="688"/>
                  </a:cubicBezTo>
                  <a:lnTo>
                    <a:pt x="0" y="20912"/>
                  </a:lnTo>
                  <a:cubicBezTo>
                    <a:pt x="0" y="21292"/>
                    <a:pt x="377" y="21600"/>
                    <a:pt x="841" y="21600"/>
                  </a:cubicBezTo>
                  <a:lnTo>
                    <a:pt x="18598" y="21600"/>
                  </a:lnTo>
                  <a:cubicBezTo>
                    <a:pt x="19063" y="21600"/>
                    <a:pt x="19439" y="21292"/>
                    <a:pt x="19439" y="20912"/>
                  </a:cubicBezTo>
                  <a:lnTo>
                    <a:pt x="19439" y="11574"/>
                  </a:lnTo>
                  <a:lnTo>
                    <a:pt x="21600" y="10787"/>
                  </a:lnTo>
                  <a:lnTo>
                    <a:pt x="19439" y="9996"/>
                  </a:lnTo>
                  <a:lnTo>
                    <a:pt x="19439" y="688"/>
                  </a:lnTo>
                  <a:cubicBezTo>
                    <a:pt x="19439" y="308"/>
                    <a:pt x="19063" y="0"/>
                    <a:pt x="18598" y="0"/>
                  </a:cubicBezTo>
                  <a:lnTo>
                    <a:pt x="841" y="0"/>
                  </a:lnTo>
                  <a:close/>
                </a:path>
              </a:pathLst>
            </a:custGeom>
            <a:solidFill>
              <a:srgbClr val="FFFFFF"/>
            </a:solidFill>
            <a:ln w="635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for reads &gt;15nt</a:t>
              </a:r>
              <a:br>
                <a:rPr sz="900" b="1" kern="0">
                  <a:solidFill>
                    <a:srgbClr val="535353"/>
                  </a:solidFill>
                  <a:latin typeface="Helvetica"/>
                  <a:ea typeface="Helvetica"/>
                  <a:cs typeface="Helvetica"/>
                  <a:sym typeface="Helvetica"/>
                </a:rPr>
              </a:br>
              <a:r>
                <a:rPr sz="900" b="1" kern="0">
                  <a:solidFill>
                    <a:srgbClr val="535353"/>
                  </a:solidFill>
                  <a:latin typeface="Helvetica"/>
                  <a:ea typeface="Helvetica"/>
                  <a:cs typeface="Helvetica"/>
                  <a:sym typeface="Helvetica"/>
                </a:rPr>
                <a:t/>
              </a:r>
              <a:br>
                <a:rPr sz="900" b="1" kern="0">
                  <a:solidFill>
                    <a:srgbClr val="535353"/>
                  </a:solidFill>
                  <a:latin typeface="Helvetica"/>
                  <a:ea typeface="Helvetica"/>
                  <a:cs typeface="Helvetica"/>
                  <a:sym typeface="Helvetica"/>
                </a:rPr>
              </a:br>
              <a:r>
                <a:rPr sz="900" b="1" kern="0">
                  <a:solidFill>
                    <a:srgbClr val="535353"/>
                  </a:solidFill>
                  <a:latin typeface="Helvetica"/>
                  <a:ea typeface="Helvetica"/>
                  <a:cs typeface="Helvetica"/>
                  <a:sym typeface="Helvetica"/>
                </a:rPr>
                <a:t>map using bowtie2 </a:t>
              </a:r>
            </a:p>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(faster, allows indels)</a:t>
              </a:r>
            </a:p>
          </p:txBody>
        </p:sp>
        <p:sp>
          <p:nvSpPr>
            <p:cNvPr id="424" name="Shape 424"/>
            <p:cNvSpPr/>
            <p:nvPr/>
          </p:nvSpPr>
          <p:spPr>
            <a:xfrm>
              <a:off x="1857" y="4935483"/>
              <a:ext cx="1650207" cy="2105423"/>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292"/>
                    <a:pt x="0" y="651"/>
                  </a:cubicBezTo>
                  <a:lnTo>
                    <a:pt x="0" y="20949"/>
                  </a:lnTo>
                  <a:cubicBezTo>
                    <a:pt x="0" y="21308"/>
                    <a:pt x="372" y="21600"/>
                    <a:pt x="831" y="21600"/>
                  </a:cubicBezTo>
                  <a:lnTo>
                    <a:pt x="18379" y="21600"/>
                  </a:lnTo>
                  <a:cubicBezTo>
                    <a:pt x="18838" y="21600"/>
                    <a:pt x="19210" y="21308"/>
                    <a:pt x="19210" y="20949"/>
                  </a:cubicBezTo>
                  <a:lnTo>
                    <a:pt x="19210" y="11539"/>
                  </a:lnTo>
                  <a:lnTo>
                    <a:pt x="21600" y="10794"/>
                  </a:lnTo>
                  <a:lnTo>
                    <a:pt x="19210" y="10049"/>
                  </a:lnTo>
                  <a:lnTo>
                    <a:pt x="19210" y="651"/>
                  </a:lnTo>
                  <a:cubicBezTo>
                    <a:pt x="19210" y="292"/>
                    <a:pt x="18838" y="0"/>
                    <a:pt x="18379" y="0"/>
                  </a:cubicBezTo>
                  <a:lnTo>
                    <a:pt x="831" y="0"/>
                  </a:lnTo>
                  <a:close/>
                </a:path>
              </a:pathLst>
            </a:custGeom>
            <a:solidFill>
              <a:srgbClr val="FFFFFF"/>
            </a:solidFill>
            <a:ln w="635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parallel mapping </a:t>
              </a:r>
            </a:p>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using bowtie1</a:t>
              </a:r>
            </a:p>
            <a:p>
              <a:pPr algn="ctr" defTabSz="410730" fontAlgn="auto" hangingPunct="0">
                <a:spcBef>
                  <a:spcPts val="0"/>
                </a:spcBef>
                <a:spcAft>
                  <a:spcPts val="0"/>
                </a:spcAft>
                <a:defRPr sz="1300" b="1">
                  <a:latin typeface="Helvetica"/>
                  <a:ea typeface="Helvetica"/>
                  <a:cs typeface="Helvetica"/>
                  <a:sym typeface="Helvetica"/>
                </a:defRPr>
              </a:pPr>
              <a:endParaRPr sz="900" b="1" kern="0">
                <a:solidFill>
                  <a:srgbClr val="535353"/>
                </a:solidFill>
                <a:latin typeface="Helvetica"/>
                <a:ea typeface="Helvetica"/>
                <a:cs typeface="Helvetica"/>
                <a:sym typeface="Helvetica"/>
              </a:endParaRPr>
            </a:p>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hierarchical quantification based on user preferences</a:t>
              </a:r>
            </a:p>
          </p:txBody>
        </p:sp>
        <p:sp>
          <p:nvSpPr>
            <p:cNvPr id="425" name="Shape 425"/>
            <p:cNvSpPr/>
            <p:nvPr/>
          </p:nvSpPr>
          <p:spPr>
            <a:xfrm>
              <a:off x="3714" y="9221106"/>
              <a:ext cx="1629173" cy="394495"/>
            </a:xfrm>
            <a:custGeom>
              <a:avLst/>
              <a:gdLst/>
              <a:ahLst/>
              <a:cxnLst>
                <a:cxn ang="0">
                  <a:pos x="wd2" y="hd2"/>
                </a:cxn>
                <a:cxn ang="5400000">
                  <a:pos x="wd2" y="hd2"/>
                </a:cxn>
                <a:cxn ang="10800000">
                  <a:pos x="wd2" y="hd2"/>
                </a:cxn>
                <a:cxn ang="16200000">
                  <a:pos x="wd2" y="hd2"/>
                </a:cxn>
              </a:cxnLst>
              <a:rect l="0" t="0" r="r" b="b"/>
              <a:pathLst>
                <a:path w="21600" h="21600" extrusionOk="0">
                  <a:moveTo>
                    <a:pt x="842" y="0"/>
                  </a:moveTo>
                  <a:cubicBezTo>
                    <a:pt x="377" y="0"/>
                    <a:pt x="0" y="1557"/>
                    <a:pt x="0" y="3477"/>
                  </a:cubicBezTo>
                  <a:lnTo>
                    <a:pt x="0" y="18123"/>
                  </a:lnTo>
                  <a:cubicBezTo>
                    <a:pt x="0" y="20043"/>
                    <a:pt x="377" y="21600"/>
                    <a:pt x="842" y="21600"/>
                  </a:cubicBezTo>
                  <a:lnTo>
                    <a:pt x="18617" y="21600"/>
                  </a:lnTo>
                  <a:cubicBezTo>
                    <a:pt x="19081" y="21600"/>
                    <a:pt x="19458" y="20043"/>
                    <a:pt x="19458" y="18123"/>
                  </a:cubicBezTo>
                  <a:lnTo>
                    <a:pt x="19458" y="14929"/>
                  </a:lnTo>
                  <a:lnTo>
                    <a:pt x="21600" y="10952"/>
                  </a:lnTo>
                  <a:lnTo>
                    <a:pt x="19458" y="6975"/>
                  </a:lnTo>
                  <a:lnTo>
                    <a:pt x="19458" y="3477"/>
                  </a:lnTo>
                  <a:cubicBezTo>
                    <a:pt x="19458" y="1557"/>
                    <a:pt x="19081" y="0"/>
                    <a:pt x="18617" y="0"/>
                  </a:cubicBezTo>
                  <a:lnTo>
                    <a:pt x="842" y="0"/>
                  </a:lnTo>
                  <a:close/>
                </a:path>
              </a:pathLst>
            </a:custGeom>
            <a:solidFill>
              <a:srgbClr val="FFFFFF"/>
            </a:solidFill>
            <a:ln w="635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b="1">
                  <a:latin typeface="Helvetica"/>
                  <a:ea typeface="Helvetica"/>
                  <a:cs typeface="Helvetica"/>
                  <a:sym typeface="Helvetica"/>
                </a:defRPr>
              </a:lvl1pPr>
            </a:lstStyle>
            <a:p>
              <a:pPr algn="ctr" defTabSz="410730" fontAlgn="auto" hangingPunct="0">
                <a:spcBef>
                  <a:spcPts val="0"/>
                </a:spcBef>
                <a:spcAft>
                  <a:spcPts val="0"/>
                </a:spcAft>
              </a:pPr>
              <a:r>
                <a:rPr kern="0">
                  <a:solidFill>
                    <a:srgbClr val="535353"/>
                  </a:solidFill>
                </a:rPr>
                <a:t>map using STAR</a:t>
              </a:r>
            </a:p>
          </p:txBody>
        </p:sp>
        <p:sp>
          <p:nvSpPr>
            <p:cNvPr id="426" name="Shape 426"/>
            <p:cNvSpPr/>
            <p:nvPr/>
          </p:nvSpPr>
          <p:spPr>
            <a:xfrm>
              <a:off x="2785166" y="1506269"/>
              <a:ext cx="1579105" cy="2184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200" b="1">
                  <a:solidFill>
                    <a:schemeClr val="accent5"/>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C82506"/>
                  </a:solidFill>
                </a:rPr>
                <a:t>read-quality filter</a:t>
              </a:r>
            </a:p>
          </p:txBody>
        </p:sp>
        <p:sp>
          <p:nvSpPr>
            <p:cNvPr id="427" name="Shape 427"/>
            <p:cNvSpPr/>
            <p:nvPr/>
          </p:nvSpPr>
          <p:spPr>
            <a:xfrm>
              <a:off x="5173699" y="9244924"/>
              <a:ext cx="344621" cy="338428"/>
            </a:xfrm>
            <a:prstGeom prst="ellipse">
              <a:avLst/>
            </a:prstGeom>
            <a:solidFill>
              <a:schemeClr val="accent5"/>
            </a:solidFill>
            <a:ln w="12700" cap="flat">
              <a:solidFill>
                <a:srgbClr val="FFFFFF"/>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3</a:t>
              </a:r>
            </a:p>
          </p:txBody>
        </p:sp>
        <p:sp>
          <p:nvSpPr>
            <p:cNvPr id="428" name="Shape 428"/>
            <p:cNvSpPr/>
            <p:nvPr/>
          </p:nvSpPr>
          <p:spPr>
            <a:xfrm rot="5394265">
              <a:off x="3427798" y="3851669"/>
              <a:ext cx="294064" cy="533281"/>
            </a:xfrm>
            <a:prstGeom prst="rightArrow">
              <a:avLst>
                <a:gd name="adj1" fmla="val 31991"/>
                <a:gd name="adj2" fmla="val 72701"/>
              </a:avLst>
            </a:prstGeom>
            <a:solidFill>
              <a:srgbClr val="DCDEE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429" name="Shape 429"/>
            <p:cNvSpPr/>
            <p:nvPr/>
          </p:nvSpPr>
          <p:spPr>
            <a:xfrm>
              <a:off x="1656317" y="4938004"/>
              <a:ext cx="215901" cy="2083197"/>
            </a:xfrm>
            <a:custGeom>
              <a:avLst/>
              <a:gdLst/>
              <a:ahLst/>
              <a:cxnLst>
                <a:cxn ang="0">
                  <a:pos x="wd2" y="hd2"/>
                </a:cxn>
                <a:cxn ang="5400000">
                  <a:pos x="wd2" y="hd2"/>
                </a:cxn>
                <a:cxn ang="10800000">
                  <a:pos x="wd2" y="hd2"/>
                </a:cxn>
                <a:cxn ang="16200000">
                  <a:pos x="wd2" y="hd2"/>
                </a:cxn>
              </a:cxnLst>
              <a:rect l="0" t="0" r="r" b="b"/>
              <a:pathLst>
                <a:path w="21600" h="21600" extrusionOk="0">
                  <a:moveTo>
                    <a:pt x="14215" y="0"/>
                  </a:moveTo>
                  <a:cubicBezTo>
                    <a:pt x="10706" y="0"/>
                    <a:pt x="7862" y="295"/>
                    <a:pt x="7862" y="658"/>
                  </a:cubicBezTo>
                  <a:lnTo>
                    <a:pt x="7862" y="10131"/>
                  </a:lnTo>
                  <a:lnTo>
                    <a:pt x="0" y="10888"/>
                  </a:lnTo>
                  <a:lnTo>
                    <a:pt x="7862" y="11646"/>
                  </a:lnTo>
                  <a:lnTo>
                    <a:pt x="7862" y="20942"/>
                  </a:lnTo>
                  <a:cubicBezTo>
                    <a:pt x="7862" y="21305"/>
                    <a:pt x="10706" y="21600"/>
                    <a:pt x="14215" y="21600"/>
                  </a:cubicBezTo>
                  <a:lnTo>
                    <a:pt x="15247" y="21600"/>
                  </a:lnTo>
                  <a:cubicBezTo>
                    <a:pt x="18756" y="21600"/>
                    <a:pt x="21600" y="21305"/>
                    <a:pt x="21600" y="20942"/>
                  </a:cubicBezTo>
                  <a:lnTo>
                    <a:pt x="21600" y="658"/>
                  </a:lnTo>
                  <a:cubicBezTo>
                    <a:pt x="21600" y="295"/>
                    <a:pt x="18756" y="0"/>
                    <a:pt x="15247" y="0"/>
                  </a:cubicBezTo>
                  <a:lnTo>
                    <a:pt x="14215" y="0"/>
                  </a:lnTo>
                  <a:close/>
                </a:path>
              </a:pathLst>
            </a:custGeom>
            <a:noFill/>
            <a:ln w="6350" cap="flat">
              <a:solidFill>
                <a:srgbClr val="53585F"/>
              </a:solidFill>
              <a:prstDash val="sysDot"/>
              <a:miter lim="400000"/>
            </a:ln>
            <a:effectLst/>
          </p:spPr>
          <p:txBody>
            <a:bodyPr wrap="square" lIns="50800" tIns="50800" rIns="50800" bIns="50800" numCol="1" anchor="ctr">
              <a:noAutofit/>
            </a:bodyPr>
            <a:lstStyle/>
            <a:p>
              <a:pPr algn="ctr" defTabSz="410730" fontAlgn="auto" hangingPunct="0">
                <a:spcBef>
                  <a:spcPts val="0"/>
                </a:spcBef>
                <a:spcAft>
                  <a:spcPts val="0"/>
                </a:spcAft>
                <a:defRPr sz="1300" b="1">
                  <a:latin typeface="Helvetica"/>
                  <a:ea typeface="Helvetica"/>
                  <a:cs typeface="Helvetica"/>
                  <a:sym typeface="Helvetica"/>
                </a:defRPr>
              </a:pPr>
              <a:endParaRPr sz="900" b="1" kern="0">
                <a:solidFill>
                  <a:srgbClr val="535353"/>
                </a:solidFill>
                <a:latin typeface="Helvetica"/>
                <a:ea typeface="Helvetica"/>
                <a:cs typeface="Helvetica"/>
                <a:sym typeface="Helvetica"/>
              </a:endParaRPr>
            </a:p>
          </p:txBody>
        </p:sp>
        <p:sp>
          <p:nvSpPr>
            <p:cNvPr id="430" name="Shape 430"/>
            <p:cNvSpPr/>
            <p:nvPr/>
          </p:nvSpPr>
          <p:spPr>
            <a:xfrm>
              <a:off x="1801971" y="4889700"/>
              <a:ext cx="151121" cy="219365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431" name="Shape 431"/>
            <p:cNvSpPr/>
            <p:nvPr/>
          </p:nvSpPr>
          <p:spPr>
            <a:xfrm>
              <a:off x="10940" y="8228093"/>
              <a:ext cx="1632745" cy="620714"/>
            </a:xfrm>
            <a:custGeom>
              <a:avLst/>
              <a:gdLst/>
              <a:ahLst/>
              <a:cxnLst>
                <a:cxn ang="0">
                  <a:pos x="wd2" y="hd2"/>
                </a:cxn>
                <a:cxn ang="5400000">
                  <a:pos x="wd2" y="hd2"/>
                </a:cxn>
                <a:cxn ang="10800000">
                  <a:pos x="wd2" y="hd2"/>
                </a:cxn>
                <a:cxn ang="16200000">
                  <a:pos x="wd2" y="hd2"/>
                </a:cxn>
              </a:cxnLst>
              <a:rect l="0" t="0" r="r" b="b"/>
              <a:pathLst>
                <a:path w="21600" h="21600" extrusionOk="0">
                  <a:moveTo>
                    <a:pt x="840" y="0"/>
                  </a:moveTo>
                  <a:cubicBezTo>
                    <a:pt x="376" y="0"/>
                    <a:pt x="0" y="989"/>
                    <a:pt x="0" y="2210"/>
                  </a:cubicBezTo>
                  <a:lnTo>
                    <a:pt x="0" y="19390"/>
                  </a:lnTo>
                  <a:cubicBezTo>
                    <a:pt x="0" y="20611"/>
                    <a:pt x="376" y="21600"/>
                    <a:pt x="840" y="21600"/>
                  </a:cubicBezTo>
                  <a:lnTo>
                    <a:pt x="18576" y="21600"/>
                  </a:lnTo>
                  <a:cubicBezTo>
                    <a:pt x="19040" y="21600"/>
                    <a:pt x="19416" y="20611"/>
                    <a:pt x="19416" y="19390"/>
                  </a:cubicBezTo>
                  <a:lnTo>
                    <a:pt x="19416" y="13507"/>
                  </a:lnTo>
                  <a:lnTo>
                    <a:pt x="21600" y="10980"/>
                  </a:lnTo>
                  <a:lnTo>
                    <a:pt x="19416" y="8452"/>
                  </a:lnTo>
                  <a:lnTo>
                    <a:pt x="19416" y="2210"/>
                  </a:lnTo>
                  <a:cubicBezTo>
                    <a:pt x="19416" y="989"/>
                    <a:pt x="19040" y="0"/>
                    <a:pt x="18576" y="0"/>
                  </a:cubicBezTo>
                  <a:lnTo>
                    <a:pt x="840" y="0"/>
                  </a:lnTo>
                  <a:close/>
                </a:path>
              </a:pathLst>
            </a:custGeom>
            <a:solidFill>
              <a:srgbClr val="FFFFFF"/>
            </a:solidFill>
            <a:ln w="635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map using</a:t>
              </a:r>
            </a:p>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bowtie &amp; STAR</a:t>
              </a:r>
            </a:p>
          </p:txBody>
        </p:sp>
        <p:sp>
          <p:nvSpPr>
            <p:cNvPr id="432" name="Shape 432"/>
            <p:cNvSpPr/>
            <p:nvPr/>
          </p:nvSpPr>
          <p:spPr>
            <a:xfrm>
              <a:off x="1808267" y="7395606"/>
              <a:ext cx="3542011" cy="511170"/>
            </a:xfrm>
            <a:prstGeom prst="roundRect">
              <a:avLst>
                <a:gd name="adj" fmla="val 12876"/>
              </a:avLst>
            </a:prstGeom>
            <a:solidFill>
              <a:schemeClr val="accent2"/>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endogenous genome (again!)</a:t>
              </a:r>
            </a:p>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and repetitive elements</a:t>
              </a:r>
            </a:p>
          </p:txBody>
        </p:sp>
        <p:sp>
          <p:nvSpPr>
            <p:cNvPr id="433" name="Shape 433"/>
            <p:cNvSpPr/>
            <p:nvPr/>
          </p:nvSpPr>
          <p:spPr>
            <a:xfrm>
              <a:off x="0" y="7343454"/>
              <a:ext cx="1632744" cy="620714"/>
            </a:xfrm>
            <a:custGeom>
              <a:avLst/>
              <a:gdLst/>
              <a:ahLst/>
              <a:cxnLst>
                <a:cxn ang="0">
                  <a:pos x="wd2" y="hd2"/>
                </a:cxn>
                <a:cxn ang="5400000">
                  <a:pos x="wd2" y="hd2"/>
                </a:cxn>
                <a:cxn ang="10800000">
                  <a:pos x="wd2" y="hd2"/>
                </a:cxn>
                <a:cxn ang="16200000">
                  <a:pos x="wd2" y="hd2"/>
                </a:cxn>
              </a:cxnLst>
              <a:rect l="0" t="0" r="r" b="b"/>
              <a:pathLst>
                <a:path w="21600" h="21600" extrusionOk="0">
                  <a:moveTo>
                    <a:pt x="840" y="0"/>
                  </a:moveTo>
                  <a:cubicBezTo>
                    <a:pt x="376" y="0"/>
                    <a:pt x="0" y="989"/>
                    <a:pt x="0" y="2210"/>
                  </a:cubicBezTo>
                  <a:lnTo>
                    <a:pt x="0" y="19390"/>
                  </a:lnTo>
                  <a:cubicBezTo>
                    <a:pt x="0" y="20611"/>
                    <a:pt x="376" y="21600"/>
                    <a:pt x="840" y="21600"/>
                  </a:cubicBezTo>
                  <a:lnTo>
                    <a:pt x="18576" y="21600"/>
                  </a:lnTo>
                  <a:cubicBezTo>
                    <a:pt x="19040" y="21600"/>
                    <a:pt x="19416" y="20611"/>
                    <a:pt x="19416" y="19390"/>
                  </a:cubicBezTo>
                  <a:lnTo>
                    <a:pt x="19416" y="13507"/>
                  </a:lnTo>
                  <a:lnTo>
                    <a:pt x="21600" y="10980"/>
                  </a:lnTo>
                  <a:lnTo>
                    <a:pt x="19416" y="8452"/>
                  </a:lnTo>
                  <a:lnTo>
                    <a:pt x="19416" y="2210"/>
                  </a:lnTo>
                  <a:cubicBezTo>
                    <a:pt x="19416" y="989"/>
                    <a:pt x="19040" y="0"/>
                    <a:pt x="18576" y="0"/>
                  </a:cubicBezTo>
                  <a:lnTo>
                    <a:pt x="840" y="0"/>
                  </a:lnTo>
                  <a:close/>
                </a:path>
              </a:pathLst>
            </a:custGeom>
            <a:solidFill>
              <a:srgbClr val="FFFFFF"/>
            </a:solidFill>
            <a:ln w="635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b="1">
                  <a:latin typeface="Helvetica"/>
                  <a:ea typeface="Helvetica"/>
                  <a:cs typeface="Helvetica"/>
                  <a:sym typeface="Helvetica"/>
                </a:defRPr>
              </a:lvl1pPr>
            </a:lstStyle>
            <a:p>
              <a:pPr algn="ctr" defTabSz="410730" fontAlgn="auto" hangingPunct="0">
                <a:spcBef>
                  <a:spcPts val="0"/>
                </a:spcBef>
                <a:spcAft>
                  <a:spcPts val="0"/>
                </a:spcAft>
              </a:pPr>
              <a:r>
                <a:rPr kern="0">
                  <a:solidFill>
                    <a:srgbClr val="535353"/>
                  </a:solidFill>
                </a:rPr>
                <a:t>map using bowtie2</a:t>
              </a:r>
            </a:p>
          </p:txBody>
        </p:sp>
        <p:sp>
          <p:nvSpPr>
            <p:cNvPr id="434" name="Shape 434"/>
            <p:cNvSpPr/>
            <p:nvPr/>
          </p:nvSpPr>
          <p:spPr>
            <a:xfrm>
              <a:off x="1808357" y="8278478"/>
              <a:ext cx="3541830" cy="519945"/>
            </a:xfrm>
            <a:prstGeom prst="roundRect">
              <a:avLst>
                <a:gd name="adj" fmla="val 12659"/>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exogenous </a:t>
              </a:r>
              <a:br>
                <a:rPr sz="900" b="1" kern="0">
                  <a:solidFill>
                    <a:srgbClr val="FFFFFF"/>
                  </a:solidFill>
                  <a:latin typeface="Helvetica"/>
                  <a:ea typeface="Helvetica"/>
                  <a:cs typeface="Helvetica"/>
                  <a:sym typeface="Helvetica"/>
                </a:rPr>
              </a:br>
              <a:r>
                <a:rPr sz="900" b="1" kern="0">
                  <a:solidFill>
                    <a:srgbClr val="FFFFFF"/>
                  </a:solidFill>
                  <a:latin typeface="Helvetica"/>
                  <a:ea typeface="Helvetica"/>
                  <a:cs typeface="Helvetica"/>
                  <a:sym typeface="Helvetica"/>
                </a:rPr>
                <a:t>miRNAs and rRNAs</a:t>
              </a:r>
            </a:p>
          </p:txBody>
        </p:sp>
        <p:sp>
          <p:nvSpPr>
            <p:cNvPr id="435" name="Shape 435"/>
            <p:cNvSpPr/>
            <p:nvPr/>
          </p:nvSpPr>
          <p:spPr>
            <a:xfrm>
              <a:off x="5173699" y="8366027"/>
              <a:ext cx="344621" cy="338428"/>
            </a:xfrm>
            <a:prstGeom prst="ellipse">
              <a:avLst/>
            </a:prstGeom>
            <a:solidFill>
              <a:schemeClr val="accent5"/>
            </a:solidFill>
            <a:ln w="12700" cap="flat">
              <a:solidFill>
                <a:srgbClr val="FFFFFF"/>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2</a:t>
              </a:r>
            </a:p>
          </p:txBody>
        </p:sp>
        <p:sp>
          <p:nvSpPr>
            <p:cNvPr id="436" name="Shape 436"/>
            <p:cNvSpPr/>
            <p:nvPr/>
          </p:nvSpPr>
          <p:spPr>
            <a:xfrm>
              <a:off x="1701239" y="4501241"/>
              <a:ext cx="610650" cy="509204"/>
            </a:xfrm>
            <a:prstGeom prst="rect">
              <a:avLst/>
            </a:prstGeom>
            <a:solidFill>
              <a:schemeClr val="accent2"/>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000" b="1">
                  <a:solidFill>
                    <a:srgbClr val="FFFFFF"/>
                  </a:solidFill>
                  <a:latin typeface="Arial"/>
                  <a:ea typeface="Arial"/>
                  <a:cs typeface="Arial"/>
                  <a:sym typeface="Arial"/>
                </a:defRPr>
              </a:lvl1pPr>
            </a:lstStyle>
            <a:p>
              <a:pPr algn="ctr" defTabSz="410730" fontAlgn="auto" hangingPunct="0">
                <a:spcBef>
                  <a:spcPts val="0"/>
                </a:spcBef>
                <a:spcAft>
                  <a:spcPts val="0"/>
                </a:spcAft>
              </a:pPr>
              <a:r>
                <a:rPr kern="0"/>
                <a:t>genome</a:t>
              </a:r>
            </a:p>
          </p:txBody>
        </p:sp>
        <p:sp>
          <p:nvSpPr>
            <p:cNvPr id="437" name="Shape 437"/>
            <p:cNvSpPr/>
            <p:nvPr/>
          </p:nvSpPr>
          <p:spPr>
            <a:xfrm>
              <a:off x="2959337" y="4501241"/>
              <a:ext cx="610650" cy="509204"/>
            </a:xfrm>
            <a:prstGeom prst="rect">
              <a:avLst/>
            </a:prstGeom>
            <a:solidFill>
              <a:schemeClr val="accent3">
                <a:satOff val="18648"/>
                <a:lumOff val="5971"/>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lgn="ctr" defTabSz="410730" fontAlgn="auto" hangingPunct="0">
                <a:spcBef>
                  <a:spcPts val="0"/>
                </a:spcBef>
                <a:spcAft>
                  <a:spcPts val="0"/>
                </a:spcAft>
                <a:defRPr sz="1000" b="1">
                  <a:solidFill>
                    <a:srgbClr val="FFFFFF"/>
                  </a:solidFill>
                  <a:latin typeface="Arial"/>
                  <a:ea typeface="Arial"/>
                  <a:cs typeface="Arial"/>
                  <a:sym typeface="Arial"/>
                </a:defRPr>
              </a:pPr>
              <a:r>
                <a:rPr sz="700" b="1" kern="0">
                  <a:solidFill>
                    <a:srgbClr val="FFFFFF"/>
                  </a:solidFill>
                  <a:latin typeface="Arial"/>
                  <a:ea typeface="Arial"/>
                  <a:cs typeface="Arial"/>
                  <a:sym typeface="Arial"/>
                </a:rPr>
                <a:t>tRNA</a:t>
              </a:r>
            </a:p>
            <a:p>
              <a:pPr algn="ctr" defTabSz="410730" fontAlgn="auto" hangingPunct="0">
                <a:spcBef>
                  <a:spcPts val="0"/>
                </a:spcBef>
                <a:spcAft>
                  <a:spcPts val="0"/>
                </a:spcAft>
                <a:defRPr sz="800" b="1">
                  <a:solidFill>
                    <a:srgbClr val="FFFFFF"/>
                  </a:solidFill>
                  <a:latin typeface="Arial"/>
                  <a:ea typeface="Arial"/>
                  <a:cs typeface="Arial"/>
                  <a:sym typeface="Arial"/>
                </a:defRPr>
              </a:pPr>
              <a:r>
                <a:rPr sz="600" b="1" kern="0">
                  <a:solidFill>
                    <a:srgbClr val="FFFFFF"/>
                  </a:solidFill>
                  <a:latin typeface="Arial"/>
                  <a:ea typeface="Arial"/>
                  <a:cs typeface="Arial"/>
                  <a:sym typeface="Arial"/>
                </a:rPr>
                <a:t>(gtRNAdb)</a:t>
              </a:r>
            </a:p>
          </p:txBody>
        </p:sp>
        <p:sp>
          <p:nvSpPr>
            <p:cNvPr id="438" name="Shape 438"/>
            <p:cNvSpPr/>
            <p:nvPr/>
          </p:nvSpPr>
          <p:spPr>
            <a:xfrm>
              <a:off x="3593893" y="4501241"/>
              <a:ext cx="610650" cy="509204"/>
            </a:xfrm>
            <a:prstGeom prst="rect">
              <a:avLst/>
            </a:prstGeom>
            <a:solidFill>
              <a:schemeClr val="accent4">
                <a:hueOff val="384618"/>
                <a:satOff val="3869"/>
                <a:lumOff val="5802"/>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lgn="ctr" defTabSz="410730" fontAlgn="auto" hangingPunct="0">
                <a:spcBef>
                  <a:spcPts val="0"/>
                </a:spcBef>
                <a:spcAft>
                  <a:spcPts val="0"/>
                </a:spcAft>
                <a:defRPr sz="1000" b="1">
                  <a:solidFill>
                    <a:srgbClr val="FFFFFF"/>
                  </a:solidFill>
                  <a:latin typeface="Arial"/>
                  <a:ea typeface="Arial"/>
                  <a:cs typeface="Arial"/>
                  <a:sym typeface="Arial"/>
                </a:defRPr>
              </a:pPr>
              <a:r>
                <a:rPr sz="700" b="1" kern="0">
                  <a:solidFill>
                    <a:srgbClr val="FFFFFF"/>
                  </a:solidFill>
                  <a:latin typeface="Arial"/>
                  <a:ea typeface="Arial"/>
                  <a:cs typeface="Arial"/>
                  <a:sym typeface="Arial"/>
                </a:rPr>
                <a:t>piRNA</a:t>
              </a:r>
              <a:br>
                <a:rPr sz="700" b="1" kern="0">
                  <a:solidFill>
                    <a:srgbClr val="FFFFFF"/>
                  </a:solidFill>
                  <a:latin typeface="Arial"/>
                  <a:ea typeface="Arial"/>
                  <a:cs typeface="Arial"/>
                  <a:sym typeface="Arial"/>
                </a:rPr>
              </a:br>
              <a:r>
                <a:rPr sz="600" b="1" kern="0">
                  <a:solidFill>
                    <a:srgbClr val="FFFFFF"/>
                  </a:solidFill>
                  <a:latin typeface="Arial"/>
                  <a:ea typeface="Arial"/>
                  <a:cs typeface="Arial"/>
                  <a:sym typeface="Arial"/>
                </a:rPr>
                <a:t>(RNAdb)</a:t>
              </a:r>
            </a:p>
          </p:txBody>
        </p:sp>
        <p:sp>
          <p:nvSpPr>
            <p:cNvPr id="439" name="Shape 439"/>
            <p:cNvSpPr/>
            <p:nvPr/>
          </p:nvSpPr>
          <p:spPr>
            <a:xfrm>
              <a:off x="4223942" y="4501241"/>
              <a:ext cx="610650" cy="509204"/>
            </a:xfrm>
            <a:prstGeom prst="rect">
              <a:avLst/>
            </a:prstGeom>
            <a:solidFill>
              <a:schemeClr val="accent5">
                <a:hueOff val="-444211"/>
                <a:satOff val="-14915"/>
                <a:lumOff val="22857"/>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lgn="ctr" defTabSz="410730" fontAlgn="auto" hangingPunct="0">
                <a:spcBef>
                  <a:spcPts val="0"/>
                </a:spcBef>
                <a:spcAft>
                  <a:spcPts val="0"/>
                </a:spcAft>
                <a:defRPr sz="1000" b="1">
                  <a:solidFill>
                    <a:srgbClr val="FFFFFF"/>
                  </a:solidFill>
                  <a:latin typeface="Arial"/>
                  <a:ea typeface="Arial"/>
                  <a:cs typeface="Arial"/>
                  <a:sym typeface="Arial"/>
                </a:defRPr>
              </a:pPr>
              <a:r>
                <a:rPr sz="700" b="1" kern="0">
                  <a:solidFill>
                    <a:srgbClr val="FFFFFF"/>
                  </a:solidFill>
                  <a:latin typeface="Arial"/>
                  <a:ea typeface="Arial"/>
                  <a:cs typeface="Arial"/>
                  <a:sym typeface="Arial"/>
                </a:rPr>
                <a:t>longRNA</a:t>
              </a:r>
              <a:br>
                <a:rPr sz="700" b="1" kern="0">
                  <a:solidFill>
                    <a:srgbClr val="FFFFFF"/>
                  </a:solidFill>
                  <a:latin typeface="Arial"/>
                  <a:ea typeface="Arial"/>
                  <a:cs typeface="Arial"/>
                  <a:sym typeface="Arial"/>
                </a:rPr>
              </a:br>
              <a:r>
                <a:rPr sz="600" b="1" kern="0">
                  <a:solidFill>
                    <a:srgbClr val="FFFFFF"/>
                  </a:solidFill>
                  <a:latin typeface="Arial"/>
                  <a:ea typeface="Arial"/>
                  <a:cs typeface="Arial"/>
                  <a:sym typeface="Arial"/>
                </a:rPr>
                <a:t>(gencode)</a:t>
              </a:r>
            </a:p>
          </p:txBody>
        </p:sp>
        <p:sp>
          <p:nvSpPr>
            <p:cNvPr id="440" name="Shape 440"/>
            <p:cNvSpPr/>
            <p:nvPr/>
          </p:nvSpPr>
          <p:spPr>
            <a:xfrm>
              <a:off x="4852435" y="4501241"/>
              <a:ext cx="610650" cy="509204"/>
            </a:xfrm>
            <a:prstGeom prst="rect">
              <a:avLst/>
            </a:prstGeom>
            <a:solidFill>
              <a:schemeClr val="accent6">
                <a:satOff val="24555"/>
                <a:lumOff val="22232"/>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lgn="ctr" defTabSz="410730" fontAlgn="auto" hangingPunct="0">
                <a:spcBef>
                  <a:spcPts val="0"/>
                </a:spcBef>
                <a:spcAft>
                  <a:spcPts val="0"/>
                </a:spcAft>
                <a:defRPr sz="1000" b="1">
                  <a:solidFill>
                    <a:srgbClr val="FFFFFF"/>
                  </a:solidFill>
                  <a:latin typeface="Arial"/>
                  <a:ea typeface="Arial"/>
                  <a:cs typeface="Arial"/>
                  <a:sym typeface="Arial"/>
                </a:defRPr>
              </a:pPr>
              <a:r>
                <a:rPr sz="700" b="1" kern="0">
                  <a:solidFill>
                    <a:srgbClr val="FFFFFF"/>
                  </a:solidFill>
                  <a:latin typeface="Arial"/>
                  <a:ea typeface="Arial"/>
                  <a:cs typeface="Arial"/>
                  <a:sym typeface="Arial"/>
                </a:rPr>
                <a:t>circRNA</a:t>
              </a:r>
              <a:br>
                <a:rPr sz="700" b="1" kern="0">
                  <a:solidFill>
                    <a:srgbClr val="FFFFFF"/>
                  </a:solidFill>
                  <a:latin typeface="Arial"/>
                  <a:ea typeface="Arial"/>
                  <a:cs typeface="Arial"/>
                  <a:sym typeface="Arial"/>
                </a:rPr>
              </a:br>
              <a:r>
                <a:rPr sz="600" b="1" kern="0">
                  <a:solidFill>
                    <a:srgbClr val="FFFFFF"/>
                  </a:solidFill>
                  <a:latin typeface="Arial"/>
                  <a:ea typeface="Arial"/>
                  <a:cs typeface="Arial"/>
                  <a:sym typeface="Arial"/>
                </a:rPr>
                <a:t>(circBase)</a:t>
              </a:r>
            </a:p>
          </p:txBody>
        </p:sp>
        <p:sp>
          <p:nvSpPr>
            <p:cNvPr id="441" name="Shape 441"/>
            <p:cNvSpPr/>
            <p:nvPr/>
          </p:nvSpPr>
          <p:spPr>
            <a:xfrm>
              <a:off x="2330510" y="4507806"/>
              <a:ext cx="610649" cy="509204"/>
            </a:xfrm>
            <a:prstGeom prst="rect">
              <a:avLst/>
            </a:prstGeom>
            <a:solidFill>
              <a:schemeClr val="accent2">
                <a:hueOff val="-2473792"/>
                <a:satOff val="-50209"/>
                <a:lumOff val="23543"/>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lgn="ctr" defTabSz="410730" fontAlgn="auto" hangingPunct="0">
                <a:spcBef>
                  <a:spcPts val="0"/>
                </a:spcBef>
                <a:spcAft>
                  <a:spcPts val="0"/>
                </a:spcAft>
                <a:defRPr sz="1000" b="1">
                  <a:solidFill>
                    <a:srgbClr val="FFFFFF"/>
                  </a:solidFill>
                  <a:latin typeface="Arial"/>
                  <a:ea typeface="Arial"/>
                  <a:cs typeface="Arial"/>
                  <a:sym typeface="Arial"/>
                </a:defRPr>
              </a:pPr>
              <a:r>
                <a:rPr sz="700" b="1" kern="0">
                  <a:solidFill>
                    <a:srgbClr val="FFFFFF"/>
                  </a:solidFill>
                  <a:latin typeface="Arial"/>
                  <a:ea typeface="Arial"/>
                  <a:cs typeface="Arial"/>
                  <a:sym typeface="Arial"/>
                </a:rPr>
                <a:t>miRNA</a:t>
              </a:r>
              <a:br>
                <a:rPr sz="700" b="1" kern="0">
                  <a:solidFill>
                    <a:srgbClr val="FFFFFF"/>
                  </a:solidFill>
                  <a:latin typeface="Arial"/>
                  <a:ea typeface="Arial"/>
                  <a:cs typeface="Arial"/>
                  <a:sym typeface="Arial"/>
                </a:rPr>
              </a:br>
              <a:r>
                <a:rPr sz="600" b="1" kern="0">
                  <a:solidFill>
                    <a:srgbClr val="FFFFFF"/>
                  </a:solidFill>
                  <a:latin typeface="Arial"/>
                  <a:ea typeface="Arial"/>
                  <a:cs typeface="Arial"/>
                  <a:sym typeface="Arial"/>
                </a:rPr>
                <a:t>(mirBase)</a:t>
              </a:r>
            </a:p>
          </p:txBody>
        </p:sp>
        <p:sp>
          <p:nvSpPr>
            <p:cNvPr id="442" name="Shape 442"/>
            <p:cNvSpPr/>
            <p:nvPr/>
          </p:nvSpPr>
          <p:spPr>
            <a:xfrm>
              <a:off x="3771292" y="6032612"/>
              <a:ext cx="1323374" cy="190501"/>
            </a:xfrm>
            <a:prstGeom prst="rect">
              <a:avLst/>
            </a:prstGeom>
            <a:solidFill>
              <a:schemeClr val="accent3">
                <a:satOff val="18648"/>
                <a:lumOff val="5971"/>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100">
                  <a:solidFill>
                    <a:srgbClr val="FFFFFF"/>
                  </a:solidFill>
                  <a:latin typeface="Arial"/>
                  <a:ea typeface="Arial"/>
                  <a:cs typeface="Arial"/>
                  <a:sym typeface="Arial"/>
                </a:defRPr>
              </a:lvl1pPr>
            </a:lstStyle>
            <a:p>
              <a:pPr algn="ctr" defTabSz="410730" fontAlgn="auto" hangingPunct="0">
                <a:spcBef>
                  <a:spcPts val="0"/>
                </a:spcBef>
                <a:spcAft>
                  <a:spcPts val="0"/>
                </a:spcAft>
              </a:pPr>
              <a:r>
                <a:rPr kern="0"/>
                <a:t>tRNA counts</a:t>
              </a:r>
            </a:p>
          </p:txBody>
        </p:sp>
        <p:sp>
          <p:nvSpPr>
            <p:cNvPr id="443" name="Shape 443"/>
            <p:cNvSpPr/>
            <p:nvPr/>
          </p:nvSpPr>
          <p:spPr>
            <a:xfrm>
              <a:off x="3771292" y="6232697"/>
              <a:ext cx="1323373" cy="190501"/>
            </a:xfrm>
            <a:prstGeom prst="rect">
              <a:avLst/>
            </a:prstGeom>
            <a:solidFill>
              <a:schemeClr val="accent4">
                <a:hueOff val="384618"/>
                <a:satOff val="3869"/>
                <a:lumOff val="5802"/>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100">
                  <a:solidFill>
                    <a:srgbClr val="FFFFFF"/>
                  </a:solidFill>
                  <a:latin typeface="Arial"/>
                  <a:ea typeface="Arial"/>
                  <a:cs typeface="Arial"/>
                  <a:sym typeface="Arial"/>
                </a:defRPr>
              </a:lvl1pPr>
            </a:lstStyle>
            <a:p>
              <a:pPr algn="ctr" defTabSz="410730" fontAlgn="auto" hangingPunct="0">
                <a:spcBef>
                  <a:spcPts val="0"/>
                </a:spcBef>
                <a:spcAft>
                  <a:spcPts val="0"/>
                </a:spcAft>
              </a:pPr>
              <a:r>
                <a:rPr kern="0"/>
                <a:t>piRNA counts</a:t>
              </a:r>
            </a:p>
          </p:txBody>
        </p:sp>
        <p:sp>
          <p:nvSpPr>
            <p:cNvPr id="444" name="Shape 444"/>
            <p:cNvSpPr/>
            <p:nvPr/>
          </p:nvSpPr>
          <p:spPr>
            <a:xfrm>
              <a:off x="3771292" y="6431787"/>
              <a:ext cx="1323373" cy="190501"/>
            </a:xfrm>
            <a:prstGeom prst="rect">
              <a:avLst/>
            </a:prstGeom>
            <a:solidFill>
              <a:schemeClr val="accent5">
                <a:hueOff val="-444211"/>
                <a:satOff val="-14915"/>
                <a:lumOff val="22857"/>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100">
                  <a:solidFill>
                    <a:srgbClr val="FFFFFF"/>
                  </a:solidFill>
                  <a:latin typeface="Arial"/>
                  <a:ea typeface="Arial"/>
                  <a:cs typeface="Arial"/>
                  <a:sym typeface="Arial"/>
                </a:defRPr>
              </a:lvl1pPr>
            </a:lstStyle>
            <a:p>
              <a:pPr algn="ctr" defTabSz="410730" fontAlgn="auto" hangingPunct="0">
                <a:spcBef>
                  <a:spcPts val="0"/>
                </a:spcBef>
                <a:spcAft>
                  <a:spcPts val="0"/>
                </a:spcAft>
              </a:pPr>
              <a:r>
                <a:rPr kern="0"/>
                <a:t>gencode counts</a:t>
              </a:r>
            </a:p>
          </p:txBody>
        </p:sp>
        <p:sp>
          <p:nvSpPr>
            <p:cNvPr id="445" name="Shape 445"/>
            <p:cNvSpPr/>
            <p:nvPr/>
          </p:nvSpPr>
          <p:spPr>
            <a:xfrm>
              <a:off x="3771292" y="6630502"/>
              <a:ext cx="1323373" cy="190501"/>
            </a:xfrm>
            <a:prstGeom prst="rect">
              <a:avLst/>
            </a:prstGeom>
            <a:solidFill>
              <a:schemeClr val="accent6">
                <a:satOff val="24555"/>
                <a:lumOff val="22232"/>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100">
                  <a:solidFill>
                    <a:srgbClr val="FFFFFF"/>
                  </a:solidFill>
                  <a:latin typeface="Arial"/>
                  <a:ea typeface="Arial"/>
                  <a:cs typeface="Arial"/>
                  <a:sym typeface="Arial"/>
                </a:defRPr>
              </a:lvl1pPr>
            </a:lstStyle>
            <a:p>
              <a:pPr algn="ctr" defTabSz="410730" fontAlgn="auto" hangingPunct="0">
                <a:spcBef>
                  <a:spcPts val="0"/>
                </a:spcBef>
                <a:spcAft>
                  <a:spcPts val="0"/>
                </a:spcAft>
              </a:pPr>
              <a:r>
                <a:rPr kern="0"/>
                <a:t>circRNA counts</a:t>
              </a:r>
            </a:p>
          </p:txBody>
        </p:sp>
        <p:sp>
          <p:nvSpPr>
            <p:cNvPr id="446" name="Shape 446"/>
            <p:cNvSpPr/>
            <p:nvPr/>
          </p:nvSpPr>
          <p:spPr>
            <a:xfrm>
              <a:off x="3771292" y="5835320"/>
              <a:ext cx="1323373" cy="190501"/>
            </a:xfrm>
            <a:prstGeom prst="rect">
              <a:avLst/>
            </a:prstGeom>
            <a:solidFill>
              <a:schemeClr val="accent2">
                <a:hueOff val="-2473792"/>
                <a:satOff val="-50209"/>
                <a:lumOff val="23543"/>
              </a:scheme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100">
                  <a:solidFill>
                    <a:srgbClr val="FFFFFF"/>
                  </a:solidFill>
                  <a:latin typeface="Arial"/>
                  <a:ea typeface="Arial"/>
                  <a:cs typeface="Arial"/>
                  <a:sym typeface="Arial"/>
                </a:defRPr>
              </a:lvl1pPr>
            </a:lstStyle>
            <a:p>
              <a:pPr algn="ctr" defTabSz="410730" fontAlgn="auto" hangingPunct="0">
                <a:spcBef>
                  <a:spcPts val="0"/>
                </a:spcBef>
                <a:spcAft>
                  <a:spcPts val="0"/>
                </a:spcAft>
              </a:pPr>
              <a:r>
                <a:rPr kern="0"/>
                <a:t>miRNA counts</a:t>
              </a:r>
            </a:p>
          </p:txBody>
        </p:sp>
        <p:sp>
          <p:nvSpPr>
            <p:cNvPr id="447" name="Shape 447"/>
            <p:cNvSpPr/>
            <p:nvPr/>
          </p:nvSpPr>
          <p:spPr>
            <a:xfrm flipH="1">
              <a:off x="3104505" y="4233393"/>
              <a:ext cx="477657" cy="271053"/>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48" name="Shape 448"/>
            <p:cNvSpPr/>
            <p:nvPr/>
          </p:nvSpPr>
          <p:spPr>
            <a:xfrm>
              <a:off x="3582162" y="4233808"/>
              <a:ext cx="479525" cy="270639"/>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49" name="Shape 449"/>
            <p:cNvSpPr/>
            <p:nvPr/>
          </p:nvSpPr>
          <p:spPr>
            <a:xfrm flipH="1">
              <a:off x="2501552" y="4232979"/>
              <a:ext cx="1080610" cy="271468"/>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0" name="Shape 450"/>
            <p:cNvSpPr/>
            <p:nvPr/>
          </p:nvSpPr>
          <p:spPr>
            <a:xfrm flipH="1">
              <a:off x="1810471" y="4232979"/>
              <a:ext cx="1770427" cy="271468"/>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1" name="Shape 451"/>
            <p:cNvSpPr/>
            <p:nvPr/>
          </p:nvSpPr>
          <p:spPr>
            <a:xfrm>
              <a:off x="3582162" y="4236911"/>
              <a:ext cx="1080633" cy="267536"/>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2" name="Shape 452"/>
            <p:cNvSpPr/>
            <p:nvPr/>
          </p:nvSpPr>
          <p:spPr>
            <a:xfrm>
              <a:off x="3583391" y="4236911"/>
              <a:ext cx="1765157" cy="267535"/>
            </a:xfrm>
            <a:prstGeom prst="line">
              <a:avLst/>
            </a:prstGeom>
            <a:noFill/>
            <a:ln w="25400" cap="flat">
              <a:solidFill>
                <a:srgbClr val="535353"/>
              </a:solidFill>
              <a:prstDash val="solid"/>
              <a:miter lim="400000"/>
              <a:tail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3" name="Shape 453"/>
            <p:cNvSpPr/>
            <p:nvPr/>
          </p:nvSpPr>
          <p:spPr>
            <a:xfrm flipH="1" flipV="1">
              <a:off x="3099743" y="5008556"/>
              <a:ext cx="477657" cy="271486"/>
            </a:xfrm>
            <a:prstGeom prst="line">
              <a:avLst/>
            </a:prstGeom>
            <a:noFill/>
            <a:ln w="25400" cap="flat">
              <a:solidFill>
                <a:srgbClr val="535353"/>
              </a:solidFill>
              <a:prstDash val="solid"/>
              <a:miter lim="400000"/>
              <a:head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4" name="Shape 454"/>
            <p:cNvSpPr/>
            <p:nvPr/>
          </p:nvSpPr>
          <p:spPr>
            <a:xfrm flipV="1">
              <a:off x="3577399" y="5008556"/>
              <a:ext cx="479526" cy="271072"/>
            </a:xfrm>
            <a:prstGeom prst="line">
              <a:avLst/>
            </a:prstGeom>
            <a:noFill/>
            <a:ln w="25400" cap="flat">
              <a:solidFill>
                <a:srgbClr val="535353"/>
              </a:solidFill>
              <a:prstDash val="solid"/>
              <a:miter lim="400000"/>
              <a:head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5" name="Shape 455"/>
            <p:cNvSpPr/>
            <p:nvPr/>
          </p:nvSpPr>
          <p:spPr>
            <a:xfrm flipH="1" flipV="1">
              <a:off x="2496790" y="5008556"/>
              <a:ext cx="1080610" cy="271900"/>
            </a:xfrm>
            <a:prstGeom prst="line">
              <a:avLst/>
            </a:prstGeom>
            <a:noFill/>
            <a:ln w="25400" cap="flat">
              <a:solidFill>
                <a:srgbClr val="535353"/>
              </a:solidFill>
              <a:prstDash val="solid"/>
              <a:miter lim="400000"/>
              <a:head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6" name="Shape 456"/>
            <p:cNvSpPr/>
            <p:nvPr/>
          </p:nvSpPr>
          <p:spPr>
            <a:xfrm flipH="1" flipV="1">
              <a:off x="1805709" y="5008556"/>
              <a:ext cx="1770427" cy="271900"/>
            </a:xfrm>
            <a:prstGeom prst="line">
              <a:avLst/>
            </a:prstGeom>
            <a:noFill/>
            <a:ln w="25400" cap="flat">
              <a:solidFill>
                <a:srgbClr val="535353"/>
              </a:solidFill>
              <a:prstDash val="solid"/>
              <a:miter lim="400000"/>
              <a:head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7" name="Shape 457"/>
            <p:cNvSpPr/>
            <p:nvPr/>
          </p:nvSpPr>
          <p:spPr>
            <a:xfrm flipV="1">
              <a:off x="3577399" y="5008556"/>
              <a:ext cx="1080634" cy="267969"/>
            </a:xfrm>
            <a:prstGeom prst="line">
              <a:avLst/>
            </a:prstGeom>
            <a:noFill/>
            <a:ln w="25400" cap="flat">
              <a:solidFill>
                <a:srgbClr val="535353"/>
              </a:solidFill>
              <a:prstDash val="solid"/>
              <a:miter lim="400000"/>
              <a:head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8" name="Shape 458"/>
            <p:cNvSpPr/>
            <p:nvPr/>
          </p:nvSpPr>
          <p:spPr>
            <a:xfrm flipV="1">
              <a:off x="3578629" y="5008556"/>
              <a:ext cx="1765157" cy="267969"/>
            </a:xfrm>
            <a:prstGeom prst="line">
              <a:avLst/>
            </a:prstGeom>
            <a:noFill/>
            <a:ln w="25400" cap="flat">
              <a:solidFill>
                <a:srgbClr val="535353"/>
              </a:solidFill>
              <a:prstDash val="solid"/>
              <a:miter lim="400000"/>
              <a:headEnd type="triangle" w="med" len="med"/>
            </a:ln>
            <a:effectLst/>
          </p:spPr>
          <p:txBody>
            <a:bodyPr wrap="square" lIns="0" tIns="0" rIns="0" bIns="0" numCol="1" anchor="t">
              <a:noAutofit/>
            </a:bodyPr>
            <a:lstStyle/>
            <a:p>
              <a:pPr algn="ctr" defTabSz="410730" fontAlgn="auto" hangingPunct="0">
                <a:spcBef>
                  <a:spcPts val="0"/>
                </a:spcBef>
                <a:spcAft>
                  <a:spcPts val="0"/>
                </a:spcAft>
                <a:defRPr sz="1900">
                  <a:solidFill>
                    <a:srgbClr val="FFFFFF"/>
                  </a:solidFill>
                </a:defRPr>
              </a:pPr>
              <a:endParaRPr sz="1300" kern="0">
                <a:solidFill>
                  <a:srgbClr val="FFFFFF"/>
                </a:solidFill>
                <a:latin typeface="Gill Sans Light"/>
                <a:ea typeface="Gill Sans Light"/>
                <a:cs typeface="Gill Sans Light"/>
                <a:sym typeface="Gill Sans Light"/>
              </a:endParaRPr>
            </a:p>
          </p:txBody>
        </p:sp>
        <p:sp>
          <p:nvSpPr>
            <p:cNvPr id="459" name="Shape 459"/>
            <p:cNvSpPr/>
            <p:nvPr/>
          </p:nvSpPr>
          <p:spPr>
            <a:xfrm>
              <a:off x="1803782" y="4213341"/>
              <a:ext cx="1061505" cy="163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800" b="1">
                  <a:latin typeface="Arial"/>
                  <a:ea typeface="Arial"/>
                  <a:cs typeface="Arial"/>
                  <a:sym typeface="Arial"/>
                </a:defRPr>
              </a:lvl1pPr>
            </a:lstStyle>
            <a:p>
              <a:pPr algn="ctr" defTabSz="410730" fontAlgn="auto" hangingPunct="0">
                <a:spcBef>
                  <a:spcPts val="0"/>
                </a:spcBef>
                <a:spcAft>
                  <a:spcPts val="0"/>
                </a:spcAft>
              </a:pPr>
              <a:r>
                <a:rPr kern="0">
                  <a:solidFill>
                    <a:srgbClr val="535353"/>
                  </a:solidFill>
                </a:rPr>
                <a:t>bowtie1 alignments</a:t>
              </a:r>
            </a:p>
          </p:txBody>
        </p:sp>
        <p:sp>
          <p:nvSpPr>
            <p:cNvPr id="460" name="Shape 460"/>
            <p:cNvSpPr/>
            <p:nvPr/>
          </p:nvSpPr>
          <p:spPr>
            <a:xfrm>
              <a:off x="3771292" y="5441947"/>
              <a:ext cx="1323374" cy="3810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000">
                  <a:solidFill>
                    <a:srgbClr val="FFFFFF"/>
                  </a:solidFill>
                  <a:latin typeface="Arial"/>
                  <a:ea typeface="Arial"/>
                  <a:cs typeface="Arial"/>
                  <a:sym typeface="Arial"/>
                </a:defRPr>
              </a:lvl1pPr>
            </a:lstStyle>
            <a:p>
              <a:pPr algn="ctr" defTabSz="410730" fontAlgn="auto" hangingPunct="0">
                <a:spcBef>
                  <a:spcPts val="0"/>
                </a:spcBef>
                <a:spcAft>
                  <a:spcPts val="0"/>
                </a:spcAft>
              </a:pPr>
              <a:r>
                <a:rPr kern="0"/>
                <a:t>accepted alignments &amp; [barcode statistics]</a:t>
              </a:r>
            </a:p>
          </p:txBody>
        </p:sp>
        <p:sp>
          <p:nvSpPr>
            <p:cNvPr id="461" name="Shape 461"/>
            <p:cNvSpPr/>
            <p:nvPr/>
          </p:nvSpPr>
          <p:spPr>
            <a:xfrm>
              <a:off x="3562508" y="5737241"/>
              <a:ext cx="257486" cy="386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100" b="1">
                  <a:solidFill>
                    <a:srgbClr val="000000"/>
                  </a:solidFill>
                  <a:latin typeface="Arial"/>
                  <a:ea typeface="Arial"/>
                  <a:cs typeface="Arial"/>
                  <a:sym typeface="Arial"/>
                </a:defRPr>
              </a:lvl1pPr>
            </a:lstStyle>
            <a:p>
              <a:pPr algn="ctr" defTabSz="410730" fontAlgn="auto" hangingPunct="0">
                <a:spcBef>
                  <a:spcPts val="0"/>
                </a:spcBef>
                <a:spcAft>
                  <a:spcPts val="0"/>
                </a:spcAft>
              </a:pPr>
              <a:r>
                <a:rPr kern="0"/>
                <a:t>1</a:t>
              </a:r>
            </a:p>
          </p:txBody>
        </p:sp>
        <p:sp>
          <p:nvSpPr>
            <p:cNvPr id="462" name="Shape 462"/>
            <p:cNvSpPr/>
            <p:nvPr/>
          </p:nvSpPr>
          <p:spPr>
            <a:xfrm>
              <a:off x="3562508" y="5934533"/>
              <a:ext cx="257486" cy="386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100" b="1">
                  <a:solidFill>
                    <a:srgbClr val="000000"/>
                  </a:solidFill>
                  <a:latin typeface="Arial"/>
                  <a:ea typeface="Arial"/>
                  <a:cs typeface="Arial"/>
                  <a:sym typeface="Arial"/>
                </a:defRPr>
              </a:lvl1pPr>
            </a:lstStyle>
            <a:p>
              <a:pPr algn="ctr" defTabSz="410730" fontAlgn="auto" hangingPunct="0">
                <a:spcBef>
                  <a:spcPts val="0"/>
                </a:spcBef>
                <a:spcAft>
                  <a:spcPts val="0"/>
                </a:spcAft>
              </a:pPr>
              <a:r>
                <a:rPr kern="0"/>
                <a:t>2</a:t>
              </a:r>
            </a:p>
          </p:txBody>
        </p:sp>
        <p:sp>
          <p:nvSpPr>
            <p:cNvPr id="463" name="Shape 463"/>
            <p:cNvSpPr/>
            <p:nvPr/>
          </p:nvSpPr>
          <p:spPr>
            <a:xfrm>
              <a:off x="3562508" y="6134618"/>
              <a:ext cx="257486" cy="386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100" b="1">
                  <a:solidFill>
                    <a:srgbClr val="000000"/>
                  </a:solidFill>
                  <a:latin typeface="Arial"/>
                  <a:ea typeface="Arial"/>
                  <a:cs typeface="Arial"/>
                  <a:sym typeface="Arial"/>
                </a:defRPr>
              </a:lvl1pPr>
            </a:lstStyle>
            <a:p>
              <a:pPr algn="ctr" defTabSz="410730" fontAlgn="auto" hangingPunct="0">
                <a:spcBef>
                  <a:spcPts val="0"/>
                </a:spcBef>
                <a:spcAft>
                  <a:spcPts val="0"/>
                </a:spcAft>
              </a:pPr>
              <a:r>
                <a:rPr kern="0"/>
                <a:t>3</a:t>
              </a:r>
            </a:p>
          </p:txBody>
        </p:sp>
        <p:sp>
          <p:nvSpPr>
            <p:cNvPr id="464" name="Shape 464"/>
            <p:cNvSpPr/>
            <p:nvPr/>
          </p:nvSpPr>
          <p:spPr>
            <a:xfrm>
              <a:off x="3562508" y="6333708"/>
              <a:ext cx="257486" cy="386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100" b="1">
                  <a:solidFill>
                    <a:srgbClr val="000000"/>
                  </a:solidFill>
                  <a:latin typeface="Arial"/>
                  <a:ea typeface="Arial"/>
                  <a:cs typeface="Arial"/>
                  <a:sym typeface="Arial"/>
                </a:defRPr>
              </a:lvl1pPr>
            </a:lstStyle>
            <a:p>
              <a:pPr algn="ctr" defTabSz="410730" fontAlgn="auto" hangingPunct="0">
                <a:spcBef>
                  <a:spcPts val="0"/>
                </a:spcBef>
                <a:spcAft>
                  <a:spcPts val="0"/>
                </a:spcAft>
              </a:pPr>
              <a:r>
                <a:rPr kern="0"/>
                <a:t>4</a:t>
              </a:r>
            </a:p>
          </p:txBody>
        </p:sp>
        <p:sp>
          <p:nvSpPr>
            <p:cNvPr id="465" name="Shape 465"/>
            <p:cNvSpPr/>
            <p:nvPr/>
          </p:nvSpPr>
          <p:spPr>
            <a:xfrm>
              <a:off x="3562508" y="6532423"/>
              <a:ext cx="257486" cy="386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100" b="1">
                  <a:solidFill>
                    <a:srgbClr val="000000"/>
                  </a:solidFill>
                  <a:latin typeface="Arial"/>
                  <a:ea typeface="Arial"/>
                  <a:cs typeface="Arial"/>
                  <a:sym typeface="Arial"/>
                </a:defRPr>
              </a:lvl1pPr>
            </a:lstStyle>
            <a:p>
              <a:pPr algn="ctr" defTabSz="410730" fontAlgn="auto" hangingPunct="0">
                <a:spcBef>
                  <a:spcPts val="0"/>
                </a:spcBef>
                <a:spcAft>
                  <a:spcPts val="0"/>
                </a:spcAft>
              </a:pPr>
              <a:r>
                <a:rPr kern="0"/>
                <a:t>5</a:t>
              </a:r>
            </a:p>
          </p:txBody>
        </p:sp>
        <p:sp>
          <p:nvSpPr>
            <p:cNvPr id="466" name="Shape 466"/>
            <p:cNvSpPr/>
            <p:nvPr/>
          </p:nvSpPr>
          <p:spPr>
            <a:xfrm>
              <a:off x="1891188" y="5360726"/>
              <a:ext cx="1646592" cy="1580515"/>
            </a:xfrm>
            <a:prstGeom prst="roundRect">
              <a:avLst>
                <a:gd name="adj" fmla="val 6608"/>
              </a:avLst>
            </a:prstGeom>
            <a:solidFill>
              <a:srgbClr val="53585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410730" fontAlgn="auto" hangingPunct="0">
                <a:spcBef>
                  <a:spcPts val="0"/>
                </a:spcBef>
                <a:spcAft>
                  <a:spcPts val="0"/>
                </a:spcAft>
                <a:defRPr sz="1000">
                  <a:solidFill>
                    <a:srgbClr val="FFFFFF"/>
                  </a:solidFill>
                  <a:latin typeface="Arial"/>
                  <a:ea typeface="Arial"/>
                  <a:cs typeface="Arial"/>
                  <a:sym typeface="Arial"/>
                </a:defRPr>
              </a:pPr>
              <a:r>
                <a:rPr sz="700" kern="0">
                  <a:solidFill>
                    <a:srgbClr val="FFFFFF"/>
                  </a:solidFill>
                  <a:latin typeface="Arial"/>
                  <a:ea typeface="Arial"/>
                  <a:cs typeface="Arial"/>
                  <a:sym typeface="Arial"/>
                </a:rPr>
                <a:t>engine workflow:</a:t>
              </a:r>
              <a:br>
                <a:rPr sz="700" kern="0">
                  <a:solidFill>
                    <a:srgbClr val="FFFFFF"/>
                  </a:solidFill>
                  <a:latin typeface="Arial"/>
                  <a:ea typeface="Arial"/>
                  <a:cs typeface="Arial"/>
                  <a:sym typeface="Arial"/>
                </a:rPr>
              </a:br>
              <a:endParaRPr sz="400" kern="0">
                <a:solidFill>
                  <a:srgbClr val="FFFFFF"/>
                </a:solidFill>
                <a:latin typeface="Arial"/>
                <a:ea typeface="Arial"/>
                <a:cs typeface="Arial"/>
                <a:sym typeface="Arial"/>
              </a:endParaRPr>
            </a:p>
            <a:p>
              <a:pPr marL="89289" indent="-89289" defTabSz="410730" fontAlgn="auto" hangingPunct="0">
                <a:spcBef>
                  <a:spcPts val="0"/>
                </a:spcBef>
                <a:spcAft>
                  <a:spcPts val="0"/>
                </a:spcAft>
                <a:buSzPct val="100000"/>
                <a:buFontTx/>
                <a:buAutoNum type="arabicPeriod"/>
                <a:defRPr sz="1000">
                  <a:solidFill>
                    <a:srgbClr val="FFFFFF"/>
                  </a:solidFill>
                  <a:latin typeface="Arial"/>
                  <a:ea typeface="Arial"/>
                  <a:cs typeface="Arial"/>
                  <a:sym typeface="Arial"/>
                </a:defRPr>
              </a:pPr>
              <a:r>
                <a:rPr sz="700" kern="0">
                  <a:solidFill>
                    <a:srgbClr val="FFFFFF"/>
                  </a:solidFill>
                  <a:latin typeface="Arial"/>
                  <a:ea typeface="Arial"/>
                  <a:cs typeface="Arial"/>
                  <a:sym typeface="Arial"/>
                </a:rPr>
                <a:t>assign reads to</a:t>
              </a:r>
              <a:br>
                <a:rPr sz="700" kern="0">
                  <a:solidFill>
                    <a:srgbClr val="FFFFFF"/>
                  </a:solidFill>
                  <a:latin typeface="Arial"/>
                  <a:ea typeface="Arial"/>
                  <a:cs typeface="Arial"/>
                  <a:sym typeface="Arial"/>
                </a:rPr>
              </a:br>
              <a:r>
                <a:rPr sz="700" kern="0">
                  <a:solidFill>
                    <a:srgbClr val="FFFFFF"/>
                  </a:solidFill>
                  <a:latin typeface="Arial"/>
                  <a:ea typeface="Arial"/>
                  <a:cs typeface="Arial"/>
                  <a:sym typeface="Arial"/>
                </a:rPr>
                <a:t>highest rank library</a:t>
              </a:r>
            </a:p>
            <a:p>
              <a:pPr marL="89289" indent="-89289" defTabSz="410730" fontAlgn="auto" hangingPunct="0">
                <a:spcBef>
                  <a:spcPts val="0"/>
                </a:spcBef>
                <a:spcAft>
                  <a:spcPts val="0"/>
                </a:spcAft>
                <a:buSzPct val="100000"/>
                <a:buFontTx/>
                <a:buAutoNum type="arabicPeriod"/>
                <a:defRPr sz="1000">
                  <a:solidFill>
                    <a:srgbClr val="FFFFFF"/>
                  </a:solidFill>
                  <a:latin typeface="Arial"/>
                  <a:ea typeface="Arial"/>
                  <a:cs typeface="Arial"/>
                  <a:sym typeface="Arial"/>
                </a:defRPr>
              </a:pPr>
              <a:r>
                <a:rPr sz="700" kern="0">
                  <a:solidFill>
                    <a:srgbClr val="FFFFFF"/>
                  </a:solidFill>
                  <a:latin typeface="Arial"/>
                  <a:ea typeface="Arial"/>
                  <a:cs typeface="Arial"/>
                  <a:sym typeface="Arial"/>
                </a:rPr>
                <a:t>resolve genome vs. library-only alignments</a:t>
              </a:r>
            </a:p>
            <a:p>
              <a:pPr marL="89289" indent="-89289" defTabSz="410730" fontAlgn="auto" hangingPunct="0">
                <a:spcBef>
                  <a:spcPts val="0"/>
                </a:spcBef>
                <a:spcAft>
                  <a:spcPts val="0"/>
                </a:spcAft>
                <a:buSzPct val="100000"/>
                <a:buFontTx/>
                <a:buAutoNum type="arabicPeriod"/>
                <a:defRPr sz="1000">
                  <a:solidFill>
                    <a:srgbClr val="FFFFFF"/>
                  </a:solidFill>
                  <a:latin typeface="Arial"/>
                  <a:ea typeface="Arial"/>
                  <a:cs typeface="Arial"/>
                  <a:sym typeface="Arial"/>
                </a:defRPr>
              </a:pPr>
              <a:r>
                <a:rPr sz="700" kern="0">
                  <a:solidFill>
                    <a:srgbClr val="FFFFFF"/>
                  </a:solidFill>
                  <a:latin typeface="Arial"/>
                  <a:ea typeface="Arial"/>
                  <a:cs typeface="Arial"/>
                  <a:sym typeface="Arial"/>
                </a:rPr>
                <a:t>overlap mature+hairpin</a:t>
              </a:r>
              <a:br>
                <a:rPr sz="700" kern="0">
                  <a:solidFill>
                    <a:srgbClr val="FFFFFF"/>
                  </a:solidFill>
                  <a:latin typeface="Arial"/>
                  <a:ea typeface="Arial"/>
                  <a:cs typeface="Arial"/>
                  <a:sym typeface="Arial"/>
                </a:rPr>
              </a:br>
              <a:r>
                <a:rPr sz="700" kern="0">
                  <a:solidFill>
                    <a:srgbClr val="FFFFFF"/>
                  </a:solidFill>
                  <a:latin typeface="Arial"/>
                  <a:ea typeface="Arial"/>
                  <a:cs typeface="Arial"/>
                  <a:sym typeface="Arial"/>
                </a:rPr>
                <a:t>miRNA alignments</a:t>
              </a:r>
            </a:p>
            <a:p>
              <a:pPr marL="89289" indent="-89289" defTabSz="410730" fontAlgn="auto" hangingPunct="0">
                <a:spcBef>
                  <a:spcPts val="0"/>
                </a:spcBef>
                <a:spcAft>
                  <a:spcPts val="0"/>
                </a:spcAft>
                <a:buSzPct val="100000"/>
                <a:buFontTx/>
                <a:buAutoNum type="arabicPeriod"/>
                <a:defRPr sz="1000">
                  <a:solidFill>
                    <a:srgbClr val="FFFFFF"/>
                  </a:solidFill>
                  <a:latin typeface="Arial"/>
                  <a:ea typeface="Arial"/>
                  <a:cs typeface="Arial"/>
                  <a:sym typeface="Arial"/>
                </a:defRPr>
              </a:pPr>
              <a:r>
                <a:rPr sz="700" kern="0">
                  <a:solidFill>
                    <a:srgbClr val="FFFFFF"/>
                  </a:solidFill>
                  <a:latin typeface="Arial"/>
                  <a:ea typeface="Arial"/>
                  <a:cs typeface="Arial"/>
                  <a:sym typeface="Arial"/>
                </a:rPr>
                <a:t>re-format gencode IDs</a:t>
              </a:r>
            </a:p>
            <a:p>
              <a:pPr marL="89289" indent="-89289" defTabSz="410730" fontAlgn="auto" hangingPunct="0">
                <a:spcBef>
                  <a:spcPts val="0"/>
                </a:spcBef>
                <a:spcAft>
                  <a:spcPts val="0"/>
                </a:spcAft>
                <a:buSzPct val="100000"/>
                <a:buFontTx/>
                <a:buAutoNum type="arabicPeriod"/>
                <a:defRPr sz="1000">
                  <a:solidFill>
                    <a:srgbClr val="FFFFFF"/>
                  </a:solidFill>
                  <a:latin typeface="Arial"/>
                  <a:ea typeface="Arial"/>
                  <a:cs typeface="Arial"/>
                  <a:sym typeface="Arial"/>
                </a:defRPr>
              </a:pPr>
              <a:r>
                <a:rPr sz="700" kern="0">
                  <a:solidFill>
                    <a:srgbClr val="FFFFFF"/>
                  </a:solidFill>
                  <a:latin typeface="Arial"/>
                  <a:ea typeface="Arial"/>
                  <a:cs typeface="Arial"/>
                  <a:sym typeface="Arial"/>
                </a:rPr>
                <a:t>[count random barcodes]</a:t>
              </a:r>
            </a:p>
          </p:txBody>
        </p:sp>
        <p:sp>
          <p:nvSpPr>
            <p:cNvPr id="467" name="Shape 467"/>
            <p:cNvSpPr/>
            <p:nvPr/>
          </p:nvSpPr>
          <p:spPr>
            <a:xfrm rot="5394265">
              <a:off x="3434542" y="3849778"/>
              <a:ext cx="294064" cy="533281"/>
            </a:xfrm>
            <a:prstGeom prst="rightArrow">
              <a:avLst>
                <a:gd name="adj1" fmla="val 31991"/>
                <a:gd name="adj2" fmla="val 72701"/>
              </a:avLst>
            </a:prstGeom>
            <a:solidFill>
              <a:srgbClr val="DCDEE0"/>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468" name="Shape 468"/>
            <p:cNvSpPr/>
            <p:nvPr/>
          </p:nvSpPr>
          <p:spPr>
            <a:xfrm>
              <a:off x="1804179" y="5284000"/>
              <a:ext cx="3542011" cy="1733968"/>
            </a:xfrm>
            <a:prstGeom prst="roundRect">
              <a:avLst>
                <a:gd name="adj" fmla="val 3614"/>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10730" fontAlgn="auto" hangingPunct="0">
                <a:spcBef>
                  <a:spcPts val="0"/>
                </a:spcBef>
                <a:spcAft>
                  <a:spcPts val="0"/>
                </a:spcAft>
                <a:defRPr sz="2400">
                  <a:solidFill>
                    <a:srgbClr val="000000"/>
                  </a:solidFill>
                  <a:latin typeface="Helvetica Light"/>
                  <a:ea typeface="Helvetica Light"/>
                  <a:cs typeface="Helvetica Light"/>
                  <a:sym typeface="Helvetica Light"/>
                </a:defRPr>
              </a:pPr>
              <a:endParaRPr sz="1700" kern="0">
                <a:solidFill>
                  <a:srgbClr val="000000"/>
                </a:solidFill>
                <a:latin typeface="Helvetica Light"/>
                <a:ea typeface="Helvetica Light"/>
                <a:cs typeface="Helvetica Light"/>
                <a:sym typeface="Helvetica Light"/>
              </a:endParaRPr>
            </a:p>
          </p:txBody>
        </p:sp>
        <p:sp>
          <p:nvSpPr>
            <p:cNvPr id="469" name="Shape 469"/>
            <p:cNvSpPr/>
            <p:nvPr/>
          </p:nvSpPr>
          <p:spPr>
            <a:xfrm>
              <a:off x="5173699" y="5985952"/>
              <a:ext cx="344621" cy="338428"/>
            </a:xfrm>
            <a:prstGeom prst="ellipse">
              <a:avLst/>
            </a:prstGeom>
            <a:solidFill>
              <a:schemeClr val="accent5"/>
            </a:solidFill>
            <a:ln w="12700" cap="flat">
              <a:solidFill>
                <a:srgbClr val="FFFFFF"/>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1</a:t>
              </a:r>
            </a:p>
          </p:txBody>
        </p:sp>
        <p:sp>
          <p:nvSpPr>
            <p:cNvPr id="470" name="Shape 470"/>
            <p:cNvSpPr/>
            <p:nvPr/>
          </p:nvSpPr>
          <p:spPr>
            <a:xfrm>
              <a:off x="5644579" y="7303736"/>
              <a:ext cx="1498184" cy="6492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300">
                  <a:latin typeface="Myriad Pro Semibold"/>
                  <a:ea typeface="Myriad Pro Semibold"/>
                  <a:cs typeface="Myriad Pro Semibold"/>
                  <a:sym typeface="Myriad Pro Semibold"/>
                </a:defRPr>
              </a:lvl1pPr>
            </a:lstStyle>
            <a:p>
              <a:pPr defTabSz="410730" fontAlgn="auto" hangingPunct="0">
                <a:spcBef>
                  <a:spcPts val="0"/>
                </a:spcBef>
                <a:spcAft>
                  <a:spcPts val="0"/>
                </a:spcAft>
              </a:pPr>
              <a:r>
                <a:rPr kern="0">
                  <a:solidFill>
                    <a:srgbClr val="535353"/>
                  </a:solidFill>
                </a:rPr>
                <a:t>filtering</a:t>
              </a:r>
            </a:p>
          </p:txBody>
        </p:sp>
      </p:grpSp>
    </p:spTree>
    <p:extLst>
      <p:ext uri="{BB962C8B-B14F-4D97-AF65-F5344CB8AC3E}">
        <p14:creationId xmlns:p14="http://schemas.microsoft.com/office/powerpoint/2010/main" val="2228751425"/>
      </p:ext>
    </p:extLst>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p:cNvSpPr>
          <p:nvPr>
            <p:ph type="sldNum" sz="quarter" idx="2"/>
          </p:nvPr>
        </p:nvSpPr>
        <p:spPr>
          <a:xfrm>
            <a:off x="4487169" y="6518673"/>
            <a:ext cx="160735" cy="250031"/>
          </a:xfrm>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35</a:t>
            </a:fld>
            <a:endParaRPr/>
          </a:p>
        </p:txBody>
      </p:sp>
      <p:grpSp>
        <p:nvGrpSpPr>
          <p:cNvPr id="512" name="Group 512"/>
          <p:cNvGrpSpPr/>
          <p:nvPr/>
        </p:nvGrpSpPr>
        <p:grpSpPr>
          <a:xfrm>
            <a:off x="69298" y="3385994"/>
            <a:ext cx="9005404" cy="2979205"/>
            <a:chOff x="732572" y="-139699"/>
            <a:chExt cx="12807684" cy="4237091"/>
          </a:xfrm>
        </p:grpSpPr>
        <p:grpSp>
          <p:nvGrpSpPr>
            <p:cNvPr id="508" name="Group 508"/>
            <p:cNvGrpSpPr/>
            <p:nvPr/>
          </p:nvGrpSpPr>
          <p:grpSpPr>
            <a:xfrm>
              <a:off x="732572" y="-139700"/>
              <a:ext cx="12807685" cy="4237092"/>
              <a:chOff x="0" y="0"/>
              <a:chExt cx="12807684" cy="4237091"/>
            </a:xfrm>
          </p:grpSpPr>
          <p:sp>
            <p:nvSpPr>
              <p:cNvPr id="507" name="Shape 507"/>
              <p:cNvSpPr/>
              <p:nvPr/>
            </p:nvSpPr>
            <p:spPr>
              <a:xfrm>
                <a:off x="139700" y="139700"/>
                <a:ext cx="12528285" cy="3957692"/>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506" name="Picture 505"/>
              <p:cNvPicPr>
                <a:picLocks/>
              </p:cNvPicPr>
              <p:nvPr/>
            </p:nvPicPr>
            <p:blipFill>
              <a:blip r:embed="rId2">
                <a:extLst/>
              </a:blip>
              <a:stretch>
                <a:fillRect/>
              </a:stretch>
            </p:blipFill>
            <p:spPr>
              <a:xfrm>
                <a:off x="0" y="0"/>
                <a:ext cx="12807685" cy="4237092"/>
              </a:xfrm>
              <a:prstGeom prst="rect">
                <a:avLst/>
              </a:prstGeom>
              <a:effectLst/>
            </p:spPr>
          </p:pic>
        </p:grpSp>
        <p:pic>
          <p:nvPicPr>
            <p:cNvPr id="509" name="pasted-image.pdf"/>
            <p:cNvPicPr>
              <a:picLocks noChangeAspect="1"/>
            </p:cNvPicPr>
            <p:nvPr/>
          </p:nvPicPr>
          <p:blipFill>
            <a:blip r:embed="rId3">
              <a:extLst/>
            </a:blip>
            <a:srcRect l="47397" r="3179" b="68154"/>
            <a:stretch>
              <a:fillRect/>
            </a:stretch>
          </p:blipFill>
          <p:spPr>
            <a:xfrm>
              <a:off x="2897527" y="28180"/>
              <a:ext cx="10438128" cy="3362924"/>
            </a:xfrm>
            <a:prstGeom prst="rect">
              <a:avLst/>
            </a:prstGeom>
            <a:ln w="12700" cap="flat">
              <a:noFill/>
              <a:miter lim="400000"/>
            </a:ln>
            <a:effectLst/>
          </p:spPr>
        </p:pic>
        <p:pic>
          <p:nvPicPr>
            <p:cNvPr id="510" name="pasted-image.pdf"/>
            <p:cNvPicPr>
              <a:picLocks noChangeAspect="1"/>
            </p:cNvPicPr>
            <p:nvPr/>
          </p:nvPicPr>
          <p:blipFill>
            <a:blip r:embed="rId3">
              <a:extLst/>
            </a:blip>
            <a:srcRect l="4728" t="721" r="85668" b="68470"/>
            <a:stretch>
              <a:fillRect/>
            </a:stretch>
          </p:blipFill>
          <p:spPr>
            <a:xfrm>
              <a:off x="880807" y="104380"/>
              <a:ext cx="2028228" cy="3253316"/>
            </a:xfrm>
            <a:prstGeom prst="rect">
              <a:avLst/>
            </a:prstGeom>
            <a:ln w="12700" cap="flat">
              <a:noFill/>
              <a:miter lim="400000"/>
            </a:ln>
            <a:effectLst/>
          </p:spPr>
        </p:pic>
        <p:pic>
          <p:nvPicPr>
            <p:cNvPr id="511" name="pasted-image.pdf"/>
            <p:cNvPicPr>
              <a:picLocks noChangeAspect="1"/>
            </p:cNvPicPr>
            <p:nvPr/>
          </p:nvPicPr>
          <p:blipFill>
            <a:blip r:embed="rId3">
              <a:extLst/>
            </a:blip>
            <a:srcRect l="47216" t="94123" r="3179" b="2780"/>
            <a:stretch>
              <a:fillRect/>
            </a:stretch>
          </p:blipFill>
          <p:spPr>
            <a:xfrm>
              <a:off x="2859271" y="3311660"/>
              <a:ext cx="10476384" cy="326888"/>
            </a:xfrm>
            <a:prstGeom prst="rect">
              <a:avLst/>
            </a:prstGeom>
            <a:ln w="12700" cap="flat">
              <a:noFill/>
              <a:miter lim="400000"/>
            </a:ln>
            <a:effectLst/>
          </p:spPr>
        </p:pic>
      </p:grpSp>
      <p:sp>
        <p:nvSpPr>
          <p:cNvPr id="513" name="Shape 513"/>
          <p:cNvSpPr>
            <a:spLocks noGrp="1"/>
          </p:cNvSpPr>
          <p:nvPr>
            <p:ph type="body" sz="half" idx="1"/>
          </p:nvPr>
        </p:nvSpPr>
        <p:spPr>
          <a:xfrm>
            <a:off x="250032" y="1437681"/>
            <a:ext cx="8643938" cy="1794841"/>
          </a:xfrm>
          <a:prstGeom prst="rect">
            <a:avLst/>
          </a:prstGeom>
        </p:spPr>
        <p:txBody>
          <a:bodyPr/>
          <a:lstStyle/>
          <a:p>
            <a:r>
              <a:t>large contribution from miRNA and mRNA</a:t>
            </a:r>
          </a:p>
          <a:p>
            <a:r>
              <a:t>also some signal from exogenous sequences</a:t>
            </a:r>
          </a:p>
        </p:txBody>
      </p:sp>
      <p:sp>
        <p:nvSpPr>
          <p:cNvPr id="514" name="Shape 514"/>
          <p:cNvSpPr>
            <a:spLocks noGrp="1"/>
          </p:cNvSpPr>
          <p:nvPr>
            <p:ph type="title"/>
          </p:nvPr>
        </p:nvSpPr>
        <p:spPr>
          <a:prstGeom prst="rect">
            <a:avLst/>
          </a:prstGeom>
        </p:spPr>
        <p:txBody>
          <a:bodyPr/>
          <a:lstStyle/>
          <a:p>
            <a:r>
              <a:t>total reads by biotype</a:t>
            </a:r>
          </a:p>
        </p:txBody>
      </p:sp>
      <p:sp>
        <p:nvSpPr>
          <p:cNvPr id="515" name="Shape 515"/>
          <p:cNvSpPr/>
          <p:nvPr/>
        </p:nvSpPr>
        <p:spPr>
          <a:xfrm>
            <a:off x="4276772" y="5996653"/>
            <a:ext cx="1284148" cy="379904"/>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0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kern="0">
                <a:solidFill>
                  <a:srgbClr val="535353"/>
                </a:solidFill>
              </a:rPr>
              <a:t>read count</a:t>
            </a:r>
          </a:p>
        </p:txBody>
      </p:sp>
    </p:spTree>
    <p:extLst>
      <p:ext uri="{BB962C8B-B14F-4D97-AF65-F5344CB8AC3E}">
        <p14:creationId xmlns:p14="http://schemas.microsoft.com/office/powerpoint/2010/main" val="3411659333"/>
      </p:ext>
    </p:extLst>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p:cNvSpPr>
          <p:nvPr>
            <p:ph type="title"/>
          </p:nvPr>
        </p:nvSpPr>
        <p:spPr>
          <a:prstGeom prst="rect">
            <a:avLst/>
          </a:prstGeom>
        </p:spPr>
        <p:txBody>
          <a:bodyPr/>
          <a:lstStyle/>
          <a:p>
            <a:r>
              <a:t>exceRpt  @  Genboree.org</a:t>
            </a:r>
          </a:p>
        </p:txBody>
      </p:sp>
      <p:sp>
        <p:nvSpPr>
          <p:cNvPr id="518" name="Shape 518"/>
          <p:cNvSpPr>
            <a:spLocks noGrp="1"/>
          </p:cNvSpPr>
          <p:nvPr>
            <p:ph type="body" sz="half" idx="1"/>
          </p:nvPr>
        </p:nvSpPr>
        <p:spPr>
          <a:xfrm>
            <a:off x="250032" y="4338713"/>
            <a:ext cx="8643938" cy="2010297"/>
          </a:xfrm>
          <a:prstGeom prst="rect">
            <a:avLst/>
          </a:prstGeom>
        </p:spPr>
        <p:txBody>
          <a:bodyPr>
            <a:normAutofit fontScale="92500"/>
          </a:bodyPr>
          <a:lstStyle/>
          <a:p>
            <a:r>
              <a:t>extremely </a:t>
            </a:r>
            <a:r>
              <a:rPr>
                <a:latin typeface="+mj-lt"/>
                <a:ea typeface="+mj-ea"/>
                <a:cs typeface="+mj-cs"/>
                <a:sym typeface="Myriad Pro"/>
              </a:rPr>
              <a:t>simple to use</a:t>
            </a:r>
            <a:r>
              <a:t> (1 input, 1 output)</a:t>
            </a:r>
          </a:p>
          <a:p>
            <a:r>
              <a:t>can process </a:t>
            </a:r>
            <a:r>
              <a:rPr>
                <a:latin typeface="+mj-lt"/>
                <a:ea typeface="+mj-ea"/>
                <a:cs typeface="+mj-cs"/>
                <a:sym typeface="Myriad Pro"/>
              </a:rPr>
              <a:t>multiple samples</a:t>
            </a:r>
            <a:r>
              <a:t> in parallel</a:t>
            </a:r>
          </a:p>
          <a:p>
            <a:r>
              <a:t>very </a:t>
            </a:r>
            <a:r>
              <a:rPr>
                <a:latin typeface="+mj-lt"/>
                <a:ea typeface="+mj-ea"/>
                <a:cs typeface="+mj-cs"/>
                <a:sym typeface="Myriad Pro"/>
              </a:rPr>
              <a:t>customisable</a:t>
            </a:r>
            <a:r>
              <a:t> (choice of smRNA libs, calibrators, etc)</a:t>
            </a:r>
          </a:p>
        </p:txBody>
      </p:sp>
      <p:grpSp>
        <p:nvGrpSpPr>
          <p:cNvPr id="521" name="Group 521"/>
          <p:cNvGrpSpPr/>
          <p:nvPr/>
        </p:nvGrpSpPr>
        <p:grpSpPr>
          <a:xfrm>
            <a:off x="1249737" y="1368196"/>
            <a:ext cx="6644572" cy="2852478"/>
            <a:chOff x="0" y="0"/>
            <a:chExt cx="9450056" cy="4056856"/>
          </a:xfrm>
        </p:grpSpPr>
        <p:pic>
          <p:nvPicPr>
            <p:cNvPr id="520" name="tmp.tiff"/>
            <p:cNvPicPr>
              <a:picLocks noChangeAspect="1"/>
            </p:cNvPicPr>
            <p:nvPr/>
          </p:nvPicPr>
          <p:blipFill>
            <a:blip r:embed="rId3">
              <a:extLst/>
            </a:blip>
            <a:srcRect l="2992" t="25791" r="2992" b="25791"/>
            <a:stretch>
              <a:fillRect/>
            </a:stretch>
          </p:blipFill>
          <p:spPr>
            <a:xfrm>
              <a:off x="139700" y="139700"/>
              <a:ext cx="9170657" cy="3777457"/>
            </a:xfrm>
            <a:prstGeom prst="rect">
              <a:avLst/>
            </a:prstGeom>
            <a:ln>
              <a:noFill/>
            </a:ln>
            <a:effectLst/>
          </p:spPr>
        </p:pic>
        <p:pic>
          <p:nvPicPr>
            <p:cNvPr id="519" name="Picture 518"/>
            <p:cNvPicPr>
              <a:picLocks/>
            </p:cNvPicPr>
            <p:nvPr/>
          </p:nvPicPr>
          <p:blipFill>
            <a:blip r:embed="rId4">
              <a:extLst/>
            </a:blip>
            <a:stretch>
              <a:fillRect/>
            </a:stretch>
          </p:blipFill>
          <p:spPr>
            <a:xfrm>
              <a:off x="-1" y="-1"/>
              <a:ext cx="9450058" cy="4056858"/>
            </a:xfrm>
            <a:prstGeom prst="rect">
              <a:avLst/>
            </a:prstGeom>
            <a:effectLst/>
          </p:spPr>
        </p:pic>
      </p:grpSp>
      <p:sp>
        <p:nvSpPr>
          <p:cNvPr id="522" name="Shape 522"/>
          <p:cNvSpPr>
            <a:spLocks noGrp="1"/>
          </p:cNvSpPr>
          <p:nvPr>
            <p:ph type="sldNum" sz="quarter" idx="2"/>
          </p:nvPr>
        </p:nvSpPr>
        <p:spPr>
          <a:xfrm>
            <a:off x="4487169" y="6518673"/>
            <a:ext cx="160735" cy="250031"/>
          </a:xfrm>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36</a:t>
            </a:fld>
            <a:endParaRPr/>
          </a:p>
        </p:txBody>
      </p:sp>
      <p:sp>
        <p:nvSpPr>
          <p:cNvPr id="523" name="Shape 523"/>
          <p:cNvSpPr/>
          <p:nvPr/>
        </p:nvSpPr>
        <p:spPr>
          <a:xfrm>
            <a:off x="5786788" y="2715462"/>
            <a:ext cx="906382"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a:solidFill>
                  <a:schemeClr val="accent5"/>
                </a:solidFill>
                <a:latin typeface="+mj-lt"/>
                <a:ea typeface="+mj-ea"/>
                <a:cs typeface="+mj-cs"/>
                <a:sym typeface="Myriad Pro"/>
              </a:defRPr>
            </a:lvl1pPr>
          </a:lstStyle>
          <a:p>
            <a:pPr algn="ctr" defTabSz="410730" fontAlgn="auto" hangingPunct="0">
              <a:spcBef>
                <a:spcPts val="0"/>
              </a:spcBef>
              <a:spcAft>
                <a:spcPts val="0"/>
              </a:spcAft>
            </a:pPr>
            <a:r>
              <a:rPr sz="3000" kern="0">
                <a:solidFill>
                  <a:srgbClr val="C82506"/>
                </a:solidFill>
                <a:latin typeface="Myriad Pro"/>
                <a:ea typeface="Myriad Pro"/>
                <a:cs typeface="Myriad Pro"/>
              </a:rPr>
              <a:t>input</a:t>
            </a:r>
          </a:p>
        </p:txBody>
      </p:sp>
      <p:sp>
        <p:nvSpPr>
          <p:cNvPr id="524" name="Shape 524"/>
          <p:cNvSpPr/>
          <p:nvPr/>
        </p:nvSpPr>
        <p:spPr>
          <a:xfrm>
            <a:off x="5669099" y="3551872"/>
            <a:ext cx="1141760"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a:solidFill>
                  <a:schemeClr val="accent5"/>
                </a:solidFill>
                <a:latin typeface="+mj-lt"/>
                <a:ea typeface="+mj-ea"/>
                <a:cs typeface="+mj-cs"/>
                <a:sym typeface="Myriad Pro"/>
              </a:defRPr>
            </a:lvl1pPr>
          </a:lstStyle>
          <a:p>
            <a:pPr algn="ctr" defTabSz="410730" fontAlgn="auto" hangingPunct="0">
              <a:spcBef>
                <a:spcPts val="0"/>
              </a:spcBef>
              <a:spcAft>
                <a:spcPts val="0"/>
              </a:spcAft>
            </a:pPr>
            <a:r>
              <a:rPr sz="3000" kern="0">
                <a:solidFill>
                  <a:srgbClr val="C82506"/>
                </a:solidFill>
                <a:latin typeface="Myriad Pro"/>
                <a:ea typeface="Myriad Pro"/>
                <a:cs typeface="Myriad Pro"/>
              </a:rPr>
              <a:t>output</a:t>
            </a:r>
          </a:p>
        </p:txBody>
      </p:sp>
    </p:spTree>
    <p:extLst>
      <p:ext uri="{BB962C8B-B14F-4D97-AF65-F5344CB8AC3E}">
        <p14:creationId xmlns:p14="http://schemas.microsoft.com/office/powerpoint/2010/main" val="2471945741"/>
      </p:ext>
    </p:extLst>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p:cNvSpPr>
          <p:nvPr>
            <p:ph type="body" idx="1"/>
          </p:nvPr>
        </p:nvSpPr>
        <p:spPr>
          <a:prstGeom prst="rect">
            <a:avLst/>
          </a:prstGeom>
        </p:spPr>
        <p:txBody>
          <a:bodyPr/>
          <a:lstStyle/>
          <a:p>
            <a:r>
              <a:t>exceRpt output from </a:t>
            </a:r>
            <a:r>
              <a:rPr>
                <a:latin typeface="+mj-lt"/>
                <a:ea typeface="+mj-ea"/>
                <a:cs typeface="+mj-cs"/>
                <a:sym typeface="Myriad Pro"/>
              </a:rPr>
              <a:t>multiple samples can be combined</a:t>
            </a:r>
            <a:r>
              <a:t>, compared, and tested for differential abundance</a:t>
            </a:r>
          </a:p>
          <a:p>
            <a:r>
              <a:t>features:</a:t>
            </a:r>
            <a:br/>
            <a:r>
              <a:t> - intuitive </a:t>
            </a:r>
            <a:r>
              <a:rPr>
                <a:latin typeface="+mj-lt"/>
                <a:ea typeface="+mj-ea"/>
                <a:cs typeface="+mj-cs"/>
                <a:sym typeface="Myriad Pro"/>
              </a:rPr>
              <a:t>QC</a:t>
            </a:r>
            <a:r>
              <a:t> visualisations</a:t>
            </a:r>
            <a:br/>
            <a:r>
              <a:t> - </a:t>
            </a:r>
            <a:r>
              <a:rPr>
                <a:latin typeface="+mj-lt"/>
                <a:ea typeface="+mj-ea"/>
                <a:cs typeface="+mj-cs"/>
                <a:sym typeface="Myriad Pro"/>
              </a:rPr>
              <a:t>filtering</a:t>
            </a:r>
            <a:r>
              <a:t> &amp; </a:t>
            </a:r>
            <a:r>
              <a:rPr>
                <a:latin typeface="+mj-lt"/>
                <a:ea typeface="+mj-ea"/>
                <a:cs typeface="+mj-cs"/>
                <a:sym typeface="Myriad Pro"/>
              </a:rPr>
              <a:t>normalisation</a:t>
            </a:r>
            <a:br>
              <a:rPr>
                <a:latin typeface="+mj-lt"/>
                <a:ea typeface="+mj-ea"/>
                <a:cs typeface="+mj-cs"/>
                <a:sym typeface="Myriad Pro"/>
              </a:rPr>
            </a:br>
            <a:r>
              <a:t> - differential expression</a:t>
            </a:r>
          </a:p>
          <a:p>
            <a:r>
              <a:t>processed expression data </a:t>
            </a:r>
            <a:br/>
            <a:r>
              <a:t>are </a:t>
            </a:r>
            <a:r>
              <a:rPr>
                <a:latin typeface="+mj-lt"/>
                <a:ea typeface="+mj-ea"/>
                <a:cs typeface="+mj-cs"/>
                <a:sym typeface="Myriad Pro"/>
              </a:rPr>
              <a:t>excel</a:t>
            </a:r>
            <a:r>
              <a:t>, </a:t>
            </a:r>
            <a:r>
              <a:rPr>
                <a:latin typeface="+mj-lt"/>
                <a:ea typeface="+mj-ea"/>
                <a:cs typeface="+mj-cs"/>
                <a:sym typeface="Myriad Pro"/>
              </a:rPr>
              <a:t>R</a:t>
            </a:r>
            <a:r>
              <a:t>, </a:t>
            </a:r>
            <a:r>
              <a:rPr>
                <a:latin typeface="+mj-lt"/>
                <a:ea typeface="+mj-ea"/>
                <a:cs typeface="+mj-cs"/>
                <a:sym typeface="Myriad Pro"/>
              </a:rPr>
              <a:t>matlab</a:t>
            </a:r>
            <a:r>
              <a:t>, &amp; </a:t>
            </a:r>
            <a:br/>
            <a:r>
              <a:rPr>
                <a:latin typeface="+mj-lt"/>
                <a:ea typeface="+mj-ea"/>
                <a:cs typeface="+mj-cs"/>
                <a:sym typeface="Myriad Pro"/>
              </a:rPr>
              <a:t>geneSpring</a:t>
            </a:r>
            <a:r>
              <a:t> compatible</a:t>
            </a:r>
          </a:p>
        </p:txBody>
      </p:sp>
      <p:sp>
        <p:nvSpPr>
          <p:cNvPr id="529" name="Shape 529"/>
          <p:cNvSpPr>
            <a:spLocks noGrp="1"/>
          </p:cNvSpPr>
          <p:nvPr>
            <p:ph type="title"/>
          </p:nvPr>
        </p:nvSpPr>
        <p:spPr>
          <a:prstGeom prst="rect">
            <a:avLst/>
          </a:prstGeom>
        </p:spPr>
        <p:txBody>
          <a:bodyPr/>
          <a:lstStyle/>
          <a:p>
            <a:r>
              <a:t>downstream analysis</a:t>
            </a:r>
          </a:p>
        </p:txBody>
      </p:sp>
      <p:sp>
        <p:nvSpPr>
          <p:cNvPr id="530" name="Shape 530"/>
          <p:cNvSpPr>
            <a:spLocks noGrp="1"/>
          </p:cNvSpPr>
          <p:nvPr>
            <p:ph type="sldNum" sz="quarter" idx="2"/>
          </p:nvPr>
        </p:nvSpPr>
        <p:spPr>
          <a:xfrm>
            <a:off x="4487169" y="6518673"/>
            <a:ext cx="160735" cy="250031"/>
          </a:xfrm>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37</a:t>
            </a:fld>
            <a:endParaRPr/>
          </a:p>
        </p:txBody>
      </p:sp>
      <p:grpSp>
        <p:nvGrpSpPr>
          <p:cNvPr id="533" name="Group 533"/>
          <p:cNvGrpSpPr/>
          <p:nvPr/>
        </p:nvGrpSpPr>
        <p:grpSpPr>
          <a:xfrm>
            <a:off x="4486446" y="3082978"/>
            <a:ext cx="4445335" cy="2979345"/>
            <a:chOff x="0" y="0"/>
            <a:chExt cx="6322253" cy="4237290"/>
          </a:xfrm>
        </p:grpSpPr>
        <p:sp>
          <p:nvSpPr>
            <p:cNvPr id="532" name="Shape 532"/>
            <p:cNvSpPr/>
            <p:nvPr/>
          </p:nvSpPr>
          <p:spPr>
            <a:xfrm>
              <a:off x="139700" y="139700"/>
              <a:ext cx="6042854" cy="3957891"/>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C82506"/>
                  </a:solidFill>
                </a:defRPr>
              </a:pPr>
              <a:endParaRPr sz="2500" kern="0">
                <a:solidFill>
                  <a:srgbClr val="C82506"/>
                </a:solidFill>
                <a:latin typeface="Gill Sans Light"/>
                <a:ea typeface="Gill Sans Light"/>
                <a:cs typeface="Gill Sans Light"/>
                <a:sym typeface="Gill Sans Light"/>
              </a:endParaRPr>
            </a:p>
          </p:txBody>
        </p:sp>
        <p:pic>
          <p:nvPicPr>
            <p:cNvPr id="531" name="Picture 530"/>
            <p:cNvPicPr>
              <a:picLocks/>
            </p:cNvPicPr>
            <p:nvPr/>
          </p:nvPicPr>
          <p:blipFill>
            <a:blip r:embed="rId3">
              <a:extLst/>
            </a:blip>
            <a:stretch>
              <a:fillRect/>
            </a:stretch>
          </p:blipFill>
          <p:spPr>
            <a:xfrm>
              <a:off x="0" y="0"/>
              <a:ext cx="6322254" cy="4237291"/>
            </a:xfrm>
            <a:prstGeom prst="rect">
              <a:avLst/>
            </a:prstGeom>
            <a:effectLst/>
          </p:spPr>
        </p:pic>
      </p:grpSp>
      <p:grpSp>
        <p:nvGrpSpPr>
          <p:cNvPr id="536" name="Group 536"/>
          <p:cNvGrpSpPr/>
          <p:nvPr/>
        </p:nvGrpSpPr>
        <p:grpSpPr>
          <a:xfrm>
            <a:off x="4574988" y="3186970"/>
            <a:ext cx="1412720" cy="2769979"/>
            <a:chOff x="947119" y="0"/>
            <a:chExt cx="2009201" cy="3939524"/>
          </a:xfrm>
        </p:grpSpPr>
        <p:pic>
          <p:nvPicPr>
            <p:cNvPr id="534" name="pasted-image.pdf"/>
            <p:cNvPicPr>
              <a:picLocks noChangeAspect="1"/>
            </p:cNvPicPr>
            <p:nvPr/>
          </p:nvPicPr>
          <p:blipFill>
            <a:blip r:embed="rId4">
              <a:extLst/>
            </a:blip>
            <a:srcRect l="11102" t="4438" r="66531" b="7614"/>
            <a:stretch>
              <a:fillRect/>
            </a:stretch>
          </p:blipFill>
          <p:spPr>
            <a:xfrm>
              <a:off x="953826" y="15541"/>
              <a:ext cx="1995889" cy="3923984"/>
            </a:xfrm>
            <a:prstGeom prst="rect">
              <a:avLst/>
            </a:prstGeom>
            <a:ln w="12700" cap="flat">
              <a:noFill/>
              <a:miter lim="400000"/>
            </a:ln>
            <a:effectLst/>
          </p:spPr>
        </p:pic>
        <p:sp>
          <p:nvSpPr>
            <p:cNvPr id="535" name="Shape 535"/>
            <p:cNvSpPr/>
            <p:nvPr/>
          </p:nvSpPr>
          <p:spPr>
            <a:xfrm>
              <a:off x="947119" y="-1"/>
              <a:ext cx="2009202" cy="420573"/>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200">
                  <a:solidFill>
                    <a:srgbClr val="FFFFFF"/>
                  </a:solidFill>
                  <a:latin typeface="+mj-lt"/>
                  <a:ea typeface="+mj-ea"/>
                  <a:cs typeface="+mj-cs"/>
                  <a:sym typeface="Myriad Pro"/>
                </a:defRPr>
              </a:lvl1pPr>
            </a:lstStyle>
            <a:p>
              <a:pPr algn="ctr" defTabSz="410730" fontAlgn="auto" hangingPunct="0">
                <a:spcBef>
                  <a:spcPts val="0"/>
                </a:spcBef>
                <a:spcAft>
                  <a:spcPts val="0"/>
                </a:spcAft>
              </a:pPr>
              <a:r>
                <a:rPr kern="0">
                  <a:latin typeface="Myriad Pro"/>
                  <a:ea typeface="Myriad Pro"/>
                  <a:cs typeface="Myriad Pro"/>
                </a:rPr>
                <a:t>read length</a:t>
              </a:r>
            </a:p>
          </p:txBody>
        </p:sp>
      </p:grpSp>
      <p:grpSp>
        <p:nvGrpSpPr>
          <p:cNvPr id="539" name="Group 539"/>
          <p:cNvGrpSpPr/>
          <p:nvPr/>
        </p:nvGrpSpPr>
        <p:grpSpPr>
          <a:xfrm>
            <a:off x="6017325" y="4596542"/>
            <a:ext cx="2858169" cy="1361706"/>
            <a:chOff x="163605" y="88815"/>
            <a:chExt cx="4064949" cy="1936647"/>
          </a:xfrm>
        </p:grpSpPr>
        <p:pic>
          <p:nvPicPr>
            <p:cNvPr id="537" name="pasted-image.pdf"/>
            <p:cNvPicPr>
              <a:picLocks noChangeAspect="1"/>
            </p:cNvPicPr>
            <p:nvPr/>
          </p:nvPicPr>
          <p:blipFill>
            <a:blip r:embed="rId5">
              <a:extLst/>
            </a:blip>
            <a:srcRect l="3869" t="4200" b="4200"/>
            <a:stretch>
              <a:fillRect/>
            </a:stretch>
          </p:blipFill>
          <p:spPr>
            <a:xfrm>
              <a:off x="163605" y="88815"/>
              <a:ext cx="4064950" cy="1936648"/>
            </a:xfrm>
            <a:prstGeom prst="rect">
              <a:avLst/>
            </a:prstGeom>
            <a:ln w="12700" cap="flat">
              <a:noFill/>
              <a:miter lim="400000"/>
            </a:ln>
            <a:effectLst/>
          </p:spPr>
        </p:pic>
        <p:sp>
          <p:nvSpPr>
            <p:cNvPr id="538" name="Shape 538"/>
            <p:cNvSpPr/>
            <p:nvPr/>
          </p:nvSpPr>
          <p:spPr>
            <a:xfrm rot="5400000">
              <a:off x="3011173" y="847181"/>
              <a:ext cx="1926058" cy="427014"/>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nSpc>
                  <a:spcPct val="60000"/>
                </a:lnSpc>
                <a:defRPr sz="2200">
                  <a:solidFill>
                    <a:srgbClr val="FFFFFF"/>
                  </a:solidFill>
                  <a:latin typeface="+mj-lt"/>
                  <a:ea typeface="+mj-ea"/>
                  <a:cs typeface="+mj-cs"/>
                  <a:sym typeface="Myriad Pro"/>
                </a:defRPr>
              </a:lvl1pPr>
            </a:lstStyle>
            <a:p>
              <a:pPr algn="ctr" defTabSz="410730" fontAlgn="auto" hangingPunct="0">
                <a:spcBef>
                  <a:spcPts val="0"/>
                </a:spcBef>
                <a:spcAft>
                  <a:spcPts val="0"/>
                </a:spcAft>
              </a:pPr>
              <a:r>
                <a:rPr kern="0">
                  <a:latin typeface="Myriad Pro"/>
                  <a:ea typeface="Myriad Pro"/>
                  <a:cs typeface="Myriad Pro"/>
                </a:rPr>
                <a:t>miRNA RPM</a:t>
              </a:r>
            </a:p>
          </p:txBody>
        </p:sp>
      </p:grpSp>
      <p:grpSp>
        <p:nvGrpSpPr>
          <p:cNvPr id="542" name="Group 542"/>
          <p:cNvGrpSpPr/>
          <p:nvPr/>
        </p:nvGrpSpPr>
        <p:grpSpPr>
          <a:xfrm>
            <a:off x="6015366" y="3182767"/>
            <a:ext cx="2862086" cy="1365990"/>
            <a:chOff x="161172" y="86553"/>
            <a:chExt cx="4070522" cy="1942740"/>
          </a:xfrm>
        </p:grpSpPr>
        <p:pic>
          <p:nvPicPr>
            <p:cNvPr id="540" name="pasted-image.pdf"/>
            <p:cNvPicPr>
              <a:picLocks noChangeAspect="1"/>
            </p:cNvPicPr>
            <p:nvPr/>
          </p:nvPicPr>
          <p:blipFill>
            <a:blip r:embed="rId6">
              <a:extLst/>
            </a:blip>
            <a:srcRect l="3808" t="4090" b="4090"/>
            <a:stretch>
              <a:fillRect/>
            </a:stretch>
          </p:blipFill>
          <p:spPr>
            <a:xfrm>
              <a:off x="161172" y="86553"/>
              <a:ext cx="4070523" cy="1942742"/>
            </a:xfrm>
            <a:prstGeom prst="rect">
              <a:avLst/>
            </a:prstGeom>
            <a:ln w="12700" cap="flat">
              <a:noFill/>
              <a:miter lim="400000"/>
            </a:ln>
            <a:effectLst/>
          </p:spPr>
        </p:pic>
        <p:sp>
          <p:nvSpPr>
            <p:cNvPr id="541" name="Shape 541"/>
            <p:cNvSpPr/>
            <p:nvPr/>
          </p:nvSpPr>
          <p:spPr>
            <a:xfrm rot="5400000">
              <a:off x="3013309" y="847622"/>
              <a:ext cx="1927425" cy="427317"/>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nSpc>
                  <a:spcPct val="60000"/>
                </a:lnSpc>
                <a:defRPr sz="2200">
                  <a:solidFill>
                    <a:srgbClr val="FFFFFF"/>
                  </a:solidFill>
                  <a:latin typeface="+mj-lt"/>
                  <a:ea typeface="+mj-ea"/>
                  <a:cs typeface="+mj-cs"/>
                  <a:sym typeface="Myriad Pro"/>
                </a:defRPr>
              </a:lvl1pPr>
            </a:lstStyle>
            <a:p>
              <a:pPr algn="ctr" defTabSz="410730" fontAlgn="auto" hangingPunct="0">
                <a:spcBef>
                  <a:spcPts val="0"/>
                </a:spcBef>
                <a:spcAft>
                  <a:spcPts val="0"/>
                </a:spcAft>
              </a:pPr>
              <a:r>
                <a:rPr kern="0">
                  <a:latin typeface="Myriad Pro"/>
                  <a:ea typeface="Myriad Pro"/>
                  <a:cs typeface="Myriad Pro"/>
                </a:rPr>
                <a:t>miRNA count</a:t>
              </a:r>
            </a:p>
          </p:txBody>
        </p:sp>
      </p:grpSp>
    </p:spTree>
    <p:extLst>
      <p:ext uri="{BB962C8B-B14F-4D97-AF65-F5344CB8AC3E}">
        <p14:creationId xmlns:p14="http://schemas.microsoft.com/office/powerpoint/2010/main" val="862249138"/>
      </p:ext>
    </p:extLst>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8" name="Group 548"/>
          <p:cNvGrpSpPr/>
          <p:nvPr/>
        </p:nvGrpSpPr>
        <p:grpSpPr>
          <a:xfrm>
            <a:off x="3347745" y="103726"/>
            <a:ext cx="5662913" cy="6622099"/>
            <a:chOff x="0" y="0"/>
            <a:chExt cx="8053918" cy="9418094"/>
          </a:xfrm>
        </p:grpSpPr>
        <p:sp>
          <p:nvSpPr>
            <p:cNvPr id="547" name="Shape 547"/>
            <p:cNvSpPr/>
            <p:nvPr/>
          </p:nvSpPr>
          <p:spPr>
            <a:xfrm>
              <a:off x="139700" y="139700"/>
              <a:ext cx="7774519" cy="9138695"/>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pic>
          <p:nvPicPr>
            <p:cNvPr id="546" name="Picture 545"/>
            <p:cNvPicPr>
              <a:picLocks/>
            </p:cNvPicPr>
            <p:nvPr/>
          </p:nvPicPr>
          <p:blipFill>
            <a:blip r:embed="rId2">
              <a:extLst/>
            </a:blip>
            <a:stretch>
              <a:fillRect/>
            </a:stretch>
          </p:blipFill>
          <p:spPr>
            <a:xfrm>
              <a:off x="-1" y="-1"/>
              <a:ext cx="8053920" cy="9418096"/>
            </a:xfrm>
            <a:prstGeom prst="rect">
              <a:avLst/>
            </a:prstGeom>
            <a:effectLst/>
          </p:spPr>
        </p:pic>
      </p:grpSp>
      <p:sp>
        <p:nvSpPr>
          <p:cNvPr id="549" name="Shape 549"/>
          <p:cNvSpPr/>
          <p:nvPr/>
        </p:nvSpPr>
        <p:spPr>
          <a:xfrm>
            <a:off x="4755203" y="1732377"/>
            <a:ext cx="146782" cy="1401403"/>
          </a:xfrm>
          <a:custGeom>
            <a:avLst/>
            <a:gdLst/>
            <a:ahLst/>
            <a:cxnLst>
              <a:cxn ang="0">
                <a:pos x="wd2" y="hd2"/>
              </a:cxn>
              <a:cxn ang="5400000">
                <a:pos x="wd2" y="hd2"/>
              </a:cxn>
              <a:cxn ang="10800000">
                <a:pos x="wd2" y="hd2"/>
              </a:cxn>
              <a:cxn ang="16200000">
                <a:pos x="wd2" y="hd2"/>
              </a:cxn>
            </a:cxnLst>
            <a:rect l="0" t="0" r="r" b="b"/>
            <a:pathLst>
              <a:path w="21600" h="21600" extrusionOk="0">
                <a:moveTo>
                  <a:pt x="13962" y="0"/>
                </a:moveTo>
                <a:cubicBezTo>
                  <a:pt x="10333" y="0"/>
                  <a:pt x="7392" y="308"/>
                  <a:pt x="7392" y="688"/>
                </a:cubicBezTo>
                <a:lnTo>
                  <a:pt x="7392" y="10116"/>
                </a:lnTo>
                <a:lnTo>
                  <a:pt x="0" y="10908"/>
                </a:lnTo>
                <a:lnTo>
                  <a:pt x="7392" y="11699"/>
                </a:lnTo>
                <a:lnTo>
                  <a:pt x="7392" y="20912"/>
                </a:lnTo>
                <a:cubicBezTo>
                  <a:pt x="7392" y="21292"/>
                  <a:pt x="10333" y="21600"/>
                  <a:pt x="13962" y="21600"/>
                </a:cubicBezTo>
                <a:lnTo>
                  <a:pt x="15030" y="21600"/>
                </a:lnTo>
                <a:cubicBezTo>
                  <a:pt x="18658" y="21600"/>
                  <a:pt x="21600" y="21292"/>
                  <a:pt x="21600" y="20912"/>
                </a:cubicBezTo>
                <a:lnTo>
                  <a:pt x="21600" y="688"/>
                </a:lnTo>
                <a:cubicBezTo>
                  <a:pt x="21600" y="308"/>
                  <a:pt x="18658" y="0"/>
                  <a:pt x="15030" y="0"/>
                </a:cubicBezTo>
                <a:lnTo>
                  <a:pt x="13962" y="0"/>
                </a:lnTo>
                <a:close/>
              </a:path>
            </a:pathLst>
          </a:custGeom>
          <a:ln w="6350">
            <a:solidFill>
              <a:srgbClr val="53585F"/>
            </a:solidFill>
            <a:prstDash val="sysDot"/>
            <a:miter lim="400000"/>
          </a:ln>
        </p:spPr>
        <p:txBody>
          <a:bodyPr lIns="35715" tIns="35715" rIns="35715" bIns="35715" anchor="ctr"/>
          <a:lstStyle/>
          <a:p>
            <a:pPr algn="ctr" defTabSz="410730" fontAlgn="auto" hangingPunct="0">
              <a:spcBef>
                <a:spcPts val="0"/>
              </a:spcBef>
              <a:spcAft>
                <a:spcPts val="0"/>
              </a:spcAft>
              <a:defRPr sz="1300" b="1">
                <a:latin typeface="Helvetica"/>
                <a:ea typeface="Helvetica"/>
                <a:cs typeface="Helvetica"/>
                <a:sym typeface="Helvetica"/>
              </a:defRPr>
            </a:pPr>
            <a:endParaRPr sz="900" b="1" kern="0">
              <a:solidFill>
                <a:srgbClr val="535353"/>
              </a:solidFill>
              <a:latin typeface="Helvetica"/>
              <a:ea typeface="Helvetica"/>
              <a:cs typeface="Helvetica"/>
              <a:sym typeface="Helvetica"/>
            </a:endParaRPr>
          </a:p>
        </p:txBody>
      </p:sp>
      <p:sp>
        <p:nvSpPr>
          <p:cNvPr id="550" name="Shape 550"/>
          <p:cNvSpPr/>
          <p:nvPr/>
        </p:nvSpPr>
        <p:spPr>
          <a:xfrm>
            <a:off x="4852593" y="1661833"/>
            <a:ext cx="106257" cy="1542414"/>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551" name="Shape 551"/>
          <p:cNvSpPr/>
          <p:nvPr/>
        </p:nvSpPr>
        <p:spPr>
          <a:xfrm>
            <a:off x="7278732" y="978360"/>
            <a:ext cx="242719" cy="2158607"/>
          </a:xfrm>
          <a:prstGeom prst="roundRect">
            <a:avLst>
              <a:gd name="adj" fmla="val 18155"/>
            </a:avLst>
          </a:prstGeom>
          <a:ln w="12700">
            <a:solidFill>
              <a:srgbClr val="535353"/>
            </a:solidFill>
            <a:miter lim="400000"/>
          </a:ln>
        </p:spPr>
        <p:txBody>
          <a:bodyPr lIns="35715" tIns="35715" rIns="35715" bIns="35715" anchor="ctr"/>
          <a:lstStyle/>
          <a:p>
            <a:pPr algn="ctr" defTabSz="410730" fontAlgn="auto" hangingPunct="0">
              <a:spcBef>
                <a:spcPts val="0"/>
              </a:spcBef>
              <a:spcAft>
                <a:spcPts val="0"/>
              </a:spcAft>
              <a:defRPr sz="1300">
                <a:latin typeface="Helvetica Light"/>
                <a:ea typeface="Helvetica Light"/>
                <a:cs typeface="Helvetica Light"/>
                <a:sym typeface="Helvetica Light"/>
              </a:defRPr>
            </a:pPr>
            <a:endParaRPr sz="900" kern="0">
              <a:solidFill>
                <a:srgbClr val="535353"/>
              </a:solidFill>
              <a:latin typeface="Helvetica Light"/>
              <a:ea typeface="Helvetica Light"/>
              <a:cs typeface="Helvetica Light"/>
              <a:sym typeface="Helvetica Light"/>
            </a:endParaRPr>
          </a:p>
        </p:txBody>
      </p:sp>
      <p:sp>
        <p:nvSpPr>
          <p:cNvPr id="552" name="Shape 552"/>
          <p:cNvSpPr/>
          <p:nvPr/>
        </p:nvSpPr>
        <p:spPr>
          <a:xfrm>
            <a:off x="7221193" y="856710"/>
            <a:ext cx="227200" cy="2343612"/>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553" name="Shape 553"/>
          <p:cNvSpPr/>
          <p:nvPr/>
        </p:nvSpPr>
        <p:spPr>
          <a:xfrm>
            <a:off x="5978062" y="341781"/>
            <a:ext cx="277394" cy="27739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nchor="ctr"/>
          <a:lstStyle>
            <a:lvl1pPr>
              <a:defRPr sz="1300">
                <a:solidFill>
                  <a:srgbClr val="FFFFFF"/>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kern="0"/>
              <a:t>.fq.gz</a:t>
            </a:r>
          </a:p>
        </p:txBody>
      </p:sp>
      <p:sp>
        <p:nvSpPr>
          <p:cNvPr id="554" name="Shape 554"/>
          <p:cNvSpPr/>
          <p:nvPr/>
        </p:nvSpPr>
        <p:spPr>
          <a:xfrm>
            <a:off x="5465304" y="341781"/>
            <a:ext cx="277395" cy="27739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nchor="ctr"/>
          <a:lstStyle>
            <a:lvl1pPr>
              <a:defRPr sz="1300">
                <a:solidFill>
                  <a:srgbClr val="FFFFFF"/>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kern="0"/>
              <a:t>.fq</a:t>
            </a:r>
          </a:p>
        </p:txBody>
      </p:sp>
      <p:sp>
        <p:nvSpPr>
          <p:cNvPr id="555" name="Shape 555"/>
          <p:cNvSpPr/>
          <p:nvPr/>
        </p:nvSpPr>
        <p:spPr>
          <a:xfrm>
            <a:off x="6490821" y="341781"/>
            <a:ext cx="277395" cy="27739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nchor="ctr"/>
          <a:lstStyle>
            <a:lvl1pPr>
              <a:defRPr sz="1300">
                <a:solidFill>
                  <a:srgbClr val="FFFFFF"/>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kern="0"/>
              <a:t>.sra</a:t>
            </a:r>
          </a:p>
        </p:txBody>
      </p:sp>
      <p:sp>
        <p:nvSpPr>
          <p:cNvPr id="556" name="Shape 556"/>
          <p:cNvSpPr/>
          <p:nvPr/>
        </p:nvSpPr>
        <p:spPr>
          <a:xfrm>
            <a:off x="4862528" y="1068889"/>
            <a:ext cx="1262639" cy="84060"/>
          </a:xfrm>
          <a:prstGeom prst="rect">
            <a:avLst/>
          </a:prstGeom>
          <a:solidFill>
            <a:srgbClr val="4F8F00"/>
          </a:solidFill>
          <a:ln w="12700">
            <a:miter lim="400000"/>
          </a:ln>
        </p:spPr>
        <p:txBody>
          <a:bodyPr lIns="35715" tIns="35715" rIns="35715" bIns="35715" anchor="ctr"/>
          <a:lstStyle/>
          <a:p>
            <a:pPr algn="ctr" defTabSz="410730" fontAlgn="auto" hangingPunct="0">
              <a:spcBef>
                <a:spcPts val="0"/>
              </a:spcBef>
              <a:spcAft>
                <a:spcPts val="0"/>
              </a:spcAft>
              <a:defRPr sz="80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600" kern="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557" name="Shape 557"/>
          <p:cNvSpPr/>
          <p:nvPr/>
        </p:nvSpPr>
        <p:spPr>
          <a:xfrm>
            <a:off x="6123407" y="1068889"/>
            <a:ext cx="1260882" cy="84060"/>
          </a:xfrm>
          <a:prstGeom prst="rect">
            <a:avLst/>
          </a:prstGeom>
          <a:solidFill>
            <a:srgbClr val="005493"/>
          </a:solidFill>
          <a:ln w="12700">
            <a:miter lim="400000"/>
          </a:ln>
        </p:spPr>
        <p:txBody>
          <a:bodyPr lIns="35715" tIns="35715" rIns="35715" bIns="35715" anchor="ctr"/>
          <a:lstStyle/>
          <a:p>
            <a:pPr algn="ctr" defTabSz="410730" fontAlgn="auto" hangingPunct="0">
              <a:spcBef>
                <a:spcPts val="0"/>
              </a:spcBef>
              <a:spcAft>
                <a:spcPts val="0"/>
              </a:spcAft>
              <a:defRPr sz="390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700" kern="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sp>
        <p:nvSpPr>
          <p:cNvPr id="558" name="Shape 558"/>
          <p:cNvSpPr/>
          <p:nvPr/>
        </p:nvSpPr>
        <p:spPr>
          <a:xfrm>
            <a:off x="5467874" y="869262"/>
            <a:ext cx="1297770" cy="1946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rgbClr val="53585F"/>
                </a:solidFill>
                <a:latin typeface="Helvetica"/>
                <a:ea typeface="Helvetica"/>
                <a:cs typeface="Helvetica"/>
                <a:sym typeface="Helvetica"/>
              </a:defRPr>
            </a:lvl1pPr>
          </a:lstStyle>
          <a:p>
            <a:pPr algn="ctr" defTabSz="410730" fontAlgn="auto" hangingPunct="0">
              <a:spcBef>
                <a:spcPts val="0"/>
              </a:spcBef>
              <a:spcAft>
                <a:spcPts val="0"/>
              </a:spcAft>
            </a:pPr>
            <a:r>
              <a:rPr kern="0"/>
              <a:t>sequenced read (50nt)</a:t>
            </a:r>
          </a:p>
        </p:txBody>
      </p:sp>
      <p:sp>
        <p:nvSpPr>
          <p:cNvPr id="559" name="Shape 559"/>
          <p:cNvSpPr/>
          <p:nvPr/>
        </p:nvSpPr>
        <p:spPr>
          <a:xfrm flipV="1">
            <a:off x="4870934" y="1037123"/>
            <a:ext cx="2504027" cy="1"/>
          </a:xfrm>
          <a:prstGeom prst="line">
            <a:avLst/>
          </a:prstGeom>
          <a:ln w="6350">
            <a:solidFill>
              <a:srgbClr val="000000"/>
            </a:solidFill>
            <a:miter lim="400000"/>
            <a:headEnd type="stealth"/>
            <a:tailEnd type="stealth"/>
          </a:ln>
        </p:spPr>
        <p:txBody>
          <a:bodyPr lIns="0" tIns="0" rIns="0" bIns="0"/>
          <a:lstStyle/>
          <a:p>
            <a:pPr defTabSz="321440" fontAlgn="auto" hangingPunct="0">
              <a:spcBef>
                <a:spcPts val="0"/>
              </a:spcBef>
              <a:spcAft>
                <a:spcPts val="0"/>
              </a:spcAft>
              <a:defRPr sz="1200" b="1">
                <a:solidFill>
                  <a:srgbClr val="000000"/>
                </a:solidFill>
                <a:latin typeface="Helvetica"/>
                <a:ea typeface="Helvetica"/>
                <a:cs typeface="Helvetica"/>
                <a:sym typeface="Helvetica"/>
              </a:defRPr>
            </a:pPr>
            <a:endParaRPr sz="800" b="1" kern="0">
              <a:solidFill>
                <a:srgbClr val="000000"/>
              </a:solidFill>
              <a:latin typeface="Helvetica"/>
              <a:ea typeface="Helvetica"/>
              <a:cs typeface="Helvetica"/>
              <a:sym typeface="Helvetica"/>
            </a:endParaRPr>
          </a:p>
        </p:txBody>
      </p:sp>
      <p:sp>
        <p:nvSpPr>
          <p:cNvPr id="560" name="Shape 560"/>
          <p:cNvSpPr/>
          <p:nvPr/>
        </p:nvSpPr>
        <p:spPr>
          <a:xfrm flipV="1">
            <a:off x="4870934" y="1192018"/>
            <a:ext cx="1245827" cy="3"/>
          </a:xfrm>
          <a:prstGeom prst="line">
            <a:avLst/>
          </a:prstGeom>
          <a:ln w="6350">
            <a:solidFill>
              <a:srgbClr val="000000"/>
            </a:solidFill>
            <a:miter lim="400000"/>
            <a:headEnd type="stealth"/>
            <a:tailEnd type="stealth"/>
          </a:ln>
        </p:spPr>
        <p:txBody>
          <a:bodyPr lIns="0" tIns="0" rIns="0" bIns="0"/>
          <a:lstStyle/>
          <a:p>
            <a:pPr defTabSz="321440" fontAlgn="auto" hangingPunct="0">
              <a:spcBef>
                <a:spcPts val="0"/>
              </a:spcBef>
              <a:spcAft>
                <a:spcPts val="0"/>
              </a:spcAft>
              <a:defRPr sz="1200" b="1">
                <a:solidFill>
                  <a:srgbClr val="000000"/>
                </a:solidFill>
                <a:latin typeface="Helvetica"/>
                <a:ea typeface="Helvetica"/>
                <a:cs typeface="Helvetica"/>
                <a:sym typeface="Helvetica"/>
              </a:defRPr>
            </a:pPr>
            <a:endParaRPr sz="800" b="1" kern="0">
              <a:solidFill>
                <a:srgbClr val="000000"/>
              </a:solidFill>
              <a:latin typeface="Helvetica"/>
              <a:ea typeface="Helvetica"/>
              <a:cs typeface="Helvetica"/>
              <a:sym typeface="Helvetica"/>
            </a:endParaRPr>
          </a:p>
        </p:txBody>
      </p:sp>
      <p:sp>
        <p:nvSpPr>
          <p:cNvPr id="561" name="Shape 561"/>
          <p:cNvSpPr/>
          <p:nvPr/>
        </p:nvSpPr>
        <p:spPr>
          <a:xfrm flipV="1">
            <a:off x="6133376" y="1191925"/>
            <a:ext cx="1245827" cy="1"/>
          </a:xfrm>
          <a:prstGeom prst="line">
            <a:avLst/>
          </a:prstGeom>
          <a:ln w="6350">
            <a:solidFill>
              <a:srgbClr val="000000"/>
            </a:solidFill>
            <a:miter lim="400000"/>
            <a:headEnd type="stealth"/>
            <a:tailEnd type="stealth"/>
          </a:ln>
        </p:spPr>
        <p:txBody>
          <a:bodyPr lIns="0" tIns="0" rIns="0" bIns="0"/>
          <a:lstStyle/>
          <a:p>
            <a:pPr defTabSz="321440" fontAlgn="auto" hangingPunct="0">
              <a:spcBef>
                <a:spcPts val="0"/>
              </a:spcBef>
              <a:spcAft>
                <a:spcPts val="0"/>
              </a:spcAft>
              <a:defRPr sz="1200" b="1">
                <a:solidFill>
                  <a:srgbClr val="000000"/>
                </a:solidFill>
                <a:latin typeface="Helvetica"/>
                <a:ea typeface="Helvetica"/>
                <a:cs typeface="Helvetica"/>
                <a:sym typeface="Helvetica"/>
              </a:defRPr>
            </a:pPr>
            <a:endParaRPr sz="800" b="1" kern="0">
              <a:solidFill>
                <a:srgbClr val="000000"/>
              </a:solidFill>
              <a:latin typeface="Helvetica"/>
              <a:ea typeface="Helvetica"/>
              <a:cs typeface="Helvetica"/>
              <a:sym typeface="Helvetica"/>
            </a:endParaRPr>
          </a:p>
        </p:txBody>
      </p:sp>
      <p:sp>
        <p:nvSpPr>
          <p:cNvPr id="562" name="Shape 562"/>
          <p:cNvSpPr/>
          <p:nvPr/>
        </p:nvSpPr>
        <p:spPr>
          <a:xfrm>
            <a:off x="4880334" y="1166368"/>
            <a:ext cx="1157760" cy="1630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rgbClr val="53585F"/>
                </a:solidFill>
                <a:latin typeface="Helvetica"/>
                <a:ea typeface="Helvetica"/>
                <a:cs typeface="Helvetica"/>
                <a:sym typeface="Helvetica"/>
              </a:defRPr>
            </a:lvl1pPr>
          </a:lstStyle>
          <a:p>
            <a:pPr algn="ctr" defTabSz="410730" fontAlgn="auto" hangingPunct="0">
              <a:spcBef>
                <a:spcPts val="0"/>
              </a:spcBef>
              <a:spcAft>
                <a:spcPts val="0"/>
              </a:spcAft>
            </a:pPr>
            <a:r>
              <a:rPr kern="0"/>
              <a:t>smallRNA (~20-30nt)</a:t>
            </a:r>
          </a:p>
        </p:txBody>
      </p:sp>
      <p:sp>
        <p:nvSpPr>
          <p:cNvPr id="563" name="Shape 563"/>
          <p:cNvSpPr/>
          <p:nvPr/>
        </p:nvSpPr>
        <p:spPr>
          <a:xfrm>
            <a:off x="6209601" y="1171247"/>
            <a:ext cx="1088497" cy="16730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rgbClr val="53585F"/>
                </a:solidFill>
                <a:latin typeface="Helvetica"/>
                <a:ea typeface="Helvetica"/>
                <a:cs typeface="Helvetica"/>
                <a:sym typeface="Helvetica"/>
              </a:defRPr>
            </a:lvl1pPr>
          </a:lstStyle>
          <a:p>
            <a:pPr algn="ctr" defTabSz="410730" fontAlgn="auto" hangingPunct="0">
              <a:spcBef>
                <a:spcPts val="0"/>
              </a:spcBef>
              <a:spcAft>
                <a:spcPts val="0"/>
              </a:spcAft>
            </a:pPr>
            <a:r>
              <a:rPr kern="0"/>
              <a:t>adapter (~20-30nt)</a:t>
            </a:r>
          </a:p>
        </p:txBody>
      </p:sp>
      <p:sp>
        <p:nvSpPr>
          <p:cNvPr id="564" name="Shape 564"/>
          <p:cNvSpPr/>
          <p:nvPr/>
        </p:nvSpPr>
        <p:spPr>
          <a:xfrm>
            <a:off x="6135140" y="1060896"/>
            <a:ext cx="1245827" cy="9666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457200">
              <a:defRPr sz="600" b="1" spc="54">
                <a:solidFill>
                  <a:srgbClr val="FFFFFF"/>
                </a:solidFill>
                <a:latin typeface="Helvetica"/>
                <a:ea typeface="Helvetica"/>
                <a:cs typeface="Helvetica"/>
                <a:sym typeface="Helvetica"/>
              </a:defRPr>
            </a:lvl1pPr>
          </a:lstStyle>
          <a:p>
            <a:pPr algn="ctr" fontAlgn="auto" hangingPunct="0">
              <a:spcBef>
                <a:spcPts val="0"/>
              </a:spcBef>
              <a:spcAft>
                <a:spcPts val="0"/>
              </a:spcAft>
            </a:pPr>
            <a:r>
              <a:rPr kern="0"/>
              <a:t>AGATCGGAAGAGCACACGTCTGAACTCCAGTCAC</a:t>
            </a:r>
          </a:p>
        </p:txBody>
      </p:sp>
      <p:sp>
        <p:nvSpPr>
          <p:cNvPr id="565" name="Shape 565"/>
          <p:cNvSpPr/>
          <p:nvPr/>
        </p:nvSpPr>
        <p:spPr>
          <a:xfrm rot="5394265">
            <a:off x="6014209" y="102652"/>
            <a:ext cx="205260" cy="1328904"/>
          </a:xfrm>
          <a:prstGeom prst="rightArrow">
            <a:avLst>
              <a:gd name="adj1" fmla="val 31991"/>
              <a:gd name="adj2" fmla="val 73234"/>
            </a:avLst>
          </a:prstGeom>
          <a:solidFill>
            <a:srgbClr val="DCDEE0"/>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53585F"/>
                </a:solidFill>
                <a:latin typeface="Gill Sans SemiBold"/>
                <a:ea typeface="Gill Sans SemiBold"/>
                <a:cs typeface="Gill Sans SemiBold"/>
                <a:sym typeface="Gill Sans SemiBold"/>
              </a:defRPr>
            </a:pPr>
            <a:endParaRPr sz="2500" kern="0">
              <a:solidFill>
                <a:srgbClr val="53585F"/>
              </a:solidFill>
              <a:latin typeface="Gill Sans SemiBold"/>
              <a:ea typeface="Gill Sans SemiBold"/>
              <a:cs typeface="Gill Sans SemiBold"/>
              <a:sym typeface="Gill Sans SemiBold"/>
            </a:endParaRPr>
          </a:p>
        </p:txBody>
      </p:sp>
      <p:sp>
        <p:nvSpPr>
          <p:cNvPr id="566" name="Shape 566"/>
          <p:cNvSpPr/>
          <p:nvPr/>
        </p:nvSpPr>
        <p:spPr>
          <a:xfrm rot="5394265">
            <a:off x="5929226" y="1311225"/>
            <a:ext cx="374944" cy="376210"/>
          </a:xfrm>
          <a:prstGeom prst="rightArrow">
            <a:avLst>
              <a:gd name="adj1" fmla="val 31991"/>
              <a:gd name="adj2" fmla="val 40225"/>
            </a:avLst>
          </a:prstGeom>
          <a:solidFill>
            <a:srgbClr val="DCDEE0"/>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567" name="Shape 567"/>
          <p:cNvSpPr/>
          <p:nvPr/>
        </p:nvSpPr>
        <p:spPr>
          <a:xfrm>
            <a:off x="4871521" y="1732406"/>
            <a:ext cx="2490477" cy="277395"/>
          </a:xfrm>
          <a:prstGeom prst="roundRect">
            <a:avLst>
              <a:gd name="adj" fmla="val 15885"/>
            </a:avLst>
          </a:prstGeom>
          <a:solidFill>
            <a:srgbClr val="A6AAA9"/>
          </a:solidFill>
          <a:ln w="12700">
            <a:solidFill>
              <a:schemeClr val="accent5"/>
            </a:solidFill>
            <a:prstDash val="sysDot"/>
            <a:miter lim="400000"/>
          </a:ln>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optional: map to spike-in library</a:t>
            </a:r>
          </a:p>
        </p:txBody>
      </p:sp>
      <p:sp>
        <p:nvSpPr>
          <p:cNvPr id="568" name="Shape 568"/>
          <p:cNvSpPr/>
          <p:nvPr/>
        </p:nvSpPr>
        <p:spPr>
          <a:xfrm>
            <a:off x="4871521" y="2291842"/>
            <a:ext cx="2490477" cy="277394"/>
          </a:xfrm>
          <a:prstGeom prst="roundRect">
            <a:avLst>
              <a:gd name="adj" fmla="val 15885"/>
            </a:avLst>
          </a:prstGeom>
          <a:solidFill>
            <a:srgbClr val="808785"/>
          </a:solidFill>
          <a:ln w="12700">
            <a:miter lim="400000"/>
          </a:ln>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UniVec contaminants</a:t>
            </a:r>
          </a:p>
        </p:txBody>
      </p:sp>
      <p:sp>
        <p:nvSpPr>
          <p:cNvPr id="569" name="Shape 569"/>
          <p:cNvSpPr/>
          <p:nvPr/>
        </p:nvSpPr>
        <p:spPr>
          <a:xfrm rot="5394265">
            <a:off x="6013455" y="1963390"/>
            <a:ext cx="206764" cy="374963"/>
          </a:xfrm>
          <a:prstGeom prst="rightArrow">
            <a:avLst>
              <a:gd name="adj1" fmla="val 31991"/>
              <a:gd name="adj2" fmla="val 72701"/>
            </a:avLst>
          </a:prstGeom>
          <a:solidFill>
            <a:srgbClr val="DCDEE0"/>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570" name="Shape 570"/>
          <p:cNvSpPr/>
          <p:nvPr/>
        </p:nvSpPr>
        <p:spPr>
          <a:xfrm>
            <a:off x="6152405" y="1562323"/>
            <a:ext cx="1110308" cy="15360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chemeClr val="accent4"/>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DE6A10"/>
                </a:solidFill>
              </a:rPr>
              <a:t>read length analysis</a:t>
            </a:r>
          </a:p>
        </p:txBody>
      </p:sp>
      <p:sp>
        <p:nvSpPr>
          <p:cNvPr id="571" name="Shape 571"/>
          <p:cNvSpPr/>
          <p:nvPr/>
        </p:nvSpPr>
        <p:spPr>
          <a:xfrm>
            <a:off x="5472465" y="1556130"/>
            <a:ext cx="569019" cy="15347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fastQC</a:t>
            </a:r>
          </a:p>
        </p:txBody>
      </p:sp>
      <p:sp>
        <p:nvSpPr>
          <p:cNvPr id="572" name="Shape 572"/>
          <p:cNvSpPr/>
          <p:nvPr/>
        </p:nvSpPr>
        <p:spPr>
          <a:xfrm>
            <a:off x="5120194" y="4831285"/>
            <a:ext cx="1999133" cy="359416"/>
          </a:xfrm>
          <a:prstGeom prst="roundRect">
            <a:avLst>
              <a:gd name="adj" fmla="val 12876"/>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a:t>
            </a:r>
            <a:br>
              <a:rPr sz="900" b="1" kern="0">
                <a:solidFill>
                  <a:srgbClr val="FFFFFF"/>
                </a:solidFill>
                <a:latin typeface="Helvetica"/>
                <a:ea typeface="Helvetica"/>
                <a:cs typeface="Helvetica"/>
                <a:sym typeface="Helvetica"/>
              </a:rPr>
            </a:br>
            <a:r>
              <a:rPr sz="900" b="1" kern="0">
                <a:solidFill>
                  <a:srgbClr val="FFFFFF"/>
                </a:solidFill>
                <a:latin typeface="Helvetica"/>
                <a:ea typeface="Helvetica"/>
                <a:cs typeface="Helvetica"/>
                <a:sym typeface="Helvetica"/>
              </a:rPr>
              <a:t>tRNAs, piRNAs, &amp; gencode</a:t>
            </a:r>
          </a:p>
        </p:txBody>
      </p:sp>
      <p:sp>
        <p:nvSpPr>
          <p:cNvPr id="573" name="Shape 573"/>
          <p:cNvSpPr/>
          <p:nvPr/>
        </p:nvSpPr>
        <p:spPr>
          <a:xfrm>
            <a:off x="5120194" y="3582569"/>
            <a:ext cx="1999133" cy="365586"/>
          </a:xfrm>
          <a:prstGeom prst="roundRect">
            <a:avLst>
              <a:gd name="adj" fmla="val 12659"/>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host genome</a:t>
            </a:r>
            <a:br>
              <a:rPr sz="900" b="1" kern="0">
                <a:solidFill>
                  <a:srgbClr val="FFFFFF"/>
                </a:solidFill>
                <a:latin typeface="Helvetica"/>
                <a:ea typeface="Helvetica"/>
                <a:cs typeface="Helvetica"/>
                <a:sym typeface="Helvetica"/>
              </a:rPr>
            </a:br>
            <a:r>
              <a:rPr sz="900" b="1" kern="0">
                <a:solidFill>
                  <a:srgbClr val="FFFFFF"/>
                </a:solidFill>
                <a:latin typeface="Helvetica"/>
                <a:ea typeface="Helvetica"/>
                <a:cs typeface="Helvetica"/>
                <a:sym typeface="Helvetica"/>
              </a:rPr>
              <a:t>(hg19 hg38 mm10)</a:t>
            </a:r>
          </a:p>
        </p:txBody>
      </p:sp>
      <p:sp>
        <p:nvSpPr>
          <p:cNvPr id="574" name="Shape 574"/>
          <p:cNvSpPr/>
          <p:nvPr/>
        </p:nvSpPr>
        <p:spPr>
          <a:xfrm rot="16200000">
            <a:off x="4299190" y="4562101"/>
            <a:ext cx="1296327" cy="24718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300" b="1">
                <a:latin typeface="Helvetica"/>
                <a:ea typeface="Helvetica"/>
                <a:cs typeface="Helvetica"/>
                <a:sym typeface="Helvetica"/>
              </a:defRPr>
            </a:lvl1pPr>
          </a:lstStyle>
          <a:p>
            <a:pPr algn="ctr" defTabSz="410730" fontAlgn="auto" hangingPunct="0">
              <a:spcBef>
                <a:spcPts val="0"/>
              </a:spcBef>
              <a:spcAft>
                <a:spcPts val="0"/>
              </a:spcAft>
            </a:pPr>
            <a:r>
              <a:rPr kern="0">
                <a:solidFill>
                  <a:srgbClr val="535353"/>
                </a:solidFill>
              </a:rPr>
              <a:t>sRNABench</a:t>
            </a:r>
          </a:p>
        </p:txBody>
      </p:sp>
      <p:sp>
        <p:nvSpPr>
          <p:cNvPr id="575" name="Shape 575"/>
          <p:cNvSpPr/>
          <p:nvPr/>
        </p:nvSpPr>
        <p:spPr>
          <a:xfrm>
            <a:off x="5117193" y="4205822"/>
            <a:ext cx="1999133" cy="365586"/>
          </a:xfrm>
          <a:prstGeom prst="roundRect">
            <a:avLst>
              <a:gd name="adj" fmla="val 12659"/>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a:t>
            </a:r>
            <a:br>
              <a:rPr sz="900" b="1" kern="0">
                <a:solidFill>
                  <a:srgbClr val="FFFFFF"/>
                </a:solidFill>
                <a:latin typeface="Helvetica"/>
                <a:ea typeface="Helvetica"/>
                <a:cs typeface="Helvetica"/>
                <a:sym typeface="Helvetica"/>
              </a:rPr>
            </a:br>
            <a:r>
              <a:rPr sz="900" b="1" kern="0">
                <a:solidFill>
                  <a:srgbClr val="FFFFFF"/>
                </a:solidFill>
                <a:latin typeface="Helvetica"/>
                <a:ea typeface="Helvetica"/>
                <a:cs typeface="Helvetica"/>
                <a:sym typeface="Helvetica"/>
              </a:rPr>
              <a:t>endogenous miRNAs</a:t>
            </a:r>
          </a:p>
        </p:txBody>
      </p:sp>
      <p:sp>
        <p:nvSpPr>
          <p:cNvPr id="576" name="Shape 576"/>
          <p:cNvSpPr/>
          <p:nvPr/>
        </p:nvSpPr>
        <p:spPr>
          <a:xfrm rot="5394265">
            <a:off x="5958300" y="3138485"/>
            <a:ext cx="326462" cy="376048"/>
          </a:xfrm>
          <a:prstGeom prst="rightArrow">
            <a:avLst>
              <a:gd name="adj1" fmla="val 31991"/>
              <a:gd name="adj2" fmla="val 46178"/>
            </a:avLst>
          </a:prstGeom>
          <a:solidFill>
            <a:srgbClr val="DCDEE0"/>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577" name="Shape 577"/>
          <p:cNvSpPr/>
          <p:nvPr/>
        </p:nvSpPr>
        <p:spPr>
          <a:xfrm rot="5394265">
            <a:off x="6019509" y="3888743"/>
            <a:ext cx="206764" cy="374963"/>
          </a:xfrm>
          <a:prstGeom prst="rightArrow">
            <a:avLst>
              <a:gd name="adj1" fmla="val 31991"/>
              <a:gd name="adj2" fmla="val 72701"/>
            </a:avLst>
          </a:prstGeom>
          <a:solidFill>
            <a:srgbClr val="DCDEE0"/>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578" name="Shape 578"/>
          <p:cNvSpPr/>
          <p:nvPr/>
        </p:nvSpPr>
        <p:spPr>
          <a:xfrm rot="5394265">
            <a:off x="6019509" y="4515834"/>
            <a:ext cx="206764" cy="374963"/>
          </a:xfrm>
          <a:prstGeom prst="rightArrow">
            <a:avLst>
              <a:gd name="adj1" fmla="val 31991"/>
              <a:gd name="adj2" fmla="val 72701"/>
            </a:avLst>
          </a:prstGeom>
          <a:solidFill>
            <a:srgbClr val="DCDEE0"/>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579" name="Shape 579"/>
          <p:cNvSpPr/>
          <p:nvPr/>
        </p:nvSpPr>
        <p:spPr>
          <a:xfrm>
            <a:off x="4884914" y="2847351"/>
            <a:ext cx="2490476" cy="277395"/>
          </a:xfrm>
          <a:prstGeom prst="roundRect">
            <a:avLst>
              <a:gd name="adj" fmla="val 15885"/>
            </a:avLst>
          </a:prstGeom>
          <a:solidFill>
            <a:srgbClr val="808785"/>
          </a:solidFill>
          <a:ln w="12700">
            <a:miter lim="400000"/>
          </a:ln>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45S, 5S, &amp; mitochondrial rRNAs</a:t>
            </a:r>
          </a:p>
        </p:txBody>
      </p:sp>
      <p:sp>
        <p:nvSpPr>
          <p:cNvPr id="580" name="Shape 580"/>
          <p:cNvSpPr/>
          <p:nvPr/>
        </p:nvSpPr>
        <p:spPr>
          <a:xfrm rot="5394265">
            <a:off x="6017918" y="2527829"/>
            <a:ext cx="206764" cy="374963"/>
          </a:xfrm>
          <a:prstGeom prst="rightArrow">
            <a:avLst>
              <a:gd name="adj1" fmla="val 31991"/>
              <a:gd name="adj2" fmla="val 72701"/>
            </a:avLst>
          </a:prstGeom>
          <a:solidFill>
            <a:srgbClr val="DCDEE0"/>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581" name="Shape 581"/>
          <p:cNvSpPr/>
          <p:nvPr/>
        </p:nvSpPr>
        <p:spPr>
          <a:xfrm>
            <a:off x="6152405" y="2074019"/>
            <a:ext cx="1110308" cy="15360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582" name="Shape 582"/>
          <p:cNvSpPr/>
          <p:nvPr/>
        </p:nvSpPr>
        <p:spPr>
          <a:xfrm>
            <a:off x="6152405" y="2629936"/>
            <a:ext cx="1110308" cy="15360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583" name="Shape 583"/>
          <p:cNvSpPr/>
          <p:nvPr/>
        </p:nvSpPr>
        <p:spPr>
          <a:xfrm>
            <a:off x="6152405" y="3302135"/>
            <a:ext cx="1110308" cy="15360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584" name="Shape 584"/>
          <p:cNvSpPr/>
          <p:nvPr/>
        </p:nvSpPr>
        <p:spPr>
          <a:xfrm>
            <a:off x="7567998" y="1753069"/>
            <a:ext cx="1374790" cy="818729"/>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535353"/>
                </a:solidFill>
                <a:latin typeface="Myriad Pro Semibold"/>
                <a:ea typeface="Myriad Pro Semibold"/>
                <a:cs typeface="Myriad Pro Semibold"/>
                <a:sym typeface="Myriad Pro Semibold"/>
              </a:rPr>
              <a:t>preprocessing</a:t>
            </a:r>
          </a:p>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535353"/>
                </a:solidFill>
                <a:latin typeface="Myriad Pro Semibold"/>
                <a:ea typeface="Myriad Pro Semibold"/>
                <a:cs typeface="Myriad Pro Semibold"/>
                <a:sym typeface="Myriad Pro Semibold"/>
              </a:rPr>
              <a:t>filtering</a:t>
            </a:r>
          </a:p>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535353"/>
                </a:solidFill>
                <a:latin typeface="Myriad Pro Semibold"/>
                <a:ea typeface="Myriad Pro Semibold"/>
                <a:cs typeface="Myriad Pro Semibold"/>
                <a:sym typeface="Myriad Pro Semibold"/>
              </a:rPr>
              <a:t>QC</a:t>
            </a:r>
          </a:p>
        </p:txBody>
      </p:sp>
      <p:sp>
        <p:nvSpPr>
          <p:cNvPr id="585" name="Shape 585"/>
          <p:cNvSpPr/>
          <p:nvPr/>
        </p:nvSpPr>
        <p:spPr>
          <a:xfrm>
            <a:off x="7571929" y="288476"/>
            <a:ext cx="711719" cy="426071"/>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lgn="l">
              <a:defRPr sz="2300">
                <a:solidFill>
                  <a:schemeClr val="accent5"/>
                </a:solidFill>
                <a:latin typeface="Myriad Pro Semibold"/>
                <a:ea typeface="Myriad Pro Semibold"/>
                <a:cs typeface="Myriad Pro Semibold"/>
                <a:sym typeface="Myriad Pro Semibold"/>
              </a:defRPr>
            </a:lvl1pPr>
          </a:lstStyle>
          <a:p>
            <a:pPr defTabSz="410730" fontAlgn="auto" hangingPunct="0">
              <a:spcBef>
                <a:spcPts val="0"/>
              </a:spcBef>
              <a:spcAft>
                <a:spcPts val="0"/>
              </a:spcAft>
            </a:pPr>
            <a:r>
              <a:rPr kern="0">
                <a:solidFill>
                  <a:srgbClr val="C82506"/>
                </a:solidFill>
              </a:rPr>
              <a:t>input</a:t>
            </a:r>
          </a:p>
        </p:txBody>
      </p:sp>
      <p:sp>
        <p:nvSpPr>
          <p:cNvPr id="586" name="Shape 586"/>
          <p:cNvSpPr/>
          <p:nvPr/>
        </p:nvSpPr>
        <p:spPr>
          <a:xfrm>
            <a:off x="7278732" y="310298"/>
            <a:ext cx="242719" cy="354874"/>
          </a:xfrm>
          <a:prstGeom prst="roundRect">
            <a:avLst>
              <a:gd name="adj" fmla="val 18155"/>
            </a:avLst>
          </a:prstGeom>
          <a:ln w="12700">
            <a:solidFill>
              <a:srgbClr val="535353"/>
            </a:solidFill>
            <a:miter lim="400000"/>
          </a:ln>
        </p:spPr>
        <p:txBody>
          <a:bodyPr lIns="35715" tIns="35715" rIns="35715" bIns="35715" anchor="ctr"/>
          <a:lstStyle/>
          <a:p>
            <a:pPr algn="ctr" defTabSz="410730" fontAlgn="auto" hangingPunct="0">
              <a:spcBef>
                <a:spcPts val="0"/>
              </a:spcBef>
              <a:spcAft>
                <a:spcPts val="0"/>
              </a:spcAft>
              <a:defRPr sz="1300">
                <a:latin typeface="Helvetica Light"/>
                <a:ea typeface="Helvetica Light"/>
                <a:cs typeface="Helvetica Light"/>
                <a:sym typeface="Helvetica Light"/>
              </a:defRPr>
            </a:pPr>
            <a:endParaRPr sz="900" kern="0">
              <a:solidFill>
                <a:srgbClr val="535353"/>
              </a:solidFill>
              <a:latin typeface="Helvetica Light"/>
              <a:ea typeface="Helvetica Light"/>
              <a:cs typeface="Helvetica Light"/>
              <a:sym typeface="Helvetica Light"/>
            </a:endParaRPr>
          </a:p>
        </p:txBody>
      </p:sp>
      <p:sp>
        <p:nvSpPr>
          <p:cNvPr id="587" name="Shape 587"/>
          <p:cNvSpPr/>
          <p:nvPr/>
        </p:nvSpPr>
        <p:spPr>
          <a:xfrm>
            <a:off x="7221193" y="292046"/>
            <a:ext cx="227200" cy="485042"/>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588" name="Shape 588"/>
          <p:cNvSpPr/>
          <p:nvPr/>
        </p:nvSpPr>
        <p:spPr>
          <a:xfrm>
            <a:off x="7278732" y="3501065"/>
            <a:ext cx="242719" cy="1752684"/>
          </a:xfrm>
          <a:prstGeom prst="roundRect">
            <a:avLst>
              <a:gd name="adj" fmla="val 18155"/>
            </a:avLst>
          </a:prstGeom>
          <a:ln w="12700">
            <a:solidFill>
              <a:srgbClr val="535353"/>
            </a:solidFill>
            <a:miter lim="400000"/>
          </a:ln>
        </p:spPr>
        <p:txBody>
          <a:bodyPr lIns="35715" tIns="35715" rIns="35715" bIns="35715" anchor="ctr"/>
          <a:lstStyle/>
          <a:p>
            <a:pPr algn="ctr" defTabSz="410730" fontAlgn="auto" hangingPunct="0">
              <a:spcBef>
                <a:spcPts val="0"/>
              </a:spcBef>
              <a:spcAft>
                <a:spcPts val="0"/>
              </a:spcAft>
              <a:defRPr sz="1300">
                <a:latin typeface="Helvetica Light"/>
                <a:ea typeface="Helvetica Light"/>
                <a:cs typeface="Helvetica Light"/>
                <a:sym typeface="Helvetica Light"/>
              </a:defRPr>
            </a:pPr>
            <a:endParaRPr sz="900" kern="0">
              <a:solidFill>
                <a:srgbClr val="535353"/>
              </a:solidFill>
              <a:latin typeface="Helvetica Light"/>
              <a:ea typeface="Helvetica Light"/>
              <a:cs typeface="Helvetica Light"/>
              <a:sym typeface="Helvetica Light"/>
            </a:endParaRPr>
          </a:p>
        </p:txBody>
      </p:sp>
      <p:sp>
        <p:nvSpPr>
          <p:cNvPr id="589" name="Shape 589"/>
          <p:cNvSpPr/>
          <p:nvPr/>
        </p:nvSpPr>
        <p:spPr>
          <a:xfrm>
            <a:off x="7221193" y="3410078"/>
            <a:ext cx="227200" cy="1950217"/>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590" name="Shape 590"/>
          <p:cNvSpPr/>
          <p:nvPr/>
        </p:nvSpPr>
        <p:spPr>
          <a:xfrm>
            <a:off x="7572973" y="4092475"/>
            <a:ext cx="1213881" cy="569863"/>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00882B"/>
                </a:solidFill>
                <a:latin typeface="Myriad Pro Semibold"/>
                <a:ea typeface="Myriad Pro Semibold"/>
                <a:cs typeface="Myriad Pro Semibold"/>
                <a:sym typeface="Myriad Pro Semibold"/>
              </a:rPr>
              <a:t>endogenous</a:t>
            </a:r>
            <a:r>
              <a:rPr sz="1600" kern="0">
                <a:solidFill>
                  <a:srgbClr val="535353"/>
                </a:solidFill>
                <a:latin typeface="Myriad Pro Semibold"/>
                <a:ea typeface="Myriad Pro Semibold"/>
                <a:cs typeface="Myriad Pro Semibold"/>
                <a:sym typeface="Myriad Pro Semibold"/>
              </a:rPr>
              <a:t/>
            </a:r>
            <a:br>
              <a:rPr sz="1600" kern="0">
                <a:solidFill>
                  <a:srgbClr val="535353"/>
                </a:solidFill>
                <a:latin typeface="Myriad Pro Semibold"/>
                <a:ea typeface="Myriad Pro Semibold"/>
                <a:cs typeface="Myriad Pro Semibold"/>
                <a:sym typeface="Myriad Pro Semibold"/>
              </a:rPr>
            </a:br>
            <a:r>
              <a:rPr sz="1600" kern="0">
                <a:solidFill>
                  <a:srgbClr val="00882B"/>
                </a:solidFill>
                <a:latin typeface="Myriad Pro Semibold"/>
                <a:ea typeface="Myriad Pro Semibold"/>
                <a:cs typeface="Myriad Pro Semibold"/>
                <a:sym typeface="Myriad Pro Semibold"/>
              </a:rPr>
              <a:t>alignment</a:t>
            </a:r>
          </a:p>
        </p:txBody>
      </p:sp>
      <p:sp>
        <p:nvSpPr>
          <p:cNvPr id="591" name="Shape 591"/>
          <p:cNvSpPr/>
          <p:nvPr/>
        </p:nvSpPr>
        <p:spPr>
          <a:xfrm rot="5394265">
            <a:off x="5975432" y="5862594"/>
            <a:ext cx="326463" cy="376048"/>
          </a:xfrm>
          <a:prstGeom prst="rightArrow">
            <a:avLst>
              <a:gd name="adj1" fmla="val 31991"/>
              <a:gd name="adj2" fmla="val 46178"/>
            </a:avLst>
          </a:prstGeom>
          <a:solidFill>
            <a:srgbClr val="DCDEE0"/>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592" name="Shape 592"/>
          <p:cNvSpPr/>
          <p:nvPr/>
        </p:nvSpPr>
        <p:spPr>
          <a:xfrm>
            <a:off x="6169536" y="6026245"/>
            <a:ext cx="1110308" cy="15360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593" name="Shape 593"/>
          <p:cNvSpPr/>
          <p:nvPr/>
        </p:nvSpPr>
        <p:spPr>
          <a:xfrm>
            <a:off x="5120194" y="5452054"/>
            <a:ext cx="1999133" cy="365586"/>
          </a:xfrm>
          <a:prstGeom prst="roundRect">
            <a:avLst>
              <a:gd name="adj" fmla="val 12659"/>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a:t>
            </a:r>
            <a:br>
              <a:rPr sz="900" b="1" kern="0">
                <a:solidFill>
                  <a:srgbClr val="FFFFFF"/>
                </a:solidFill>
                <a:latin typeface="Helvetica"/>
                <a:ea typeface="Helvetica"/>
                <a:cs typeface="Helvetica"/>
                <a:sym typeface="Helvetica"/>
              </a:rPr>
            </a:br>
            <a:r>
              <a:rPr sz="900" b="1" kern="0">
                <a:solidFill>
                  <a:srgbClr val="FFFFFF"/>
                </a:solidFill>
                <a:latin typeface="Helvetica"/>
                <a:ea typeface="Helvetica"/>
                <a:cs typeface="Helvetica"/>
                <a:sym typeface="Helvetica"/>
              </a:rPr>
              <a:t>exogenous miRNAs</a:t>
            </a:r>
          </a:p>
        </p:txBody>
      </p:sp>
      <p:sp>
        <p:nvSpPr>
          <p:cNvPr id="594" name="Shape 594"/>
          <p:cNvSpPr/>
          <p:nvPr/>
        </p:nvSpPr>
        <p:spPr>
          <a:xfrm rot="5394265">
            <a:off x="6022511" y="5134975"/>
            <a:ext cx="206764" cy="374963"/>
          </a:xfrm>
          <a:prstGeom prst="rightArrow">
            <a:avLst>
              <a:gd name="adj1" fmla="val 31991"/>
              <a:gd name="adj2" fmla="val 72701"/>
            </a:avLst>
          </a:prstGeom>
          <a:solidFill>
            <a:srgbClr val="DCDEE0"/>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latin typeface="Gill Sans SemiBold"/>
                <a:ea typeface="Gill Sans SemiBold"/>
                <a:cs typeface="Gill Sans SemiBold"/>
                <a:sym typeface="Gill Sans SemiBold"/>
              </a:defRPr>
            </a:pPr>
            <a:endParaRPr sz="2500" kern="0">
              <a:solidFill>
                <a:srgbClr val="FFFFFF"/>
              </a:solidFill>
              <a:latin typeface="Gill Sans SemiBold"/>
              <a:ea typeface="Gill Sans SemiBold"/>
              <a:cs typeface="Gill Sans SemiBold"/>
              <a:sym typeface="Gill Sans SemiBold"/>
            </a:endParaRPr>
          </a:p>
        </p:txBody>
      </p:sp>
      <p:sp>
        <p:nvSpPr>
          <p:cNvPr id="595" name="Shape 595"/>
          <p:cNvSpPr/>
          <p:nvPr/>
        </p:nvSpPr>
        <p:spPr>
          <a:xfrm>
            <a:off x="7279743" y="5401735"/>
            <a:ext cx="242719" cy="1135733"/>
          </a:xfrm>
          <a:prstGeom prst="roundRect">
            <a:avLst>
              <a:gd name="adj" fmla="val 18155"/>
            </a:avLst>
          </a:prstGeom>
          <a:ln w="12700">
            <a:solidFill>
              <a:srgbClr val="535353"/>
            </a:solidFill>
            <a:miter lim="400000"/>
          </a:ln>
        </p:spPr>
        <p:txBody>
          <a:bodyPr lIns="35715" tIns="35715" rIns="35715" bIns="35715" anchor="ctr"/>
          <a:lstStyle/>
          <a:p>
            <a:pPr algn="ctr" defTabSz="410730" fontAlgn="auto" hangingPunct="0">
              <a:spcBef>
                <a:spcPts val="0"/>
              </a:spcBef>
              <a:spcAft>
                <a:spcPts val="0"/>
              </a:spcAft>
              <a:defRPr sz="1300">
                <a:latin typeface="Helvetica Light"/>
                <a:ea typeface="Helvetica Light"/>
                <a:cs typeface="Helvetica Light"/>
                <a:sym typeface="Helvetica Light"/>
              </a:defRPr>
            </a:pPr>
            <a:endParaRPr sz="900" kern="0">
              <a:solidFill>
                <a:srgbClr val="535353"/>
              </a:solidFill>
              <a:latin typeface="Helvetica Light"/>
              <a:ea typeface="Helvetica Light"/>
              <a:cs typeface="Helvetica Light"/>
              <a:sym typeface="Helvetica Light"/>
            </a:endParaRPr>
          </a:p>
        </p:txBody>
      </p:sp>
      <p:sp>
        <p:nvSpPr>
          <p:cNvPr id="596" name="Shape 596"/>
          <p:cNvSpPr/>
          <p:nvPr/>
        </p:nvSpPr>
        <p:spPr>
          <a:xfrm>
            <a:off x="7222204" y="4763315"/>
            <a:ext cx="227200" cy="1801879"/>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597" name="Shape 597"/>
          <p:cNvSpPr/>
          <p:nvPr/>
        </p:nvSpPr>
        <p:spPr>
          <a:xfrm>
            <a:off x="7568465" y="5684669"/>
            <a:ext cx="1086897" cy="569863"/>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defTabSz="410730" fontAlgn="auto" hangingPunct="0">
              <a:spcBef>
                <a:spcPts val="0"/>
              </a:spcBef>
              <a:spcAft>
                <a:spcPts val="0"/>
              </a:spcAft>
              <a:defRPr sz="2300">
                <a:latin typeface="Myriad Pro Semibold"/>
                <a:ea typeface="Myriad Pro Semibold"/>
                <a:cs typeface="Myriad Pro Semibold"/>
                <a:sym typeface="Myriad Pro Semibold"/>
              </a:defRPr>
            </a:pPr>
            <a:r>
              <a:rPr sz="1600" kern="0">
                <a:solidFill>
                  <a:srgbClr val="0365C0"/>
                </a:solidFill>
                <a:latin typeface="Myriad Pro Semibold"/>
                <a:ea typeface="Myriad Pro Semibold"/>
                <a:cs typeface="Myriad Pro Semibold"/>
                <a:sym typeface="Myriad Pro Semibold"/>
              </a:rPr>
              <a:t>exogenous</a:t>
            </a:r>
            <a:r>
              <a:rPr sz="1600" kern="0">
                <a:solidFill>
                  <a:srgbClr val="535353"/>
                </a:solidFill>
                <a:latin typeface="Myriad Pro Semibold"/>
                <a:ea typeface="Myriad Pro Semibold"/>
                <a:cs typeface="Myriad Pro Semibold"/>
                <a:sym typeface="Myriad Pro Semibold"/>
              </a:rPr>
              <a:t/>
            </a:r>
            <a:br>
              <a:rPr sz="1600" kern="0">
                <a:solidFill>
                  <a:srgbClr val="535353"/>
                </a:solidFill>
                <a:latin typeface="Myriad Pro Semibold"/>
                <a:ea typeface="Myriad Pro Semibold"/>
                <a:cs typeface="Myriad Pro Semibold"/>
                <a:sym typeface="Myriad Pro Semibold"/>
              </a:rPr>
            </a:br>
            <a:r>
              <a:rPr sz="1600" kern="0">
                <a:solidFill>
                  <a:srgbClr val="0365C0"/>
                </a:solidFill>
                <a:latin typeface="Myriad Pro Semibold"/>
                <a:ea typeface="Myriad Pro Semibold"/>
                <a:cs typeface="Myriad Pro Semibold"/>
                <a:sym typeface="Myriad Pro Semibold"/>
              </a:rPr>
              <a:t>alignment</a:t>
            </a:r>
          </a:p>
        </p:txBody>
      </p:sp>
      <p:sp>
        <p:nvSpPr>
          <p:cNvPr id="598" name="Shape 598"/>
          <p:cNvSpPr/>
          <p:nvPr/>
        </p:nvSpPr>
        <p:spPr>
          <a:xfrm>
            <a:off x="4871521" y="6240147"/>
            <a:ext cx="2490477" cy="277394"/>
          </a:xfrm>
          <a:prstGeom prst="roundRect">
            <a:avLst>
              <a:gd name="adj" fmla="val 15885"/>
            </a:avLst>
          </a:prstGeom>
          <a:solidFill>
            <a:schemeClr val="accent1"/>
          </a:solidFill>
          <a:ln w="12700">
            <a:miter lim="400000"/>
          </a:ln>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1300" b="1">
                <a:solidFill>
                  <a:srgbClr val="FFFFFF"/>
                </a:solidFill>
                <a:latin typeface="Helvetica"/>
                <a:ea typeface="Helvetica"/>
                <a:cs typeface="Helvetica"/>
                <a:sym typeface="Helvetica"/>
              </a:defRPr>
            </a:pPr>
            <a:r>
              <a:rPr sz="900" b="1" kern="0">
                <a:solidFill>
                  <a:srgbClr val="FFFFFF"/>
                </a:solidFill>
                <a:latin typeface="Helvetica"/>
                <a:ea typeface="Helvetica"/>
                <a:cs typeface="Helvetica"/>
                <a:sym typeface="Helvetica"/>
              </a:rPr>
              <a:t>map to all genomes in ensembl &amp; NCBI</a:t>
            </a:r>
          </a:p>
        </p:txBody>
      </p:sp>
      <p:sp>
        <p:nvSpPr>
          <p:cNvPr id="599" name="Shape 599"/>
          <p:cNvSpPr>
            <a:spLocks noGrp="1"/>
          </p:cNvSpPr>
          <p:nvPr>
            <p:ph type="body" sz="half" idx="1"/>
          </p:nvPr>
        </p:nvSpPr>
        <p:spPr>
          <a:xfrm>
            <a:off x="205384" y="236929"/>
            <a:ext cx="3006513" cy="6355695"/>
          </a:xfrm>
          <a:prstGeom prst="rect">
            <a:avLst/>
          </a:prstGeom>
        </p:spPr>
        <p:txBody>
          <a:bodyPr>
            <a:normAutofit fontScale="77500" lnSpcReduction="20000"/>
          </a:bodyPr>
          <a:lstStyle/>
          <a:p>
            <a:pPr marL="174818" indent="-174818">
              <a:defRPr sz="3100"/>
            </a:pPr>
            <a:r>
              <a:rPr>
                <a:latin typeface="+mj-lt"/>
                <a:ea typeface="+mj-ea"/>
                <a:cs typeface="+mj-cs"/>
                <a:sym typeface="Myriad Pro"/>
              </a:rPr>
              <a:t>automatic pre-processing </a:t>
            </a:r>
            <a:r>
              <a:t>and QC of sequence reads</a:t>
            </a:r>
          </a:p>
          <a:p>
            <a:pPr marL="174818" indent="-174818">
              <a:defRPr sz="3100"/>
            </a:pPr>
            <a:r>
              <a:rPr>
                <a:latin typeface="+mj-lt"/>
                <a:ea typeface="+mj-ea"/>
                <a:cs typeface="+mj-cs"/>
                <a:sym typeface="Myriad Pro"/>
              </a:rPr>
              <a:t>absolute quantitation</a:t>
            </a:r>
            <a:r>
              <a:t> by quantification of exogenous spike-in sequences</a:t>
            </a:r>
          </a:p>
          <a:p>
            <a:pPr marL="174818" indent="-174818">
              <a:defRPr sz="3100"/>
            </a:pPr>
            <a:r>
              <a:t>explicit </a:t>
            </a:r>
            <a:r>
              <a:rPr>
                <a:latin typeface="+mj-lt"/>
                <a:ea typeface="+mj-ea"/>
                <a:cs typeface="+mj-cs"/>
                <a:sym typeface="Myriad Pro"/>
              </a:rPr>
              <a:t>rRNA filtering</a:t>
            </a:r>
            <a:r>
              <a:t> &amp; QC</a:t>
            </a:r>
          </a:p>
          <a:p>
            <a:pPr marL="174818" indent="-174818">
              <a:defRPr sz="3100"/>
            </a:pPr>
            <a:r>
              <a:t>quantify many </a:t>
            </a:r>
            <a:r>
              <a:rPr>
                <a:latin typeface="+mj-lt"/>
                <a:ea typeface="+mj-ea"/>
                <a:cs typeface="+mj-cs"/>
                <a:sym typeface="Myriad Pro"/>
              </a:rPr>
              <a:t>different smallRNA types</a:t>
            </a:r>
          </a:p>
          <a:p>
            <a:pPr marL="174818" indent="-174818">
              <a:defRPr sz="3100"/>
            </a:pPr>
            <a:r>
              <a:rPr>
                <a:latin typeface="+mj-lt"/>
                <a:ea typeface="+mj-ea"/>
                <a:cs typeface="+mj-cs"/>
                <a:sym typeface="Myriad Pro"/>
              </a:rPr>
              <a:t>choice of 3 end-points</a:t>
            </a:r>
          </a:p>
        </p:txBody>
      </p:sp>
      <p:sp>
        <p:nvSpPr>
          <p:cNvPr id="600" name="Shape 600"/>
          <p:cNvSpPr/>
          <p:nvPr/>
        </p:nvSpPr>
        <p:spPr>
          <a:xfrm>
            <a:off x="731776" y="181718"/>
            <a:ext cx="1572542"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b="1">
                <a:solidFill>
                  <a:schemeClr val="accent2"/>
                </a:solidFill>
                <a:latin typeface="+mj-lt"/>
                <a:ea typeface="+mj-ea"/>
                <a:cs typeface="+mj-cs"/>
                <a:sym typeface="Myriad Pro"/>
              </a:defRPr>
            </a:lvl1pPr>
          </a:lstStyle>
          <a:p>
            <a:pPr algn="ctr" defTabSz="410730" fontAlgn="auto" hangingPunct="0">
              <a:spcBef>
                <a:spcPts val="0"/>
              </a:spcBef>
              <a:spcAft>
                <a:spcPts val="0"/>
              </a:spcAft>
            </a:pPr>
            <a:r>
              <a:rPr sz="3000" kern="0">
                <a:solidFill>
                  <a:srgbClr val="00882B"/>
                </a:solidFill>
                <a:latin typeface="Myriad Pro"/>
                <a:ea typeface="Myriad Pro"/>
                <a:cs typeface="Myriad Pro"/>
              </a:rPr>
              <a:t>exceRpt</a:t>
            </a:r>
          </a:p>
        </p:txBody>
      </p:sp>
      <p:sp>
        <p:nvSpPr>
          <p:cNvPr id="601" name="Shape 601"/>
          <p:cNvSpPr/>
          <p:nvPr/>
        </p:nvSpPr>
        <p:spPr>
          <a:xfrm>
            <a:off x="6145116" y="5244576"/>
            <a:ext cx="1110308" cy="15360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602" name="Shape 602"/>
          <p:cNvSpPr/>
          <p:nvPr/>
        </p:nvSpPr>
        <p:spPr>
          <a:xfrm>
            <a:off x="6145116" y="4624545"/>
            <a:ext cx="1110308" cy="15360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chemeClr val="accent2"/>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00882B"/>
                </a:solidFill>
              </a:rPr>
              <a:t>unmapped reads</a:t>
            </a:r>
          </a:p>
        </p:txBody>
      </p:sp>
      <p:sp>
        <p:nvSpPr>
          <p:cNvPr id="603" name="Shape 603"/>
          <p:cNvSpPr/>
          <p:nvPr/>
        </p:nvSpPr>
        <p:spPr>
          <a:xfrm>
            <a:off x="3604389" y="341798"/>
            <a:ext cx="1145512" cy="277379"/>
          </a:xfrm>
          <a:custGeom>
            <a:avLst/>
            <a:gdLst/>
            <a:ahLst/>
            <a:cxnLst>
              <a:cxn ang="0">
                <a:pos x="wd2" y="hd2"/>
              </a:cxn>
              <a:cxn ang="5400000">
                <a:pos x="wd2" y="hd2"/>
              </a:cxn>
              <a:cxn ang="10800000">
                <a:pos x="wd2" y="hd2"/>
              </a:cxn>
              <a:cxn ang="16200000">
                <a:pos x="wd2" y="hd2"/>
              </a:cxn>
            </a:cxnLst>
            <a:rect l="0" t="0" r="r" b="b"/>
            <a:pathLst>
              <a:path w="21600" h="21600" extrusionOk="0">
                <a:moveTo>
                  <a:pt x="842" y="0"/>
                </a:moveTo>
                <a:cubicBezTo>
                  <a:pt x="377" y="0"/>
                  <a:pt x="0" y="1557"/>
                  <a:pt x="0" y="3477"/>
                </a:cubicBezTo>
                <a:lnTo>
                  <a:pt x="0" y="18123"/>
                </a:lnTo>
                <a:cubicBezTo>
                  <a:pt x="0" y="20043"/>
                  <a:pt x="377" y="21600"/>
                  <a:pt x="842" y="21600"/>
                </a:cubicBezTo>
                <a:lnTo>
                  <a:pt x="18617" y="21600"/>
                </a:lnTo>
                <a:cubicBezTo>
                  <a:pt x="19081" y="21600"/>
                  <a:pt x="19458" y="20043"/>
                  <a:pt x="19458" y="18123"/>
                </a:cubicBezTo>
                <a:lnTo>
                  <a:pt x="19458" y="14929"/>
                </a:lnTo>
                <a:lnTo>
                  <a:pt x="21600" y="10952"/>
                </a:lnTo>
                <a:lnTo>
                  <a:pt x="19458" y="6975"/>
                </a:lnTo>
                <a:lnTo>
                  <a:pt x="19458" y="3477"/>
                </a:lnTo>
                <a:cubicBezTo>
                  <a:pt x="19458" y="1557"/>
                  <a:pt x="19081" y="0"/>
                  <a:pt x="18617" y="0"/>
                </a:cubicBezTo>
                <a:lnTo>
                  <a:pt x="842" y="0"/>
                </a:lnTo>
                <a:close/>
              </a:path>
            </a:pathLst>
          </a:custGeom>
          <a:solidFill>
            <a:srgbClr val="FFFFFF"/>
          </a:solidFill>
          <a:ln w="6350">
            <a:solidFill>
              <a:srgbClr val="53585F"/>
            </a:solidFill>
            <a:miter lim="400000"/>
          </a:ln>
          <a:extLst>
            <a:ext uri="{C572A759-6A51-4108-AA02-DFA0A04FC94B}">
              <ma14:wrappingTextBoxFlag xmlns:ma14="http://schemas.microsoft.com/office/mac/drawingml/2011/main" val="1"/>
            </a:ext>
          </a:extLst>
        </p:spPr>
        <p:txBody>
          <a:bodyPr lIns="35715" tIns="35715" rIns="35715" bIns="35715" anchor="ctr"/>
          <a:lstStyle>
            <a:lvl1pPr>
              <a:defRPr sz="1300" b="1">
                <a:latin typeface="Helvetica"/>
                <a:ea typeface="Helvetica"/>
                <a:cs typeface="Helvetica"/>
                <a:sym typeface="Helvetica"/>
              </a:defRPr>
            </a:lvl1pPr>
          </a:lstStyle>
          <a:p>
            <a:pPr algn="ctr" defTabSz="410730" fontAlgn="auto" hangingPunct="0">
              <a:spcBef>
                <a:spcPts val="0"/>
              </a:spcBef>
              <a:spcAft>
                <a:spcPts val="0"/>
              </a:spcAft>
            </a:pPr>
            <a:r>
              <a:rPr kern="0">
                <a:solidFill>
                  <a:srgbClr val="535353"/>
                </a:solidFill>
              </a:rPr>
              <a:t>standard formats</a:t>
            </a:r>
          </a:p>
        </p:txBody>
      </p:sp>
      <p:sp>
        <p:nvSpPr>
          <p:cNvPr id="604" name="Shape 604"/>
          <p:cNvSpPr/>
          <p:nvPr/>
        </p:nvSpPr>
        <p:spPr>
          <a:xfrm>
            <a:off x="3604389" y="890638"/>
            <a:ext cx="1148024" cy="436440"/>
          </a:xfrm>
          <a:custGeom>
            <a:avLst/>
            <a:gdLst/>
            <a:ahLst/>
            <a:cxnLst>
              <a:cxn ang="0">
                <a:pos x="wd2" y="hd2"/>
              </a:cxn>
              <a:cxn ang="5400000">
                <a:pos x="wd2" y="hd2"/>
              </a:cxn>
              <a:cxn ang="10800000">
                <a:pos x="wd2" y="hd2"/>
              </a:cxn>
              <a:cxn ang="16200000">
                <a:pos x="wd2" y="hd2"/>
              </a:cxn>
            </a:cxnLst>
            <a:rect l="0" t="0" r="r" b="b"/>
            <a:pathLst>
              <a:path w="21600" h="21600" extrusionOk="0">
                <a:moveTo>
                  <a:pt x="840" y="0"/>
                </a:moveTo>
                <a:cubicBezTo>
                  <a:pt x="376" y="0"/>
                  <a:pt x="0" y="989"/>
                  <a:pt x="0" y="2210"/>
                </a:cubicBezTo>
                <a:lnTo>
                  <a:pt x="0" y="19390"/>
                </a:lnTo>
                <a:cubicBezTo>
                  <a:pt x="0" y="20611"/>
                  <a:pt x="376" y="21600"/>
                  <a:pt x="840" y="21600"/>
                </a:cubicBezTo>
                <a:lnTo>
                  <a:pt x="18576" y="21600"/>
                </a:lnTo>
                <a:cubicBezTo>
                  <a:pt x="19040" y="21600"/>
                  <a:pt x="19416" y="20611"/>
                  <a:pt x="19416" y="19390"/>
                </a:cubicBezTo>
                <a:lnTo>
                  <a:pt x="19416" y="13507"/>
                </a:lnTo>
                <a:lnTo>
                  <a:pt x="21600" y="10980"/>
                </a:lnTo>
                <a:lnTo>
                  <a:pt x="19416" y="8452"/>
                </a:lnTo>
                <a:lnTo>
                  <a:pt x="19416" y="2210"/>
                </a:lnTo>
                <a:cubicBezTo>
                  <a:pt x="19416" y="989"/>
                  <a:pt x="19040" y="0"/>
                  <a:pt x="18576" y="0"/>
                </a:cubicBezTo>
                <a:lnTo>
                  <a:pt x="840" y="0"/>
                </a:lnTo>
                <a:close/>
              </a:path>
            </a:pathLst>
          </a:custGeom>
          <a:solidFill>
            <a:srgbClr val="FFFFFF"/>
          </a:solidFill>
          <a:ln w="6350">
            <a:solidFill>
              <a:srgbClr val="53585F"/>
            </a:solidFill>
            <a:miter lim="400000"/>
          </a:ln>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remove adapters</a:t>
            </a:r>
            <a:br>
              <a:rPr sz="900" b="1" kern="0">
                <a:solidFill>
                  <a:srgbClr val="535353"/>
                </a:solidFill>
                <a:latin typeface="Helvetica"/>
                <a:ea typeface="Helvetica"/>
                <a:cs typeface="Helvetica"/>
                <a:sym typeface="Helvetica"/>
              </a:rPr>
            </a:br>
            <a:r>
              <a:rPr sz="900" b="1" kern="0">
                <a:solidFill>
                  <a:srgbClr val="535353"/>
                </a:solidFill>
                <a:latin typeface="Helvetica"/>
                <a:ea typeface="Helvetica"/>
                <a:cs typeface="Helvetica"/>
                <a:sym typeface="Helvetica"/>
              </a:rPr>
              <a:t>+ primers</a:t>
            </a:r>
          </a:p>
        </p:txBody>
      </p:sp>
      <p:sp>
        <p:nvSpPr>
          <p:cNvPr id="605" name="Shape 605"/>
          <p:cNvSpPr/>
          <p:nvPr/>
        </p:nvSpPr>
        <p:spPr>
          <a:xfrm>
            <a:off x="3604389" y="1738727"/>
            <a:ext cx="1146628" cy="1401403"/>
          </a:xfrm>
          <a:custGeom>
            <a:avLst/>
            <a:gdLst/>
            <a:ahLst/>
            <a:cxnLst>
              <a:cxn ang="0">
                <a:pos x="wd2" y="hd2"/>
              </a:cxn>
              <a:cxn ang="5400000">
                <a:pos x="wd2" y="hd2"/>
              </a:cxn>
              <a:cxn ang="10800000">
                <a:pos x="wd2" y="hd2"/>
              </a:cxn>
              <a:cxn ang="16200000">
                <a:pos x="wd2" y="hd2"/>
              </a:cxn>
            </a:cxnLst>
            <a:rect l="0" t="0" r="r" b="b"/>
            <a:pathLst>
              <a:path w="21600" h="21600" extrusionOk="0">
                <a:moveTo>
                  <a:pt x="841" y="0"/>
                </a:moveTo>
                <a:cubicBezTo>
                  <a:pt x="377" y="0"/>
                  <a:pt x="0" y="308"/>
                  <a:pt x="0" y="688"/>
                </a:cubicBezTo>
                <a:lnTo>
                  <a:pt x="0" y="20912"/>
                </a:lnTo>
                <a:cubicBezTo>
                  <a:pt x="0" y="21292"/>
                  <a:pt x="377" y="21600"/>
                  <a:pt x="841" y="21600"/>
                </a:cubicBezTo>
                <a:lnTo>
                  <a:pt x="18598" y="21600"/>
                </a:lnTo>
                <a:cubicBezTo>
                  <a:pt x="19063" y="21600"/>
                  <a:pt x="19439" y="21292"/>
                  <a:pt x="19439" y="20912"/>
                </a:cubicBezTo>
                <a:lnTo>
                  <a:pt x="19439" y="11574"/>
                </a:lnTo>
                <a:lnTo>
                  <a:pt x="21600" y="10787"/>
                </a:lnTo>
                <a:lnTo>
                  <a:pt x="19439" y="9996"/>
                </a:lnTo>
                <a:lnTo>
                  <a:pt x="19439" y="688"/>
                </a:lnTo>
                <a:cubicBezTo>
                  <a:pt x="19439" y="308"/>
                  <a:pt x="19063" y="0"/>
                  <a:pt x="18598" y="0"/>
                </a:cubicBezTo>
                <a:lnTo>
                  <a:pt x="841" y="0"/>
                </a:lnTo>
                <a:close/>
              </a:path>
            </a:pathLst>
          </a:custGeom>
          <a:solidFill>
            <a:srgbClr val="FFFFFF"/>
          </a:solidFill>
          <a:ln w="6350">
            <a:solidFill>
              <a:srgbClr val="53585F"/>
            </a:solidFill>
            <a:miter lim="400000"/>
          </a:ln>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for reads &gt;15nt</a:t>
            </a:r>
            <a:br>
              <a:rPr sz="900" b="1" kern="0">
                <a:solidFill>
                  <a:srgbClr val="535353"/>
                </a:solidFill>
                <a:latin typeface="Helvetica"/>
                <a:ea typeface="Helvetica"/>
                <a:cs typeface="Helvetica"/>
                <a:sym typeface="Helvetica"/>
              </a:rPr>
            </a:br>
            <a:r>
              <a:rPr sz="900" b="1" kern="0">
                <a:solidFill>
                  <a:srgbClr val="535353"/>
                </a:solidFill>
                <a:latin typeface="Helvetica"/>
                <a:ea typeface="Helvetica"/>
                <a:cs typeface="Helvetica"/>
                <a:sym typeface="Helvetica"/>
              </a:rPr>
              <a:t/>
            </a:r>
            <a:br>
              <a:rPr sz="900" b="1" kern="0">
                <a:solidFill>
                  <a:srgbClr val="535353"/>
                </a:solidFill>
                <a:latin typeface="Helvetica"/>
                <a:ea typeface="Helvetica"/>
                <a:cs typeface="Helvetica"/>
                <a:sym typeface="Helvetica"/>
              </a:rPr>
            </a:br>
            <a:r>
              <a:rPr sz="900" b="1" kern="0">
                <a:solidFill>
                  <a:srgbClr val="535353"/>
                </a:solidFill>
                <a:latin typeface="Helvetica"/>
                <a:ea typeface="Helvetica"/>
                <a:cs typeface="Helvetica"/>
                <a:sym typeface="Helvetica"/>
              </a:rPr>
              <a:t>map using bowtie2</a:t>
            </a:r>
          </a:p>
        </p:txBody>
      </p:sp>
      <p:sp>
        <p:nvSpPr>
          <p:cNvPr id="606" name="Shape 606"/>
          <p:cNvSpPr/>
          <p:nvPr/>
        </p:nvSpPr>
        <p:spPr>
          <a:xfrm>
            <a:off x="3604390" y="3521208"/>
            <a:ext cx="1145791" cy="2328974"/>
          </a:xfrm>
          <a:custGeom>
            <a:avLst/>
            <a:gdLst/>
            <a:ahLst/>
            <a:cxnLst>
              <a:cxn ang="0">
                <a:pos x="wd2" y="hd2"/>
              </a:cxn>
              <a:cxn ang="5400000">
                <a:pos x="wd2" y="hd2"/>
              </a:cxn>
              <a:cxn ang="10800000">
                <a:pos x="wd2" y="hd2"/>
              </a:cxn>
              <a:cxn ang="16200000">
                <a:pos x="wd2" y="hd2"/>
              </a:cxn>
            </a:cxnLst>
            <a:rect l="0" t="0" r="r" b="b"/>
            <a:pathLst>
              <a:path w="21600" h="21600" extrusionOk="0">
                <a:moveTo>
                  <a:pt x="842" y="0"/>
                </a:moveTo>
                <a:cubicBezTo>
                  <a:pt x="377" y="0"/>
                  <a:pt x="0" y="185"/>
                  <a:pt x="0" y="414"/>
                </a:cubicBezTo>
                <a:lnTo>
                  <a:pt x="0" y="21186"/>
                </a:lnTo>
                <a:cubicBezTo>
                  <a:pt x="0" y="21415"/>
                  <a:pt x="377" y="21600"/>
                  <a:pt x="842" y="21600"/>
                </a:cubicBezTo>
                <a:lnTo>
                  <a:pt x="18612" y="21600"/>
                </a:lnTo>
                <a:cubicBezTo>
                  <a:pt x="19077" y="21600"/>
                  <a:pt x="19454" y="21415"/>
                  <a:pt x="19454" y="21186"/>
                </a:cubicBezTo>
                <a:lnTo>
                  <a:pt x="19454" y="11263"/>
                </a:lnTo>
                <a:lnTo>
                  <a:pt x="21600" y="10787"/>
                </a:lnTo>
                <a:lnTo>
                  <a:pt x="19454" y="10313"/>
                </a:lnTo>
                <a:lnTo>
                  <a:pt x="19454" y="414"/>
                </a:lnTo>
                <a:cubicBezTo>
                  <a:pt x="19454" y="185"/>
                  <a:pt x="19077" y="0"/>
                  <a:pt x="18612" y="0"/>
                </a:cubicBezTo>
                <a:lnTo>
                  <a:pt x="842" y="0"/>
                </a:lnTo>
                <a:close/>
              </a:path>
            </a:pathLst>
          </a:custGeom>
          <a:solidFill>
            <a:srgbClr val="FFFFFF"/>
          </a:solidFill>
          <a:ln w="6350">
            <a:solidFill>
              <a:srgbClr val="53585F"/>
            </a:solidFill>
            <a:miter lim="400000"/>
          </a:ln>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hierarchical mapping </a:t>
            </a:r>
          </a:p>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using bowtie</a:t>
            </a:r>
            <a:endParaRPr sz="900" b="1" kern="0" baseline="31999">
              <a:solidFill>
                <a:srgbClr val="535353"/>
              </a:solidFill>
              <a:latin typeface="Helvetica"/>
              <a:ea typeface="Helvetica"/>
              <a:cs typeface="Helvetica"/>
              <a:sym typeface="Helvetica"/>
            </a:endParaRPr>
          </a:p>
          <a:p>
            <a:pPr algn="ctr" defTabSz="410730" fontAlgn="auto" hangingPunct="0">
              <a:spcBef>
                <a:spcPts val="0"/>
              </a:spcBef>
              <a:spcAft>
                <a:spcPts val="0"/>
              </a:spcAft>
              <a:defRPr sz="1300" b="1">
                <a:latin typeface="Helvetica"/>
                <a:ea typeface="Helvetica"/>
                <a:cs typeface="Helvetica"/>
                <a:sym typeface="Helvetica"/>
              </a:defRPr>
            </a:pPr>
            <a:endParaRPr sz="900" b="1" kern="0" baseline="31999">
              <a:solidFill>
                <a:srgbClr val="535353"/>
              </a:solidFill>
              <a:latin typeface="Helvetica"/>
              <a:ea typeface="Helvetica"/>
              <a:cs typeface="Helvetica"/>
              <a:sym typeface="Helvetica"/>
            </a:endParaRPr>
          </a:p>
          <a:p>
            <a:pPr algn="ctr" defTabSz="410730" fontAlgn="auto" hangingPunct="0">
              <a:spcBef>
                <a:spcPts val="0"/>
              </a:spcBef>
              <a:spcAft>
                <a:spcPts val="0"/>
              </a:spcAft>
              <a:defRPr sz="1300" b="1">
                <a:latin typeface="Helvetica"/>
                <a:ea typeface="Helvetica"/>
                <a:cs typeface="Helvetica"/>
                <a:sym typeface="Helvetica"/>
              </a:defRPr>
            </a:pPr>
            <a:endParaRPr sz="900" b="1" kern="0" baseline="31999">
              <a:solidFill>
                <a:srgbClr val="535353"/>
              </a:solidFill>
              <a:latin typeface="Helvetica"/>
              <a:ea typeface="Helvetica"/>
              <a:cs typeface="Helvetica"/>
              <a:sym typeface="Helvetica"/>
            </a:endParaRPr>
          </a:p>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choreographed </a:t>
            </a:r>
          </a:p>
          <a:p>
            <a:pPr algn="ctr" defTabSz="410730" fontAlgn="auto" hangingPunct="0">
              <a:spcBef>
                <a:spcPts val="0"/>
              </a:spcBef>
              <a:spcAft>
                <a:spcPts val="0"/>
              </a:spcAft>
              <a:defRPr sz="1300" b="1">
                <a:latin typeface="Helvetica"/>
                <a:ea typeface="Helvetica"/>
                <a:cs typeface="Helvetica"/>
                <a:sym typeface="Helvetica"/>
              </a:defRPr>
            </a:pPr>
            <a:r>
              <a:rPr sz="900" b="1" kern="0">
                <a:solidFill>
                  <a:srgbClr val="535353"/>
                </a:solidFill>
                <a:latin typeface="Helvetica"/>
                <a:ea typeface="Helvetica"/>
                <a:cs typeface="Helvetica"/>
                <a:sym typeface="Helvetica"/>
              </a:rPr>
              <a:t>by sRNABench</a:t>
            </a:r>
          </a:p>
        </p:txBody>
      </p:sp>
      <p:sp>
        <p:nvSpPr>
          <p:cNvPr id="607" name="Shape 607"/>
          <p:cNvSpPr/>
          <p:nvPr/>
        </p:nvSpPr>
        <p:spPr>
          <a:xfrm>
            <a:off x="3605695" y="6239857"/>
            <a:ext cx="1145512" cy="277379"/>
          </a:xfrm>
          <a:custGeom>
            <a:avLst/>
            <a:gdLst/>
            <a:ahLst/>
            <a:cxnLst>
              <a:cxn ang="0">
                <a:pos x="wd2" y="hd2"/>
              </a:cxn>
              <a:cxn ang="5400000">
                <a:pos x="wd2" y="hd2"/>
              </a:cxn>
              <a:cxn ang="10800000">
                <a:pos x="wd2" y="hd2"/>
              </a:cxn>
              <a:cxn ang="16200000">
                <a:pos x="wd2" y="hd2"/>
              </a:cxn>
            </a:cxnLst>
            <a:rect l="0" t="0" r="r" b="b"/>
            <a:pathLst>
              <a:path w="21600" h="21600" extrusionOk="0">
                <a:moveTo>
                  <a:pt x="842" y="0"/>
                </a:moveTo>
                <a:cubicBezTo>
                  <a:pt x="377" y="0"/>
                  <a:pt x="0" y="1557"/>
                  <a:pt x="0" y="3477"/>
                </a:cubicBezTo>
                <a:lnTo>
                  <a:pt x="0" y="18123"/>
                </a:lnTo>
                <a:cubicBezTo>
                  <a:pt x="0" y="20043"/>
                  <a:pt x="377" y="21600"/>
                  <a:pt x="842" y="21600"/>
                </a:cubicBezTo>
                <a:lnTo>
                  <a:pt x="18617" y="21600"/>
                </a:lnTo>
                <a:cubicBezTo>
                  <a:pt x="19081" y="21600"/>
                  <a:pt x="19458" y="20043"/>
                  <a:pt x="19458" y="18123"/>
                </a:cubicBezTo>
                <a:lnTo>
                  <a:pt x="19458" y="14929"/>
                </a:lnTo>
                <a:lnTo>
                  <a:pt x="21600" y="10952"/>
                </a:lnTo>
                <a:lnTo>
                  <a:pt x="19458" y="6975"/>
                </a:lnTo>
                <a:lnTo>
                  <a:pt x="19458" y="3477"/>
                </a:lnTo>
                <a:cubicBezTo>
                  <a:pt x="19458" y="1557"/>
                  <a:pt x="19081" y="0"/>
                  <a:pt x="18617" y="0"/>
                </a:cubicBezTo>
                <a:lnTo>
                  <a:pt x="842" y="0"/>
                </a:lnTo>
                <a:close/>
              </a:path>
            </a:pathLst>
          </a:custGeom>
          <a:solidFill>
            <a:srgbClr val="FFFFFF"/>
          </a:solidFill>
          <a:ln w="6350">
            <a:solidFill>
              <a:srgbClr val="53585F"/>
            </a:solidFill>
            <a:miter lim="400000"/>
          </a:ln>
          <a:extLst>
            <a:ext uri="{C572A759-6A51-4108-AA02-DFA0A04FC94B}">
              <ma14:wrappingTextBoxFlag xmlns:ma14="http://schemas.microsoft.com/office/mac/drawingml/2011/main" val="1"/>
            </a:ext>
          </a:extLst>
        </p:spPr>
        <p:txBody>
          <a:bodyPr lIns="35715" tIns="35715" rIns="35715" bIns="35715" anchor="ctr"/>
          <a:lstStyle>
            <a:lvl1pPr>
              <a:defRPr sz="1300" b="1">
                <a:latin typeface="Helvetica"/>
                <a:ea typeface="Helvetica"/>
                <a:cs typeface="Helvetica"/>
                <a:sym typeface="Helvetica"/>
              </a:defRPr>
            </a:lvl1pPr>
          </a:lstStyle>
          <a:p>
            <a:pPr algn="ctr" defTabSz="410730" fontAlgn="auto" hangingPunct="0">
              <a:spcBef>
                <a:spcPts val="0"/>
              </a:spcBef>
              <a:spcAft>
                <a:spcPts val="0"/>
              </a:spcAft>
            </a:pPr>
            <a:r>
              <a:rPr kern="0">
                <a:solidFill>
                  <a:srgbClr val="535353"/>
                </a:solidFill>
              </a:rPr>
              <a:t>map using STAR</a:t>
            </a:r>
          </a:p>
        </p:txBody>
      </p:sp>
      <p:sp>
        <p:nvSpPr>
          <p:cNvPr id="608" name="Shape 608"/>
          <p:cNvSpPr/>
          <p:nvPr/>
        </p:nvSpPr>
        <p:spPr>
          <a:xfrm>
            <a:off x="5561404" y="1351141"/>
            <a:ext cx="1110308" cy="15360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1200" b="1">
                <a:solidFill>
                  <a:schemeClr val="accent5"/>
                </a:solidFill>
                <a:latin typeface="Helvetica"/>
                <a:ea typeface="Helvetica"/>
                <a:cs typeface="Helvetica"/>
                <a:sym typeface="Helvetica"/>
              </a:defRPr>
            </a:lvl1pPr>
          </a:lstStyle>
          <a:p>
            <a:pPr algn="ctr" defTabSz="410730" fontAlgn="auto" hangingPunct="0">
              <a:spcBef>
                <a:spcPts val="0"/>
              </a:spcBef>
              <a:spcAft>
                <a:spcPts val="0"/>
              </a:spcAft>
            </a:pPr>
            <a:r>
              <a:rPr kern="0">
                <a:solidFill>
                  <a:srgbClr val="C82506"/>
                </a:solidFill>
              </a:rPr>
              <a:t>read-quality filter</a:t>
            </a:r>
          </a:p>
        </p:txBody>
      </p:sp>
      <p:sp>
        <p:nvSpPr>
          <p:cNvPr id="609" name="Shape 609"/>
          <p:cNvSpPr/>
          <p:nvPr/>
        </p:nvSpPr>
        <p:spPr>
          <a:xfrm>
            <a:off x="6997001" y="4891419"/>
            <a:ext cx="242311" cy="237958"/>
          </a:xfrm>
          <a:prstGeom prst="ellipse">
            <a:avLst/>
          </a:prstGeom>
          <a:solidFill>
            <a:schemeClr val="accent5"/>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1</a:t>
            </a:r>
          </a:p>
        </p:txBody>
      </p:sp>
      <p:sp>
        <p:nvSpPr>
          <p:cNvPr id="610" name="Shape 610"/>
          <p:cNvSpPr/>
          <p:nvPr/>
        </p:nvSpPr>
        <p:spPr>
          <a:xfrm>
            <a:off x="6997882" y="5514006"/>
            <a:ext cx="242312" cy="237957"/>
          </a:xfrm>
          <a:prstGeom prst="ellipse">
            <a:avLst/>
          </a:prstGeom>
          <a:solidFill>
            <a:schemeClr val="accent5"/>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2</a:t>
            </a:r>
          </a:p>
        </p:txBody>
      </p:sp>
      <p:sp>
        <p:nvSpPr>
          <p:cNvPr id="611" name="Shape 611"/>
          <p:cNvSpPr/>
          <p:nvPr/>
        </p:nvSpPr>
        <p:spPr>
          <a:xfrm>
            <a:off x="7223493" y="6257939"/>
            <a:ext cx="242311" cy="237958"/>
          </a:xfrm>
          <a:prstGeom prst="ellipse">
            <a:avLst/>
          </a:prstGeom>
          <a:solidFill>
            <a:schemeClr val="accent5"/>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3</a:t>
            </a:r>
          </a:p>
        </p:txBody>
      </p:sp>
      <p:sp>
        <p:nvSpPr>
          <p:cNvPr id="612" name="Shape 612"/>
          <p:cNvSpPr/>
          <p:nvPr/>
        </p:nvSpPr>
        <p:spPr>
          <a:xfrm>
            <a:off x="1052056" y="6081397"/>
            <a:ext cx="242311" cy="237958"/>
          </a:xfrm>
          <a:prstGeom prst="ellipse">
            <a:avLst/>
          </a:prstGeom>
          <a:solidFill>
            <a:schemeClr val="accent5"/>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1</a:t>
            </a:r>
          </a:p>
        </p:txBody>
      </p:sp>
      <p:sp>
        <p:nvSpPr>
          <p:cNvPr id="613" name="Shape 613"/>
          <p:cNvSpPr/>
          <p:nvPr/>
        </p:nvSpPr>
        <p:spPr>
          <a:xfrm>
            <a:off x="1453224" y="6081397"/>
            <a:ext cx="242311" cy="237958"/>
          </a:xfrm>
          <a:prstGeom prst="ellipse">
            <a:avLst/>
          </a:prstGeom>
          <a:solidFill>
            <a:schemeClr val="accent5"/>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2</a:t>
            </a:r>
          </a:p>
        </p:txBody>
      </p:sp>
      <p:sp>
        <p:nvSpPr>
          <p:cNvPr id="614" name="Shape 614"/>
          <p:cNvSpPr/>
          <p:nvPr/>
        </p:nvSpPr>
        <p:spPr>
          <a:xfrm>
            <a:off x="1854392" y="6081397"/>
            <a:ext cx="242311" cy="237958"/>
          </a:xfrm>
          <a:prstGeom prst="ellipse">
            <a:avLst/>
          </a:prstGeom>
          <a:solidFill>
            <a:schemeClr val="accent5"/>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3</a:t>
            </a:r>
          </a:p>
        </p:txBody>
      </p:sp>
      <p:sp>
        <p:nvSpPr>
          <p:cNvPr id="615" name="Shape 615"/>
          <p:cNvSpPr/>
          <p:nvPr/>
        </p:nvSpPr>
        <p:spPr>
          <a:xfrm>
            <a:off x="4760507" y="3519004"/>
            <a:ext cx="2587936" cy="2339021"/>
          </a:xfrm>
          <a:custGeom>
            <a:avLst/>
            <a:gdLst/>
            <a:ahLst/>
            <a:cxnLst>
              <a:cxn ang="0">
                <a:pos x="wd2" y="hd2"/>
              </a:cxn>
              <a:cxn ang="5400000">
                <a:pos x="wd2" y="hd2"/>
              </a:cxn>
              <a:cxn ang="10800000">
                <a:pos x="wd2" y="hd2"/>
              </a:cxn>
              <a:cxn ang="16200000">
                <a:pos x="wd2" y="hd2"/>
              </a:cxn>
            </a:cxnLst>
            <a:rect l="0" t="0" r="r" b="b"/>
            <a:pathLst>
              <a:path w="21600" h="21600" extrusionOk="0">
                <a:moveTo>
                  <a:pt x="841" y="0"/>
                </a:moveTo>
                <a:cubicBezTo>
                  <a:pt x="635" y="0"/>
                  <a:pt x="468" y="185"/>
                  <a:pt x="468" y="412"/>
                </a:cubicBezTo>
                <a:lnTo>
                  <a:pt x="468" y="10285"/>
                </a:lnTo>
                <a:lnTo>
                  <a:pt x="0" y="10756"/>
                </a:lnTo>
                <a:lnTo>
                  <a:pt x="468" y="11228"/>
                </a:lnTo>
                <a:lnTo>
                  <a:pt x="468" y="21188"/>
                </a:lnTo>
                <a:cubicBezTo>
                  <a:pt x="468" y="21415"/>
                  <a:pt x="635" y="21600"/>
                  <a:pt x="841" y="21600"/>
                </a:cubicBezTo>
                <a:lnTo>
                  <a:pt x="21227" y="21600"/>
                </a:lnTo>
                <a:cubicBezTo>
                  <a:pt x="21433" y="21600"/>
                  <a:pt x="21600" y="21415"/>
                  <a:pt x="21600" y="21188"/>
                </a:cubicBezTo>
                <a:lnTo>
                  <a:pt x="21600" y="412"/>
                </a:lnTo>
                <a:cubicBezTo>
                  <a:pt x="21600" y="185"/>
                  <a:pt x="21433" y="0"/>
                  <a:pt x="21227" y="0"/>
                </a:cubicBezTo>
                <a:lnTo>
                  <a:pt x="841" y="0"/>
                </a:lnTo>
                <a:close/>
              </a:path>
            </a:pathLst>
          </a:custGeom>
          <a:ln w="6350">
            <a:solidFill>
              <a:srgbClr val="53585F"/>
            </a:solidFill>
            <a:custDash>
              <a:ds d="200000" sp="200000"/>
            </a:custDash>
            <a:miter lim="400000"/>
          </a:ln>
        </p:spPr>
        <p:txBody>
          <a:bodyPr lIns="35715" tIns="35715" rIns="35715" bIns="35715" anchor="ctr"/>
          <a:lstStyle/>
          <a:p>
            <a:pPr algn="ctr" defTabSz="410730" fontAlgn="auto" hangingPunct="0">
              <a:spcBef>
                <a:spcPts val="0"/>
              </a:spcBef>
              <a:spcAft>
                <a:spcPts val="0"/>
              </a:spcAft>
              <a:defRPr sz="1300" b="1">
                <a:latin typeface="Helvetica"/>
                <a:ea typeface="Helvetica"/>
                <a:cs typeface="Helvetica"/>
                <a:sym typeface="Helvetica"/>
              </a:defRPr>
            </a:pPr>
            <a:endParaRPr sz="900" b="1" kern="0">
              <a:solidFill>
                <a:srgbClr val="535353"/>
              </a:solidFill>
              <a:latin typeface="Helvetica"/>
              <a:ea typeface="Helvetica"/>
              <a:cs typeface="Helvetica"/>
              <a:sym typeface="Helvetica"/>
            </a:endParaRPr>
          </a:p>
        </p:txBody>
      </p:sp>
    </p:spTree>
    <p:extLst>
      <p:ext uri="{BB962C8B-B14F-4D97-AF65-F5344CB8AC3E}">
        <p14:creationId xmlns:p14="http://schemas.microsoft.com/office/powerpoint/2010/main" val="46029162"/>
      </p:ext>
    </p:extLst>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p:cNvSpPr>
          <p:nvPr>
            <p:ph type="title"/>
          </p:nvPr>
        </p:nvSpPr>
        <p:spPr>
          <a:prstGeom prst="rect">
            <a:avLst/>
          </a:prstGeom>
        </p:spPr>
        <p:txBody>
          <a:bodyPr>
            <a:normAutofit fontScale="90000"/>
          </a:bodyPr>
          <a:lstStyle/>
          <a:p>
            <a:r>
              <a:t>exogenous genomic alignment</a:t>
            </a:r>
          </a:p>
        </p:txBody>
      </p:sp>
      <p:sp>
        <p:nvSpPr>
          <p:cNvPr id="618" name="Shape 618"/>
          <p:cNvSpPr/>
          <p:nvPr/>
        </p:nvSpPr>
        <p:spPr>
          <a:xfrm>
            <a:off x="945951" y="1437680"/>
            <a:ext cx="7930159" cy="4893469"/>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pPr marL="214294" indent="-214294" defTabSz="410730" fontAlgn="auto" hangingPunct="0">
              <a:spcBef>
                <a:spcPts val="2672"/>
              </a:spcBef>
              <a:spcAft>
                <a:spcPts val="0"/>
              </a:spcAft>
              <a:buClr>
                <a:srgbClr val="535353"/>
              </a:buClr>
              <a:buSzPct val="82000"/>
              <a:buFontTx/>
              <a:buChar char="•"/>
              <a:defRPr sz="3800">
                <a:latin typeface="+mn-lt"/>
                <a:ea typeface="+mn-ea"/>
                <a:cs typeface="+mn-cs"/>
                <a:sym typeface="Myriad Pro Light"/>
              </a:defRPr>
            </a:pPr>
            <a:r>
              <a:rPr sz="2700" kern="0">
                <a:solidFill>
                  <a:srgbClr val="535353"/>
                </a:solidFill>
                <a:latin typeface="Myriad Pro Light"/>
                <a:ea typeface="Myriad Pro Light"/>
                <a:cs typeface="Myriad Pro Light"/>
                <a:sym typeface="Myriad Pro Light"/>
              </a:rPr>
              <a:t>for reads that do not align to:</a:t>
            </a:r>
            <a:br>
              <a:rPr sz="2700" kern="0">
                <a:solidFill>
                  <a:srgbClr val="535353"/>
                </a:solidFill>
                <a:latin typeface="Myriad Pro Light"/>
                <a:ea typeface="Myriad Pro Light"/>
                <a:cs typeface="Myriad Pro Light"/>
                <a:sym typeface="Myriad Pro Light"/>
              </a:rPr>
            </a:br>
            <a:r>
              <a:rPr sz="2700" kern="0">
                <a:solidFill>
                  <a:srgbClr val="535353"/>
                </a:solidFill>
                <a:latin typeface="Myriad Pro Light"/>
                <a:ea typeface="Myriad Pro Light"/>
                <a:cs typeface="Myriad Pro Light"/>
                <a:sym typeface="Myriad Pro Light"/>
              </a:rPr>
              <a:t>      contaminants or endogenous sequences</a:t>
            </a:r>
            <a:br>
              <a:rPr sz="2700" kern="0">
                <a:solidFill>
                  <a:srgbClr val="535353"/>
                </a:solidFill>
                <a:latin typeface="Myriad Pro Light"/>
                <a:ea typeface="Myriad Pro Light"/>
                <a:cs typeface="Myriad Pro Light"/>
                <a:sym typeface="Myriad Pro Light"/>
              </a:rPr>
            </a:br>
            <a:r>
              <a:rPr sz="2700" kern="0">
                <a:solidFill>
                  <a:srgbClr val="535353"/>
                </a:solidFill>
                <a:latin typeface="Myriad Pro Light"/>
                <a:ea typeface="Myriad Pro Light"/>
                <a:cs typeface="Myriad Pro Light"/>
                <a:sym typeface="Myriad Pro Light"/>
              </a:rPr>
              <a:t>      exogenous miRNAs</a:t>
            </a:r>
          </a:p>
          <a:p>
            <a:pPr marL="214294" indent="-214294" defTabSz="410730" fontAlgn="auto" hangingPunct="0">
              <a:spcBef>
                <a:spcPts val="2672"/>
              </a:spcBef>
              <a:spcAft>
                <a:spcPts val="0"/>
              </a:spcAft>
              <a:buClr>
                <a:srgbClr val="535353"/>
              </a:buClr>
              <a:buSzPct val="82000"/>
              <a:buFontTx/>
              <a:buChar char="•"/>
              <a:defRPr sz="3800">
                <a:latin typeface="+mn-lt"/>
                <a:ea typeface="+mn-ea"/>
                <a:cs typeface="+mn-cs"/>
                <a:sym typeface="Myriad Pro Light"/>
              </a:defRPr>
            </a:pPr>
            <a:r>
              <a:rPr sz="2700" kern="0">
                <a:solidFill>
                  <a:srgbClr val="535353"/>
                </a:solidFill>
                <a:latin typeface="Myriad Pro Light"/>
                <a:ea typeface="Myriad Pro Light"/>
                <a:cs typeface="Myriad Pro Light"/>
                <a:sym typeface="Myriad Pro Light"/>
              </a:rPr>
              <a:t>competitively align to all known*</a:t>
            </a:r>
            <a:r>
              <a:rPr sz="2700" kern="0">
                <a:solidFill>
                  <a:srgbClr val="535353"/>
                </a:solidFill>
                <a:latin typeface="Myriad Pro"/>
                <a:ea typeface="Myriad Pro"/>
                <a:cs typeface="Myriad Pro"/>
                <a:sym typeface="Myriad Pro"/>
              </a:rPr>
              <a:t> </a:t>
            </a:r>
            <a:br>
              <a:rPr sz="2700" kern="0">
                <a:solidFill>
                  <a:srgbClr val="535353"/>
                </a:solidFill>
                <a:latin typeface="Myriad Pro"/>
                <a:ea typeface="Myriad Pro"/>
                <a:cs typeface="Myriad Pro"/>
                <a:sym typeface="Myriad Pro"/>
              </a:rPr>
            </a:br>
            <a:r>
              <a:rPr sz="2700" kern="0">
                <a:solidFill>
                  <a:srgbClr val="535353"/>
                </a:solidFill>
                <a:latin typeface="Myriad Pro"/>
                <a:ea typeface="Myriad Pro"/>
                <a:cs typeface="Myriad Pro"/>
                <a:sym typeface="Myriad Pro"/>
              </a:rPr>
              <a:t>bacteria,  fungi,  plant,  protist,  </a:t>
            </a:r>
            <a:br>
              <a:rPr sz="2700" kern="0">
                <a:solidFill>
                  <a:srgbClr val="535353"/>
                </a:solidFill>
                <a:latin typeface="Myriad Pro"/>
                <a:ea typeface="Myriad Pro"/>
                <a:cs typeface="Myriad Pro"/>
                <a:sym typeface="Myriad Pro"/>
              </a:rPr>
            </a:br>
            <a:r>
              <a:rPr sz="2700" kern="0">
                <a:solidFill>
                  <a:srgbClr val="535353"/>
                </a:solidFill>
                <a:latin typeface="Myriad Pro"/>
                <a:ea typeface="Myriad Pro"/>
                <a:cs typeface="Myriad Pro"/>
                <a:sym typeface="Myriad Pro"/>
              </a:rPr>
              <a:t>vertebrate </a:t>
            </a:r>
            <a:r>
              <a:rPr sz="2700" kern="0">
                <a:solidFill>
                  <a:srgbClr val="535353"/>
                </a:solidFill>
                <a:latin typeface="Myriad Pro Light"/>
                <a:ea typeface="Myriad Pro Light"/>
                <a:cs typeface="Myriad Pro Light"/>
                <a:sym typeface="Myriad Pro Light"/>
              </a:rPr>
              <a:t>genomes in </a:t>
            </a:r>
            <a:r>
              <a:rPr sz="2700" i="1" kern="0">
                <a:solidFill>
                  <a:srgbClr val="535353"/>
                </a:solidFill>
                <a:latin typeface="Myriad Pro Light"/>
                <a:ea typeface="Myriad Pro Light"/>
                <a:cs typeface="Myriad Pro Light"/>
                <a:sym typeface="Myriad Pro Light"/>
              </a:rPr>
              <a:t>ensembl</a:t>
            </a:r>
            <a:r>
              <a:rPr sz="2700" i="1" kern="0">
                <a:solidFill>
                  <a:srgbClr val="535353"/>
                </a:solidFill>
                <a:latin typeface="Myriad Pro"/>
                <a:ea typeface="Myriad Pro"/>
                <a:cs typeface="Myriad Pro"/>
                <a:sym typeface="Myriad Pro"/>
              </a:rPr>
              <a:t> </a:t>
            </a:r>
            <a:br>
              <a:rPr sz="2700" i="1" kern="0">
                <a:solidFill>
                  <a:srgbClr val="535353"/>
                </a:solidFill>
                <a:latin typeface="Myriad Pro"/>
                <a:ea typeface="Myriad Pro"/>
                <a:cs typeface="Myriad Pro"/>
                <a:sym typeface="Myriad Pro"/>
              </a:rPr>
            </a:br>
            <a:r>
              <a:rPr sz="2700" kern="0">
                <a:solidFill>
                  <a:srgbClr val="535353"/>
                </a:solidFill>
                <a:latin typeface="Myriad Pro Light"/>
                <a:ea typeface="Myriad Pro Light"/>
                <a:cs typeface="Myriad Pro Light"/>
                <a:sym typeface="Myriad Pro Light"/>
              </a:rPr>
              <a:t>and all </a:t>
            </a:r>
            <a:r>
              <a:rPr sz="2700" kern="0">
                <a:solidFill>
                  <a:srgbClr val="535353"/>
                </a:solidFill>
                <a:latin typeface="Myriad Pro"/>
                <a:ea typeface="Myriad Pro"/>
                <a:cs typeface="Myriad Pro"/>
                <a:sym typeface="Myriad Pro"/>
              </a:rPr>
              <a:t>viral </a:t>
            </a:r>
            <a:r>
              <a:rPr sz="2700" kern="0">
                <a:solidFill>
                  <a:srgbClr val="535353"/>
                </a:solidFill>
                <a:latin typeface="Myriad Pro Light"/>
                <a:ea typeface="Myriad Pro Light"/>
                <a:cs typeface="Myriad Pro Light"/>
                <a:sym typeface="Myriad Pro Light"/>
              </a:rPr>
              <a:t>genomes in NCBI</a:t>
            </a:r>
            <a:br>
              <a:rPr sz="2700" kern="0">
                <a:solidFill>
                  <a:srgbClr val="535353"/>
                </a:solidFill>
                <a:latin typeface="Myriad Pro Light"/>
                <a:ea typeface="Myriad Pro Light"/>
                <a:cs typeface="Myriad Pro Light"/>
                <a:sym typeface="Myriad Pro Light"/>
              </a:rPr>
            </a:br>
            <a:r>
              <a:rPr sz="2700" kern="0">
                <a:solidFill>
                  <a:srgbClr val="535353"/>
                </a:solidFill>
                <a:latin typeface="Myriad Pro Light"/>
                <a:ea typeface="Myriad Pro Light"/>
                <a:cs typeface="Myriad Pro Light"/>
                <a:sym typeface="Myriad Pro Light"/>
              </a:rPr>
              <a:t/>
            </a:r>
            <a:br>
              <a:rPr sz="2700" kern="0">
                <a:solidFill>
                  <a:srgbClr val="535353"/>
                </a:solidFill>
                <a:latin typeface="Myriad Pro Light"/>
                <a:ea typeface="Myriad Pro Light"/>
                <a:cs typeface="Myriad Pro Light"/>
                <a:sym typeface="Myriad Pro Light"/>
              </a:rPr>
            </a:br>
            <a:endParaRPr sz="2700" kern="0">
              <a:solidFill>
                <a:srgbClr val="535353"/>
              </a:solidFill>
              <a:latin typeface="Myriad Pro Light"/>
              <a:ea typeface="Myriad Pro Light"/>
              <a:cs typeface="Myriad Pro Light"/>
              <a:sym typeface="Myriad Pro Light"/>
            </a:endParaRPr>
          </a:p>
        </p:txBody>
      </p:sp>
      <p:sp>
        <p:nvSpPr>
          <p:cNvPr id="619" name="Shape 6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39</a:t>
            </a:fld>
            <a:endParaRPr/>
          </a:p>
        </p:txBody>
      </p:sp>
      <p:sp>
        <p:nvSpPr>
          <p:cNvPr id="620" name="Shape 620"/>
          <p:cNvSpPr/>
          <p:nvPr/>
        </p:nvSpPr>
        <p:spPr>
          <a:xfrm>
            <a:off x="5281132" y="4333366"/>
            <a:ext cx="313748" cy="308111"/>
          </a:xfrm>
          <a:prstGeom prst="ellipse">
            <a:avLst/>
          </a:prstGeom>
          <a:solidFill>
            <a:schemeClr val="accent5"/>
          </a:solidFill>
          <a:ln w="254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3</a:t>
            </a:r>
          </a:p>
        </p:txBody>
      </p:sp>
      <p:sp>
        <p:nvSpPr>
          <p:cNvPr id="621" name="Shape 621"/>
          <p:cNvSpPr/>
          <p:nvPr/>
        </p:nvSpPr>
        <p:spPr>
          <a:xfrm>
            <a:off x="1228074" y="1939240"/>
            <a:ext cx="313748" cy="308111"/>
          </a:xfrm>
          <a:prstGeom prst="ellipse">
            <a:avLst/>
          </a:prstGeom>
          <a:solidFill>
            <a:schemeClr val="accent5"/>
          </a:solidFill>
          <a:ln w="254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1</a:t>
            </a:r>
          </a:p>
        </p:txBody>
      </p:sp>
      <p:sp>
        <p:nvSpPr>
          <p:cNvPr id="622" name="Shape 622"/>
          <p:cNvSpPr/>
          <p:nvPr/>
        </p:nvSpPr>
        <p:spPr>
          <a:xfrm>
            <a:off x="1228074" y="2348286"/>
            <a:ext cx="313748" cy="308111"/>
          </a:xfrm>
          <a:prstGeom prst="ellipse">
            <a:avLst/>
          </a:prstGeom>
          <a:solidFill>
            <a:schemeClr val="accent5"/>
          </a:solidFill>
          <a:ln w="254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kern="0"/>
              <a:t>2</a:t>
            </a:r>
          </a:p>
        </p:txBody>
      </p:sp>
      <p:sp>
        <p:nvSpPr>
          <p:cNvPr id="623" name="Shape 623"/>
          <p:cNvSpPr/>
          <p:nvPr/>
        </p:nvSpPr>
        <p:spPr>
          <a:xfrm>
            <a:off x="1025654" y="4643358"/>
            <a:ext cx="2562140" cy="2171394"/>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pPr defTabSz="410730" fontAlgn="auto" hangingPunct="0">
              <a:spcBef>
                <a:spcPts val="2672"/>
              </a:spcBef>
              <a:spcAft>
                <a:spcPts val="0"/>
              </a:spcAft>
              <a:buClr>
                <a:srgbClr val="535353"/>
              </a:buClr>
              <a:defRPr sz="2900">
                <a:latin typeface="+mn-lt"/>
                <a:ea typeface="+mn-ea"/>
                <a:cs typeface="+mn-cs"/>
                <a:sym typeface="Myriad Pro Light"/>
              </a:defRPr>
            </a:pPr>
            <a:r>
              <a:rPr sz="2000" kern="0">
                <a:solidFill>
                  <a:srgbClr val="535353"/>
                </a:solidFill>
                <a:latin typeface="Myriad Pro Light"/>
                <a:ea typeface="Myriad Pro Light"/>
                <a:cs typeface="Myriad Pro Light"/>
                <a:sym typeface="Myriad Pro Light"/>
              </a:rPr>
              <a:t>5,242  bacteria</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52  fungi </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40  plants</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32  protists</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12  vertebrates</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5,758  viruses</a:t>
            </a:r>
          </a:p>
        </p:txBody>
      </p:sp>
      <p:grpSp>
        <p:nvGrpSpPr>
          <p:cNvPr id="626" name="Group 626"/>
          <p:cNvGrpSpPr/>
          <p:nvPr/>
        </p:nvGrpSpPr>
        <p:grpSpPr>
          <a:xfrm>
            <a:off x="5906076" y="3144012"/>
            <a:ext cx="2948350" cy="3042833"/>
            <a:chOff x="0" y="0"/>
            <a:chExt cx="4193207" cy="4327583"/>
          </a:xfrm>
        </p:grpSpPr>
        <p:pic>
          <p:nvPicPr>
            <p:cNvPr id="625" name="pasted-image.png"/>
            <p:cNvPicPr>
              <a:picLocks noChangeAspect="1"/>
            </p:cNvPicPr>
            <p:nvPr/>
          </p:nvPicPr>
          <p:blipFill>
            <a:blip r:embed="rId3">
              <a:extLst/>
            </a:blip>
            <a:stretch>
              <a:fillRect/>
            </a:stretch>
          </p:blipFill>
          <p:spPr>
            <a:xfrm>
              <a:off x="215900" y="139700"/>
              <a:ext cx="3761408" cy="3768784"/>
            </a:xfrm>
            <a:prstGeom prst="rect">
              <a:avLst/>
            </a:prstGeom>
            <a:ln>
              <a:noFill/>
            </a:ln>
            <a:effectLst/>
          </p:spPr>
        </p:pic>
        <p:pic>
          <p:nvPicPr>
            <p:cNvPr id="624" name="Picture 623"/>
            <p:cNvPicPr>
              <a:picLocks/>
            </p:cNvPicPr>
            <p:nvPr/>
          </p:nvPicPr>
          <p:blipFill>
            <a:blip r:embed="rId4">
              <a:extLst/>
            </a:blip>
            <a:stretch>
              <a:fillRect/>
            </a:stretch>
          </p:blipFill>
          <p:spPr>
            <a:xfrm>
              <a:off x="0" y="0"/>
              <a:ext cx="4193208" cy="4327584"/>
            </a:xfrm>
            <a:prstGeom prst="rect">
              <a:avLst/>
            </a:prstGeom>
            <a:effectLst/>
          </p:spPr>
        </p:pic>
      </p:grpSp>
      <p:sp>
        <p:nvSpPr>
          <p:cNvPr id="627" name="Shape 627"/>
          <p:cNvSpPr/>
          <p:nvPr/>
        </p:nvSpPr>
        <p:spPr>
          <a:xfrm>
            <a:off x="196940" y="3977534"/>
            <a:ext cx="1112863" cy="2643188"/>
          </a:xfrm>
          <a:custGeom>
            <a:avLst/>
            <a:gdLst/>
            <a:ahLst/>
            <a:cxnLst>
              <a:cxn ang="0">
                <a:pos x="wd2" y="hd2"/>
              </a:cxn>
              <a:cxn ang="5400000">
                <a:pos x="wd2" y="hd2"/>
              </a:cxn>
              <a:cxn ang="10800000">
                <a:pos x="wd2" y="hd2"/>
              </a:cxn>
              <a:cxn ang="16200000">
                <a:pos x="wd2" y="hd2"/>
              </a:cxn>
            </a:cxnLst>
            <a:rect l="0" t="0" r="r" b="b"/>
            <a:pathLst>
              <a:path w="21600" h="21600" extrusionOk="0">
                <a:moveTo>
                  <a:pt x="867" y="0"/>
                </a:moveTo>
                <a:cubicBezTo>
                  <a:pt x="388" y="0"/>
                  <a:pt x="0" y="163"/>
                  <a:pt x="0" y="365"/>
                </a:cubicBezTo>
                <a:lnTo>
                  <a:pt x="0" y="21235"/>
                </a:lnTo>
                <a:cubicBezTo>
                  <a:pt x="0" y="21437"/>
                  <a:pt x="388" y="21600"/>
                  <a:pt x="867" y="21600"/>
                </a:cubicBezTo>
                <a:lnTo>
                  <a:pt x="13914" y="21600"/>
                </a:lnTo>
                <a:cubicBezTo>
                  <a:pt x="14393" y="21600"/>
                  <a:pt x="14781" y="21437"/>
                  <a:pt x="14781" y="21235"/>
                </a:cubicBezTo>
                <a:lnTo>
                  <a:pt x="14781" y="19411"/>
                </a:lnTo>
                <a:lnTo>
                  <a:pt x="21600" y="17960"/>
                </a:lnTo>
                <a:lnTo>
                  <a:pt x="14781" y="16512"/>
                </a:lnTo>
                <a:lnTo>
                  <a:pt x="14781" y="365"/>
                </a:lnTo>
                <a:cubicBezTo>
                  <a:pt x="14781" y="163"/>
                  <a:pt x="14393" y="0"/>
                  <a:pt x="13914" y="0"/>
                </a:cubicBezTo>
                <a:lnTo>
                  <a:pt x="867" y="0"/>
                </a:lnTo>
                <a:close/>
              </a:path>
            </a:pathLst>
          </a:custGeom>
          <a:solidFill>
            <a:srgbClr val="808785"/>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628" name="Shape 628"/>
          <p:cNvSpPr/>
          <p:nvPr/>
        </p:nvSpPr>
        <p:spPr>
          <a:xfrm>
            <a:off x="223196" y="3964630"/>
            <a:ext cx="669289" cy="26689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chicken</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cod</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cow</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dog</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duck</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frog</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horse</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rabbit</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pig</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sheep</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tilapia</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turkey</a:t>
            </a:r>
          </a:p>
        </p:txBody>
      </p:sp>
    </p:spTree>
    <p:extLst>
      <p:ext uri="{BB962C8B-B14F-4D97-AF65-F5344CB8AC3E}">
        <p14:creationId xmlns:p14="http://schemas.microsoft.com/office/powerpoint/2010/main" val="487444449"/>
      </p:ext>
    </p:extLst>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248" y="63674"/>
            <a:ext cx="4932040" cy="752330"/>
          </a:xfrm>
        </p:spPr>
        <p:txBody>
          <a:bodyPr>
            <a:noAutofit/>
          </a:bodyPr>
          <a:lstStyle/>
          <a:p>
            <a:pPr algn="l"/>
            <a:r>
              <a:rPr lang="en-US" b="1" dirty="0" err="1" smtClean="0">
                <a:latin typeface="Arial" panose="020B0604020202020204" pitchFamily="34" charset="0"/>
                <a:cs typeface="Arial" panose="020B0604020202020204" pitchFamily="34" charset="0"/>
              </a:rPr>
              <a:t>eXRNA</a:t>
            </a:r>
            <a:r>
              <a:rPr lang="en-US" b="1" dirty="0" smtClean="0">
                <a:latin typeface="Arial" panose="020B0604020202020204" pitchFamily="34" charset="0"/>
                <a:cs typeface="Arial" panose="020B0604020202020204" pitchFamily="34" charset="0"/>
              </a:rPr>
              <a:t> Portal</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4</a:t>
            </a:fld>
            <a:endParaRPr lang="en-US"/>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3"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pic>
        <p:nvPicPr>
          <p:cNvPr id="6" name="Picture 5"/>
          <p:cNvPicPr>
            <a:picLocks noChangeAspect="1"/>
          </p:cNvPicPr>
          <p:nvPr/>
        </p:nvPicPr>
        <p:blipFill>
          <a:blip r:embed="rId4"/>
          <a:stretch>
            <a:fillRect/>
          </a:stretch>
        </p:blipFill>
        <p:spPr>
          <a:xfrm>
            <a:off x="863130" y="1484784"/>
            <a:ext cx="7118003" cy="3931654"/>
          </a:xfrm>
          <a:prstGeom prst="rect">
            <a:avLst/>
          </a:prstGeom>
          <a:ln w="19050">
            <a:solidFill>
              <a:srgbClr val="FF0000"/>
            </a:solidFill>
          </a:ln>
        </p:spPr>
      </p:pic>
      <p:sp>
        <p:nvSpPr>
          <p:cNvPr id="3" name="Footer Placeholder 2"/>
          <p:cNvSpPr>
            <a:spLocks noGrp="1"/>
          </p:cNvSpPr>
          <p:nvPr>
            <p:ph type="ftr" sz="quarter" idx="11"/>
          </p:nvPr>
        </p:nvSpPr>
        <p:spPr/>
        <p:txBody>
          <a:bodyPr/>
          <a:lstStyle/>
          <a:p>
            <a:r>
              <a:rPr lang="en-US" dirty="0" smtClean="0"/>
              <a:t>ISEV 2015</a:t>
            </a:r>
            <a:endParaRPr lang="en-US" dirty="0"/>
          </a:p>
        </p:txBody>
      </p:sp>
      <p:sp>
        <p:nvSpPr>
          <p:cNvPr id="10" name="Title 1"/>
          <p:cNvSpPr txBox="1">
            <a:spLocks/>
          </p:cNvSpPr>
          <p:nvPr/>
        </p:nvSpPr>
        <p:spPr>
          <a:xfrm>
            <a:off x="2560227" y="5445224"/>
            <a:ext cx="4932040" cy="7523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i="1" dirty="0" smtClean="0">
                <a:latin typeface="Arial" panose="020B0604020202020204" pitchFamily="34" charset="0"/>
                <a:cs typeface="Arial" panose="020B0604020202020204" pitchFamily="34" charset="0"/>
              </a:rPr>
              <a:t>www.exrna.org</a:t>
            </a:r>
            <a:endParaRPr lang="en-US" sz="3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1533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40</a:t>
            </a:fld>
            <a:endParaRPr/>
          </a:p>
        </p:txBody>
      </p:sp>
      <p:grpSp>
        <p:nvGrpSpPr>
          <p:cNvPr id="640" name="Group 640"/>
          <p:cNvGrpSpPr/>
          <p:nvPr/>
        </p:nvGrpSpPr>
        <p:grpSpPr>
          <a:xfrm>
            <a:off x="116636" y="1478345"/>
            <a:ext cx="8895078" cy="4870771"/>
            <a:chOff x="-95943" y="-139700"/>
            <a:chExt cx="12650778" cy="6927316"/>
          </a:xfrm>
        </p:grpSpPr>
        <p:grpSp>
          <p:nvGrpSpPr>
            <p:cNvPr id="635" name="Group 635"/>
            <p:cNvGrpSpPr/>
            <p:nvPr/>
          </p:nvGrpSpPr>
          <p:grpSpPr>
            <a:xfrm>
              <a:off x="-73682" y="-139700"/>
              <a:ext cx="12628517" cy="6927316"/>
              <a:chOff x="0" y="0"/>
              <a:chExt cx="12628515" cy="6927315"/>
            </a:xfrm>
          </p:grpSpPr>
          <p:pic>
            <p:nvPicPr>
              <p:cNvPr id="634" name="pasted-image.png"/>
              <p:cNvPicPr>
                <a:picLocks noChangeAspect="1"/>
              </p:cNvPicPr>
              <p:nvPr/>
            </p:nvPicPr>
            <p:blipFill>
              <a:blip r:embed="rId2">
                <a:extLst/>
              </a:blip>
              <a:srcRect l="700" t="31876" r="11950" b="4700"/>
              <a:stretch>
                <a:fillRect/>
              </a:stretch>
            </p:blipFill>
            <p:spPr>
              <a:xfrm>
                <a:off x="139700" y="139700"/>
                <a:ext cx="12349115" cy="6647916"/>
              </a:xfrm>
              <a:prstGeom prst="rect">
                <a:avLst/>
              </a:prstGeom>
              <a:ln>
                <a:noFill/>
              </a:ln>
              <a:effectLst/>
            </p:spPr>
          </p:pic>
          <p:pic>
            <p:nvPicPr>
              <p:cNvPr id="633" name="Picture 632"/>
              <p:cNvPicPr>
                <a:picLocks/>
              </p:cNvPicPr>
              <p:nvPr/>
            </p:nvPicPr>
            <p:blipFill>
              <a:blip r:embed="rId3">
                <a:extLst/>
              </a:blip>
              <a:stretch>
                <a:fillRect/>
              </a:stretch>
            </p:blipFill>
            <p:spPr>
              <a:xfrm>
                <a:off x="-1" y="0"/>
                <a:ext cx="12628517" cy="6927316"/>
              </a:xfrm>
              <a:prstGeom prst="rect">
                <a:avLst/>
              </a:prstGeom>
              <a:effectLst/>
            </p:spPr>
          </p:pic>
        </p:grpSp>
        <p:sp>
          <p:nvSpPr>
            <p:cNvPr id="636" name="Shape 636"/>
            <p:cNvSpPr/>
            <p:nvPr/>
          </p:nvSpPr>
          <p:spPr>
            <a:xfrm>
              <a:off x="769973" y="1506032"/>
              <a:ext cx="11577250" cy="539863"/>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FFFFFF"/>
                  </a:solidFill>
                  <a:latin typeface="+mj-lt"/>
                  <a:ea typeface="+mj-ea"/>
                  <a:cs typeface="+mj-cs"/>
                  <a:sym typeface="Myriad Pro"/>
                </a:defRPr>
              </a:lvl1pPr>
            </a:lstStyle>
            <a:p>
              <a:pPr algn="ctr" defTabSz="410730" fontAlgn="auto" hangingPunct="0">
                <a:spcBef>
                  <a:spcPts val="0"/>
                </a:spcBef>
                <a:spcAft>
                  <a:spcPts val="0"/>
                </a:spcAft>
              </a:pPr>
              <a:r>
                <a:rPr kern="0">
                  <a:latin typeface="Myriad Pro"/>
                  <a:ea typeface="Myriad Pro"/>
                  <a:cs typeface="Myriad Pro"/>
                </a:rPr>
                <a:t>maternal blood</a:t>
              </a:r>
            </a:p>
          </p:txBody>
        </p:sp>
        <p:sp>
          <p:nvSpPr>
            <p:cNvPr id="637" name="Shape 637"/>
            <p:cNvSpPr/>
            <p:nvPr/>
          </p:nvSpPr>
          <p:spPr>
            <a:xfrm>
              <a:off x="769972" y="-42783"/>
              <a:ext cx="11577249" cy="539863"/>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FFFFFF"/>
                  </a:solidFill>
                  <a:latin typeface="+mj-lt"/>
                  <a:ea typeface="+mj-ea"/>
                  <a:cs typeface="+mj-cs"/>
                  <a:sym typeface="Myriad Pro"/>
                </a:defRPr>
              </a:lvl1pPr>
            </a:lstStyle>
            <a:p>
              <a:pPr algn="ctr" defTabSz="410730" fontAlgn="auto" hangingPunct="0">
                <a:spcBef>
                  <a:spcPts val="0"/>
                </a:spcBef>
                <a:spcAft>
                  <a:spcPts val="0"/>
                </a:spcAft>
              </a:pPr>
              <a:r>
                <a:rPr kern="0">
                  <a:latin typeface="Myriad Pro"/>
                  <a:ea typeface="Myriad Pro"/>
                  <a:cs typeface="Myriad Pro"/>
                </a:rPr>
                <a:t>paternal blood</a:t>
              </a:r>
            </a:p>
          </p:txBody>
        </p:sp>
        <p:sp>
          <p:nvSpPr>
            <p:cNvPr id="638" name="Shape 638"/>
            <p:cNvSpPr/>
            <p:nvPr/>
          </p:nvSpPr>
          <p:spPr>
            <a:xfrm>
              <a:off x="769972" y="3067546"/>
              <a:ext cx="11577249" cy="539863"/>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FFFFFF"/>
                  </a:solidFill>
                  <a:latin typeface="+mj-lt"/>
                  <a:ea typeface="+mj-ea"/>
                  <a:cs typeface="+mj-cs"/>
                  <a:sym typeface="Myriad Pro"/>
                </a:defRPr>
              </a:lvl1pPr>
            </a:lstStyle>
            <a:p>
              <a:pPr algn="ctr" defTabSz="410730" fontAlgn="auto" hangingPunct="0">
                <a:spcBef>
                  <a:spcPts val="0"/>
                </a:spcBef>
                <a:spcAft>
                  <a:spcPts val="0"/>
                </a:spcAft>
              </a:pPr>
              <a:r>
                <a:rPr kern="0">
                  <a:latin typeface="Myriad Pro"/>
                  <a:ea typeface="Myriad Pro"/>
                  <a:cs typeface="Myriad Pro"/>
                </a:rPr>
                <a:t>placenta</a:t>
              </a:r>
            </a:p>
          </p:txBody>
        </p:sp>
        <p:sp>
          <p:nvSpPr>
            <p:cNvPr id="639" name="Shape 639"/>
            <p:cNvSpPr/>
            <p:nvPr/>
          </p:nvSpPr>
          <p:spPr>
            <a:xfrm rot="16200000">
              <a:off x="-2033153" y="2364635"/>
              <a:ext cx="4414284" cy="53986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000000"/>
                  </a:solidFill>
                  <a:latin typeface="+mj-lt"/>
                  <a:ea typeface="+mj-ea"/>
                  <a:cs typeface="+mj-cs"/>
                  <a:sym typeface="Myriad Pro"/>
                </a:defRPr>
              </a:lvl1pPr>
            </a:lstStyle>
            <a:p>
              <a:pPr algn="ctr" defTabSz="410730" fontAlgn="auto" hangingPunct="0">
                <a:spcBef>
                  <a:spcPts val="0"/>
                </a:spcBef>
                <a:spcAft>
                  <a:spcPts val="0"/>
                </a:spcAft>
              </a:pPr>
              <a:r>
                <a:rPr kern="0">
                  <a:latin typeface="Myriad Pro"/>
                  <a:ea typeface="Myriad Pro"/>
                  <a:cs typeface="Myriad Pro"/>
                </a:rPr>
                <a:t>Reads per million</a:t>
              </a:r>
            </a:p>
          </p:txBody>
        </p:sp>
      </p:grpSp>
      <p:pic>
        <p:nvPicPr>
          <p:cNvPr id="641" name="pasted-image.png"/>
          <p:cNvPicPr>
            <a:picLocks noChangeAspect="1"/>
          </p:cNvPicPr>
          <p:nvPr/>
        </p:nvPicPr>
        <p:blipFill>
          <a:blip r:embed="rId2">
            <a:extLst/>
          </a:blip>
          <a:srcRect l="88840" t="31876" r="3060" b="58394"/>
          <a:stretch>
            <a:fillRect/>
          </a:stretch>
        </p:blipFill>
        <p:spPr>
          <a:xfrm>
            <a:off x="884197" y="5538636"/>
            <a:ext cx="735435" cy="654988"/>
          </a:xfrm>
          <a:prstGeom prst="rect">
            <a:avLst/>
          </a:prstGeom>
          <a:ln w="12700">
            <a:miter lim="400000"/>
          </a:ln>
        </p:spPr>
      </p:pic>
      <p:pic>
        <p:nvPicPr>
          <p:cNvPr id="642" name="pasted-image.png"/>
          <p:cNvPicPr>
            <a:picLocks noChangeAspect="1"/>
          </p:cNvPicPr>
          <p:nvPr/>
        </p:nvPicPr>
        <p:blipFill>
          <a:blip r:embed="rId2">
            <a:extLst/>
          </a:blip>
          <a:srcRect l="88840" t="41366" r="3060" b="48672"/>
          <a:stretch>
            <a:fillRect/>
          </a:stretch>
        </p:blipFill>
        <p:spPr>
          <a:xfrm>
            <a:off x="1790705" y="5530825"/>
            <a:ext cx="735435" cy="670651"/>
          </a:xfrm>
          <a:prstGeom prst="rect">
            <a:avLst/>
          </a:prstGeom>
          <a:ln w="12700">
            <a:miter lim="400000"/>
          </a:ln>
        </p:spPr>
      </p:pic>
      <p:grpSp>
        <p:nvGrpSpPr>
          <p:cNvPr id="645" name="Group 645"/>
          <p:cNvGrpSpPr/>
          <p:nvPr/>
        </p:nvGrpSpPr>
        <p:grpSpPr>
          <a:xfrm>
            <a:off x="4049692" y="160196"/>
            <a:ext cx="4969756" cy="1275841"/>
            <a:chOff x="0" y="0"/>
            <a:chExt cx="7068097" cy="1814528"/>
          </a:xfrm>
        </p:grpSpPr>
        <p:sp>
          <p:nvSpPr>
            <p:cNvPr id="644" name="Shape 644"/>
            <p:cNvSpPr/>
            <p:nvPr/>
          </p:nvSpPr>
          <p:spPr>
            <a:xfrm>
              <a:off x="215900" y="139700"/>
              <a:ext cx="6636298" cy="1255729"/>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643" name="Picture 642"/>
            <p:cNvPicPr>
              <a:picLocks/>
            </p:cNvPicPr>
            <p:nvPr/>
          </p:nvPicPr>
          <p:blipFill>
            <a:blip r:embed="rId4">
              <a:extLst/>
            </a:blip>
            <a:stretch>
              <a:fillRect/>
            </a:stretch>
          </p:blipFill>
          <p:spPr>
            <a:xfrm>
              <a:off x="0" y="-1"/>
              <a:ext cx="7068098" cy="1814530"/>
            </a:xfrm>
            <a:prstGeom prst="rect">
              <a:avLst/>
            </a:prstGeom>
            <a:effectLst/>
          </p:spPr>
        </p:pic>
      </p:grpSp>
      <p:pic>
        <p:nvPicPr>
          <p:cNvPr id="646" name="4255.full.pdf"/>
          <p:cNvPicPr>
            <a:picLocks noChangeAspect="1"/>
          </p:cNvPicPr>
          <p:nvPr/>
        </p:nvPicPr>
        <p:blipFill>
          <a:blip r:embed="rId5">
            <a:extLst/>
          </a:blip>
          <a:srcRect t="5244" r="7735" b="80517"/>
          <a:stretch>
            <a:fillRect/>
          </a:stretch>
        </p:blipFill>
        <p:spPr>
          <a:xfrm>
            <a:off x="4170994" y="205230"/>
            <a:ext cx="4727189" cy="976459"/>
          </a:xfrm>
          <a:prstGeom prst="rect">
            <a:avLst/>
          </a:prstGeom>
          <a:ln w="12700">
            <a:miter lim="400000"/>
          </a:ln>
        </p:spPr>
      </p:pic>
      <p:sp>
        <p:nvSpPr>
          <p:cNvPr id="647" name="Shape 647"/>
          <p:cNvSpPr>
            <a:spLocks noGrp="1"/>
          </p:cNvSpPr>
          <p:nvPr>
            <p:ph type="body" sz="quarter" idx="1"/>
          </p:nvPr>
        </p:nvSpPr>
        <p:spPr>
          <a:xfrm>
            <a:off x="319183" y="201363"/>
            <a:ext cx="3529492" cy="1107427"/>
          </a:xfrm>
          <a:prstGeom prst="rect">
            <a:avLst/>
          </a:prstGeom>
        </p:spPr>
        <p:txBody>
          <a:bodyPr>
            <a:normAutofit fontScale="77500" lnSpcReduction="20000"/>
          </a:bodyPr>
          <a:lstStyle>
            <a:lvl1pPr marL="0" indent="0">
              <a:buSzTx/>
              <a:buNone/>
              <a:defRPr sz="7200">
                <a:latin typeface="+mj-lt"/>
                <a:ea typeface="+mj-ea"/>
                <a:cs typeface="+mj-cs"/>
                <a:sym typeface="Myriad Pro"/>
              </a:defRPr>
            </a:lvl1pPr>
          </a:lstStyle>
          <a:p>
            <a:r>
              <a:t>ex-exRNA</a:t>
            </a:r>
          </a:p>
        </p:txBody>
      </p:sp>
    </p:spTree>
    <p:extLst>
      <p:ext uri="{BB962C8B-B14F-4D97-AF65-F5344CB8AC3E}">
        <p14:creationId xmlns:p14="http://schemas.microsoft.com/office/powerpoint/2010/main" val="467937964"/>
      </p:ext>
    </p:extLst>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p:cNvSpPr>
          <p:nvPr>
            <p:ph type="body" sz="half" idx="1"/>
          </p:nvPr>
        </p:nvSpPr>
        <p:spPr>
          <a:xfrm>
            <a:off x="250033" y="508993"/>
            <a:ext cx="3037571" cy="5840016"/>
          </a:xfrm>
          <a:prstGeom prst="rect">
            <a:avLst/>
          </a:prstGeom>
        </p:spPr>
        <p:txBody>
          <a:bodyPr>
            <a:normAutofit fontScale="70000" lnSpcReduction="20000"/>
          </a:bodyPr>
          <a:lstStyle/>
          <a:p>
            <a:pPr marL="0" indent="0" defTabSz="406623">
              <a:spcBef>
                <a:spcPts val="2601"/>
              </a:spcBef>
              <a:buSzTx/>
              <a:buNone/>
              <a:defRPr sz="3762" b="1">
                <a:solidFill>
                  <a:schemeClr val="accent1"/>
                </a:solidFill>
                <a:latin typeface="+mj-lt"/>
                <a:ea typeface="+mj-ea"/>
                <a:cs typeface="+mj-cs"/>
                <a:sym typeface="Myriad Pro"/>
              </a:defRPr>
            </a:pPr>
            <a:r>
              <a:t>Extracellular RNA Communication</a:t>
            </a:r>
          </a:p>
          <a:p>
            <a:pPr marL="0" indent="0" defTabSz="406623">
              <a:spcBef>
                <a:spcPts val="2601"/>
              </a:spcBef>
              <a:buSzTx/>
              <a:buNone/>
              <a:defRPr sz="3762">
                <a:latin typeface="+mj-lt"/>
                <a:ea typeface="+mj-ea"/>
                <a:cs typeface="+mj-cs"/>
                <a:sym typeface="Myriad Pro"/>
              </a:defRPr>
            </a:pPr>
            <a:r>
              <a:t>NIH Common Fund</a:t>
            </a:r>
          </a:p>
          <a:p>
            <a:pPr marL="0" indent="0" defTabSz="406623">
              <a:spcBef>
                <a:spcPts val="2601"/>
              </a:spcBef>
              <a:buSzTx/>
              <a:buNone/>
              <a:defRPr sz="3762"/>
            </a:pPr>
            <a:r>
              <a:t>&gt;  data management</a:t>
            </a:r>
            <a:br/>
            <a:r>
              <a:t>&gt;  reference profiles</a:t>
            </a:r>
            <a:br/>
            <a:r>
              <a:t>&gt;  exRNA biogenesis</a:t>
            </a:r>
            <a:br/>
            <a:r>
              <a:t>&gt;  exRNA biomarker</a:t>
            </a:r>
            <a:br/>
            <a:r>
              <a:t>&gt;  exRNA therapy</a:t>
            </a:r>
          </a:p>
          <a:p>
            <a:pPr marL="0" indent="0" defTabSz="406623">
              <a:spcBef>
                <a:spcPts val="2601"/>
              </a:spcBef>
              <a:buSzTx/>
              <a:buNone/>
              <a:defRPr sz="3762"/>
            </a:pPr>
            <a:r>
              <a:t>currently 30 funded projects</a:t>
            </a:r>
          </a:p>
          <a:p>
            <a:pPr marL="0" indent="0" defTabSz="406623">
              <a:spcBef>
                <a:spcPts val="2601"/>
              </a:spcBef>
              <a:buSzTx/>
              <a:buNone/>
              <a:defRPr sz="3762">
                <a:latin typeface="Myriad Pro Semibold"/>
                <a:ea typeface="Myriad Pro Semibold"/>
                <a:cs typeface="Myriad Pro Semibold"/>
                <a:sym typeface="Myriad Pro Semibold"/>
              </a:defRPr>
            </a:pPr>
            <a:r>
              <a:t>exRNA.org</a:t>
            </a:r>
          </a:p>
        </p:txBody>
      </p:sp>
      <p:sp>
        <p:nvSpPr>
          <p:cNvPr id="650" name="Shape 65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41</a:t>
            </a:fld>
            <a:endParaRPr/>
          </a:p>
        </p:txBody>
      </p:sp>
      <p:pic>
        <p:nvPicPr>
          <p:cNvPr id="651" name="tmp.tiff"/>
          <p:cNvPicPr>
            <a:picLocks noChangeAspect="1"/>
          </p:cNvPicPr>
          <p:nvPr/>
        </p:nvPicPr>
        <p:blipFill>
          <a:blip r:embed="rId2">
            <a:extLst/>
          </a:blip>
          <a:stretch>
            <a:fillRect/>
          </a:stretch>
        </p:blipFill>
        <p:spPr>
          <a:xfrm>
            <a:off x="3544356" y="512097"/>
            <a:ext cx="5357841" cy="5833808"/>
          </a:xfrm>
          <a:prstGeom prst="rect">
            <a:avLst/>
          </a:prstGeom>
          <a:ln w="25400">
            <a:miter lim="400000"/>
          </a:ln>
          <a:effectLst>
            <a:outerShdw blurRad="254000" dist="127000" dir="5400000" rotWithShape="0">
              <a:srgbClr val="000000">
                <a:alpha val="70000"/>
              </a:srgbClr>
            </a:outerShdw>
          </a:effectLst>
        </p:spPr>
      </p:pic>
      <p:pic>
        <p:nvPicPr>
          <p:cNvPr id="652" name="Picture 651"/>
          <p:cNvPicPr>
            <a:picLocks/>
          </p:cNvPicPr>
          <p:nvPr/>
        </p:nvPicPr>
        <p:blipFill>
          <a:blip r:embed="rId3">
            <a:extLst/>
          </a:blip>
          <a:stretch>
            <a:fillRect/>
          </a:stretch>
        </p:blipFill>
        <p:spPr>
          <a:xfrm>
            <a:off x="6246855" y="3055776"/>
            <a:ext cx="2459339" cy="1577463"/>
          </a:xfrm>
          <a:prstGeom prst="rect">
            <a:avLst/>
          </a:prstGeom>
        </p:spPr>
      </p:pic>
    </p:spTree>
    <p:extLst>
      <p:ext uri="{BB962C8B-B14F-4D97-AF65-F5344CB8AC3E}">
        <p14:creationId xmlns:p14="http://schemas.microsoft.com/office/powerpoint/2010/main" val="1212968989"/>
      </p:ext>
    </p:extLst>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p:cNvSpPr>
          <p:nvPr>
            <p:ph type="body" sz="half" idx="1"/>
          </p:nvPr>
        </p:nvSpPr>
        <p:spPr>
          <a:xfrm>
            <a:off x="250033" y="508993"/>
            <a:ext cx="3037571" cy="5840016"/>
          </a:xfrm>
          <a:prstGeom prst="rect">
            <a:avLst/>
          </a:prstGeom>
        </p:spPr>
        <p:txBody>
          <a:bodyPr>
            <a:normAutofit fontScale="70000" lnSpcReduction="20000"/>
          </a:bodyPr>
          <a:lstStyle/>
          <a:p>
            <a:pPr marL="0" indent="0" defTabSz="406623">
              <a:spcBef>
                <a:spcPts val="2601"/>
              </a:spcBef>
              <a:buSzTx/>
              <a:buNone/>
              <a:defRPr sz="3762" b="1">
                <a:solidFill>
                  <a:schemeClr val="accent1"/>
                </a:solidFill>
                <a:latin typeface="+mj-lt"/>
                <a:ea typeface="+mj-ea"/>
                <a:cs typeface="+mj-cs"/>
                <a:sym typeface="Myriad Pro"/>
              </a:defRPr>
            </a:pPr>
            <a:r>
              <a:t>Extracellular RNA Communication</a:t>
            </a:r>
          </a:p>
          <a:p>
            <a:pPr marL="0" indent="0" defTabSz="406623">
              <a:spcBef>
                <a:spcPts val="2601"/>
              </a:spcBef>
              <a:buSzTx/>
              <a:buNone/>
              <a:defRPr sz="3762">
                <a:latin typeface="+mj-lt"/>
                <a:ea typeface="+mj-ea"/>
                <a:cs typeface="+mj-cs"/>
                <a:sym typeface="Myriad Pro"/>
              </a:defRPr>
            </a:pPr>
            <a:r>
              <a:t>NIH Common Fund</a:t>
            </a:r>
          </a:p>
          <a:p>
            <a:pPr marL="0" indent="0" defTabSz="406623">
              <a:spcBef>
                <a:spcPts val="2601"/>
              </a:spcBef>
              <a:buSzTx/>
              <a:buNone/>
              <a:defRPr sz="3762"/>
            </a:pPr>
            <a:r>
              <a:t>&gt;  data management</a:t>
            </a:r>
            <a:br/>
            <a:r>
              <a:t>&gt;  reference profiles</a:t>
            </a:r>
            <a:br/>
            <a:r>
              <a:t>&gt;  exRNA biogenesis</a:t>
            </a:r>
            <a:br/>
            <a:r>
              <a:t>&gt;  exRNA biomarker</a:t>
            </a:r>
            <a:br/>
            <a:r>
              <a:t>&gt;  exRNA therapy</a:t>
            </a:r>
          </a:p>
          <a:p>
            <a:pPr marL="0" indent="0" defTabSz="406623">
              <a:spcBef>
                <a:spcPts val="2601"/>
              </a:spcBef>
              <a:buSzTx/>
              <a:buNone/>
              <a:defRPr sz="3762"/>
            </a:pPr>
            <a:r>
              <a:t>currently 30 funded projects</a:t>
            </a:r>
          </a:p>
          <a:p>
            <a:pPr marL="0" indent="0" defTabSz="406623">
              <a:spcBef>
                <a:spcPts val="2601"/>
              </a:spcBef>
              <a:buSzTx/>
              <a:buNone/>
              <a:defRPr sz="3762">
                <a:latin typeface="Myriad Pro Semibold"/>
                <a:ea typeface="Myriad Pro Semibold"/>
                <a:cs typeface="Myriad Pro Semibold"/>
                <a:sym typeface="Myriad Pro Semibold"/>
              </a:defRPr>
            </a:pPr>
            <a:r>
              <a:t>exRNA.org</a:t>
            </a:r>
          </a:p>
        </p:txBody>
      </p:sp>
      <p:sp>
        <p:nvSpPr>
          <p:cNvPr id="656" name="Shape 65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42</a:t>
            </a:fld>
            <a:endParaRPr/>
          </a:p>
        </p:txBody>
      </p:sp>
      <p:pic>
        <p:nvPicPr>
          <p:cNvPr id="657" name="tmp.tiff"/>
          <p:cNvPicPr>
            <a:picLocks noChangeAspect="1"/>
          </p:cNvPicPr>
          <p:nvPr/>
        </p:nvPicPr>
        <p:blipFill>
          <a:blip r:embed="rId2">
            <a:extLst/>
          </a:blip>
          <a:stretch>
            <a:fillRect/>
          </a:stretch>
        </p:blipFill>
        <p:spPr>
          <a:xfrm>
            <a:off x="3544356" y="512097"/>
            <a:ext cx="5357841" cy="5833808"/>
          </a:xfrm>
          <a:prstGeom prst="rect">
            <a:avLst/>
          </a:prstGeom>
          <a:ln w="25400">
            <a:miter lim="400000"/>
          </a:ln>
          <a:effectLst>
            <a:outerShdw blurRad="254000" dist="127000" dir="5400000" rotWithShape="0">
              <a:srgbClr val="000000">
                <a:alpha val="70000"/>
              </a:srgbClr>
            </a:outerShdw>
          </a:effectLst>
        </p:spPr>
      </p:pic>
      <p:pic>
        <p:nvPicPr>
          <p:cNvPr id="658" name="Picture 657"/>
          <p:cNvPicPr>
            <a:picLocks/>
          </p:cNvPicPr>
          <p:nvPr/>
        </p:nvPicPr>
        <p:blipFill>
          <a:blip r:embed="rId3">
            <a:extLst/>
          </a:blip>
          <a:stretch>
            <a:fillRect/>
          </a:stretch>
        </p:blipFill>
        <p:spPr>
          <a:xfrm>
            <a:off x="6246855" y="3055776"/>
            <a:ext cx="2459339" cy="1577463"/>
          </a:xfrm>
          <a:prstGeom prst="rect">
            <a:avLst/>
          </a:prstGeom>
        </p:spPr>
      </p:pic>
      <p:sp>
        <p:nvSpPr>
          <p:cNvPr id="660" name="Shape 660"/>
          <p:cNvSpPr/>
          <p:nvPr/>
        </p:nvSpPr>
        <p:spPr>
          <a:xfrm>
            <a:off x="3544356" y="512097"/>
            <a:ext cx="5357841" cy="5833808"/>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661" name="Shape 661"/>
          <p:cNvSpPr>
            <a:spLocks noGrp="1"/>
          </p:cNvSpPr>
          <p:nvPr>
            <p:ph type="title"/>
          </p:nvPr>
        </p:nvSpPr>
        <p:spPr>
          <a:xfrm>
            <a:off x="3552582" y="500063"/>
            <a:ext cx="5341388" cy="1071563"/>
          </a:xfrm>
          <a:prstGeom prst="rect">
            <a:avLst/>
          </a:prstGeom>
        </p:spPr>
        <p:txBody>
          <a:bodyPr>
            <a:normAutofit fontScale="90000"/>
          </a:bodyPr>
          <a:lstStyle>
            <a:lvl1pPr>
              <a:defRPr sz="5200"/>
            </a:lvl1pPr>
          </a:lstStyle>
          <a:p>
            <a:r>
              <a:t>cellular smallRNA atlas</a:t>
            </a:r>
          </a:p>
        </p:txBody>
      </p:sp>
      <p:sp>
        <p:nvSpPr>
          <p:cNvPr id="662" name="Shape 662"/>
          <p:cNvSpPr/>
          <p:nvPr/>
        </p:nvSpPr>
        <p:spPr>
          <a:xfrm>
            <a:off x="3709619" y="1437680"/>
            <a:ext cx="5027315" cy="4911328"/>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pPr marL="163540" indent="-163540" defTabSz="410730" fontAlgn="auto" hangingPunct="0">
              <a:spcBef>
                <a:spcPts val="2672"/>
              </a:spcBef>
              <a:spcAft>
                <a:spcPts val="0"/>
              </a:spcAft>
              <a:buClr>
                <a:srgbClr val="535353"/>
              </a:buClr>
              <a:buSzPct val="82000"/>
              <a:buFontTx/>
              <a:buChar char="•"/>
              <a:defRPr sz="2900">
                <a:latin typeface="+mn-lt"/>
                <a:ea typeface="+mn-ea"/>
                <a:cs typeface="+mn-cs"/>
                <a:sym typeface="Myriad Pro Light"/>
              </a:defRPr>
            </a:pPr>
            <a:r>
              <a:rPr sz="2000" kern="0">
                <a:solidFill>
                  <a:srgbClr val="535353"/>
                </a:solidFill>
                <a:latin typeface="Myriad Pro Light"/>
                <a:ea typeface="Myriad Pro Light"/>
                <a:cs typeface="Myriad Pro Light"/>
                <a:sym typeface="Myriad Pro Light"/>
              </a:rPr>
              <a:t>ERCC will construct an exRNA atlas using data processed with exceRpt</a:t>
            </a:r>
          </a:p>
          <a:p>
            <a:pPr marL="163540" indent="-163540" defTabSz="410730" fontAlgn="auto" hangingPunct="0">
              <a:spcBef>
                <a:spcPts val="2672"/>
              </a:spcBef>
              <a:spcAft>
                <a:spcPts val="0"/>
              </a:spcAft>
              <a:buClr>
                <a:srgbClr val="535353"/>
              </a:buClr>
              <a:buSzPct val="82000"/>
              <a:buFontTx/>
              <a:buChar char="•"/>
              <a:defRPr sz="2900">
                <a:latin typeface="+mn-lt"/>
                <a:ea typeface="+mn-ea"/>
                <a:cs typeface="+mn-cs"/>
                <a:sym typeface="Myriad Pro Light"/>
              </a:defRPr>
            </a:pPr>
            <a:r>
              <a:rPr sz="2000" kern="0">
                <a:solidFill>
                  <a:srgbClr val="535353"/>
                </a:solidFill>
                <a:latin typeface="Myriad Pro"/>
                <a:ea typeface="Myriad Pro"/>
                <a:cs typeface="Myriad Pro"/>
                <a:sym typeface="Myriad Pro"/>
              </a:rPr>
              <a:t>our goal: </a:t>
            </a:r>
            <a:r>
              <a:rPr sz="2000" kern="0">
                <a:solidFill>
                  <a:srgbClr val="535353"/>
                </a:solidFill>
                <a:latin typeface="Myriad Pro Light"/>
                <a:ea typeface="Myriad Pro Light"/>
                <a:cs typeface="Myriad Pro Light"/>
                <a:sym typeface="Myriad Pro Light"/>
              </a:rPr>
              <a:t>build a uniformly-processed database of smallRNA abundance across healthy human tissues</a:t>
            </a:r>
          </a:p>
          <a:p>
            <a:pPr marL="163540" indent="-163540" defTabSz="410730" fontAlgn="auto" hangingPunct="0">
              <a:spcBef>
                <a:spcPts val="2672"/>
              </a:spcBef>
              <a:spcAft>
                <a:spcPts val="0"/>
              </a:spcAft>
              <a:buClr>
                <a:srgbClr val="535353"/>
              </a:buClr>
              <a:buSzPct val="82000"/>
              <a:buFontTx/>
              <a:buChar char="•"/>
              <a:defRPr sz="2900">
                <a:latin typeface="+mn-lt"/>
                <a:ea typeface="+mn-ea"/>
                <a:cs typeface="+mn-cs"/>
                <a:sym typeface="Myriad Pro Light"/>
              </a:defRPr>
            </a:pPr>
            <a:r>
              <a:rPr sz="2000" kern="0">
                <a:solidFill>
                  <a:srgbClr val="535353"/>
                </a:solidFill>
                <a:latin typeface="Myriad Pro Light"/>
                <a:ea typeface="Myriad Pro Light"/>
                <a:cs typeface="Myriad Pro Light"/>
                <a:sym typeface="Myriad Pro Light"/>
              </a:rPr>
              <a:t>why?!</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a:t>
            </a:r>
            <a:r>
              <a:rPr sz="2000" kern="0">
                <a:solidFill>
                  <a:srgbClr val="535353"/>
                </a:solidFill>
                <a:latin typeface="Myriad Pro"/>
                <a:ea typeface="Myriad Pro"/>
                <a:cs typeface="Myriad Pro"/>
                <a:sym typeface="Myriad Pro"/>
              </a:rPr>
              <a:t>1</a:t>
            </a:r>
            <a:r>
              <a:rPr sz="2000" kern="0">
                <a:solidFill>
                  <a:srgbClr val="535353"/>
                </a:solidFill>
                <a:latin typeface="Myriad Pro Light"/>
                <a:ea typeface="Myriad Pro Light"/>
                <a:cs typeface="Myriad Pro Light"/>
                <a:sym typeface="Myriad Pro Light"/>
              </a:rPr>
              <a:t>  in which tissues is my miRNA expressed?</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a:t>
            </a:r>
            <a:r>
              <a:rPr sz="2000" kern="0">
                <a:solidFill>
                  <a:srgbClr val="535353"/>
                </a:solidFill>
                <a:latin typeface="Myriad Pro"/>
                <a:ea typeface="Myriad Pro"/>
                <a:cs typeface="Myriad Pro"/>
                <a:sym typeface="Myriad Pro"/>
              </a:rPr>
              <a:t>2</a:t>
            </a:r>
            <a:r>
              <a:rPr sz="2000" kern="0">
                <a:solidFill>
                  <a:srgbClr val="535353"/>
                </a:solidFill>
                <a:latin typeface="Myriad Pro Light"/>
                <a:ea typeface="Myriad Pro Light"/>
                <a:cs typeface="Myriad Pro Light"/>
                <a:sym typeface="Myriad Pro Light"/>
              </a:rPr>
              <a:t>  which miRNAs are predominantly expressed in my tissue?</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a:t>
            </a:r>
            <a:r>
              <a:rPr sz="2000" kern="0">
                <a:solidFill>
                  <a:srgbClr val="535353"/>
                </a:solidFill>
                <a:latin typeface="Myriad Pro"/>
                <a:ea typeface="Myriad Pro"/>
                <a:cs typeface="Myriad Pro"/>
                <a:sym typeface="Myriad Pro"/>
              </a:rPr>
              <a:t>3</a:t>
            </a:r>
            <a:r>
              <a:rPr sz="2000" kern="0">
                <a:solidFill>
                  <a:srgbClr val="535353"/>
                </a:solidFill>
                <a:latin typeface="Myriad Pro Light"/>
                <a:ea typeface="Myriad Pro Light"/>
                <a:cs typeface="Myriad Pro Light"/>
                <a:sym typeface="Myriad Pro Light"/>
              </a:rPr>
              <a:t>  what are the most likely tissue(s) producing the miRNAs in my exRNA sample?</a:t>
            </a:r>
          </a:p>
        </p:txBody>
      </p:sp>
    </p:spTree>
    <p:extLst>
      <p:ext uri="{BB962C8B-B14F-4D97-AF65-F5344CB8AC3E}">
        <p14:creationId xmlns:p14="http://schemas.microsoft.com/office/powerpoint/2010/main" val="1107155646"/>
      </p:ext>
    </p:extLst>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 name="Group 819"/>
          <p:cNvGrpSpPr/>
          <p:nvPr/>
        </p:nvGrpSpPr>
        <p:grpSpPr>
          <a:xfrm>
            <a:off x="295437" y="1190518"/>
            <a:ext cx="4422962" cy="4423498"/>
            <a:chOff x="0" y="0"/>
            <a:chExt cx="6290433" cy="6291195"/>
          </a:xfrm>
        </p:grpSpPr>
        <p:sp>
          <p:nvSpPr>
            <p:cNvPr id="818" name="Shape 818"/>
            <p:cNvSpPr/>
            <p:nvPr/>
          </p:nvSpPr>
          <p:spPr>
            <a:xfrm>
              <a:off x="139700" y="139700"/>
              <a:ext cx="6011034" cy="6011796"/>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817" name="Picture 816"/>
            <p:cNvPicPr>
              <a:picLocks/>
            </p:cNvPicPr>
            <p:nvPr/>
          </p:nvPicPr>
          <p:blipFill>
            <a:blip r:embed="rId3">
              <a:extLst/>
            </a:blip>
            <a:stretch>
              <a:fillRect/>
            </a:stretch>
          </p:blipFill>
          <p:spPr>
            <a:xfrm>
              <a:off x="0" y="-1"/>
              <a:ext cx="6290434" cy="6291197"/>
            </a:xfrm>
            <a:prstGeom prst="rect">
              <a:avLst/>
            </a:prstGeom>
            <a:effectLst/>
          </p:spPr>
        </p:pic>
      </p:grpSp>
      <p:grpSp>
        <p:nvGrpSpPr>
          <p:cNvPr id="822" name="Group 822"/>
          <p:cNvGrpSpPr/>
          <p:nvPr/>
        </p:nvGrpSpPr>
        <p:grpSpPr>
          <a:xfrm>
            <a:off x="5017273" y="1218645"/>
            <a:ext cx="3831292" cy="4243276"/>
            <a:chOff x="0" y="0"/>
            <a:chExt cx="5448946" cy="6034881"/>
          </a:xfrm>
        </p:grpSpPr>
        <p:sp>
          <p:nvSpPr>
            <p:cNvPr id="821" name="Shape 821"/>
            <p:cNvSpPr/>
            <p:nvPr/>
          </p:nvSpPr>
          <p:spPr>
            <a:xfrm>
              <a:off x="139700" y="139700"/>
              <a:ext cx="5169547" cy="5755482"/>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820" name="Picture 819"/>
            <p:cNvPicPr>
              <a:picLocks/>
            </p:cNvPicPr>
            <p:nvPr/>
          </p:nvPicPr>
          <p:blipFill>
            <a:blip r:embed="rId4">
              <a:extLst/>
            </a:blip>
            <a:stretch>
              <a:fillRect/>
            </a:stretch>
          </p:blipFill>
          <p:spPr>
            <a:xfrm>
              <a:off x="0" y="0"/>
              <a:ext cx="5448947" cy="6034882"/>
            </a:xfrm>
            <a:prstGeom prst="rect">
              <a:avLst/>
            </a:prstGeom>
            <a:effectLst/>
          </p:spPr>
        </p:pic>
      </p:grpSp>
      <p:pic>
        <p:nvPicPr>
          <p:cNvPr id="823" name="tmp.pdf"/>
          <p:cNvPicPr>
            <a:picLocks noChangeAspect="1"/>
          </p:cNvPicPr>
          <p:nvPr/>
        </p:nvPicPr>
        <p:blipFill>
          <a:blip r:embed="rId5">
            <a:extLst/>
          </a:blip>
          <a:srcRect t="4491" r="20491"/>
          <a:stretch>
            <a:fillRect/>
          </a:stretch>
        </p:blipFill>
        <p:spPr>
          <a:xfrm>
            <a:off x="335708" y="1318457"/>
            <a:ext cx="3983001" cy="4243177"/>
          </a:xfrm>
          <a:prstGeom prst="rect">
            <a:avLst/>
          </a:prstGeom>
          <a:ln w="12700">
            <a:miter lim="400000"/>
          </a:ln>
        </p:spPr>
      </p:pic>
      <p:sp>
        <p:nvSpPr>
          <p:cNvPr id="824" name="Shape 824"/>
          <p:cNvSpPr>
            <a:spLocks noGrp="1"/>
          </p:cNvSpPr>
          <p:nvPr>
            <p:ph type="title"/>
          </p:nvPr>
        </p:nvSpPr>
        <p:spPr>
          <a:prstGeom prst="rect">
            <a:avLst/>
          </a:prstGeom>
        </p:spPr>
        <p:txBody>
          <a:bodyPr/>
          <a:lstStyle/>
          <a:p>
            <a:r>
              <a:t>clustering - </a:t>
            </a:r>
            <a:r>
              <a:rPr>
                <a:solidFill>
                  <a:schemeClr val="accent5"/>
                </a:solidFill>
              </a:rPr>
              <a:t>all smRNAs</a:t>
            </a:r>
          </a:p>
        </p:txBody>
      </p:sp>
      <p:sp>
        <p:nvSpPr>
          <p:cNvPr id="825" name="Shape 82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43</a:t>
            </a:fld>
            <a:endParaRPr/>
          </a:p>
        </p:txBody>
      </p:sp>
      <p:pic>
        <p:nvPicPr>
          <p:cNvPr id="826" name="tmp.pdf"/>
          <p:cNvPicPr>
            <a:picLocks/>
          </p:cNvPicPr>
          <p:nvPr/>
        </p:nvPicPr>
        <p:blipFill>
          <a:blip r:embed="rId6">
            <a:extLst/>
          </a:blip>
          <a:srcRect l="5691" t="35376" r="64924" b="35695"/>
          <a:stretch>
            <a:fillRect/>
          </a:stretch>
        </p:blipFill>
        <p:spPr>
          <a:xfrm>
            <a:off x="5123821" y="1335289"/>
            <a:ext cx="3618075" cy="4010077"/>
          </a:xfrm>
          <a:prstGeom prst="rect">
            <a:avLst/>
          </a:prstGeom>
          <a:ln w="12700">
            <a:miter lim="400000"/>
          </a:ln>
        </p:spPr>
      </p:pic>
      <p:grpSp>
        <p:nvGrpSpPr>
          <p:cNvPr id="832" name="Group 832"/>
          <p:cNvGrpSpPr/>
          <p:nvPr/>
        </p:nvGrpSpPr>
        <p:grpSpPr>
          <a:xfrm>
            <a:off x="3583356" y="1324381"/>
            <a:ext cx="1055119" cy="1645973"/>
            <a:chOff x="0" y="0"/>
            <a:chExt cx="1500612" cy="2340938"/>
          </a:xfrm>
        </p:grpSpPr>
        <p:sp>
          <p:nvSpPr>
            <p:cNvPr id="827" name="Shape 827"/>
            <p:cNvSpPr/>
            <p:nvPr/>
          </p:nvSpPr>
          <p:spPr>
            <a:xfrm>
              <a:off x="0" y="0"/>
              <a:ext cx="1500613" cy="234093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grpSp>
          <p:nvGrpSpPr>
            <p:cNvPr id="831" name="Group 831"/>
            <p:cNvGrpSpPr/>
            <p:nvPr/>
          </p:nvGrpSpPr>
          <p:grpSpPr>
            <a:xfrm>
              <a:off x="4461" y="26808"/>
              <a:ext cx="1491690" cy="2312722"/>
              <a:chOff x="0" y="0"/>
              <a:chExt cx="1491689" cy="2312721"/>
            </a:xfrm>
          </p:grpSpPr>
          <p:pic>
            <p:nvPicPr>
              <p:cNvPr id="828" name="tmp.pdf"/>
              <p:cNvPicPr>
                <a:picLocks noChangeAspect="1"/>
              </p:cNvPicPr>
              <p:nvPr/>
            </p:nvPicPr>
            <p:blipFill>
              <a:blip r:embed="rId5">
                <a:extLst/>
              </a:blip>
              <a:srcRect l="80439" t="57975" r="15613" b="19164"/>
              <a:stretch>
                <a:fillRect/>
              </a:stretch>
            </p:blipFill>
            <p:spPr>
              <a:xfrm>
                <a:off x="0" y="172161"/>
                <a:ext cx="281234" cy="1444402"/>
              </a:xfrm>
              <a:prstGeom prst="rect">
                <a:avLst/>
              </a:prstGeom>
              <a:ln w="12700" cap="flat">
                <a:noFill/>
                <a:miter lim="400000"/>
              </a:ln>
              <a:effectLst/>
            </p:spPr>
          </p:pic>
          <p:pic>
            <p:nvPicPr>
              <p:cNvPr id="829" name="tmp.pdf"/>
              <p:cNvPicPr>
                <a:picLocks noChangeAspect="1"/>
              </p:cNvPicPr>
              <p:nvPr/>
            </p:nvPicPr>
            <p:blipFill>
              <a:blip r:embed="rId5">
                <a:extLst/>
              </a:blip>
              <a:srcRect l="80439" t="58176" r="15613" b="30684"/>
              <a:stretch>
                <a:fillRect/>
              </a:stretch>
            </p:blipFill>
            <p:spPr>
              <a:xfrm>
                <a:off x="0" y="1581861"/>
                <a:ext cx="281234" cy="703846"/>
              </a:xfrm>
              <a:prstGeom prst="rect">
                <a:avLst/>
              </a:prstGeom>
              <a:ln w="12700" cap="flat">
                <a:noFill/>
                <a:miter lim="400000"/>
              </a:ln>
              <a:effectLst/>
            </p:spPr>
          </p:pic>
          <p:pic>
            <p:nvPicPr>
              <p:cNvPr id="830" name="tmp.pdf"/>
              <p:cNvPicPr>
                <a:picLocks noChangeAspect="1"/>
              </p:cNvPicPr>
              <p:nvPr/>
            </p:nvPicPr>
            <p:blipFill>
              <a:blip r:embed="rId5">
                <a:extLst/>
              </a:blip>
              <a:srcRect l="80746" t="17654" r="1919" b="45743"/>
              <a:stretch>
                <a:fillRect/>
              </a:stretch>
            </p:blipFill>
            <p:spPr>
              <a:xfrm>
                <a:off x="256723" y="0"/>
                <a:ext cx="1234967" cy="2312722"/>
              </a:xfrm>
              <a:prstGeom prst="rect">
                <a:avLst/>
              </a:prstGeom>
              <a:ln w="12700" cap="flat">
                <a:noFill/>
                <a:miter lim="400000"/>
              </a:ln>
              <a:effectLst/>
            </p:spPr>
          </p:pic>
        </p:grpSp>
      </p:grpSp>
      <p:sp>
        <p:nvSpPr>
          <p:cNvPr id="833" name="Shape 833"/>
          <p:cNvSpPr/>
          <p:nvPr/>
        </p:nvSpPr>
        <p:spPr>
          <a:xfrm>
            <a:off x="3595196" y="4872545"/>
            <a:ext cx="841569" cy="518404"/>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900">
                <a:solidFill>
                  <a:srgbClr val="FFFFFF"/>
                </a:solidFill>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kern="0"/>
              <a:t>PCA</a:t>
            </a:r>
          </a:p>
        </p:txBody>
      </p:sp>
      <p:sp>
        <p:nvSpPr>
          <p:cNvPr id="834" name="Shape 834"/>
          <p:cNvSpPr/>
          <p:nvPr/>
        </p:nvSpPr>
        <p:spPr>
          <a:xfrm>
            <a:off x="7126588" y="4659751"/>
            <a:ext cx="1627536" cy="69970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fontAlgn="auto" hangingPunct="0">
              <a:spcBef>
                <a:spcPts val="0"/>
              </a:spcBef>
              <a:spcAft>
                <a:spcPts val="0"/>
              </a:spcAft>
              <a:defRPr sz="2900">
                <a:solidFill>
                  <a:srgbClr val="FFFFFF"/>
                </a:solidFill>
                <a:latin typeface="Myriad Pro Semibold"/>
                <a:ea typeface="Myriad Pro Semibold"/>
                <a:cs typeface="Myriad Pro Semibold"/>
                <a:sym typeface="Myriad Pro Semibold"/>
              </a:defRPr>
            </a:pPr>
            <a:r>
              <a:rPr sz="2000" kern="0">
                <a:solidFill>
                  <a:srgbClr val="FFFFFF"/>
                </a:solidFill>
                <a:latin typeface="Myriad Pro Semibold"/>
                <a:ea typeface="Myriad Pro Semibold"/>
                <a:cs typeface="Myriad Pro Semibold"/>
                <a:sym typeface="Myriad Pro Semibold"/>
              </a:rPr>
              <a:t>unsupervised</a:t>
            </a:r>
            <a:br>
              <a:rPr sz="2000" kern="0">
                <a:solidFill>
                  <a:srgbClr val="FFFFFF"/>
                </a:solidFill>
                <a:latin typeface="Myriad Pro Semibold"/>
                <a:ea typeface="Myriad Pro Semibold"/>
                <a:cs typeface="Myriad Pro Semibold"/>
                <a:sym typeface="Myriad Pro Semibold"/>
              </a:rPr>
            </a:br>
            <a:r>
              <a:rPr sz="2000" kern="0">
                <a:solidFill>
                  <a:srgbClr val="FFFFFF"/>
                </a:solidFill>
                <a:latin typeface="Myriad Pro Semibold"/>
                <a:ea typeface="Myriad Pro Semibold"/>
                <a:cs typeface="Myriad Pro Semibold"/>
                <a:sym typeface="Myriad Pro Semibold"/>
              </a:rPr>
              <a:t>clustering</a:t>
            </a:r>
          </a:p>
        </p:txBody>
      </p:sp>
      <p:sp>
        <p:nvSpPr>
          <p:cNvPr id="835" name="Shape 835"/>
          <p:cNvSpPr>
            <a:spLocks noGrp="1"/>
          </p:cNvSpPr>
          <p:nvPr>
            <p:ph type="body" sz="quarter" idx="1"/>
          </p:nvPr>
        </p:nvSpPr>
        <p:spPr>
          <a:xfrm>
            <a:off x="148139" y="5624996"/>
            <a:ext cx="8643938" cy="984145"/>
          </a:xfrm>
          <a:prstGeom prst="rect">
            <a:avLst/>
          </a:prstGeom>
        </p:spPr>
        <p:txBody>
          <a:bodyPr/>
          <a:lstStyle/>
          <a:p>
            <a:pPr marL="0" indent="0">
              <a:buSzTx/>
              <a:buNone/>
            </a:pPr>
            <a:r>
              <a:rPr>
                <a:latin typeface="+mj-lt"/>
                <a:ea typeface="+mj-ea"/>
                <a:cs typeface="+mj-cs"/>
                <a:sym typeface="Myriad Pro"/>
              </a:rPr>
              <a:t>much better separation </a:t>
            </a:r>
            <a:r>
              <a:t>of tissues by PCA when we </a:t>
            </a:r>
            <a:r>
              <a:rPr>
                <a:latin typeface="+mj-lt"/>
                <a:ea typeface="+mj-ea"/>
                <a:cs typeface="+mj-cs"/>
                <a:sym typeface="Myriad Pro"/>
              </a:rPr>
              <a:t/>
            </a:r>
            <a:br>
              <a:rPr>
                <a:latin typeface="+mj-lt"/>
                <a:ea typeface="+mj-ea"/>
                <a:cs typeface="+mj-cs"/>
                <a:sym typeface="Myriad Pro"/>
              </a:rPr>
            </a:br>
            <a:r>
              <a:rPr>
                <a:latin typeface="+mj-lt"/>
                <a:ea typeface="+mj-ea"/>
                <a:cs typeface="+mj-cs"/>
                <a:sym typeface="Myriad Pro"/>
              </a:rPr>
              <a:t>include tRNAs and piRNAs</a:t>
            </a:r>
          </a:p>
        </p:txBody>
      </p:sp>
    </p:spTree>
    <p:extLst>
      <p:ext uri="{BB962C8B-B14F-4D97-AF65-F5344CB8AC3E}">
        <p14:creationId xmlns:p14="http://schemas.microsoft.com/office/powerpoint/2010/main" val="3665416882"/>
      </p:ext>
    </p:extLst>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Shape 839"/>
          <p:cNvSpPr>
            <a:spLocks noGrp="1"/>
          </p:cNvSpPr>
          <p:nvPr>
            <p:ph type="title"/>
          </p:nvPr>
        </p:nvSpPr>
        <p:spPr>
          <a:prstGeom prst="rect">
            <a:avLst/>
          </a:prstGeom>
        </p:spPr>
        <p:txBody>
          <a:bodyPr/>
          <a:lstStyle/>
          <a:p>
            <a:r>
              <a:t>summary</a:t>
            </a:r>
          </a:p>
        </p:txBody>
      </p:sp>
      <p:sp>
        <p:nvSpPr>
          <p:cNvPr id="840" name="Shape 840"/>
          <p:cNvSpPr>
            <a:spLocks noGrp="1"/>
          </p:cNvSpPr>
          <p:nvPr>
            <p:ph type="body" idx="1"/>
          </p:nvPr>
        </p:nvSpPr>
        <p:spPr>
          <a:prstGeom prst="rect">
            <a:avLst/>
          </a:prstGeom>
        </p:spPr>
        <p:txBody>
          <a:bodyPr/>
          <a:lstStyle/>
          <a:p>
            <a:r>
              <a:t>trivial to use </a:t>
            </a:r>
            <a:r>
              <a:rPr>
                <a:latin typeface="+mj-lt"/>
                <a:ea typeface="+mj-ea"/>
                <a:cs typeface="+mj-cs"/>
                <a:sym typeface="Myriad Pro"/>
              </a:rPr>
              <a:t>exceRpt</a:t>
            </a:r>
            <a:r>
              <a:t> thanks to:</a:t>
            </a:r>
            <a:br/>
            <a:r>
              <a:t>- automated, linear workflow</a:t>
            </a:r>
            <a:br/>
            <a:r>
              <a:t>- GUI, processing, &amp; data/result storage on Genboree</a:t>
            </a:r>
          </a:p>
          <a:p>
            <a:r>
              <a:t>we have processed almost </a:t>
            </a:r>
            <a:r>
              <a:rPr>
                <a:latin typeface="+mj-lt"/>
                <a:ea typeface="+mj-ea"/>
                <a:cs typeface="+mj-cs"/>
                <a:sym typeface="Myriad Pro"/>
              </a:rPr>
              <a:t>700 smRNA-seq samples</a:t>
            </a:r>
            <a:r>
              <a:t>, </a:t>
            </a:r>
            <a:br/>
            <a:r>
              <a:t>(totalling some </a:t>
            </a:r>
            <a:r>
              <a:rPr>
                <a:latin typeface="+mj-lt"/>
                <a:ea typeface="+mj-ea"/>
                <a:cs typeface="+mj-cs"/>
                <a:sym typeface="Myriad Pro"/>
              </a:rPr>
              <a:t>6.8 billion reads</a:t>
            </a:r>
            <a:r>
              <a:t>) to create the cellular mRNA atlas</a:t>
            </a:r>
          </a:p>
          <a:p>
            <a:r>
              <a:t>aligning reads to all* available genomes is extremely fast (~90mins per sample) </a:t>
            </a:r>
            <a:br/>
            <a:r>
              <a:t/>
            </a:r>
            <a:br/>
            <a:endParaRPr/>
          </a:p>
        </p:txBody>
      </p:sp>
      <p:sp>
        <p:nvSpPr>
          <p:cNvPr id="841" name="Shape 84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44</a:t>
            </a:fld>
            <a:endParaRPr/>
          </a:p>
        </p:txBody>
      </p:sp>
      <p:sp>
        <p:nvSpPr>
          <p:cNvPr id="842" name="Shape 842"/>
          <p:cNvSpPr/>
          <p:nvPr/>
        </p:nvSpPr>
        <p:spPr>
          <a:xfrm>
            <a:off x="5384703" y="5748168"/>
            <a:ext cx="1982911"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a:solidFill>
                  <a:schemeClr val="accent1"/>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sz="3000" kern="0">
                <a:solidFill>
                  <a:srgbClr val="0365C0"/>
                </a:solidFill>
              </a:rPr>
              <a:t>exRNA.org</a:t>
            </a:r>
          </a:p>
        </p:txBody>
      </p:sp>
      <p:sp>
        <p:nvSpPr>
          <p:cNvPr id="843" name="Shape 843"/>
          <p:cNvSpPr/>
          <p:nvPr/>
        </p:nvSpPr>
        <p:spPr>
          <a:xfrm>
            <a:off x="1556903" y="5748168"/>
            <a:ext cx="2329160"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a:solidFill>
                  <a:schemeClr val="accent1"/>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sz="3000" kern="0">
                <a:solidFill>
                  <a:srgbClr val="0365C0"/>
                </a:solidFill>
              </a:rPr>
              <a:t>genboree.org</a:t>
            </a:r>
          </a:p>
        </p:txBody>
      </p:sp>
    </p:spTree>
    <p:extLst>
      <p:ext uri="{BB962C8B-B14F-4D97-AF65-F5344CB8AC3E}">
        <p14:creationId xmlns:p14="http://schemas.microsoft.com/office/powerpoint/2010/main" val="1362070616"/>
      </p:ext>
    </p:extLst>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Shape 872"/>
          <p:cNvSpPr/>
          <p:nvPr/>
        </p:nvSpPr>
        <p:spPr>
          <a:xfrm>
            <a:off x="7051777" y="1365831"/>
            <a:ext cx="1562696" cy="1562696"/>
          </a:xfrm>
          <a:prstGeom prst="ellipse">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873" name="Shape 873"/>
          <p:cNvSpPr>
            <a:spLocks noGrp="1"/>
          </p:cNvSpPr>
          <p:nvPr>
            <p:ph type="title"/>
          </p:nvPr>
        </p:nvSpPr>
        <p:spPr>
          <a:prstGeom prst="rect">
            <a:avLst/>
          </a:prstGeom>
        </p:spPr>
        <p:txBody>
          <a:bodyPr/>
          <a:lstStyle/>
          <a:p>
            <a:r>
              <a:t>Acknowledgements</a:t>
            </a:r>
          </a:p>
        </p:txBody>
      </p:sp>
      <p:pic>
        <p:nvPicPr>
          <p:cNvPr id="874" name="pasted-image.jpg"/>
          <p:cNvPicPr>
            <a:picLocks noChangeAspect="1"/>
          </p:cNvPicPr>
          <p:nvPr/>
        </p:nvPicPr>
        <p:blipFill>
          <a:blip r:embed="rId2">
            <a:extLst/>
          </a:blip>
          <a:srcRect l="28153" t="36961" r="15585" b="27122"/>
          <a:stretch>
            <a:fillRect/>
          </a:stretch>
        </p:blipFill>
        <p:spPr>
          <a:xfrm>
            <a:off x="529515" y="1365831"/>
            <a:ext cx="1562052"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5" y="21600"/>
                  <a:pt x="12953" y="21600"/>
                  <a:pt x="16796" y="17579"/>
                </a:cubicBezTo>
                <a:cubicBezTo>
                  <a:pt x="20639" y="13557"/>
                  <a:pt x="20639" y="7037"/>
                  <a:pt x="16796" y="3016"/>
                </a:cubicBezTo>
                <a:cubicBezTo>
                  <a:pt x="14875" y="1005"/>
                  <a:pt x="12357" y="0"/>
                  <a:pt x="9839" y="0"/>
                </a:cubicBezTo>
                <a:close/>
              </a:path>
            </a:pathLst>
          </a:custGeom>
          <a:ln w="12700">
            <a:miter lim="400000"/>
          </a:ln>
        </p:spPr>
      </p:pic>
      <p:pic>
        <p:nvPicPr>
          <p:cNvPr id="875" name="pasted-image.jpg"/>
          <p:cNvPicPr>
            <a:picLocks noChangeAspect="1"/>
          </p:cNvPicPr>
          <p:nvPr/>
        </p:nvPicPr>
        <p:blipFill>
          <a:blip r:embed="rId3">
            <a:extLst/>
          </a:blip>
          <a:srcRect l="307" t="1815" r="307" b="19725"/>
          <a:stretch>
            <a:fillRect/>
          </a:stretch>
        </p:blipFill>
        <p:spPr>
          <a:xfrm>
            <a:off x="2699603" y="1365817"/>
            <a:ext cx="1562752"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876" name="pasted-image.tif"/>
          <p:cNvPicPr>
            <a:picLocks noChangeAspect="1"/>
          </p:cNvPicPr>
          <p:nvPr/>
        </p:nvPicPr>
        <p:blipFill>
          <a:blip r:embed="rId4">
            <a:extLst/>
          </a:blip>
          <a:srcRect l="28785" t="25041" r="32945" b="46256"/>
          <a:stretch>
            <a:fillRect/>
          </a:stretch>
        </p:blipFill>
        <p:spPr>
          <a:xfrm>
            <a:off x="4875690" y="1365831"/>
            <a:ext cx="1562753"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877" name="pasted-image.tif"/>
          <p:cNvPicPr>
            <a:picLocks noChangeAspect="1"/>
          </p:cNvPicPr>
          <p:nvPr/>
        </p:nvPicPr>
        <p:blipFill>
          <a:blip r:embed="rId5">
            <a:extLst/>
          </a:blip>
          <a:srcRect l="10415" t="451" r="6248" b="16213"/>
          <a:stretch>
            <a:fillRect/>
          </a:stretch>
        </p:blipFill>
        <p:spPr>
          <a:xfrm>
            <a:off x="2023509" y="3889942"/>
            <a:ext cx="1562753"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878" name="pasted-image.tif"/>
          <p:cNvPicPr>
            <a:picLocks noChangeAspect="1"/>
          </p:cNvPicPr>
          <p:nvPr/>
        </p:nvPicPr>
        <p:blipFill>
          <a:blip r:embed="rId6">
            <a:extLst/>
          </a:blip>
          <a:srcRect l="8331" t="8333" r="8331" b="8331"/>
          <a:stretch>
            <a:fillRect/>
          </a:stretch>
        </p:blipFill>
        <p:spPr>
          <a:xfrm>
            <a:off x="255227" y="3888411"/>
            <a:ext cx="1562752"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sp>
        <p:nvSpPr>
          <p:cNvPr id="879" name="Shape 879"/>
          <p:cNvSpPr/>
          <p:nvPr/>
        </p:nvSpPr>
        <p:spPr>
          <a:xfrm>
            <a:off x="865" y="6292327"/>
            <a:ext cx="9148070" cy="573049"/>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35715" tIns="35715" rIns="35715" bIns="35715" anchor="ctr"/>
          <a:lstStyle>
            <a:lvl1pPr>
              <a:defRPr sz="2100">
                <a:solidFill>
                  <a:srgbClr val="FFFFFF"/>
                </a:solidFill>
              </a:defRPr>
            </a:lvl1pPr>
          </a:lstStyle>
          <a:p>
            <a:pPr algn="ctr" defTabSz="410730" fontAlgn="auto" hangingPunct="0">
              <a:spcBef>
                <a:spcPts val="0"/>
              </a:spcBef>
              <a:spcAft>
                <a:spcPts val="0"/>
              </a:spcAft>
            </a:pPr>
            <a:r>
              <a:rPr kern="0">
                <a:latin typeface="Gill Sans Light"/>
                <a:ea typeface="Gill Sans Light"/>
                <a:cs typeface="Gill Sans Light"/>
                <a:sym typeface="Gill Sans Light"/>
              </a:rPr>
              <a:t>Data Integration and Analysis Component (DIAC) members of the Data Management Resource and Repository (DMRR)</a:t>
            </a:r>
          </a:p>
        </p:txBody>
      </p:sp>
      <p:pic>
        <p:nvPicPr>
          <p:cNvPr id="880" name="pasted-image.jpg"/>
          <p:cNvPicPr>
            <a:picLocks noChangeAspect="1"/>
          </p:cNvPicPr>
          <p:nvPr/>
        </p:nvPicPr>
        <p:blipFill>
          <a:blip r:embed="rId7">
            <a:extLst/>
          </a:blip>
          <a:srcRect l="131" t="8" r="670" b="858"/>
          <a:stretch>
            <a:fillRect/>
          </a:stretch>
        </p:blipFill>
        <p:spPr>
          <a:xfrm>
            <a:off x="3791736" y="3890779"/>
            <a:ext cx="1562057" cy="1561050"/>
          </a:xfrm>
          <a:custGeom>
            <a:avLst/>
            <a:gdLst/>
            <a:ahLst/>
            <a:cxnLst>
              <a:cxn ang="0">
                <a:pos x="wd2" y="hd2"/>
              </a:cxn>
              <a:cxn ang="5400000">
                <a:pos x="wd2" y="hd2"/>
              </a:cxn>
              <a:cxn ang="10800000">
                <a:pos x="wd2" y="hd2"/>
              </a:cxn>
              <a:cxn ang="16200000">
                <a:pos x="wd2" y="hd2"/>
              </a:cxn>
            </a:cxnLst>
            <a:rect l="0" t="0" r="r" b="b"/>
            <a:pathLst>
              <a:path w="19679" h="20594" extrusionOk="0">
                <a:moveTo>
                  <a:pt x="9403" y="0"/>
                </a:moveTo>
                <a:cubicBezTo>
                  <a:pt x="7032" y="110"/>
                  <a:pt x="4692" y="1100"/>
                  <a:pt x="2882" y="2997"/>
                </a:cubicBezTo>
                <a:cubicBezTo>
                  <a:pt x="-961" y="7022"/>
                  <a:pt x="-961" y="13549"/>
                  <a:pt x="2882" y="17575"/>
                </a:cubicBezTo>
                <a:cubicBezTo>
                  <a:pt x="6725" y="21600"/>
                  <a:pt x="12953" y="21600"/>
                  <a:pt x="16796" y="17575"/>
                </a:cubicBezTo>
                <a:cubicBezTo>
                  <a:pt x="20639" y="13549"/>
                  <a:pt x="20639" y="7022"/>
                  <a:pt x="16796" y="2997"/>
                </a:cubicBezTo>
                <a:cubicBezTo>
                  <a:pt x="14986" y="1100"/>
                  <a:pt x="12646" y="110"/>
                  <a:pt x="10275" y="0"/>
                </a:cubicBezTo>
                <a:lnTo>
                  <a:pt x="9403" y="0"/>
                </a:lnTo>
                <a:close/>
              </a:path>
            </a:pathLst>
          </a:custGeom>
          <a:ln w="12700">
            <a:miter lim="400000"/>
          </a:ln>
        </p:spPr>
      </p:pic>
      <p:pic>
        <p:nvPicPr>
          <p:cNvPr id="881" name="pasted-image.jpg"/>
          <p:cNvPicPr>
            <a:picLocks noChangeAspect="1"/>
          </p:cNvPicPr>
          <p:nvPr/>
        </p:nvPicPr>
        <p:blipFill>
          <a:blip r:embed="rId8">
            <a:extLst/>
          </a:blip>
          <a:srcRect l="786" t="2588" r="793" b="21203"/>
          <a:stretch>
            <a:fillRect/>
          </a:stretch>
        </p:blipFill>
        <p:spPr>
          <a:xfrm>
            <a:off x="7327662" y="3889942"/>
            <a:ext cx="1560456"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5" y="21600"/>
                  <a:pt x="12953" y="21600"/>
                  <a:pt x="16796" y="17579"/>
                </a:cubicBezTo>
                <a:cubicBezTo>
                  <a:pt x="20639" y="13557"/>
                  <a:pt x="20639" y="7037"/>
                  <a:pt x="16796" y="3016"/>
                </a:cubicBezTo>
                <a:cubicBezTo>
                  <a:pt x="14875" y="1005"/>
                  <a:pt x="12357" y="0"/>
                  <a:pt x="9839" y="0"/>
                </a:cubicBezTo>
                <a:close/>
              </a:path>
            </a:pathLst>
          </a:custGeom>
          <a:ln w="12700">
            <a:miter lim="400000"/>
          </a:ln>
        </p:spPr>
      </p:pic>
      <p:pic>
        <p:nvPicPr>
          <p:cNvPr id="882" name="pasted-image.png"/>
          <p:cNvPicPr>
            <a:picLocks noChangeAspect="1"/>
          </p:cNvPicPr>
          <p:nvPr/>
        </p:nvPicPr>
        <p:blipFill>
          <a:blip r:embed="rId9">
            <a:extLst/>
          </a:blip>
          <a:srcRect l="9362" b="34981"/>
          <a:stretch>
            <a:fillRect/>
          </a:stretch>
        </p:blipFill>
        <p:spPr>
          <a:xfrm>
            <a:off x="7216697" y="1730008"/>
            <a:ext cx="1322239" cy="834377"/>
          </a:xfrm>
          <a:prstGeom prst="rect">
            <a:avLst/>
          </a:prstGeom>
          <a:ln w="12700">
            <a:miter lim="400000"/>
          </a:ln>
        </p:spPr>
      </p:pic>
      <p:pic>
        <p:nvPicPr>
          <p:cNvPr id="883" name="pasted-image.png"/>
          <p:cNvPicPr>
            <a:picLocks noChangeAspect="1"/>
          </p:cNvPicPr>
          <p:nvPr/>
        </p:nvPicPr>
        <p:blipFill>
          <a:blip r:embed="rId9">
            <a:extLst/>
          </a:blip>
          <a:srcRect t="72798"/>
          <a:stretch>
            <a:fillRect/>
          </a:stretch>
        </p:blipFill>
        <p:spPr>
          <a:xfrm>
            <a:off x="6990385" y="3024778"/>
            <a:ext cx="1685428" cy="403294"/>
          </a:xfrm>
          <a:prstGeom prst="rect">
            <a:avLst/>
          </a:prstGeom>
          <a:ln w="12700">
            <a:miter lim="400000"/>
          </a:ln>
        </p:spPr>
      </p:pic>
      <p:sp>
        <p:nvSpPr>
          <p:cNvPr id="884" name="Shape 884"/>
          <p:cNvSpPr/>
          <p:nvPr/>
        </p:nvSpPr>
        <p:spPr>
          <a:xfrm>
            <a:off x="227641" y="2892050"/>
            <a:ext cx="2165800" cy="472237"/>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kern="0">
                <a:solidFill>
                  <a:srgbClr val="535353"/>
                </a:solidFill>
              </a:rPr>
              <a:t>Mark Gerstein</a:t>
            </a:r>
          </a:p>
        </p:txBody>
      </p:sp>
      <p:sp>
        <p:nvSpPr>
          <p:cNvPr id="885" name="Shape 885"/>
          <p:cNvSpPr/>
          <p:nvPr/>
        </p:nvSpPr>
        <p:spPr>
          <a:xfrm>
            <a:off x="2051593" y="2891979"/>
            <a:ext cx="2864195" cy="472237"/>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kern="0">
                <a:solidFill>
                  <a:srgbClr val="535353"/>
                </a:solidFill>
              </a:rPr>
              <a:t>Aleks Milosavljevic</a:t>
            </a:r>
          </a:p>
        </p:txBody>
      </p:sp>
      <p:sp>
        <p:nvSpPr>
          <p:cNvPr id="886" name="Shape 886"/>
          <p:cNvSpPr/>
          <p:nvPr/>
        </p:nvSpPr>
        <p:spPr>
          <a:xfrm>
            <a:off x="4508835" y="2892050"/>
            <a:ext cx="2295718" cy="472237"/>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kern="0">
                <a:solidFill>
                  <a:srgbClr val="535353"/>
                </a:solidFill>
              </a:rPr>
              <a:t>Joel Rozowsky</a:t>
            </a:r>
          </a:p>
        </p:txBody>
      </p:sp>
      <p:sp>
        <p:nvSpPr>
          <p:cNvPr id="887" name="Shape 887"/>
          <p:cNvSpPr/>
          <p:nvPr/>
        </p:nvSpPr>
        <p:spPr>
          <a:xfrm>
            <a:off x="277849" y="5424023"/>
            <a:ext cx="1517510" cy="472237"/>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kern="0">
                <a:solidFill>
                  <a:srgbClr val="535353"/>
                </a:solidFill>
              </a:rPr>
              <a:t>Matt Roth</a:t>
            </a:r>
          </a:p>
        </p:txBody>
      </p:sp>
      <p:sp>
        <p:nvSpPr>
          <p:cNvPr id="888" name="Shape 888"/>
          <p:cNvSpPr/>
          <p:nvPr/>
        </p:nvSpPr>
        <p:spPr>
          <a:xfrm>
            <a:off x="1777177" y="5343309"/>
            <a:ext cx="2055418" cy="872347"/>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fontAlgn="auto" hangingPunct="0">
              <a:spcBef>
                <a:spcPts val="0"/>
              </a:spcBef>
              <a:spcAft>
                <a:spcPts val="0"/>
              </a:spcAft>
              <a:defRPr sz="2600">
                <a:latin typeface="Myriad Pro Semibold"/>
                <a:ea typeface="Myriad Pro Semibold"/>
                <a:cs typeface="Myriad Pro Semibold"/>
                <a:sym typeface="Myriad Pro Semibold"/>
              </a:defRPr>
            </a:pPr>
            <a:r>
              <a:rPr kern="0">
                <a:solidFill>
                  <a:srgbClr val="535353"/>
                </a:solidFill>
                <a:latin typeface="Myriad Pro Semibold"/>
                <a:ea typeface="Myriad Pro Semibold"/>
                <a:cs typeface="Myriad Pro Semibold"/>
                <a:sym typeface="Myriad Pro Semibold"/>
              </a:rPr>
              <a:t>Sai Lakshmi</a:t>
            </a:r>
            <a:br>
              <a:rPr kern="0">
                <a:solidFill>
                  <a:srgbClr val="535353"/>
                </a:solidFill>
                <a:latin typeface="Myriad Pro Semibold"/>
                <a:ea typeface="Myriad Pro Semibold"/>
                <a:cs typeface="Myriad Pro Semibold"/>
                <a:sym typeface="Myriad Pro Semibold"/>
              </a:rPr>
            </a:br>
            <a:r>
              <a:rPr kern="0">
                <a:solidFill>
                  <a:srgbClr val="535353"/>
                </a:solidFill>
                <a:latin typeface="Myriad Pro Semibold"/>
                <a:ea typeface="Myriad Pro Semibold"/>
                <a:cs typeface="Myriad Pro Semibold"/>
                <a:sym typeface="Myriad Pro Semibold"/>
              </a:rPr>
              <a:t>Subramanian</a:t>
            </a:r>
          </a:p>
        </p:txBody>
      </p:sp>
      <p:sp>
        <p:nvSpPr>
          <p:cNvPr id="889" name="Shape 889"/>
          <p:cNvSpPr/>
          <p:nvPr/>
        </p:nvSpPr>
        <p:spPr>
          <a:xfrm>
            <a:off x="3517517" y="5343309"/>
            <a:ext cx="2110609" cy="872347"/>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fontAlgn="auto" hangingPunct="0">
              <a:spcBef>
                <a:spcPts val="0"/>
              </a:spcBef>
              <a:spcAft>
                <a:spcPts val="0"/>
              </a:spcAft>
              <a:defRPr sz="2600">
                <a:latin typeface="Myriad Pro Semibold"/>
                <a:ea typeface="Myriad Pro Semibold"/>
                <a:cs typeface="Myriad Pro Semibold"/>
                <a:sym typeface="Myriad Pro Semibold"/>
              </a:defRPr>
            </a:pPr>
            <a:r>
              <a:rPr kern="0">
                <a:solidFill>
                  <a:srgbClr val="535353"/>
                </a:solidFill>
                <a:latin typeface="Myriad Pro Semibold"/>
                <a:ea typeface="Myriad Pro Semibold"/>
                <a:cs typeface="Myriad Pro Semibold"/>
                <a:sym typeface="Myriad Pro Semibold"/>
              </a:rPr>
              <a:t>William</a:t>
            </a:r>
            <a:br>
              <a:rPr kern="0">
                <a:solidFill>
                  <a:srgbClr val="535353"/>
                </a:solidFill>
                <a:latin typeface="Myriad Pro Semibold"/>
                <a:ea typeface="Myriad Pro Semibold"/>
                <a:cs typeface="Myriad Pro Semibold"/>
                <a:sym typeface="Myriad Pro Semibold"/>
              </a:rPr>
            </a:br>
            <a:r>
              <a:rPr kern="0">
                <a:solidFill>
                  <a:srgbClr val="535353"/>
                </a:solidFill>
                <a:latin typeface="Myriad Pro Semibold"/>
                <a:ea typeface="Myriad Pro Semibold"/>
                <a:cs typeface="Myriad Pro Semibold"/>
                <a:sym typeface="Myriad Pro Semibold"/>
              </a:rPr>
              <a:t>Thistlethwaite</a:t>
            </a:r>
          </a:p>
        </p:txBody>
      </p:sp>
      <p:sp>
        <p:nvSpPr>
          <p:cNvPr id="890" name="Shape 890"/>
          <p:cNvSpPr/>
          <p:nvPr/>
        </p:nvSpPr>
        <p:spPr>
          <a:xfrm>
            <a:off x="7370481" y="5424214"/>
            <a:ext cx="1474818" cy="472237"/>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kern="0">
                <a:solidFill>
                  <a:srgbClr val="535353"/>
                </a:solidFill>
              </a:rPr>
              <a:t>Alex Pico</a:t>
            </a:r>
          </a:p>
        </p:txBody>
      </p:sp>
      <p:pic>
        <p:nvPicPr>
          <p:cNvPr id="891" name="pasted-image.pdf"/>
          <p:cNvPicPr>
            <a:picLocks/>
          </p:cNvPicPr>
          <p:nvPr/>
        </p:nvPicPr>
        <p:blipFill>
          <a:blip r:embed="rId10">
            <a:extLst/>
          </a:blip>
          <a:stretch>
            <a:fillRect/>
          </a:stretch>
        </p:blipFill>
        <p:spPr>
          <a:xfrm>
            <a:off x="5559379" y="3889956"/>
            <a:ext cx="1562696" cy="1562696"/>
          </a:xfrm>
          <a:prstGeom prst="rect">
            <a:avLst/>
          </a:prstGeom>
          <a:ln w="12700">
            <a:miter lim="400000"/>
          </a:ln>
        </p:spPr>
      </p:pic>
      <p:sp>
        <p:nvSpPr>
          <p:cNvPr id="892" name="Shape 892"/>
          <p:cNvSpPr/>
          <p:nvPr/>
        </p:nvSpPr>
        <p:spPr>
          <a:xfrm>
            <a:off x="5711756" y="5343309"/>
            <a:ext cx="1257999" cy="872347"/>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fontAlgn="auto" hangingPunct="0">
              <a:spcBef>
                <a:spcPts val="0"/>
              </a:spcBef>
              <a:spcAft>
                <a:spcPts val="0"/>
              </a:spcAft>
              <a:defRPr sz="2600">
                <a:latin typeface="Myriad Pro Semibold"/>
                <a:ea typeface="Myriad Pro Semibold"/>
                <a:cs typeface="Myriad Pro Semibold"/>
                <a:sym typeface="Myriad Pro Semibold"/>
              </a:defRPr>
            </a:pPr>
            <a:r>
              <a:rPr kern="0">
                <a:solidFill>
                  <a:srgbClr val="535353"/>
                </a:solidFill>
                <a:latin typeface="Myriad Pro Semibold"/>
                <a:ea typeface="Myriad Pro Semibold"/>
                <a:cs typeface="Myriad Pro Semibold"/>
                <a:sym typeface="Myriad Pro Semibold"/>
              </a:rPr>
              <a:t>Fabio</a:t>
            </a:r>
            <a:br>
              <a:rPr kern="0">
                <a:solidFill>
                  <a:srgbClr val="535353"/>
                </a:solidFill>
                <a:latin typeface="Myriad Pro Semibold"/>
                <a:ea typeface="Myriad Pro Semibold"/>
                <a:cs typeface="Myriad Pro Semibold"/>
                <a:sym typeface="Myriad Pro Semibold"/>
              </a:rPr>
            </a:br>
            <a:r>
              <a:rPr kern="0">
                <a:solidFill>
                  <a:srgbClr val="535353"/>
                </a:solidFill>
                <a:latin typeface="Myriad Pro Semibold"/>
                <a:ea typeface="Myriad Pro Semibold"/>
                <a:cs typeface="Myriad Pro Semibold"/>
                <a:sym typeface="Myriad Pro Semibold"/>
              </a:rPr>
              <a:t>Navarro</a:t>
            </a:r>
          </a:p>
        </p:txBody>
      </p:sp>
    </p:spTree>
    <p:extLst>
      <p:ext uri="{BB962C8B-B14F-4D97-AF65-F5344CB8AC3E}">
        <p14:creationId xmlns:p14="http://schemas.microsoft.com/office/powerpoint/2010/main" val="2392804350"/>
      </p:ext>
    </p:extLst>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87784"/>
            <a:ext cx="4241645" cy="707886"/>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Helvetica" panose="020B0604020202020204" pitchFamily="34" charset="0"/>
                <a:ea typeface="ＭＳ Ｐゴシック" charset="0"/>
                <a:cs typeface="Helvetica" panose="020B0604020202020204" pitchFamily="34" charset="0"/>
              </a:rPr>
              <a:t>Extremity based linking with </a:t>
            </a:r>
          </a:p>
          <a:p>
            <a:pPr algn="ctr" fontAlgn="auto">
              <a:spcBef>
                <a:spcPts val="0"/>
              </a:spcBef>
              <a:spcAft>
                <a:spcPts val="0"/>
              </a:spcAft>
            </a:pPr>
            <a:r>
              <a:rPr lang="en-US" sz="2000" dirty="0">
                <a:solidFill>
                  <a:prstClr val="black"/>
                </a:solidFill>
                <a:latin typeface="Helvetica" panose="020B0604020202020204" pitchFamily="34" charset="0"/>
                <a:ea typeface="ＭＳ Ｐゴシック" charset="0"/>
                <a:cs typeface="Helvetica" panose="020B0604020202020204" pitchFamily="34" charset="0"/>
              </a:rPr>
              <a:t>homozygous genotypes</a:t>
            </a:r>
          </a:p>
        </p:txBody>
      </p:sp>
      <p:sp>
        <p:nvSpPr>
          <p:cNvPr id="5" name="Title 1"/>
          <p:cNvSpPr txBox="1">
            <a:spLocks/>
          </p:cNvSpPr>
          <p:nvPr/>
        </p:nvSpPr>
        <p:spPr>
          <a:xfrm>
            <a:off x="4657275" y="787782"/>
            <a:ext cx="3676235" cy="809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dirty="0">
                <a:solidFill>
                  <a:prstClr val="black"/>
                </a:solidFill>
                <a:latin typeface="Helvetica" panose="020B0604020202020204" pitchFamily="34" charset="0"/>
                <a:cs typeface="Helvetica" panose="020B0604020202020204" pitchFamily="34" charset="0"/>
              </a:rPr>
              <a:t>Attacker can </a:t>
            </a:r>
            <a:r>
              <a:rPr lang="en-US" sz="2000" dirty="0" smtClean="0">
                <a:solidFill>
                  <a:prstClr val="black"/>
                </a:solidFill>
                <a:latin typeface="Helvetica" panose="020B0604020202020204" pitchFamily="34" charset="0"/>
                <a:cs typeface="Helvetica" panose="020B0604020202020204" pitchFamily="34" charset="0"/>
              </a:rPr>
              <a:t>estimate </a:t>
            </a:r>
            <a:r>
              <a:rPr lang="en-US" sz="2000" dirty="0">
                <a:solidFill>
                  <a:prstClr val="black"/>
                </a:solidFill>
                <a:latin typeface="Helvetica" panose="020B0604020202020204" pitchFamily="34" charset="0"/>
                <a:cs typeface="Helvetica" panose="020B0604020202020204" pitchFamily="34" charset="0"/>
              </a:rPr>
              <a:t>the </a:t>
            </a:r>
          </a:p>
          <a:p>
            <a:pPr fontAlgn="auto">
              <a:spcAft>
                <a:spcPts val="0"/>
              </a:spcAft>
            </a:pPr>
            <a:r>
              <a:rPr lang="en-US" sz="2000" dirty="0">
                <a:solidFill>
                  <a:prstClr val="black"/>
                </a:solidFill>
                <a:latin typeface="Helvetica" panose="020B0604020202020204" pitchFamily="34" charset="0"/>
                <a:cs typeface="Helvetica" panose="020B0604020202020204" pitchFamily="34" charset="0"/>
              </a:rPr>
              <a:t>reliability of </a:t>
            </a:r>
            <a:r>
              <a:rPr lang="en-US" sz="2000" dirty="0" err="1">
                <a:solidFill>
                  <a:prstClr val="black"/>
                </a:solidFill>
                <a:latin typeface="Helvetica" panose="020B0604020202020204" pitchFamily="34" charset="0"/>
                <a:cs typeface="Helvetica" panose="020B0604020202020204" pitchFamily="34" charset="0"/>
              </a:rPr>
              <a:t>linkings</a:t>
            </a:r>
            <a:endParaRPr lang="en-US" sz="2000" dirty="0">
              <a:solidFill>
                <a:prstClr val="black"/>
              </a:solidFill>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4" y="1949151"/>
            <a:ext cx="3842390" cy="3877151"/>
          </a:xfrm>
          <a:prstGeom prst="rect">
            <a:avLst/>
          </a:prstGeom>
        </p:spPr>
      </p:pic>
      <p:grpSp>
        <p:nvGrpSpPr>
          <p:cNvPr id="3" name="Group 2"/>
          <p:cNvGrpSpPr/>
          <p:nvPr/>
        </p:nvGrpSpPr>
        <p:grpSpPr>
          <a:xfrm>
            <a:off x="4457837" y="1692248"/>
            <a:ext cx="4031129" cy="4226920"/>
            <a:chOff x="5943781" y="1692248"/>
            <a:chExt cx="5374839" cy="422692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81" y="1692248"/>
              <a:ext cx="5374839" cy="4226920"/>
            </a:xfrm>
            <a:prstGeom prst="rect">
              <a:avLst/>
            </a:prstGeom>
          </p:spPr>
        </p:pic>
        <p:cxnSp>
          <p:nvCxnSpPr>
            <p:cNvPr id="14" name="Straight Connector 13"/>
            <p:cNvCxnSpPr/>
            <p:nvPr/>
          </p:nvCxnSpPr>
          <p:spPr>
            <a:xfrm flipV="1">
              <a:off x="10075489" y="2176432"/>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41397" y="2188889"/>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37432" y="3000370"/>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34341" y="3021310"/>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10248" y="6286105"/>
            <a:ext cx="2371162" cy="446276"/>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ea typeface="ＭＳ Ｐゴシック" charset="0"/>
                <a:cs typeface="ＭＳ Ｐゴシック" charset="0"/>
              </a:rPr>
              <a:t>Sensitivity: Fraction of correctly linked</a:t>
            </a:r>
          </a:p>
          <a:p>
            <a:pPr fontAlgn="auto">
              <a:spcBef>
                <a:spcPts val="0"/>
              </a:spcBef>
              <a:spcAft>
                <a:spcPts val="0"/>
              </a:spcAft>
            </a:pPr>
            <a:r>
              <a:rPr lang="en-US" sz="1100" dirty="0" smtClean="0">
                <a:solidFill>
                  <a:prstClr val="black"/>
                </a:solidFill>
                <a:latin typeface="Calibri"/>
                <a:ea typeface="ＭＳ Ｐゴシック" charset="0"/>
                <a:cs typeface="ＭＳ Ｐゴシック" charset="0"/>
              </a:rPr>
              <a:t>Individuals among all individuals</a:t>
            </a:r>
            <a:endParaRPr lang="en-US" sz="1100" dirty="0">
              <a:solidFill>
                <a:prstClr val="black"/>
              </a:solidFill>
              <a:latin typeface="Calibri"/>
              <a:ea typeface="ＭＳ Ｐゴシック" charset="0"/>
              <a:cs typeface="ＭＳ Ｐゴシック" charset="0"/>
            </a:endParaRPr>
          </a:p>
        </p:txBody>
      </p:sp>
      <p:sp>
        <p:nvSpPr>
          <p:cNvPr id="18" name="TextBox 17"/>
          <p:cNvSpPr txBox="1"/>
          <p:nvPr/>
        </p:nvSpPr>
        <p:spPr>
          <a:xfrm>
            <a:off x="6374565" y="6286105"/>
            <a:ext cx="2658801" cy="446276"/>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ea typeface="ＭＳ Ｐゴシック" charset="0"/>
                <a:cs typeface="ＭＳ Ｐゴシック" charset="0"/>
              </a:rPr>
              <a:t>PPV: Fraction of </a:t>
            </a:r>
            <a:r>
              <a:rPr lang="en-US" sz="1100" dirty="0">
                <a:solidFill>
                  <a:prstClr val="black"/>
                </a:solidFill>
                <a:latin typeface="Calibri"/>
                <a:ea typeface="ＭＳ Ｐゴシック" charset="0"/>
                <a:cs typeface="ＭＳ Ｐゴシック" charset="0"/>
              </a:rPr>
              <a:t>correctly linked </a:t>
            </a:r>
            <a:r>
              <a:rPr lang="en-US" sz="1100" dirty="0" smtClean="0">
                <a:solidFill>
                  <a:prstClr val="black"/>
                </a:solidFill>
                <a:latin typeface="Calibri"/>
                <a:ea typeface="ＭＳ Ｐゴシック" charset="0"/>
                <a:cs typeface="ＭＳ Ｐゴシック" charset="0"/>
              </a:rPr>
              <a:t>individuals </a:t>
            </a:r>
          </a:p>
          <a:p>
            <a:pPr fontAlgn="auto">
              <a:spcBef>
                <a:spcPts val="0"/>
              </a:spcBef>
              <a:spcAft>
                <a:spcPts val="0"/>
              </a:spcAft>
            </a:pPr>
            <a:r>
              <a:rPr lang="en-US" sz="1100" dirty="0">
                <a:solidFill>
                  <a:prstClr val="black"/>
                </a:solidFill>
                <a:latin typeface="Calibri"/>
                <a:ea typeface="ＭＳ Ｐゴシック" charset="0"/>
                <a:cs typeface="ＭＳ Ｐゴシック" charset="0"/>
              </a:rPr>
              <a:t>a</a:t>
            </a:r>
            <a:r>
              <a:rPr lang="en-US" sz="1100" dirty="0" smtClean="0">
                <a:solidFill>
                  <a:prstClr val="black"/>
                </a:solidFill>
                <a:latin typeface="Calibri"/>
                <a:ea typeface="ＭＳ Ｐゴシック" charset="0"/>
                <a:cs typeface="ＭＳ Ｐゴシック" charset="0"/>
              </a:rPr>
              <a:t>mong selected individuals</a:t>
            </a:r>
            <a:endParaRPr lang="en-US" sz="1100" dirty="0">
              <a:solidFill>
                <a:prstClr val="black"/>
              </a:solidFill>
              <a:latin typeface="Calibri"/>
              <a:ea typeface="ＭＳ Ｐゴシック" charset="0"/>
              <a:cs typeface="ＭＳ Ｐゴシック" charset="0"/>
            </a:endParaRPr>
          </a:p>
        </p:txBody>
      </p:sp>
      <p:sp>
        <p:nvSpPr>
          <p:cNvPr id="19" name="Rectangle 18"/>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1408440751"/>
      </p:ext>
    </p:extLst>
  </p:cSld>
  <p:clrMapOvr>
    <a:masterClrMapping/>
  </p:clrMapOvr>
  <mc:AlternateContent xmlns:mc="http://schemas.openxmlformats.org/markup-compatibility/2006" xmlns:p14="http://schemas.microsoft.com/office/powerpoint/2010/main">
    <mc:Choice Requires="p14">
      <p:transition spd="slow" p14:dur="2000" advTm="33182"/>
    </mc:Choice>
    <mc:Fallback xmlns="">
      <p:transition xmlns:p14="http://schemas.microsoft.com/office/powerpoint/2010/main" spd="slow" advTm="33182"/>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63674"/>
            <a:ext cx="8063880" cy="752330"/>
          </a:xfrm>
        </p:spPr>
        <p:txBody>
          <a:bodyPr>
            <a:noAutofit/>
          </a:bodyPr>
          <a:lstStyle/>
          <a:p>
            <a:r>
              <a:rPr lang="en-US" sz="2800" b="1" dirty="0" smtClean="0">
                <a:latin typeface="Arial" panose="020B0604020202020204" pitchFamily="34" charset="0"/>
                <a:cs typeface="Arial" panose="020B0604020202020204" pitchFamily="34" charset="0"/>
              </a:rPr>
              <a:t>Regional </a:t>
            </a:r>
            <a:r>
              <a:rPr lang="en-US" sz="2800" b="1" dirty="0" err="1" smtClean="0">
                <a:latin typeface="Arial" panose="020B0604020202020204" pitchFamily="34" charset="0"/>
                <a:cs typeface="Arial" panose="020B0604020202020204" pitchFamily="34" charset="0"/>
              </a:rPr>
              <a:t>exRNA</a:t>
            </a:r>
            <a:r>
              <a:rPr lang="en-US" sz="2800" b="1" dirty="0" smtClean="0">
                <a:latin typeface="Arial" panose="020B0604020202020204" pitchFamily="34" charset="0"/>
                <a:cs typeface="Arial" panose="020B0604020202020204" pitchFamily="34" charset="0"/>
              </a:rPr>
              <a:t> Mapping Centers and </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Data Coordination Center</a:t>
            </a:r>
            <a:endParaRPr lang="en-US" sz="28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29044" y="6356350"/>
            <a:ext cx="2133600" cy="365125"/>
          </a:xfrm>
        </p:spPr>
        <p:txBody>
          <a:bodyPr/>
          <a:lstStyle/>
          <a:p>
            <a:fld id="{42D882AF-417C-435C-9F28-43C1763EC6AE}" type="slidenum">
              <a:rPr lang="en-US" smtClean="0"/>
              <a:pPr/>
              <a:t>5</a:t>
            </a:fld>
            <a:endParaRPr lang="en-US"/>
          </a:p>
        </p:txBody>
      </p:sp>
      <p:cxnSp>
        <p:nvCxnSpPr>
          <p:cNvPr id="8" name="Straight Connector 7"/>
          <p:cNvCxnSpPr/>
          <p:nvPr/>
        </p:nvCxnSpPr>
        <p:spPr>
          <a:xfrm>
            <a:off x="1035858" y="836712"/>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20602" y="128185"/>
            <a:ext cx="706982" cy="835831"/>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68" y="5947985"/>
            <a:ext cx="1881980" cy="69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44" y="1254472"/>
            <a:ext cx="7381956" cy="4663409"/>
          </a:xfrm>
          <a:prstGeom prst="rect">
            <a:avLst/>
          </a:prstGeom>
          <a:solidFill>
            <a:srgbClr val="FFFF00"/>
          </a:solidFill>
        </p:spPr>
      </p:pic>
      <p:sp>
        <p:nvSpPr>
          <p:cNvPr id="5" name="TextBox 4"/>
          <p:cNvSpPr txBox="1"/>
          <p:nvPr/>
        </p:nvSpPr>
        <p:spPr>
          <a:xfrm>
            <a:off x="6516216" y="1764105"/>
            <a:ext cx="2169184" cy="584775"/>
          </a:xfrm>
          <a:prstGeom prst="rect">
            <a:avLst/>
          </a:prstGeom>
          <a:solidFill>
            <a:srgbClr val="FFC000"/>
          </a:solidFill>
        </p:spPr>
        <p:txBody>
          <a:bodyPr wrap="none" rtlCol="0">
            <a:spAutoFit/>
          </a:bodyPr>
          <a:lstStyle/>
          <a:p>
            <a:pPr algn="ctr"/>
            <a:r>
              <a:rPr lang="en-US" sz="1600" b="1" dirty="0" smtClean="0"/>
              <a:t>U. Mass Med School</a:t>
            </a:r>
          </a:p>
          <a:p>
            <a:pPr algn="ctr"/>
            <a:r>
              <a:rPr lang="en-US" sz="1600" b="1" dirty="0" smtClean="0"/>
              <a:t>(Worcester)</a:t>
            </a:r>
            <a:endParaRPr lang="en-US" sz="1600" b="1" dirty="0"/>
          </a:p>
        </p:txBody>
      </p:sp>
      <p:sp>
        <p:nvSpPr>
          <p:cNvPr id="10" name="TextBox 9"/>
          <p:cNvSpPr txBox="1"/>
          <p:nvPr/>
        </p:nvSpPr>
        <p:spPr>
          <a:xfrm>
            <a:off x="1567524" y="908720"/>
            <a:ext cx="2879314" cy="584775"/>
          </a:xfrm>
          <a:prstGeom prst="rect">
            <a:avLst/>
          </a:prstGeom>
          <a:solidFill>
            <a:srgbClr val="FF3300"/>
          </a:solidFill>
        </p:spPr>
        <p:txBody>
          <a:bodyPr wrap="none" rtlCol="0">
            <a:spAutoFit/>
          </a:bodyPr>
          <a:lstStyle/>
          <a:p>
            <a:pPr algn="ctr"/>
            <a:r>
              <a:rPr lang="en-US" sz="1600" b="1" dirty="0" smtClean="0">
                <a:solidFill>
                  <a:schemeClr val="bg1"/>
                </a:solidFill>
              </a:rPr>
              <a:t>Pacific Northwest Res. Inst.</a:t>
            </a:r>
          </a:p>
          <a:p>
            <a:pPr algn="ctr"/>
            <a:r>
              <a:rPr lang="en-US" sz="1600" b="1" dirty="0" smtClean="0">
                <a:solidFill>
                  <a:schemeClr val="bg1"/>
                </a:solidFill>
              </a:rPr>
              <a:t>(Seattle)</a:t>
            </a:r>
            <a:endParaRPr lang="en-US" sz="1600" b="1" dirty="0">
              <a:solidFill>
                <a:schemeClr val="bg1"/>
              </a:solidFill>
            </a:endParaRPr>
          </a:p>
        </p:txBody>
      </p:sp>
      <p:sp>
        <p:nvSpPr>
          <p:cNvPr id="11" name="TextBox 10"/>
          <p:cNvSpPr txBox="1"/>
          <p:nvPr/>
        </p:nvSpPr>
        <p:spPr>
          <a:xfrm>
            <a:off x="7744156" y="2852936"/>
            <a:ext cx="1292340" cy="584775"/>
          </a:xfrm>
          <a:prstGeom prst="rect">
            <a:avLst/>
          </a:prstGeom>
          <a:solidFill>
            <a:srgbClr val="00B0F0"/>
          </a:solidFill>
        </p:spPr>
        <p:txBody>
          <a:bodyPr wrap="none" rtlCol="0">
            <a:spAutoFit/>
          </a:bodyPr>
          <a:lstStyle/>
          <a:p>
            <a:pPr algn="ctr"/>
            <a:r>
              <a:rPr lang="en-US" sz="1600" b="1" dirty="0" smtClean="0"/>
              <a:t>Beth Israel </a:t>
            </a:r>
          </a:p>
          <a:p>
            <a:pPr algn="ctr"/>
            <a:r>
              <a:rPr lang="en-US" sz="1600" b="1" dirty="0" smtClean="0"/>
              <a:t>(Boston)</a:t>
            </a:r>
            <a:endParaRPr lang="en-US" sz="1600" b="1" dirty="0"/>
          </a:p>
        </p:txBody>
      </p:sp>
      <p:sp>
        <p:nvSpPr>
          <p:cNvPr id="12" name="Oval 11"/>
          <p:cNvSpPr/>
          <p:nvPr/>
        </p:nvSpPr>
        <p:spPr>
          <a:xfrm>
            <a:off x="7832220" y="2492896"/>
            <a:ext cx="144016" cy="14401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4768" y="3666510"/>
            <a:ext cx="1596912" cy="338554"/>
          </a:xfrm>
          <a:prstGeom prst="rect">
            <a:avLst/>
          </a:prstGeom>
          <a:solidFill>
            <a:srgbClr val="0000FF"/>
          </a:solidFill>
        </p:spPr>
        <p:txBody>
          <a:bodyPr wrap="none" rtlCol="0">
            <a:spAutoFit/>
          </a:bodyPr>
          <a:lstStyle/>
          <a:p>
            <a:pPr algn="ctr"/>
            <a:r>
              <a:rPr lang="en-US" sz="1600" b="1" dirty="0" smtClean="0">
                <a:solidFill>
                  <a:schemeClr val="bg1"/>
                </a:solidFill>
              </a:rPr>
              <a:t>UC San Diego </a:t>
            </a:r>
          </a:p>
        </p:txBody>
      </p:sp>
      <p:sp>
        <p:nvSpPr>
          <p:cNvPr id="14" name="Oval 13"/>
          <p:cNvSpPr/>
          <p:nvPr/>
        </p:nvSpPr>
        <p:spPr>
          <a:xfrm>
            <a:off x="1495516" y="4077072"/>
            <a:ext cx="144016" cy="14401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112317" y="2274826"/>
            <a:ext cx="1484702" cy="338554"/>
          </a:xfrm>
          <a:prstGeom prst="rect">
            <a:avLst/>
          </a:prstGeom>
          <a:solidFill>
            <a:srgbClr val="7030A0"/>
          </a:solidFill>
        </p:spPr>
        <p:txBody>
          <a:bodyPr wrap="none" rtlCol="0">
            <a:spAutoFit/>
          </a:bodyPr>
          <a:lstStyle/>
          <a:p>
            <a:pPr algn="ctr"/>
            <a:r>
              <a:rPr lang="en-US" sz="1600" b="1" dirty="0" smtClean="0">
                <a:solidFill>
                  <a:schemeClr val="bg1"/>
                </a:solidFill>
              </a:rPr>
              <a:t>UC Michigan </a:t>
            </a:r>
          </a:p>
        </p:txBody>
      </p:sp>
      <p:sp>
        <p:nvSpPr>
          <p:cNvPr id="16" name="Oval 15"/>
          <p:cNvSpPr/>
          <p:nvPr/>
        </p:nvSpPr>
        <p:spPr>
          <a:xfrm>
            <a:off x="5455956" y="2708920"/>
            <a:ext cx="144016" cy="14401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639532" y="1556792"/>
            <a:ext cx="144016" cy="144016"/>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616196" y="2492896"/>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93914" y="2613380"/>
            <a:ext cx="798617" cy="338554"/>
          </a:xfrm>
          <a:prstGeom prst="rect">
            <a:avLst/>
          </a:prstGeom>
          <a:solidFill>
            <a:srgbClr val="FF0000"/>
          </a:solidFill>
        </p:spPr>
        <p:txBody>
          <a:bodyPr wrap="none" rtlCol="0">
            <a:spAutoFit/>
          </a:bodyPr>
          <a:lstStyle/>
          <a:p>
            <a:pPr algn="ctr"/>
            <a:r>
              <a:rPr lang="en-US" sz="1600" b="1" dirty="0" smtClean="0">
                <a:solidFill>
                  <a:schemeClr val="bg1"/>
                </a:solidFill>
              </a:rPr>
              <a:t>UCSF </a:t>
            </a:r>
          </a:p>
        </p:txBody>
      </p:sp>
      <p:sp>
        <p:nvSpPr>
          <p:cNvPr id="20" name="Oval 19"/>
          <p:cNvSpPr/>
          <p:nvPr/>
        </p:nvSpPr>
        <p:spPr>
          <a:xfrm>
            <a:off x="991460" y="3068960"/>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932812" y="5478323"/>
            <a:ext cx="2727030" cy="830997"/>
          </a:xfrm>
          <a:prstGeom prst="rect">
            <a:avLst/>
          </a:prstGeom>
          <a:solidFill>
            <a:srgbClr val="23ABAB"/>
          </a:solidFill>
          <a:ln w="28575">
            <a:noFill/>
          </a:ln>
        </p:spPr>
        <p:txBody>
          <a:bodyPr wrap="none" rtlCol="0">
            <a:spAutoFit/>
          </a:bodyPr>
          <a:lstStyle/>
          <a:p>
            <a:pPr algn="ctr"/>
            <a:r>
              <a:rPr lang="en-US" sz="1600" b="1" dirty="0" smtClean="0"/>
              <a:t>Baylor College</a:t>
            </a:r>
          </a:p>
          <a:p>
            <a:pPr algn="ctr"/>
            <a:r>
              <a:rPr lang="en-US" sz="1600" b="1" dirty="0"/>
              <a:t>o</a:t>
            </a:r>
            <a:r>
              <a:rPr lang="en-US" sz="1600" b="1" dirty="0" smtClean="0"/>
              <a:t>f Medicine (Houston):</a:t>
            </a:r>
          </a:p>
          <a:p>
            <a:pPr algn="ctr"/>
            <a:r>
              <a:rPr lang="en-US" sz="1600" b="1" dirty="0" smtClean="0"/>
              <a:t>Data Coordination Center </a:t>
            </a:r>
          </a:p>
        </p:txBody>
      </p:sp>
      <p:sp>
        <p:nvSpPr>
          <p:cNvPr id="22" name="Oval 21"/>
          <p:cNvSpPr/>
          <p:nvPr/>
        </p:nvSpPr>
        <p:spPr>
          <a:xfrm>
            <a:off x="4647885" y="5177772"/>
            <a:ext cx="144016" cy="144016"/>
          </a:xfrm>
          <a:prstGeom prst="ellipse">
            <a:avLst/>
          </a:prstGeom>
          <a:solidFill>
            <a:srgbClr val="23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p:cNvSpPr/>
          <p:nvPr/>
        </p:nvSpPr>
        <p:spPr>
          <a:xfrm flipH="1">
            <a:off x="4303828" y="2815914"/>
            <a:ext cx="1801207" cy="2701318"/>
          </a:xfrm>
          <a:prstGeom prst="arc">
            <a:avLst>
              <a:gd name="adj1" fmla="val 16134918"/>
              <a:gd name="adj2" fmla="val 3471407"/>
            </a:avLst>
          </a:prstGeom>
          <a:ln w="38100">
            <a:solidFill>
              <a:schemeClr val="bg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832964" flipH="1">
            <a:off x="5770380" y="1813522"/>
            <a:ext cx="936734" cy="4602120"/>
          </a:xfrm>
          <a:prstGeom prst="arc">
            <a:avLst>
              <a:gd name="adj1" fmla="val 16608149"/>
              <a:gd name="adj2" fmla="val 4747282"/>
            </a:avLst>
          </a:prstGeom>
          <a:ln w="38100">
            <a:solidFill>
              <a:schemeClr val="bg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3415934" flipV="1">
            <a:off x="5778300" y="1332641"/>
            <a:ext cx="748146" cy="4268257"/>
          </a:xfrm>
          <a:prstGeom prst="arc">
            <a:avLst>
              <a:gd name="adj1" fmla="val 17070259"/>
              <a:gd name="adj2" fmla="val 5005882"/>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8461720" flipH="1" flipV="1">
            <a:off x="2444110" y="421187"/>
            <a:ext cx="748146" cy="5631398"/>
          </a:xfrm>
          <a:prstGeom prst="arc">
            <a:avLst>
              <a:gd name="adj1" fmla="val 16850759"/>
              <a:gd name="adj2" fmla="val 5189391"/>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6921757" flipH="1" flipV="1">
            <a:off x="2127919" y="1719632"/>
            <a:ext cx="676665" cy="4708071"/>
          </a:xfrm>
          <a:prstGeom prst="arc">
            <a:avLst>
              <a:gd name="adj1" fmla="val 16850902"/>
              <a:gd name="adj2" fmla="val 5160882"/>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6099829" flipH="1" flipV="1">
            <a:off x="1946835" y="2242264"/>
            <a:ext cx="676665" cy="4708071"/>
          </a:xfrm>
          <a:prstGeom prst="arc">
            <a:avLst>
              <a:gd name="adj1" fmla="val 17799054"/>
              <a:gd name="adj2" fmla="val 5160882"/>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7113234" y="3753527"/>
            <a:ext cx="1876219" cy="584775"/>
          </a:xfrm>
          <a:prstGeom prst="rect">
            <a:avLst/>
          </a:prstGeom>
          <a:noFill/>
        </p:spPr>
        <p:txBody>
          <a:bodyPr wrap="none" rtlCol="0">
            <a:spAutoFit/>
          </a:bodyPr>
          <a:lstStyle/>
          <a:p>
            <a:pPr algn="ctr"/>
            <a:r>
              <a:rPr lang="en-US" sz="1600" b="1" dirty="0" smtClean="0"/>
              <a:t>NCBI</a:t>
            </a:r>
          </a:p>
          <a:p>
            <a:pPr algn="ctr"/>
            <a:r>
              <a:rPr lang="en-US" sz="1600" b="1" dirty="0" smtClean="0"/>
              <a:t>Washington, D.C.</a:t>
            </a:r>
          </a:p>
        </p:txBody>
      </p:sp>
      <p:sp>
        <p:nvSpPr>
          <p:cNvPr id="31" name="Oval 30"/>
          <p:cNvSpPr/>
          <p:nvPr/>
        </p:nvSpPr>
        <p:spPr>
          <a:xfrm>
            <a:off x="7146584" y="3288997"/>
            <a:ext cx="253587" cy="284019"/>
          </a:xfrm>
          <a:prstGeom prst="ellipse">
            <a:avLst/>
          </a:prstGeom>
          <a:solidFill>
            <a:srgbClr val="00800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p:nvSpPr>
        <p:spPr>
          <a:xfrm rot="13828951" flipH="1">
            <a:off x="4719923" y="1598456"/>
            <a:ext cx="1801207" cy="4383481"/>
          </a:xfrm>
          <a:prstGeom prst="arc">
            <a:avLst>
              <a:gd name="adj1" fmla="val 17744415"/>
              <a:gd name="adj2" fmla="val 3471407"/>
            </a:avLst>
          </a:prstGeom>
          <a:ln w="57150">
            <a:solidFill>
              <a:srgbClr val="00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dirty="0" smtClean="0"/>
              <a:t>ISEV 2015</a:t>
            </a:r>
            <a:endParaRPr lang="en-US" dirty="0"/>
          </a:p>
        </p:txBody>
      </p:sp>
    </p:spTree>
    <p:extLst>
      <p:ext uri="{BB962C8B-B14F-4D97-AF65-F5344CB8AC3E}">
        <p14:creationId xmlns:p14="http://schemas.microsoft.com/office/powerpoint/2010/main" val="29331969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43000"/>
          </a:xfrm>
        </p:spPr>
        <p:txBody>
          <a:bodyPr>
            <a:noAutofit/>
          </a:bodyPr>
          <a:lstStyle/>
          <a:p>
            <a:r>
              <a:rPr lang="en-US" sz="2800" b="1" dirty="0" smtClean="0">
                <a:latin typeface="Arial" pitchFamily="34" charset="0"/>
                <a:cs typeface="Arial" pitchFamily="34" charset="0"/>
              </a:rPr>
              <a:t>RNA-</a:t>
            </a:r>
            <a:r>
              <a:rPr lang="en-US" sz="2800" b="1" dirty="0" err="1" smtClean="0">
                <a:latin typeface="Arial" pitchFamily="34" charset="0"/>
                <a:cs typeface="Arial" pitchFamily="34" charset="0"/>
              </a:rPr>
              <a:t>Seq</a:t>
            </a:r>
            <a:r>
              <a:rPr lang="en-US" sz="2800" b="1" dirty="0" smtClean="0">
                <a:latin typeface="Arial" pitchFamily="34" charset="0"/>
                <a:cs typeface="Arial" pitchFamily="34" charset="0"/>
              </a:rPr>
              <a:t> Profiling of Human </a:t>
            </a:r>
            <a:r>
              <a:rPr lang="en-US" sz="2800" b="1" dirty="0" err="1" smtClean="0">
                <a:latin typeface="Arial" pitchFamily="34" charset="0"/>
                <a:cs typeface="Arial" pitchFamily="34" charset="0"/>
              </a:rPr>
              <a:t>exRNAs</a:t>
            </a:r>
            <a:r>
              <a:rPr lang="en-US" sz="2800" b="1" dirty="0" smtClean="0">
                <a:latin typeface="Arial" pitchFamily="34" charset="0"/>
                <a:cs typeface="Arial" pitchFamily="34" charset="0"/>
              </a:rPr>
              <a:t> – </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Multiple Biological Fluids</a:t>
            </a:r>
            <a:endParaRPr lang="en-US" sz="2800" b="1" dirty="0">
              <a:latin typeface="Arial" pitchFamily="34" charset="0"/>
              <a:cs typeface="Arial" pitchFamily="34" charset="0"/>
            </a:endParaRPr>
          </a:p>
        </p:txBody>
      </p:sp>
      <p:sp>
        <p:nvSpPr>
          <p:cNvPr id="18" name="TextBox 17"/>
          <p:cNvSpPr txBox="1"/>
          <p:nvPr/>
        </p:nvSpPr>
        <p:spPr>
          <a:xfrm>
            <a:off x="1073286" y="1761277"/>
            <a:ext cx="6997428" cy="4093428"/>
          </a:xfrm>
          <a:prstGeom prst="rect">
            <a:avLst/>
          </a:prstGeom>
          <a:noFill/>
        </p:spPr>
        <p:txBody>
          <a:bodyPr wrap="none" rtlCol="0">
            <a:spAutoFit/>
          </a:bodyPr>
          <a:lstStyle/>
          <a:p>
            <a:pPr marL="285750" indent="-285750">
              <a:buFont typeface="Arial" panose="020B0604020202020204" pitchFamily="34" charset="0"/>
              <a:buChar char="•"/>
            </a:pPr>
            <a:r>
              <a:rPr lang="en-US" sz="2000" b="1" dirty="0" smtClean="0"/>
              <a:t>Short &amp; long non-coding, non-coding, circular coding</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Plasma</a:t>
            </a:r>
          </a:p>
          <a:p>
            <a:pPr marL="285750" indent="-285750">
              <a:buFont typeface="Arial" panose="020B0604020202020204" pitchFamily="34" charset="0"/>
              <a:buChar char="•"/>
            </a:pPr>
            <a:r>
              <a:rPr lang="en-US" sz="2000" b="1" dirty="0" smtClean="0"/>
              <a:t>Serum</a:t>
            </a:r>
          </a:p>
          <a:p>
            <a:pPr marL="285750" indent="-285750">
              <a:buFont typeface="Arial" panose="020B0604020202020204" pitchFamily="34" charset="0"/>
              <a:buChar char="•"/>
            </a:pPr>
            <a:r>
              <a:rPr lang="en-US" sz="2000" b="1" dirty="0" smtClean="0"/>
              <a:t>Urine</a:t>
            </a:r>
          </a:p>
          <a:p>
            <a:pPr marL="285750" indent="-285750">
              <a:buFont typeface="Arial" panose="020B0604020202020204" pitchFamily="34" charset="0"/>
              <a:buChar char="•"/>
            </a:pPr>
            <a:r>
              <a:rPr lang="en-US" sz="2000" b="1" dirty="0" smtClean="0"/>
              <a:t>Saliva</a:t>
            </a:r>
          </a:p>
          <a:p>
            <a:pPr marL="285750" indent="-285750">
              <a:buFont typeface="Arial" panose="020B0604020202020204" pitchFamily="34" charset="0"/>
              <a:buChar char="•"/>
            </a:pPr>
            <a:r>
              <a:rPr lang="en-US" sz="2000" b="1" dirty="0" smtClean="0"/>
              <a:t>Cerebrospinal fluid</a:t>
            </a:r>
          </a:p>
          <a:p>
            <a:pPr marL="285750" indent="-285750">
              <a:buFont typeface="Arial" panose="020B0604020202020204" pitchFamily="34" charset="0"/>
              <a:buChar char="•"/>
            </a:pPr>
            <a:r>
              <a:rPr lang="en-US" sz="2000" b="1" dirty="0" smtClean="0"/>
              <a:t>Cord blood</a:t>
            </a:r>
          </a:p>
          <a:p>
            <a:pPr marL="285750" indent="-285750">
              <a:buFont typeface="Arial" panose="020B0604020202020204" pitchFamily="34" charset="0"/>
              <a:buChar char="•"/>
            </a:pPr>
            <a:r>
              <a:rPr lang="en-US" sz="2000" b="1" dirty="0" smtClean="0"/>
              <a:t>Seminal fluid</a:t>
            </a:r>
          </a:p>
          <a:p>
            <a:pPr marL="285750" indent="-285750">
              <a:buFont typeface="Arial" panose="020B0604020202020204" pitchFamily="34" charset="0"/>
              <a:buChar char="•"/>
            </a:pPr>
            <a:r>
              <a:rPr lang="en-US" sz="2000" b="1" dirty="0" err="1" smtClean="0"/>
              <a:t>Bronchoaveolar</a:t>
            </a:r>
            <a:r>
              <a:rPr lang="en-US" sz="2000" b="1" dirty="0" smtClean="0"/>
              <a:t> fluid</a:t>
            </a:r>
          </a:p>
          <a:p>
            <a:pPr marL="285750" indent="-285750">
              <a:buFont typeface="Arial" panose="020B0604020202020204" pitchFamily="34" charset="0"/>
              <a:buChar char="•"/>
            </a:pPr>
            <a:r>
              <a:rPr lang="en-US" sz="2000" b="1" dirty="0" smtClean="0"/>
              <a:t>Placenta</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Endogenous vs exogenous (environment/diet</a:t>
            </a:r>
            <a:r>
              <a:rPr lang="en-US" sz="2000" b="1" dirty="0" smtClean="0"/>
              <a:t>)</a:t>
            </a:r>
            <a:endParaRPr lang="en-US" sz="2000" b="1" dirty="0"/>
          </a:p>
        </p:txBody>
      </p:sp>
      <p:sp>
        <p:nvSpPr>
          <p:cNvPr id="8" name="Slide Number Placeholder 7"/>
          <p:cNvSpPr>
            <a:spLocks noGrp="1"/>
          </p:cNvSpPr>
          <p:nvPr>
            <p:ph type="sldNum" sz="quarter" idx="12"/>
          </p:nvPr>
        </p:nvSpPr>
        <p:spPr>
          <a:xfrm>
            <a:off x="6553200" y="6356350"/>
            <a:ext cx="2133600" cy="365125"/>
          </a:xfrm>
        </p:spPr>
        <p:txBody>
          <a:bodyPr/>
          <a:lstStyle/>
          <a:p>
            <a:fld id="{42D882AF-417C-435C-9F28-43C1763EC6AE}" type="slidenum">
              <a:rPr lang="en-US" smtClean="0"/>
              <a:pPr/>
              <a:t>6</a:t>
            </a:fld>
            <a:endParaRPr lang="en-US"/>
          </a:p>
        </p:txBody>
      </p:sp>
      <p:sp>
        <p:nvSpPr>
          <p:cNvPr id="4" name="Footer Placeholder 3"/>
          <p:cNvSpPr>
            <a:spLocks noGrp="1"/>
          </p:cNvSpPr>
          <p:nvPr>
            <p:ph type="ftr" sz="quarter" idx="11"/>
          </p:nvPr>
        </p:nvSpPr>
        <p:spPr>
          <a:xfrm>
            <a:off x="3124200" y="6356350"/>
            <a:ext cx="2895600" cy="365125"/>
          </a:xfrm>
        </p:spPr>
        <p:txBody>
          <a:bodyPr/>
          <a:lstStyle/>
          <a:p>
            <a:r>
              <a:rPr lang="en-US" dirty="0" smtClean="0"/>
              <a:t>ISEV 2015</a:t>
            </a:r>
            <a:endParaRPr lang="en-US" dirty="0"/>
          </a:p>
        </p:txBody>
      </p:sp>
      <p:pic>
        <p:nvPicPr>
          <p:cNvPr id="9" name="Picture 8" descr="exRNA logo.png"/>
          <p:cNvPicPr>
            <a:picLocks noChangeAspect="1"/>
          </p:cNvPicPr>
          <p:nvPr/>
        </p:nvPicPr>
        <p:blipFill rotWithShape="1">
          <a:blip r:embed="rId3" cstate="print">
            <a:extLst>
              <a:ext uri="{28A0092B-C50C-407E-A947-70E740481C1C}">
                <a14:useLocalDpi xmlns:a14="http://schemas.microsoft.com/office/drawing/2010/main" val="0"/>
              </a:ext>
            </a:extLst>
          </a:blip>
          <a:srcRect r="66312"/>
          <a:stretch/>
        </p:blipFill>
        <p:spPr>
          <a:xfrm>
            <a:off x="120602" y="128185"/>
            <a:ext cx="706982" cy="835831"/>
          </a:xfrm>
          <a:prstGeom prst="rect">
            <a:avLst/>
          </a:prstGeom>
        </p:spPr>
      </p:pic>
      <p:cxnSp>
        <p:nvCxnSpPr>
          <p:cNvPr id="7" name="Straight Connector 6"/>
          <p:cNvCxnSpPr/>
          <p:nvPr/>
        </p:nvCxnSpPr>
        <p:spPr>
          <a:xfrm>
            <a:off x="1035858" y="1196752"/>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3696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678" y="77426"/>
            <a:ext cx="7526786" cy="752330"/>
          </a:xfrm>
        </p:spPr>
        <p:txBody>
          <a:bodyPr>
            <a:noAutofit/>
          </a:bodyPr>
          <a:lstStyle/>
          <a:p>
            <a:pPr algn="l"/>
            <a:r>
              <a:rPr lang="en-US" sz="4000" b="1" dirty="0" smtClean="0">
                <a:latin typeface="Arial" panose="020B0604020202020204" pitchFamily="34" charset="0"/>
                <a:cs typeface="Arial" panose="020B0604020202020204" pitchFamily="34" charset="0"/>
              </a:rPr>
              <a:t>DMRR Analysis Infrastructure</a:t>
            </a:r>
            <a:endParaRPr lang="en-US" sz="4000" b="1" dirty="0">
              <a:solidFill>
                <a:srgbClr val="2E9EE2"/>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7</a:t>
            </a:fld>
            <a:endParaRPr lang="en-US"/>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pic>
        <p:nvPicPr>
          <p:cNvPr id="6" name="Picture 5"/>
          <p:cNvPicPr>
            <a:picLocks noChangeAspect="1" noChangeArrowheads="1"/>
          </p:cNvPicPr>
          <p:nvPr/>
        </p:nvPicPr>
        <p:blipFill rotWithShape="1">
          <a:blip r:embed="rId3" cstate="print"/>
          <a:srcRect l="44236" t="28157" r="38337" b="18090"/>
          <a:stretch/>
        </p:blipFill>
        <p:spPr bwMode="auto">
          <a:xfrm>
            <a:off x="5004048" y="1052736"/>
            <a:ext cx="1152128" cy="1861130"/>
          </a:xfrm>
          <a:prstGeom prst="rect">
            <a:avLst/>
          </a:prstGeom>
          <a:noFill/>
          <a:ln w="9525">
            <a:noFill/>
            <a:miter lim="800000"/>
            <a:headEnd/>
            <a:tailEnd/>
          </a:ln>
        </p:spPr>
      </p:pic>
      <p:sp>
        <p:nvSpPr>
          <p:cNvPr id="3" name="TextBox 2"/>
          <p:cNvSpPr txBox="1"/>
          <p:nvPr/>
        </p:nvSpPr>
        <p:spPr>
          <a:xfrm>
            <a:off x="397438" y="1974449"/>
            <a:ext cx="1266693" cy="400110"/>
          </a:xfrm>
          <a:prstGeom prst="rect">
            <a:avLst/>
          </a:prstGeom>
          <a:noFill/>
        </p:spPr>
        <p:txBody>
          <a:bodyPr wrap="none" rtlCol="0">
            <a:spAutoFit/>
          </a:bodyPr>
          <a:lstStyle/>
          <a:p>
            <a:r>
              <a:rPr lang="en-US" sz="2000" b="1" dirty="0" smtClean="0"/>
              <a:t>Libraries</a:t>
            </a:r>
            <a:endParaRPr lang="en-US" sz="2000" b="1" dirty="0"/>
          </a:p>
        </p:txBody>
      </p:sp>
      <p:pic>
        <p:nvPicPr>
          <p:cNvPr id="5" name="Picture 4"/>
          <p:cNvPicPr>
            <a:picLocks noChangeAspect="1"/>
          </p:cNvPicPr>
          <p:nvPr/>
        </p:nvPicPr>
        <p:blipFill>
          <a:blip r:embed="rId4"/>
          <a:stretch>
            <a:fillRect/>
          </a:stretch>
        </p:blipFill>
        <p:spPr>
          <a:xfrm>
            <a:off x="2684226" y="1653527"/>
            <a:ext cx="1293377" cy="973394"/>
          </a:xfrm>
          <a:prstGeom prst="rect">
            <a:avLst/>
          </a:prstGeom>
        </p:spPr>
      </p:pic>
      <p:pic>
        <p:nvPicPr>
          <p:cNvPr id="7" name="Picture 6"/>
          <p:cNvPicPr>
            <a:picLocks noChangeAspect="1"/>
          </p:cNvPicPr>
          <p:nvPr/>
        </p:nvPicPr>
        <p:blipFill>
          <a:blip r:embed="rId5"/>
          <a:stretch>
            <a:fillRect/>
          </a:stretch>
        </p:blipFill>
        <p:spPr>
          <a:xfrm>
            <a:off x="7202823" y="1612088"/>
            <a:ext cx="1365385" cy="1222239"/>
          </a:xfrm>
          <a:prstGeom prst="rect">
            <a:avLst/>
          </a:prstGeom>
          <a:ln>
            <a:solidFill>
              <a:srgbClr val="FF0000"/>
            </a:solidFill>
          </a:ln>
        </p:spPr>
      </p:pic>
      <p:sp>
        <p:nvSpPr>
          <p:cNvPr id="10" name="Right Arrow 9"/>
          <p:cNvSpPr/>
          <p:nvPr/>
        </p:nvSpPr>
        <p:spPr>
          <a:xfrm>
            <a:off x="1763688" y="1983301"/>
            <a:ext cx="720080" cy="349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211960" y="1972514"/>
            <a:ext cx="720080" cy="349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156176" y="1972514"/>
            <a:ext cx="720080" cy="349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10596" y="2861155"/>
            <a:ext cx="2681684" cy="1815882"/>
          </a:xfrm>
          <a:prstGeom prst="rect">
            <a:avLst/>
          </a:prstGeom>
          <a:noFill/>
        </p:spPr>
        <p:txBody>
          <a:bodyPr wrap="square" rtlCol="0">
            <a:spAutoFit/>
          </a:bodyPr>
          <a:lstStyle/>
          <a:p>
            <a:endParaRPr lang="en-US" sz="1600" b="1" dirty="0" smtClean="0"/>
          </a:p>
          <a:p>
            <a:pPr marL="285750" indent="-285750">
              <a:buFont typeface="Arial" panose="020B0604020202020204" pitchFamily="34" charset="0"/>
              <a:buChar char="•"/>
            </a:pPr>
            <a:r>
              <a:rPr lang="en-US" sz="1600" b="1" dirty="0" smtClean="0"/>
              <a:t>Small </a:t>
            </a:r>
            <a:r>
              <a:rPr lang="en-US" sz="1600" b="1" dirty="0" err="1" smtClean="0"/>
              <a:t>exRNA-Seq</a:t>
            </a:r>
            <a:r>
              <a:rPr lang="en-US" sz="1600" b="1" dirty="0" smtClean="0"/>
              <a:t> pipeline</a:t>
            </a:r>
          </a:p>
          <a:p>
            <a:pPr marL="285750" indent="-285750">
              <a:buFont typeface="Arial" panose="020B0604020202020204" pitchFamily="34" charset="0"/>
              <a:buChar char="•"/>
            </a:pPr>
            <a:r>
              <a:rPr lang="en-US" sz="1600" b="1" dirty="0" smtClean="0"/>
              <a:t>Long </a:t>
            </a:r>
            <a:r>
              <a:rPr lang="en-US" sz="1600" b="1" dirty="0" err="1" smtClean="0"/>
              <a:t>exRNA-Seq</a:t>
            </a:r>
            <a:r>
              <a:rPr lang="en-US" sz="1600" b="1" dirty="0" smtClean="0"/>
              <a:t> pipeline</a:t>
            </a:r>
          </a:p>
          <a:p>
            <a:pPr marL="285750" indent="-285750">
              <a:buFont typeface="Arial" panose="020B0604020202020204" pitchFamily="34" charset="0"/>
              <a:buChar char="•"/>
            </a:pPr>
            <a:r>
              <a:rPr lang="en-US" sz="1600" b="1" dirty="0" err="1" smtClean="0"/>
              <a:t>ExRNA</a:t>
            </a:r>
            <a:r>
              <a:rPr lang="en-US" sz="1600" b="1" dirty="0" smtClean="0"/>
              <a:t> Atlas</a:t>
            </a:r>
          </a:p>
          <a:p>
            <a:pPr marL="285750" indent="-285750">
              <a:buFont typeface="Arial" panose="020B0604020202020204" pitchFamily="34" charset="0"/>
              <a:buChar char="•"/>
            </a:pPr>
            <a:r>
              <a:rPr lang="en-US" sz="1600" b="1" dirty="0" smtClean="0"/>
              <a:t>Genboree Workbench</a:t>
            </a:r>
          </a:p>
        </p:txBody>
      </p:sp>
      <p:sp>
        <p:nvSpPr>
          <p:cNvPr id="14" name="TextBox 13"/>
          <p:cNvSpPr txBox="1"/>
          <p:nvPr/>
        </p:nvSpPr>
        <p:spPr>
          <a:xfrm>
            <a:off x="6948264" y="2861154"/>
            <a:ext cx="1967301" cy="1323439"/>
          </a:xfrm>
          <a:prstGeom prst="rect">
            <a:avLst/>
          </a:prstGeom>
          <a:noFill/>
        </p:spPr>
        <p:txBody>
          <a:bodyPr wrap="square" rtlCol="0">
            <a:spAutoFit/>
          </a:bodyPr>
          <a:lstStyle/>
          <a:p>
            <a:endParaRPr lang="en-US" sz="1600" b="1" dirty="0" smtClean="0"/>
          </a:p>
          <a:p>
            <a:pPr marL="285750" indent="-285750">
              <a:buFont typeface="Arial" panose="020B0604020202020204" pitchFamily="34" charset="0"/>
              <a:buChar char="•"/>
            </a:pPr>
            <a:r>
              <a:rPr lang="en-US" sz="1600" b="1" dirty="0" err="1" smtClean="0"/>
              <a:t>WikiPathways</a:t>
            </a:r>
            <a:endParaRPr lang="en-US" sz="1600" b="1" dirty="0" smtClean="0"/>
          </a:p>
          <a:p>
            <a:pPr marL="285750" indent="-285750">
              <a:buFont typeface="Arial" panose="020B0604020202020204" pitchFamily="34" charset="0"/>
              <a:buChar char="•"/>
            </a:pPr>
            <a:r>
              <a:rPr lang="en-US" sz="1600" b="1" dirty="0" err="1" smtClean="0"/>
              <a:t>Cytoscape</a:t>
            </a:r>
            <a:endParaRPr lang="en-US" sz="1600" b="1" dirty="0" smtClean="0"/>
          </a:p>
          <a:p>
            <a:pPr marL="285750" indent="-285750">
              <a:buFont typeface="Arial" panose="020B0604020202020204" pitchFamily="34" charset="0"/>
              <a:buChar char="•"/>
            </a:pPr>
            <a:r>
              <a:rPr lang="en-US" sz="1600" b="1" dirty="0" err="1" smtClean="0"/>
              <a:t>PathVisio</a:t>
            </a:r>
            <a:endParaRPr lang="en-US" sz="1600" b="1" dirty="0" smtClean="0"/>
          </a:p>
          <a:p>
            <a:pPr marL="285750" indent="-285750">
              <a:buFont typeface="Arial" panose="020B0604020202020204" pitchFamily="34" charset="0"/>
              <a:buChar char="•"/>
            </a:pPr>
            <a:r>
              <a:rPr lang="en-US" sz="1600" b="1" dirty="0" err="1" smtClean="0"/>
              <a:t>BioGPS</a:t>
            </a:r>
            <a:endParaRPr lang="en-US" sz="1600" b="1" dirty="0" smtClean="0"/>
          </a:p>
        </p:txBody>
      </p:sp>
      <p:sp>
        <p:nvSpPr>
          <p:cNvPr id="15" name="TextBox 14"/>
          <p:cNvSpPr txBox="1"/>
          <p:nvPr/>
        </p:nvSpPr>
        <p:spPr>
          <a:xfrm>
            <a:off x="2411436" y="2871943"/>
            <a:ext cx="1999160" cy="584775"/>
          </a:xfrm>
          <a:prstGeom prst="rect">
            <a:avLst/>
          </a:prstGeom>
          <a:noFill/>
        </p:spPr>
        <p:txBody>
          <a:bodyPr wrap="square" rtlCol="0">
            <a:spAutoFit/>
          </a:bodyPr>
          <a:lstStyle/>
          <a:p>
            <a:endParaRPr lang="en-US" sz="1600" b="1" dirty="0" smtClean="0"/>
          </a:p>
          <a:p>
            <a:pPr marL="285750" indent="-285750">
              <a:buFont typeface="Arial" panose="020B0604020202020204" pitchFamily="34" charset="0"/>
              <a:buChar char="•"/>
            </a:pPr>
            <a:r>
              <a:rPr lang="en-US" sz="1600" b="1" dirty="0" smtClean="0"/>
              <a:t>Sequence</a:t>
            </a:r>
          </a:p>
        </p:txBody>
      </p:sp>
      <p:sp>
        <p:nvSpPr>
          <p:cNvPr id="16" name="TextBox 15"/>
          <p:cNvSpPr txBox="1"/>
          <p:nvPr/>
        </p:nvSpPr>
        <p:spPr>
          <a:xfrm>
            <a:off x="331574" y="2834327"/>
            <a:ext cx="1999160" cy="830997"/>
          </a:xfrm>
          <a:prstGeom prst="rect">
            <a:avLst/>
          </a:prstGeom>
          <a:noFill/>
        </p:spPr>
        <p:txBody>
          <a:bodyPr wrap="square" rtlCol="0">
            <a:spAutoFit/>
          </a:bodyPr>
          <a:lstStyle/>
          <a:p>
            <a:endParaRPr lang="en-US" sz="1600" b="1" dirty="0" smtClean="0"/>
          </a:p>
          <a:p>
            <a:pPr marL="285750" indent="-285750">
              <a:buFont typeface="Arial" panose="020B0604020202020204" pitchFamily="34" charset="0"/>
              <a:buChar char="•"/>
            </a:pPr>
            <a:r>
              <a:rPr lang="en-US" sz="1600" b="1" dirty="0" smtClean="0"/>
              <a:t>Sample</a:t>
            </a:r>
          </a:p>
          <a:p>
            <a:r>
              <a:rPr lang="en-US" sz="1600" b="1" dirty="0" smtClean="0"/>
              <a:t>     Preparation</a:t>
            </a:r>
          </a:p>
        </p:txBody>
      </p:sp>
      <p:sp>
        <p:nvSpPr>
          <p:cNvPr id="17" name="Title 1"/>
          <p:cNvSpPr txBox="1">
            <a:spLocks/>
          </p:cNvSpPr>
          <p:nvPr/>
        </p:nvSpPr>
        <p:spPr>
          <a:xfrm>
            <a:off x="160042" y="5084750"/>
            <a:ext cx="8876453" cy="7523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i="1" dirty="0" smtClean="0">
                <a:solidFill>
                  <a:srgbClr val="008000"/>
                </a:solidFill>
                <a:latin typeface="Helvetica"/>
                <a:cs typeface="Helvetica"/>
              </a:rPr>
              <a:t>Protocols, data, &amp; pipelines at www.exrna.org</a:t>
            </a:r>
            <a:endParaRPr lang="en-US" sz="2400" b="1" i="1" dirty="0">
              <a:solidFill>
                <a:srgbClr val="008000"/>
              </a:solidFill>
              <a:latin typeface="Helvetica"/>
              <a:cs typeface="Helvetica"/>
            </a:endParaRPr>
          </a:p>
        </p:txBody>
      </p:sp>
      <p:sp>
        <p:nvSpPr>
          <p:cNvPr id="18" name="Footer Placeholder 17"/>
          <p:cNvSpPr>
            <a:spLocks noGrp="1"/>
          </p:cNvSpPr>
          <p:nvPr>
            <p:ph type="ftr" sz="quarter" idx="11"/>
          </p:nvPr>
        </p:nvSpPr>
        <p:spPr/>
        <p:txBody>
          <a:bodyPr/>
          <a:lstStyle/>
          <a:p>
            <a:r>
              <a:rPr lang="en-US" dirty="0" smtClean="0"/>
              <a:t>ISEV 2015</a:t>
            </a:r>
            <a:endParaRPr lang="en-US" dirty="0"/>
          </a:p>
        </p:txBody>
      </p:sp>
    </p:spTree>
    <p:extLst>
      <p:ext uri="{BB962C8B-B14F-4D97-AF65-F5344CB8AC3E}">
        <p14:creationId xmlns:p14="http://schemas.microsoft.com/office/powerpoint/2010/main" val="14885363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120" y="63674"/>
            <a:ext cx="8063880" cy="752330"/>
          </a:xfrm>
        </p:spPr>
        <p:txBody>
          <a:bodyPr>
            <a:noAutofit/>
          </a:bodyPr>
          <a:lstStyle/>
          <a:p>
            <a:r>
              <a:rPr lang="en-US" b="1" dirty="0" err="1" smtClean="0">
                <a:latin typeface="Arial" panose="020B0604020202020204" pitchFamily="34" charset="0"/>
                <a:cs typeface="Arial" panose="020B0604020202020204" pitchFamily="34" charset="0"/>
              </a:rPr>
              <a:t>ExRNA</a:t>
            </a:r>
            <a:r>
              <a:rPr lang="en-US" b="1" dirty="0" smtClean="0">
                <a:latin typeface="Arial" panose="020B0604020202020204" pitchFamily="34" charset="0"/>
                <a:cs typeface="Arial" panose="020B0604020202020204" pitchFamily="34" charset="0"/>
              </a:rPr>
              <a:t> Atlas</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8</a:t>
            </a:fld>
            <a:endParaRPr lang="en-US"/>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244" y="1700808"/>
            <a:ext cx="7651556" cy="4115004"/>
          </a:xfrm>
          <a:prstGeom prst="rect">
            <a:avLst/>
          </a:prstGeom>
          <a:ln w="19050">
            <a:solidFill>
              <a:srgbClr val="FF0000"/>
            </a:solidFill>
          </a:ln>
        </p:spPr>
      </p:pic>
      <p:sp>
        <p:nvSpPr>
          <p:cNvPr id="5" name="Footer Placeholder 4"/>
          <p:cNvSpPr>
            <a:spLocks noGrp="1"/>
          </p:cNvSpPr>
          <p:nvPr>
            <p:ph type="ftr" sz="quarter" idx="11"/>
          </p:nvPr>
        </p:nvSpPr>
        <p:spPr/>
        <p:txBody>
          <a:bodyPr/>
          <a:lstStyle/>
          <a:p>
            <a:r>
              <a:rPr lang="en-US" dirty="0" smtClean="0"/>
              <a:t>ISEV 2015</a:t>
            </a:r>
            <a:endParaRPr lang="en-US" dirty="0"/>
          </a:p>
        </p:txBody>
      </p:sp>
    </p:spTree>
    <p:extLst>
      <p:ext uri="{BB962C8B-B14F-4D97-AF65-F5344CB8AC3E}">
        <p14:creationId xmlns:p14="http://schemas.microsoft.com/office/powerpoint/2010/main" val="30737256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D882AF-417C-435C-9F28-43C1763EC6AE}" type="slidenum">
              <a:rPr lang="en-US" smtClean="0"/>
              <a:pPr/>
              <a:t>9</a:t>
            </a:fld>
            <a:endParaRPr lang="en-US"/>
          </a:p>
        </p:txBody>
      </p:sp>
      <p:cxnSp>
        <p:nvCxnSpPr>
          <p:cNvPr id="8" name="Straight Connector 7"/>
          <p:cNvCxnSpPr/>
          <p:nvPr/>
        </p:nvCxnSpPr>
        <p:spPr>
          <a:xfrm>
            <a:off x="1160014" y="692696"/>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sp>
        <p:nvSpPr>
          <p:cNvPr id="5" name="Footer Placeholder 4"/>
          <p:cNvSpPr>
            <a:spLocks noGrp="1"/>
          </p:cNvSpPr>
          <p:nvPr>
            <p:ph type="ftr" sz="quarter" idx="11"/>
          </p:nvPr>
        </p:nvSpPr>
        <p:spPr/>
        <p:txBody>
          <a:bodyPr/>
          <a:lstStyle/>
          <a:p>
            <a:r>
              <a:rPr lang="en-US" dirty="0" smtClean="0"/>
              <a:t>ISEV 2015</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889000"/>
            <a:ext cx="7918450" cy="508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251520" y="5200228"/>
            <a:ext cx="2448272" cy="936104"/>
          </a:xfrm>
          <a:prstGeom prst="wedgeRectCallout">
            <a:avLst>
              <a:gd name="adj1" fmla="val -8600"/>
              <a:gd name="adj2" fmla="val -12287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Various Data </a:t>
            </a:r>
            <a:r>
              <a:rPr lang="en-US" dirty="0" smtClean="0">
                <a:solidFill>
                  <a:schemeClr val="tx1"/>
                </a:solidFill>
              </a:rPr>
              <a:t>Types</a:t>
            </a:r>
          </a:p>
          <a:p>
            <a:pPr algn="ctr" fontAlgn="auto">
              <a:spcBef>
                <a:spcPts val="0"/>
              </a:spcBef>
              <a:spcAft>
                <a:spcPts val="0"/>
              </a:spcAft>
              <a:defRPr/>
            </a:pPr>
            <a:r>
              <a:rPr lang="en-US" dirty="0" smtClean="0">
                <a:solidFill>
                  <a:schemeClr val="tx1"/>
                </a:solidFill>
              </a:rPr>
              <a:t>(tracks, files, ROIs, </a:t>
            </a:r>
            <a:r>
              <a:rPr lang="en-US" dirty="0" err="1" smtClean="0">
                <a:solidFill>
                  <a:schemeClr val="tx1"/>
                </a:solidFill>
              </a:rPr>
              <a:t>etc</a:t>
            </a:r>
            <a:r>
              <a:rPr lang="en-US" dirty="0" smtClean="0">
                <a:solidFill>
                  <a:schemeClr val="tx1"/>
                </a:solidFill>
              </a:rPr>
              <a:t>)</a:t>
            </a:r>
            <a:endParaRPr lang="en-US" dirty="0">
              <a:solidFill>
                <a:schemeClr val="tx1"/>
              </a:solidFill>
            </a:endParaRPr>
          </a:p>
        </p:txBody>
      </p:sp>
      <p:sp>
        <p:nvSpPr>
          <p:cNvPr id="12" name="Rectangular Callout 11"/>
          <p:cNvSpPr/>
          <p:nvPr/>
        </p:nvSpPr>
        <p:spPr>
          <a:xfrm>
            <a:off x="7086600" y="5410200"/>
            <a:ext cx="1732881" cy="938200"/>
          </a:xfrm>
          <a:prstGeom prst="wedgeRectCallout">
            <a:avLst>
              <a:gd name="adj1" fmla="val -141502"/>
              <a:gd name="adj2" fmla="val -547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Tells the tool where to deposit results</a:t>
            </a:r>
            <a:endParaRPr lang="en-US" dirty="0">
              <a:solidFill>
                <a:schemeClr val="tx1"/>
              </a:solidFill>
            </a:endParaRPr>
          </a:p>
        </p:txBody>
      </p:sp>
      <p:sp>
        <p:nvSpPr>
          <p:cNvPr id="13" name="Rectangular Callout 12"/>
          <p:cNvSpPr/>
          <p:nvPr/>
        </p:nvSpPr>
        <p:spPr>
          <a:xfrm>
            <a:off x="6439519" y="3356992"/>
            <a:ext cx="2020913" cy="720080"/>
          </a:xfrm>
          <a:prstGeom prst="wedgeRectCallout">
            <a:avLst>
              <a:gd name="adj1" fmla="val -103430"/>
              <a:gd name="adj2" fmla="val 3892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Tells the tool to use this input data/file </a:t>
            </a:r>
            <a:endParaRPr lang="en-US" dirty="0">
              <a:solidFill>
                <a:schemeClr val="tx1"/>
              </a:solidFill>
            </a:endParaRPr>
          </a:p>
        </p:txBody>
      </p:sp>
      <p:sp>
        <p:nvSpPr>
          <p:cNvPr id="14" name="Rectangular Callout 13"/>
          <p:cNvSpPr/>
          <p:nvPr/>
        </p:nvSpPr>
        <p:spPr>
          <a:xfrm>
            <a:off x="6357687" y="2132856"/>
            <a:ext cx="2461794" cy="1080120"/>
          </a:xfrm>
          <a:prstGeom prst="wedgeRectCallout">
            <a:avLst>
              <a:gd name="adj1" fmla="val -101256"/>
              <a:gd name="adj2" fmla="val -32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Specific information on files/samples selected in the “Data Selector”</a:t>
            </a:r>
            <a:endParaRPr lang="en-US" dirty="0">
              <a:solidFill>
                <a:schemeClr val="tx1"/>
              </a:solidFill>
            </a:endParaRPr>
          </a:p>
        </p:txBody>
      </p:sp>
      <p:sp>
        <p:nvSpPr>
          <p:cNvPr id="15" name="TextBox 14"/>
          <p:cNvSpPr txBox="1"/>
          <p:nvPr/>
        </p:nvSpPr>
        <p:spPr>
          <a:xfrm>
            <a:off x="693142" y="138053"/>
            <a:ext cx="8308032" cy="456535"/>
          </a:xfrm>
          <a:prstGeom prst="rect">
            <a:avLst/>
          </a:prstGeom>
          <a:noFill/>
        </p:spPr>
        <p:txBody>
          <a:bodyPr wrap="square" rtlCol="0">
            <a:spAutoFit/>
          </a:bodyPr>
          <a:lstStyle/>
          <a:p>
            <a:pPr algn="ctr">
              <a:lnSpc>
                <a:spcPct val="150000"/>
              </a:lnSpc>
            </a:pPr>
            <a:r>
              <a:rPr lang="en-US" b="1" dirty="0" smtClean="0"/>
              <a:t>The Genboree Workbench:  Web-based Data Management &amp; Analysis</a:t>
            </a:r>
          </a:p>
        </p:txBody>
      </p:sp>
    </p:spTree>
    <p:extLst>
      <p:ext uri="{BB962C8B-B14F-4D97-AF65-F5344CB8AC3E}">
        <p14:creationId xmlns:p14="http://schemas.microsoft.com/office/powerpoint/2010/main" val="45687129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1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8.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1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3.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4.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7.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2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31.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32.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33.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34.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35.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36.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4.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5.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6.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hite">
  <a:themeElements>
    <a:clrScheme name="White">
      <a:dk1>
        <a:srgbClr val="535353"/>
      </a:dk1>
      <a:lt1>
        <a:srgbClr val="34005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yriad Pro"/>
        <a:ea typeface="Myriad Pro"/>
        <a:cs typeface="Myriad Pro"/>
      </a:majorFont>
      <a:minorFont>
        <a:latin typeface="Myriad Pro Light"/>
        <a:ea typeface="Myriad Pro Light"/>
        <a:cs typeface="Myriad Pro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27870</TotalTime>
  <Words>2630</Words>
  <Application>Microsoft Macintosh PowerPoint</Application>
  <PresentationFormat>On-screen Show (4:3)</PresentationFormat>
  <Paragraphs>656</Paragraphs>
  <Slides>46</Slides>
  <Notes>12</Notes>
  <HiddenSlides>0</HiddenSlides>
  <MMClips>0</MMClips>
  <ScaleCrop>false</ScaleCrop>
  <HeadingPairs>
    <vt:vector size="4" baseType="variant">
      <vt:variant>
        <vt:lpstr>Theme</vt:lpstr>
      </vt:variant>
      <vt:variant>
        <vt:i4>8</vt:i4>
      </vt:variant>
      <vt:variant>
        <vt:lpstr>Slide Titles</vt:lpstr>
      </vt:variant>
      <vt:variant>
        <vt:i4>46</vt:i4>
      </vt:variant>
    </vt:vector>
  </HeadingPairs>
  <TitlesOfParts>
    <vt:vector size="54" baseType="lpstr">
      <vt:lpstr>Office Theme</vt:lpstr>
      <vt:lpstr>5_Office Theme</vt:lpstr>
      <vt:lpstr>White</vt:lpstr>
      <vt:lpstr>15_template</vt:lpstr>
      <vt:lpstr>12_template</vt:lpstr>
      <vt:lpstr>4_template</vt:lpstr>
      <vt:lpstr>8_Office Theme</vt:lpstr>
      <vt:lpstr>6_Office Theme</vt:lpstr>
      <vt:lpstr>Intro to ERCC DMRR Workshop</vt:lpstr>
      <vt:lpstr>Common Fund Programs</vt:lpstr>
      <vt:lpstr>ERCC Organization</vt:lpstr>
      <vt:lpstr>eXRNA Portal</vt:lpstr>
      <vt:lpstr>Regional exRNA Mapping Centers and  Data Coordination Center</vt:lpstr>
      <vt:lpstr>RNA-Seq Profiling of Human exRNAs –  Multiple Biological Fluids</vt:lpstr>
      <vt:lpstr>DMRR Analysis Infrastructure</vt:lpstr>
      <vt:lpstr>ExRNA Atlas</vt:lpstr>
      <vt:lpstr>PowerPoint Presentation</vt:lpstr>
      <vt:lpstr>Acknowledgements</vt:lpstr>
      <vt:lpstr>Thoughts on Publication Rollout Structure for the ENCODE Project</vt:lpstr>
      <vt:lpstr>PowerPoint Presentation</vt:lpstr>
      <vt:lpstr>Papers authored by ENCODE consortium members vs. those  that use ENCODE data but were not funded by ENCODE</vt:lpstr>
      <vt:lpstr>PowerPoint Presentation</vt:lpstr>
      <vt:lpstr>Network statistics highlight  change in modularity with consortium rollouts (L)  &amp; importance of broker role (R)</vt:lpstr>
      <vt:lpstr> Large-scale Transcriptome Mining: Building Interpretative Models while Protecting Individual Privacy</vt:lpstr>
      <vt:lpstr>exRNA-seq analysis software</vt:lpstr>
      <vt:lpstr>RNA-seq</vt:lpstr>
      <vt:lpstr>rseqtools</vt:lpstr>
      <vt:lpstr>Light-weight formats</vt:lpstr>
      <vt:lpstr>MRF Examples</vt:lpstr>
      <vt:lpstr> Large-scale Transcriptome Mining: Building Interpretative Models while Protecting Individual Privacy</vt:lpstr>
      <vt:lpstr>PowerPoint Presentation</vt:lpstr>
      <vt:lpstr>Information Content and Predictability</vt:lpstr>
      <vt:lpstr>Representative Expression, Genotype, eQTL Datasets</vt:lpstr>
      <vt:lpstr>Per eQTL and ICI Cumulative Leakage versus Genotype Predictability</vt:lpstr>
      <vt:lpstr>Cumulative Leakage versus Joint Predictability</vt:lpstr>
      <vt:lpstr>Linking Attack Scenario</vt:lpstr>
      <vt:lpstr>Steps in Instantiation of a (Mock) Linking Attack</vt:lpstr>
      <vt:lpstr>PowerPoint Presentation</vt:lpstr>
      <vt:lpstr> Large-scale Transcriptome Mining: Building Interpretative Models while Protecting Individual Privacy</vt:lpstr>
      <vt:lpstr>exceRpt a comprehensive method for the analysis of smallRNA-seq data, cellular expression profiles, &amp; exogenous sequence detection</vt:lpstr>
      <vt:lpstr>for a typical cellular sample…</vt:lpstr>
      <vt:lpstr>PowerPoint Presentation</vt:lpstr>
      <vt:lpstr>total reads by biotype</vt:lpstr>
      <vt:lpstr>exceRpt  @  Genboree.org</vt:lpstr>
      <vt:lpstr>downstream analysis</vt:lpstr>
      <vt:lpstr>PowerPoint Presentation</vt:lpstr>
      <vt:lpstr>exogenous genomic alignment</vt:lpstr>
      <vt:lpstr>PowerPoint Presentation</vt:lpstr>
      <vt:lpstr>PowerPoint Presentation</vt:lpstr>
      <vt:lpstr>cellular smallRNA atlas</vt:lpstr>
      <vt:lpstr>clustering - all smRNAs</vt:lpstr>
      <vt:lpstr>summary</vt:lpstr>
      <vt:lpstr>Acknowledgements</vt:lpstr>
      <vt:lpstr>PowerPoint Presentation</vt:lpstr>
    </vt:vector>
  </TitlesOfParts>
  <Company>BCM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andrewj</dc:creator>
  <cp:lastModifiedBy>Mark Gerstein</cp:lastModifiedBy>
  <cp:revision>1386</cp:revision>
  <cp:lastPrinted>2013-04-06T11:14:55Z</cp:lastPrinted>
  <dcterms:created xsi:type="dcterms:W3CDTF">2008-09-03T19:41:00Z</dcterms:created>
  <dcterms:modified xsi:type="dcterms:W3CDTF">2016-03-30T01:46:35Z</dcterms:modified>
</cp:coreProperties>
</file>