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64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85"/>
  </p:normalViewPr>
  <p:slideViewPr>
    <p:cSldViewPr snapToGrid="0" snapToObjects="1">
      <p:cViewPr varScale="1">
        <p:scale>
          <a:sx n="81" d="100"/>
          <a:sy n="81" d="100"/>
        </p:scale>
        <p:origin x="200" y="360"/>
      </p:cViewPr>
      <p:guideLst/>
    </p:cSldViewPr>
  </p:slideViewPr>
  <p:notesTextViewPr>
    <p:cViewPr>
      <p:scale>
        <a:sx n="1" d="1"/>
        <a:sy n="1" d="1"/>
      </p:scale>
      <p:origin x="0" y="-5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918F2-2AD5-7B48-8D9E-0CB5A86CA3E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570E7-27A8-894E-BE41-2F7982889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7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</a:t>
            </a:r>
            <a:r>
              <a:rPr lang="en-US" baseline="0" dirty="0" smtClean="0"/>
              <a:t> axis are brain peaks from </a:t>
            </a:r>
            <a:r>
              <a:rPr lang="en-US" baseline="0" dirty="0" err="1" smtClean="0"/>
              <a:t>brainspan</a:t>
            </a:r>
            <a:r>
              <a:rPr lang="en-US" baseline="0" dirty="0" smtClean="0"/>
              <a:t> and enhancers of the other tissues from roadmap, x axis are different diseases. Compare the enrichment in two </a:t>
            </a:r>
            <a:r>
              <a:rPr lang="en-US" baseline="0" dirty="0" err="1" smtClean="0"/>
              <a:t>dimesions</a:t>
            </a:r>
            <a:r>
              <a:rPr lang="en-US" baseline="0" dirty="0" smtClean="0"/>
              <a:t>. Showed 10 out of 98 enhancers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6B77-72BF-9D4A-87FA-781B15A958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97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likely that super-enhancers identify enhancers that function in the regulation of tissue-specific transcription.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Enhancers are generally enriched for disease-associated variants, and this association is strongest in tissues implicated in the corresponding disease17,46–48.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70E7-27A8-894E-BE41-2F79828891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6E6-7606-1D4F-839D-3E6D53CDB8C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FB5C-80E4-CC48-8DAE-ED369BC25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2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6E6-7606-1D4F-839D-3E6D53CDB8C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FB5C-80E4-CC48-8DAE-ED369BC25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3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6E6-7606-1D4F-839D-3E6D53CDB8C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FB5C-80E4-CC48-8DAE-ED369BC25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8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6E6-7606-1D4F-839D-3E6D53CDB8C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FB5C-80E4-CC48-8DAE-ED369BC25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6E6-7606-1D4F-839D-3E6D53CDB8C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FB5C-80E4-CC48-8DAE-ED369BC25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6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6E6-7606-1D4F-839D-3E6D53CDB8C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FB5C-80E4-CC48-8DAE-ED369BC25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6E6-7606-1D4F-839D-3E6D53CDB8C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FB5C-80E4-CC48-8DAE-ED369BC25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6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6E6-7606-1D4F-839D-3E6D53CDB8C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FB5C-80E4-CC48-8DAE-ED369BC25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6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6E6-7606-1D4F-839D-3E6D53CDB8C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FB5C-80E4-CC48-8DAE-ED369BC25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6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6E6-7606-1D4F-839D-3E6D53CDB8C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FB5C-80E4-CC48-8DAE-ED369BC25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7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6E6-7606-1D4F-839D-3E6D53CDB8C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FB5C-80E4-CC48-8DAE-ED369BC25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1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526E6-7606-1D4F-839D-3E6D53CDB8C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AFB5C-80E4-CC48-8DAE-ED369BC25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2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GWAS SNP </a:t>
            </a:r>
            <a:r>
              <a:rPr lang="en-US" dirty="0" smtClean="0"/>
              <a:t>enrichment on </a:t>
            </a:r>
            <a:r>
              <a:rPr lang="en-US" dirty="0" err="1" smtClean="0"/>
              <a:t>ChIP-Seq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SL- P2-tech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3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977" y="664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ChIP-Seq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analysis pipeline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z="1100" smtClean="0"/>
              <a:t>2</a:t>
            </a:fld>
            <a:endParaRPr lang="en-US" sz="110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302663" y="1569237"/>
            <a:ext cx="1097280" cy="60883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ChIP</a:t>
            </a:r>
            <a:r>
              <a:rPr lang="en-US" sz="1100" dirty="0"/>
              <a:t> </a:t>
            </a:r>
            <a:r>
              <a:rPr lang="en-US" sz="1100" dirty="0" smtClean="0"/>
              <a:t> </a:t>
            </a:r>
            <a:r>
              <a:rPr lang="en-US" sz="1100" dirty="0" err="1" smtClean="0"/>
              <a:t>FastQ</a:t>
            </a:r>
            <a:r>
              <a:rPr lang="en-US" sz="1100" dirty="0" smtClean="0"/>
              <a:t> file</a:t>
            </a:r>
            <a:endParaRPr lang="en-US" sz="1100" dirty="0"/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1676516" y="1553020"/>
            <a:ext cx="1097280" cy="641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Quality metrics</a:t>
            </a:r>
          </a:p>
          <a:p>
            <a:pPr algn="ctr"/>
            <a:r>
              <a:rPr lang="en-US" sz="1000" dirty="0" smtClean="0"/>
              <a:t>(</a:t>
            </a:r>
            <a:r>
              <a:rPr lang="en-US" sz="1000" dirty="0" err="1" smtClean="0"/>
              <a:t>FastQC</a:t>
            </a:r>
            <a:r>
              <a:rPr lang="en-US" sz="1000" dirty="0" smtClean="0"/>
              <a:t>, FASTX)</a:t>
            </a:r>
            <a:endParaRPr lang="en-US" sz="1000" dirty="0"/>
          </a:p>
        </p:txBody>
      </p:sp>
      <p:sp>
        <p:nvSpPr>
          <p:cNvPr id="7" name="Rounded Rectangle 6"/>
          <p:cNvSpPr>
            <a:spLocks noChangeAspect="1"/>
          </p:cNvSpPr>
          <p:nvPr/>
        </p:nvSpPr>
        <p:spPr>
          <a:xfrm>
            <a:off x="3050369" y="1563850"/>
            <a:ext cx="1097280" cy="619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Read mapping</a:t>
            </a:r>
          </a:p>
          <a:p>
            <a:pPr algn="ctr"/>
            <a:r>
              <a:rPr lang="en-US" sz="1100" dirty="0" smtClean="0"/>
              <a:t>(Bowtie)</a:t>
            </a:r>
            <a:endParaRPr lang="en-US" sz="1100" dirty="0"/>
          </a:p>
        </p:txBody>
      </p:sp>
      <p:sp>
        <p:nvSpPr>
          <p:cNvPr id="8" name="Rounded Rectangle 7"/>
          <p:cNvSpPr/>
          <p:nvPr/>
        </p:nvSpPr>
        <p:spPr>
          <a:xfrm>
            <a:off x="4424222" y="1280729"/>
            <a:ext cx="1473629" cy="1172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Quality metrics of read counts</a:t>
            </a:r>
          </a:p>
          <a:p>
            <a:pPr algn="ctr"/>
            <a:r>
              <a:rPr lang="en-US" sz="1100" dirty="0" smtClean="0"/>
              <a:t> (</a:t>
            </a:r>
            <a:r>
              <a:rPr lang="en-US" sz="1100" dirty="0"/>
              <a:t>Strand cross-correlation </a:t>
            </a:r>
            <a:r>
              <a:rPr lang="en-US" sz="1100" dirty="0" smtClean="0"/>
              <a:t>analysis, number of reads in the peaks, library complexity)</a:t>
            </a:r>
            <a:endParaRPr lang="en-US" sz="1100" dirty="0"/>
          </a:p>
        </p:txBody>
      </p:sp>
      <p:sp>
        <p:nvSpPr>
          <p:cNvPr id="9" name="Rounded Rectangle 8"/>
          <p:cNvSpPr/>
          <p:nvPr/>
        </p:nvSpPr>
        <p:spPr>
          <a:xfrm>
            <a:off x="6656983" y="3921612"/>
            <a:ext cx="1618488" cy="688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Peak calling</a:t>
            </a:r>
          </a:p>
          <a:p>
            <a:pPr algn="ctr"/>
            <a:r>
              <a:rPr lang="en-US" sz="1100" dirty="0" smtClean="0"/>
              <a:t>(MACS2, MUSIC)</a:t>
            </a:r>
            <a:endParaRPr lang="en-US" sz="1100" dirty="0"/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8324618" y="5565944"/>
            <a:ext cx="1828800" cy="811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Downstream analysis</a:t>
            </a:r>
          </a:p>
          <a:p>
            <a:pPr algn="ctr"/>
            <a:r>
              <a:rPr lang="en-US" sz="1100" dirty="0" smtClean="0"/>
              <a:t>(peak comparison, peak annotation, motif analysis)</a:t>
            </a:r>
            <a:endParaRPr lang="en-US" sz="1100" dirty="0"/>
          </a:p>
        </p:txBody>
      </p:sp>
      <p:cxnSp>
        <p:nvCxnSpPr>
          <p:cNvPr id="13" name="Straight Arrow Connector 12"/>
          <p:cNvCxnSpPr>
            <a:stCxn id="5" idx="3"/>
            <a:endCxn id="6" idx="1"/>
          </p:cNvCxnSpPr>
          <p:nvPr/>
        </p:nvCxnSpPr>
        <p:spPr>
          <a:xfrm>
            <a:off x="1399943" y="1873652"/>
            <a:ext cx="276573" cy="0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8" idx="3"/>
            <a:endCxn id="29" idx="1"/>
          </p:cNvCxnSpPr>
          <p:nvPr/>
        </p:nvCxnSpPr>
        <p:spPr>
          <a:xfrm>
            <a:off x="2839483" y="3203170"/>
            <a:ext cx="210886" cy="0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7" idx="1"/>
          </p:cNvCxnSpPr>
          <p:nvPr/>
        </p:nvCxnSpPr>
        <p:spPr>
          <a:xfrm>
            <a:off x="2773796" y="1873652"/>
            <a:ext cx="276573" cy="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1"/>
          </p:cNvCxnSpPr>
          <p:nvPr/>
        </p:nvCxnSpPr>
        <p:spPr>
          <a:xfrm flipV="1">
            <a:off x="4147649" y="1866958"/>
            <a:ext cx="276573" cy="6695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>
            <a:spLocks noChangeAspect="1"/>
          </p:cNvSpPr>
          <p:nvPr/>
        </p:nvSpPr>
        <p:spPr>
          <a:xfrm>
            <a:off x="344701" y="2914516"/>
            <a:ext cx="1097280" cy="60883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Control </a:t>
            </a:r>
            <a:r>
              <a:rPr lang="en-US" sz="1100" dirty="0" err="1" smtClean="0"/>
              <a:t>FastQ</a:t>
            </a:r>
            <a:r>
              <a:rPr lang="en-US" sz="1100" dirty="0" smtClean="0"/>
              <a:t> file</a:t>
            </a:r>
            <a:endParaRPr lang="en-US" sz="1100" dirty="0"/>
          </a:p>
        </p:txBody>
      </p:sp>
      <p:sp>
        <p:nvSpPr>
          <p:cNvPr id="29" name="Rounded Rectangle 28"/>
          <p:cNvSpPr>
            <a:spLocks noChangeAspect="1"/>
          </p:cNvSpPr>
          <p:nvPr/>
        </p:nvSpPr>
        <p:spPr>
          <a:xfrm>
            <a:off x="3050369" y="2893367"/>
            <a:ext cx="1097280" cy="619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Read mapping</a:t>
            </a:r>
          </a:p>
          <a:p>
            <a:pPr algn="ctr"/>
            <a:r>
              <a:rPr lang="en-US" sz="1100" dirty="0" smtClean="0"/>
              <a:t>(Bowtie)</a:t>
            </a:r>
            <a:endParaRPr lang="en-US" sz="1100" dirty="0"/>
          </a:p>
        </p:txBody>
      </p:sp>
      <p:cxnSp>
        <p:nvCxnSpPr>
          <p:cNvPr id="39" name="Straight Arrow Connector 38"/>
          <p:cNvCxnSpPr>
            <a:stCxn id="8" idx="3"/>
            <a:endCxn id="9" idx="1"/>
          </p:cNvCxnSpPr>
          <p:nvPr/>
        </p:nvCxnSpPr>
        <p:spPr>
          <a:xfrm>
            <a:off x="5897851" y="1866958"/>
            <a:ext cx="759132" cy="2399145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3"/>
            <a:endCxn id="9" idx="1"/>
          </p:cNvCxnSpPr>
          <p:nvPr/>
        </p:nvCxnSpPr>
        <p:spPr>
          <a:xfrm>
            <a:off x="4147649" y="3203170"/>
            <a:ext cx="2509334" cy="1062933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8579840" y="3926909"/>
            <a:ext cx="1290141" cy="6783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ChIP-Seq</a:t>
            </a:r>
            <a:r>
              <a:rPr lang="en-US" sz="1100" dirty="0" smtClean="0"/>
              <a:t> peaks</a:t>
            </a:r>
            <a:endParaRPr lang="en-US" sz="1100" dirty="0"/>
          </a:p>
        </p:txBody>
      </p:sp>
      <p:cxnSp>
        <p:nvCxnSpPr>
          <p:cNvPr id="50" name="Straight Arrow Connector 49"/>
          <p:cNvCxnSpPr>
            <a:stCxn id="9" idx="3"/>
            <a:endCxn id="49" idx="1"/>
          </p:cNvCxnSpPr>
          <p:nvPr/>
        </p:nvCxnSpPr>
        <p:spPr>
          <a:xfrm flipV="1">
            <a:off x="8275471" y="4266102"/>
            <a:ext cx="304369" cy="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2"/>
            <a:endCxn id="11" idx="0"/>
          </p:cNvCxnSpPr>
          <p:nvPr/>
        </p:nvCxnSpPr>
        <p:spPr>
          <a:xfrm>
            <a:off x="9224911" y="4605295"/>
            <a:ext cx="14107" cy="960649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>
            <a:spLocks noChangeAspect="1"/>
          </p:cNvSpPr>
          <p:nvPr/>
        </p:nvSpPr>
        <p:spPr>
          <a:xfrm>
            <a:off x="6657846" y="2867359"/>
            <a:ext cx="1669198" cy="719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Signal generation, </a:t>
            </a:r>
          </a:p>
          <a:p>
            <a:pPr algn="ctr"/>
            <a:r>
              <a:rPr lang="en-US" sz="1100" dirty="0" smtClean="0"/>
              <a:t>file format conversion</a:t>
            </a:r>
          </a:p>
          <a:p>
            <a:pPr algn="ctr"/>
            <a:r>
              <a:rPr lang="en-US" sz="1100" dirty="0" smtClean="0"/>
              <a:t>(</a:t>
            </a:r>
            <a:r>
              <a:rPr lang="en-US" sz="1100" dirty="0" err="1" smtClean="0"/>
              <a:t>samtools</a:t>
            </a:r>
            <a:r>
              <a:rPr lang="en-US" sz="1100" dirty="0" smtClean="0"/>
              <a:t>, </a:t>
            </a:r>
            <a:r>
              <a:rPr lang="en-US" sz="1100" dirty="0" err="1" smtClean="0"/>
              <a:t>bedtools</a:t>
            </a:r>
            <a:r>
              <a:rPr lang="en-US" sz="1100" dirty="0" smtClean="0"/>
              <a:t>, </a:t>
            </a:r>
            <a:r>
              <a:rPr lang="en-US" sz="1100" dirty="0" err="1"/>
              <a:t>bedGraphToBigWig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cxnSp>
        <p:nvCxnSpPr>
          <p:cNvPr id="59" name="Straight Arrow Connector 58"/>
          <p:cNvCxnSpPr>
            <a:stCxn id="29" idx="3"/>
            <a:endCxn id="55" idx="1"/>
          </p:cNvCxnSpPr>
          <p:nvPr/>
        </p:nvCxnSpPr>
        <p:spPr>
          <a:xfrm>
            <a:off x="4147649" y="3203170"/>
            <a:ext cx="2510197" cy="23965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>
            <a:spLocks noChangeAspect="1"/>
          </p:cNvSpPr>
          <p:nvPr/>
        </p:nvSpPr>
        <p:spPr>
          <a:xfrm>
            <a:off x="6622155" y="1474781"/>
            <a:ext cx="1704889" cy="799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Signal generation, </a:t>
            </a:r>
          </a:p>
          <a:p>
            <a:pPr algn="ctr"/>
            <a:r>
              <a:rPr lang="en-US" sz="1100" dirty="0" smtClean="0"/>
              <a:t>file format conversion</a:t>
            </a:r>
          </a:p>
          <a:p>
            <a:pPr algn="ctr"/>
            <a:r>
              <a:rPr lang="en-US" sz="1100" dirty="0" smtClean="0"/>
              <a:t>(</a:t>
            </a:r>
            <a:r>
              <a:rPr lang="en-US" sz="1100" dirty="0" err="1" smtClean="0"/>
              <a:t>samtools</a:t>
            </a:r>
            <a:r>
              <a:rPr lang="en-US" sz="1100" dirty="0" smtClean="0"/>
              <a:t>, </a:t>
            </a:r>
            <a:r>
              <a:rPr lang="en-US" sz="1100" dirty="0" err="1" smtClean="0"/>
              <a:t>bedtools</a:t>
            </a:r>
            <a:r>
              <a:rPr lang="en-US" sz="1100" dirty="0" smtClean="0"/>
              <a:t>, </a:t>
            </a:r>
            <a:r>
              <a:rPr lang="en-US" sz="1100" dirty="0" err="1"/>
              <a:t>bedGraphToBigWig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cxnSp>
        <p:nvCxnSpPr>
          <p:cNvPr id="65" name="Straight Arrow Connector 64"/>
          <p:cNvCxnSpPr>
            <a:stCxn id="8" idx="3"/>
            <a:endCxn id="62" idx="1"/>
          </p:cNvCxnSpPr>
          <p:nvPr/>
        </p:nvCxnSpPr>
        <p:spPr>
          <a:xfrm>
            <a:off x="5897851" y="1866958"/>
            <a:ext cx="724304" cy="7335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8610599" y="2879738"/>
            <a:ext cx="1290141" cy="6783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Control bigwig file</a:t>
            </a:r>
            <a:endParaRPr lang="en-US" sz="1100" dirty="0"/>
          </a:p>
        </p:txBody>
      </p:sp>
      <p:sp>
        <p:nvSpPr>
          <p:cNvPr id="71" name="Rounded Rectangle 70"/>
          <p:cNvSpPr/>
          <p:nvPr/>
        </p:nvSpPr>
        <p:spPr>
          <a:xfrm>
            <a:off x="8610600" y="1534459"/>
            <a:ext cx="1290141" cy="6783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ChIP</a:t>
            </a:r>
            <a:r>
              <a:rPr lang="en-US" sz="1100" dirty="0" smtClean="0"/>
              <a:t> bigwig file</a:t>
            </a:r>
            <a:endParaRPr lang="en-US" sz="1100" dirty="0"/>
          </a:p>
        </p:txBody>
      </p:sp>
      <p:sp>
        <p:nvSpPr>
          <p:cNvPr id="72" name="Rounded Rectangle 71"/>
          <p:cNvSpPr/>
          <p:nvPr/>
        </p:nvSpPr>
        <p:spPr>
          <a:xfrm>
            <a:off x="10708729" y="2885964"/>
            <a:ext cx="1290141" cy="665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Check peak calling results</a:t>
            </a:r>
            <a:endParaRPr lang="en-US" sz="1100" dirty="0"/>
          </a:p>
        </p:txBody>
      </p:sp>
      <p:cxnSp>
        <p:nvCxnSpPr>
          <p:cNvPr id="73" name="Straight Arrow Connector 72"/>
          <p:cNvCxnSpPr>
            <a:endCxn id="72" idx="1"/>
          </p:cNvCxnSpPr>
          <p:nvPr/>
        </p:nvCxnSpPr>
        <p:spPr>
          <a:xfrm>
            <a:off x="9900740" y="1896671"/>
            <a:ext cx="807989" cy="132226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0" idx="3"/>
            <a:endCxn id="72" idx="1"/>
          </p:cNvCxnSpPr>
          <p:nvPr/>
        </p:nvCxnSpPr>
        <p:spPr>
          <a:xfrm>
            <a:off x="9900740" y="3218931"/>
            <a:ext cx="807989" cy="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9" idx="3"/>
            <a:endCxn id="72" idx="1"/>
          </p:cNvCxnSpPr>
          <p:nvPr/>
        </p:nvCxnSpPr>
        <p:spPr>
          <a:xfrm flipV="1">
            <a:off x="9869981" y="3218932"/>
            <a:ext cx="838748" cy="1047170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8316062" y="3247650"/>
            <a:ext cx="276573" cy="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8303267" y="1894370"/>
            <a:ext cx="276573" cy="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/>
          <p:cNvSpPr>
            <a:spLocks noChangeAspect="1"/>
          </p:cNvSpPr>
          <p:nvPr/>
        </p:nvSpPr>
        <p:spPr>
          <a:xfrm>
            <a:off x="1742203" y="2882538"/>
            <a:ext cx="1097280" cy="641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Quality metrics</a:t>
            </a:r>
          </a:p>
          <a:p>
            <a:pPr algn="ctr"/>
            <a:r>
              <a:rPr lang="en-US" sz="1000" dirty="0" smtClean="0"/>
              <a:t>(</a:t>
            </a:r>
            <a:r>
              <a:rPr lang="en-US" sz="1000" dirty="0" err="1"/>
              <a:t>FastQC</a:t>
            </a:r>
            <a:r>
              <a:rPr lang="en-US" sz="1000" dirty="0"/>
              <a:t>, FASTX)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1465630" y="3211051"/>
            <a:ext cx="276573" cy="0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8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159"/>
            <a:ext cx="10515600" cy="1175964"/>
          </a:xfrm>
        </p:spPr>
        <p:txBody>
          <a:bodyPr>
            <a:normAutofit/>
          </a:bodyPr>
          <a:lstStyle/>
          <a:p>
            <a:r>
              <a:rPr lang="en-US" sz="2839" dirty="0">
                <a:latin typeface="Arial" charset="0"/>
                <a:ea typeface="Arial" charset="0"/>
                <a:cs typeface="Arial" charset="0"/>
              </a:rPr>
              <a:t>Association of </a:t>
            </a:r>
            <a:r>
              <a:rPr lang="en-US" sz="2839" dirty="0" err="1">
                <a:latin typeface="Arial" charset="0"/>
                <a:ea typeface="Arial" charset="0"/>
                <a:cs typeface="Arial" charset="0"/>
              </a:rPr>
              <a:t>ChIP-Seq</a:t>
            </a:r>
            <a:r>
              <a:rPr lang="en-US" sz="2839" dirty="0">
                <a:latin typeface="Arial" charset="0"/>
                <a:ea typeface="Arial" charset="0"/>
                <a:cs typeface="Arial" charset="0"/>
              </a:rPr>
              <a:t> peaks and GWAS SNPs of different diseases</a:t>
            </a:r>
            <a:endParaRPr lang="en-US" sz="283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F6EF-106A-E84B-9128-9C268D041DE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033" y="4407746"/>
            <a:ext cx="1840206" cy="13564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" t="71546" r="60927" b="8883"/>
          <a:stretch/>
        </p:blipFill>
        <p:spPr>
          <a:xfrm>
            <a:off x="1051694" y="2312223"/>
            <a:ext cx="5339196" cy="15695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31218" y="5859507"/>
            <a:ext cx="2715808" cy="256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5" dirty="0"/>
              <a:t>http://</a:t>
            </a:r>
            <a:r>
              <a:rPr lang="en-US" sz="1065" dirty="0" err="1"/>
              <a:t>www.rasadbsnp.com</a:t>
            </a:r>
            <a:r>
              <a:rPr lang="en-US" sz="1065" dirty="0"/>
              <a:t>/images/</a:t>
            </a:r>
            <a:r>
              <a:rPr lang="en-US" sz="1065" dirty="0" err="1"/>
              <a:t>SNPs.jpg</a:t>
            </a:r>
            <a:endParaRPr lang="en-US" sz="1065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56714" y="1894136"/>
            <a:ext cx="597319" cy="7503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13450" y="1476052"/>
            <a:ext cx="3482789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97"/>
              <a:t>H3K27ac </a:t>
            </a:r>
            <a:r>
              <a:rPr lang="en-US" sz="1597" smtClean="0"/>
              <a:t>peak</a:t>
            </a:r>
            <a:endParaRPr lang="en-US" sz="1597" dirty="0"/>
          </a:p>
        </p:txBody>
      </p:sp>
      <p:sp>
        <p:nvSpPr>
          <p:cNvPr id="9" name="Rectangle 8"/>
          <p:cNvSpPr/>
          <p:nvPr/>
        </p:nvSpPr>
        <p:spPr>
          <a:xfrm>
            <a:off x="3854033" y="3436026"/>
            <a:ext cx="40559" cy="1801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7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94592" y="3616186"/>
            <a:ext cx="81544" cy="13454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6563657" y="1999177"/>
          <a:ext cx="5048577" cy="1882580"/>
        </p:xfrm>
        <a:graphic>
          <a:graphicData uri="http://schemas.openxmlformats.org/drawingml/2006/table">
            <a:tbl>
              <a:tblPr/>
              <a:tblGrid>
                <a:gridCol w="1582003"/>
                <a:gridCol w="994155"/>
                <a:gridCol w="1465926"/>
                <a:gridCol w="1006493"/>
              </a:tblGrid>
              <a:tr h="473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Mapped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positionn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267" marR="11267" marT="11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Disorder SNPs</a:t>
                      </a:r>
                    </a:p>
                  </a:txBody>
                  <a:tcPr marL="11267" marR="11267" marT="11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Common 1000  genome SNPs</a:t>
                      </a:r>
                    </a:p>
                  </a:txBody>
                  <a:tcPr marL="11267" marR="11267" marT="11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Row total</a:t>
                      </a:r>
                    </a:p>
                  </a:txBody>
                  <a:tcPr marL="11267" marR="11267" marT="11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Maped to ChIP peaks  </a:t>
                      </a:r>
                    </a:p>
                  </a:txBody>
                  <a:tcPr marL="11267" marR="11267" marT="11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L="11267" marR="11267" marT="11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marL="11267" marR="11267" marT="11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a+b</a:t>
                      </a:r>
                    </a:p>
                  </a:txBody>
                  <a:tcPr marL="11267" marR="11267" marT="11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Not mapped to  ChIP peaks</a:t>
                      </a:r>
                    </a:p>
                  </a:txBody>
                  <a:tcPr marL="11267" marR="11267" marT="11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11267" marR="11267" marT="11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</a:t>
                      </a:r>
                    </a:p>
                  </a:txBody>
                  <a:tcPr marL="11267" marR="11267" marT="11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c+d</a:t>
                      </a:r>
                    </a:p>
                  </a:txBody>
                  <a:tcPr marL="11267" marR="11267" marT="11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Column total</a:t>
                      </a:r>
                    </a:p>
                  </a:txBody>
                  <a:tcPr marL="11267" marR="11267" marT="11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a+c</a:t>
                      </a:r>
                    </a:p>
                  </a:txBody>
                  <a:tcPr marL="11267" marR="11267" marT="11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b+d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267" marR="11267" marT="11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N=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a+b+c+d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267" marR="11267" marT="112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563657" y="4288896"/>
            <a:ext cx="5372966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97" dirty="0"/>
              <a:t>Enrichment = -log10(p value by one-tailed Fisher’s exact test)</a:t>
            </a:r>
          </a:p>
        </p:txBody>
      </p:sp>
    </p:spTree>
    <p:extLst>
      <p:ext uri="{BB962C8B-B14F-4D97-AF65-F5344CB8AC3E}">
        <p14:creationId xmlns:p14="http://schemas.microsoft.com/office/powerpoint/2010/main" val="9831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F6EF-106A-E84B-9128-9C268D041DE3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26" y="118972"/>
            <a:ext cx="10515600" cy="1175964"/>
          </a:xfrm>
        </p:spPr>
        <p:txBody>
          <a:bodyPr>
            <a:normAutofit/>
          </a:bodyPr>
          <a:lstStyle/>
          <a:p>
            <a:pPr algn="ctr"/>
            <a:r>
              <a:rPr lang="en-US" sz="2839" dirty="0">
                <a:latin typeface="Arial" charset="0"/>
                <a:ea typeface="Arial" charset="0"/>
                <a:cs typeface="Arial" charset="0"/>
              </a:rPr>
              <a:t>GWAS </a:t>
            </a:r>
            <a:r>
              <a:rPr lang="en-US" sz="2839" dirty="0" smtClean="0">
                <a:latin typeface="Arial" charset="0"/>
                <a:ea typeface="Arial" charset="0"/>
                <a:cs typeface="Arial" charset="0"/>
              </a:rPr>
              <a:t>SNPs enrichment </a:t>
            </a:r>
            <a:r>
              <a:rPr lang="en-US" sz="2839" dirty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sz="2839" dirty="0" err="1">
                <a:latin typeface="Arial" charset="0"/>
                <a:ea typeface="Arial" charset="0"/>
                <a:cs typeface="Arial" charset="0"/>
              </a:rPr>
              <a:t>ChIP-Seq</a:t>
            </a:r>
            <a:r>
              <a:rPr lang="en-US" sz="2839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39" dirty="0" smtClean="0">
                <a:latin typeface="Arial" charset="0"/>
                <a:ea typeface="Arial" charset="0"/>
                <a:cs typeface="Arial" charset="0"/>
              </a:rPr>
              <a:t>peaks</a:t>
            </a:r>
            <a:endParaRPr lang="en-US" sz="2839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57" y="1024757"/>
            <a:ext cx="5833243" cy="58332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89130" y="4288221"/>
            <a:ext cx="1797269" cy="220717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89129" y="2081049"/>
            <a:ext cx="1797269" cy="220717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3101285" y="2788564"/>
            <a:ext cx="154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Brainspan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3101285" y="5006846"/>
            <a:ext cx="154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Roadmap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Arrow Connector 40"/>
          <p:cNvCxnSpPr/>
          <p:nvPr/>
        </p:nvCxnSpPr>
        <p:spPr>
          <a:xfrm>
            <a:off x="7677274" y="5095189"/>
            <a:ext cx="11669" cy="794645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977" y="664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ChIP-Seq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analysis pipeline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z="1100" smtClean="0"/>
              <a:t>5</a:t>
            </a:fld>
            <a:endParaRPr lang="en-US" sz="1100"/>
          </a:p>
        </p:txBody>
      </p:sp>
      <p:grpSp>
        <p:nvGrpSpPr>
          <p:cNvPr id="3" name="Group 2"/>
          <p:cNvGrpSpPr/>
          <p:nvPr/>
        </p:nvGrpSpPr>
        <p:grpSpPr>
          <a:xfrm>
            <a:off x="302663" y="1280729"/>
            <a:ext cx="9675055" cy="4216052"/>
            <a:chOff x="302663" y="1280729"/>
            <a:chExt cx="11696207" cy="5096800"/>
          </a:xfrm>
        </p:grpSpPr>
        <p:sp>
          <p:nvSpPr>
            <p:cNvPr id="5" name="Rounded Rectangle 4"/>
            <p:cNvSpPr>
              <a:spLocks noChangeAspect="1"/>
            </p:cNvSpPr>
            <p:nvPr/>
          </p:nvSpPr>
          <p:spPr>
            <a:xfrm>
              <a:off x="302663" y="1569237"/>
              <a:ext cx="1097280" cy="60883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/>
                <a:t>ChIP</a:t>
              </a:r>
              <a:r>
                <a:rPr lang="en-US" sz="900" dirty="0"/>
                <a:t> </a:t>
              </a:r>
              <a:r>
                <a:rPr lang="en-US" sz="900" dirty="0" smtClean="0"/>
                <a:t> </a:t>
              </a:r>
              <a:r>
                <a:rPr lang="en-US" sz="900" dirty="0" err="1" smtClean="0"/>
                <a:t>FastQ</a:t>
              </a:r>
              <a:r>
                <a:rPr lang="en-US" sz="900" dirty="0" smtClean="0"/>
                <a:t> file</a:t>
              </a:r>
              <a:endParaRPr lang="en-US" sz="900" dirty="0"/>
            </a:p>
          </p:txBody>
        </p:sp>
        <p:sp>
          <p:nvSpPr>
            <p:cNvPr id="6" name="Rounded Rectangle 5"/>
            <p:cNvSpPr>
              <a:spLocks noChangeAspect="1"/>
            </p:cNvSpPr>
            <p:nvPr/>
          </p:nvSpPr>
          <p:spPr>
            <a:xfrm>
              <a:off x="1676516" y="1553020"/>
              <a:ext cx="1097280" cy="6412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Quality metrics</a:t>
              </a:r>
            </a:p>
            <a:p>
              <a:pPr algn="ctr"/>
              <a:r>
                <a:rPr lang="en-US" sz="900" dirty="0" smtClean="0"/>
                <a:t>(</a:t>
              </a:r>
              <a:r>
                <a:rPr lang="en-US" sz="900" dirty="0" err="1" smtClean="0"/>
                <a:t>FastQC</a:t>
              </a:r>
              <a:r>
                <a:rPr lang="en-US" sz="900" dirty="0" smtClean="0"/>
                <a:t>, FASTX)</a:t>
              </a:r>
              <a:endParaRPr lang="en-US" sz="900" dirty="0"/>
            </a:p>
          </p:txBody>
        </p:sp>
        <p:sp>
          <p:nvSpPr>
            <p:cNvPr id="7" name="Rounded Rectangle 6"/>
            <p:cNvSpPr>
              <a:spLocks noChangeAspect="1"/>
            </p:cNvSpPr>
            <p:nvPr/>
          </p:nvSpPr>
          <p:spPr>
            <a:xfrm>
              <a:off x="3050369" y="1563850"/>
              <a:ext cx="1097280" cy="6196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Read mapping</a:t>
              </a:r>
            </a:p>
            <a:p>
              <a:pPr algn="ctr"/>
              <a:r>
                <a:rPr lang="en-US" sz="900" dirty="0" smtClean="0"/>
                <a:t>(Bowtie)</a:t>
              </a:r>
              <a:endParaRPr lang="en-US" sz="9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424222" y="1280729"/>
              <a:ext cx="1473629" cy="117245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Quality metrics of read counts</a:t>
              </a:r>
            </a:p>
            <a:p>
              <a:pPr algn="ctr"/>
              <a:r>
                <a:rPr lang="en-US" sz="900" dirty="0" smtClean="0"/>
                <a:t> (</a:t>
              </a:r>
              <a:r>
                <a:rPr lang="en-US" sz="900" dirty="0"/>
                <a:t>Strand cross-correlation </a:t>
              </a:r>
              <a:r>
                <a:rPr lang="en-US" sz="900" dirty="0" smtClean="0"/>
                <a:t>analysis, number of reads in the peaks, library complexity)</a:t>
              </a:r>
              <a:endParaRPr lang="en-US" sz="9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656983" y="3921612"/>
              <a:ext cx="1618488" cy="6889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Peak calling</a:t>
              </a:r>
            </a:p>
            <a:p>
              <a:pPr algn="ctr"/>
              <a:r>
                <a:rPr lang="en-US" sz="900" dirty="0" smtClean="0"/>
                <a:t>(MACS2, MUSIC)</a:t>
              </a:r>
              <a:endParaRPr lang="en-US" sz="900" dirty="0"/>
            </a:p>
          </p:txBody>
        </p:sp>
        <p:sp>
          <p:nvSpPr>
            <p:cNvPr id="11" name="Rounded Rectangle 10"/>
            <p:cNvSpPr>
              <a:spLocks noChangeAspect="1"/>
            </p:cNvSpPr>
            <p:nvPr/>
          </p:nvSpPr>
          <p:spPr>
            <a:xfrm>
              <a:off x="8324618" y="5565944"/>
              <a:ext cx="1828800" cy="81158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cxnSp>
          <p:nvCxnSpPr>
            <p:cNvPr id="13" name="Straight Arrow Connector 12"/>
            <p:cNvCxnSpPr>
              <a:stCxn id="5" idx="3"/>
              <a:endCxn id="6" idx="1"/>
            </p:cNvCxnSpPr>
            <p:nvPr/>
          </p:nvCxnSpPr>
          <p:spPr>
            <a:xfrm>
              <a:off x="1399943" y="1873652"/>
              <a:ext cx="276573" cy="0"/>
            </a:xfrm>
            <a:prstGeom prst="straightConnector1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8" idx="3"/>
              <a:endCxn id="29" idx="1"/>
            </p:cNvCxnSpPr>
            <p:nvPr/>
          </p:nvCxnSpPr>
          <p:spPr>
            <a:xfrm>
              <a:off x="2839483" y="3203170"/>
              <a:ext cx="210886" cy="0"/>
            </a:xfrm>
            <a:prstGeom prst="straightConnector1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3"/>
              <a:endCxn id="7" idx="1"/>
            </p:cNvCxnSpPr>
            <p:nvPr/>
          </p:nvCxnSpPr>
          <p:spPr>
            <a:xfrm>
              <a:off x="2773796" y="1873652"/>
              <a:ext cx="276573" cy="1"/>
            </a:xfrm>
            <a:prstGeom prst="straightConnector1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3"/>
              <a:endCxn id="8" idx="1"/>
            </p:cNvCxnSpPr>
            <p:nvPr/>
          </p:nvCxnSpPr>
          <p:spPr>
            <a:xfrm flipV="1">
              <a:off x="4147649" y="1866958"/>
              <a:ext cx="276573" cy="6695"/>
            </a:xfrm>
            <a:prstGeom prst="straightConnector1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>
              <a:spLocks noChangeAspect="1"/>
            </p:cNvSpPr>
            <p:nvPr/>
          </p:nvSpPr>
          <p:spPr>
            <a:xfrm>
              <a:off x="344701" y="2914516"/>
              <a:ext cx="1097280" cy="60883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Control </a:t>
              </a:r>
              <a:r>
                <a:rPr lang="en-US" sz="900" dirty="0" err="1" smtClean="0"/>
                <a:t>FastQ</a:t>
              </a:r>
              <a:r>
                <a:rPr lang="en-US" sz="900" dirty="0" smtClean="0"/>
                <a:t> file</a:t>
              </a:r>
              <a:endParaRPr lang="en-US" sz="900" dirty="0"/>
            </a:p>
          </p:txBody>
        </p:sp>
        <p:sp>
          <p:nvSpPr>
            <p:cNvPr id="29" name="Rounded Rectangle 28"/>
            <p:cNvSpPr>
              <a:spLocks noChangeAspect="1"/>
            </p:cNvSpPr>
            <p:nvPr/>
          </p:nvSpPr>
          <p:spPr>
            <a:xfrm>
              <a:off x="3050369" y="2893367"/>
              <a:ext cx="1097280" cy="6196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Read mapping</a:t>
              </a:r>
            </a:p>
            <a:p>
              <a:pPr algn="ctr"/>
              <a:r>
                <a:rPr lang="en-US" sz="900" dirty="0" smtClean="0"/>
                <a:t>(Bowtie)</a:t>
              </a:r>
              <a:endParaRPr lang="en-US" sz="900" dirty="0"/>
            </a:p>
          </p:txBody>
        </p:sp>
        <p:cxnSp>
          <p:nvCxnSpPr>
            <p:cNvPr id="39" name="Straight Arrow Connector 38"/>
            <p:cNvCxnSpPr>
              <a:stCxn id="8" idx="3"/>
              <a:endCxn id="9" idx="1"/>
            </p:cNvCxnSpPr>
            <p:nvPr/>
          </p:nvCxnSpPr>
          <p:spPr>
            <a:xfrm>
              <a:off x="5897851" y="1866958"/>
              <a:ext cx="759132" cy="2399145"/>
            </a:xfrm>
            <a:prstGeom prst="straightConnector1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9" idx="3"/>
              <a:endCxn id="9" idx="1"/>
            </p:cNvCxnSpPr>
            <p:nvPr/>
          </p:nvCxnSpPr>
          <p:spPr>
            <a:xfrm>
              <a:off x="4147649" y="3203170"/>
              <a:ext cx="2509334" cy="1062933"/>
            </a:xfrm>
            <a:prstGeom prst="straightConnector1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8579840" y="3926909"/>
              <a:ext cx="1290141" cy="67838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 smtClean="0"/>
                <a:t>ChIP-Seq</a:t>
              </a:r>
              <a:r>
                <a:rPr lang="en-US" sz="900" dirty="0" smtClean="0"/>
                <a:t> peaks</a:t>
              </a:r>
              <a:endParaRPr lang="en-US" sz="900" dirty="0"/>
            </a:p>
          </p:txBody>
        </p:sp>
        <p:cxnSp>
          <p:nvCxnSpPr>
            <p:cNvPr id="50" name="Straight Arrow Connector 49"/>
            <p:cNvCxnSpPr>
              <a:stCxn id="9" idx="3"/>
              <a:endCxn id="49" idx="1"/>
            </p:cNvCxnSpPr>
            <p:nvPr/>
          </p:nvCxnSpPr>
          <p:spPr>
            <a:xfrm flipV="1">
              <a:off x="8275471" y="4266102"/>
              <a:ext cx="304369" cy="1"/>
            </a:xfrm>
            <a:prstGeom prst="straightConnector1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9" idx="2"/>
              <a:endCxn id="11" idx="0"/>
            </p:cNvCxnSpPr>
            <p:nvPr/>
          </p:nvCxnSpPr>
          <p:spPr>
            <a:xfrm>
              <a:off x="9224911" y="4605295"/>
              <a:ext cx="14107" cy="960649"/>
            </a:xfrm>
            <a:prstGeom prst="straightConnector1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/>
            <p:cNvSpPr>
              <a:spLocks noChangeAspect="1"/>
            </p:cNvSpPr>
            <p:nvPr/>
          </p:nvSpPr>
          <p:spPr>
            <a:xfrm>
              <a:off x="6657846" y="2867359"/>
              <a:ext cx="1669198" cy="719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Signal generation, </a:t>
              </a:r>
            </a:p>
            <a:p>
              <a:pPr algn="ctr"/>
              <a:r>
                <a:rPr lang="en-US" sz="900" dirty="0" smtClean="0"/>
                <a:t>file format conversion</a:t>
              </a:r>
            </a:p>
            <a:p>
              <a:pPr algn="ctr"/>
              <a:r>
                <a:rPr lang="en-US" sz="900" dirty="0" smtClean="0"/>
                <a:t>(</a:t>
              </a:r>
              <a:r>
                <a:rPr lang="en-US" sz="900" dirty="0" err="1" smtClean="0"/>
                <a:t>samtools</a:t>
              </a:r>
              <a:r>
                <a:rPr lang="en-US" sz="900" dirty="0" smtClean="0"/>
                <a:t>, </a:t>
              </a:r>
              <a:r>
                <a:rPr lang="en-US" sz="900" dirty="0" err="1" smtClean="0"/>
                <a:t>bedtools</a:t>
              </a:r>
              <a:r>
                <a:rPr lang="en-US" sz="900" dirty="0" smtClean="0"/>
                <a:t>, </a:t>
              </a:r>
              <a:r>
                <a:rPr lang="en-US" sz="900" dirty="0" err="1"/>
                <a:t>bedGraphToBigWig</a:t>
              </a:r>
              <a:r>
                <a:rPr lang="en-US" sz="900" dirty="0" smtClean="0"/>
                <a:t>)</a:t>
              </a:r>
              <a:endParaRPr lang="en-US" sz="900" dirty="0"/>
            </a:p>
          </p:txBody>
        </p:sp>
        <p:cxnSp>
          <p:nvCxnSpPr>
            <p:cNvPr id="59" name="Straight Arrow Connector 58"/>
            <p:cNvCxnSpPr>
              <a:stCxn id="29" idx="3"/>
              <a:endCxn id="55" idx="1"/>
            </p:cNvCxnSpPr>
            <p:nvPr/>
          </p:nvCxnSpPr>
          <p:spPr>
            <a:xfrm>
              <a:off x="4147649" y="3203170"/>
              <a:ext cx="2510197" cy="23965"/>
            </a:xfrm>
            <a:prstGeom prst="straightConnector1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/>
            <p:cNvSpPr>
              <a:spLocks noChangeAspect="1"/>
            </p:cNvSpPr>
            <p:nvPr/>
          </p:nvSpPr>
          <p:spPr>
            <a:xfrm>
              <a:off x="6622155" y="1474781"/>
              <a:ext cx="1704889" cy="7990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Signal generation, </a:t>
              </a:r>
            </a:p>
            <a:p>
              <a:pPr algn="ctr"/>
              <a:r>
                <a:rPr lang="en-US" sz="900" dirty="0" smtClean="0"/>
                <a:t>file format conversion</a:t>
              </a:r>
            </a:p>
            <a:p>
              <a:pPr algn="ctr"/>
              <a:r>
                <a:rPr lang="en-US" sz="900" dirty="0" smtClean="0"/>
                <a:t>(</a:t>
              </a:r>
              <a:r>
                <a:rPr lang="en-US" sz="900" dirty="0" err="1" smtClean="0"/>
                <a:t>samtools</a:t>
              </a:r>
              <a:r>
                <a:rPr lang="en-US" sz="900" dirty="0" smtClean="0"/>
                <a:t>, </a:t>
              </a:r>
              <a:r>
                <a:rPr lang="en-US" sz="900" dirty="0" err="1" smtClean="0"/>
                <a:t>bedtools</a:t>
              </a:r>
              <a:r>
                <a:rPr lang="en-US" sz="900" dirty="0" smtClean="0"/>
                <a:t>, </a:t>
              </a:r>
              <a:r>
                <a:rPr lang="en-US" sz="900" dirty="0" err="1"/>
                <a:t>bedGraphToBigWig</a:t>
              </a:r>
              <a:r>
                <a:rPr lang="en-US" sz="900" dirty="0" smtClean="0"/>
                <a:t>)</a:t>
              </a:r>
              <a:endParaRPr lang="en-US" sz="900" dirty="0"/>
            </a:p>
          </p:txBody>
        </p:sp>
        <p:cxnSp>
          <p:nvCxnSpPr>
            <p:cNvPr id="65" name="Straight Arrow Connector 64"/>
            <p:cNvCxnSpPr>
              <a:stCxn id="8" idx="3"/>
              <a:endCxn id="62" idx="1"/>
            </p:cNvCxnSpPr>
            <p:nvPr/>
          </p:nvCxnSpPr>
          <p:spPr>
            <a:xfrm>
              <a:off x="5897851" y="1866958"/>
              <a:ext cx="724304" cy="7335"/>
            </a:xfrm>
            <a:prstGeom prst="straightConnector1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ounded Rectangle 69"/>
            <p:cNvSpPr/>
            <p:nvPr/>
          </p:nvSpPr>
          <p:spPr>
            <a:xfrm>
              <a:off x="8610599" y="2879738"/>
              <a:ext cx="1290141" cy="67838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Control bigwig file</a:t>
              </a:r>
              <a:endParaRPr lang="en-US" sz="900" dirty="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8610600" y="1534459"/>
              <a:ext cx="1290141" cy="67838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 smtClean="0"/>
                <a:t>ChIP</a:t>
              </a:r>
              <a:r>
                <a:rPr lang="en-US" sz="900" dirty="0" smtClean="0"/>
                <a:t> bigwig file</a:t>
              </a:r>
              <a:endParaRPr lang="en-US" sz="900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10708729" y="2885964"/>
              <a:ext cx="1290141" cy="66593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Check peak calling results</a:t>
              </a:r>
              <a:endParaRPr lang="en-US" sz="900" dirty="0"/>
            </a:p>
          </p:txBody>
        </p:sp>
        <p:cxnSp>
          <p:nvCxnSpPr>
            <p:cNvPr id="73" name="Straight Arrow Connector 72"/>
            <p:cNvCxnSpPr>
              <a:endCxn id="72" idx="1"/>
            </p:cNvCxnSpPr>
            <p:nvPr/>
          </p:nvCxnSpPr>
          <p:spPr>
            <a:xfrm>
              <a:off x="9900740" y="1896671"/>
              <a:ext cx="807989" cy="1322261"/>
            </a:xfrm>
            <a:prstGeom prst="straightConnector1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70" idx="3"/>
              <a:endCxn id="72" idx="1"/>
            </p:cNvCxnSpPr>
            <p:nvPr/>
          </p:nvCxnSpPr>
          <p:spPr>
            <a:xfrm>
              <a:off x="9900740" y="3218931"/>
              <a:ext cx="807989" cy="1"/>
            </a:xfrm>
            <a:prstGeom prst="straightConnector1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49" idx="3"/>
              <a:endCxn id="72" idx="1"/>
            </p:cNvCxnSpPr>
            <p:nvPr/>
          </p:nvCxnSpPr>
          <p:spPr>
            <a:xfrm flipV="1">
              <a:off x="9869981" y="3218932"/>
              <a:ext cx="838748" cy="1047170"/>
            </a:xfrm>
            <a:prstGeom prst="straightConnector1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8316062" y="3247650"/>
              <a:ext cx="276573" cy="1"/>
            </a:xfrm>
            <a:prstGeom prst="straightConnector1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8303267" y="1894370"/>
              <a:ext cx="276573" cy="1"/>
            </a:xfrm>
            <a:prstGeom prst="straightConnector1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ounded Rectangle 97"/>
            <p:cNvSpPr>
              <a:spLocks noChangeAspect="1"/>
            </p:cNvSpPr>
            <p:nvPr/>
          </p:nvSpPr>
          <p:spPr>
            <a:xfrm>
              <a:off x="1742203" y="2882538"/>
              <a:ext cx="1097280" cy="6412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Quality metrics</a:t>
              </a:r>
            </a:p>
            <a:p>
              <a:pPr algn="ctr"/>
              <a:r>
                <a:rPr lang="en-US" sz="900" dirty="0" smtClean="0"/>
                <a:t>(</a:t>
              </a:r>
              <a:r>
                <a:rPr lang="en-US" sz="900" dirty="0" err="1"/>
                <a:t>FastQC</a:t>
              </a:r>
              <a:r>
                <a:rPr lang="en-US" sz="900" dirty="0"/>
                <a:t>, FASTX)</a:t>
              </a: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1465630" y="3211051"/>
              <a:ext cx="276573" cy="0"/>
            </a:xfrm>
            <a:prstGeom prst="straightConnector1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35"/>
          <p:cNvSpPr>
            <a:spLocks noChangeAspect="1"/>
          </p:cNvSpPr>
          <p:nvPr/>
        </p:nvSpPr>
        <p:spPr>
          <a:xfrm>
            <a:off x="7023623" y="5827623"/>
            <a:ext cx="1427545" cy="6713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Super-enhancers</a:t>
            </a:r>
            <a:endParaRPr lang="en-US" sz="1200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444750" y="358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97737" y="4961655"/>
            <a:ext cx="1750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ROSE: </a:t>
            </a:r>
            <a:r>
              <a:rPr lang="en-US" sz="1200" b="1" dirty="0" smtClean="0">
                <a:solidFill>
                  <a:schemeClr val="bg1"/>
                </a:solidFill>
              </a:rPr>
              <a:t>Rank ordering of super-enhancers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Super-enhancers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65730"/>
            <a:ext cx="10058400" cy="48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7" y="212835"/>
            <a:ext cx="6400800" cy="640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45" y="212835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9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5" y="1842157"/>
            <a:ext cx="6946900" cy="389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406" y="2322464"/>
            <a:ext cx="5255391" cy="29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57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368</Words>
  <Application>Microsoft Macintosh PowerPoint</Application>
  <PresentationFormat>Widescreen</PresentationFormat>
  <Paragraphs>88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GWAS SNP enrichment on ChIP-Seq data</vt:lpstr>
      <vt:lpstr>ChIP-Seq analysis pipeline</vt:lpstr>
      <vt:lpstr>Association of ChIP-Seq peaks and GWAS SNPs of different diseases</vt:lpstr>
      <vt:lpstr>GWAS SNPs enrichment in ChIP-Seq peaks</vt:lpstr>
      <vt:lpstr>ChIP-Seq analysis pipeline</vt:lpstr>
      <vt:lpstr>Super-enhancers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GWAS SNP enrichment</dc:title>
  <dc:creator>Microsoft Office User</dc:creator>
  <cp:lastModifiedBy>Microsoft Office User</cp:lastModifiedBy>
  <cp:revision>18</cp:revision>
  <dcterms:created xsi:type="dcterms:W3CDTF">2016-03-22T12:45:22Z</dcterms:created>
  <dcterms:modified xsi:type="dcterms:W3CDTF">2016-03-23T17:19:42Z</dcterms:modified>
</cp:coreProperties>
</file>