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8" r:id="rId3"/>
    <p:sldId id="269" r:id="rId4"/>
    <p:sldId id="259" r:id="rId5"/>
    <p:sldId id="264" r:id="rId6"/>
    <p:sldId id="265" r:id="rId7"/>
    <p:sldId id="291" r:id="rId8"/>
    <p:sldId id="292" r:id="rId9"/>
    <p:sldId id="293" r:id="rId10"/>
    <p:sldId id="267" r:id="rId11"/>
    <p:sldId id="266" r:id="rId12"/>
    <p:sldId id="260" r:id="rId13"/>
    <p:sldId id="261" r:id="rId14"/>
    <p:sldId id="258" r:id="rId15"/>
    <p:sldId id="263" r:id="rId16"/>
    <p:sldId id="26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4" r:id="rId27"/>
    <p:sldId id="284" r:id="rId28"/>
    <p:sldId id="285" r:id="rId29"/>
    <p:sldId id="286" r:id="rId30"/>
    <p:sldId id="287" r:id="rId31"/>
    <p:sldId id="288" r:id="rId32"/>
    <p:sldId id="295" r:id="rId33"/>
    <p:sldId id="296" r:id="rId34"/>
    <p:sldId id="289" r:id="rId35"/>
    <p:sldId id="290" r:id="rId36"/>
    <p:sldId id="29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2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92AAC-4467-433A-A11E-E03645FF416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82C2-95CC-42D0-AB45-75B22BA0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Compatible</a:t>
            </a:r>
            <a:r>
              <a:rPr lang="en-US" baseline="0" dirty="0" smtClean="0"/>
              <a:t> </a:t>
            </a:r>
            <a:r>
              <a:rPr lang="en-US" dirty="0" err="1" smtClean="0"/>
              <a:t>subseq</a:t>
            </a:r>
            <a:r>
              <a:rPr lang="en-US" dirty="0" smtClean="0"/>
              <a:t> in downstream processing or analyses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dirty="0" smtClean="0"/>
              <a:t>aligners for</a:t>
            </a:r>
            <a:r>
              <a:rPr lang="en-US" baseline="0" dirty="0" smtClean="0"/>
              <a:t> indexing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0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allele-specific analyses what</a:t>
            </a:r>
            <a:r>
              <a:rPr lang="en-US" baseline="0" dirty="0" smtClean="0"/>
              <a:t> people do conventionally is aligning the reads to the respectively alleles at positions with heterozygous 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2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82C2-95CC-42D0-AB45-75B22BA064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currently a number of different methods that can help with this issue and one of more common methods is to do a simulation </a:t>
            </a:r>
            <a:r>
              <a:rPr lang="en-US" baseline="0" smtClean="0"/>
              <a:t>of flipped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3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flipping simulation can also be used in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 non-optimal antibodies in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experiments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read mapping variability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true biological variation in factor binding or expression</a:t>
            </a:r>
          </a:p>
          <a:p>
            <a:pPr marL="0" indent="0">
              <a:buNone/>
            </a:pPr>
            <a:r>
              <a:rPr lang="en-US" dirty="0" smtClean="0"/>
              <a:t>etc.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1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default model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eta1 =logit(mu)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eta2 = logit(rho)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because both parameters lie between 0 and 1. The mean (of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mu = alpha / (alpha + beta)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variance (of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mu(1-mu)(1+(N-1)rho)/N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Here, the correlation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given by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1/(1 + alpha + beta)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the correlation between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individuals within a litter. A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litter effect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typically reflected by a positive value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known as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over-dispersion parameter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BEF4-ACBD-41D0-833D-E643F3BF0E4A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7A19-CD76-407D-B1E2-A5519F76C4C7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D4F5-7E92-40B8-B80B-559518EE5FA5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B065-9F9E-403F-8C8D-213DA649832D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101-A7B9-47F9-BDB0-E8EA2422D7A4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026-97CE-4CAD-9342-FC3E83F8A16D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149-9154-4FA1-9B55-3838FD4FEBF5}" type="datetime1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8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323E-BDB2-4985-9E3B-6B1B07F0CEBE}" type="datetime1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CE2-8A6E-4487-A91F-488A5CEA9B46}" type="datetime1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5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19FA-E90B-40E4-BCCE-1AA581DF8362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2A09-3C5A-441B-8ECB-CB9C9EE69032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8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7B72-A9EB-4E3F-885F-9BDF0C4D8B11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A581-3C7A-4175-96A2-5C54E2C0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Variant annotation using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04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Build 382 personal genomes to detect allele-specific variants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0" t="4556" r="24055" b="81839"/>
          <a:stretch/>
        </p:blipFill>
        <p:spPr>
          <a:xfrm>
            <a:off x="6096000" y="1450534"/>
            <a:ext cx="1040097" cy="1500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556" r="57110" b="81839"/>
          <a:stretch/>
        </p:blipFill>
        <p:spPr>
          <a:xfrm>
            <a:off x="7392584" y="1541410"/>
            <a:ext cx="1500577" cy="131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 t="55550" r="23635" b="25635"/>
          <a:stretch/>
        </p:blipFill>
        <p:spPr>
          <a:xfrm>
            <a:off x="7261900" y="4078035"/>
            <a:ext cx="1715691" cy="22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551" y="1934066"/>
            <a:ext cx="61767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 382 personal genomes</a:t>
            </a:r>
          </a:p>
          <a:p>
            <a:pPr marL="514350" indent="-51435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Align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ChIP-seq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reads for 14 individuals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Align RNA-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reads for 382 individuals</a:t>
            </a:r>
          </a:p>
          <a:p>
            <a:pPr marL="514350" indent="-514350">
              <a:buAutoNum type="arabicPeriod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 allele-specific variants Via a series of filters and tests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 t="4556" r="38734" b="81839"/>
          <a:stretch/>
        </p:blipFill>
        <p:spPr>
          <a:xfrm>
            <a:off x="7428379" y="2738597"/>
            <a:ext cx="1382734" cy="1377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13169" y="633468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press)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169" y="633468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alleledb.gersteinlab.org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6" y="165100"/>
            <a:ext cx="10639424" cy="1325563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Annotating rare and common allele-specific variants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" b="38876"/>
          <a:stretch/>
        </p:blipFill>
        <p:spPr>
          <a:xfrm>
            <a:off x="1638300" y="1571624"/>
            <a:ext cx="8196223" cy="46481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3960" y="1490663"/>
            <a:ext cx="523875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13169" y="633468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press)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69" y="633468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alleledb.gersteinlab.org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69130"/>
          <a:stretch/>
        </p:blipFill>
        <p:spPr>
          <a:xfrm>
            <a:off x="135744" y="1269911"/>
            <a:ext cx="8261804" cy="19812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75910" y="1480490"/>
            <a:ext cx="3834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Interfaces with UCSC genome browser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Showing ZNF331 gene structure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605" y="1828330"/>
            <a:ext cx="1182495" cy="80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output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8731" y="1455259"/>
            <a:ext cx="619760" cy="7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1319" y="1315167"/>
            <a:ext cx="168721" cy="227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850" y="2657828"/>
            <a:ext cx="1058670" cy="80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UCSC track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010920" y="1690690"/>
            <a:ext cx="101600" cy="120491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1010920" y="2941320"/>
            <a:ext cx="101600" cy="27530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5739" y="1340324"/>
            <a:ext cx="169248" cy="176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5126" y="1306276"/>
            <a:ext cx="654050" cy="252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51927" y="1306276"/>
            <a:ext cx="133033" cy="13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48463" y="1428749"/>
            <a:ext cx="215265" cy="113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45602" r="87222" b="50013"/>
          <a:stretch/>
        </p:blipFill>
        <p:spPr>
          <a:xfrm>
            <a:off x="86440" y="3471052"/>
            <a:ext cx="1611928" cy="46055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13169" y="633468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press)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154927"/>
            <a:ext cx="11429999" cy="13255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Annotating rare and common allele-specific variants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169" y="633468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alleledb.gersteinlab.org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8475910" y="1480490"/>
            <a:ext cx="3834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Interfaces with UCSC genome browser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Showing ZNF331 gene structure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30605" y="1828330"/>
            <a:ext cx="1182495" cy="80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output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850" y="2657828"/>
            <a:ext cx="1058670" cy="80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UCSC track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69130"/>
          <a:stretch/>
        </p:blipFill>
        <p:spPr>
          <a:xfrm>
            <a:off x="135744" y="1269911"/>
            <a:ext cx="8261804" cy="1981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54927"/>
            <a:ext cx="11567160" cy="13255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repository and visualization for allele-specific variants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13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2047" y="1428749"/>
            <a:ext cx="619760" cy="7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1319" y="1315167"/>
            <a:ext cx="168721" cy="227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9216" y="1327150"/>
            <a:ext cx="169248" cy="176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5126" y="1306276"/>
            <a:ext cx="654050" cy="252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51927" y="1306276"/>
            <a:ext cx="133033" cy="13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48463" y="1428749"/>
            <a:ext cx="215265" cy="113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40463"/>
          <a:stretch/>
        </p:blipFill>
        <p:spPr>
          <a:xfrm>
            <a:off x="640080" y="3371850"/>
            <a:ext cx="7434072" cy="3349627"/>
          </a:xfrm>
        </p:spPr>
      </p:pic>
      <p:sp>
        <p:nvSpPr>
          <p:cNvPr id="28" name="Rectangle 27"/>
          <p:cNvSpPr/>
          <p:nvPr/>
        </p:nvSpPr>
        <p:spPr>
          <a:xfrm>
            <a:off x="1375900" y="3383516"/>
            <a:ext cx="1710383" cy="3258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79154" y="4127704"/>
            <a:ext cx="185307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Allele-specific binding variants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4151" y="4103887"/>
            <a:ext cx="185307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Allele-specific expression variants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6036" y="3638888"/>
            <a:ext cx="544033" cy="2717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27480" y="6375401"/>
            <a:ext cx="2417379" cy="36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410096" y="3078974"/>
            <a:ext cx="416256" cy="29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56645" y="3079816"/>
            <a:ext cx="195213" cy="29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586293" y="3047684"/>
            <a:ext cx="1995416" cy="335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098310" y="3119119"/>
            <a:ext cx="158807" cy="3453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60977" y="1829782"/>
            <a:ext cx="704088" cy="124919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850510" y="1791814"/>
            <a:ext cx="197953" cy="132730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50706" r="97196" b="33194"/>
          <a:stretch/>
        </p:blipFill>
        <p:spPr>
          <a:xfrm>
            <a:off x="135744" y="4047752"/>
            <a:ext cx="469232" cy="1930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360" y="3473450"/>
            <a:ext cx="1132280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45602" r="87222" b="50013"/>
          <a:stretch/>
        </p:blipFill>
        <p:spPr>
          <a:xfrm>
            <a:off x="86440" y="3471052"/>
            <a:ext cx="1611928" cy="460551"/>
          </a:xfrm>
          <a:prstGeom prst="rect">
            <a:avLst/>
          </a:prstGeom>
        </p:spPr>
      </p:pic>
      <p:sp>
        <p:nvSpPr>
          <p:cNvPr id="46" name="Left Brace 45"/>
          <p:cNvSpPr/>
          <p:nvPr/>
        </p:nvSpPr>
        <p:spPr>
          <a:xfrm>
            <a:off x="1010920" y="2941320"/>
            <a:ext cx="101600" cy="27530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13169" y="633468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press)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eft Brace 51"/>
          <p:cNvSpPr/>
          <p:nvPr/>
        </p:nvSpPr>
        <p:spPr>
          <a:xfrm>
            <a:off x="1010920" y="1690690"/>
            <a:ext cx="101600" cy="120491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5973" y="2481938"/>
            <a:ext cx="2061594" cy="991335"/>
          </a:xfrm>
          <a:prstGeom prst="rect">
            <a:avLst/>
          </a:prstGeom>
          <a:noFill/>
          <a:ln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88900"/>
            <a:ext cx="11334750" cy="1050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annotating allele-specific genomic regions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73" y="1067012"/>
            <a:ext cx="10515600" cy="10652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particular genomic element have a higher tendency to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allele-specific?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-- Fisher’s exact test, for the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enrichment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allele-specific variants in the element (with respect to non-allele-specific variants)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073" y="2481938"/>
            <a:ext cx="164592" cy="749808"/>
          </a:xfrm>
          <a:prstGeom prst="rect">
            <a:avLst/>
          </a:prstGeom>
        </p:spPr>
      </p:pic>
      <p:pic>
        <p:nvPicPr>
          <p:cNvPr id="176" name="Picture 3" descr="C:\Users\JM\Pics\science graphics\stickman_blue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flipH="1">
            <a:off x="2512549" y="3474883"/>
            <a:ext cx="168116" cy="751579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933" y="4527073"/>
            <a:ext cx="167720" cy="7498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78973" y="2704442"/>
            <a:ext cx="6858000" cy="381000"/>
            <a:chOff x="2878973" y="2512418"/>
            <a:chExt cx="6858000" cy="381000"/>
          </a:xfrm>
        </p:grpSpPr>
        <p:sp>
          <p:nvSpPr>
            <p:cNvPr id="69" name="Rectangle 68"/>
            <p:cNvSpPr/>
            <p:nvPr/>
          </p:nvSpPr>
          <p:spPr>
            <a:xfrm flipV="1">
              <a:off x="2878973" y="2710537"/>
              <a:ext cx="68580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344486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649286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01686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54086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06486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231773" y="2512418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384173" y="2512418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36573" y="2512418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88973" y="2512418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841373" y="2512418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993773" y="2512418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060573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212973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517773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822573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496886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258886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908173" y="2512418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69773" y="2512418"/>
              <a:ext cx="1524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603373" y="2512418"/>
              <a:ext cx="1524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78973" y="2512418"/>
              <a:ext cx="6858000" cy="381000"/>
              <a:chOff x="2878973" y="3127559"/>
              <a:chExt cx="6858000" cy="3810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8789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313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1837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4029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5553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7077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8601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0125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1649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3173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6221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7745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9269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0793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461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2985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4509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7557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3653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6701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9749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1273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2797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4321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584573" y="3127559"/>
                <a:ext cx="152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88573" y="2512418"/>
              <a:ext cx="4876800" cy="304800"/>
              <a:chOff x="3488573" y="3127559"/>
              <a:chExt cx="4876800" cy="304800"/>
            </a:xfrm>
          </p:grpSpPr>
          <p:sp>
            <p:nvSpPr>
              <p:cNvPr id="115" name="4-Point Star 114"/>
              <p:cNvSpPr/>
              <p:nvPr/>
            </p:nvSpPr>
            <p:spPr>
              <a:xfrm>
                <a:off x="3488573" y="3127559"/>
                <a:ext cx="143256" cy="304800"/>
              </a:xfrm>
              <a:prstGeom prst="star4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4-Point Star 115"/>
              <p:cNvSpPr/>
              <p:nvPr/>
            </p:nvSpPr>
            <p:spPr>
              <a:xfrm>
                <a:off x="4250573" y="3127559"/>
                <a:ext cx="143256" cy="304800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4-Point Star 117"/>
              <p:cNvSpPr/>
              <p:nvPr/>
            </p:nvSpPr>
            <p:spPr>
              <a:xfrm>
                <a:off x="7612517" y="3127559"/>
                <a:ext cx="143256" cy="304800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4-Point Star 118"/>
              <p:cNvSpPr/>
              <p:nvPr/>
            </p:nvSpPr>
            <p:spPr>
              <a:xfrm>
                <a:off x="8222117" y="3127559"/>
                <a:ext cx="143256" cy="304800"/>
              </a:xfrm>
              <a:prstGeom prst="star4">
                <a:avLst/>
              </a:prstGeom>
              <a:solidFill>
                <a:srgbClr val="41719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4-Point Star 116"/>
            <p:cNvSpPr/>
            <p:nvPr/>
          </p:nvSpPr>
          <p:spPr>
            <a:xfrm>
              <a:off x="5469773" y="2512418"/>
              <a:ext cx="143256" cy="304800"/>
            </a:xfrm>
            <a:prstGeom prst="star4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73233" y="4650769"/>
            <a:ext cx="6858000" cy="381004"/>
            <a:chOff x="2873233" y="4458745"/>
            <a:chExt cx="6858000" cy="381004"/>
          </a:xfrm>
        </p:grpSpPr>
        <p:sp>
          <p:nvSpPr>
            <p:cNvPr id="177" name="Rectangle 176"/>
            <p:cNvSpPr/>
            <p:nvPr/>
          </p:nvSpPr>
          <p:spPr>
            <a:xfrm flipV="1">
              <a:off x="2873233" y="4656868"/>
              <a:ext cx="68580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338746" y="4458749"/>
              <a:ext cx="152400" cy="381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643546" y="4458749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795946" y="4458749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948346" y="4458749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100746" y="4458749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378433" y="4458749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530833" y="4458749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683233" y="4458749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835633" y="4458749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8054833" y="4458749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207233" y="4458749"/>
              <a:ext cx="152400" cy="381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512033" y="4458749"/>
              <a:ext cx="152400" cy="381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816833" y="4458749"/>
              <a:ext cx="152400" cy="381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491146" y="4458749"/>
              <a:ext cx="152400" cy="381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253146" y="4458749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902433" y="4458749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2873233" y="4458749"/>
              <a:ext cx="6858000" cy="381000"/>
              <a:chOff x="2873232" y="3468151"/>
              <a:chExt cx="6858000" cy="381000"/>
            </a:xfrm>
            <a:solidFill>
              <a:srgbClr val="66FFFF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5464032" y="3468151"/>
                <a:ext cx="152400" cy="38100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97632" y="3468151"/>
                <a:ext cx="152400" cy="38100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2873232" y="3468151"/>
                <a:ext cx="6858000" cy="381000"/>
                <a:chOff x="2878973" y="3127559"/>
                <a:chExt cx="6858000" cy="381000"/>
              </a:xfrm>
              <a:grp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28789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30313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31837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44029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47077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8601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50125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51649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53173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6221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7745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59269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442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2985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74509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77557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8365373" y="3127559"/>
                  <a:ext cx="152400" cy="381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8670173" y="3127559"/>
                  <a:ext cx="152400" cy="381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89749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91273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92797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94321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9584573" y="3127559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4" name="4-Point Star 223"/>
            <p:cNvSpPr/>
            <p:nvPr/>
          </p:nvSpPr>
          <p:spPr>
            <a:xfrm>
              <a:off x="3805730" y="4458749"/>
              <a:ext cx="143256" cy="304800"/>
            </a:xfrm>
            <a:prstGeom prst="star4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4-Point Star 224"/>
            <p:cNvSpPr/>
            <p:nvPr/>
          </p:nvSpPr>
          <p:spPr>
            <a:xfrm>
              <a:off x="4244833" y="4458749"/>
              <a:ext cx="143256" cy="304800"/>
            </a:xfrm>
            <a:prstGeom prst="star4">
              <a:avLst/>
            </a:prstGeom>
            <a:solidFill>
              <a:srgbClr val="41719C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4-Point Star 225"/>
            <p:cNvSpPr/>
            <p:nvPr/>
          </p:nvSpPr>
          <p:spPr>
            <a:xfrm>
              <a:off x="6528441" y="4458749"/>
              <a:ext cx="143256" cy="304800"/>
            </a:xfrm>
            <a:prstGeom prst="star4">
              <a:avLst/>
            </a:prstGeom>
            <a:solidFill>
              <a:srgbClr val="41719C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549634" y="4458747"/>
              <a:ext cx="152400" cy="38100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223360" y="4458749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074129" y="4458749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988033" y="4458745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4-Point Star 231"/>
            <p:cNvSpPr/>
            <p:nvPr/>
          </p:nvSpPr>
          <p:spPr>
            <a:xfrm>
              <a:off x="8373174" y="4464187"/>
              <a:ext cx="143256" cy="304800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7751079" y="4458745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4-Point Star 238"/>
            <p:cNvSpPr/>
            <p:nvPr/>
          </p:nvSpPr>
          <p:spPr>
            <a:xfrm>
              <a:off x="7453727" y="4469631"/>
              <a:ext cx="143256" cy="304800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4-Point Star 194"/>
            <p:cNvSpPr/>
            <p:nvPr/>
          </p:nvSpPr>
          <p:spPr>
            <a:xfrm>
              <a:off x="5464033" y="4458749"/>
              <a:ext cx="143256" cy="304800"/>
            </a:xfrm>
            <a:prstGeom prst="star4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7" name="Straight Connector 186"/>
          <p:cNvCxnSpPr/>
          <p:nvPr/>
        </p:nvCxnSpPr>
        <p:spPr>
          <a:xfrm>
            <a:off x="3340592" y="3123184"/>
            <a:ext cx="301397" cy="516669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4405545" y="3123184"/>
            <a:ext cx="176243" cy="508202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3489597" y="4065849"/>
            <a:ext cx="135121" cy="556341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V="1">
            <a:off x="4406415" y="4065848"/>
            <a:ext cx="135121" cy="556341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59179" y="3140961"/>
            <a:ext cx="134113" cy="482212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7147611" y="3147836"/>
            <a:ext cx="134113" cy="482212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7920719" y="3151264"/>
            <a:ext cx="134113" cy="482212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8998243" y="3136179"/>
            <a:ext cx="134113" cy="482212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089473" y="4065849"/>
            <a:ext cx="277647" cy="550059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V="1">
            <a:off x="7146173" y="4065850"/>
            <a:ext cx="144083" cy="550058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7775346" y="4075614"/>
            <a:ext cx="277647" cy="550059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8844222" y="4075614"/>
            <a:ext cx="277647" cy="550059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/>
          <p:cNvGrpSpPr/>
          <p:nvPr/>
        </p:nvGrpSpPr>
        <p:grpSpPr>
          <a:xfrm>
            <a:off x="2870560" y="5629231"/>
            <a:ext cx="6858000" cy="381000"/>
            <a:chOff x="2421774" y="3917266"/>
            <a:chExt cx="6858000" cy="381000"/>
          </a:xfrm>
        </p:grpSpPr>
        <p:sp>
          <p:nvSpPr>
            <p:cNvPr id="241" name="Rectangle 240"/>
            <p:cNvSpPr/>
            <p:nvPr/>
          </p:nvSpPr>
          <p:spPr>
            <a:xfrm>
              <a:off x="24217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5741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7265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8789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1837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3361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4885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6409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9457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0981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2505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4029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5553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7077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8601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1649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3173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4697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221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774574" y="3917266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926974" y="3917266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079374" y="3917266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231774" y="3917266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384174" y="3917266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6536574" y="3917266"/>
              <a:ext cx="152400" cy="381000"/>
            </a:xfrm>
            <a:prstGeom prst="rect">
              <a:avLst/>
            </a:prstGeom>
            <a:solidFill>
              <a:srgbClr val="DED34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66889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68413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9937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2985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6033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7557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9081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80605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82129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83653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85177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86701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88225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89749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91273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0313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7933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0125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71461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7450974" y="3917266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4-Point Star 291"/>
            <p:cNvSpPr/>
            <p:nvPr/>
          </p:nvSpPr>
          <p:spPr>
            <a:xfrm>
              <a:off x="3031374" y="3917266"/>
              <a:ext cx="143256" cy="3048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4-Point Star 292"/>
            <p:cNvSpPr/>
            <p:nvPr/>
          </p:nvSpPr>
          <p:spPr>
            <a:xfrm>
              <a:off x="3793374" y="3917266"/>
              <a:ext cx="143256" cy="3048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4-Point Star 295"/>
            <p:cNvSpPr/>
            <p:nvPr/>
          </p:nvSpPr>
          <p:spPr>
            <a:xfrm>
              <a:off x="7764918" y="3917266"/>
              <a:ext cx="143256" cy="304800"/>
            </a:xfrm>
            <a:prstGeom prst="star4">
              <a:avLst/>
            </a:prstGeom>
            <a:solidFill>
              <a:srgbClr val="41719C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4-Point Star 296"/>
          <p:cNvSpPr/>
          <p:nvPr/>
        </p:nvSpPr>
        <p:spPr>
          <a:xfrm>
            <a:off x="3480160" y="5656937"/>
            <a:ext cx="143256" cy="304800"/>
          </a:xfrm>
          <a:prstGeom prst="star4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4-Point Star 297"/>
          <p:cNvSpPr/>
          <p:nvPr/>
        </p:nvSpPr>
        <p:spPr>
          <a:xfrm>
            <a:off x="4244929" y="5643482"/>
            <a:ext cx="143256" cy="304800"/>
          </a:xfrm>
          <a:prstGeom prst="star4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4-Point Star 298"/>
          <p:cNvSpPr/>
          <p:nvPr/>
        </p:nvSpPr>
        <p:spPr>
          <a:xfrm>
            <a:off x="6503232" y="5629231"/>
            <a:ext cx="143256" cy="304800"/>
          </a:xfrm>
          <a:prstGeom prst="star4">
            <a:avLst/>
          </a:prstGeom>
          <a:solidFill>
            <a:srgbClr val="41719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4-Point Star 306"/>
          <p:cNvSpPr/>
          <p:nvPr/>
        </p:nvSpPr>
        <p:spPr>
          <a:xfrm>
            <a:off x="3488573" y="5681184"/>
            <a:ext cx="143256" cy="304800"/>
          </a:xfrm>
          <a:prstGeom prst="star4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4-Point Star 307"/>
          <p:cNvSpPr/>
          <p:nvPr/>
        </p:nvSpPr>
        <p:spPr>
          <a:xfrm>
            <a:off x="4083285" y="5636158"/>
            <a:ext cx="143256" cy="304800"/>
          </a:xfrm>
          <a:prstGeom prst="star4">
            <a:avLst/>
          </a:prstGeom>
          <a:solidFill>
            <a:srgbClr val="41719C"/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4-Point Star 309"/>
          <p:cNvSpPr/>
          <p:nvPr/>
        </p:nvSpPr>
        <p:spPr>
          <a:xfrm>
            <a:off x="8510969" y="5629231"/>
            <a:ext cx="143256" cy="304800"/>
          </a:xfrm>
          <a:prstGeom prst="star4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3074" y="5502117"/>
            <a:ext cx="1871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Human reference</a:t>
            </a:r>
          </a:p>
          <a:p>
            <a:pPr algn="r"/>
            <a:r>
              <a:rPr lang="en-US" dirty="0" smtClean="0"/>
              <a:t>genome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39981" y="6121814"/>
            <a:ext cx="1075213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6259179" y="6141387"/>
            <a:ext cx="886994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7899760" y="6159513"/>
            <a:ext cx="1098483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4-Point Star 302"/>
          <p:cNvSpPr/>
          <p:nvPr/>
        </p:nvSpPr>
        <p:spPr>
          <a:xfrm>
            <a:off x="264937" y="2552042"/>
            <a:ext cx="143256" cy="304800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4-Point Star 303"/>
          <p:cNvSpPr/>
          <p:nvPr/>
        </p:nvSpPr>
        <p:spPr>
          <a:xfrm>
            <a:off x="274022" y="3072485"/>
            <a:ext cx="143256" cy="304800"/>
          </a:xfrm>
          <a:prstGeom prst="star4">
            <a:avLst/>
          </a:prstGeom>
          <a:solidFill>
            <a:srgbClr val="41719C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7278" y="255204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allele-specific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412024" y="300924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non-allele-specific</a:t>
            </a:r>
          </a:p>
        </p:txBody>
      </p:sp>
      <p:sp>
        <p:nvSpPr>
          <p:cNvPr id="306" name="4-Point Star 305"/>
          <p:cNvSpPr/>
          <p:nvPr/>
        </p:nvSpPr>
        <p:spPr>
          <a:xfrm>
            <a:off x="6506186" y="5651794"/>
            <a:ext cx="143256" cy="304800"/>
          </a:xfrm>
          <a:prstGeom prst="star4">
            <a:avLst/>
          </a:prstGeom>
          <a:solidFill>
            <a:srgbClr val="41719C"/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73232" y="3660173"/>
            <a:ext cx="6858000" cy="383732"/>
            <a:chOff x="2873232" y="3974498"/>
            <a:chExt cx="6858000" cy="383732"/>
          </a:xfrm>
        </p:grpSpPr>
        <p:grpSp>
          <p:nvGrpSpPr>
            <p:cNvPr id="14" name="Group 13"/>
            <p:cNvGrpSpPr/>
            <p:nvPr/>
          </p:nvGrpSpPr>
          <p:grpSpPr>
            <a:xfrm>
              <a:off x="2873232" y="3974498"/>
              <a:ext cx="6858000" cy="381034"/>
              <a:chOff x="2873232" y="3468149"/>
              <a:chExt cx="6858000" cy="381034"/>
            </a:xfrm>
          </p:grpSpPr>
          <p:sp>
            <p:nvSpPr>
              <p:cNvPr id="66" name="Rectangle 65"/>
              <p:cNvSpPr/>
              <p:nvPr/>
            </p:nvSpPr>
            <p:spPr>
              <a:xfrm flipV="1">
                <a:off x="2873232" y="3666270"/>
                <a:ext cx="68580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338745" y="3468151"/>
                <a:ext cx="152400" cy="381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643545" y="3468151"/>
                <a:ext cx="1524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95945" y="3468151"/>
                <a:ext cx="1524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48345" y="3468151"/>
                <a:ext cx="1524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00745" y="3468151"/>
                <a:ext cx="1524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378432" y="3468151"/>
                <a:ext cx="152400" cy="381000"/>
              </a:xfrm>
              <a:prstGeom prst="rect">
                <a:avLst/>
              </a:prstGeom>
              <a:solidFill>
                <a:srgbClr val="DED34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530832" y="3468151"/>
                <a:ext cx="152400" cy="381000"/>
              </a:xfrm>
              <a:prstGeom prst="rect">
                <a:avLst/>
              </a:prstGeom>
              <a:solidFill>
                <a:srgbClr val="DED34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683232" y="3468151"/>
                <a:ext cx="152400" cy="381000"/>
              </a:xfrm>
              <a:prstGeom prst="rect">
                <a:avLst/>
              </a:prstGeom>
              <a:solidFill>
                <a:srgbClr val="DED34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835632" y="3468151"/>
                <a:ext cx="152400" cy="381000"/>
              </a:xfrm>
              <a:prstGeom prst="rect">
                <a:avLst/>
              </a:prstGeom>
              <a:solidFill>
                <a:srgbClr val="DED34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988032" y="3468151"/>
                <a:ext cx="152400" cy="381000"/>
              </a:xfrm>
              <a:prstGeom prst="rect">
                <a:avLst/>
              </a:prstGeom>
              <a:solidFill>
                <a:srgbClr val="DED34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054832" y="3468151"/>
                <a:ext cx="152400" cy="3810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8207232" y="3468151"/>
                <a:ext cx="152400" cy="3810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816832" y="3468151"/>
                <a:ext cx="152400" cy="381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491145" y="3468151"/>
                <a:ext cx="152400" cy="381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253145" y="3468151"/>
                <a:ext cx="1524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873232" y="3468151"/>
                <a:ext cx="6858000" cy="381000"/>
                <a:chOff x="2873232" y="3468151"/>
                <a:chExt cx="6858000" cy="38100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5464032" y="3468151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7597632" y="3468151"/>
                  <a:ext cx="152400" cy="381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3" name="Group 142"/>
                <p:cNvGrpSpPr/>
                <p:nvPr/>
              </p:nvGrpSpPr>
              <p:grpSpPr>
                <a:xfrm>
                  <a:off x="2873232" y="3468151"/>
                  <a:ext cx="6858000" cy="381000"/>
                  <a:chOff x="2878973" y="3127559"/>
                  <a:chExt cx="6858000" cy="381000"/>
                </a:xfrm>
                <a:grpFill/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28789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30313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31837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4402973" y="3127559"/>
                    <a:ext cx="152400" cy="381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47077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48601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50125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51649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53173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56221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57745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59269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60793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62317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2985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74509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77557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83653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7908177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91273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92797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94321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9584573" y="3127559"/>
                    <a:ext cx="152400" cy="381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0" name="4-Point Star 169"/>
              <p:cNvSpPr/>
              <p:nvPr/>
            </p:nvSpPr>
            <p:spPr>
              <a:xfrm>
                <a:off x="3797637" y="3468151"/>
                <a:ext cx="143256" cy="304800"/>
              </a:xfrm>
              <a:prstGeom prst="star4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4-Point Star 170"/>
              <p:cNvSpPr/>
              <p:nvPr/>
            </p:nvSpPr>
            <p:spPr>
              <a:xfrm>
                <a:off x="4244832" y="3468151"/>
                <a:ext cx="143256" cy="304800"/>
              </a:xfrm>
              <a:prstGeom prst="star4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4-Point Star 171"/>
              <p:cNvSpPr/>
              <p:nvPr/>
            </p:nvSpPr>
            <p:spPr>
              <a:xfrm>
                <a:off x="6528440" y="3468151"/>
                <a:ext cx="143256" cy="304800"/>
              </a:xfrm>
              <a:prstGeom prst="star4">
                <a:avLst/>
              </a:prstGeom>
              <a:solidFill>
                <a:srgbClr val="41719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142124" y="3468151"/>
                <a:ext cx="152400" cy="381000"/>
              </a:xfrm>
              <a:prstGeom prst="rect">
                <a:avLst/>
              </a:prstGeom>
              <a:solidFill>
                <a:srgbClr val="DED34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4549633" y="3468149"/>
                <a:ext cx="152400" cy="381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8969414" y="3468183"/>
                <a:ext cx="152400" cy="3810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8512032" y="3468151"/>
                <a:ext cx="152400" cy="381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4-Point Star 139"/>
              <p:cNvSpPr/>
              <p:nvPr/>
            </p:nvSpPr>
            <p:spPr>
              <a:xfrm>
                <a:off x="5464032" y="3468151"/>
                <a:ext cx="143256" cy="304800"/>
              </a:xfrm>
              <a:prstGeom prst="star4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4" name="Rectangle 293"/>
            <p:cNvSpPr/>
            <p:nvPr/>
          </p:nvSpPr>
          <p:spPr>
            <a:xfrm>
              <a:off x="8658914" y="3977230"/>
              <a:ext cx="1524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" name="Rectangle 308"/>
          <p:cNvSpPr/>
          <p:nvPr/>
        </p:nvSpPr>
        <p:spPr>
          <a:xfrm>
            <a:off x="6713169" y="633468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press)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236169" y="633468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alleledb.gersteinlab.org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 b="56804"/>
          <a:stretch/>
        </p:blipFill>
        <p:spPr>
          <a:xfrm>
            <a:off x="554023" y="1764194"/>
            <a:ext cx="8056577" cy="2596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1" y="165100"/>
            <a:ext cx="10829924" cy="132556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Annotating non-coding genomic regions for allele-specific activity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2411" y="1823137"/>
            <a:ext cx="1590675" cy="80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510" t="1789" r="76543" b="91966"/>
          <a:stretch/>
        </p:blipFill>
        <p:spPr bwMode="auto">
          <a:xfrm>
            <a:off x="5847907" y="1662215"/>
            <a:ext cx="767666" cy="52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13169" y="633468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press)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9" b="-765"/>
          <a:stretch/>
        </p:blipFill>
        <p:spPr>
          <a:xfrm>
            <a:off x="554022" y="4444419"/>
            <a:ext cx="8056578" cy="14705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169" y="633468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alleledb.gersteinlab.org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510" t="1789" r="76543" b="91966"/>
          <a:stretch/>
        </p:blipFill>
        <p:spPr bwMode="auto">
          <a:xfrm>
            <a:off x="5847907" y="1519340"/>
            <a:ext cx="767666" cy="52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7715250" y="2990850"/>
            <a:ext cx="885825" cy="128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19320" y="3248025"/>
            <a:ext cx="805555" cy="1104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01075" y="2769344"/>
            <a:ext cx="3714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u="sng" dirty="0" smtClean="0"/>
              <a:t>SNURF</a:t>
            </a:r>
            <a:r>
              <a:rPr lang="en-US" sz="2400" dirty="0" smtClean="0"/>
              <a:t> imprinted and i</a:t>
            </a:r>
            <a:r>
              <a:rPr lang="en-US" sz="2400" dirty="0" smtClean="0">
                <a:sym typeface="Wingdings" pitchFamily="2" charset="2"/>
              </a:rPr>
              <a:t>mplicated in </a:t>
            </a:r>
            <a:r>
              <a:rPr lang="en-US" sz="2400" dirty="0" err="1" smtClean="0">
                <a:sym typeface="Wingdings" pitchFamily="2" charset="2"/>
              </a:rPr>
              <a:t>Prader</a:t>
            </a:r>
            <a:r>
              <a:rPr lang="en-US" sz="2400" dirty="0" smtClean="0">
                <a:sym typeface="Wingdings" pitchFamily="2" charset="2"/>
              </a:rPr>
              <a:t>-Willi/</a:t>
            </a:r>
            <a:r>
              <a:rPr lang="en-US" sz="2400" dirty="0" err="1" smtClean="0">
                <a:sym typeface="Wingdings" pitchFamily="2" charset="2"/>
              </a:rPr>
              <a:t>Angelman</a:t>
            </a:r>
            <a:r>
              <a:rPr lang="en-US" sz="2400" dirty="0" smtClean="0">
                <a:sym typeface="Wingdings" pitchFamily="2" charset="2"/>
              </a:rPr>
              <a:t> Syndrome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u="sng" dirty="0" smtClean="0">
                <a:sym typeface="Wingdings" pitchFamily="2" charset="2"/>
              </a:rPr>
              <a:t>KCNQ1</a:t>
            </a:r>
            <a:r>
              <a:rPr lang="en-US" sz="2400" dirty="0" smtClean="0">
                <a:sym typeface="Wingdings" pitchFamily="2" charset="2"/>
              </a:rPr>
              <a:t>  </a:t>
            </a:r>
            <a:r>
              <a:rPr lang="en-US" sz="2400" dirty="0">
                <a:sym typeface="Wingdings" pitchFamily="2" charset="2"/>
              </a:rPr>
              <a:t>is an imprinted gene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19149" y="165100"/>
            <a:ext cx="10534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Annotating coding regions for allele-specific activity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13169" y="633468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press)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43780" r="4298" b="21059"/>
          <a:stretch/>
        </p:blipFill>
        <p:spPr>
          <a:xfrm>
            <a:off x="581025" y="2181225"/>
            <a:ext cx="7143750" cy="2695575"/>
          </a:xfrm>
        </p:spPr>
      </p:pic>
      <p:pic>
        <p:nvPicPr>
          <p:cNvPr id="29" name="Content Placeholder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93218" b="-661"/>
          <a:stretch/>
        </p:blipFill>
        <p:spPr>
          <a:xfrm>
            <a:off x="284437" y="5005643"/>
            <a:ext cx="7811813" cy="57058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36169" y="633468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alleledb.gersteinlab.org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Reference bias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Over-dispersion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707"/>
            <a:ext cx="105156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bias </a:t>
            </a:r>
            <a:br>
              <a:rPr lang="en-US" dirty="0" smtClean="0"/>
            </a:br>
            <a:r>
              <a:rPr lang="en-US" dirty="0" smtClean="0"/>
              <a:t>(naïve alignment to the human reference genome)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5542" y="1228152"/>
            <a:ext cx="231227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71090" y="3941379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81090" y="3941379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1090" y="3965082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13490" y="6298669"/>
            <a:ext cx="7567448" cy="577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5" r="48502" b="-2612"/>
          <a:stretch/>
        </p:blipFill>
        <p:spPr>
          <a:xfrm>
            <a:off x="2524977" y="1669120"/>
            <a:ext cx="7270662" cy="5076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5" r="46292" b="97218"/>
          <a:stretch/>
        </p:blipFill>
        <p:spPr>
          <a:xfrm>
            <a:off x="2795748" y="1228152"/>
            <a:ext cx="7749409" cy="453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4739" y="1490327"/>
            <a:ext cx="404648" cy="511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18028" y="4047317"/>
            <a:ext cx="630620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4183" y="1543295"/>
            <a:ext cx="654269" cy="5055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0950" y="6305937"/>
            <a:ext cx="7089228" cy="58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21"/>
            <a:ext cx="105156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 alleviates reference bias in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5542" y="1228152"/>
            <a:ext cx="231227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71090" y="3941379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81090" y="3941379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1090" y="3965082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13490" y="6664375"/>
            <a:ext cx="7567448" cy="21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7214" y="3902981"/>
            <a:ext cx="630620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18028" y="4047317"/>
            <a:ext cx="630620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6400" y="3801156"/>
            <a:ext cx="630620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6511975"/>
            <a:ext cx="708922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" t="-1179" r="50748" b="-1304"/>
          <a:stretch/>
        </p:blipFill>
        <p:spPr>
          <a:xfrm>
            <a:off x="1902372" y="895267"/>
            <a:ext cx="3657600" cy="57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5070"/>
            <a:ext cx="10191750" cy="62617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0825"/>
            <a:ext cx="7924799" cy="777875"/>
          </a:xfrm>
        </p:spPr>
        <p:txBody>
          <a:bodyPr>
            <a:noAutofit/>
          </a:bodyPr>
          <a:lstStyle/>
          <a:p>
            <a:r>
              <a:rPr lang="en-US" b="1" dirty="0" smtClean="0"/>
              <a:t>The Rise of the Personal Genome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51802" y="6428343"/>
            <a:ext cx="271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i="1" dirty="0" smtClean="0"/>
              <a:t>Nature</a:t>
            </a:r>
            <a:r>
              <a:rPr lang="en-US" dirty="0" smtClean="0"/>
              <a:t>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5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21"/>
            <a:ext cx="105156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 alleviates reference bias in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5542" y="1228152"/>
            <a:ext cx="231227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76" y="961533"/>
            <a:ext cx="7015916" cy="55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Reference bias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Over-dispersion</a:t>
            </a:r>
            <a:r>
              <a:rPr lang="en-US" sz="3600" dirty="0" smtClean="0"/>
              <a:t>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mapping bias due to sequence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AS </a:t>
            </a:r>
            <a:r>
              <a:rPr lang="en-US" dirty="0" smtClean="0"/>
              <a:t>analyses, discard reads that multi-map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88" y="2509320"/>
            <a:ext cx="5413104" cy="3502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7407" y="3678621"/>
            <a:ext cx="462455" cy="1019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for ambiguous mapping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14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the reference genome, new simulated reads are created where alleles of the original reads are flipped (at het SNV positions)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88778"/>
            <a:ext cx="10103847" cy="2353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1430" y="4961317"/>
            <a:ext cx="2549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Lappalainen </a:t>
            </a:r>
            <a:r>
              <a:rPr lang="en-US" i="1" dirty="0" smtClean="0"/>
              <a:t>et al</a:t>
            </a:r>
            <a:r>
              <a:rPr lang="en-US" dirty="0" smtClean="0"/>
              <a:t>. (2013)</a:t>
            </a:r>
          </a:p>
          <a:p>
            <a:pPr algn="r"/>
            <a:r>
              <a:rPr lang="en-US" dirty="0" err="1" smtClean="0"/>
              <a:t>Panousis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(2014)</a:t>
            </a:r>
          </a:p>
          <a:p>
            <a:pPr algn="r"/>
            <a:r>
              <a:rPr lang="en-US" dirty="0" smtClean="0"/>
              <a:t>Van de </a:t>
            </a:r>
            <a:r>
              <a:rPr lang="en-US" dirty="0" err="1" smtClean="0"/>
              <a:t>Geijn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facilitates the resolution of ambiguous mapping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4" y="2725491"/>
            <a:ext cx="10984048" cy="352244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825625"/>
            <a:ext cx="11070021" cy="791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the personal genome, we do not need to simulate reads.</a:t>
            </a:r>
          </a:p>
          <a:p>
            <a:r>
              <a:rPr lang="en-US" dirty="0" smtClean="0"/>
              <a:t>We can directly test affected sites using multi-mapping read pile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0279" y="2648606"/>
            <a:ext cx="291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2126"/>
                </a:solidFill>
              </a:rPr>
              <a:t>Keep track of they multi-map</a:t>
            </a:r>
            <a:endParaRPr lang="en-US" dirty="0">
              <a:solidFill>
                <a:srgbClr val="F921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Reference bias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Over-dispersion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b="1" dirty="0"/>
              <a:t>Binomial model on observed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50" y="1373006"/>
            <a:ext cx="8633040" cy="53484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26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33700" y="5686425"/>
            <a:ext cx="457200" cy="669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77075" y="5438774"/>
            <a:ext cx="457200" cy="917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6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0" y="1575974"/>
            <a:ext cx="4958249" cy="49425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0653" y="2505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6234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6289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5014" y="604344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0" y="209856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Binomial </a:t>
            </a:r>
            <a:r>
              <a:rPr lang="en-US" sz="2800" dirty="0"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smtClean="0">
                <a:sym typeface="Wingdings" panose="05000000000000000000" pitchFamily="2" charset="2"/>
              </a:rPr>
              <a:t>over-dispersed observed distribution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465" y="68827"/>
            <a:ext cx="11729883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distribution than expected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128954" y="2430065"/>
            <a:ext cx="1021115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68827"/>
            <a:ext cx="11729883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distribution than expected</a:t>
            </a:r>
            <a:endParaRPr lang="en-US" sz="4000" b="1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578864"/>
            <a:ext cx="4956048" cy="49469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234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6289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5014" y="604344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5500" y="20985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Binomial </a:t>
            </a:r>
            <a:r>
              <a:rPr lang="en-US" sz="2800" dirty="0"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err="1">
                <a:sym typeface="Wingdings" panose="05000000000000000000" pitchFamily="2" charset="2"/>
              </a:rPr>
              <a:t>overdispersed</a:t>
            </a:r>
            <a:r>
              <a:rPr lang="en-US" sz="2800" dirty="0">
                <a:sym typeface="Wingdings" panose="05000000000000000000" pitchFamily="2" charset="2"/>
              </a:rPr>
              <a:t> empirical </a:t>
            </a:r>
            <a:r>
              <a:rPr lang="en-US" sz="2800" dirty="0" smtClean="0">
                <a:sym typeface="Wingdings" panose="05000000000000000000" pitchFamily="2" charset="2"/>
              </a:rPr>
              <a:t>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Binomial test over-calls allele-specific variants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128954" y="2430065"/>
            <a:ext cx="1021115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3794"/>
            <a:ext cx="10515600" cy="128802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Beta-binomial distribution </a:t>
            </a:r>
            <a:br>
              <a:rPr lang="en-US" sz="4000" b="1" dirty="0" smtClean="0"/>
            </a:br>
            <a:r>
              <a:rPr lang="en-US" sz="4000" b="1" dirty="0" smtClean="0"/>
              <a:t>– to account for over-dispersion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73646" y="1729667"/>
          <a:ext cx="9447884" cy="499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3942"/>
                <a:gridCol w="4723942"/>
              </a:tblGrid>
              <a:tr h="395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Binomial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Beta-binomial</a:t>
                      </a:r>
                      <a:endParaRPr lang="en-US" sz="3200" dirty="0"/>
                    </a:p>
                  </a:txBody>
                  <a:tcPr/>
                </a:tc>
              </a:tr>
              <a:tr h="8160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134403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2 parameters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 smtClean="0"/>
                        <a:t>--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X ~ (</a:t>
                      </a:r>
                      <a:r>
                        <a:rPr lang="en-US" sz="3200" dirty="0" err="1" smtClean="0"/>
                        <a:t>n,k</a:t>
                      </a:r>
                      <a:r>
                        <a:rPr lang="en-US" sz="3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/>
                        <a:t>4 parameters</a:t>
                      </a:r>
                    </a:p>
                    <a:p>
                      <a:r>
                        <a:rPr lang="en-US" sz="3200" b="0" dirty="0" smtClean="0"/>
                        <a:t>-- X ~ (</a:t>
                      </a:r>
                      <a:r>
                        <a:rPr lang="en-US" sz="3200" b="0" dirty="0" err="1" smtClean="0"/>
                        <a:t>n,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0" dirty="0" smtClean="0"/>
                        <a:t>)</a:t>
                      </a:r>
                      <a:br>
                        <a:rPr lang="en-US" sz="3200" b="0" dirty="0" smtClean="0"/>
                      </a:br>
                      <a:r>
                        <a:rPr lang="en-US" sz="3200" b="0" dirty="0" smtClean="0"/>
                        <a:t>--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0" dirty="0" smtClean="0"/>
                        <a:t> ~ Beta(</a:t>
                      </a:r>
                      <a:r>
                        <a:rPr lang="el-GR" sz="3200" b="0" dirty="0" smtClean="0"/>
                        <a:t>α</a:t>
                      </a:r>
                      <a:r>
                        <a:rPr lang="en-US" sz="3200" b="0" dirty="0" smtClean="0"/>
                        <a:t>,ß)</a:t>
                      </a:r>
                      <a:endParaRPr lang="en-US" sz="3200" dirty="0"/>
                    </a:p>
                  </a:txBody>
                  <a:tcPr/>
                </a:tc>
              </a:tr>
              <a:tr h="134403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 smtClean="0"/>
                        <a:t>n = total number</a:t>
                      </a:r>
                      <a:r>
                        <a:rPr lang="en-US" sz="3200" baseline="0" dirty="0" smtClean="0"/>
                        <a:t> of reads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aseline="0" dirty="0" smtClean="0"/>
                        <a:t>k = allelic ratio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 = total number of reads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dirty="0" smtClean="0"/>
                        <a:t> = allelic ratio </a:t>
                      </a:r>
                      <a:r>
                        <a:rPr lang="en-US" sz="3200" b="1" dirty="0" smtClean="0"/>
                        <a:t>accounting for the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overdispersion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aseline="0" dirty="0" smtClean="0"/>
                        <a:t>of allelic ratio distribution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\textstyle {n \choose k}\, p^k (1-p)^{n-k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94" y="2400935"/>
            <a:ext cx="2724785" cy="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{n\choose k}\frac{\mathrm{B}(k+\alpha,n-k+\beta)} {\mathrm{B}(\alpha,\beta)}\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14" y="2400934"/>
            <a:ext cx="2839085" cy="6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365125"/>
            <a:ext cx="10125075" cy="62510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Number of DNA sequences </a:t>
            </a:r>
            <a:br>
              <a:rPr lang="en-US" b="1" dirty="0" smtClean="0"/>
            </a:br>
            <a:r>
              <a:rPr lang="en-US" b="1" dirty="0" smtClean="0"/>
              <a:t>exploding out of control in recent </a:t>
            </a:r>
            <a:br>
              <a:rPr lang="en-US" b="1" dirty="0" smtClean="0"/>
            </a:br>
            <a:r>
              <a:rPr lang="en-US" b="1" dirty="0" smtClean="0"/>
              <a:t>years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8352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6"/>
            <a:ext cx="105156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355"/>
          <a:stretch/>
        </p:blipFill>
        <p:spPr>
          <a:xfrm>
            <a:off x="294915" y="1525256"/>
            <a:ext cx="5281877" cy="5072444"/>
          </a:xfrm>
        </p:spPr>
      </p:pic>
      <p:sp>
        <p:nvSpPr>
          <p:cNvPr id="10" name="Rectangle 9"/>
          <p:cNvSpPr/>
          <p:nvPr/>
        </p:nvSpPr>
        <p:spPr>
          <a:xfrm>
            <a:off x="5495512" y="6019275"/>
            <a:ext cx="25400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69912" y="2381995"/>
            <a:ext cx="176784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9092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1187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9912" y="6120029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8954" y="2427891"/>
            <a:ext cx="1447838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6"/>
            <a:ext cx="105156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6" y="1525256"/>
            <a:ext cx="9846034" cy="5072444"/>
          </a:xfrm>
        </p:spPr>
      </p:pic>
      <p:sp>
        <p:nvSpPr>
          <p:cNvPr id="3" name="Rectangle 2"/>
          <p:cNvSpPr/>
          <p:nvPr/>
        </p:nvSpPr>
        <p:spPr>
          <a:xfrm>
            <a:off x="5567703" y="2148315"/>
            <a:ext cx="139192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1143" y="2381995"/>
            <a:ext cx="176784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323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2418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1143" y="6120029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6607" y="616206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26662" y="616206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5387" y="613053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152180" y="4981115"/>
            <a:ext cx="45719" cy="65151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51239" y="4937538"/>
            <a:ext cx="180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over-calls by binomial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8954" y="2427891"/>
            <a:ext cx="1447838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0014" y="2204660"/>
            <a:ext cx="5422543" cy="3618729"/>
            <a:chOff x="5929441" y="1336456"/>
            <a:chExt cx="5666053" cy="3781235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9441" y="1336456"/>
              <a:ext cx="5666053" cy="378123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8867713" y="4249011"/>
              <a:ext cx="338328" cy="3291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150665" y="3541875"/>
              <a:ext cx="338328" cy="3291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75438" y="1365030"/>
              <a:ext cx="338328" cy="3291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021" y="1892720"/>
            <a:ext cx="6376993" cy="4242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Bisection method : Fix a, scan for b, fit the distribution by using Least Sum Squared Errors between empirical and fitted distributions</a:t>
            </a:r>
            <a:endParaRPr lang="en-US" sz="4000" b="1" dirty="0"/>
          </a:p>
        </p:txBody>
      </p:sp>
      <p:sp>
        <p:nvSpPr>
          <p:cNvPr id="9" name="Oval 8"/>
          <p:cNvSpPr/>
          <p:nvPr/>
        </p:nvSpPr>
        <p:spPr>
          <a:xfrm>
            <a:off x="8276214" y="4834523"/>
            <a:ext cx="323788" cy="3150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7"/>
            <a:ext cx="10872019" cy="1325563"/>
          </a:xfrm>
        </p:spPr>
        <p:txBody>
          <a:bodyPr/>
          <a:lstStyle/>
          <a:p>
            <a:r>
              <a:rPr lang="en-US" b="1" dirty="0" err="1" smtClean="0"/>
              <a:t>ChIP-seq</a:t>
            </a:r>
            <a:r>
              <a:rPr lang="en-US" b="1" dirty="0" smtClean="0"/>
              <a:t> sets have more varied </a:t>
            </a:r>
            <a:r>
              <a:rPr lang="en-US" b="1" dirty="0" err="1" smtClean="0"/>
              <a:t>overdispersion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29" y="1690689"/>
            <a:ext cx="7047230" cy="50307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86" y="433980"/>
            <a:ext cx="7154164" cy="160030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Overdispersion</a:t>
            </a:r>
            <a:r>
              <a:rPr lang="en-US" dirty="0" smtClean="0"/>
              <a:t> parameter (</a:t>
            </a:r>
            <a:r>
              <a:rPr lang="el-GR" dirty="0" smtClean="0"/>
              <a:t>ρ</a:t>
            </a:r>
            <a:r>
              <a:rPr lang="en-US" dirty="0"/>
              <a:t>)</a:t>
            </a:r>
            <a:r>
              <a:rPr lang="en-US" dirty="0" smtClean="0"/>
              <a:t> as a useful QC metric for data harmonization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6" t="6297" r="37677"/>
          <a:stretch/>
        </p:blipFill>
        <p:spPr>
          <a:xfrm>
            <a:off x="8126747" y="96771"/>
            <a:ext cx="2672256" cy="66957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6294557" y="2983947"/>
            <a:ext cx="3213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Overdispersion</a:t>
            </a:r>
            <a:r>
              <a:rPr lang="en-US" sz="2000" b="1" dirty="0" smtClean="0"/>
              <a:t> parameter, </a:t>
            </a:r>
            <a:r>
              <a:rPr lang="el-GR" sz="2000" b="1" dirty="0" smtClean="0"/>
              <a:t>ρ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291" y="2373798"/>
            <a:ext cx="6177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Curated 987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datasets from eight different studies (including ENCODE)</a:t>
            </a:r>
            <a:br>
              <a:rPr lang="en-US" sz="2800" dirty="0" smtClean="0"/>
            </a:br>
            <a:r>
              <a:rPr lang="en-US" sz="2800" dirty="0" smtClean="0"/>
              <a:t>-- removed 32 datasets with </a:t>
            </a:r>
            <a:r>
              <a:rPr lang="el-GR" sz="2800" dirty="0" smtClean="0"/>
              <a:t>ρ</a:t>
            </a:r>
            <a:r>
              <a:rPr lang="en-US" sz="2800" dirty="0" smtClean="0"/>
              <a:t> </a:t>
            </a:r>
            <a:r>
              <a:rPr lang="el-GR" sz="2800" dirty="0" smtClean="0"/>
              <a:t>≥</a:t>
            </a:r>
            <a:r>
              <a:rPr lang="en-US" sz="2800" dirty="0" smtClean="0"/>
              <a:t> 0.125 (1 </a:t>
            </a:r>
            <a:r>
              <a:rPr lang="en-US" sz="2800" dirty="0" err="1" smtClean="0"/>
              <a:t>sd</a:t>
            </a:r>
            <a:r>
              <a:rPr lang="en-US" sz="2800" dirty="0" smtClean="0"/>
              <a:t> from </a:t>
            </a:r>
            <a:r>
              <a:rPr lang="el-GR" sz="2800" dirty="0" smtClean="0"/>
              <a:t>ρ</a:t>
            </a:r>
            <a:r>
              <a:rPr lang="en-US" sz="2800" baseline="-25000" dirty="0" smtClean="0"/>
              <a:t>mean</a:t>
            </a:r>
            <a:r>
              <a:rPr lang="en-US" sz="2800" dirty="0" smtClean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4071" y="5080281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0.125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155655" y="5264947"/>
            <a:ext cx="3171872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6"/>
            <a:ext cx="105156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6" y="1525256"/>
            <a:ext cx="9846034" cy="5072444"/>
          </a:xfrm>
        </p:spPr>
      </p:pic>
      <p:sp>
        <p:nvSpPr>
          <p:cNvPr id="3" name="Rectangle 2"/>
          <p:cNvSpPr/>
          <p:nvPr/>
        </p:nvSpPr>
        <p:spPr>
          <a:xfrm>
            <a:off x="5567703" y="2148315"/>
            <a:ext cx="139192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1143" y="2381995"/>
            <a:ext cx="176784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323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2418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1143" y="6120029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6607" y="616206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26662" y="616206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5387" y="613053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152180" y="4981115"/>
            <a:ext cx="45719" cy="65151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8954" y="2427891"/>
            <a:ext cx="1447838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8353" y="2500789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/>
              <a:t>ρ</a:t>
            </a:r>
            <a:r>
              <a:rPr lang="en-US" sz="3600" dirty="0" smtClean="0"/>
              <a:t>=0.123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51239" y="4937538"/>
            <a:ext cx="180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over-calls by binomial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6684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Yale University</a:t>
            </a:r>
          </a:p>
          <a:p>
            <a:r>
              <a:rPr lang="en-US" dirty="0" smtClean="0"/>
              <a:t>Jieming Chen</a:t>
            </a:r>
          </a:p>
          <a:p>
            <a:r>
              <a:rPr lang="en-US" dirty="0" smtClean="0"/>
              <a:t>Joel </a:t>
            </a:r>
            <a:r>
              <a:rPr lang="en-US" dirty="0" smtClean="0"/>
              <a:t>Rozowsky</a:t>
            </a:r>
          </a:p>
          <a:p>
            <a:r>
              <a:rPr lang="en-US" dirty="0" smtClean="0"/>
              <a:t>Timur Galeev</a:t>
            </a:r>
          </a:p>
          <a:p>
            <a:r>
              <a:rPr lang="en-US" dirty="0" smtClean="0"/>
              <a:t>Arif Harmanci</a:t>
            </a:r>
          </a:p>
          <a:p>
            <a:r>
              <a:rPr lang="en-US" dirty="0" smtClean="0"/>
              <a:t>Rob Kitchen</a:t>
            </a:r>
          </a:p>
          <a:p>
            <a:r>
              <a:rPr lang="en-US" dirty="0" smtClean="0"/>
              <a:t>Mark Gerstein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EMBL-EBI</a:t>
            </a:r>
          </a:p>
          <a:p>
            <a:r>
              <a:rPr lang="en-US" dirty="0" smtClean="0"/>
              <a:t>Oliver Stegle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58104" y="1847850"/>
            <a:ext cx="27668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Mayo Clinic</a:t>
            </a:r>
          </a:p>
          <a:p>
            <a:r>
              <a:rPr lang="en-US" dirty="0" smtClean="0"/>
              <a:t>Alexej Abyzov</a:t>
            </a:r>
          </a:p>
        </p:txBody>
      </p:sp>
    </p:spTree>
    <p:extLst>
      <p:ext uri="{BB962C8B-B14F-4D97-AF65-F5344CB8AC3E}">
        <p14:creationId xmlns:p14="http://schemas.microsoft.com/office/powerpoint/2010/main" val="7168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4236"/>
            <a:ext cx="10817772" cy="73184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Variants involved in Allele-specific binding and expression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6" t="60766" r="1836" b="27703"/>
          <a:stretch/>
        </p:blipFill>
        <p:spPr>
          <a:xfrm>
            <a:off x="6951407" y="1743014"/>
            <a:ext cx="2860509" cy="13590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97" y="1381432"/>
            <a:ext cx="5128641" cy="5347258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6" t="81724" r="1836" b="12019"/>
          <a:stretch/>
        </p:blipFill>
        <p:spPr>
          <a:xfrm>
            <a:off x="6951406" y="4537385"/>
            <a:ext cx="2860509" cy="7374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00100" y="3155952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1607122"/>
            <a:ext cx="533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800100" y="5825426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38200" y="4782747"/>
            <a:ext cx="533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818120" y="1720154"/>
            <a:ext cx="1497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2" y="484094"/>
            <a:ext cx="10879429" cy="102939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Diploid personal genome important in assessing allele-specific behavior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91" y="2306889"/>
            <a:ext cx="8430000" cy="34948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406"/>
            <a:ext cx="10515600" cy="808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build a personal genome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5908" y="6356284"/>
            <a:ext cx="391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Rozowsky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8791" y="2195546"/>
            <a:ext cx="231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/>
              <a:t>;</a:t>
            </a:r>
            <a:r>
              <a:rPr lang="en-US" sz="2400" dirty="0" smtClean="0"/>
              <a:t> reference)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368791" y="2714186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vcf</a:t>
            </a:r>
            <a:r>
              <a:rPr lang="en-US" sz="2400" dirty="0" smtClean="0"/>
              <a:t>, variants</a:t>
            </a:r>
            <a:br>
              <a:rPr lang="en-US" sz="2400" dirty="0" smtClean="0"/>
            </a:br>
            <a:r>
              <a:rPr lang="en-US" sz="2400" dirty="0" smtClean="0"/>
              <a:t>phased or </a:t>
            </a:r>
            <a:r>
              <a:rPr lang="en-US" sz="2400" dirty="0" err="1" smtClean="0"/>
              <a:t>unphased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368791" y="3893161"/>
            <a:ext cx="21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 smtClean="0"/>
              <a:t>; for each </a:t>
            </a:r>
            <a:br>
              <a:rPr lang="en-US" sz="2400" dirty="0" smtClean="0"/>
            </a:br>
            <a:r>
              <a:rPr lang="en-US" sz="2400" dirty="0" smtClean="0"/>
              <a:t>haplotype)</a:t>
            </a:r>
            <a:endParaRPr lang="en-US" sz="2400" dirty="0"/>
          </a:p>
        </p:txBody>
      </p:sp>
      <p:sp>
        <p:nvSpPr>
          <p:cNvPr id="22" name="Plus 21"/>
          <p:cNvSpPr/>
          <p:nvPr/>
        </p:nvSpPr>
        <p:spPr>
          <a:xfrm>
            <a:off x="10280965" y="2562046"/>
            <a:ext cx="263569" cy="3077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0336527" y="3549835"/>
            <a:ext cx="211828" cy="3433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" y="1899578"/>
            <a:ext cx="9281305" cy="28175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169" y="633468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alleleseq.gersteinlab.org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13" y="237440"/>
            <a:ext cx="10906760" cy="9131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 allelic ratio (i.e. read difference at the 2 alleles)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77969" y="2240013"/>
            <a:ext cx="203035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Courier" pitchFamily="-84" charset="0"/>
                <a:ea typeface="ＭＳ Ｐゴシック" pitchFamily="-84" charset="-128"/>
              </a:rPr>
              <a:t>9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x </a:t>
            </a:r>
            <a:r>
              <a:rPr lang="en-US" altLang="en-US" sz="3600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Courier" pitchFamily="-84" charset="0"/>
                <a:ea typeface="ＭＳ Ｐゴシック" pitchFamily="-84" charset="-128"/>
              </a:rPr>
              <a:t>1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x </a:t>
            </a:r>
            <a:r>
              <a:rPr lang="en-US" altLang="en-US" sz="3600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endParaRPr lang="en-US" altLang="en-US" sz="3600" dirty="0">
              <a:solidFill>
                <a:srgbClr val="FF0000"/>
              </a:solidFill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------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080026" y="2195195"/>
            <a:ext cx="52283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RNA-/</a:t>
            </a:r>
            <a:r>
              <a:rPr lang="en-US" altLang="en-US" sz="1800" b="1" dirty="0" err="1" smtClean="0">
                <a:latin typeface="Courier" pitchFamily="-84" charset="0"/>
                <a:ea typeface="ＭＳ Ｐゴシック" pitchFamily="-84" charset="-128"/>
              </a:rPr>
              <a:t>ChIP-Seq</a:t>
            </a: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 Reads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TTGACAGCGTCAA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CGTCAA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 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GCACGTCGAGAG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   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GCACGTCGGGAGTT</a:t>
            </a: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0351" y="1206155"/>
            <a:ext cx="685800" cy="6858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02538" y="1583345"/>
            <a:ext cx="577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a SNV @ </a:t>
            </a:r>
            <a:r>
              <a:rPr lang="en-US" sz="2400" dirty="0" err="1" smtClean="0"/>
              <a:t>chr</a:t>
            </a:r>
            <a:r>
              <a:rPr lang="en-US" sz="2400" dirty="0" smtClean="0"/>
              <a:t> 5 position 12455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319751" y="3578215"/>
            <a:ext cx="1977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Allelic ratio = 0.9 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252471" y="4893534"/>
            <a:ext cx="1456887" cy="533400"/>
            <a:chOff x="8309264" y="4483108"/>
            <a:chExt cx="1524000" cy="533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309264" y="4559308"/>
              <a:ext cx="15240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690264" y="4483108"/>
              <a:ext cx="762001" cy="152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T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309264" y="4940308"/>
              <a:ext cx="15240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8690264" y="4864108"/>
              <a:ext cx="762001" cy="152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0663686" y="446422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704468" y="454793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726522" y="4593010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755981" y="4629498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801056" y="4674573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850362" y="5526726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683003" y="450500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824607" y="471965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838075" y="4766873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865389" y="4819865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887443" y="486279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7</a:t>
            </a:fld>
            <a:endParaRPr lang="en-US"/>
          </a:p>
        </p:txBody>
      </p: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156832" y="2240013"/>
            <a:ext cx="5228303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RNA-/</a:t>
            </a:r>
            <a:r>
              <a:rPr lang="en-US" altLang="en-US" sz="1800" b="1" dirty="0" err="1">
                <a:latin typeface="Courier" pitchFamily="-84" charset="0"/>
                <a:ea typeface="ＭＳ Ｐゴシック" pitchFamily="-84" charset="-128"/>
              </a:rPr>
              <a:t>ChIP-Seq</a:t>
            </a:r>
            <a:r>
              <a:rPr lang="en-US" altLang="en-US" sz="1800" b="1" dirty="0">
                <a:latin typeface="Courier" pitchFamily="-84" charset="0"/>
                <a:ea typeface="ＭＳ Ｐゴシック" pitchFamily="-84" charset="-128"/>
              </a:rPr>
              <a:t> Reads</a:t>
            </a:r>
          </a:p>
          <a:p>
            <a:pPr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ACTTTGATAGCGTCAA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CTTTGATAGCGTCAA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TTGACAGCGTCAA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GCACGTCGGGA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GCACGTCGAGAG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GCACGTCGGGAGTT</a:t>
            </a: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880801" y="2240013"/>
            <a:ext cx="20057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5 x </a:t>
            </a:r>
            <a:r>
              <a:rPr lang="en-US" altLang="en-US" sz="3600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5 x </a:t>
            </a:r>
            <a:r>
              <a:rPr lang="en-US" altLang="en-US" sz="3600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------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3916" y="1128293"/>
            <a:ext cx="914400" cy="9144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56832" y="1583345"/>
            <a:ext cx="577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a SNV @ </a:t>
            </a:r>
            <a:r>
              <a:rPr lang="en-US" sz="2400" dirty="0" err="1" smtClean="0"/>
              <a:t>chr</a:t>
            </a:r>
            <a:r>
              <a:rPr lang="en-US" sz="2400" dirty="0" smtClean="0"/>
              <a:t> 7 position 4345325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833635" y="3578215"/>
            <a:ext cx="256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Allelic ratio = 0.5</a:t>
            </a:r>
          </a:p>
          <a:p>
            <a:r>
              <a:rPr lang="en-US" sz="2000" dirty="0" smtClean="0"/>
              <a:t>(i.e. ‘null’ expectation) </a:t>
            </a:r>
            <a:endParaRPr lang="en-US" sz="2000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472772" y="4969734"/>
            <a:ext cx="1456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836994" y="4893534"/>
            <a:ext cx="728444" cy="152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4472772" y="5350734"/>
            <a:ext cx="1456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836994" y="5274534"/>
            <a:ext cx="728444" cy="152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4913017" y="4438464"/>
            <a:ext cx="29258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947756" y="454364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010003" y="4635939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057849" y="471965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111510" y="481624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070663" y="5526726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035764" y="5621175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990686" y="572635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919850" y="5818650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844721" y="590236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43235" y="2345431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(ref)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753283" y="2345431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(ref)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/>
          <a:stretch/>
        </p:blipFill>
        <p:spPr>
          <a:xfrm>
            <a:off x="2103121" y="1950720"/>
            <a:ext cx="7680960" cy="442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128"/>
            <a:ext cx="10515600" cy="16534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Binomial model on observed distribution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47230" y="2095584"/>
            <a:ext cx="796412" cy="301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4622" y="1957101"/>
            <a:ext cx="3274143" cy="3031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0129" y="1461077"/>
            <a:ext cx="231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Allele-specific variants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e.g. allelic ratio = 0.9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4329" y="1382098"/>
            <a:ext cx="685800" cy="685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546122" y="1266527"/>
            <a:ext cx="276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Non-allele-specific variants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e.g. allelic ratio = 0.5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6416032" y="1589693"/>
            <a:ext cx="1130090" cy="146264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7973" y="1267798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9202" y="1843248"/>
            <a:ext cx="2608324" cy="9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4" t="5841" r="2537" b="74912"/>
          <a:stretch/>
        </p:blipFill>
        <p:spPr>
          <a:xfrm>
            <a:off x="7904599" y="1803738"/>
            <a:ext cx="159512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9280" y="5425440"/>
            <a:ext cx="28702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18418" y="5574340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40698" y="5620059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83905" y="5136956"/>
            <a:ext cx="287020" cy="5932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05542" y="5484488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80422" y="5606408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4454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04778" y="5236099"/>
            <a:ext cx="785351" cy="786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96097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28204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31951" y="4994941"/>
            <a:ext cx="980768" cy="1027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44848" y="1967610"/>
            <a:ext cx="1093289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6955" y="1189749"/>
            <a:ext cx="2749471" cy="1790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ASE/ASB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333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333" dirty="0"/>
          </a:p>
        </p:txBody>
      </p:sp>
      <p:sp>
        <p:nvSpPr>
          <p:cNvPr id="33" name="TextBox 32"/>
          <p:cNvSpPr txBox="1"/>
          <p:nvPr/>
        </p:nvSpPr>
        <p:spPr>
          <a:xfrm>
            <a:off x="9570925" y="2220060"/>
            <a:ext cx="2646878" cy="1995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CTTTGATAGCGTCAA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4189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b="1" dirty="0"/>
              <a:t>Binomial model on observed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50" y="1373006"/>
            <a:ext cx="8633040" cy="53484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A581-3C7A-4175-96A2-5C54E2C0C5D7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33700" y="5686425"/>
            <a:ext cx="457200" cy="669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7075" y="5438774"/>
            <a:ext cx="457200" cy="917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1007</Words>
  <Application>Microsoft Office PowerPoint</Application>
  <PresentationFormat>Widescreen</PresentationFormat>
  <Paragraphs>279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Courier</vt:lpstr>
      <vt:lpstr>ＭＳ Ｐゴシック</vt:lpstr>
      <vt:lpstr>Arial</vt:lpstr>
      <vt:lpstr>Calibri</vt:lpstr>
      <vt:lpstr>Calibri Light</vt:lpstr>
      <vt:lpstr>Courier New</vt:lpstr>
      <vt:lpstr>Wingdings</vt:lpstr>
      <vt:lpstr>Office Theme</vt:lpstr>
      <vt:lpstr>Variant annotation using AlleleDB</vt:lpstr>
      <vt:lpstr>The Rise of the Personal Genome</vt:lpstr>
      <vt:lpstr>Number of DNA sequences  exploding out of control in recent  years</vt:lpstr>
      <vt:lpstr>Variants involved in Allele-specific binding and expression</vt:lpstr>
      <vt:lpstr>Diploid personal genome important in assessing allele-specific behavior</vt:lpstr>
      <vt:lpstr>How to build a personal genome</vt:lpstr>
      <vt:lpstr>Compute allelic ratio (i.e. read difference at the 2 alleles)</vt:lpstr>
      <vt:lpstr>Binomial model on observed distribution</vt:lpstr>
      <vt:lpstr>Binomial model on observed distribution</vt:lpstr>
      <vt:lpstr>AlleleDB: Build 382 personal genomes to detect allele-specific variants</vt:lpstr>
      <vt:lpstr>AlleleDB: Annotating rare and common allele-specific variants</vt:lpstr>
      <vt:lpstr>AlleleDB: Annotating rare and common allele-specific variants</vt:lpstr>
      <vt:lpstr>AlleleDB: repository and visualization for allele-specific variants</vt:lpstr>
      <vt:lpstr>Further annotating allele-specific genomic regions</vt:lpstr>
      <vt:lpstr>AlleleDB: Annotating non-coding genomic regions for allele-specific activity</vt:lpstr>
      <vt:lpstr>PowerPoint Presentation</vt:lpstr>
      <vt:lpstr>Some issues in AS analyses</vt:lpstr>
      <vt:lpstr>Reference bias  (naïve alignment to the human reference genome)</vt:lpstr>
      <vt:lpstr>PG alleviates reference bias in alignment</vt:lpstr>
      <vt:lpstr>PG alleviates reference bias in alignment</vt:lpstr>
      <vt:lpstr>Some issues in AS analyses</vt:lpstr>
      <vt:lpstr>Ambiguous mapping bias due to sequence similarity</vt:lpstr>
      <vt:lpstr>Account for ambiguous mapping bias</vt:lpstr>
      <vt:lpstr>PG facilitates the resolution of ambiguous mapping bias</vt:lpstr>
      <vt:lpstr>Some issues in AS analyses</vt:lpstr>
      <vt:lpstr>Binomial model on observed distribution</vt:lpstr>
      <vt:lpstr>Over-dispersion  – broader distribution than expected</vt:lpstr>
      <vt:lpstr>Over-dispersion  – broader distribution than expected</vt:lpstr>
      <vt:lpstr>Beta-binomial distribution  – to account for over-dispersion</vt:lpstr>
      <vt:lpstr>Accounting for overdispersion: Binomial VS Beta-binomial</vt:lpstr>
      <vt:lpstr>Accounting for overdispersion: Binomial VS Beta-binomial</vt:lpstr>
      <vt:lpstr>Bisection method : Fix a, scan for b, fit the distribution by using Least Sum Squared Errors between empirical and fitted distributions</vt:lpstr>
      <vt:lpstr>ChIP-seq sets have more varied overdispersion</vt:lpstr>
      <vt:lpstr>Overdispersion parameter (ρ) as a useful QC metric for data harmonization</vt:lpstr>
      <vt:lpstr>Accounting for overdispersion: Binomial VS Beta-binomial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Variant annotation using AlleleDB</dc:title>
  <dc:creator>Jieming Chen</dc:creator>
  <cp:lastModifiedBy>Jieming Chen</cp:lastModifiedBy>
  <cp:revision>28</cp:revision>
  <dcterms:created xsi:type="dcterms:W3CDTF">2016-03-21T04:14:17Z</dcterms:created>
  <dcterms:modified xsi:type="dcterms:W3CDTF">2016-03-24T22:54:12Z</dcterms:modified>
</cp:coreProperties>
</file>