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84" r:id="rId2"/>
    <p:sldId id="306" r:id="rId3"/>
    <p:sldId id="307" r:id="rId4"/>
    <p:sldId id="324" r:id="rId5"/>
    <p:sldId id="320" r:id="rId6"/>
    <p:sldId id="303" r:id="rId7"/>
    <p:sldId id="285" r:id="rId8"/>
    <p:sldId id="323" r:id="rId9"/>
    <p:sldId id="287" r:id="rId10"/>
    <p:sldId id="288" r:id="rId11"/>
    <p:sldId id="314" r:id="rId12"/>
    <p:sldId id="325" r:id="rId13"/>
    <p:sldId id="289" r:id="rId14"/>
    <p:sldId id="292" r:id="rId15"/>
    <p:sldId id="309" r:id="rId16"/>
    <p:sldId id="321" r:id="rId17"/>
    <p:sldId id="318" r:id="rId18"/>
    <p:sldId id="313" r:id="rId19"/>
    <p:sldId id="319" r:id="rId20"/>
    <p:sldId id="301" r:id="rId21"/>
    <p:sldId id="302" r:id="rId22"/>
    <p:sldId id="28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99D5"/>
    <a:srgbClr val="48BA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8" autoAdjust="0"/>
    <p:restoredTop sz="94660"/>
  </p:normalViewPr>
  <p:slideViewPr>
    <p:cSldViewPr snapToGrid="0" snapToObjects="1">
      <p:cViewPr>
        <p:scale>
          <a:sx n="65" d="100"/>
          <a:sy n="65" d="100"/>
        </p:scale>
        <p:origin x="-1368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A5A41-22F6-F646-91F2-EE3F5901DAEF}" type="datetimeFigureOut">
              <a:rPr lang="en-US" smtClean="0"/>
              <a:t>3/23/16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57D45-C467-E840-8F8A-1793745C0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580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485F4-A476-D14B-B106-BB585EC078B0}" type="datetimeFigureOut">
              <a:rPr lang="en-US" smtClean="0"/>
              <a:t>3/23/16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325D1-110E-F84B-9497-7F1F6964F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187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BC8F4-57FA-EB4E-AC33-D114992925D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106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0382-9DA9-5644-A181-E6E141C735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24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0382-9DA9-5644-A181-E6E141C735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24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0382-9DA9-5644-A181-E6E141C735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24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08144-48BB-DC48-B63C-6F8FC517CD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52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0382-9DA9-5644-A181-E6E141C735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6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0382-9DA9-5644-A181-E6E141C735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68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BC8F4-57FA-EB4E-AC33-D114992925D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106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0382-9DA9-5644-A181-E6E141C735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811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BC8F4-57FA-EB4E-AC33-D114992925D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10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BC8F4-57FA-EB4E-AC33-D114992925D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106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BC8F4-57FA-EB4E-AC33-D114992925D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106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BC8F4-57FA-EB4E-AC33-D114992925D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106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BC8F4-57FA-EB4E-AC33-D114992925D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106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BC8F4-57FA-EB4E-AC33-D114992925D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106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BC8F4-57FA-EB4E-AC33-D114992925D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106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BC8F4-57FA-EB4E-AC33-D114992925D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106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0382-9DA9-5644-A181-E6E141C735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24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50AB-148C-C94F-9834-7D63AD9C239A}" type="datetime1">
              <a:rPr lang="en-US" smtClean="0"/>
              <a:t>3/23/16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6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48EB-616B-504A-A3CC-4A7C3B4BDDED}" type="datetime1">
              <a:rPr lang="en-US" smtClean="0"/>
              <a:t>3/23/16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78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6689B-EA1C-4A45-839A-0222466ABA28}" type="datetime1">
              <a:rPr lang="en-US" smtClean="0"/>
              <a:t>3/23/16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25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42D6-536F-054A-985F-9D48A21C6DDD}" type="datetime1">
              <a:rPr lang="en-US" smtClean="0"/>
              <a:t>3/23/16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55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C1AB7-DED8-984B-A04D-A159D080EB32}" type="datetime1">
              <a:rPr lang="en-US" smtClean="0"/>
              <a:t>3/23/16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9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5709C-AEFF-4048-B9EF-354E4EA38528}" type="datetime1">
              <a:rPr lang="en-US" smtClean="0"/>
              <a:t>3/23/16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9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CE4A-4A64-FB4C-9BC9-5F5127761373}" type="datetime1">
              <a:rPr lang="en-US" smtClean="0"/>
              <a:t>3/23/16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35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54BDB-DA91-D346-B78C-213C8AC8DF0F}" type="datetime1">
              <a:rPr lang="en-US" smtClean="0"/>
              <a:t>3/23/16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09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5012-4A36-7748-A81B-F9ECD0931D57}" type="datetime1">
              <a:rPr lang="en-US" smtClean="0"/>
              <a:t>3/23/16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89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FB2B5-F326-814F-9E7F-FEF4C44575A5}" type="datetime1">
              <a:rPr lang="en-US" smtClean="0"/>
              <a:t>3/23/16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88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2B28-D79F-6F43-9149-AF48B32A2D92}" type="datetime1">
              <a:rPr lang="en-US" smtClean="0"/>
              <a:t>3/23/16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50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AD181-8ADF-A64C-8C5D-0C369D925A90}" type="datetime1">
              <a:rPr lang="en-US" smtClean="0"/>
              <a:t>3/23/16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6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emf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4.emf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re_common_intro_1-page-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81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26238" y="466849"/>
            <a:ext cx="305762" cy="373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56" y="1687974"/>
            <a:ext cx="2758840" cy="521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457" y="2394939"/>
            <a:ext cx="4287384" cy="559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456" y="3129419"/>
            <a:ext cx="2609712" cy="559224"/>
          </a:xfrm>
          <a:prstGeom prst="rect">
            <a:avLst/>
          </a:prstGeom>
        </p:spPr>
      </p:pic>
      <p:pic>
        <p:nvPicPr>
          <p:cNvPr id="5" name="Picture 4" descr="GN_formalism_weighting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1" t="16790" r="28156" b="11097"/>
          <a:stretch/>
        </p:blipFill>
        <p:spPr>
          <a:xfrm>
            <a:off x="118968" y="1322052"/>
            <a:ext cx="4340142" cy="448631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10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26458" y="6534324"/>
            <a:ext cx="43603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>
                <a:solidFill>
                  <a:prstClr val="black"/>
                </a:solidFill>
                <a:latin typeface="Calibri"/>
              </a:rPr>
              <a:t>Adapted from Clarke*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Sethi</a:t>
            </a:r>
            <a:r>
              <a:rPr lang="en-US" sz="1400" dirty="0" smtClean="0">
                <a:solidFill>
                  <a:prstClr val="black"/>
                </a:solidFill>
              </a:rPr>
              <a:t>*, </a:t>
            </a:r>
            <a:r>
              <a:rPr lang="en-US" sz="1400" b="0" dirty="0" smtClean="0">
                <a:solidFill>
                  <a:prstClr val="black"/>
                </a:solidFill>
                <a:latin typeface="Calibri"/>
              </a:rPr>
              <a:t>et al </a:t>
            </a:r>
            <a:r>
              <a:rPr lang="en-US" sz="1400" b="0" i="1" dirty="0" smtClean="0">
                <a:solidFill>
                  <a:prstClr val="black"/>
                </a:solidFill>
                <a:latin typeface="Calibri"/>
              </a:rPr>
              <a:t>(in press)</a:t>
            </a:r>
            <a:endParaRPr lang="en-US" sz="1400" b="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524" y="267476"/>
            <a:ext cx="9017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Predicting Allosterically-Important Residues within the Interior </a:t>
            </a:r>
            <a:endParaRPr lang="en-US" sz="26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44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11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26458" y="6534324"/>
            <a:ext cx="43603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>
                <a:solidFill>
                  <a:prstClr val="black"/>
                </a:solidFill>
                <a:latin typeface="Calibri"/>
              </a:rPr>
              <a:t>Adapted from Clarke*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Sethi</a:t>
            </a:r>
            <a:r>
              <a:rPr lang="en-US" sz="1400" dirty="0" smtClean="0">
                <a:solidFill>
                  <a:prstClr val="black"/>
                </a:solidFill>
              </a:rPr>
              <a:t>*, </a:t>
            </a:r>
            <a:r>
              <a:rPr lang="en-US" sz="1400" b="0" dirty="0" smtClean="0">
                <a:solidFill>
                  <a:prstClr val="black"/>
                </a:solidFill>
                <a:latin typeface="Calibri"/>
              </a:rPr>
              <a:t>et al </a:t>
            </a:r>
            <a:r>
              <a:rPr lang="en-US" sz="1400" b="0" i="1" dirty="0" smtClean="0">
                <a:solidFill>
                  <a:prstClr val="black"/>
                </a:solidFill>
                <a:latin typeface="Calibri"/>
              </a:rPr>
              <a:t>(in press)</a:t>
            </a:r>
            <a:endParaRPr lang="en-US" sz="1400" b="0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GN_formalism_crit_res-page-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2" y="1272361"/>
            <a:ext cx="4437723" cy="45682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23167" y="4958715"/>
            <a:ext cx="1206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PDB: 1XTT</a:t>
            </a:r>
            <a:endParaRPr lang="en-US" sz="16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524" y="267476"/>
            <a:ext cx="9017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Predicting Allosterically-Important Residues within the Interior </a:t>
            </a:r>
            <a:endParaRPr lang="en-US" sz="26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1xtt_ne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797" y="1733202"/>
            <a:ext cx="4126717" cy="305389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1871693" y="2540000"/>
            <a:ext cx="4681507" cy="2840572"/>
          </a:xfrm>
          <a:prstGeom prst="line">
            <a:avLst/>
          </a:prstGeom>
          <a:ln w="63500">
            <a:solidFill>
              <a:srgbClr val="FF0000"/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869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12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26458" y="6534324"/>
            <a:ext cx="43603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>
                <a:solidFill>
                  <a:prstClr val="black"/>
                </a:solidFill>
                <a:latin typeface="Calibri"/>
              </a:rPr>
              <a:t>Adapted from Clarke*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Sethi</a:t>
            </a:r>
            <a:r>
              <a:rPr lang="en-US" sz="1400" dirty="0" smtClean="0">
                <a:solidFill>
                  <a:prstClr val="black"/>
                </a:solidFill>
              </a:rPr>
              <a:t>*, </a:t>
            </a:r>
            <a:r>
              <a:rPr lang="en-US" sz="1400" b="0" dirty="0" smtClean="0">
                <a:solidFill>
                  <a:prstClr val="black"/>
                </a:solidFill>
                <a:latin typeface="Calibri"/>
              </a:rPr>
              <a:t>et al </a:t>
            </a:r>
            <a:r>
              <a:rPr lang="en-US" sz="1400" b="0" i="1" dirty="0" smtClean="0">
                <a:solidFill>
                  <a:prstClr val="black"/>
                </a:solidFill>
                <a:latin typeface="Calibri"/>
              </a:rPr>
              <a:t>(in press)</a:t>
            </a:r>
            <a:endParaRPr lang="en-US" sz="1400" b="0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GN_formalism_crit_res-page-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2" y="1272361"/>
            <a:ext cx="4437723" cy="45682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23167" y="4958715"/>
            <a:ext cx="1206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PDB: 1XTT</a:t>
            </a:r>
            <a:endParaRPr lang="en-US" sz="16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524" y="267476"/>
            <a:ext cx="9017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Predicting Allosterically-Important Residues within the Interior </a:t>
            </a:r>
            <a:endParaRPr lang="en-US" sz="26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1xtt_net_bl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72" y="1693544"/>
            <a:ext cx="4175482" cy="3139231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1871693" y="2540000"/>
            <a:ext cx="4681507" cy="2840572"/>
          </a:xfrm>
          <a:prstGeom prst="line">
            <a:avLst/>
          </a:prstGeom>
          <a:ln w="63500">
            <a:solidFill>
              <a:srgbClr val="FF0000"/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155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3867" y="879456"/>
            <a:ext cx="9144000" cy="2478100"/>
            <a:chOff x="1" y="527038"/>
            <a:chExt cx="9144000" cy="24781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527038"/>
              <a:ext cx="9144000" cy="2478100"/>
            </a:xfrm>
            <a:prstGeom prst="rect">
              <a:avLst/>
            </a:prstGeom>
          </p:spPr>
        </p:pic>
        <p:pic>
          <p:nvPicPr>
            <p:cNvPr id="4" name="Picture 3" descr="server_screenshot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" t="16718" r="17169" b="44999"/>
            <a:stretch/>
          </p:blipFill>
          <p:spPr>
            <a:xfrm>
              <a:off x="538481" y="1601011"/>
              <a:ext cx="4231096" cy="1292404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-26458" y="6534324"/>
            <a:ext cx="43603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>
                <a:solidFill>
                  <a:prstClr val="black"/>
                </a:solidFill>
                <a:latin typeface="Calibri"/>
              </a:rPr>
              <a:t>Adapted from Clarke*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Sethi</a:t>
            </a:r>
            <a:r>
              <a:rPr lang="en-US" sz="1400" dirty="0" smtClean="0">
                <a:solidFill>
                  <a:prstClr val="black"/>
                </a:solidFill>
              </a:rPr>
              <a:t>*, </a:t>
            </a:r>
            <a:r>
              <a:rPr lang="en-US" sz="1400" b="0" dirty="0" smtClean="0">
                <a:solidFill>
                  <a:prstClr val="black"/>
                </a:solidFill>
                <a:latin typeface="Calibri"/>
              </a:rPr>
              <a:t>et al </a:t>
            </a:r>
            <a:r>
              <a:rPr lang="en-US" sz="1400" b="0" i="1" dirty="0" smtClean="0">
                <a:solidFill>
                  <a:prstClr val="black"/>
                </a:solidFill>
                <a:latin typeface="Calibri"/>
              </a:rPr>
              <a:t>(in press)</a:t>
            </a:r>
            <a:endParaRPr lang="en-US" sz="1400" b="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13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2524" y="-67928"/>
            <a:ext cx="90179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STRESS Server Architecture: Highlights</a:t>
            </a:r>
          </a:p>
          <a:p>
            <a:pPr algn="ctr"/>
            <a:r>
              <a:rPr lang="en-US" sz="2400" b="1" dirty="0" err="1">
                <a:solidFill>
                  <a:prstClr val="black"/>
                </a:solidFill>
              </a:rPr>
              <a:t>stress.molmovdb.org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6081" y="3781274"/>
            <a:ext cx="77754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 </a:t>
            </a:r>
            <a:r>
              <a:rPr lang="en-US" dirty="0"/>
              <a:t>light front-end server handles incoming </a:t>
            </a:r>
            <a:r>
              <a:rPr lang="en-US" dirty="0" smtClean="0"/>
              <a:t>requests</a:t>
            </a:r>
            <a:r>
              <a:rPr lang="en-US" dirty="0"/>
              <a:t>, and </a:t>
            </a:r>
            <a:r>
              <a:rPr lang="en-US" dirty="0" smtClean="0"/>
              <a:t>powerful </a:t>
            </a:r>
            <a:r>
              <a:rPr lang="en-US" dirty="0"/>
              <a:t>back-end </a:t>
            </a:r>
            <a:r>
              <a:rPr lang="en-US" dirty="0" smtClean="0"/>
              <a:t>servers</a:t>
            </a:r>
            <a:r>
              <a:rPr lang="en-US" dirty="0"/>
              <a:t> </a:t>
            </a:r>
            <a:r>
              <a:rPr lang="en-US" dirty="0" smtClean="0"/>
              <a:t>perform calculations. 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Auto </a:t>
            </a:r>
            <a:r>
              <a:rPr lang="en-US" dirty="0"/>
              <a:t>Scaling adjusts the number of back-end </a:t>
            </a:r>
            <a:r>
              <a:rPr lang="en-US" dirty="0" smtClean="0"/>
              <a:t>servers as needed. 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 </a:t>
            </a:r>
            <a:r>
              <a:rPr lang="en-US" dirty="0"/>
              <a:t>typical </a:t>
            </a:r>
            <a:r>
              <a:rPr lang="en-US" dirty="0" smtClean="0"/>
              <a:t>structure takes </a:t>
            </a:r>
            <a:r>
              <a:rPr lang="en-US" dirty="0"/>
              <a:t>~30 minutes on a E5-2660 v3 (2.60GHz) core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Input &amp; output (i.e., predicted allosteric residues) are stored in S3 buckets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959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ous_gen_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957" y="1871721"/>
            <a:ext cx="2200509" cy="3767077"/>
          </a:xfrm>
          <a:prstGeom prst="rect">
            <a:avLst/>
          </a:prstGeom>
        </p:spPr>
      </p:pic>
      <p:pic>
        <p:nvPicPr>
          <p:cNvPr id="5" name="Picture 4" descr="thous_gen_sur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39" y="1973169"/>
            <a:ext cx="2194414" cy="36878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307319"/>
            <a:ext cx="9143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i="1" dirty="0" smtClean="0"/>
              <a:t>1000 Genomes</a:t>
            </a:r>
            <a:endParaRPr lang="en-US" sz="2200" b="1" i="1" dirty="0"/>
          </a:p>
        </p:txBody>
      </p:sp>
      <p:sp>
        <p:nvSpPr>
          <p:cNvPr id="20" name="Rectangle 19"/>
          <p:cNvSpPr/>
          <p:nvPr/>
        </p:nvSpPr>
        <p:spPr>
          <a:xfrm>
            <a:off x="2287567" y="5641570"/>
            <a:ext cx="8677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p=</a:t>
            </a:r>
            <a:r>
              <a:rPr lang="en-US" sz="1600" dirty="0" smtClean="0">
                <a:solidFill>
                  <a:srgbClr val="000000"/>
                </a:solidFill>
              </a:rPr>
              <a:t>0.309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1229" y="5641570"/>
            <a:ext cx="1131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p=1.80e-</a:t>
            </a:r>
            <a:r>
              <a:rPr lang="en-US" sz="1600" b="1" dirty="0" smtClean="0"/>
              <a:t>05</a:t>
            </a:r>
            <a:endParaRPr lang="en-US" sz="1600" b="1" dirty="0"/>
          </a:p>
        </p:txBody>
      </p:sp>
      <p:sp>
        <p:nvSpPr>
          <p:cNvPr id="29" name="Rectangle 28"/>
          <p:cNvSpPr/>
          <p:nvPr/>
        </p:nvSpPr>
        <p:spPr>
          <a:xfrm>
            <a:off x="25400" y="-5665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Intra-</a:t>
            </a:r>
            <a:r>
              <a:rPr lang="en-US" sz="2400" b="1" dirty="0"/>
              <a:t>species conservation of predicted allosteric </a:t>
            </a:r>
            <a:r>
              <a:rPr lang="en-US" sz="2400" b="1" dirty="0" smtClean="0"/>
              <a:t>residues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6929" r="53769" b="91471"/>
          <a:stretch/>
        </p:blipFill>
        <p:spPr>
          <a:xfrm>
            <a:off x="3855008" y="3572933"/>
            <a:ext cx="1743440" cy="69818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549497" y="1358352"/>
            <a:ext cx="10723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1" u="sng" dirty="0" smtClean="0"/>
              <a:t>Surface</a:t>
            </a:r>
            <a:endParaRPr lang="en-US" sz="2200" dirty="0"/>
          </a:p>
        </p:txBody>
      </p:sp>
      <p:sp>
        <p:nvSpPr>
          <p:cNvPr id="35" name="Rectangle 34"/>
          <p:cNvSpPr/>
          <p:nvPr/>
        </p:nvSpPr>
        <p:spPr>
          <a:xfrm>
            <a:off x="6253934" y="1358352"/>
            <a:ext cx="10849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1" u="sng" dirty="0" smtClean="0"/>
              <a:t>Interior</a:t>
            </a:r>
            <a:endParaRPr lang="en-US" sz="2200" dirty="0"/>
          </a:p>
        </p:txBody>
      </p:sp>
      <p:pic>
        <p:nvPicPr>
          <p:cNvPr id="21" name="Picture 20" descr="conservation_logos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9" t="38261" r="2009" b="26364"/>
          <a:stretch/>
        </p:blipFill>
        <p:spPr>
          <a:xfrm>
            <a:off x="3776919" y="796821"/>
            <a:ext cx="1537541" cy="72095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 descr="int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842" y="1847853"/>
            <a:ext cx="1243501" cy="146903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11260" y="3514781"/>
            <a:ext cx="2207223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Derived Allele Freq.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4981660" y="3508431"/>
            <a:ext cx="2207223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Derived Allele Freq.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-26458" y="6534324"/>
            <a:ext cx="43603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>
                <a:solidFill>
                  <a:prstClr val="black"/>
                </a:solidFill>
                <a:latin typeface="Calibri"/>
              </a:rPr>
              <a:t>Adapted from Clarke*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Sethi</a:t>
            </a:r>
            <a:r>
              <a:rPr lang="en-US" sz="1400" dirty="0" smtClean="0">
                <a:solidFill>
                  <a:prstClr val="black"/>
                </a:solidFill>
              </a:rPr>
              <a:t>*, </a:t>
            </a:r>
            <a:r>
              <a:rPr lang="en-US" sz="1400" b="0" dirty="0" smtClean="0">
                <a:solidFill>
                  <a:prstClr val="black"/>
                </a:solidFill>
                <a:latin typeface="Calibri"/>
              </a:rPr>
              <a:t>et al </a:t>
            </a:r>
            <a:r>
              <a:rPr lang="en-US" sz="1400" b="0" i="1" dirty="0" smtClean="0">
                <a:solidFill>
                  <a:prstClr val="black"/>
                </a:solidFill>
                <a:latin typeface="Calibri"/>
              </a:rPr>
              <a:t>(in press)</a:t>
            </a:r>
            <a:endParaRPr lang="en-US" sz="1400" b="0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Picture 27" descr="3pfk_im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2" y="1869901"/>
            <a:ext cx="1181478" cy="146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4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xac_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477" y="1864001"/>
            <a:ext cx="1615332" cy="3803651"/>
          </a:xfrm>
          <a:prstGeom prst="rect">
            <a:avLst/>
          </a:prstGeom>
        </p:spPr>
      </p:pic>
      <p:pic>
        <p:nvPicPr>
          <p:cNvPr id="5" name="Picture 4" descr="exac_sur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928" y="1974810"/>
            <a:ext cx="1572663" cy="370612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307319"/>
            <a:ext cx="9143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i="1" dirty="0" err="1" smtClean="0"/>
              <a:t>ExAC</a:t>
            </a:r>
            <a:endParaRPr lang="en-US" sz="2200" b="1" i="1" dirty="0"/>
          </a:p>
        </p:txBody>
      </p:sp>
      <p:sp>
        <p:nvSpPr>
          <p:cNvPr id="20" name="Rectangle 19"/>
          <p:cNvSpPr/>
          <p:nvPr/>
        </p:nvSpPr>
        <p:spPr>
          <a:xfrm>
            <a:off x="2287567" y="5641570"/>
            <a:ext cx="10273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p=1.49e-3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41229" y="5641570"/>
            <a:ext cx="1131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p=7.98e-09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400" y="-5665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Intra-</a:t>
            </a:r>
            <a:r>
              <a:rPr lang="en-US" sz="2400" b="1" dirty="0"/>
              <a:t>species conservation of predicted allosteric </a:t>
            </a:r>
            <a:r>
              <a:rPr lang="en-US" sz="2400" b="1" dirty="0" smtClean="0"/>
              <a:t>residues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6929" r="53769" b="91471"/>
          <a:stretch/>
        </p:blipFill>
        <p:spPr>
          <a:xfrm>
            <a:off x="3855008" y="3572933"/>
            <a:ext cx="1743440" cy="69818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549497" y="1358352"/>
            <a:ext cx="10723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1" u="sng" dirty="0" smtClean="0"/>
              <a:t>Surface</a:t>
            </a:r>
            <a:endParaRPr lang="en-US" sz="2200" dirty="0"/>
          </a:p>
        </p:txBody>
      </p:sp>
      <p:sp>
        <p:nvSpPr>
          <p:cNvPr id="35" name="Rectangle 34"/>
          <p:cNvSpPr/>
          <p:nvPr/>
        </p:nvSpPr>
        <p:spPr>
          <a:xfrm>
            <a:off x="6253934" y="1358352"/>
            <a:ext cx="10849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1" u="sng" dirty="0" smtClean="0"/>
              <a:t>Interior</a:t>
            </a:r>
            <a:endParaRPr lang="en-US" sz="2200" dirty="0"/>
          </a:p>
        </p:txBody>
      </p:sp>
      <p:pic>
        <p:nvPicPr>
          <p:cNvPr id="21" name="Picture 20" descr="conservation_logos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9" t="38261" r="2009" b="26364"/>
          <a:stretch/>
        </p:blipFill>
        <p:spPr>
          <a:xfrm>
            <a:off x="3776919" y="796821"/>
            <a:ext cx="1537541" cy="72095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 descr="int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842" y="1847853"/>
            <a:ext cx="1243501" cy="146903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11260" y="3514781"/>
            <a:ext cx="2207223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Minor Allele Freq.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4981660" y="3508431"/>
            <a:ext cx="2207223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Minor Allele Freq.</a:t>
            </a:r>
            <a:endParaRPr lang="en-US" sz="1600" dirty="0"/>
          </a:p>
        </p:txBody>
      </p:sp>
      <p:sp>
        <p:nvSpPr>
          <p:cNvPr id="38" name="Rectangle 37"/>
          <p:cNvSpPr/>
          <p:nvPr/>
        </p:nvSpPr>
        <p:spPr>
          <a:xfrm>
            <a:off x="-26458" y="6534324"/>
            <a:ext cx="43603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>
                <a:solidFill>
                  <a:prstClr val="black"/>
                </a:solidFill>
                <a:latin typeface="Calibri"/>
              </a:rPr>
              <a:t>Adapted from Clarke*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Sethi</a:t>
            </a:r>
            <a:r>
              <a:rPr lang="en-US" sz="1400" dirty="0" smtClean="0">
                <a:solidFill>
                  <a:prstClr val="black"/>
                </a:solidFill>
              </a:rPr>
              <a:t>*, </a:t>
            </a:r>
            <a:r>
              <a:rPr lang="en-US" sz="1400" b="0" dirty="0" smtClean="0">
                <a:solidFill>
                  <a:prstClr val="black"/>
                </a:solidFill>
                <a:latin typeface="Calibri"/>
              </a:rPr>
              <a:t>et al </a:t>
            </a:r>
            <a:r>
              <a:rPr lang="en-US" sz="1400" b="0" i="1" dirty="0" smtClean="0">
                <a:solidFill>
                  <a:prstClr val="black"/>
                </a:solidFill>
                <a:latin typeface="Calibri"/>
              </a:rPr>
              <a:t>(in press)</a:t>
            </a:r>
            <a:endParaRPr lang="en-US" sz="1400" b="0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" name="Picture 21" descr="3pfk_im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2" y="1869901"/>
            <a:ext cx="1181478" cy="146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4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 descr="rare_common_intro_4-page-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17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6458" y="6534324"/>
            <a:ext cx="43603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>
                <a:solidFill>
                  <a:prstClr val="black"/>
                </a:solidFill>
                <a:latin typeface="Calibri"/>
              </a:rPr>
              <a:t>Adapted from Clarke*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Sethi</a:t>
            </a:r>
            <a:r>
              <a:rPr lang="en-US" sz="1400" dirty="0" smtClean="0">
                <a:solidFill>
                  <a:prstClr val="black"/>
                </a:solidFill>
              </a:rPr>
              <a:t>*, </a:t>
            </a:r>
            <a:r>
              <a:rPr lang="en-US" sz="1400" b="0" dirty="0" smtClean="0">
                <a:solidFill>
                  <a:prstClr val="black"/>
                </a:solidFill>
                <a:latin typeface="Calibri"/>
              </a:rPr>
              <a:t>et al </a:t>
            </a:r>
            <a:r>
              <a:rPr lang="en-US" sz="1400" b="0" i="1" dirty="0" smtClean="0">
                <a:solidFill>
                  <a:prstClr val="black"/>
                </a:solidFill>
                <a:latin typeface="Calibri"/>
              </a:rPr>
              <a:t>(in press)</a:t>
            </a:r>
            <a:endParaRPr lang="en-US" sz="1400" b="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6549296" y="63524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06A276-EC88-A34D-B03E-D37AB57C9DA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" name="Picture 1" descr="stress_EGFF_FIG_exp_new-page-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43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ChangeArrowheads="1"/>
          </p:cNvSpPr>
          <p:nvPr/>
        </p:nvSpPr>
        <p:spPr bwMode="auto">
          <a:xfrm>
            <a:off x="136525" y="584775"/>
            <a:ext cx="4095749" cy="557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AlleleDB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.gersteinlab.org</a:t>
            </a: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J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Chen</a:t>
            </a:r>
            <a:r>
              <a:rPr lang="en-US" sz="1600" dirty="0" smtClean="0">
                <a:latin typeface="Arial"/>
                <a:cs typeface="Arial"/>
              </a:rPr>
              <a:t>, J </a:t>
            </a:r>
            <a:r>
              <a:rPr lang="en-US" sz="1600" dirty="0" err="1" smtClean="0">
                <a:latin typeface="Arial"/>
                <a:cs typeface="Arial"/>
              </a:rPr>
              <a:t>Rozowsky</a:t>
            </a:r>
            <a:r>
              <a:rPr lang="en-US" sz="1600" dirty="0" smtClean="0">
                <a:latin typeface="Arial"/>
                <a:cs typeface="Arial"/>
              </a:rPr>
              <a:t>, </a:t>
            </a:r>
            <a:r>
              <a:rPr lang="en-US" sz="1600" dirty="0">
                <a:latin typeface="Arial"/>
                <a:cs typeface="Arial"/>
              </a:rPr>
              <a:t>TR </a:t>
            </a:r>
            <a:r>
              <a:rPr lang="en-US" sz="1600" dirty="0" err="1">
                <a:latin typeface="Arial"/>
                <a:cs typeface="Arial"/>
              </a:rPr>
              <a:t>Galeev</a:t>
            </a:r>
            <a:r>
              <a:rPr lang="en-US" sz="1600" dirty="0">
                <a:latin typeface="Arial"/>
                <a:cs typeface="Arial"/>
              </a:rPr>
              <a:t>, A </a:t>
            </a:r>
            <a:r>
              <a:rPr lang="en-US" sz="1600" dirty="0" err="1">
                <a:latin typeface="Arial"/>
                <a:cs typeface="Arial"/>
              </a:rPr>
              <a:t>Harmanci</a:t>
            </a:r>
            <a:r>
              <a:rPr lang="en-US" sz="1600" dirty="0">
                <a:latin typeface="Arial"/>
                <a:cs typeface="Arial"/>
              </a:rPr>
              <a:t>, R Kitchen, J Bedford, A </a:t>
            </a:r>
            <a:r>
              <a:rPr lang="en-US" sz="1600" dirty="0" err="1">
                <a:latin typeface="Arial"/>
                <a:cs typeface="Arial"/>
              </a:rPr>
              <a:t>Abyzov</a:t>
            </a:r>
            <a:r>
              <a:rPr lang="en-US" sz="1600" dirty="0">
                <a:latin typeface="Arial"/>
                <a:cs typeface="Arial"/>
              </a:rPr>
              <a:t>, Y Kong, L Regan</a:t>
            </a:r>
            <a:endParaRPr lang="en-US" sz="1600" dirty="0" smtClean="0">
              <a:latin typeface="Arial"/>
              <a:cs typeface="Arial"/>
            </a:endParaRP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CostSeq2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P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Muir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S Li, S Lou, D Wang, DJ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Spakowicz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, L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Salichos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, J Zhang, F Isaacs, J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Rozowsky</a:t>
            </a: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FunSeq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.gersteinlab.org</a:t>
            </a: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b="1" dirty="0" smtClean="0">
                <a:latin typeface="Arial"/>
                <a:cs typeface="Arial"/>
              </a:rPr>
              <a:t>     - &amp; -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FunSeq2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gersteinlab.org</a:t>
            </a:r>
          </a:p>
          <a:p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Y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Fu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, E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Khurana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, Z Liu, S Lou, J Bedford, XJ Mu, KY Yip,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V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Colonna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, XJ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Mu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… </a:t>
            </a:r>
            <a:r>
              <a:rPr lang="en-US" sz="1600" dirty="0" smtClean="0">
                <a:latin typeface="Arial"/>
                <a:cs typeface="Arial"/>
              </a:rPr>
              <a:t>, </a:t>
            </a:r>
            <a:r>
              <a:rPr lang="en-US" sz="1600" dirty="0">
                <a:latin typeface="Arial"/>
                <a:cs typeface="Arial"/>
              </a:rPr>
              <a:t>1000 Genomes Project Consortium</a:t>
            </a:r>
            <a:r>
              <a:rPr lang="en-US" sz="1600" dirty="0" smtClean="0">
                <a:latin typeface="Arial"/>
                <a:cs typeface="Arial"/>
              </a:rPr>
              <a:t>, et a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771" name="Rectangle 2"/>
          <p:cNvSpPr>
            <a:spLocks noChangeArrowheads="1"/>
          </p:cNvSpPr>
          <p:nvPr/>
        </p:nvSpPr>
        <p:spPr bwMode="auto">
          <a:xfrm>
            <a:off x="2470150" y="-53181"/>
            <a:ext cx="38274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dirty="0"/>
              <a:t>Acknowledgments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889501" y="584775"/>
            <a:ext cx="4095749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LARVA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.gersteinlab.org</a:t>
            </a:r>
          </a:p>
          <a:p>
            <a:pPr marL="0" lvl="1"/>
            <a:r>
              <a:rPr lang="en-US" sz="1600" dirty="0">
                <a:latin typeface="Arial"/>
                <a:ea typeface="ＭＳ Ｐゴシック" charset="0"/>
                <a:cs typeface="Arial"/>
              </a:rPr>
              <a:t>L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Lochovsky</a:t>
            </a:r>
            <a:r>
              <a:rPr lang="en-US" sz="1600" dirty="0" smtClean="0">
                <a:latin typeface="Arial"/>
                <a:ea typeface="ＭＳ Ｐゴシック" charset="0"/>
                <a:cs typeface="Arial"/>
              </a:rPr>
              <a:t>, </a:t>
            </a:r>
            <a:r>
              <a:rPr lang="en-US" sz="1600" dirty="0">
                <a:latin typeface="Arial"/>
                <a:ea typeface="ＭＳ Ｐゴシック" charset="0"/>
                <a:cs typeface="Arial"/>
              </a:rPr>
              <a:t>J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Zhang</a:t>
            </a:r>
            <a:r>
              <a:rPr lang="en-US" sz="1600" dirty="0" smtClean="0">
                <a:latin typeface="Arial"/>
                <a:ea typeface="ＭＳ Ｐゴシック" charset="0"/>
                <a:cs typeface="Arial"/>
              </a:rPr>
              <a:t>, </a:t>
            </a:r>
            <a:r>
              <a:rPr lang="en-US" sz="1600" dirty="0">
                <a:latin typeface="Arial"/>
                <a:ea typeface="ＭＳ Ｐゴシック" charset="0"/>
                <a:cs typeface="Arial"/>
              </a:rPr>
              <a:t>Y Fu, E Khurana</a:t>
            </a:r>
          </a:p>
          <a:p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MUSIC</a:t>
            </a:r>
            <a:r>
              <a:rPr lang="en-US" sz="1600" dirty="0">
                <a:latin typeface="Arial"/>
                <a:ea typeface="ＭＳ Ｐゴシック" charset="0"/>
                <a:cs typeface="Arial"/>
              </a:rPr>
              <a:t>.gersteinlab.org</a:t>
            </a:r>
          </a:p>
          <a:p>
            <a:pPr marL="0" lvl="1"/>
            <a:r>
              <a:rPr lang="en-US" sz="1600" dirty="0">
                <a:latin typeface="Arial"/>
                <a:ea typeface="ＭＳ Ｐゴシック" charset="0"/>
                <a:cs typeface="Arial"/>
              </a:rPr>
              <a:t>A </a:t>
            </a:r>
            <a:r>
              <a:rPr lang="en-US" sz="2400" b="1" dirty="0" err="1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Harmanci</a:t>
            </a:r>
            <a:r>
              <a:rPr lang="en-US" sz="1600" dirty="0">
                <a:latin typeface="Arial"/>
                <a:ea typeface="ＭＳ Ｐゴシック" charset="0"/>
                <a:cs typeface="Arial"/>
              </a:rPr>
              <a:t>, J </a:t>
            </a:r>
            <a:r>
              <a:rPr lang="en-US" sz="1600" dirty="0" err="1" smtClean="0">
                <a:latin typeface="Arial"/>
                <a:ea typeface="ＭＳ Ｐゴシック" charset="0"/>
                <a:cs typeface="Arial"/>
              </a:rPr>
              <a:t>Rozowsky</a:t>
            </a:r>
            <a:endParaRPr lang="en-US" dirty="0">
              <a:latin typeface="Arial"/>
              <a:ea typeface="ＭＳ Ｐゴシック" charset="0"/>
              <a:cs typeface="Arial"/>
            </a:endParaRPr>
          </a:p>
          <a:p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archive.gersteinlab.org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proj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NetSNP</a:t>
            </a:r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E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Khurana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, Y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Fu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, J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Chen</a:t>
            </a:r>
          </a:p>
          <a:p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STRESS</a:t>
            </a:r>
            <a:r>
              <a:rPr lang="en-US" sz="1600" dirty="0" err="1" smtClean="0">
                <a:latin typeface="Arial"/>
                <a:cs typeface="Arial"/>
              </a:rPr>
              <a:t>.molmovdb.org</a:t>
            </a:r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D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Clarke</a:t>
            </a:r>
            <a:r>
              <a:rPr lang="en-US" sz="1600" dirty="0" smtClean="0">
                <a:latin typeface="Arial"/>
                <a:cs typeface="Arial"/>
              </a:rPr>
              <a:t>,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A </a:t>
            </a:r>
            <a:r>
              <a:rPr lang="en-US" sz="2400" b="1" dirty="0" err="1">
                <a:solidFill>
                  <a:srgbClr val="0000FF"/>
                </a:solidFill>
                <a:latin typeface="Arial"/>
                <a:cs typeface="Arial"/>
              </a:rPr>
              <a:t>Sethi</a:t>
            </a:r>
            <a:r>
              <a:rPr lang="en-US" sz="1100" dirty="0">
                <a:solidFill>
                  <a:srgbClr val="3366FF"/>
                </a:solidFill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S Li, </a:t>
            </a:r>
            <a:r>
              <a:rPr lang="en-US" sz="1600" dirty="0">
                <a:latin typeface="Arial"/>
                <a:cs typeface="Arial"/>
              </a:rPr>
              <a:t>S </a:t>
            </a:r>
            <a:r>
              <a:rPr lang="en-US" sz="1600" dirty="0" smtClean="0">
                <a:latin typeface="Arial"/>
                <a:cs typeface="Arial"/>
              </a:rPr>
              <a:t>Kumar, </a:t>
            </a:r>
            <a:r>
              <a:rPr lang="en-US" sz="1600" dirty="0">
                <a:latin typeface="Arial"/>
                <a:cs typeface="Arial"/>
              </a:rPr>
              <a:t>R </a:t>
            </a:r>
            <a:r>
              <a:rPr lang="en-US" sz="1600" dirty="0" smtClean="0">
                <a:latin typeface="Arial"/>
                <a:cs typeface="Arial"/>
              </a:rPr>
              <a:t>W.F. Chang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J Chen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8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ChangeArrowheads="1"/>
          </p:cNvSpPr>
          <p:nvPr/>
        </p:nvSpPr>
        <p:spPr bwMode="auto">
          <a:xfrm>
            <a:off x="136525" y="584775"/>
            <a:ext cx="4095749" cy="572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AlleleDB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.gersteinlab.org</a:t>
            </a: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J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Chen</a:t>
            </a:r>
            <a:r>
              <a:rPr lang="en-US" sz="1600" dirty="0" smtClean="0">
                <a:latin typeface="Arial"/>
                <a:cs typeface="Arial"/>
              </a:rPr>
              <a:t>, J </a:t>
            </a:r>
            <a:r>
              <a:rPr lang="en-US" sz="1600" dirty="0" err="1" smtClean="0">
                <a:latin typeface="Arial"/>
                <a:cs typeface="Arial"/>
              </a:rPr>
              <a:t>Rozowsky</a:t>
            </a:r>
            <a:r>
              <a:rPr lang="en-US" sz="1600" dirty="0" smtClean="0">
                <a:latin typeface="Arial"/>
                <a:cs typeface="Arial"/>
              </a:rPr>
              <a:t>, </a:t>
            </a:r>
            <a:r>
              <a:rPr lang="en-US" sz="1600" dirty="0">
                <a:latin typeface="Arial"/>
                <a:cs typeface="Arial"/>
              </a:rPr>
              <a:t>TR </a:t>
            </a:r>
            <a:r>
              <a:rPr lang="en-US" sz="1600" dirty="0" err="1">
                <a:latin typeface="Arial"/>
                <a:cs typeface="Arial"/>
              </a:rPr>
              <a:t>Galeev</a:t>
            </a:r>
            <a:r>
              <a:rPr lang="en-US" sz="1600" dirty="0">
                <a:latin typeface="Arial"/>
                <a:cs typeface="Arial"/>
              </a:rPr>
              <a:t>, A </a:t>
            </a:r>
            <a:r>
              <a:rPr lang="en-US" sz="1600" dirty="0" err="1">
                <a:latin typeface="Arial"/>
                <a:cs typeface="Arial"/>
              </a:rPr>
              <a:t>Harmanci</a:t>
            </a:r>
            <a:r>
              <a:rPr lang="en-US" sz="1600" dirty="0">
                <a:latin typeface="Arial"/>
                <a:cs typeface="Arial"/>
              </a:rPr>
              <a:t>, R Kitchen, J Bedford, A </a:t>
            </a:r>
            <a:r>
              <a:rPr lang="en-US" sz="1600" dirty="0" err="1">
                <a:latin typeface="Arial"/>
                <a:cs typeface="Arial"/>
              </a:rPr>
              <a:t>Abyzov</a:t>
            </a:r>
            <a:r>
              <a:rPr lang="en-US" sz="1600" dirty="0">
                <a:latin typeface="Arial"/>
                <a:cs typeface="Arial"/>
              </a:rPr>
              <a:t>, Y Kong, L Regan</a:t>
            </a:r>
            <a:endParaRPr lang="en-US" sz="1600" dirty="0" smtClean="0">
              <a:latin typeface="Arial"/>
              <a:cs typeface="Arial"/>
            </a:endParaRP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CostSeq2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P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Muir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S Li, S Lou, D Wang, DJ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Spakowicz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, L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Salichos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, J Zhang, F Isaacs, J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Rozowsky</a:t>
            </a: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FunSeq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.gersteinlab.org</a:t>
            </a: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E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Khurana</a:t>
            </a:r>
            <a:r>
              <a:rPr lang="en-US" sz="1600" dirty="0">
                <a:solidFill>
                  <a:srgbClr val="3366FF"/>
                </a:solidFill>
                <a:latin typeface="Arial"/>
                <a:cs typeface="Arial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lang="en-US" sz="1600" dirty="0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Fu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, V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Colonna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, XJ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Mu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… </a:t>
            </a:r>
            <a:r>
              <a:rPr lang="en-US" sz="1600" dirty="0" smtClean="0">
                <a:latin typeface="Arial"/>
                <a:cs typeface="Arial"/>
              </a:rPr>
              <a:t>, </a:t>
            </a:r>
            <a:r>
              <a:rPr lang="en-US" sz="1600" dirty="0">
                <a:latin typeface="Arial"/>
                <a:cs typeface="Arial"/>
              </a:rPr>
              <a:t>1000 Genomes Project Consortium</a:t>
            </a:r>
            <a:r>
              <a:rPr lang="en-US" sz="1600" dirty="0" smtClean="0">
                <a:latin typeface="Arial"/>
                <a:cs typeface="Arial"/>
              </a:rPr>
              <a:t>, et a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l</a:t>
            </a: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FunSeq2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gersteinlab.org</a:t>
            </a:r>
          </a:p>
          <a:p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Y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Fu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, Z Liu, S Lou, J Bedford, XJ Mu, KY Yip, E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Khurana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771" name="Rectangle 2"/>
          <p:cNvSpPr>
            <a:spLocks noChangeArrowheads="1"/>
          </p:cNvSpPr>
          <p:nvPr/>
        </p:nvSpPr>
        <p:spPr bwMode="auto">
          <a:xfrm>
            <a:off x="0" y="-53181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Acknowledgments </a:t>
            </a:r>
            <a:r>
              <a:rPr lang="en-US" sz="3200" b="1" dirty="0" smtClean="0">
                <a:solidFill>
                  <a:schemeClr val="accent6"/>
                </a:solidFill>
              </a:rPr>
              <a:t>– w/</a:t>
            </a:r>
            <a:r>
              <a:rPr lang="en-US" sz="3200" b="1" dirty="0">
                <a:solidFill>
                  <a:schemeClr val="accent6"/>
                </a:solidFill>
              </a:rPr>
              <a:t>o </a:t>
            </a:r>
            <a:r>
              <a:rPr lang="en-US" sz="3200" b="1" u="sng" dirty="0" smtClean="0">
                <a:solidFill>
                  <a:schemeClr val="accent6"/>
                </a:solidFill>
              </a:rPr>
              <a:t>merged</a:t>
            </a:r>
            <a:r>
              <a:rPr lang="en-US" sz="3200" b="1" dirty="0" smtClean="0">
                <a:solidFill>
                  <a:schemeClr val="accent6"/>
                </a:solidFill>
              </a:rPr>
              <a:t> </a:t>
            </a:r>
            <a:r>
              <a:rPr lang="en-US" sz="3200" b="1" dirty="0" err="1" smtClean="0">
                <a:solidFill>
                  <a:schemeClr val="accent6"/>
                </a:solidFill>
              </a:rPr>
              <a:t>FunSeq</a:t>
            </a:r>
            <a:r>
              <a:rPr lang="en-US" sz="3200" b="1" dirty="0" smtClean="0">
                <a:solidFill>
                  <a:schemeClr val="accent6"/>
                </a:solidFill>
              </a:rPr>
              <a:t> refs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889501" y="584775"/>
            <a:ext cx="4095749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LARVA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.gersteinlab.org</a:t>
            </a:r>
          </a:p>
          <a:p>
            <a:pPr marL="0" lvl="1"/>
            <a:r>
              <a:rPr lang="en-US" sz="1600" dirty="0">
                <a:latin typeface="Arial"/>
                <a:ea typeface="ＭＳ Ｐゴシック" charset="0"/>
                <a:cs typeface="Arial"/>
              </a:rPr>
              <a:t>L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Lochovsky</a:t>
            </a:r>
            <a:r>
              <a:rPr lang="en-US" sz="1600" dirty="0" smtClean="0">
                <a:latin typeface="Arial"/>
                <a:ea typeface="ＭＳ Ｐゴシック" charset="0"/>
                <a:cs typeface="Arial"/>
              </a:rPr>
              <a:t>, </a:t>
            </a:r>
            <a:r>
              <a:rPr lang="en-US" sz="1600" dirty="0">
                <a:latin typeface="Arial"/>
                <a:ea typeface="ＭＳ Ｐゴシック" charset="0"/>
                <a:cs typeface="Arial"/>
              </a:rPr>
              <a:t>J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Zhang</a:t>
            </a:r>
            <a:r>
              <a:rPr lang="en-US" sz="1600" dirty="0" smtClean="0">
                <a:latin typeface="Arial"/>
                <a:ea typeface="ＭＳ Ｐゴシック" charset="0"/>
                <a:cs typeface="Arial"/>
              </a:rPr>
              <a:t>, </a:t>
            </a:r>
            <a:r>
              <a:rPr lang="en-US" sz="1600" dirty="0">
                <a:latin typeface="Arial"/>
                <a:ea typeface="ＭＳ Ｐゴシック" charset="0"/>
                <a:cs typeface="Arial"/>
              </a:rPr>
              <a:t>Y Fu, E Khurana</a:t>
            </a:r>
          </a:p>
          <a:p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MUSIC</a:t>
            </a:r>
            <a:r>
              <a:rPr lang="en-US" sz="1600" dirty="0">
                <a:latin typeface="Arial"/>
                <a:ea typeface="ＭＳ Ｐゴシック" charset="0"/>
                <a:cs typeface="Arial"/>
              </a:rPr>
              <a:t>.gersteinlab.org</a:t>
            </a:r>
          </a:p>
          <a:p>
            <a:pPr marL="0" lvl="1"/>
            <a:r>
              <a:rPr lang="en-US" sz="1600" dirty="0">
                <a:latin typeface="Arial"/>
                <a:ea typeface="ＭＳ Ｐゴシック" charset="0"/>
                <a:cs typeface="Arial"/>
              </a:rPr>
              <a:t>A </a:t>
            </a:r>
            <a:r>
              <a:rPr lang="en-US" sz="2400" b="1" dirty="0" err="1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Harmanci</a:t>
            </a:r>
            <a:r>
              <a:rPr lang="en-US" sz="1600" dirty="0">
                <a:latin typeface="Arial"/>
                <a:ea typeface="ＭＳ Ｐゴシック" charset="0"/>
                <a:cs typeface="Arial"/>
              </a:rPr>
              <a:t>, J </a:t>
            </a:r>
            <a:r>
              <a:rPr lang="en-US" sz="1600" dirty="0" err="1" smtClean="0">
                <a:latin typeface="Arial"/>
                <a:ea typeface="ＭＳ Ｐゴシック" charset="0"/>
                <a:cs typeface="Arial"/>
              </a:rPr>
              <a:t>Rozowsky</a:t>
            </a:r>
            <a:endParaRPr lang="en-US" dirty="0">
              <a:latin typeface="Arial"/>
              <a:ea typeface="ＭＳ Ｐゴシック" charset="0"/>
              <a:cs typeface="Arial"/>
            </a:endParaRPr>
          </a:p>
          <a:p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archive.gersteinlab.org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proj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NetSNP</a:t>
            </a:r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E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Khurana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, Y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Fu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, J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Chen</a:t>
            </a:r>
          </a:p>
          <a:p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STRESS</a:t>
            </a:r>
            <a:r>
              <a:rPr lang="en-US" sz="1600" dirty="0" err="1" smtClean="0">
                <a:latin typeface="Arial"/>
                <a:cs typeface="Arial"/>
              </a:rPr>
              <a:t>.molmovdb.org</a:t>
            </a:r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D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Clarke</a:t>
            </a:r>
            <a:r>
              <a:rPr lang="en-US" sz="1600" dirty="0" smtClean="0">
                <a:latin typeface="Arial"/>
                <a:cs typeface="Arial"/>
              </a:rPr>
              <a:t>,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A </a:t>
            </a:r>
            <a:r>
              <a:rPr lang="en-US" sz="2400" b="1" dirty="0" err="1">
                <a:solidFill>
                  <a:srgbClr val="0000FF"/>
                </a:solidFill>
                <a:latin typeface="Arial"/>
                <a:cs typeface="Arial"/>
              </a:rPr>
              <a:t>Sethi</a:t>
            </a:r>
            <a:r>
              <a:rPr lang="en-US" sz="1100" dirty="0">
                <a:solidFill>
                  <a:srgbClr val="3366FF"/>
                </a:solidFill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S Li, </a:t>
            </a:r>
            <a:r>
              <a:rPr lang="en-US" sz="1600" dirty="0">
                <a:latin typeface="Arial"/>
                <a:cs typeface="Arial"/>
              </a:rPr>
              <a:t>S </a:t>
            </a:r>
            <a:r>
              <a:rPr lang="en-US" sz="1600" dirty="0" smtClean="0">
                <a:latin typeface="Arial"/>
                <a:cs typeface="Arial"/>
              </a:rPr>
              <a:t>Kumar, </a:t>
            </a:r>
            <a:r>
              <a:rPr lang="en-US" sz="1600" dirty="0">
                <a:latin typeface="Arial"/>
                <a:cs typeface="Arial"/>
              </a:rPr>
              <a:t>R </a:t>
            </a:r>
            <a:r>
              <a:rPr lang="en-US" sz="1600" dirty="0" smtClean="0">
                <a:latin typeface="Arial"/>
                <a:cs typeface="Arial"/>
              </a:rPr>
              <a:t>W.F. Chang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J Chen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0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re_common_intro_2-page-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9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54429" y="5077163"/>
            <a:ext cx="9615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/>
              <a:t>Supplementary slides</a:t>
            </a:r>
            <a:endParaRPr lang="en-US" sz="8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58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ne_and_struct_4-page-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73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87924" y="59074"/>
            <a:ext cx="90179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Basic Objective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 Idea Behind the Formalism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For Predicting Allosteric Sites on the </a:t>
            </a:r>
            <a:r>
              <a:rPr lang="en-US" sz="2400" b="1" i="1" dirty="0" smtClean="0">
                <a:solidFill>
                  <a:prstClr val="black"/>
                </a:solidFill>
                <a:latin typeface="Calibri"/>
              </a:rPr>
              <a:t>Surface</a:t>
            </a:r>
            <a:endParaRPr lang="en-US" sz="2400" b="1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522" y="3597255"/>
            <a:ext cx="4854313" cy="684582"/>
          </a:xfrm>
          <a:prstGeom prst="rect">
            <a:avLst/>
          </a:prstGeom>
        </p:spPr>
      </p:pic>
      <p:pic>
        <p:nvPicPr>
          <p:cNvPr id="15" name="Picture 14" descr="bl_formalis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20065" r="3874" b="15482"/>
          <a:stretch/>
        </p:blipFill>
        <p:spPr>
          <a:xfrm>
            <a:off x="1565357" y="986131"/>
            <a:ext cx="5903575" cy="25935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6390" y="4377575"/>
            <a:ext cx="87883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Identify pockets on the protein surface by running MC simulations in which a ligand walks along the proteins surface </a:t>
            </a:r>
            <a:r>
              <a:rPr lang="en-US" b="1" dirty="0" smtClean="0"/>
              <a:t>(A)</a:t>
            </a:r>
          </a:p>
          <a:p>
            <a:endParaRPr lang="en-US" sz="1200" b="1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Score each </a:t>
            </a:r>
            <a:r>
              <a:rPr lang="en-US" dirty="0" smtClean="0"/>
              <a:t>pocket by </a:t>
            </a:r>
            <a:r>
              <a:rPr lang="en-US" dirty="0"/>
              <a:t>the degree to which it perturbs large-scale </a:t>
            </a:r>
            <a:r>
              <a:rPr lang="en-US" dirty="0" smtClean="0"/>
              <a:t>motions. Shallow sites </a:t>
            </a:r>
            <a:r>
              <a:rPr lang="en-US" b="1" dirty="0" smtClean="0"/>
              <a:t>(C)</a:t>
            </a:r>
            <a:r>
              <a:rPr lang="en-US" dirty="0" smtClean="0"/>
              <a:t> or sites at which the ligand does not interfere with motion </a:t>
            </a:r>
            <a:r>
              <a:rPr lang="en-US" b="1" dirty="0" smtClean="0"/>
              <a:t>(D)</a:t>
            </a:r>
            <a:r>
              <a:rPr lang="en-US" dirty="0" smtClean="0"/>
              <a:t> earn low scores, whereas deeper pockets at which occlusion ‘blocks’ motion earn high scores </a:t>
            </a:r>
            <a:r>
              <a:rPr lang="en-US" b="1" dirty="0" smtClean="0"/>
              <a:t>(B)</a:t>
            </a:r>
            <a:r>
              <a:rPr lang="en-US" dirty="0" smtClean="0"/>
              <a:t>.</a:t>
            </a:r>
          </a:p>
          <a:p>
            <a:endParaRPr lang="en-US" sz="1200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Threshold </a:t>
            </a:r>
            <a:r>
              <a:rPr lang="en-US" dirty="0"/>
              <a:t>the list </a:t>
            </a:r>
            <a:r>
              <a:rPr lang="en-US" dirty="0" smtClean="0"/>
              <a:t>or sites to </a:t>
            </a:r>
            <a:r>
              <a:rPr lang="en-US" dirty="0"/>
              <a:t>identify the set </a:t>
            </a:r>
            <a:r>
              <a:rPr lang="en-US" dirty="0" smtClean="0"/>
              <a:t>predicted allosteric sites at the surface.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9473" y="1002549"/>
            <a:ext cx="4998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(A)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9473" y="2213249"/>
            <a:ext cx="4802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(C)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7376274" y="1002549"/>
            <a:ext cx="4998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(B)</a:t>
            </a:r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7376274" y="2213249"/>
            <a:ext cx="5061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(D)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01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re_common_intro_3-page-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9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4</a:t>
            </a:fld>
            <a:endParaRPr lang="en-US"/>
          </a:p>
        </p:txBody>
      </p:sp>
      <p:pic>
        <p:nvPicPr>
          <p:cNvPr id="2" name="Picture 1" descr="DC__healthy_disease_genome_profil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05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5</a:t>
            </a:fld>
            <a:endParaRPr lang="en-US"/>
          </a:p>
        </p:txBody>
      </p:sp>
      <p:pic>
        <p:nvPicPr>
          <p:cNvPr id="2" name="Picture 1" descr="rare_common_intro_4-page-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99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0" y="5907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Models of Protein Conformational Change</a:t>
            </a:r>
            <a:endParaRPr lang="en-US" sz="2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21458" y="2208029"/>
            <a:ext cx="3564228" cy="2838104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999408" y="666959"/>
            <a:ext cx="5078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Motion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Vectors from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Normal Modes (ANMs)</a:t>
            </a:r>
            <a:endParaRPr lang="en-US" sz="20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sprin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04" y="2159829"/>
            <a:ext cx="3175219" cy="31752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813" y="1617134"/>
            <a:ext cx="2493515" cy="4076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11771" y="5503331"/>
            <a:ext cx="349672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PDB ID: 3RFU</a:t>
            </a:r>
          </a:p>
          <a:p>
            <a:r>
              <a:rPr lang="en-US" sz="1600" i="1" dirty="0"/>
              <a:t>Adapted </a:t>
            </a:r>
            <a:r>
              <a:rPr lang="en-US" sz="1600" i="1" dirty="0" smtClean="0"/>
              <a:t>from </a:t>
            </a:r>
            <a:r>
              <a:rPr lang="en-US" sz="1600" i="1" dirty="0" err="1" smtClean="0"/>
              <a:t>Fuglebakk</a:t>
            </a:r>
            <a:r>
              <a:rPr lang="en-US" sz="1600" i="1" dirty="0" smtClean="0"/>
              <a:t> </a:t>
            </a:r>
            <a:r>
              <a:rPr lang="en-US" sz="1600" i="1" dirty="0"/>
              <a:t>et al, 2014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21168" y="2512776"/>
            <a:ext cx="229121" cy="216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15693" y="1580447"/>
            <a:ext cx="3161196" cy="452882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89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1j3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9" r="21016"/>
          <a:stretch/>
        </p:blipFill>
        <p:spPr>
          <a:xfrm>
            <a:off x="6225082" y="2116805"/>
            <a:ext cx="2528157" cy="2989564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 flipH="1" flipV="1">
            <a:off x="7501827" y="3572933"/>
            <a:ext cx="601578" cy="1617654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7073268" y="5171049"/>
            <a:ext cx="2095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Surface region with high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density of candidate sites</a:t>
            </a:r>
            <a:endParaRPr lang="en-US" sz="14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6583069" y="4254215"/>
            <a:ext cx="790421" cy="1518678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855458" y="5726275"/>
            <a:ext cx="20721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Surface region with low density of candidate sites</a:t>
            </a:r>
            <a:endParaRPr lang="en-US" sz="14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2524" y="59074"/>
            <a:ext cx="9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Predicting Allosterically-Important Residues at the Surface </a:t>
            </a:r>
            <a:endParaRPr lang="en-US" sz="2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329887" y="2116805"/>
            <a:ext cx="7433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100" b="0" i="1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</a:t>
            </a:r>
            <a:r>
              <a:rPr lang="en-US" sz="1100" b="0" i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db</a:t>
            </a:r>
            <a:r>
              <a:rPr lang="en-US" sz="1100" b="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1J3H</a:t>
            </a:r>
            <a:endParaRPr lang="en-US" sz="1100" b="0" i="1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778" y="794914"/>
            <a:ext cx="83624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MC simulations generate a large number of candidate sites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Score </a:t>
            </a:r>
            <a:r>
              <a:rPr lang="en-US" dirty="0"/>
              <a:t>each candidate site by the degree to which it perturbs large-scale motions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Prioritize &amp; threshold </a:t>
            </a:r>
            <a:r>
              <a:rPr lang="en-US" dirty="0" smtClean="0"/>
              <a:t>the list </a:t>
            </a:r>
            <a:r>
              <a:rPr lang="en-US" dirty="0"/>
              <a:t>to identify </a:t>
            </a:r>
            <a:r>
              <a:rPr lang="en-US" dirty="0" smtClean="0"/>
              <a:t>the </a:t>
            </a:r>
            <a:r>
              <a:rPr lang="en-US" dirty="0"/>
              <a:t>set of high confidence-sites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26" y="5103279"/>
            <a:ext cx="4728255" cy="666805"/>
          </a:xfrm>
          <a:prstGeom prst="rect">
            <a:avLst/>
          </a:prstGeom>
        </p:spPr>
      </p:pic>
      <p:pic>
        <p:nvPicPr>
          <p:cNvPr id="2" name="Picture 1" descr="bl_formalis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20065" r="3874" b="15482"/>
          <a:stretch/>
        </p:blipFill>
        <p:spPr>
          <a:xfrm>
            <a:off x="42986" y="2368802"/>
            <a:ext cx="6182096" cy="271592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7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26458" y="6534324"/>
            <a:ext cx="43603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>
                <a:solidFill>
                  <a:prstClr val="black"/>
                </a:solidFill>
                <a:latin typeface="Calibri"/>
              </a:rPr>
              <a:t>Adapted from Clarke*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Sethi</a:t>
            </a:r>
            <a:r>
              <a:rPr lang="en-US" sz="1400" dirty="0" smtClean="0">
                <a:solidFill>
                  <a:prstClr val="black"/>
                </a:solidFill>
              </a:rPr>
              <a:t>*, </a:t>
            </a:r>
            <a:r>
              <a:rPr lang="en-US" sz="1400" b="0" dirty="0" smtClean="0">
                <a:solidFill>
                  <a:prstClr val="black"/>
                </a:solidFill>
                <a:latin typeface="Calibri"/>
              </a:rPr>
              <a:t>et al </a:t>
            </a:r>
            <a:r>
              <a:rPr lang="en-US" sz="1400" b="0" i="1" dirty="0" smtClean="0">
                <a:solidFill>
                  <a:prstClr val="black"/>
                </a:solidFill>
                <a:latin typeface="Calibri"/>
              </a:rPr>
              <a:t>(in press)</a:t>
            </a:r>
            <a:endParaRPr lang="en-US" sz="1400" b="0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1004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pfk_im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218" y="1241435"/>
            <a:ext cx="2200509" cy="272473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2524" y="59074"/>
            <a:ext cx="9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Predicting Allosterically-Important Residues at the Surface </a:t>
            </a:r>
            <a:endParaRPr lang="en-US" sz="2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bl_formalis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20065" r="3874" b="15482"/>
          <a:stretch/>
        </p:blipFill>
        <p:spPr>
          <a:xfrm>
            <a:off x="42986" y="2368802"/>
            <a:ext cx="6182096" cy="271592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8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26458" y="6534324"/>
            <a:ext cx="43603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>
                <a:solidFill>
                  <a:prstClr val="black"/>
                </a:solidFill>
                <a:latin typeface="Calibri"/>
              </a:rPr>
              <a:t>Adapted from Clarke*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Sethi</a:t>
            </a:r>
            <a:r>
              <a:rPr lang="en-US" sz="1400" dirty="0" smtClean="0">
                <a:solidFill>
                  <a:prstClr val="black"/>
                </a:solidFill>
              </a:rPr>
              <a:t>*, </a:t>
            </a:r>
            <a:r>
              <a:rPr lang="en-US" sz="1400" b="0" dirty="0" smtClean="0">
                <a:solidFill>
                  <a:prstClr val="black"/>
                </a:solidFill>
                <a:latin typeface="Calibri"/>
              </a:rPr>
              <a:t>et al </a:t>
            </a:r>
            <a:r>
              <a:rPr lang="en-US" sz="1400" b="0" i="1" dirty="0" smtClean="0">
                <a:solidFill>
                  <a:prstClr val="black"/>
                </a:solidFill>
                <a:latin typeface="Calibri"/>
              </a:rPr>
              <a:t>(in press)</a:t>
            </a:r>
            <a:endParaRPr lang="en-US" sz="1400" b="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49315" y="910584"/>
            <a:ext cx="1291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PDB: 3PFK</a:t>
            </a:r>
            <a:endParaRPr lang="en-US" sz="1600" i="1" dirty="0"/>
          </a:p>
        </p:txBody>
      </p:sp>
      <p:sp>
        <p:nvSpPr>
          <p:cNvPr id="17" name="Rectangle 16"/>
          <p:cNvSpPr/>
          <p:nvPr/>
        </p:nvSpPr>
        <p:spPr>
          <a:xfrm>
            <a:off x="-15628" y="2184399"/>
            <a:ext cx="3352906" cy="296033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282902" y="3732389"/>
            <a:ext cx="2942180" cy="13784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rved Up Arrow 18"/>
          <p:cNvSpPr/>
          <p:nvPr/>
        </p:nvSpPr>
        <p:spPr>
          <a:xfrm>
            <a:off x="4486274" y="3529412"/>
            <a:ext cx="3314699" cy="905256"/>
          </a:xfrm>
          <a:prstGeom prst="curvedUpArrow">
            <a:avLst>
              <a:gd name="adj1" fmla="val 9822"/>
              <a:gd name="adj2" fmla="val 19623"/>
              <a:gd name="adj3" fmla="val 22626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92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524" y="267476"/>
            <a:ext cx="9017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Predicting Allosterically-Important Residues within the Interior </a:t>
            </a:r>
            <a:endParaRPr lang="en-US" sz="26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GN_formalism_al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3" t="16921" r="28366" b="10856"/>
          <a:stretch/>
        </p:blipFill>
        <p:spPr>
          <a:xfrm>
            <a:off x="144896" y="1317403"/>
            <a:ext cx="4269302" cy="447640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9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26458" y="6534324"/>
            <a:ext cx="43603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>
                <a:solidFill>
                  <a:prstClr val="black"/>
                </a:solidFill>
                <a:latin typeface="Calibri"/>
              </a:rPr>
              <a:t>Adapted from Clarke*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Sethi</a:t>
            </a:r>
            <a:r>
              <a:rPr lang="en-US" sz="1400" dirty="0" smtClean="0">
                <a:solidFill>
                  <a:prstClr val="black"/>
                </a:solidFill>
              </a:rPr>
              <a:t>*, </a:t>
            </a:r>
            <a:r>
              <a:rPr lang="en-US" sz="1400" b="0" dirty="0" smtClean="0">
                <a:solidFill>
                  <a:prstClr val="black"/>
                </a:solidFill>
                <a:latin typeface="Calibri"/>
              </a:rPr>
              <a:t>et al </a:t>
            </a:r>
            <a:r>
              <a:rPr lang="en-US" sz="1400" b="0" i="1" dirty="0" smtClean="0">
                <a:solidFill>
                  <a:prstClr val="black"/>
                </a:solidFill>
                <a:latin typeface="Calibri"/>
              </a:rPr>
              <a:t>(in press)</a:t>
            </a:r>
            <a:endParaRPr lang="en-US" sz="1400" b="0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3048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1249</TotalTime>
  <Words>838</Words>
  <Application>Microsoft Macintosh PowerPoint</Application>
  <PresentationFormat>On-screen Show (4:3)</PresentationFormat>
  <Paragraphs>150</Paragraphs>
  <Slides>22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DECLAN CLARKE</dc:creator>
  <cp:lastModifiedBy>DECLAN CLARKE</cp:lastModifiedBy>
  <cp:revision>130</cp:revision>
  <dcterms:created xsi:type="dcterms:W3CDTF">2016-03-11T19:56:50Z</dcterms:created>
  <dcterms:modified xsi:type="dcterms:W3CDTF">2016-03-24T01:50:35Z</dcterms:modified>
</cp:coreProperties>
</file>