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84" r:id="rId2"/>
    <p:sldId id="285" r:id="rId3"/>
    <p:sldId id="287" r:id="rId4"/>
    <p:sldId id="288" r:id="rId5"/>
    <p:sldId id="289" r:id="rId6"/>
    <p:sldId id="292" r:id="rId7"/>
    <p:sldId id="293" r:id="rId8"/>
    <p:sldId id="299" r:id="rId9"/>
    <p:sldId id="301" r:id="rId10"/>
    <p:sldId id="302" r:id="rId11"/>
    <p:sldId id="282" r:id="rId12"/>
    <p:sldId id="281" r:id="rId13"/>
    <p:sldId id="258" r:id="rId14"/>
    <p:sldId id="261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99D5"/>
    <a:srgbClr val="48BA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71" autoAdjust="0"/>
    <p:restoredTop sz="94660"/>
  </p:normalViewPr>
  <p:slideViewPr>
    <p:cSldViewPr snapToGrid="0" snapToObjects="1">
      <p:cViewPr>
        <p:scale>
          <a:sx n="65" d="100"/>
          <a:sy n="65" d="100"/>
        </p:scale>
        <p:origin x="-1408" y="-3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BA5A41-22F6-F646-91F2-EE3F5901DAEF}" type="datetimeFigureOut">
              <a:rPr lang="en-US" smtClean="0"/>
              <a:t>3/21/16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757D45-C467-E840-8F8A-1793745C0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7580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2485F4-A476-D14B-B106-BB585EC078B0}" type="datetimeFigureOut">
              <a:rPr lang="en-US" smtClean="0"/>
              <a:t>3/21/16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8325D1-110E-F84B-9497-7F1F6964F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1870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BC8F4-57FA-EB4E-AC33-D114992925D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31067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BC8F4-57FA-EB4E-AC33-D114992925D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31067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BC8F4-57FA-EB4E-AC33-D114992925D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31067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BC8F4-57FA-EB4E-AC33-D114992925D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3106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BC8F4-57FA-EB4E-AC33-D114992925D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3106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0382-9DA9-5644-A181-E6E141C7352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924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0382-9DA9-5644-A181-E6E141C735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924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08144-48BB-DC48-B63C-6F8FC517CD9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1526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0382-9DA9-5644-A181-E6E141C735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66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0382-9DA9-5644-A181-E6E141C7352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99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0382-9DA9-5644-A181-E6E141C735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681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BC8F4-57FA-EB4E-AC33-D114992925D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3106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781BB-96AF-D446-9AB5-9CF0567E0931}" type="datetime1">
              <a:rPr lang="en-US" smtClean="0"/>
              <a:t>3/21/16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D839-29BE-9646-BF26-761D95C33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96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EE26B-4CB7-4144-8639-E369C0A0E631}" type="datetime1">
              <a:rPr lang="en-US" smtClean="0"/>
              <a:t>3/21/16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D839-29BE-9646-BF26-761D95C33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278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6B902-A7CE-6241-A596-D587B1658B8F}" type="datetime1">
              <a:rPr lang="en-US" smtClean="0"/>
              <a:t>3/21/16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D839-29BE-9646-BF26-761D95C33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525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19EFD-0E46-EA4E-9A64-C63A88232379}" type="datetime1">
              <a:rPr lang="en-US" smtClean="0"/>
              <a:t>3/21/16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D839-29BE-9646-BF26-761D95C33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55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5E412-2A37-EE4E-96EC-0FB057D453FE}" type="datetime1">
              <a:rPr lang="en-US" smtClean="0"/>
              <a:t>3/21/16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D839-29BE-9646-BF26-761D95C33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491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65316-4223-AA4D-A096-E1D134A3596A}" type="datetime1">
              <a:rPr lang="en-US" smtClean="0"/>
              <a:t>3/21/16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D839-29BE-9646-BF26-761D95C33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99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00DD7-0225-5C49-A012-2D167ED58848}" type="datetime1">
              <a:rPr lang="en-US" smtClean="0"/>
              <a:t>3/21/16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D839-29BE-9646-BF26-761D95C33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35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E28E3-EC68-D54E-9941-9F6E5D0F11FF}" type="datetime1">
              <a:rPr lang="en-US" smtClean="0"/>
              <a:t>3/21/16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D839-29BE-9646-BF26-761D95C33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09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0A72C-E94E-834C-951B-281823AF0839}" type="datetime1">
              <a:rPr lang="en-US" smtClean="0"/>
              <a:t>3/21/16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D839-29BE-9646-BF26-761D95C33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889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6578-0F90-B441-AB29-F478574D2EAB}" type="datetime1">
              <a:rPr lang="en-US" smtClean="0"/>
              <a:t>3/21/16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D839-29BE-9646-BF26-761D95C33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588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8B12C-9847-FA41-B4D5-74F058765D35}" type="datetime1">
              <a:rPr lang="en-US" smtClean="0"/>
              <a:t>3/21/16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D839-29BE-9646-BF26-761D95C33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950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84EE3-7918-8F46-BB62-E156DB6CC0F2}" type="datetime1">
              <a:rPr lang="en-US" smtClean="0"/>
              <a:t>3/21/16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9D839-29BE-9646-BF26-761D95C33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067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6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5" Type="http://schemas.openxmlformats.org/officeDocument/2006/relationships/image" Target="../media/image15.emf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9.emf"/><Relationship Id="rId5" Type="http://schemas.openxmlformats.org/officeDocument/2006/relationships/image" Target="../media/image20.emf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>
          <a:xfrm>
            <a:off x="0" y="5907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Models of Protein Conformational Change</a:t>
            </a:r>
            <a:endParaRPr lang="en-US" sz="28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821458" y="2208029"/>
            <a:ext cx="3564228" cy="2838104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1999408" y="666959"/>
            <a:ext cx="5078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Motion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Vectors from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Normal Modes (ANMs)</a:t>
            </a:r>
            <a:endParaRPr lang="en-US" sz="20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spring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704" y="2159829"/>
            <a:ext cx="3175219" cy="31752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813" y="1617134"/>
            <a:ext cx="2493515" cy="40767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11771" y="5503331"/>
            <a:ext cx="349672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PDB ID: 3RFU</a:t>
            </a:r>
          </a:p>
          <a:p>
            <a:r>
              <a:rPr lang="en-US" sz="1600" i="1" dirty="0"/>
              <a:t>Adapted </a:t>
            </a:r>
            <a:r>
              <a:rPr lang="en-US" sz="1600" i="1" dirty="0" smtClean="0"/>
              <a:t>from </a:t>
            </a:r>
            <a:r>
              <a:rPr lang="en-US" sz="1600" i="1" dirty="0" err="1" smtClean="0"/>
              <a:t>Fuglebakk</a:t>
            </a:r>
            <a:r>
              <a:rPr lang="en-US" sz="1600" i="1" dirty="0" smtClean="0"/>
              <a:t> </a:t>
            </a:r>
            <a:r>
              <a:rPr lang="en-US" sz="1600" i="1" dirty="0"/>
              <a:t>et al, 2014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121168" y="2512776"/>
            <a:ext cx="229121" cy="216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15693" y="1580447"/>
            <a:ext cx="3161196" cy="4528827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A276-EC88-A34D-B03E-D37AB57C9D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81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ene_and_struct_4-page-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073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>
          <a:xfrm>
            <a:off x="87924" y="59074"/>
            <a:ext cx="901797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</a:rPr>
              <a:t>Basic Objective </a:t>
            </a:r>
            <a:r>
              <a:rPr lang="en-US" sz="2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 Idea Behind the Formalism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For Predicting Allosteric Sites on the </a:t>
            </a:r>
            <a:r>
              <a:rPr lang="en-US" sz="2400" b="1" i="1" dirty="0" smtClean="0">
                <a:solidFill>
                  <a:prstClr val="black"/>
                </a:solidFill>
                <a:latin typeface="Calibri"/>
              </a:rPr>
              <a:t>Surface</a:t>
            </a:r>
            <a:endParaRPr lang="en-US" sz="2400" b="1" i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9522" y="3597255"/>
            <a:ext cx="4854313" cy="684582"/>
          </a:xfrm>
          <a:prstGeom prst="rect">
            <a:avLst/>
          </a:prstGeom>
        </p:spPr>
      </p:pic>
      <p:pic>
        <p:nvPicPr>
          <p:cNvPr id="15" name="Picture 14" descr="bl_formalis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" t="20065" r="3874" b="15482"/>
          <a:stretch/>
        </p:blipFill>
        <p:spPr>
          <a:xfrm>
            <a:off x="1565357" y="986131"/>
            <a:ext cx="5903575" cy="259356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6390" y="4377575"/>
            <a:ext cx="878839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Identify pockets on the protein surface by running MC simulations in which a ligand walks along the proteins surface </a:t>
            </a:r>
            <a:r>
              <a:rPr lang="en-US" b="1" dirty="0" smtClean="0"/>
              <a:t>(A)</a:t>
            </a:r>
          </a:p>
          <a:p>
            <a:endParaRPr lang="en-US" sz="1200" b="1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Score each </a:t>
            </a:r>
            <a:r>
              <a:rPr lang="en-US" dirty="0" smtClean="0"/>
              <a:t>pocket by </a:t>
            </a:r>
            <a:r>
              <a:rPr lang="en-US" dirty="0"/>
              <a:t>the degree to which it perturbs large-scale </a:t>
            </a:r>
            <a:r>
              <a:rPr lang="en-US" dirty="0" smtClean="0"/>
              <a:t>motions. Shallow sites </a:t>
            </a:r>
            <a:r>
              <a:rPr lang="en-US" b="1" dirty="0" smtClean="0"/>
              <a:t>(C)</a:t>
            </a:r>
            <a:r>
              <a:rPr lang="en-US" dirty="0" smtClean="0"/>
              <a:t> or sites at which the ligand does not interfere with motion </a:t>
            </a:r>
            <a:r>
              <a:rPr lang="en-US" b="1" dirty="0" smtClean="0"/>
              <a:t>(D)</a:t>
            </a:r>
            <a:r>
              <a:rPr lang="en-US" dirty="0" smtClean="0"/>
              <a:t> earn low scores, whereas deeper pockets at which occlusion ‘blocks’ motion earn high scores </a:t>
            </a:r>
            <a:r>
              <a:rPr lang="en-US" b="1" dirty="0" smtClean="0"/>
              <a:t>(B)</a:t>
            </a:r>
            <a:r>
              <a:rPr lang="en-US" dirty="0" smtClean="0"/>
              <a:t>.</a:t>
            </a:r>
          </a:p>
          <a:p>
            <a:endParaRPr lang="en-US" sz="1200" dirty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Threshold </a:t>
            </a:r>
            <a:r>
              <a:rPr lang="en-US" dirty="0"/>
              <a:t>the list </a:t>
            </a:r>
            <a:r>
              <a:rPr lang="en-US" dirty="0" smtClean="0"/>
              <a:t>or sites to </a:t>
            </a:r>
            <a:r>
              <a:rPr lang="en-US" dirty="0"/>
              <a:t>identify the set </a:t>
            </a:r>
            <a:r>
              <a:rPr lang="en-US" dirty="0" smtClean="0"/>
              <a:t>predicted allosteric sites at the surface.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149473" y="1002549"/>
            <a:ext cx="4998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(A)</a:t>
            </a:r>
          </a:p>
        </p:txBody>
      </p:sp>
      <p:sp>
        <p:nvSpPr>
          <p:cNvPr id="7" name="Rectangle 6"/>
          <p:cNvSpPr/>
          <p:nvPr/>
        </p:nvSpPr>
        <p:spPr>
          <a:xfrm>
            <a:off x="1149473" y="2213249"/>
            <a:ext cx="4802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(C)</a:t>
            </a:r>
            <a:endParaRPr lang="en-US" sz="2000" b="1" dirty="0"/>
          </a:p>
        </p:txBody>
      </p:sp>
      <p:sp>
        <p:nvSpPr>
          <p:cNvPr id="8" name="Rectangle 7"/>
          <p:cNvSpPr/>
          <p:nvPr/>
        </p:nvSpPr>
        <p:spPr>
          <a:xfrm>
            <a:off x="7376274" y="1002549"/>
            <a:ext cx="4998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(B)</a:t>
            </a:r>
            <a:endParaRPr lang="en-US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7376274" y="2213249"/>
            <a:ext cx="5061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(D)</a:t>
            </a: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D839-29BE-9646-BF26-761D95C3349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01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ur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767" y="2968311"/>
            <a:ext cx="2193294" cy="2720115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62524" y="59074"/>
            <a:ext cx="901797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STRESS Output for </a:t>
            </a:r>
            <a:r>
              <a:rPr lang="en-US" sz="2800" b="1" dirty="0">
                <a:solidFill>
                  <a:prstClr val="black"/>
                </a:solidFill>
              </a:rPr>
              <a:t>Predicted </a:t>
            </a:r>
            <a:endParaRPr lang="en-US" sz="2800" b="1" dirty="0" smtClean="0">
              <a:solidFill>
                <a:prstClr val="black"/>
              </a:solidFill>
            </a:endParaRPr>
          </a:p>
          <a:p>
            <a:pPr algn="ctr"/>
            <a:r>
              <a:rPr lang="en-US" sz="2800" b="1" dirty="0" smtClean="0">
                <a:solidFill>
                  <a:prstClr val="black"/>
                </a:solidFill>
              </a:rPr>
              <a:t>Allosteric </a:t>
            </a:r>
            <a:r>
              <a:rPr lang="en-US" sz="2800" b="1" dirty="0">
                <a:solidFill>
                  <a:prstClr val="black"/>
                </a:solidFill>
              </a:rPr>
              <a:t>Sites on the </a:t>
            </a:r>
            <a:r>
              <a:rPr lang="en-US" sz="2800" b="1" i="1" dirty="0" smtClean="0">
                <a:solidFill>
                  <a:prstClr val="black"/>
                </a:solidFill>
              </a:rPr>
              <a:t>Surface</a:t>
            </a:r>
            <a:endParaRPr lang="en-US" sz="2800" b="1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/>
            <a:r>
              <a:rPr lang="en-US" sz="2400" b="1" dirty="0" err="1" smtClean="0">
                <a:solidFill>
                  <a:prstClr val="black"/>
                </a:solidFill>
              </a:rPr>
              <a:t>stress.molmovdb.org</a:t>
            </a:r>
            <a:endParaRPr lang="en-US" sz="2400" b="1" dirty="0" smtClean="0">
              <a:solidFill>
                <a:prstClr val="black"/>
              </a:solidFill>
            </a:endParaRPr>
          </a:p>
          <a:p>
            <a:pPr algn="ctr"/>
            <a:endParaRPr lang="en-US" sz="1200" b="1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2290" y="5799668"/>
            <a:ext cx="1291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PDB: 3PFK</a:t>
            </a:r>
            <a:endParaRPr lang="en-US" dirty="0"/>
          </a:p>
        </p:txBody>
      </p:sp>
      <p:pic>
        <p:nvPicPr>
          <p:cNvPr id="8" name="Picture 7" descr="bl_formalis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62" t="20065" r="3874" b="48684"/>
          <a:stretch/>
        </p:blipFill>
        <p:spPr>
          <a:xfrm>
            <a:off x="4381499" y="1648410"/>
            <a:ext cx="2727599" cy="1257536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H="1">
            <a:off x="3492501" y="2688167"/>
            <a:ext cx="931332" cy="721847"/>
          </a:xfrm>
          <a:prstGeom prst="line">
            <a:avLst/>
          </a:prstGeom>
          <a:ln w="38100">
            <a:solidFill>
              <a:schemeClr val="tx1"/>
            </a:solidFill>
            <a:tailEnd type="triangle" w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D839-29BE-9646-BF26-761D95C3349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27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924" y="59074"/>
            <a:ext cx="901797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Basic Objective and Idea Behind the Formalism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For Predicting Allosteric Residues within the </a:t>
            </a:r>
            <a:r>
              <a:rPr lang="en-US" sz="2400" b="1" i="1" dirty="0" smtClean="0">
                <a:solidFill>
                  <a:prstClr val="black"/>
                </a:solidFill>
                <a:latin typeface="Calibri"/>
              </a:rPr>
              <a:t>Interior</a:t>
            </a:r>
            <a:endParaRPr lang="en-US" sz="2400" b="1" i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 descr="GN_formalism_all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3" t="16921" r="28366" b="10856"/>
          <a:stretch/>
        </p:blipFill>
        <p:spPr>
          <a:xfrm>
            <a:off x="359835" y="1033201"/>
            <a:ext cx="5373596" cy="56342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4641" y="1714827"/>
            <a:ext cx="1755691" cy="3321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4642" y="2190892"/>
            <a:ext cx="2728438" cy="3558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4642" y="2694472"/>
            <a:ext cx="1660788" cy="35588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843275" y="1578186"/>
            <a:ext cx="3057313" cy="1596814"/>
          </a:xfrm>
          <a:prstGeom prst="rect">
            <a:avLst/>
          </a:prstGeom>
          <a:noFill/>
          <a:ln w="38100">
            <a:solidFill>
              <a:srgbClr val="2C99D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D839-29BE-9646-BF26-761D95C3349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039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509" y="3315259"/>
            <a:ext cx="3356166" cy="25049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56713" y="5820172"/>
            <a:ext cx="120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PDB: 4AKE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863213" y="1495041"/>
            <a:ext cx="3189254" cy="1740248"/>
            <a:chOff x="4758145" y="1558542"/>
            <a:chExt cx="3189254" cy="1740248"/>
          </a:xfrm>
        </p:grpSpPr>
        <p:pic>
          <p:nvPicPr>
            <p:cNvPr id="6" name="Picture 5" descr="GN_formalism_all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83" t="55685" r="28366" b="10856"/>
            <a:stretch/>
          </p:blipFill>
          <p:spPr>
            <a:xfrm>
              <a:off x="4758145" y="1808590"/>
              <a:ext cx="3067797" cy="14902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560982" y="1569125"/>
              <a:ext cx="1386417" cy="589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197751" y="1558542"/>
              <a:ext cx="278563" cy="2949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" name="Straight Connector 10"/>
          <p:cNvCxnSpPr/>
          <p:nvPr/>
        </p:nvCxnSpPr>
        <p:spPr>
          <a:xfrm flipH="1">
            <a:off x="3599767" y="2918847"/>
            <a:ext cx="955300" cy="2044916"/>
          </a:xfrm>
          <a:prstGeom prst="line">
            <a:avLst/>
          </a:prstGeom>
          <a:ln w="38100">
            <a:solidFill>
              <a:schemeClr val="tx1"/>
            </a:solidFill>
            <a:tailEnd type="triangle" w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2524" y="59074"/>
            <a:ext cx="901797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STRESS Output for </a:t>
            </a:r>
            <a:r>
              <a:rPr lang="en-US" sz="2800" b="1" dirty="0">
                <a:solidFill>
                  <a:prstClr val="black"/>
                </a:solidFill>
              </a:rPr>
              <a:t>Predicted </a:t>
            </a:r>
            <a:endParaRPr lang="en-US" sz="2800" b="1" dirty="0" smtClean="0">
              <a:solidFill>
                <a:prstClr val="black"/>
              </a:solidFill>
            </a:endParaRPr>
          </a:p>
          <a:p>
            <a:pPr algn="ctr"/>
            <a:r>
              <a:rPr lang="en-US" sz="2800" b="1" dirty="0" smtClean="0">
                <a:solidFill>
                  <a:prstClr val="black"/>
                </a:solidFill>
              </a:rPr>
              <a:t>Allosteric Residues within the </a:t>
            </a:r>
            <a:r>
              <a:rPr lang="en-US" sz="2800" b="1" i="1" dirty="0" smtClean="0">
                <a:solidFill>
                  <a:prstClr val="black"/>
                </a:solidFill>
              </a:rPr>
              <a:t>Interior</a:t>
            </a:r>
            <a:endParaRPr lang="en-US" sz="2800" b="1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/>
            <a:r>
              <a:rPr lang="en-US" sz="2400" b="1" dirty="0" err="1" smtClean="0">
                <a:solidFill>
                  <a:prstClr val="black"/>
                </a:solidFill>
              </a:rPr>
              <a:t>stress.molmovdb.org</a:t>
            </a:r>
            <a:endParaRPr lang="en-US" sz="2400" b="1" dirty="0" smtClean="0">
              <a:solidFill>
                <a:prstClr val="black"/>
              </a:solidFill>
            </a:endParaRPr>
          </a:p>
          <a:p>
            <a:pPr algn="ctr"/>
            <a:endParaRPr lang="en-US" sz="1200" b="1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9D839-29BE-9646-BF26-761D95C3349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938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1j3h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9" r="21016"/>
          <a:stretch/>
        </p:blipFill>
        <p:spPr>
          <a:xfrm>
            <a:off x="314116" y="2200410"/>
            <a:ext cx="2657132" cy="3142078"/>
          </a:xfrm>
          <a:prstGeom prst="rect">
            <a:avLst/>
          </a:prstGeom>
        </p:spPr>
      </p:pic>
      <p:cxnSp>
        <p:nvCxnSpPr>
          <p:cNvPr id="44" name="Straight Connector 43"/>
          <p:cNvCxnSpPr/>
          <p:nvPr/>
        </p:nvCxnSpPr>
        <p:spPr>
          <a:xfrm flipH="1" flipV="1">
            <a:off x="1719835" y="3633020"/>
            <a:ext cx="601578" cy="1793686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tailEnd type="triangle" w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1291276" y="5407168"/>
            <a:ext cx="20954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Surface region with high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density of candidate sites</a:t>
            </a:r>
            <a:endParaRPr lang="en-US" sz="1400" b="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 flipV="1">
            <a:off x="801077" y="4490334"/>
            <a:ext cx="790421" cy="1518678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tailEnd type="triangle" w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73466" y="5962394"/>
            <a:ext cx="20721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Surface region with low density of candidate sites</a:t>
            </a:r>
            <a:endParaRPr lang="en-US" sz="1400" b="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2524" y="59074"/>
            <a:ext cx="9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Predicting Allosterically-Important Residues at the Surface </a:t>
            </a:r>
            <a:endParaRPr lang="en-US" sz="28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05287" y="2222119"/>
            <a:ext cx="74338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100" b="0" i="1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p</a:t>
            </a:r>
            <a:r>
              <a:rPr lang="en-US" sz="1100" b="0" i="1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db</a:t>
            </a:r>
            <a:r>
              <a:rPr lang="en-US" sz="1100" b="0" i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1J3H</a:t>
            </a:r>
            <a:endParaRPr lang="en-US" sz="1100" b="0" i="1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0778" y="794914"/>
            <a:ext cx="83624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MC simulations generate a large number of candidate sites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Score </a:t>
            </a:r>
            <a:r>
              <a:rPr lang="en-US" dirty="0"/>
              <a:t>each candidate site by the degree to which it perturbs large-scale motions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Prioritize &amp; threshold </a:t>
            </a:r>
            <a:r>
              <a:rPr lang="en-US" dirty="0" smtClean="0"/>
              <a:t>the list </a:t>
            </a:r>
            <a:r>
              <a:rPr lang="en-US" dirty="0"/>
              <a:t>to identify </a:t>
            </a:r>
            <a:r>
              <a:rPr lang="en-US" dirty="0" smtClean="0"/>
              <a:t>the </a:t>
            </a:r>
            <a:r>
              <a:rPr lang="en-US" dirty="0"/>
              <a:t>set of high confidence-sites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0813" y="5173482"/>
            <a:ext cx="5075648" cy="71579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2334" y="6497282"/>
            <a:ext cx="4360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Adapted from Clarke*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Sethi</a:t>
            </a:r>
            <a:r>
              <a:rPr lang="en-US" dirty="0" smtClean="0">
                <a:solidFill>
                  <a:prstClr val="black"/>
                </a:solidFill>
              </a:rPr>
              <a:t>*, </a:t>
            </a:r>
            <a:r>
              <a:rPr lang="en-US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et al </a:t>
            </a:r>
            <a:r>
              <a:rPr lang="en-US" b="0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(in press)</a:t>
            </a:r>
            <a:endParaRPr lang="en-US" b="0" i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 descr="bl_formalis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" t="20065" r="3874" b="15482"/>
          <a:stretch/>
        </p:blipFill>
        <p:spPr>
          <a:xfrm>
            <a:off x="2996648" y="2403610"/>
            <a:ext cx="6172752" cy="271182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A276-EC88-A34D-B03E-D37AB57C9DA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004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524" y="-25594"/>
            <a:ext cx="90179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6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Predicting Allosterically-Important Residues within the Interior </a:t>
            </a:r>
            <a:endParaRPr lang="en-US" sz="26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26238" y="466849"/>
            <a:ext cx="305762" cy="3733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334" y="6497282"/>
            <a:ext cx="4360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Adapted from Clarke*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Sethi</a:t>
            </a:r>
            <a:r>
              <a:rPr lang="en-US" dirty="0" smtClean="0">
                <a:solidFill>
                  <a:prstClr val="black"/>
                </a:solidFill>
              </a:rPr>
              <a:t>*, </a:t>
            </a:r>
            <a:r>
              <a:rPr lang="en-US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et al </a:t>
            </a:r>
            <a:r>
              <a:rPr lang="en-US" b="0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(in press)</a:t>
            </a:r>
            <a:endParaRPr lang="en-US" b="0" i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334" y="517649"/>
            <a:ext cx="91016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 smtClean="0"/>
              <a:t>Sethi</a:t>
            </a:r>
            <a:r>
              <a:rPr lang="en-US" sz="2200" b="1" dirty="0" smtClean="0"/>
              <a:t> et al, (2009) </a:t>
            </a:r>
            <a:r>
              <a:rPr lang="en-US" sz="2200" b="1" i="1" dirty="0" smtClean="0"/>
              <a:t>PNAS</a:t>
            </a:r>
            <a:endParaRPr lang="en-US" sz="2200" b="1" i="1" dirty="0"/>
          </a:p>
        </p:txBody>
      </p:sp>
      <p:pic>
        <p:nvPicPr>
          <p:cNvPr id="4" name="Picture 3" descr="GN_formalism_all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3" t="16921" r="28366" b="10856"/>
          <a:stretch/>
        </p:blipFill>
        <p:spPr>
          <a:xfrm>
            <a:off x="2116666" y="1075535"/>
            <a:ext cx="5164667" cy="541523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A276-EC88-A34D-B03E-D37AB57C9DA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048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524" y="-25594"/>
            <a:ext cx="90179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6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Predicting Allosterically-Important Residues within the Interior </a:t>
            </a:r>
            <a:endParaRPr lang="en-US" sz="26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26238" y="466849"/>
            <a:ext cx="305762" cy="3733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456" y="1687974"/>
            <a:ext cx="2758840" cy="5219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0457" y="2394939"/>
            <a:ext cx="4287384" cy="5592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0456" y="3129419"/>
            <a:ext cx="2609712" cy="55922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334" y="6497282"/>
            <a:ext cx="4360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Adapted from Clarke*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Sethi</a:t>
            </a:r>
            <a:r>
              <a:rPr lang="en-US" dirty="0" smtClean="0">
                <a:solidFill>
                  <a:prstClr val="black"/>
                </a:solidFill>
              </a:rPr>
              <a:t>*, </a:t>
            </a:r>
            <a:r>
              <a:rPr lang="en-US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et al </a:t>
            </a:r>
            <a:r>
              <a:rPr lang="en-US" b="0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(in press)</a:t>
            </a:r>
            <a:endParaRPr lang="en-US" b="0" i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334" y="517649"/>
            <a:ext cx="91016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 smtClean="0"/>
              <a:t>Sethi</a:t>
            </a:r>
            <a:r>
              <a:rPr lang="en-US" sz="2200" b="1" dirty="0" smtClean="0"/>
              <a:t> et al, (2009) </a:t>
            </a:r>
            <a:r>
              <a:rPr lang="en-US" sz="2200" b="1" i="1" dirty="0" smtClean="0"/>
              <a:t>PNAS</a:t>
            </a:r>
            <a:endParaRPr lang="en-US" sz="2200" b="1" i="1" dirty="0"/>
          </a:p>
        </p:txBody>
      </p:sp>
      <p:pic>
        <p:nvPicPr>
          <p:cNvPr id="5" name="Picture 4" descr="GN_formalism_weighting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1" t="16790" r="28156" b="11097"/>
          <a:stretch/>
        </p:blipFill>
        <p:spPr>
          <a:xfrm>
            <a:off x="118968" y="1322052"/>
            <a:ext cx="4340142" cy="448631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A276-EC88-A34D-B03E-D37AB57C9DA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444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3867" y="577831"/>
            <a:ext cx="9144000" cy="2478100"/>
            <a:chOff x="1" y="527038"/>
            <a:chExt cx="9144000" cy="24781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527038"/>
              <a:ext cx="9144000" cy="2478100"/>
            </a:xfrm>
            <a:prstGeom prst="rect">
              <a:avLst/>
            </a:prstGeom>
          </p:spPr>
        </p:pic>
        <p:pic>
          <p:nvPicPr>
            <p:cNvPr id="4" name="Picture 3" descr="server_screenshot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8" t="16718" r="17169" b="44999"/>
            <a:stretch/>
          </p:blipFill>
          <p:spPr>
            <a:xfrm>
              <a:off x="538481" y="1601011"/>
              <a:ext cx="4231096" cy="1292404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21167" y="6518449"/>
            <a:ext cx="4360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Adapted from Clarke*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Sethi</a:t>
            </a:r>
            <a:r>
              <a:rPr lang="en-US" dirty="0" smtClean="0">
                <a:solidFill>
                  <a:prstClr val="black"/>
                </a:solidFill>
              </a:rPr>
              <a:t>*, </a:t>
            </a:r>
            <a:r>
              <a:rPr lang="en-US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et al </a:t>
            </a:r>
            <a:r>
              <a:rPr lang="en-US" b="0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(in press)</a:t>
            </a:r>
            <a:endParaRPr lang="en-US" b="0" i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A276-EC88-A34D-B03E-D37AB57C9DAF}" type="slidenum">
              <a:rPr lang="en-US" smtClean="0"/>
              <a:t>5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2524" y="-67928"/>
            <a:ext cx="901797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STRESS Server Architecture: Highlights</a:t>
            </a:r>
          </a:p>
          <a:p>
            <a:pPr algn="ctr"/>
            <a:r>
              <a:rPr lang="en-US" sz="2400" b="1" dirty="0" err="1">
                <a:solidFill>
                  <a:prstClr val="black"/>
                </a:solidFill>
              </a:rPr>
              <a:t>stress.molmovdb.org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7796" y="3061393"/>
            <a:ext cx="890270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Output: the </a:t>
            </a:r>
            <a:r>
              <a:rPr lang="en-US" sz="1600" dirty="0"/>
              <a:t>set of </a:t>
            </a:r>
            <a:r>
              <a:rPr lang="en-US" sz="1600" dirty="0" smtClean="0"/>
              <a:t>predicted allosteric residues.</a:t>
            </a:r>
          </a:p>
          <a:p>
            <a:r>
              <a:rPr lang="en-US" sz="1600" dirty="0" smtClean="0"/>
              <a:t>A </a:t>
            </a:r>
            <a:r>
              <a:rPr lang="en-US" sz="1600" dirty="0"/>
              <a:t>scalable </a:t>
            </a:r>
            <a:r>
              <a:rPr lang="en-US" sz="1600" dirty="0" smtClean="0"/>
              <a:t>architecture the </a:t>
            </a:r>
            <a:r>
              <a:rPr lang="en-US" sz="1600" dirty="0"/>
              <a:t>Amazon </a:t>
            </a:r>
            <a:r>
              <a:rPr lang="en-US" sz="1600" dirty="0" smtClean="0"/>
              <a:t>cloud reduces running times. A </a:t>
            </a:r>
            <a:r>
              <a:rPr lang="en-US" sz="1600" dirty="0"/>
              <a:t>light front-end server handles incoming </a:t>
            </a:r>
            <a:r>
              <a:rPr lang="en-US" sz="1600" dirty="0" smtClean="0"/>
              <a:t>requests</a:t>
            </a:r>
            <a:r>
              <a:rPr lang="en-US" sz="1600" dirty="0"/>
              <a:t>, and </a:t>
            </a:r>
            <a:r>
              <a:rPr lang="en-US" sz="1600" dirty="0" smtClean="0"/>
              <a:t>powerful </a:t>
            </a:r>
            <a:r>
              <a:rPr lang="en-US" sz="1600" dirty="0"/>
              <a:t>back-end </a:t>
            </a:r>
            <a:r>
              <a:rPr lang="en-US" sz="1600" dirty="0" smtClean="0"/>
              <a:t>servers</a:t>
            </a:r>
            <a:r>
              <a:rPr lang="en-US" sz="1600" dirty="0"/>
              <a:t> </a:t>
            </a:r>
            <a:r>
              <a:rPr lang="en-US" sz="1600" dirty="0" smtClean="0"/>
              <a:t>perform algorithmic calculations. </a:t>
            </a:r>
          </a:p>
          <a:p>
            <a:r>
              <a:rPr lang="en-US" sz="1600" dirty="0" smtClean="0"/>
              <a:t>Amazon's </a:t>
            </a:r>
            <a:r>
              <a:rPr lang="en-US" sz="1600" dirty="0"/>
              <a:t>Elastic Beanstalk </a:t>
            </a:r>
            <a:r>
              <a:rPr lang="en-US" sz="1600" dirty="0" smtClean="0"/>
              <a:t>enables </a:t>
            </a:r>
            <a:r>
              <a:rPr lang="en-US" sz="1600" dirty="0"/>
              <a:t>dynamic scalability. Auto Scaling adjusts the number of back-end </a:t>
            </a:r>
            <a:r>
              <a:rPr lang="en-US" sz="1600" dirty="0" smtClean="0"/>
              <a:t>servers as needed. Elastic </a:t>
            </a:r>
            <a:r>
              <a:rPr lang="en-US" sz="1600" dirty="0"/>
              <a:t>Load Balancer automatically distributes incoming </a:t>
            </a:r>
            <a:r>
              <a:rPr lang="en-US" sz="1600" dirty="0" smtClean="0"/>
              <a:t>network traffic</a:t>
            </a:r>
            <a:r>
              <a:rPr lang="en-US" sz="1600" dirty="0"/>
              <a:t>, ensuring that it can handle varying levels of demand</a:t>
            </a:r>
            <a:r>
              <a:rPr lang="en-US" sz="1600" dirty="0" smtClean="0"/>
              <a:t>.</a:t>
            </a:r>
          </a:p>
          <a:p>
            <a:r>
              <a:rPr lang="en-US" sz="1600" dirty="0" smtClean="0"/>
              <a:t>Input &amp; output </a:t>
            </a:r>
            <a:r>
              <a:rPr lang="en-US" sz="1600" dirty="0"/>
              <a:t>files are stored remotely in an S3 bucket, which is accessible to each server via </a:t>
            </a:r>
            <a:r>
              <a:rPr lang="en-US" sz="1600" dirty="0" err="1"/>
              <a:t>RESTful</a:t>
            </a:r>
            <a:r>
              <a:rPr lang="en-US" sz="1600" dirty="0"/>
              <a:t> conventions</a:t>
            </a:r>
            <a:r>
              <a:rPr lang="en-US" sz="1600" dirty="0" smtClean="0"/>
              <a:t>.</a:t>
            </a:r>
          </a:p>
          <a:p>
            <a:r>
              <a:rPr lang="en-US" sz="1600" dirty="0" smtClean="0"/>
              <a:t>A </a:t>
            </a:r>
            <a:r>
              <a:rPr lang="en-US" sz="1600" dirty="0"/>
              <a:t>typical </a:t>
            </a:r>
            <a:r>
              <a:rPr lang="en-US" sz="1600" dirty="0" smtClean="0"/>
              <a:t>structure takes </a:t>
            </a:r>
            <a:r>
              <a:rPr lang="en-US" sz="1600" dirty="0"/>
              <a:t>~30 minutes on a E5-2660 v3 (2.60GHz) core</a:t>
            </a:r>
            <a:r>
              <a:rPr lang="en-US" sz="1600" dirty="0" smtClean="0"/>
              <a:t>.</a:t>
            </a:r>
          </a:p>
          <a:p>
            <a:endParaRPr lang="en-US" sz="1600" b="1" i="1" dirty="0" smtClean="0"/>
          </a:p>
          <a:p>
            <a:r>
              <a:rPr lang="en-US" sz="1600" b="1" i="1" dirty="0" smtClean="0"/>
              <a:t>Source </a:t>
            </a:r>
            <a:r>
              <a:rPr lang="en-US" sz="1600" b="1" i="1" dirty="0"/>
              <a:t>code is available through </a:t>
            </a:r>
            <a:r>
              <a:rPr lang="en-US" sz="1600" b="1" i="1" dirty="0" err="1" smtClean="0"/>
              <a:t>Github</a:t>
            </a:r>
            <a:r>
              <a:rPr lang="en-US" sz="1600" b="1" i="1" dirty="0" smtClean="0"/>
              <a:t>:  </a:t>
            </a:r>
            <a:r>
              <a:rPr lang="en-US" sz="1600" b="1" i="1" dirty="0" err="1" smtClean="0"/>
              <a:t>github.com</a:t>
            </a:r>
            <a:r>
              <a:rPr lang="en-US" sz="1600" b="1" i="1" dirty="0"/>
              <a:t>/</a:t>
            </a:r>
            <a:r>
              <a:rPr lang="en-US" sz="1600" b="1" i="1" dirty="0" err="1"/>
              <a:t>gersteinlab</a:t>
            </a:r>
            <a:r>
              <a:rPr lang="en-US" sz="1600" b="1" i="1" dirty="0"/>
              <a:t>/</a:t>
            </a:r>
            <a:r>
              <a:rPr lang="en-US" sz="1600" b="1" i="1" dirty="0" smtClean="0"/>
              <a:t>STRESS</a:t>
            </a:r>
            <a:endParaRPr lang="en-US" sz="1600" b="1" i="1" dirty="0"/>
          </a:p>
          <a:p>
            <a:endParaRPr lang="en-US" sz="16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1030959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307319"/>
            <a:ext cx="91439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i="1" dirty="0" smtClean="0"/>
              <a:t>1000 Genomes</a:t>
            </a:r>
            <a:endParaRPr lang="en-US" sz="2200" b="1" i="1" dirty="0"/>
          </a:p>
        </p:txBody>
      </p:sp>
      <p:grpSp>
        <p:nvGrpSpPr>
          <p:cNvPr id="16" name="Group 15"/>
          <p:cNvGrpSpPr/>
          <p:nvPr/>
        </p:nvGrpSpPr>
        <p:grpSpPr>
          <a:xfrm>
            <a:off x="1580009" y="1979966"/>
            <a:ext cx="2176902" cy="3681037"/>
            <a:chOff x="3486638" y="1245342"/>
            <a:chExt cx="2556617" cy="432311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/>
            <a:srcRect r="48378"/>
            <a:stretch/>
          </p:blipFill>
          <p:spPr>
            <a:xfrm>
              <a:off x="3486638" y="1262182"/>
              <a:ext cx="2235924" cy="4306278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3486638" y="1254496"/>
              <a:ext cx="283317" cy="2841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759938" y="1245342"/>
              <a:ext cx="283317" cy="2841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2287567" y="5641570"/>
            <a:ext cx="8677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p=</a:t>
            </a:r>
            <a:r>
              <a:rPr lang="en-US" sz="1600" b="1" dirty="0" smtClean="0">
                <a:solidFill>
                  <a:srgbClr val="000000"/>
                </a:solidFill>
              </a:rPr>
              <a:t>0.309</a:t>
            </a:r>
            <a:endParaRPr lang="en-US" sz="1600" dirty="0">
              <a:solidFill>
                <a:srgbClr val="000000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017957" y="1876401"/>
            <a:ext cx="2183851" cy="3762397"/>
            <a:chOff x="3584337" y="1388498"/>
            <a:chExt cx="2460247" cy="423858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/>
            <a:srcRect l="5510" r="48573"/>
            <a:stretch/>
          </p:blipFill>
          <p:spPr>
            <a:xfrm>
              <a:off x="3817576" y="1418497"/>
              <a:ext cx="1943691" cy="4208581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3584337" y="1388498"/>
              <a:ext cx="283317" cy="2841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761267" y="1410911"/>
              <a:ext cx="283317" cy="2841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7" name="Rectangle 26"/>
          <p:cNvSpPr/>
          <p:nvPr/>
        </p:nvSpPr>
        <p:spPr>
          <a:xfrm>
            <a:off x="6641229" y="5641570"/>
            <a:ext cx="11313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p=1.80e-</a:t>
            </a:r>
            <a:r>
              <a:rPr lang="en-US" sz="1600" dirty="0" smtClean="0"/>
              <a:t>05</a:t>
            </a:r>
            <a:endParaRPr lang="en-US" sz="1600" dirty="0"/>
          </a:p>
        </p:txBody>
      </p:sp>
      <p:sp>
        <p:nvSpPr>
          <p:cNvPr id="28" name="Rectangle 27"/>
          <p:cNvSpPr/>
          <p:nvPr/>
        </p:nvSpPr>
        <p:spPr>
          <a:xfrm>
            <a:off x="42334" y="6518449"/>
            <a:ext cx="4360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Adapted from Clarke*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Sethi</a:t>
            </a:r>
            <a:r>
              <a:rPr lang="en-US" dirty="0" smtClean="0">
                <a:solidFill>
                  <a:prstClr val="black"/>
                </a:solidFill>
              </a:rPr>
              <a:t>*, </a:t>
            </a:r>
            <a:r>
              <a:rPr lang="en-US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et al </a:t>
            </a:r>
            <a:r>
              <a:rPr lang="en-US" b="0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(in press)</a:t>
            </a:r>
            <a:endParaRPr lang="en-US" b="0" i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5400" y="-56656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Intra-</a:t>
            </a:r>
            <a:r>
              <a:rPr lang="en-US" sz="2400" b="1" dirty="0"/>
              <a:t>species conservation of predicted allosteric </a:t>
            </a:r>
            <a:r>
              <a:rPr lang="en-US" sz="2400" b="1" dirty="0" smtClean="0"/>
              <a:t>residues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/>
          <a:srcRect l="6929" r="53769" b="91471"/>
          <a:stretch/>
        </p:blipFill>
        <p:spPr>
          <a:xfrm>
            <a:off x="3855008" y="3572933"/>
            <a:ext cx="1743440" cy="698185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1549497" y="1358352"/>
            <a:ext cx="107235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i="1" u="sng" dirty="0" smtClean="0"/>
              <a:t>Surface</a:t>
            </a:r>
            <a:endParaRPr lang="en-US" sz="2200" dirty="0"/>
          </a:p>
        </p:txBody>
      </p:sp>
      <p:sp>
        <p:nvSpPr>
          <p:cNvPr id="35" name="Rectangle 34"/>
          <p:cNvSpPr/>
          <p:nvPr/>
        </p:nvSpPr>
        <p:spPr>
          <a:xfrm>
            <a:off x="6253934" y="1358352"/>
            <a:ext cx="108492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i="1" u="sng" dirty="0" smtClean="0"/>
              <a:t>Interior</a:t>
            </a:r>
            <a:endParaRPr lang="en-US" sz="2200" dirty="0"/>
          </a:p>
        </p:txBody>
      </p:sp>
      <p:pic>
        <p:nvPicPr>
          <p:cNvPr id="21" name="Picture 20" descr="conservation_logos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9" t="38261" r="2009" b="26364"/>
          <a:stretch/>
        </p:blipFill>
        <p:spPr>
          <a:xfrm>
            <a:off x="3776919" y="796821"/>
            <a:ext cx="1537541" cy="72095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A276-EC88-A34D-B03E-D37AB57C9DAF}" type="slidenum">
              <a:rPr lang="en-US" smtClean="0"/>
              <a:t>6</a:t>
            </a:fld>
            <a:endParaRPr lang="en-US"/>
          </a:p>
        </p:txBody>
      </p:sp>
      <p:pic>
        <p:nvPicPr>
          <p:cNvPr id="3" name="Picture 2" descr="surf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38" y="1835075"/>
            <a:ext cx="1243501" cy="1542185"/>
          </a:xfrm>
          <a:prstGeom prst="rect">
            <a:avLst/>
          </a:prstGeom>
        </p:spPr>
      </p:pic>
      <p:pic>
        <p:nvPicPr>
          <p:cNvPr id="4" name="Picture 3" descr="inter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842" y="1847853"/>
            <a:ext cx="1243501" cy="146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84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42334" y="6518449"/>
            <a:ext cx="4360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Adapted from Clarke*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Sethi</a:t>
            </a:r>
            <a:r>
              <a:rPr lang="en-US" dirty="0" smtClean="0">
                <a:solidFill>
                  <a:prstClr val="black"/>
                </a:solidFill>
              </a:rPr>
              <a:t>*, </a:t>
            </a:r>
            <a:r>
              <a:rPr lang="en-US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et al </a:t>
            </a:r>
            <a:r>
              <a:rPr lang="en-US" b="0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(in press)</a:t>
            </a:r>
            <a:endParaRPr lang="en-US" b="0" i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307319"/>
            <a:ext cx="91439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i="1" dirty="0" err="1" smtClean="0"/>
              <a:t>ExAC</a:t>
            </a:r>
            <a:endParaRPr lang="en-US" sz="2200" b="1" i="1" dirty="0"/>
          </a:p>
        </p:txBody>
      </p:sp>
      <p:sp>
        <p:nvSpPr>
          <p:cNvPr id="23" name="Rectangle 22"/>
          <p:cNvSpPr/>
          <p:nvPr/>
        </p:nvSpPr>
        <p:spPr>
          <a:xfrm>
            <a:off x="25400" y="-56656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Intra-</a:t>
            </a:r>
            <a:r>
              <a:rPr lang="en-US" sz="2400" b="1" dirty="0"/>
              <a:t>species conservation of predicted allosteric </a:t>
            </a:r>
            <a:r>
              <a:rPr lang="en-US" sz="2400" b="1" dirty="0" smtClean="0"/>
              <a:t>residues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158621" y="5539970"/>
            <a:ext cx="10273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p=1.49e-</a:t>
            </a:r>
            <a:r>
              <a:rPr lang="en-US" sz="1600" dirty="0" smtClean="0"/>
              <a:t>3</a:t>
            </a:r>
            <a:endParaRPr lang="en-US" sz="1600" dirty="0"/>
          </a:p>
        </p:txBody>
      </p:sp>
      <p:sp>
        <p:nvSpPr>
          <p:cNvPr id="26" name="Rectangle 25"/>
          <p:cNvSpPr/>
          <p:nvPr/>
        </p:nvSpPr>
        <p:spPr>
          <a:xfrm>
            <a:off x="6514229" y="5539970"/>
            <a:ext cx="11313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p=7.98e-09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/>
          <a:srcRect l="6929" r="53769" b="91471"/>
          <a:stretch/>
        </p:blipFill>
        <p:spPr>
          <a:xfrm>
            <a:off x="3855008" y="3471333"/>
            <a:ext cx="1743440" cy="698185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1549497" y="1205952"/>
            <a:ext cx="107235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i="1" u="sng" dirty="0" smtClean="0"/>
              <a:t>Surface</a:t>
            </a:r>
            <a:endParaRPr lang="en-US" sz="2200" dirty="0"/>
          </a:p>
        </p:txBody>
      </p:sp>
      <p:sp>
        <p:nvSpPr>
          <p:cNvPr id="38" name="Rectangle 37"/>
          <p:cNvSpPr/>
          <p:nvPr/>
        </p:nvSpPr>
        <p:spPr>
          <a:xfrm>
            <a:off x="6078092" y="1205952"/>
            <a:ext cx="108492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i="1" u="sng" dirty="0" smtClean="0"/>
              <a:t>Interior</a:t>
            </a:r>
            <a:endParaRPr lang="en-US" sz="2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5339" y="1743249"/>
            <a:ext cx="1625768" cy="38357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3693" y="1684602"/>
            <a:ext cx="1642344" cy="3874906"/>
          </a:xfrm>
          <a:prstGeom prst="rect">
            <a:avLst/>
          </a:prstGeom>
        </p:spPr>
      </p:pic>
      <p:pic>
        <p:nvPicPr>
          <p:cNvPr id="15" name="Picture 14" descr="conservation_logos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9" t="38261" r="2009" b="26364"/>
          <a:stretch/>
        </p:blipFill>
        <p:spPr>
          <a:xfrm>
            <a:off x="3776919" y="796821"/>
            <a:ext cx="1537541" cy="72095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A276-EC88-A34D-B03E-D37AB57C9DAF}" type="slidenum">
              <a:rPr lang="en-US" smtClean="0"/>
              <a:t>7</a:t>
            </a:fld>
            <a:endParaRPr lang="en-US"/>
          </a:p>
        </p:txBody>
      </p:sp>
      <p:pic>
        <p:nvPicPr>
          <p:cNvPr id="16" name="Picture 15" descr="surf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38" y="1835075"/>
            <a:ext cx="1243501" cy="1542185"/>
          </a:xfrm>
          <a:prstGeom prst="rect">
            <a:avLst/>
          </a:prstGeom>
        </p:spPr>
      </p:pic>
      <p:pic>
        <p:nvPicPr>
          <p:cNvPr id="17" name="Picture 16" descr="inter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842" y="1847853"/>
            <a:ext cx="1243501" cy="146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098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A276-EC88-A34D-B03E-D37AB57C9DAF}" type="slidenum">
              <a:rPr lang="en-US" smtClean="0"/>
              <a:t>8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5400" y="99648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Rationalizing Disease Variants in the Context of Allosteric Behavior</a:t>
            </a:r>
          </a:p>
          <a:p>
            <a:pPr algn="ctr"/>
            <a:r>
              <a:rPr lang="en-US" sz="2000" b="1" dirty="0"/>
              <a:t>Example: Fibroblast growth factor receptor 2</a:t>
            </a:r>
          </a:p>
        </p:txBody>
      </p:sp>
      <p:pic>
        <p:nvPicPr>
          <p:cNvPr id="5" name="Picture 4" descr="stress_EGFF_FIG_exp-page-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8229600" cy="4114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6742" y="3477858"/>
            <a:ext cx="8508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err="1" smtClean="0"/>
              <a:t>pdb</a:t>
            </a:r>
            <a:r>
              <a:rPr lang="en-US" sz="1400" i="1" dirty="0" smtClean="0"/>
              <a:t>: 1IIL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09790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54429" y="5077163"/>
            <a:ext cx="96157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/>
              <a:t>Supplementary slides</a:t>
            </a:r>
            <a:endParaRPr lang="en-US" sz="80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A276-EC88-A34D-B03E-D37AB57C9DA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058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586</Words>
  <Application>Microsoft Macintosh PowerPoint</Application>
  <PresentationFormat>On-screen Show (4:3)</PresentationFormat>
  <Paragraphs>93</Paragraphs>
  <Slides>14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YALE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DECLAN CLARKE</dc:creator>
  <cp:lastModifiedBy>DECLAN CLARKE</cp:lastModifiedBy>
  <cp:revision>34</cp:revision>
  <dcterms:created xsi:type="dcterms:W3CDTF">2016-03-11T19:56:50Z</dcterms:created>
  <dcterms:modified xsi:type="dcterms:W3CDTF">2016-03-22T01:14:06Z</dcterms:modified>
</cp:coreProperties>
</file>