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7" r:id="rId2"/>
    <p:sldId id="270" r:id="rId3"/>
    <p:sldId id="268" r:id="rId4"/>
    <p:sldId id="269" r:id="rId5"/>
    <p:sldId id="273" r:id="rId6"/>
    <p:sldId id="272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03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F80A9-5548-3447-95D9-8DF03A34F0CA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0C149-919B-2E4B-A425-4590E538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4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44509-A58D-574D-8769-7275D9AA89BB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40A33-660C-2B42-979C-7DA75C202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0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/Users/admin/Desktop/</a:t>
            </a:r>
            <a:r>
              <a:rPr lang="en-US" dirty="0" err="1" smtClean="0"/>
              <a:t>rsch</a:t>
            </a:r>
            <a:r>
              <a:rPr lang="en-US" dirty="0" smtClean="0"/>
              <a:t>/frustration/</a:t>
            </a:r>
            <a:r>
              <a:rPr lang="en-US" dirty="0" err="1" smtClean="0"/>
              <a:t>surf_and_core_enrichment</a:t>
            </a:r>
            <a:r>
              <a:rPr lang="en-US" dirty="0" smtClean="0"/>
              <a:t>/</a:t>
            </a:r>
            <a:r>
              <a:rPr lang="en-US" dirty="0" err="1" smtClean="0"/>
              <a:t>tsg_oncos_schematic.pdf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0A33-660C-2B42-979C-7DA75C2021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Redundant</a:t>
            </a:r>
            <a:r>
              <a:rPr lang="en-US" baseline="0" dirty="0" smtClean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0A33-660C-2B42-979C-7DA75C2021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Non-Redundant</a:t>
            </a:r>
            <a:r>
              <a:rPr lang="en-US" baseline="0" dirty="0" smtClean="0"/>
              <a:t> </a:t>
            </a:r>
            <a:r>
              <a:rPr lang="en-US" dirty="0" smtClean="0"/>
              <a:t>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0A33-660C-2B42-979C-7DA75C2021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Non-Redundant</a:t>
            </a:r>
            <a:r>
              <a:rPr lang="en-US" baseline="0" dirty="0" smtClean="0"/>
              <a:t> </a:t>
            </a:r>
            <a:r>
              <a:rPr lang="en-US" dirty="0" smtClean="0"/>
              <a:t>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0A33-660C-2B42-979C-7DA75C2021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Redundant</a:t>
            </a:r>
            <a:r>
              <a:rPr lang="en-US" baseline="0" dirty="0" smtClean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0A33-660C-2B42-979C-7DA75C2021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Non-Redundant</a:t>
            </a:r>
            <a:r>
              <a:rPr lang="en-US" baseline="0" dirty="0" smtClean="0"/>
              <a:t> </a:t>
            </a:r>
            <a:r>
              <a:rPr lang="en-US" dirty="0" smtClean="0"/>
              <a:t>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40A33-660C-2B42-979C-7DA75C2021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2AB2-A9A5-6A45-9A99-AE5C0097C31A}" type="datetime1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6C18-9EDB-DF46-80F1-447848C4BEB7}" type="datetime1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5A35-0CAF-3449-9F1A-5E4C5C008C22}" type="datetime1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DAC-45ED-8D4D-A676-A37B6DE29273}" type="datetime1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E3BC-F707-B449-B8A8-94EC13606710}" type="datetime1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72C5-3C94-9540-8B2B-1DA2757F6010}" type="datetime1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9589-E72E-1E42-8CD0-4249E0227408}" type="datetime1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0444-E509-FF4B-B4F1-D9928851FC84}" type="datetime1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E6A0-A39D-3F48-A1A0-736AB68A3FFE}" type="datetime1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1C82-1086-F641-8CBC-A8200812EC32}" type="datetime1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8D13-272B-A34B-A8F1-A428CD0386E6}" type="datetime1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7EBD-EA8B-CE47-BA69-0947C3715040}" type="datetime1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C083-0801-254F-AC4E-C918B835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g_oncos_schemat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366619"/>
            <a:ext cx="8963186" cy="62215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24" y="1380066"/>
            <a:ext cx="7276028" cy="3477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119" y="3639976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Oncogenes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2459" y="4395669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TSGs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775352" y="4953284"/>
            <a:ext cx="520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Vogelstein, Bert, et al. "Cancer genome landscapes." Science (2013)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0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und_mode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2861" y="1432837"/>
            <a:ext cx="2715768" cy="438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2555" y="902859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Oncogenes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66863" y="902859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TSGs</a:t>
            </a:r>
            <a:endParaRPr lang="en-US" b="1" u="sng" dirty="0"/>
          </a:p>
        </p:txBody>
      </p:sp>
      <p:pic>
        <p:nvPicPr>
          <p:cNvPr id="5" name="Picture 4" descr="redund_mode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/>
          <a:stretch/>
        </p:blipFill>
        <p:spPr>
          <a:xfrm>
            <a:off x="4921250" y="1432837"/>
            <a:ext cx="2304546" cy="4388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515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“Redundant” model: Counting </a:t>
            </a:r>
          </a:p>
          <a:p>
            <a:pPr algn="ctr"/>
            <a:r>
              <a:rPr lang="en-US" sz="2400" b="1" dirty="0" smtClean="0"/>
              <a:t>the </a:t>
            </a:r>
            <a:r>
              <a:rPr lang="en-US" sz="2400" b="1" i="1" dirty="0" smtClean="0">
                <a:solidFill>
                  <a:srgbClr val="558ED5"/>
                </a:solidFill>
              </a:rPr>
              <a:t># of SNVs</a:t>
            </a:r>
            <a:r>
              <a:rPr lang="en-US" sz="2400" b="1" dirty="0" smtClean="0"/>
              <a:t> that intersect buried regions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38872" y="5265636"/>
            <a:ext cx="1356326" cy="1127878"/>
            <a:chOff x="2334122" y="5535511"/>
            <a:chExt cx="1356326" cy="1127878"/>
          </a:xfrm>
        </p:grpSpPr>
        <p:pic>
          <p:nvPicPr>
            <p:cNvPr id="8" name="Picture 7" descr="tsg_oncos_schematic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7" t="61609" r="61656" b="6845"/>
            <a:stretch/>
          </p:blipFill>
          <p:spPr>
            <a:xfrm>
              <a:off x="2334122" y="5640921"/>
              <a:ext cx="1356326" cy="102246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453553" y="5535511"/>
              <a:ext cx="350520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98341" y="5242776"/>
            <a:ext cx="817464" cy="1220162"/>
            <a:chOff x="5693591" y="5512651"/>
            <a:chExt cx="817464" cy="1220162"/>
          </a:xfrm>
        </p:grpSpPr>
        <p:pic>
          <p:nvPicPr>
            <p:cNvPr id="7" name="Picture 6" descr="tsg_oncos_schematic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2" t="54111" r="16704" b="11294"/>
            <a:stretch/>
          </p:blipFill>
          <p:spPr>
            <a:xfrm>
              <a:off x="5724071" y="5611537"/>
              <a:ext cx="786984" cy="112127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693591" y="5512651"/>
              <a:ext cx="350520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“Non-Redundant” model: Counting </a:t>
            </a:r>
          </a:p>
          <a:p>
            <a:pPr algn="ctr"/>
            <a:r>
              <a:rPr lang="en-US" sz="2400" b="1" dirty="0" smtClean="0"/>
              <a:t>the </a:t>
            </a:r>
            <a:r>
              <a:rPr lang="en-US" sz="2400" b="1" i="1" dirty="0" smtClean="0">
                <a:solidFill>
                  <a:srgbClr val="558ED5"/>
                </a:solidFill>
              </a:rPr>
              <a:t># of buried residues</a:t>
            </a:r>
            <a:r>
              <a:rPr lang="en-US" sz="2400" b="1" dirty="0" smtClean="0"/>
              <a:t> that intersect cancer-associated SNVs</a:t>
            </a:r>
            <a:endParaRPr lang="en-US" sz="2400" b="1" dirty="0"/>
          </a:p>
        </p:txBody>
      </p:sp>
      <p:pic>
        <p:nvPicPr>
          <p:cNvPr id="3" name="Picture 2" descr="non_redund_mode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1687" y="1335691"/>
            <a:ext cx="2715768" cy="4395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305" y="855234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Oncogenes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98613" y="855234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TSGs</a:t>
            </a:r>
            <a:endParaRPr lang="en-US" b="1" u="sng" dirty="0"/>
          </a:p>
        </p:txBody>
      </p:sp>
      <p:pic>
        <p:nvPicPr>
          <p:cNvPr id="6" name="Picture 5" descr="non_redund_mode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3"/>
          <a:stretch/>
        </p:blipFill>
        <p:spPr>
          <a:xfrm>
            <a:off x="4984749" y="1335691"/>
            <a:ext cx="2317011" cy="439552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54747" y="5202136"/>
            <a:ext cx="1356326" cy="1127878"/>
            <a:chOff x="2334122" y="5535511"/>
            <a:chExt cx="1356326" cy="1127878"/>
          </a:xfrm>
        </p:grpSpPr>
        <p:pic>
          <p:nvPicPr>
            <p:cNvPr id="8" name="Picture 7" descr="tsg_oncos_schematic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7" t="61609" r="61656" b="6845"/>
            <a:stretch/>
          </p:blipFill>
          <p:spPr>
            <a:xfrm>
              <a:off x="2334122" y="5640921"/>
              <a:ext cx="1356326" cy="102246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453553" y="5535511"/>
              <a:ext cx="350520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09466" y="5179276"/>
            <a:ext cx="817464" cy="1220162"/>
            <a:chOff x="5693591" y="5512651"/>
            <a:chExt cx="817464" cy="1220162"/>
          </a:xfrm>
        </p:grpSpPr>
        <p:pic>
          <p:nvPicPr>
            <p:cNvPr id="11" name="Picture 10" descr="tsg_oncos_schematic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2" t="54111" r="16704" b="11294"/>
            <a:stretch/>
          </p:blipFill>
          <p:spPr>
            <a:xfrm>
              <a:off x="5724071" y="5611537"/>
              <a:ext cx="786984" cy="112127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693591" y="5512651"/>
              <a:ext cx="350520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io_assemb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2190751"/>
            <a:ext cx="2813050" cy="2813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72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Asymmetric Unit vs. Biological Assembly</a:t>
            </a:r>
          </a:p>
          <a:p>
            <a:pPr algn="ctr"/>
            <a:r>
              <a:rPr lang="en-US" sz="2000" b="1" dirty="0"/>
              <a:t>Ex PDB: 3GFT</a:t>
            </a:r>
            <a:endParaRPr lang="en-US" sz="20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23680" y="918734"/>
            <a:ext cx="187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Bio Assembly</a:t>
            </a:r>
            <a:endParaRPr lang="en-US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695363" y="918734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Asymmetric</a:t>
            </a:r>
            <a:endParaRPr lang="en-US" b="1" u="sng" dirty="0"/>
          </a:p>
        </p:txBody>
      </p:sp>
      <p:pic>
        <p:nvPicPr>
          <p:cNvPr id="16" name="Picture 15" descr="asym_un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1476375"/>
            <a:ext cx="4556125" cy="45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7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und_mod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33" y="1224566"/>
            <a:ext cx="2468880" cy="4389120"/>
          </a:xfrm>
          <a:prstGeom prst="rect">
            <a:avLst/>
          </a:prstGeom>
        </p:spPr>
      </p:pic>
      <p:pic>
        <p:nvPicPr>
          <p:cNvPr id="15" name="Picture 14" descr="redund_mod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1" y="1224566"/>
            <a:ext cx="2468880" cy="4389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2555" y="902859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Oncogenes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66863" y="902859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TSGs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0" y="-515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“Redundant” model: Counting  -  </a:t>
            </a:r>
            <a:r>
              <a:rPr lang="en-US" sz="2400" b="1" dirty="0" smtClean="0">
                <a:solidFill>
                  <a:srgbClr val="FF0000"/>
                </a:solidFill>
              </a:rPr>
              <a:t>Biological </a:t>
            </a:r>
            <a:r>
              <a:rPr lang="en-US" sz="2400" b="1" dirty="0">
                <a:solidFill>
                  <a:srgbClr val="FF0000"/>
                </a:solidFill>
              </a:rPr>
              <a:t>Assembly Files 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the </a:t>
            </a:r>
            <a:r>
              <a:rPr lang="en-US" sz="2400" b="1" i="1" dirty="0" smtClean="0">
                <a:solidFill>
                  <a:srgbClr val="558ED5"/>
                </a:solidFill>
              </a:rPr>
              <a:t># of SNVs</a:t>
            </a:r>
            <a:r>
              <a:rPr lang="en-US" sz="2400" b="1" dirty="0" smtClean="0"/>
              <a:t> that intersect buried regions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38872" y="5265636"/>
            <a:ext cx="1356326" cy="1127878"/>
            <a:chOff x="2334122" y="5535511"/>
            <a:chExt cx="1356326" cy="1127878"/>
          </a:xfrm>
        </p:grpSpPr>
        <p:pic>
          <p:nvPicPr>
            <p:cNvPr id="8" name="Picture 7" descr="tsg_oncos_schematic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7" t="61609" r="61656" b="6845"/>
            <a:stretch/>
          </p:blipFill>
          <p:spPr>
            <a:xfrm>
              <a:off x="2334122" y="5640921"/>
              <a:ext cx="1356326" cy="102246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453553" y="5535511"/>
              <a:ext cx="350520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98341" y="5242776"/>
            <a:ext cx="817464" cy="1220162"/>
            <a:chOff x="5693591" y="5512651"/>
            <a:chExt cx="817464" cy="1220162"/>
          </a:xfrm>
        </p:grpSpPr>
        <p:pic>
          <p:nvPicPr>
            <p:cNvPr id="7" name="Picture 6" descr="tsg_oncos_schematic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2" t="54111" r="16704" b="11294"/>
            <a:stretch/>
          </p:blipFill>
          <p:spPr>
            <a:xfrm>
              <a:off x="5724071" y="5611537"/>
              <a:ext cx="786984" cy="112127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693591" y="5512651"/>
              <a:ext cx="350520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on_redund_mod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46" y="1224566"/>
            <a:ext cx="2468880" cy="4389120"/>
          </a:xfrm>
          <a:prstGeom prst="rect">
            <a:avLst/>
          </a:prstGeom>
        </p:spPr>
      </p:pic>
      <p:pic>
        <p:nvPicPr>
          <p:cNvPr id="15" name="Picture 14" descr="non_redund_mod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58" y="1224566"/>
            <a:ext cx="2468880" cy="4389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7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“Non-Redundant” model: Counting – </a:t>
            </a:r>
            <a:r>
              <a:rPr lang="en-US" sz="2400" b="1" dirty="0" smtClean="0">
                <a:solidFill>
                  <a:srgbClr val="FF0000"/>
                </a:solidFill>
              </a:rPr>
              <a:t>Biological Assembly Files </a:t>
            </a:r>
          </a:p>
          <a:p>
            <a:pPr algn="ctr"/>
            <a:r>
              <a:rPr lang="en-US" sz="2400" b="1" dirty="0" smtClean="0"/>
              <a:t>the </a:t>
            </a:r>
            <a:r>
              <a:rPr lang="en-US" sz="2400" b="1" i="1" dirty="0" smtClean="0">
                <a:solidFill>
                  <a:srgbClr val="558ED5"/>
                </a:solidFill>
              </a:rPr>
              <a:t># of buried residues</a:t>
            </a:r>
            <a:r>
              <a:rPr lang="en-US" sz="2400" b="1" dirty="0" smtClean="0"/>
              <a:t> that intersect cancer-associated SNVs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44305" y="855234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Oncogenes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98613" y="855234"/>
            <a:ext cx="13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TSGs</a:t>
            </a:r>
            <a:endParaRPr lang="en-US" b="1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2254747" y="5202136"/>
            <a:ext cx="1356326" cy="1127878"/>
            <a:chOff x="2334122" y="5535511"/>
            <a:chExt cx="1356326" cy="1127878"/>
          </a:xfrm>
        </p:grpSpPr>
        <p:pic>
          <p:nvPicPr>
            <p:cNvPr id="8" name="Picture 7" descr="tsg_oncos_schematic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7" t="61609" r="61656" b="6845"/>
            <a:stretch/>
          </p:blipFill>
          <p:spPr>
            <a:xfrm>
              <a:off x="2334122" y="5640921"/>
              <a:ext cx="1356326" cy="102246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453553" y="5535511"/>
              <a:ext cx="350520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09466" y="5179276"/>
            <a:ext cx="817464" cy="1220162"/>
            <a:chOff x="5693591" y="5512651"/>
            <a:chExt cx="817464" cy="1220162"/>
          </a:xfrm>
        </p:grpSpPr>
        <p:pic>
          <p:nvPicPr>
            <p:cNvPr id="11" name="Picture 10" descr="tsg_oncos_schematic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2" t="54111" r="16704" b="11294"/>
            <a:stretch/>
          </p:blipFill>
          <p:spPr>
            <a:xfrm>
              <a:off x="5724071" y="5611537"/>
              <a:ext cx="786984" cy="112127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693591" y="5512651"/>
              <a:ext cx="350520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C083-0801-254F-AC4E-C918B8350D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157</Words>
  <Application>Microsoft Macintosh PowerPoint</Application>
  <PresentationFormat>On-screen Show (4:3)</PresentationFormat>
  <Paragraphs>42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74</cp:revision>
  <dcterms:created xsi:type="dcterms:W3CDTF">2016-01-26T23:48:07Z</dcterms:created>
  <dcterms:modified xsi:type="dcterms:W3CDTF">2016-03-16T15:09:39Z</dcterms:modified>
</cp:coreProperties>
</file>