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emf" ContentType="image/x-em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0"/>
  </p:notesMasterIdLst>
  <p:sldIdLst>
    <p:sldId id="256" r:id="rId2"/>
    <p:sldId id="258" r:id="rId3"/>
    <p:sldId id="257" r:id="rId4"/>
    <p:sldId id="260" r:id="rId5"/>
    <p:sldId id="263" r:id="rId6"/>
    <p:sldId id="261" r:id="rId7"/>
    <p:sldId id="259" r:id="rId8"/>
    <p:sldId id="262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/>
    <p:restoredTop sz="94685"/>
  </p:normalViewPr>
  <p:slideViewPr>
    <p:cSldViewPr snapToGrid="0" snapToObjects="1">
      <p:cViewPr varScale="1">
        <p:scale>
          <a:sx n="89" d="100"/>
          <a:sy n="89" d="100"/>
        </p:scale>
        <p:origin x="89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presProps" Target="presProps.xml"/><Relationship Id="rId12" Type="http://schemas.openxmlformats.org/officeDocument/2006/relationships/viewProps" Target="viewProps.xml"/><Relationship Id="rId13" Type="http://schemas.openxmlformats.org/officeDocument/2006/relationships/theme" Target="theme/theme1.xml"/><Relationship Id="rId1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061AF9-C0C4-0B4B-A447-F0E9CCF8AE9A}" type="datetimeFigureOut">
              <a:rPr lang="en-US" smtClean="0"/>
              <a:t>3/16/16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810847-6199-A74E-9543-0E882488D4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4318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810847-6199-A74E-9543-0E882488D40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2508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8924929</a:t>
            </a:r>
          </a:p>
          <a:p>
            <a:r>
              <a:rPr lang="en-US" dirty="0" smtClean="0"/>
              <a:t>45376752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810847-6199-A74E-9543-0E882488D40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4748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2A4F62-31C0-1141-8AA5-AF349B4E6D7F}" type="datetime1">
              <a:rPr lang="en-US" smtClean="0"/>
              <a:t>3/16/16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8F345-0282-7C4F-8C65-A5A1C92D6C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3691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4B094-67A1-F944-A5D1-D1213584524D}" type="datetime1">
              <a:rPr lang="en-US" smtClean="0"/>
              <a:t>3/16/16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8F345-0282-7C4F-8C65-A5A1C92D6C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57433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49E6A-B24E-C84A-B325-8AC9BA1A3A0E}" type="datetime1">
              <a:rPr lang="en-US" smtClean="0"/>
              <a:t>3/16/16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8F345-0282-7C4F-8C65-A5A1C92D6C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2070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B9753-1C49-9B47-AC00-0BB5D1525B55}" type="datetime1">
              <a:rPr lang="en-US" smtClean="0"/>
              <a:t>3/16/16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8F345-0282-7C4F-8C65-A5A1C92D6C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14987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992A53-BC4D-0B43-8BC9-B2B8EE731A77}" type="datetime1">
              <a:rPr lang="en-US" smtClean="0"/>
              <a:t>3/16/16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8F345-0282-7C4F-8C65-A5A1C92D6C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3665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71C7A-54FC-8B45-BFF5-B8A78EBEAFA3}" type="datetime1">
              <a:rPr lang="en-US" smtClean="0"/>
              <a:t>3/16/16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8F345-0282-7C4F-8C65-A5A1C92D6C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96347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1CF62E-6027-BC41-A41B-E70A47981A86}" type="datetime1">
              <a:rPr lang="en-US" smtClean="0"/>
              <a:t>3/16/16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8F345-0282-7C4F-8C65-A5A1C92D6C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86918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7C3AE-5B43-014F-BEFD-6CB26C520913}" type="datetime1">
              <a:rPr lang="en-US" smtClean="0"/>
              <a:t>3/16/16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8F345-0282-7C4F-8C65-A5A1C92D6C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08401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D27F5A-A668-6543-BBF3-EE8451EC194C}" type="datetime1">
              <a:rPr lang="en-US" smtClean="0"/>
              <a:t>3/16/16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8F345-0282-7C4F-8C65-A5A1C92D6C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53486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B865A-024F-5D43-B86C-882D5603EF31}" type="datetime1">
              <a:rPr lang="en-US" smtClean="0"/>
              <a:t>3/16/16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8F345-0282-7C4F-8C65-A5A1C92D6C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5959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26060-544C-5049-8177-3F9B4D5FA0B8}" type="datetime1">
              <a:rPr lang="en-US" smtClean="0"/>
              <a:t>3/16/16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8F345-0282-7C4F-8C65-A5A1C92D6C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3089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A34BC9-4D60-8C4C-B524-5C8630FCC3F7}" type="datetime1">
              <a:rPr lang="en-US" smtClean="0"/>
              <a:t>3/16/16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68F345-0282-7C4F-8C65-A5A1C92D6C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7884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7130424"/>
              </p:ext>
            </p:extLst>
          </p:nvPr>
        </p:nvGraphicFramePr>
        <p:xfrm>
          <a:off x="2601308" y="1277003"/>
          <a:ext cx="6731880" cy="441434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682970"/>
                <a:gridCol w="1682970"/>
                <a:gridCol w="1682970"/>
                <a:gridCol w="1682970"/>
              </a:tblGrid>
              <a:tr h="23233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>
                          <a:effectLst/>
                        </a:rPr>
                        <a:t>ID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>
                          <a:effectLst/>
                        </a:rPr>
                        <a:t>Stage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>
                          <a:effectLst/>
                        </a:rPr>
                        <a:t>CellType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effectLst/>
                        </a:rPr>
                        <a:t>Mark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2334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310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Fetal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IPS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H3K27ac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233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Fetal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IPS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H3K4me3 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233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Fetal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IPS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INPUT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2334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313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Fetal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IPS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H3K4me3 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233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Fetal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IPS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H3K27ac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233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Fetal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IPS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INPUT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2334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320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Fetal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IPS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H3K27ac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233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Fetal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IPS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H3K4me3 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233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Fetal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IPS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INPUT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2334">
                <a:tc rowSpan="3"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07-01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Adult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IPS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H3K4me3 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233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Adult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IPS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H3K27ac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233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Adult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IPS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INPUT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2334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1120-01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Adult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IPS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H3K4me3 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233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Adult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IPS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H3K27ac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233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Adult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IPS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INPUT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2334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1123-01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Adult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IPS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H3K27ac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233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Adult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IPS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H3K4me3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233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Adult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IPS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smtClean="0">
                          <a:effectLst/>
                        </a:rPr>
                        <a:t>INPUT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774729" y="504498"/>
            <a:ext cx="61485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Flora’s </a:t>
            </a:r>
            <a:r>
              <a:rPr lang="en-US" dirty="0" err="1" smtClean="0"/>
              <a:t>IPSc</a:t>
            </a:r>
            <a:r>
              <a:rPr lang="en-US" dirty="0" smtClean="0"/>
              <a:t> </a:t>
            </a:r>
            <a:r>
              <a:rPr lang="en-US" dirty="0" err="1" smtClean="0"/>
              <a:t>ChIP-seq</a:t>
            </a:r>
            <a:r>
              <a:rPr lang="en-US" dirty="0" smtClean="0"/>
              <a:t> data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8F345-0282-7C4F-8C65-A5A1C92D6C0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804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7977" y="66423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200" dirty="0" err="1" smtClean="0">
                <a:latin typeface="Arial" charset="0"/>
                <a:ea typeface="Arial" charset="0"/>
                <a:cs typeface="Arial" charset="0"/>
              </a:rPr>
              <a:t>ChIP-Seq</a:t>
            </a:r>
            <a:r>
              <a:rPr lang="en-US" sz="3200" dirty="0" smtClean="0">
                <a:latin typeface="Arial" charset="0"/>
                <a:ea typeface="Arial" charset="0"/>
                <a:cs typeface="Arial" charset="0"/>
              </a:rPr>
              <a:t> analysis pipeline</a:t>
            </a:r>
            <a:endParaRPr lang="en-US" sz="32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C6F76-AF62-0F44-B2AE-89022A7B7C03}" type="slidenum">
              <a:rPr lang="en-US" sz="1100" smtClean="0"/>
              <a:t>2</a:t>
            </a:fld>
            <a:endParaRPr lang="en-US" sz="1100"/>
          </a:p>
        </p:txBody>
      </p:sp>
      <p:sp>
        <p:nvSpPr>
          <p:cNvPr id="5" name="Rounded Rectangle 4"/>
          <p:cNvSpPr>
            <a:spLocks noChangeAspect="1"/>
          </p:cNvSpPr>
          <p:nvPr/>
        </p:nvSpPr>
        <p:spPr>
          <a:xfrm>
            <a:off x="302663" y="1569237"/>
            <a:ext cx="1097280" cy="60883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err="1"/>
              <a:t>ChIP</a:t>
            </a:r>
            <a:r>
              <a:rPr lang="en-US" sz="1100" dirty="0"/>
              <a:t> </a:t>
            </a:r>
            <a:r>
              <a:rPr lang="en-US" sz="1100" dirty="0" smtClean="0"/>
              <a:t> </a:t>
            </a:r>
            <a:r>
              <a:rPr lang="en-US" sz="1100" dirty="0" err="1" smtClean="0"/>
              <a:t>FastQ</a:t>
            </a:r>
            <a:r>
              <a:rPr lang="en-US" sz="1100" dirty="0" smtClean="0"/>
              <a:t> file</a:t>
            </a:r>
            <a:endParaRPr lang="en-US" sz="1100" dirty="0"/>
          </a:p>
        </p:txBody>
      </p:sp>
      <p:sp>
        <p:nvSpPr>
          <p:cNvPr id="6" name="Rounded Rectangle 5"/>
          <p:cNvSpPr>
            <a:spLocks noChangeAspect="1"/>
          </p:cNvSpPr>
          <p:nvPr/>
        </p:nvSpPr>
        <p:spPr>
          <a:xfrm>
            <a:off x="1676516" y="1553020"/>
            <a:ext cx="1097280" cy="6412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smtClean="0"/>
              <a:t>Quality </a:t>
            </a:r>
            <a:r>
              <a:rPr lang="en-US" sz="1000" dirty="0" smtClean="0"/>
              <a:t>metrics</a:t>
            </a:r>
          </a:p>
          <a:p>
            <a:pPr algn="ctr"/>
            <a:r>
              <a:rPr lang="en-US" sz="1000" dirty="0" smtClean="0"/>
              <a:t>(</a:t>
            </a:r>
            <a:r>
              <a:rPr lang="en-US" sz="1000" dirty="0" err="1" smtClean="0"/>
              <a:t>FastQC</a:t>
            </a:r>
            <a:r>
              <a:rPr lang="en-US" sz="1000" dirty="0" smtClean="0"/>
              <a:t>, FASTX)</a:t>
            </a:r>
            <a:endParaRPr lang="en-US" sz="1000" dirty="0"/>
          </a:p>
        </p:txBody>
      </p:sp>
      <p:sp>
        <p:nvSpPr>
          <p:cNvPr id="7" name="Rounded Rectangle 6"/>
          <p:cNvSpPr>
            <a:spLocks noChangeAspect="1"/>
          </p:cNvSpPr>
          <p:nvPr/>
        </p:nvSpPr>
        <p:spPr>
          <a:xfrm>
            <a:off x="3050369" y="1563850"/>
            <a:ext cx="1097280" cy="61960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smtClean="0"/>
              <a:t>Read mapping</a:t>
            </a:r>
          </a:p>
          <a:p>
            <a:pPr algn="ctr"/>
            <a:r>
              <a:rPr lang="en-US" sz="1100" dirty="0" smtClean="0"/>
              <a:t>(Bowtie)</a:t>
            </a:r>
            <a:endParaRPr lang="en-US" sz="1100" dirty="0"/>
          </a:p>
        </p:txBody>
      </p:sp>
      <p:sp>
        <p:nvSpPr>
          <p:cNvPr id="8" name="Rounded Rectangle 7"/>
          <p:cNvSpPr/>
          <p:nvPr/>
        </p:nvSpPr>
        <p:spPr>
          <a:xfrm>
            <a:off x="4424222" y="1280729"/>
            <a:ext cx="1473629" cy="117245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smtClean="0"/>
              <a:t>Quality metrics of read counts</a:t>
            </a:r>
          </a:p>
          <a:p>
            <a:pPr algn="ctr"/>
            <a:r>
              <a:rPr lang="en-US" sz="1100" dirty="0" smtClean="0"/>
              <a:t> (</a:t>
            </a:r>
            <a:r>
              <a:rPr lang="en-US" sz="1100" dirty="0"/>
              <a:t>Strand cross-correlation </a:t>
            </a:r>
            <a:r>
              <a:rPr lang="en-US" sz="1100" dirty="0" smtClean="0"/>
              <a:t>analysis, number of reads in the peaks, library complexity)</a:t>
            </a:r>
            <a:endParaRPr lang="en-US" sz="1100" dirty="0"/>
          </a:p>
        </p:txBody>
      </p:sp>
      <p:sp>
        <p:nvSpPr>
          <p:cNvPr id="9" name="Rounded Rectangle 8"/>
          <p:cNvSpPr/>
          <p:nvPr/>
        </p:nvSpPr>
        <p:spPr>
          <a:xfrm>
            <a:off x="6656983" y="3921612"/>
            <a:ext cx="1618488" cy="68898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smtClean="0"/>
              <a:t>Peak calling</a:t>
            </a:r>
          </a:p>
          <a:p>
            <a:pPr algn="ctr"/>
            <a:r>
              <a:rPr lang="en-US" sz="1100" dirty="0" smtClean="0"/>
              <a:t>(MACS2, MUSIC)</a:t>
            </a:r>
            <a:endParaRPr lang="en-US" sz="1100" dirty="0"/>
          </a:p>
        </p:txBody>
      </p:sp>
      <p:sp>
        <p:nvSpPr>
          <p:cNvPr id="11" name="Rounded Rectangle 10"/>
          <p:cNvSpPr>
            <a:spLocks noChangeAspect="1"/>
          </p:cNvSpPr>
          <p:nvPr/>
        </p:nvSpPr>
        <p:spPr>
          <a:xfrm>
            <a:off x="8324618" y="5565944"/>
            <a:ext cx="1828800" cy="81158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smtClean="0"/>
              <a:t>Downstream analysis</a:t>
            </a:r>
          </a:p>
          <a:p>
            <a:pPr algn="ctr"/>
            <a:r>
              <a:rPr lang="en-US" sz="1100" dirty="0" smtClean="0"/>
              <a:t>(peak comparison, peak annotation, motif analysis)</a:t>
            </a:r>
            <a:endParaRPr lang="en-US" sz="1100" dirty="0"/>
          </a:p>
        </p:txBody>
      </p:sp>
      <p:cxnSp>
        <p:nvCxnSpPr>
          <p:cNvPr id="13" name="Straight Arrow Connector 12"/>
          <p:cNvCxnSpPr>
            <a:stCxn id="5" idx="3"/>
            <a:endCxn id="6" idx="1"/>
          </p:cNvCxnSpPr>
          <p:nvPr/>
        </p:nvCxnSpPr>
        <p:spPr>
          <a:xfrm>
            <a:off x="1399943" y="1873652"/>
            <a:ext cx="276573" cy="0"/>
          </a:xfrm>
          <a:prstGeom prst="straightConnector1">
            <a:avLst/>
          </a:prstGeom>
          <a:ln w="25400" cmpd="sng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98" idx="3"/>
            <a:endCxn id="29" idx="1"/>
          </p:cNvCxnSpPr>
          <p:nvPr/>
        </p:nvCxnSpPr>
        <p:spPr>
          <a:xfrm>
            <a:off x="2839483" y="3203170"/>
            <a:ext cx="210886" cy="0"/>
          </a:xfrm>
          <a:prstGeom prst="straightConnector1">
            <a:avLst/>
          </a:prstGeom>
          <a:ln w="25400" cmpd="sng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6" idx="3"/>
            <a:endCxn id="7" idx="1"/>
          </p:cNvCxnSpPr>
          <p:nvPr/>
        </p:nvCxnSpPr>
        <p:spPr>
          <a:xfrm>
            <a:off x="2773796" y="1873652"/>
            <a:ext cx="276573" cy="1"/>
          </a:xfrm>
          <a:prstGeom prst="straightConnector1">
            <a:avLst/>
          </a:prstGeom>
          <a:ln w="25400" cmpd="sng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7" idx="3"/>
            <a:endCxn id="8" idx="1"/>
          </p:cNvCxnSpPr>
          <p:nvPr/>
        </p:nvCxnSpPr>
        <p:spPr>
          <a:xfrm flipV="1">
            <a:off x="4147649" y="1866958"/>
            <a:ext cx="276573" cy="6695"/>
          </a:xfrm>
          <a:prstGeom prst="straightConnector1">
            <a:avLst/>
          </a:prstGeom>
          <a:ln w="25400" cmpd="sng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ounded Rectangle 26"/>
          <p:cNvSpPr>
            <a:spLocks noChangeAspect="1"/>
          </p:cNvSpPr>
          <p:nvPr/>
        </p:nvSpPr>
        <p:spPr>
          <a:xfrm>
            <a:off x="344701" y="2914516"/>
            <a:ext cx="1097280" cy="60883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smtClean="0"/>
              <a:t>Control </a:t>
            </a:r>
            <a:r>
              <a:rPr lang="en-US" sz="1100" dirty="0" err="1" smtClean="0"/>
              <a:t>FastQ</a:t>
            </a:r>
            <a:r>
              <a:rPr lang="en-US" sz="1100" dirty="0" smtClean="0"/>
              <a:t> file</a:t>
            </a:r>
            <a:endParaRPr lang="en-US" sz="1100" dirty="0"/>
          </a:p>
        </p:txBody>
      </p:sp>
      <p:sp>
        <p:nvSpPr>
          <p:cNvPr id="29" name="Rounded Rectangle 28"/>
          <p:cNvSpPr>
            <a:spLocks noChangeAspect="1"/>
          </p:cNvSpPr>
          <p:nvPr/>
        </p:nvSpPr>
        <p:spPr>
          <a:xfrm>
            <a:off x="3050369" y="2893367"/>
            <a:ext cx="1097280" cy="61960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smtClean="0"/>
              <a:t>Read mapping</a:t>
            </a:r>
          </a:p>
          <a:p>
            <a:pPr algn="ctr"/>
            <a:r>
              <a:rPr lang="en-US" sz="1100" dirty="0" smtClean="0"/>
              <a:t>(Bowtie)</a:t>
            </a:r>
            <a:endParaRPr lang="en-US" sz="1100" dirty="0"/>
          </a:p>
        </p:txBody>
      </p:sp>
      <p:cxnSp>
        <p:nvCxnSpPr>
          <p:cNvPr id="39" name="Straight Arrow Connector 38"/>
          <p:cNvCxnSpPr>
            <a:stCxn id="8" idx="3"/>
            <a:endCxn id="9" idx="1"/>
          </p:cNvCxnSpPr>
          <p:nvPr/>
        </p:nvCxnSpPr>
        <p:spPr>
          <a:xfrm>
            <a:off x="5897851" y="1866958"/>
            <a:ext cx="759132" cy="2399145"/>
          </a:xfrm>
          <a:prstGeom prst="straightConnector1">
            <a:avLst/>
          </a:prstGeom>
          <a:ln w="25400" cmpd="sng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>
            <a:stCxn id="29" idx="3"/>
            <a:endCxn id="9" idx="1"/>
          </p:cNvCxnSpPr>
          <p:nvPr/>
        </p:nvCxnSpPr>
        <p:spPr>
          <a:xfrm>
            <a:off x="4147649" y="3203170"/>
            <a:ext cx="2509334" cy="1062933"/>
          </a:xfrm>
          <a:prstGeom prst="straightConnector1">
            <a:avLst/>
          </a:prstGeom>
          <a:ln w="25400" cmpd="sng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Rounded Rectangle 48"/>
          <p:cNvSpPr/>
          <p:nvPr/>
        </p:nvSpPr>
        <p:spPr>
          <a:xfrm>
            <a:off x="8579840" y="3926909"/>
            <a:ext cx="1290141" cy="678386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err="1" smtClean="0"/>
              <a:t>ChIP-Seq</a:t>
            </a:r>
            <a:r>
              <a:rPr lang="en-US" sz="1100" dirty="0" smtClean="0"/>
              <a:t> peaks</a:t>
            </a:r>
            <a:endParaRPr lang="en-US" sz="1100" dirty="0"/>
          </a:p>
        </p:txBody>
      </p:sp>
      <p:cxnSp>
        <p:nvCxnSpPr>
          <p:cNvPr id="50" name="Straight Arrow Connector 49"/>
          <p:cNvCxnSpPr>
            <a:stCxn id="9" idx="3"/>
            <a:endCxn id="49" idx="1"/>
          </p:cNvCxnSpPr>
          <p:nvPr/>
        </p:nvCxnSpPr>
        <p:spPr>
          <a:xfrm flipV="1">
            <a:off x="8275471" y="4266102"/>
            <a:ext cx="304369" cy="1"/>
          </a:xfrm>
          <a:prstGeom prst="straightConnector1">
            <a:avLst/>
          </a:prstGeom>
          <a:ln w="25400" cmpd="sng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>
            <a:stCxn id="49" idx="2"/>
            <a:endCxn id="11" idx="0"/>
          </p:cNvCxnSpPr>
          <p:nvPr/>
        </p:nvCxnSpPr>
        <p:spPr>
          <a:xfrm>
            <a:off x="9224911" y="4605295"/>
            <a:ext cx="14107" cy="960649"/>
          </a:xfrm>
          <a:prstGeom prst="straightConnector1">
            <a:avLst/>
          </a:prstGeom>
          <a:ln w="25400" cmpd="sng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Rounded Rectangle 54"/>
          <p:cNvSpPr>
            <a:spLocks noChangeAspect="1"/>
          </p:cNvSpPr>
          <p:nvPr/>
        </p:nvSpPr>
        <p:spPr>
          <a:xfrm>
            <a:off x="6657846" y="2867359"/>
            <a:ext cx="1669198" cy="7195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smtClean="0"/>
              <a:t>Signal generation, </a:t>
            </a:r>
          </a:p>
          <a:p>
            <a:pPr algn="ctr"/>
            <a:r>
              <a:rPr lang="en-US" sz="1100" dirty="0" smtClean="0"/>
              <a:t>file format conversion</a:t>
            </a:r>
          </a:p>
          <a:p>
            <a:pPr algn="ctr"/>
            <a:r>
              <a:rPr lang="en-US" sz="1100" dirty="0" smtClean="0"/>
              <a:t>(</a:t>
            </a:r>
            <a:r>
              <a:rPr lang="en-US" sz="1100" dirty="0" err="1" smtClean="0"/>
              <a:t>samtools</a:t>
            </a:r>
            <a:r>
              <a:rPr lang="en-US" sz="1100" dirty="0" smtClean="0"/>
              <a:t>, </a:t>
            </a:r>
            <a:r>
              <a:rPr lang="en-US" sz="1100" dirty="0" err="1" smtClean="0"/>
              <a:t>bedtools</a:t>
            </a:r>
            <a:r>
              <a:rPr lang="en-US" sz="1100" dirty="0" smtClean="0"/>
              <a:t>, </a:t>
            </a:r>
            <a:r>
              <a:rPr lang="en-US" sz="1100" dirty="0" err="1"/>
              <a:t>bedGraphToBigWig</a:t>
            </a:r>
            <a:r>
              <a:rPr lang="en-US" sz="1100" dirty="0" smtClean="0"/>
              <a:t>)</a:t>
            </a:r>
            <a:endParaRPr lang="en-US" sz="1100" dirty="0"/>
          </a:p>
        </p:txBody>
      </p:sp>
      <p:cxnSp>
        <p:nvCxnSpPr>
          <p:cNvPr id="59" name="Straight Arrow Connector 58"/>
          <p:cNvCxnSpPr>
            <a:stCxn id="29" idx="3"/>
            <a:endCxn id="55" idx="1"/>
          </p:cNvCxnSpPr>
          <p:nvPr/>
        </p:nvCxnSpPr>
        <p:spPr>
          <a:xfrm>
            <a:off x="4147649" y="3203170"/>
            <a:ext cx="2510197" cy="23965"/>
          </a:xfrm>
          <a:prstGeom prst="straightConnector1">
            <a:avLst/>
          </a:prstGeom>
          <a:ln w="25400" cmpd="sng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Rounded Rectangle 61"/>
          <p:cNvSpPr>
            <a:spLocks noChangeAspect="1"/>
          </p:cNvSpPr>
          <p:nvPr/>
        </p:nvSpPr>
        <p:spPr>
          <a:xfrm>
            <a:off x="6622155" y="1474781"/>
            <a:ext cx="1704889" cy="79902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smtClean="0"/>
              <a:t>Signal generation, </a:t>
            </a:r>
          </a:p>
          <a:p>
            <a:pPr algn="ctr"/>
            <a:r>
              <a:rPr lang="en-US" sz="1100" dirty="0" smtClean="0"/>
              <a:t>file format conversion</a:t>
            </a:r>
          </a:p>
          <a:p>
            <a:pPr algn="ctr"/>
            <a:r>
              <a:rPr lang="en-US" sz="1100" dirty="0" smtClean="0"/>
              <a:t>(</a:t>
            </a:r>
            <a:r>
              <a:rPr lang="en-US" sz="1100" dirty="0" err="1" smtClean="0"/>
              <a:t>samtools</a:t>
            </a:r>
            <a:r>
              <a:rPr lang="en-US" sz="1100" dirty="0" smtClean="0"/>
              <a:t>, </a:t>
            </a:r>
            <a:r>
              <a:rPr lang="en-US" sz="1100" dirty="0" err="1" smtClean="0"/>
              <a:t>bedtools</a:t>
            </a:r>
            <a:r>
              <a:rPr lang="en-US" sz="1100" dirty="0" smtClean="0"/>
              <a:t>, </a:t>
            </a:r>
            <a:r>
              <a:rPr lang="en-US" sz="1100" dirty="0" err="1"/>
              <a:t>bedGraphToBigWig</a:t>
            </a:r>
            <a:r>
              <a:rPr lang="en-US" sz="1100" dirty="0" smtClean="0"/>
              <a:t>)</a:t>
            </a:r>
            <a:endParaRPr lang="en-US" sz="1100" dirty="0"/>
          </a:p>
        </p:txBody>
      </p:sp>
      <p:cxnSp>
        <p:nvCxnSpPr>
          <p:cNvPr id="65" name="Straight Arrow Connector 64"/>
          <p:cNvCxnSpPr>
            <a:stCxn id="8" idx="3"/>
            <a:endCxn id="62" idx="1"/>
          </p:cNvCxnSpPr>
          <p:nvPr/>
        </p:nvCxnSpPr>
        <p:spPr>
          <a:xfrm>
            <a:off x="5897851" y="1866958"/>
            <a:ext cx="724304" cy="7335"/>
          </a:xfrm>
          <a:prstGeom prst="straightConnector1">
            <a:avLst/>
          </a:prstGeom>
          <a:ln w="25400" cmpd="sng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Rounded Rectangle 69"/>
          <p:cNvSpPr/>
          <p:nvPr/>
        </p:nvSpPr>
        <p:spPr>
          <a:xfrm>
            <a:off x="8610599" y="2879738"/>
            <a:ext cx="1290141" cy="678386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smtClean="0"/>
              <a:t>Control bigwig file</a:t>
            </a:r>
            <a:endParaRPr lang="en-US" sz="1100" dirty="0"/>
          </a:p>
        </p:txBody>
      </p:sp>
      <p:sp>
        <p:nvSpPr>
          <p:cNvPr id="71" name="Rounded Rectangle 70"/>
          <p:cNvSpPr/>
          <p:nvPr/>
        </p:nvSpPr>
        <p:spPr>
          <a:xfrm>
            <a:off x="8610600" y="1534459"/>
            <a:ext cx="1290141" cy="678386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err="1" smtClean="0"/>
              <a:t>ChIP</a:t>
            </a:r>
            <a:r>
              <a:rPr lang="en-US" sz="1100" dirty="0" smtClean="0"/>
              <a:t> bigwig file</a:t>
            </a:r>
            <a:endParaRPr lang="en-US" sz="1100" dirty="0"/>
          </a:p>
        </p:txBody>
      </p:sp>
      <p:sp>
        <p:nvSpPr>
          <p:cNvPr id="72" name="Rounded Rectangle 71"/>
          <p:cNvSpPr/>
          <p:nvPr/>
        </p:nvSpPr>
        <p:spPr>
          <a:xfrm>
            <a:off x="10708729" y="2885964"/>
            <a:ext cx="1290141" cy="66593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smtClean="0"/>
              <a:t>Check peak calling results</a:t>
            </a:r>
            <a:endParaRPr lang="en-US" sz="1100" dirty="0"/>
          </a:p>
        </p:txBody>
      </p:sp>
      <p:cxnSp>
        <p:nvCxnSpPr>
          <p:cNvPr id="73" name="Straight Arrow Connector 72"/>
          <p:cNvCxnSpPr>
            <a:endCxn id="72" idx="1"/>
          </p:cNvCxnSpPr>
          <p:nvPr/>
        </p:nvCxnSpPr>
        <p:spPr>
          <a:xfrm>
            <a:off x="9900740" y="1896671"/>
            <a:ext cx="807989" cy="1322261"/>
          </a:xfrm>
          <a:prstGeom prst="straightConnector1">
            <a:avLst/>
          </a:prstGeom>
          <a:ln w="25400" cmpd="sng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/>
          <p:cNvCxnSpPr>
            <a:stCxn id="70" idx="3"/>
            <a:endCxn id="72" idx="1"/>
          </p:cNvCxnSpPr>
          <p:nvPr/>
        </p:nvCxnSpPr>
        <p:spPr>
          <a:xfrm>
            <a:off x="9900740" y="3218931"/>
            <a:ext cx="807989" cy="1"/>
          </a:xfrm>
          <a:prstGeom prst="straightConnector1">
            <a:avLst/>
          </a:prstGeom>
          <a:ln w="25400" cmpd="sng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Arrow Connector 77"/>
          <p:cNvCxnSpPr>
            <a:stCxn id="49" idx="3"/>
            <a:endCxn id="72" idx="1"/>
          </p:cNvCxnSpPr>
          <p:nvPr/>
        </p:nvCxnSpPr>
        <p:spPr>
          <a:xfrm flipV="1">
            <a:off x="9869981" y="3218932"/>
            <a:ext cx="838748" cy="1047170"/>
          </a:xfrm>
          <a:prstGeom prst="straightConnector1">
            <a:avLst/>
          </a:prstGeom>
          <a:ln w="25400" cmpd="sng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Arrow Connector 79"/>
          <p:cNvCxnSpPr/>
          <p:nvPr/>
        </p:nvCxnSpPr>
        <p:spPr>
          <a:xfrm flipV="1">
            <a:off x="8316062" y="3247650"/>
            <a:ext cx="276573" cy="1"/>
          </a:xfrm>
          <a:prstGeom prst="straightConnector1">
            <a:avLst/>
          </a:prstGeom>
          <a:ln w="25400" cmpd="sng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/>
          <p:cNvCxnSpPr/>
          <p:nvPr/>
        </p:nvCxnSpPr>
        <p:spPr>
          <a:xfrm flipV="1">
            <a:off x="8303267" y="1894370"/>
            <a:ext cx="276573" cy="1"/>
          </a:xfrm>
          <a:prstGeom prst="straightConnector1">
            <a:avLst/>
          </a:prstGeom>
          <a:ln w="25400" cmpd="sng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Rounded Rectangle 97"/>
          <p:cNvSpPr>
            <a:spLocks noChangeAspect="1"/>
          </p:cNvSpPr>
          <p:nvPr/>
        </p:nvSpPr>
        <p:spPr>
          <a:xfrm>
            <a:off x="1742203" y="2882538"/>
            <a:ext cx="1097280" cy="6412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smtClean="0"/>
              <a:t>Quality </a:t>
            </a:r>
            <a:r>
              <a:rPr lang="en-US" sz="1000" dirty="0" smtClean="0"/>
              <a:t>metrics</a:t>
            </a:r>
          </a:p>
          <a:p>
            <a:pPr algn="ctr"/>
            <a:r>
              <a:rPr lang="en-US" sz="1000" dirty="0" smtClean="0"/>
              <a:t>(</a:t>
            </a:r>
            <a:r>
              <a:rPr lang="en-US" sz="1000" dirty="0" err="1"/>
              <a:t>FastQC</a:t>
            </a:r>
            <a:r>
              <a:rPr lang="en-US" sz="1000" dirty="0"/>
              <a:t>, FASTX)</a:t>
            </a:r>
            <a:endParaRPr lang="en-US" sz="1000" dirty="0"/>
          </a:p>
        </p:txBody>
      </p:sp>
      <p:cxnSp>
        <p:nvCxnSpPr>
          <p:cNvPr id="99" name="Straight Arrow Connector 98"/>
          <p:cNvCxnSpPr/>
          <p:nvPr/>
        </p:nvCxnSpPr>
        <p:spPr>
          <a:xfrm>
            <a:off x="1465630" y="3211051"/>
            <a:ext cx="276573" cy="0"/>
          </a:xfrm>
          <a:prstGeom prst="straightConnector1">
            <a:avLst/>
          </a:prstGeom>
          <a:ln w="25400" cmpd="sng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47284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-22238"/>
            <a:ext cx="10515600" cy="1325563"/>
          </a:xfrm>
        </p:spPr>
        <p:txBody>
          <a:bodyPr/>
          <a:lstStyle/>
          <a:p>
            <a:r>
              <a:rPr lang="en-US" dirty="0" smtClean="0"/>
              <a:t>FASTQC &amp; alignment using bowtie2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923393" y="4652516"/>
            <a:ext cx="923859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Bowtie2 results:</a:t>
            </a:r>
          </a:p>
          <a:p>
            <a:r>
              <a:rPr lang="en-US" dirty="0" smtClean="0"/>
              <a:t>45376752 </a:t>
            </a:r>
            <a:r>
              <a:rPr lang="en-US" dirty="0"/>
              <a:t>reads; of these:</a:t>
            </a:r>
          </a:p>
          <a:p>
            <a:r>
              <a:rPr lang="en-US" dirty="0"/>
              <a:t>  45376752 (100.00%) were unpaired; of these:</a:t>
            </a:r>
          </a:p>
          <a:p>
            <a:r>
              <a:rPr lang="en-US" dirty="0"/>
              <a:t>    3160668 (6.97%) aligned 0 times</a:t>
            </a:r>
          </a:p>
          <a:p>
            <a:r>
              <a:rPr lang="en-US" dirty="0"/>
              <a:t>    35387940 (77.99%) aligned exactly 1 time</a:t>
            </a:r>
          </a:p>
          <a:p>
            <a:r>
              <a:rPr lang="en-US" dirty="0"/>
              <a:t>    6828144 (15.05%) aligned &gt;1 times</a:t>
            </a:r>
          </a:p>
          <a:p>
            <a:r>
              <a:rPr lang="en-US" dirty="0"/>
              <a:t>93.03% overall alignment </a:t>
            </a:r>
            <a:r>
              <a:rPr lang="en-US" dirty="0" smtClean="0"/>
              <a:t>rate</a:t>
            </a:r>
          </a:p>
          <a:p>
            <a:endParaRPr lang="en-US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274071"/>
              </p:ext>
            </p:extLst>
          </p:nvPr>
        </p:nvGraphicFramePr>
        <p:xfrm>
          <a:off x="1286967" y="1303325"/>
          <a:ext cx="6564261" cy="2931964"/>
        </p:xfrm>
        <a:graphic>
          <a:graphicData uri="http://schemas.openxmlformats.org/drawingml/2006/table">
            <a:tbl>
              <a:tblPr/>
              <a:tblGrid>
                <a:gridCol w="2228495"/>
                <a:gridCol w="4335766"/>
              </a:tblGrid>
              <a:tr h="281515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rgbClr val="FFFFFF"/>
                          </a:solidFill>
                          <a:effectLst/>
                        </a:rPr>
                        <a:t>Measure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008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rgbClr val="FFFFFF"/>
                          </a:solidFill>
                          <a:effectLst/>
                        </a:rPr>
                        <a:t>Value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0080"/>
                    </a:solidFill>
                  </a:tcPr>
                </a:tc>
              </a:tr>
              <a:tr h="492652">
                <a:tc>
                  <a:txBody>
                    <a:bodyPr/>
                    <a:lstStyle/>
                    <a:p>
                      <a:pPr algn="l"/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Filename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hu-HU" sz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aa759-21.Adult.07-01.H3K4me3.fastq.gz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EEE"/>
                    </a:solidFill>
                  </a:tcPr>
                </a:tc>
              </a:tr>
              <a:tr h="281515">
                <a:tc>
                  <a:txBody>
                    <a:bodyPr/>
                    <a:lstStyle/>
                    <a:p>
                      <a:pPr algn="l"/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File type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Conventional base calls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EEE"/>
                    </a:solidFill>
                  </a:tcPr>
                </a:tc>
              </a:tr>
              <a:tr h="281515">
                <a:tc>
                  <a:txBody>
                    <a:bodyPr/>
                    <a:lstStyle/>
                    <a:p>
                      <a:pPr algn="l"/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Encoding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Sanger / </a:t>
                      </a:r>
                      <a:r>
                        <a:rPr lang="en-US" sz="1200" dirty="0" err="1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Illumina</a:t>
                      </a: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1.9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EEE"/>
                    </a:solidFill>
                  </a:tcPr>
                </a:tc>
              </a:tr>
              <a:tr h="281515">
                <a:tc>
                  <a:txBody>
                    <a:bodyPr/>
                    <a:lstStyle/>
                    <a:p>
                      <a:pPr algn="l"/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Total Sequences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8924929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EEE"/>
                    </a:solidFill>
                  </a:tcPr>
                </a:tc>
              </a:tr>
              <a:tr h="281515">
                <a:tc>
                  <a:txBody>
                    <a:bodyPr/>
                    <a:lstStyle/>
                    <a:p>
                      <a:pPr algn="l"/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Sequences flagged as poor quality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EEE"/>
                    </a:solidFill>
                  </a:tcPr>
                </a:tc>
              </a:tr>
              <a:tr h="490292">
                <a:tc>
                  <a:txBody>
                    <a:bodyPr/>
                    <a:lstStyle/>
                    <a:p>
                      <a:pPr algn="l"/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Sequence length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76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EEE"/>
                    </a:solidFill>
                  </a:tcPr>
                </a:tc>
              </a:tr>
              <a:tr h="281515">
                <a:tc>
                  <a:txBody>
                    <a:bodyPr/>
                    <a:lstStyle/>
                    <a:p>
                      <a:pPr algn="l"/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%GC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44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EEE"/>
                    </a:solidFill>
                  </a:tcPr>
                </a:tc>
              </a:tr>
            </a:tbl>
          </a:graphicData>
        </a:graphic>
      </p:graphicFrame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838200" y="886098"/>
            <a:ext cx="12192000" cy="4572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91440" tIns="4572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1" i="0" u="none" strike="noStrike" cap="none" normalizeH="0" baseline="0">
                <a:ln>
                  <a:noFill/>
                </a:ln>
                <a:solidFill>
                  <a:srgbClr val="800000"/>
                </a:solidFill>
                <a:effectLst/>
                <a:latin typeface="Arial" charset="0"/>
              </a:rPr>
              <a:t>Basic Statistics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8883" y="1200638"/>
            <a:ext cx="4183117" cy="3137338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8F345-0282-7C4F-8C65-A5A1C92D6C0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12948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2982" y="1690688"/>
            <a:ext cx="5686036" cy="44972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8F345-0282-7C4F-8C65-A5A1C92D6C0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086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0069" y="939362"/>
            <a:ext cx="10058400" cy="495061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340069" y="3610303"/>
            <a:ext cx="1261241" cy="1639614"/>
          </a:xfrm>
          <a:prstGeom prst="rect">
            <a:avLst/>
          </a:prstGeom>
          <a:solidFill>
            <a:schemeClr val="accent2">
              <a:alpha val="4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8F345-0282-7C4F-8C65-A5A1C92D6C0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813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9227" y="964542"/>
            <a:ext cx="6095940" cy="4821401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8F345-0282-7C4F-8C65-A5A1C92D6C0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989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6361" y="-52367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 smtClean="0">
                <a:latin typeface="Arial" charset="0"/>
                <a:ea typeface="Arial" charset="0"/>
                <a:cs typeface="Arial" charset="0"/>
              </a:rPr>
              <a:t>Peak overlap between MUSIC and MACS2</a:t>
            </a:r>
            <a:endParaRPr lang="en-US" sz="3200" b="1" dirty="0"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1234955" y="2226273"/>
            <a:ext cx="4698124" cy="3978166"/>
            <a:chOff x="3941372" y="2286000"/>
            <a:chExt cx="4698124" cy="3978166"/>
          </a:xfrm>
        </p:grpSpPr>
        <p:sp>
          <p:nvSpPr>
            <p:cNvPr id="5" name="Oval 4"/>
            <p:cNvSpPr/>
            <p:nvPr/>
          </p:nvSpPr>
          <p:spPr>
            <a:xfrm>
              <a:off x="3951887" y="2286000"/>
              <a:ext cx="3978166" cy="3978166"/>
            </a:xfrm>
            <a:prstGeom prst="ellipse">
              <a:avLst/>
            </a:prstGeom>
            <a:solidFill>
              <a:schemeClr val="accent2">
                <a:alpha val="62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Oval 5"/>
            <p:cNvSpPr/>
            <p:nvPr/>
          </p:nvSpPr>
          <p:spPr>
            <a:xfrm>
              <a:off x="4813730" y="2286000"/>
              <a:ext cx="3825766" cy="3825766"/>
            </a:xfrm>
            <a:prstGeom prst="ellipse">
              <a:avLst/>
            </a:prstGeom>
            <a:solidFill>
              <a:schemeClr val="accent6">
                <a:lumMod val="60000"/>
                <a:lumOff val="40000"/>
                <a:alpha val="7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3941372" y="3988676"/>
              <a:ext cx="80404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3650</a:t>
              </a:r>
              <a:endParaRPr lang="en-US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5812215" y="3988676"/>
              <a:ext cx="11981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24672</a:t>
              </a:r>
              <a:endParaRPr lang="en-US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8071938" y="3975378"/>
              <a:ext cx="567558" cy="3826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270</a:t>
              </a:r>
              <a:endParaRPr lang="en-US" dirty="0"/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885490" y="1579942"/>
            <a:ext cx="23753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Fetal.320 MACS2 H3K27ac peaks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235659" y="1579941"/>
            <a:ext cx="21125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Fetal.320 </a:t>
            </a:r>
            <a:r>
              <a:rPr lang="en-US" smtClean="0"/>
              <a:t>MUSIC </a:t>
            </a:r>
            <a:r>
              <a:rPr lang="en-US"/>
              <a:t>H3K27ac </a:t>
            </a:r>
            <a:r>
              <a:rPr lang="en-US" smtClean="0"/>
              <a:t>peaks</a:t>
            </a:r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5266" t="1047" r="35266" b="-1276"/>
          <a:stretch/>
        </p:blipFill>
        <p:spPr>
          <a:xfrm>
            <a:off x="3105798" y="1631657"/>
            <a:ext cx="8807685" cy="4950618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8F345-0282-7C4F-8C65-A5A1C92D6C0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69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dirty="0" smtClean="0">
                <a:latin typeface="Arial" charset="0"/>
                <a:ea typeface="Arial" charset="0"/>
                <a:cs typeface="Arial" charset="0"/>
              </a:rPr>
              <a:t>Peak </a:t>
            </a:r>
            <a:r>
              <a:rPr lang="en-US" sz="3600" dirty="0">
                <a:latin typeface="Arial" charset="0"/>
                <a:ea typeface="Arial" charset="0"/>
                <a:cs typeface="Arial" charset="0"/>
              </a:rPr>
              <a:t>overlap </a:t>
            </a:r>
            <a:r>
              <a:rPr lang="en-US" sz="3600" dirty="0" smtClean="0">
                <a:latin typeface="Arial" charset="0"/>
                <a:ea typeface="Arial" charset="0"/>
                <a:cs typeface="Arial" charset="0"/>
              </a:rPr>
              <a:t>between samples</a:t>
            </a:r>
            <a:endParaRPr lang="en-US" sz="3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1027906"/>
            <a:ext cx="6400800" cy="64008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8F345-0282-7C4F-8C65-A5A1C92D6C0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177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570</TotalTime>
  <Words>299</Words>
  <Application>Microsoft Macintosh PowerPoint</Application>
  <PresentationFormat>Widescreen</PresentationFormat>
  <Paragraphs>136</Paragraphs>
  <Slides>8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Calibri</vt:lpstr>
      <vt:lpstr>Calibri Light</vt:lpstr>
      <vt:lpstr>Arial</vt:lpstr>
      <vt:lpstr>Office Theme</vt:lpstr>
      <vt:lpstr>PowerPoint Presentation</vt:lpstr>
      <vt:lpstr>ChIP-Seq analysis pipeline</vt:lpstr>
      <vt:lpstr>FASTQC &amp; alignment using bowtie2</vt:lpstr>
      <vt:lpstr>PowerPoint Presentation</vt:lpstr>
      <vt:lpstr>PowerPoint Presentation</vt:lpstr>
      <vt:lpstr>PowerPoint Presentation</vt:lpstr>
      <vt:lpstr>Peak overlap between MUSIC and MACS2</vt:lpstr>
      <vt:lpstr>Peak overlap between samples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18</cp:revision>
  <dcterms:created xsi:type="dcterms:W3CDTF">2016-03-15T14:46:27Z</dcterms:created>
  <dcterms:modified xsi:type="dcterms:W3CDTF">2016-03-16T14:36:29Z</dcterms:modified>
</cp:coreProperties>
</file>