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83" r:id="rId3"/>
    <p:sldId id="281" r:id="rId4"/>
    <p:sldId id="286" r:id="rId5"/>
    <p:sldId id="289" r:id="rId6"/>
    <p:sldId id="323" r:id="rId7"/>
    <p:sldId id="317" r:id="rId8"/>
    <p:sldId id="324" r:id="rId9"/>
    <p:sldId id="319" r:id="rId10"/>
    <p:sldId id="320" r:id="rId11"/>
    <p:sldId id="321" r:id="rId12"/>
    <p:sldId id="297" r:id="rId13"/>
    <p:sldId id="326" r:id="rId14"/>
    <p:sldId id="264" r:id="rId15"/>
    <p:sldId id="265" r:id="rId16"/>
    <p:sldId id="327" r:id="rId17"/>
    <p:sldId id="293" r:id="rId18"/>
    <p:sldId id="294" r:id="rId19"/>
    <p:sldId id="275" r:id="rId20"/>
    <p:sldId id="261" r:id="rId21"/>
    <p:sldId id="316" r:id="rId22"/>
    <p:sldId id="334" r:id="rId23"/>
    <p:sldId id="272" r:id="rId24"/>
    <p:sldId id="284" r:id="rId25"/>
    <p:sldId id="335" r:id="rId26"/>
    <p:sldId id="298" r:id="rId27"/>
    <p:sldId id="276" r:id="rId28"/>
    <p:sldId id="336" r:id="rId29"/>
    <p:sldId id="330" r:id="rId30"/>
    <p:sldId id="337" r:id="rId31"/>
    <p:sldId id="338" r:id="rId32"/>
    <p:sldId id="339" r:id="rId33"/>
    <p:sldId id="340" r:id="rId34"/>
    <p:sldId id="341" r:id="rId35"/>
    <p:sldId id="342" r:id="rId36"/>
    <p:sldId id="301" r:id="rId37"/>
    <p:sldId id="302" r:id="rId38"/>
    <p:sldId id="343" r:id="rId39"/>
    <p:sldId id="303" r:id="rId40"/>
    <p:sldId id="304" r:id="rId41"/>
    <p:sldId id="345" r:id="rId42"/>
    <p:sldId id="346" r:id="rId43"/>
    <p:sldId id="295" r:id="rId44"/>
    <p:sldId id="307" r:id="rId45"/>
    <p:sldId id="308" r:id="rId46"/>
    <p:sldId id="25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212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750" autoAdjust="0"/>
  </p:normalViewPr>
  <p:slideViewPr>
    <p:cSldViewPr snapToGrid="0">
      <p:cViewPr varScale="1">
        <p:scale>
          <a:sx n="61" d="100"/>
          <a:sy n="61" d="100"/>
        </p:scale>
        <p:origin x="8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0FF38-3374-4B1E-8D29-A6610AC2EF3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37E91-7460-4413-92B0-FF657A2A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2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67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also shown the</a:t>
            </a:r>
            <a:r>
              <a:rPr lang="en-US" baseline="0" dirty="0" smtClean="0"/>
              <a:t> usefulness of PG in two publications:</a:t>
            </a:r>
          </a:p>
          <a:p>
            <a:r>
              <a:rPr lang="en-US" baseline="0" dirty="0" smtClean="0"/>
              <a:t>In the recent 1000GP SV paper published in Nature </a:t>
            </a:r>
          </a:p>
          <a:p>
            <a:endParaRPr lang="en-US" baseline="0" dirty="0" smtClean="0"/>
          </a:p>
          <a:p>
            <a:r>
              <a:rPr lang="en-US" smtClean="0"/>
              <a:t>For the personalized genome approaches the union of unique reads (matched by read ID) mapped to the maternal or paternal alignment for a particular genomic feature were considered.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0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showed the utility of</a:t>
            </a:r>
            <a:r>
              <a:rPr lang="en-US" baseline="0" dirty="0" smtClean="0"/>
              <a:t> including SVs in PG</a:t>
            </a:r>
          </a:p>
          <a:p>
            <a:r>
              <a:rPr lang="en-US" dirty="0" smtClean="0"/>
              <a:t>Showed that</a:t>
            </a:r>
            <a:r>
              <a:rPr lang="en-US" baseline="0" dirty="0" smtClean="0"/>
              <a:t> PG captures the effects of personal variants in functional assay readouts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numbers will improve as we gain the ability to build better personal genomes with more accurate call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61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also shown the</a:t>
            </a:r>
            <a:r>
              <a:rPr lang="en-US" baseline="0" dirty="0" smtClean="0"/>
              <a:t> usefulness of PG in two publications:</a:t>
            </a:r>
          </a:p>
          <a:p>
            <a:r>
              <a:rPr lang="en-US" baseline="0" dirty="0" smtClean="0"/>
              <a:t>In the recent 1000GP SV paper published in Nature </a:t>
            </a:r>
          </a:p>
          <a:p>
            <a:endParaRPr lang="en-US" baseline="0" dirty="0" smtClean="0"/>
          </a:p>
          <a:p>
            <a:r>
              <a:rPr lang="en-US" smtClean="0"/>
              <a:t>For the personalized genome approaches the union of unique reads (matched by read ID) mapped to the maternal or paternal alignment for a particular genomic feature were considered.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1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52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allele-specific analyses what</a:t>
            </a:r>
            <a:r>
              <a:rPr lang="en-US" baseline="0" dirty="0" smtClean="0"/>
              <a:t> people do conventionally is aligning the reads to the respectively alleles at positions with heterozygous SNVs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15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</a:t>
            </a:r>
            <a:r>
              <a:rPr lang="en-US" baseline="0" dirty="0" smtClean="0"/>
              <a:t> currently a number of different methods that can help with this issue and one of more common methods is to do a simulation </a:t>
            </a:r>
            <a:r>
              <a:rPr lang="en-US" baseline="0" smtClean="0"/>
              <a:t>of flipped 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67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flipping simulation can also be used in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4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 non-optimal antibodies in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 experiments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/>
              <a:t> read mapping variability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/>
              <a:t> true biological variation in factor binding or expression</a:t>
            </a:r>
          </a:p>
          <a:p>
            <a:pPr marL="0" indent="0">
              <a:buNone/>
            </a:pPr>
            <a:r>
              <a:rPr lang="en-US" dirty="0" smtClean="0"/>
              <a:t>etc.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AEA6-570E-4077-8E50-41DE9B2798B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0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default model is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eta1 =logit(mu)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eta2 = logit(rho)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because both parameters lie between 0 and 1. The mean (of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mu = alpha / (alpha + beta)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 variance (of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mu(1-mu)(1+(N-1)rho)/N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Here, the correlation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given by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1/(1 + alpha + beta)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is the correlation between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individuals within a litter. A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litter effect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typically reflected by a positive value 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is known as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over-dispersion parameter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AEA6-570E-4077-8E50-41DE9B2798B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44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ym typeface="Wingdings" panose="05000000000000000000" pitchFamily="2" charset="2"/>
              </a:rPr>
              <a:t>--there are 35 GM cell lines in ENCODE, with </a:t>
            </a:r>
            <a:r>
              <a:rPr lang="en-US" sz="1200" dirty="0" err="1" smtClean="0">
                <a:sym typeface="Wingdings" panose="05000000000000000000" pitchFamily="2" charset="2"/>
              </a:rPr>
              <a:t>ChIP-seq</a:t>
            </a:r>
            <a:r>
              <a:rPr lang="en-US" sz="1200" dirty="0" smtClean="0">
                <a:sym typeface="Wingdings" panose="05000000000000000000" pitchFamily="2" charset="2"/>
              </a:rPr>
              <a:t> data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Compatible</a:t>
            </a:r>
            <a:r>
              <a:rPr lang="en-US" baseline="0" dirty="0" smtClean="0"/>
              <a:t> </a:t>
            </a:r>
            <a:r>
              <a:rPr lang="en-US" dirty="0" err="1" smtClean="0"/>
              <a:t>subseq</a:t>
            </a:r>
            <a:r>
              <a:rPr lang="en-US" dirty="0" smtClean="0"/>
              <a:t> in downstream processing or analyses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</a:t>
            </a:r>
            <a:r>
              <a:rPr lang="en-US" dirty="0" smtClean="0"/>
              <a:t>with</a:t>
            </a:r>
            <a:r>
              <a:rPr lang="en-US" baseline="0" dirty="0" smtClean="0"/>
              <a:t> </a:t>
            </a:r>
            <a:r>
              <a:rPr lang="en-US" dirty="0" smtClean="0"/>
              <a:t>aligners for</a:t>
            </a:r>
            <a:r>
              <a:rPr lang="en-US" baseline="0" dirty="0" smtClean="0"/>
              <a:t> indexing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7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Het/</a:t>
            </a:r>
            <a:r>
              <a:rPr lang="en-US" dirty="0" err="1" smtClean="0"/>
              <a:t>hom</a:t>
            </a:r>
            <a:r>
              <a:rPr lang="en-US" dirty="0" smtClean="0"/>
              <a:t> ratio</a:t>
            </a:r>
          </a:p>
          <a:p>
            <a:r>
              <a:rPr lang="en-US" dirty="0" err="1" smtClean="0"/>
              <a:t>Ti</a:t>
            </a:r>
            <a:r>
              <a:rPr lang="en-US" dirty="0" smtClean="0"/>
              <a:t>/</a:t>
            </a:r>
            <a:r>
              <a:rPr lang="en-US" dirty="0" err="1" smtClean="0"/>
              <a:t>tv</a:t>
            </a:r>
            <a:r>
              <a:rPr lang="en-US" dirty="0" smtClean="0"/>
              <a:t>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8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03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0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Using tool, able to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scale up, construct </a:t>
            </a:r>
            <a:r>
              <a:rPr lang="en-US" baseline="0" dirty="0" smtClean="0">
                <a:sym typeface="Wingdings" panose="05000000000000000000" pitchFamily="2" charset="2"/>
              </a:rPr>
              <a:t>382 personal genomes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33 GM cell lines in ENCODE, with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 data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56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observe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1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 diploid reference is very useful in functional read alignment especially</a:t>
            </a:r>
            <a:r>
              <a:rPr lang="en-US" baseline="0" dirty="0" smtClean="0"/>
              <a:t> with the current ability to detect rare variants in each individual that are not found in the reference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simpler example is a non-ref insertion occurring in an exon and then 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mapping to that missing insertion in the reference – but should be rarer, since </a:t>
            </a:r>
            <a:r>
              <a:rPr lang="en-US" baseline="0" dirty="0" err="1" smtClean="0"/>
              <a:t>indel</a:t>
            </a:r>
            <a:r>
              <a:rPr lang="en-US" baseline="0" dirty="0" smtClean="0"/>
              <a:t> doesn’t occur much in exon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07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8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E2D-6B8E-4961-9C60-1F8F15BA96E7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4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9691-20C7-4A98-93E1-E93E3E5AE610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DD9F-952E-4274-B838-D100034A0E4E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7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315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8B5-B110-4EC1-95BC-D661F0D3BB91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CEE4-2154-41C0-9805-339AFBF7BDF5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0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9A4A-1629-46B6-A9B8-E5C3AB827722}" type="datetime1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B8BC-527E-4BF5-841C-27CEEAAB1994}" type="datetime1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C2C-C00D-4EC1-B304-04AD4260EA3F}" type="datetime1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9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5F04-3036-4F30-9BEA-26A91CF51267}" type="datetime1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0DEE-2A59-48CC-96CC-AB5C3172CA4E}" type="datetime1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BF9D-60F0-4770-A814-D5517C24800C}" type="datetime1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E79D-0737-425F-BDCC-4535CCF35BC6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1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stanford.edu/abms/content/giab-reference-materials-and-dat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spreadsheets/d/1iL45zPit9-kVmk-9sDJEGMhxsUWf52n1nw_duTdNwcE/edit#gid=0" TargetMode="External"/><Relationship Id="rId5" Type="http://schemas.openxmlformats.org/officeDocument/2006/relationships/hyperlink" Target="http://www.illumina.com/platinumgenomes/" TargetMode="External"/><Relationship Id="rId4" Type="http://schemas.openxmlformats.org/officeDocument/2006/relationships/hyperlink" Target="http://www.completegenomics.com/public-data/69-Genome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6553" y="691435"/>
            <a:ext cx="9144000" cy="2387600"/>
          </a:xfrm>
        </p:spPr>
        <p:txBody>
          <a:bodyPr/>
          <a:lstStyle/>
          <a:p>
            <a:r>
              <a:rPr lang="en-US" dirty="0" smtClean="0"/>
              <a:t>Using personal genomes for ENCODE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6553" y="3384326"/>
            <a:ext cx="9144000" cy="1442545"/>
          </a:xfrm>
        </p:spPr>
        <p:txBody>
          <a:bodyPr>
            <a:noAutofit/>
          </a:bodyPr>
          <a:lstStyle/>
          <a:p>
            <a:r>
              <a:rPr lang="en-US" sz="2800" dirty="0" smtClean="0"/>
              <a:t>Jieming </a:t>
            </a:r>
            <a:r>
              <a:rPr lang="en-US" sz="2800" dirty="0" smtClean="0"/>
              <a:t>Chen</a:t>
            </a:r>
            <a:endParaRPr lang="en-US" sz="2800" dirty="0" smtClean="0"/>
          </a:p>
          <a:p>
            <a:r>
              <a:rPr lang="en-US" sz="2800" dirty="0" smtClean="0"/>
              <a:t>Gerstein Lab, Yale University</a:t>
            </a:r>
          </a:p>
          <a:p>
            <a:r>
              <a:rPr lang="en-US" sz="2800" dirty="0"/>
              <a:t>AWG </a:t>
            </a:r>
            <a:r>
              <a:rPr lang="en-US" sz="2800" dirty="0" smtClean="0"/>
              <a:t>Call</a:t>
            </a:r>
          </a:p>
          <a:p>
            <a:endParaRPr lang="en-US" sz="2800" dirty="0" smtClean="0"/>
          </a:p>
          <a:p>
            <a:r>
              <a:rPr lang="en-US" sz="2800" dirty="0" smtClean="0"/>
              <a:t>Mar 11 2016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8353"/>
            <a:ext cx="10515600" cy="1090742"/>
          </a:xfrm>
        </p:spPr>
        <p:txBody>
          <a:bodyPr/>
          <a:lstStyle/>
          <a:p>
            <a:r>
              <a:rPr lang="en-US" dirty="0"/>
              <a:t>NA12878 family </a:t>
            </a:r>
            <a:r>
              <a:rPr lang="en-US" dirty="0" smtClean="0"/>
              <a:t>of PGs we already have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95148" y="1376853"/>
          <a:ext cx="11176741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6"/>
                <a:gridCol w="5475661"/>
                <a:gridCol w="1269191"/>
                <a:gridCol w="1516331"/>
                <a:gridCol w="2555552"/>
              </a:tblGrid>
              <a:tr h="31681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Source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Refgen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Depth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Variants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 Genomes Project (1000GP) pilot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indels</a:t>
                      </a:r>
                      <a:r>
                        <a:rPr lang="en-US" sz="2000" baseline="0" dirty="0" smtClean="0"/>
                        <a:t>, deletions (including 33 from </a:t>
                      </a:r>
                      <a:r>
                        <a:rPr lang="en-US" sz="2000" baseline="0" dirty="0" err="1" smtClean="0"/>
                        <a:t>fosmid</a:t>
                      </a:r>
                      <a:r>
                        <a:rPr lang="en-US" sz="2000" baseline="0" dirty="0" smtClean="0"/>
                        <a:t> sequencing)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GATK Best Practices v3 (</a:t>
                      </a:r>
                      <a:r>
                        <a:rPr lang="en-US" sz="2000" dirty="0" err="1" smtClean="0"/>
                        <a:t>UnifiedGenotype</a:t>
                      </a:r>
                      <a:r>
                        <a:rPr lang="en-US" sz="2000" dirty="0" smtClean="0"/>
                        <a:t>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64x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SNVs, </a:t>
                      </a:r>
                      <a:r>
                        <a:rPr lang="en-US" sz="2000" dirty="0" err="1" smtClean="0"/>
                        <a:t>indels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GATK Best Practices v4 (</a:t>
                      </a:r>
                      <a:r>
                        <a:rPr lang="en-US" sz="2000" dirty="0" err="1" smtClean="0"/>
                        <a:t>HaplotypeCaller</a:t>
                      </a:r>
                      <a:r>
                        <a:rPr lang="en-US" sz="2000" dirty="0" smtClean="0"/>
                        <a:t>, PCR-free)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64x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SNVs, </a:t>
                      </a:r>
                      <a:r>
                        <a:rPr lang="en-US" sz="2000" dirty="0" err="1" smtClean="0"/>
                        <a:t>indels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1000GP Phase 3 SNVs-only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7.4x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1000GP Phase 3 SNVs-</a:t>
                      </a:r>
                      <a:r>
                        <a:rPr lang="en-US" sz="2000" dirty="0" err="1" smtClean="0"/>
                        <a:t>indels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7.4x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indels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1000GP Phase 3 SNVs-</a:t>
                      </a:r>
                      <a:r>
                        <a:rPr lang="en-US" sz="2000" dirty="0" err="1" smtClean="0"/>
                        <a:t>indels</a:t>
                      </a:r>
                      <a:r>
                        <a:rPr lang="en-US" sz="2000" dirty="0" smtClean="0"/>
                        <a:t>-SVs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7.4x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SNVs, </a:t>
                      </a:r>
                      <a:r>
                        <a:rPr lang="en-US" sz="2000" dirty="0" err="1" smtClean="0"/>
                        <a:t>indels</a:t>
                      </a:r>
                      <a:r>
                        <a:rPr lang="en-US" sz="2000" dirty="0" smtClean="0"/>
                        <a:t>, SVs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207"/>
            <a:ext cx="10972800" cy="8713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possible choices of NA12878 call </a:t>
            </a:r>
            <a:r>
              <a:rPr lang="en-US" dirty="0" smtClean="0"/>
              <a:t>sets for ENCODE: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5324"/>
            <a:ext cx="10972800" cy="5512676"/>
          </a:xfrm>
        </p:spPr>
        <p:txBody>
          <a:bodyPr>
            <a:normAutofit fontScale="77500" lnSpcReduction="20000"/>
          </a:bodyPr>
          <a:lstStyle/>
          <a:p>
            <a:pPr marL="514338" indent="-514338">
              <a:buFont typeface="+mj-lt"/>
              <a:buAutoNum type="arabicPeriod"/>
            </a:pPr>
            <a:r>
              <a:rPr lang="en-US" b="1" dirty="0" smtClean="0"/>
              <a:t>Genome In </a:t>
            </a:r>
            <a:r>
              <a:rPr lang="en-US" b="1" dirty="0"/>
              <a:t>A</a:t>
            </a:r>
            <a:r>
              <a:rPr lang="en-US" b="1" dirty="0" smtClean="0"/>
              <a:t> Bottle (GIAB)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--</a:t>
            </a:r>
            <a:r>
              <a:rPr lang="en-US" dirty="0" smtClean="0"/>
              <a:t>HiSeq2500 300x</a:t>
            </a:r>
            <a:r>
              <a:rPr lang="en-US" dirty="0" smtClean="0"/>
              <a:t>, </a:t>
            </a:r>
            <a:r>
              <a:rPr lang="en-US" dirty="0" smtClean="0"/>
              <a:t>150x150bp </a:t>
            </a:r>
            <a:r>
              <a:rPr lang="en-US" dirty="0" smtClean="0"/>
              <a:t>read, hg19</a:t>
            </a:r>
            <a:br>
              <a:rPr lang="en-US" dirty="0" smtClean="0"/>
            </a:br>
            <a:r>
              <a:rPr lang="en-US" dirty="0" smtClean="0"/>
              <a:t>--44x </a:t>
            </a:r>
            <a:r>
              <a:rPr lang="en-US" dirty="0" err="1" smtClean="0"/>
              <a:t>PacBio</a:t>
            </a:r>
            <a:r>
              <a:rPr lang="en-US" dirty="0" smtClean="0"/>
              <a:t> SV calls (from Mt Sinai School of </a:t>
            </a:r>
            <a:r>
              <a:rPr lang="en-US" dirty="0"/>
              <a:t>Medicine)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https://sites.stanford.edu/abms/content/giab-reference-materials-and-data</a:t>
            </a:r>
            <a:r>
              <a:rPr lang="en-US" dirty="0" smtClean="0"/>
              <a:t>, updated Sep 2015) </a:t>
            </a:r>
            <a:br>
              <a:rPr lang="en-US" dirty="0" smtClean="0"/>
            </a:br>
            <a:endParaRPr lang="en-US" dirty="0" smtClean="0"/>
          </a:p>
          <a:p>
            <a:pPr marL="514338" indent="-514338">
              <a:buFont typeface="+mj-lt"/>
              <a:buAutoNum type="arabicPeriod"/>
            </a:pPr>
            <a:r>
              <a:rPr lang="en-US" b="1" dirty="0" smtClean="0"/>
              <a:t>Complete Genomics</a:t>
            </a:r>
            <a:br>
              <a:rPr lang="en-US" b="1" dirty="0" smtClean="0"/>
            </a:br>
            <a:r>
              <a:rPr lang="en-US" dirty="0" smtClean="0"/>
              <a:t>--80x, SNVs, </a:t>
            </a:r>
            <a:r>
              <a:rPr lang="en-US" dirty="0" err="1" smtClean="0"/>
              <a:t>indels</a:t>
            </a:r>
            <a:r>
              <a:rPr lang="en-US" dirty="0" smtClean="0"/>
              <a:t> and SVs</a:t>
            </a:r>
            <a:r>
              <a:rPr lang="en-US" dirty="0"/>
              <a:t>, GRCh37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4"/>
              </a:rPr>
              <a:t>http://www.completegenomics.com/public-data/69-Genomes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) </a:t>
            </a:r>
            <a:br>
              <a:rPr lang="en-US" dirty="0" smtClean="0"/>
            </a:br>
            <a:endParaRPr lang="en-US" dirty="0" smtClean="0"/>
          </a:p>
          <a:p>
            <a:pPr marL="514338" indent="-514338">
              <a:buFont typeface="+mj-lt"/>
              <a:buAutoNum type="arabicPeriod"/>
            </a:pPr>
            <a:r>
              <a:rPr lang="en-US" b="1" dirty="0" smtClean="0"/>
              <a:t>Illumina Platinum Genomes</a:t>
            </a:r>
            <a:br>
              <a:rPr lang="en-US" b="1" dirty="0" smtClean="0"/>
            </a:br>
            <a:r>
              <a:rPr lang="en-US" dirty="0" smtClean="0"/>
              <a:t>--HiSeq2000, PCR-free, 50x and 200x, SNVs and </a:t>
            </a:r>
            <a:r>
              <a:rPr lang="en-US" dirty="0" err="1" smtClean="0"/>
              <a:t>indels</a:t>
            </a:r>
            <a:r>
              <a:rPr lang="en-US" dirty="0"/>
              <a:t>, </a:t>
            </a:r>
            <a:r>
              <a:rPr lang="en-US" dirty="0" smtClean="0"/>
              <a:t>available for both hg19 </a:t>
            </a:r>
            <a:r>
              <a:rPr lang="en-US" dirty="0"/>
              <a:t>and </a:t>
            </a:r>
            <a:r>
              <a:rPr lang="en-US" dirty="0" smtClean="0"/>
              <a:t>hg38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5"/>
              </a:rPr>
              <a:t>http://www.illumina.com/platinumgenomes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) </a:t>
            </a:r>
            <a:br>
              <a:rPr lang="en-US" dirty="0" smtClean="0"/>
            </a:br>
            <a:endParaRPr lang="en-US" dirty="0" smtClean="0"/>
          </a:p>
          <a:p>
            <a:pPr marL="514338" indent="-514338">
              <a:buFont typeface="+mj-lt"/>
              <a:buAutoNum type="arabicPeriod"/>
            </a:pPr>
            <a:r>
              <a:rPr lang="en-US" b="1" dirty="0" smtClean="0"/>
              <a:t>1000 Genomes Project SV group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--SV calls using longer reads: </a:t>
            </a:r>
            <a:r>
              <a:rPr lang="en-US" dirty="0" err="1" smtClean="0"/>
              <a:t>PacBio</a:t>
            </a:r>
            <a:r>
              <a:rPr lang="en-US" dirty="0" smtClean="0"/>
              <a:t>, </a:t>
            </a:r>
            <a:r>
              <a:rPr lang="en-US" dirty="0" err="1" smtClean="0"/>
              <a:t>Moleculo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Useful list of NA12878 public datasets (google sheet on </a:t>
            </a:r>
            <a:r>
              <a:rPr lang="en-US" dirty="0"/>
              <a:t>GIAB </a:t>
            </a:r>
            <a:r>
              <a:rPr lang="en-US" dirty="0" smtClean="0"/>
              <a:t>site):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docs.google.com/spreadsheets/d/1iL45zPit9-kVmk-9sDJEGMhxsUWf52n1nw_duTdNwcE/edit#gid=0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609585"/>
            <a:r>
              <a:rPr lang="en-US" dirty="0" smtClean="0"/>
              <a:t>Constructed </a:t>
            </a:r>
            <a:r>
              <a:rPr lang="en-US" dirty="0" smtClean="0"/>
              <a:t>382 personal genomes from </a:t>
            </a:r>
            <a:r>
              <a:rPr lang="en-US" dirty="0" smtClean="0"/>
              <a:t>1000GP Phase 1 data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--SNVs and </a:t>
            </a:r>
            <a:r>
              <a:rPr lang="en-US" dirty="0" err="1" smtClean="0"/>
              <a:t>indels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smtClean="0"/>
              <a:t>--match with their corresponding RNA-</a:t>
            </a:r>
            <a:r>
              <a:rPr lang="en-US" dirty="0" err="1" smtClean="0"/>
              <a:t>seq</a:t>
            </a:r>
            <a:r>
              <a:rPr lang="en-US" dirty="0" smtClean="0"/>
              <a:t> and/or </a:t>
            </a:r>
            <a:r>
              <a:rPr lang="en-US" dirty="0" err="1" smtClean="0"/>
              <a:t>ChIP-seq</a:t>
            </a:r>
            <a:r>
              <a:rPr lang="en-US" dirty="0" smtClean="0"/>
              <a:t> sets (from 8 different studies)</a:t>
            </a:r>
            <a:endParaRPr lang="en-US" dirty="0"/>
          </a:p>
          <a:p>
            <a:pPr marL="609585" indent="-609585"/>
            <a:r>
              <a:rPr lang="en-US" dirty="0" smtClean="0">
                <a:sym typeface="Wingdings" panose="05000000000000000000" pitchFamily="2" charset="2"/>
              </a:rPr>
              <a:t>Most of our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 sets are from ENCODE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--14 GM cell lines with available 1000GP Phase 1 </a:t>
            </a:r>
            <a:r>
              <a:rPr lang="en-US" dirty="0">
                <a:sym typeface="Wingdings" panose="05000000000000000000" pitchFamily="2" charset="2"/>
              </a:rPr>
              <a:t>DNA </a:t>
            </a:r>
            <a:r>
              <a:rPr lang="en-US" dirty="0" smtClean="0">
                <a:sym typeface="Wingdings" panose="05000000000000000000" pitchFamily="2" charset="2"/>
              </a:rPr>
              <a:t>data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**note that there are 35 </a:t>
            </a:r>
            <a:r>
              <a:rPr lang="en-US" dirty="0">
                <a:sym typeface="Wingdings" panose="05000000000000000000" pitchFamily="2" charset="2"/>
              </a:rPr>
              <a:t>GM cell lines in </a:t>
            </a:r>
            <a:r>
              <a:rPr lang="en-US" dirty="0" smtClean="0">
                <a:sym typeface="Wingdings" panose="05000000000000000000" pitchFamily="2" charset="2"/>
              </a:rPr>
              <a:t>ENCODE, </a:t>
            </a:r>
            <a:r>
              <a:rPr lang="en-US" dirty="0">
                <a:sym typeface="Wingdings" panose="05000000000000000000" pitchFamily="2" charset="2"/>
              </a:rPr>
              <a:t>with </a:t>
            </a:r>
            <a:r>
              <a:rPr lang="en-US" dirty="0" err="1">
                <a:sym typeface="Wingdings" panose="05000000000000000000" pitchFamily="2" charset="2"/>
              </a:rPr>
              <a:t>ChIP-seq</a:t>
            </a:r>
            <a:r>
              <a:rPr lang="en-US" dirty="0">
                <a:sym typeface="Wingdings" panose="05000000000000000000" pitchFamily="2" charset="2"/>
              </a:rPr>
              <a:t> data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>
                <a:sym typeface="Wingdings" panose="05000000000000000000" pitchFamily="2" charset="2"/>
              </a:rPr>
              <a:t>including CEU and YRI trios)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9788" y="365126"/>
            <a:ext cx="10515600" cy="984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Highly scalable:</a:t>
            </a:r>
          </a:p>
          <a:p>
            <a:r>
              <a:rPr lang="en-US" dirty="0" smtClean="0"/>
              <a:t>Use of personal genomes with ENCODE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of PGs: </a:t>
            </a:r>
            <a:br>
              <a:rPr lang="en-US" dirty="0" smtClean="0"/>
            </a:br>
            <a:r>
              <a:rPr lang="en-US" b="1" dirty="0" smtClean="0"/>
              <a:t>Read alignment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26" y="240485"/>
            <a:ext cx="11826591" cy="1378108"/>
          </a:xfrm>
        </p:spPr>
        <p:txBody>
          <a:bodyPr>
            <a:noAutofit/>
          </a:bodyPr>
          <a:lstStyle/>
          <a:p>
            <a:r>
              <a:rPr lang="en-US" sz="3733" dirty="0"/>
              <a:t>Alignment gets better as variant sets </a:t>
            </a:r>
            <a:r>
              <a:rPr lang="en-US" sz="3733" dirty="0" smtClean="0"/>
              <a:t>get more </a:t>
            </a:r>
            <a:r>
              <a:rPr lang="en-US" sz="3733" dirty="0"/>
              <a:t>complete: NA12878 Pol2 </a:t>
            </a:r>
            <a:r>
              <a:rPr lang="en-US" sz="3733" dirty="0" err="1" smtClean="0"/>
              <a:t>ChIP-seq</a:t>
            </a:r>
            <a:r>
              <a:rPr lang="en-US" sz="3733" dirty="0" smtClean="0"/>
              <a:t> (</a:t>
            </a:r>
            <a:r>
              <a:rPr lang="en-US" sz="3733" dirty="0" smtClean="0"/>
              <a:t>ENCODE)</a:t>
            </a:r>
            <a:endParaRPr lang="en-US" sz="3733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919693"/>
              </p:ext>
            </p:extLst>
          </p:nvPr>
        </p:nvGraphicFramePr>
        <p:xfrm>
          <a:off x="105723" y="1856344"/>
          <a:ext cx="11914094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60"/>
                <a:gridCol w="2321857"/>
                <a:gridCol w="2321859"/>
                <a:gridCol w="2306899"/>
                <a:gridCol w="2336819"/>
              </a:tblGrid>
              <a:tr h="53848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Ref genome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</a:t>
                      </a:r>
                      <a:r>
                        <a:rPr lang="en-US" sz="1900" dirty="0" smtClean="0"/>
                        <a:t>SNVs </a:t>
                      </a:r>
                      <a:r>
                        <a:rPr lang="en-US" sz="1900" dirty="0" smtClean="0"/>
                        <a:t>only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smtClean="0"/>
                        <a:t>SNVs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</a:t>
                      </a:r>
                      <a:r>
                        <a:rPr lang="en-US" sz="1900" dirty="0" smtClean="0"/>
                        <a:t>SNVs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+ SVs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Reads processed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208,051,087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uniquely aligned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171,944,588 (82.65%)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172,591,380 (82.96%)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172,738,321 (83.03%)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172,743,175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(83.03%)</a:t>
                      </a: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that </a:t>
                      </a:r>
                      <a:r>
                        <a:rPr lang="en-US" sz="1900" dirty="0" err="1" smtClean="0"/>
                        <a:t>multimap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17,826,675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17,795,258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17,782,167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17,779,800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(8.55%)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rved Up Arrow 2"/>
          <p:cNvSpPr/>
          <p:nvPr/>
        </p:nvSpPr>
        <p:spPr>
          <a:xfrm>
            <a:off x="3793616" y="3782269"/>
            <a:ext cx="6580095" cy="518041"/>
          </a:xfrm>
          <a:prstGeom prst="curvedUpArrow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3798" y="3841234"/>
            <a:ext cx="319286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dirty="0">
                <a:ln/>
                <a:solidFill>
                  <a:schemeClr val="accent6"/>
                </a:solidFill>
              </a:rPr>
              <a:t>Almost 1M increase in reads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32" y="0"/>
            <a:ext cx="11582785" cy="1895931"/>
          </a:xfrm>
        </p:spPr>
        <p:txBody>
          <a:bodyPr>
            <a:noAutofit/>
          </a:bodyPr>
          <a:lstStyle/>
          <a:p>
            <a:r>
              <a:rPr lang="en-US" sz="3733" dirty="0"/>
              <a:t>Alignment gets better as variant sets </a:t>
            </a:r>
            <a:r>
              <a:rPr lang="en-US" sz="3733" dirty="0" smtClean="0"/>
              <a:t>get more </a:t>
            </a:r>
            <a:r>
              <a:rPr lang="en-US" sz="3733" dirty="0"/>
              <a:t>complete: </a:t>
            </a:r>
            <a:r>
              <a:rPr lang="en-US" sz="3467" dirty="0"/>
              <a:t>NA12878 RNA-</a:t>
            </a:r>
            <a:r>
              <a:rPr lang="en-US" sz="3467" dirty="0" err="1"/>
              <a:t>seq</a:t>
            </a:r>
            <a:r>
              <a:rPr lang="en-US" sz="3467" dirty="0"/>
              <a:t> (Kilpinen </a:t>
            </a:r>
            <a:r>
              <a:rPr lang="en-US" sz="3467" i="1" dirty="0"/>
              <a:t>et al. </a:t>
            </a:r>
            <a:r>
              <a:rPr lang="en-US" sz="3467" dirty="0"/>
              <a:t>2013)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444593"/>
              </p:ext>
            </p:extLst>
          </p:nvPr>
        </p:nvGraphicFramePr>
        <p:xfrm>
          <a:off x="152405" y="1895931"/>
          <a:ext cx="11734797" cy="401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365"/>
                <a:gridCol w="2219911"/>
                <a:gridCol w="2219911"/>
                <a:gridCol w="2270363"/>
                <a:gridCol w="2223247"/>
              </a:tblGrid>
              <a:tr h="6604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Ref genome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+ SVs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Reads processed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37,558,398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uniquely aligned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25,303,498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(67.37%)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25,486,837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(67.86%)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25,538,449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(68.00%)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25,568,042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(68.08%)</a:t>
                      </a:r>
                    </a:p>
                  </a:txBody>
                  <a:tcPr/>
                </a:tc>
              </a:tr>
              <a:tr h="1229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that </a:t>
                      </a:r>
                      <a:r>
                        <a:rPr lang="en-US" sz="1900" dirty="0" err="1" smtClean="0"/>
                        <a:t>multimap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4,041,495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(10.76%)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4,010,417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(10.68%)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4,012,297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(10.68%)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3,972,990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(10.58%)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4087906" y="3897884"/>
            <a:ext cx="6580095" cy="518041"/>
          </a:xfrm>
          <a:prstGeom prst="curvedUpArrow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0129" y="3956849"/>
            <a:ext cx="313085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dirty="0" smtClean="0">
                <a:ln/>
                <a:solidFill>
                  <a:schemeClr val="accent6"/>
                </a:solidFill>
              </a:rPr>
              <a:t>Over 260K increase </a:t>
            </a:r>
            <a:r>
              <a:rPr lang="en-US" sz="2000" b="1" dirty="0">
                <a:ln/>
                <a:solidFill>
                  <a:schemeClr val="accent6"/>
                </a:solidFill>
              </a:rPr>
              <a:t>in reads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3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of PGs: </a:t>
            </a:r>
            <a:br>
              <a:rPr lang="en-US" dirty="0" smtClean="0"/>
            </a:br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b="1" dirty="0" smtClean="0"/>
              <a:t> quantification with SVs incorporated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39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455" y="555647"/>
            <a:ext cx="10515600" cy="1048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Including SVs in </a:t>
            </a:r>
            <a:r>
              <a:rPr lang="en-US" dirty="0"/>
              <a:t>diploid </a:t>
            </a:r>
            <a:r>
              <a:rPr lang="en-US" dirty="0" smtClean="0"/>
              <a:t>personal genomes: a simple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48646"/>
            <a:ext cx="10515600" cy="4674151"/>
          </a:xfrm>
        </p:spPr>
      </p:pic>
      <p:sp>
        <p:nvSpPr>
          <p:cNvPr id="3" name="Rectangle 2"/>
          <p:cNvSpPr/>
          <p:nvPr/>
        </p:nvSpPr>
        <p:spPr>
          <a:xfrm>
            <a:off x="8337176" y="1810871"/>
            <a:ext cx="2707342" cy="708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455" y="555647"/>
            <a:ext cx="10515600" cy="1048871"/>
          </a:xfrm>
        </p:spPr>
        <p:txBody>
          <a:bodyPr>
            <a:normAutofit fontScale="90000"/>
          </a:bodyPr>
          <a:lstStyle/>
          <a:p>
            <a:r>
              <a:rPr lang="en-US" dirty="0"/>
              <a:t>Including SVs in </a:t>
            </a:r>
            <a:r>
              <a:rPr lang="en-US" dirty="0" smtClean="0"/>
              <a:t>diploid personal </a:t>
            </a:r>
            <a:r>
              <a:rPr lang="en-US" dirty="0"/>
              <a:t>genomes : </a:t>
            </a:r>
            <a:r>
              <a:rPr lang="en-US" dirty="0" smtClean="0"/>
              <a:t>more complex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5" y="1600201"/>
            <a:ext cx="10069971" cy="496781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SVs-in-PG analyses in Sudmant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i="1" dirty="0" smtClean="0"/>
              <a:t>Nature</a:t>
            </a:r>
            <a:r>
              <a:rPr lang="en-US" dirty="0"/>
              <a:t> </a:t>
            </a:r>
            <a:r>
              <a:rPr lang="en-US" dirty="0" smtClean="0"/>
              <a:t>(2015)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09600" y="1600200"/>
            <a:ext cx="6772275" cy="405436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Constructed 2 personal genomes of NA12878 based on GRCh37 reference genome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 smtClean="0"/>
              <a:t>1000GP P3 </a:t>
            </a:r>
            <a:r>
              <a:rPr lang="en-US" b="1" u="sng" dirty="0" smtClean="0"/>
              <a:t>SNVs and </a:t>
            </a:r>
            <a:r>
              <a:rPr lang="en-US" b="1" u="sng" dirty="0" err="1" smtClean="0"/>
              <a:t>indels</a:t>
            </a:r>
            <a:r>
              <a:rPr lang="en-US" b="1" u="sng" dirty="0" smtClean="0"/>
              <a:t> </a:t>
            </a:r>
            <a:r>
              <a:rPr lang="en-US" dirty="0" smtClean="0"/>
              <a:t>integrated call set (low coverage)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 smtClean="0"/>
              <a:t>1000GP P3 </a:t>
            </a:r>
            <a:r>
              <a:rPr lang="en-US" b="1" u="sng" dirty="0" smtClean="0"/>
              <a:t>SNVs, </a:t>
            </a:r>
            <a:r>
              <a:rPr lang="en-US" b="1" u="sng" dirty="0" err="1" smtClean="0"/>
              <a:t>indels</a:t>
            </a:r>
            <a:r>
              <a:rPr lang="en-US" b="1" u="sng" dirty="0" smtClean="0"/>
              <a:t> and SVs </a:t>
            </a:r>
            <a:r>
              <a:rPr lang="en-US" dirty="0" smtClean="0"/>
              <a:t>with breakpoint information</a:t>
            </a:r>
          </a:p>
          <a:p>
            <a:pPr marL="685783" indent="-685783">
              <a:buFont typeface="+mj-lt"/>
              <a:buAutoNum type="arabicPeriod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**1,383 SVs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--with </a:t>
            </a:r>
            <a:r>
              <a:rPr lang="en-US" dirty="0" err="1" smtClean="0">
                <a:solidFill>
                  <a:schemeClr val="bg1"/>
                </a:solidFill>
              </a:rPr>
              <a:t>breakpt</a:t>
            </a:r>
            <a:r>
              <a:rPr lang="en-US" dirty="0" smtClean="0">
                <a:solidFill>
                  <a:schemeClr val="bg1"/>
                </a:solidFill>
              </a:rPr>
              <a:t> info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--most are still sub-1kb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8776" y="6428234"/>
            <a:ext cx="1366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Oliver Stegle</a:t>
            </a:r>
          </a:p>
        </p:txBody>
      </p:sp>
    </p:spTree>
    <p:extLst>
      <p:ext uri="{BB962C8B-B14F-4D97-AF65-F5344CB8AC3E}">
        <p14:creationId xmlns:p14="http://schemas.microsoft.com/office/powerpoint/2010/main" val="29706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82" y="484094"/>
            <a:ext cx="10879429" cy="1029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Transitioning from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/>
              <a:t>Reference Genome (RG) </a:t>
            </a:r>
            <a:r>
              <a:rPr lang="en-US" sz="4000" dirty="0" smtClean="0">
                <a:solidFill>
                  <a:schemeClr val="bg1"/>
                </a:solidFill>
              </a:rPr>
              <a:t>to</a:t>
            </a:r>
            <a:r>
              <a:rPr lang="en-US" sz="4000" b="1" dirty="0" smtClean="0">
                <a:solidFill>
                  <a:schemeClr val="bg1"/>
                </a:solidFill>
              </a:rPr>
              <a:t> Personal Genome (PG)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189" y="2553476"/>
            <a:ext cx="290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Hg19/GRCh37/Hg38/GRCh38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3000" y="2980266"/>
            <a:ext cx="5160431" cy="5334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307"/>
            <a:ext cx="10972800" cy="1064526"/>
          </a:xfrm>
        </p:spPr>
        <p:txBody>
          <a:bodyPr>
            <a:normAutofit/>
          </a:bodyPr>
          <a:lstStyle/>
          <a:p>
            <a:r>
              <a:rPr lang="en-US" dirty="0" smtClean="0"/>
              <a:t>Utility of SVs: Exons with direct SV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60310"/>
            <a:ext cx="11393214" cy="4763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Comparing between </a:t>
            </a:r>
            <a:r>
              <a:rPr lang="en-US" sz="3600" b="1" dirty="0" smtClean="0"/>
              <a:t>vanilla </a:t>
            </a:r>
            <a:r>
              <a:rPr lang="en-US" sz="3600" b="1" dirty="0"/>
              <a:t>GRCh37</a:t>
            </a:r>
            <a:r>
              <a:rPr lang="en-US" sz="3600" dirty="0"/>
              <a:t> </a:t>
            </a:r>
            <a:r>
              <a:rPr lang="en-US" sz="3600" b="1" dirty="0" smtClean="0"/>
              <a:t>ref </a:t>
            </a:r>
            <a:r>
              <a:rPr lang="en-US" sz="3600" b="1" dirty="0" smtClean="0"/>
              <a:t>and </a:t>
            </a:r>
            <a:r>
              <a:rPr lang="en-US" sz="3600" b="1" dirty="0" err="1" smtClean="0"/>
              <a:t>Pgenome</a:t>
            </a:r>
            <a:r>
              <a:rPr lang="en-US" sz="3600" b="1" dirty="0" smtClean="0"/>
              <a:t>-SVs</a:t>
            </a:r>
            <a:endParaRPr lang="en-US" sz="3600" b="1" dirty="0"/>
          </a:p>
          <a:p>
            <a:r>
              <a:rPr lang="en-US" sz="3200" dirty="0" smtClean="0"/>
              <a:t>18 exons (5 genes) with a direct SV overlap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6/</a:t>
            </a:r>
            <a:r>
              <a:rPr lang="en-US" sz="3200" dirty="0" smtClean="0"/>
              <a:t>18 </a:t>
            </a:r>
            <a:r>
              <a:rPr lang="en-US" sz="3200" dirty="0"/>
              <a:t>exons were </a:t>
            </a:r>
            <a:r>
              <a:rPr lang="en-US" sz="3200" dirty="0" smtClean="0"/>
              <a:t>affected in terms of expression (±</a:t>
            </a:r>
            <a:r>
              <a:rPr lang="en-US" sz="3200" dirty="0" smtClean="0"/>
              <a:t>10 reads) </a:t>
            </a:r>
            <a:endParaRPr lang="en-US" sz="3200" dirty="0"/>
          </a:p>
          <a:p>
            <a:r>
              <a:rPr lang="en-US" sz="3200" dirty="0" smtClean="0">
                <a:sym typeface="Wingdings" panose="05000000000000000000" pitchFamily="2" charset="2"/>
              </a:rPr>
              <a:t>4/6 showed </a:t>
            </a:r>
            <a:r>
              <a:rPr lang="en-US" sz="3200" dirty="0" smtClean="0"/>
              <a:t>substantial </a:t>
            </a:r>
            <a:r>
              <a:rPr lang="en-US" sz="3200" dirty="0"/>
              <a:t>changes in expression </a:t>
            </a:r>
            <a:r>
              <a:rPr lang="en-US" sz="3200" dirty="0" smtClean="0"/>
              <a:t>using RNA-</a:t>
            </a:r>
            <a:r>
              <a:rPr lang="en-US" sz="3200" dirty="0" err="1" smtClean="0"/>
              <a:t>seq</a:t>
            </a:r>
            <a:r>
              <a:rPr lang="en-US" sz="3200" dirty="0" smtClean="0"/>
              <a:t> data from Kilpinen </a:t>
            </a:r>
            <a:r>
              <a:rPr lang="en-US" sz="3200" i="1" dirty="0" smtClean="0"/>
              <a:t>et al.</a:t>
            </a:r>
            <a:r>
              <a:rPr lang="en-US" sz="3200" dirty="0" smtClean="0"/>
              <a:t> </a:t>
            </a:r>
            <a:r>
              <a:rPr lang="en-US" sz="3200" dirty="0"/>
              <a:t>(±10 reads, </a:t>
            </a:r>
            <a:r>
              <a:rPr lang="en-US" sz="3200" dirty="0" smtClean="0"/>
              <a:t>2x change</a:t>
            </a:r>
            <a:r>
              <a:rPr lang="en-US" sz="3200" dirty="0" smtClean="0"/>
              <a:t>)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69539" y="6319673"/>
            <a:ext cx="5611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Oliver Stegle, Sudmant </a:t>
            </a:r>
            <a:r>
              <a:rPr lang="en-US" sz="2400" i="1" dirty="0" smtClean="0"/>
              <a:t>et al., Nature </a:t>
            </a:r>
            <a:r>
              <a:rPr lang="en-US" sz="2400" dirty="0" smtClean="0"/>
              <a:t>(2015)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SVs-in-PG analyses in Sudmant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i="1" dirty="0" smtClean="0"/>
              <a:t>Nature</a:t>
            </a:r>
            <a:r>
              <a:rPr lang="en-US" dirty="0"/>
              <a:t> </a:t>
            </a:r>
            <a:r>
              <a:rPr lang="en-US" dirty="0" smtClean="0"/>
              <a:t>(2015)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6772275" cy="40543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Constructed 2 personal genomes of NA12878 based on GRCh37 reference genome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 smtClean="0"/>
              <a:t>1000GP </a:t>
            </a:r>
            <a:r>
              <a:rPr lang="en-US" dirty="0"/>
              <a:t>P3 </a:t>
            </a:r>
            <a:r>
              <a:rPr lang="en-US" b="1" u="sng" dirty="0" smtClean="0"/>
              <a:t>SNVs </a:t>
            </a:r>
            <a:r>
              <a:rPr lang="en-US" b="1" u="sng" dirty="0"/>
              <a:t>and </a:t>
            </a:r>
            <a:r>
              <a:rPr lang="en-US" b="1" u="sng" dirty="0" err="1" smtClean="0"/>
              <a:t>indels</a:t>
            </a:r>
            <a:r>
              <a:rPr lang="en-US" dirty="0" smtClean="0"/>
              <a:t> integrated call set (low coverage)</a:t>
            </a:r>
            <a:endParaRPr lang="en-US" dirty="0" smtClean="0"/>
          </a:p>
          <a:p>
            <a:pPr marL="685783" indent="-685783">
              <a:buFont typeface="+mj-lt"/>
              <a:buAutoNum type="arabicPeriod"/>
            </a:pPr>
            <a:r>
              <a:rPr lang="en-US" dirty="0" smtClean="0"/>
              <a:t>1000GP P3 </a:t>
            </a:r>
            <a:r>
              <a:rPr lang="en-US" b="1" u="sng" dirty="0" smtClean="0"/>
              <a:t>SNVs, </a:t>
            </a:r>
            <a:r>
              <a:rPr lang="en-US" b="1" u="sng" dirty="0" err="1" smtClean="0"/>
              <a:t>indels</a:t>
            </a:r>
            <a:r>
              <a:rPr lang="en-US" b="1" u="sng" dirty="0" smtClean="0"/>
              <a:t> and </a:t>
            </a:r>
            <a:r>
              <a:rPr lang="en-US" b="1" u="sng" dirty="0" smtClean="0"/>
              <a:t>SVs</a:t>
            </a:r>
            <a:r>
              <a:rPr lang="en-US" dirty="0" smtClean="0"/>
              <a:t> with breakpoint information</a:t>
            </a:r>
            <a:endParaRPr lang="en-US" dirty="0" smtClean="0"/>
          </a:p>
          <a:p>
            <a:pPr marL="685783" indent="-685783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**1,383 </a:t>
            </a:r>
            <a:r>
              <a:rPr lang="en-US" dirty="0" smtClean="0"/>
              <a:t>/68,000 SVs </a:t>
            </a:r>
            <a:br>
              <a:rPr lang="en-US" dirty="0" smtClean="0"/>
            </a:br>
            <a:r>
              <a:rPr lang="en-US" dirty="0" smtClean="0"/>
              <a:t>--with precise breakpoint information</a:t>
            </a:r>
            <a:br>
              <a:rPr lang="en-US" dirty="0" smtClean="0"/>
            </a:br>
            <a:r>
              <a:rPr lang="en-US" dirty="0" smtClean="0"/>
              <a:t>--most </a:t>
            </a:r>
            <a:r>
              <a:rPr lang="en-US" dirty="0" smtClean="0"/>
              <a:t>are still </a:t>
            </a:r>
            <a:r>
              <a:rPr lang="en-US" dirty="0" smtClean="0"/>
              <a:t>sub-1kb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455"/>
          <a:stretch/>
        </p:blipFill>
        <p:spPr>
          <a:xfrm>
            <a:off x="7665654" y="1600200"/>
            <a:ext cx="3632966" cy="4642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63033" y="6243145"/>
            <a:ext cx="15960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Size of SVs (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8776" y="6428234"/>
            <a:ext cx="1366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Oliver Stegle</a:t>
            </a:r>
          </a:p>
        </p:txBody>
      </p:sp>
    </p:spTree>
    <p:extLst>
      <p:ext uri="{BB962C8B-B14F-4D97-AF65-F5344CB8AC3E}">
        <p14:creationId xmlns:p14="http://schemas.microsoft.com/office/powerpoint/2010/main" val="28418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of PGs: </a:t>
            </a:r>
            <a:br>
              <a:rPr lang="en-US" dirty="0" smtClean="0"/>
            </a:br>
            <a:r>
              <a:rPr lang="en-US" b="1" dirty="0" smtClean="0"/>
              <a:t>Alleviate biases in detection of allele-specific variants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56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6124"/>
            <a:ext cx="10972800" cy="1309939"/>
          </a:xfrm>
        </p:spPr>
        <p:txBody>
          <a:bodyPr>
            <a:normAutofit/>
          </a:bodyPr>
          <a:lstStyle/>
          <a:p>
            <a:r>
              <a:rPr lang="en-US" dirty="0" smtClean="0"/>
              <a:t>Allele-specific (AS) behavior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23</a:t>
            </a:fld>
            <a:endParaRPr lang="en-US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8" t="56290" r="12259"/>
          <a:stretch/>
        </p:blipFill>
        <p:spPr>
          <a:xfrm>
            <a:off x="3146942" y="1436063"/>
            <a:ext cx="5898116" cy="4701977"/>
          </a:xfrm>
        </p:spPr>
      </p:pic>
    </p:spTree>
    <p:extLst>
      <p:ext uri="{BB962C8B-B14F-4D97-AF65-F5344CB8AC3E}">
        <p14:creationId xmlns:p14="http://schemas.microsoft.com/office/powerpoint/2010/main" val="518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13" y="237440"/>
            <a:ext cx="10906760" cy="9131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Compute allelic ratio (i.e. </a:t>
            </a:r>
            <a:r>
              <a:rPr lang="en-US" b="1" dirty="0" smtClean="0"/>
              <a:t>read </a:t>
            </a:r>
            <a:r>
              <a:rPr lang="en-US" b="1" dirty="0" smtClean="0"/>
              <a:t>difference at the 2 alleles)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77969" y="2240013"/>
            <a:ext cx="203035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latin typeface="Courier" pitchFamily="-84" charset="0"/>
                <a:ea typeface="ＭＳ Ｐゴシック" pitchFamily="-84" charset="-128"/>
              </a:rPr>
              <a:t>9</a:t>
            </a: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 x </a:t>
            </a:r>
            <a:r>
              <a:rPr lang="en-US" altLang="en-US" sz="3600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 </a:t>
            </a:r>
            <a:endParaRPr lang="en-US" altLang="en-US" sz="3600" dirty="0">
              <a:latin typeface="Courier" pitchFamily="-84" charset="0"/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Courier" pitchFamily="-84" charset="0"/>
                <a:ea typeface="ＭＳ Ｐゴシック" pitchFamily="-84" charset="-128"/>
              </a:rPr>
              <a:t>1</a:t>
            </a: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 x </a:t>
            </a:r>
            <a:r>
              <a:rPr lang="en-US" altLang="en-US" sz="3600" dirty="0" smtClean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endParaRPr lang="en-US" altLang="en-US" sz="3600" dirty="0">
              <a:solidFill>
                <a:srgbClr val="FF0000"/>
              </a:solidFill>
              <a:latin typeface="Courier" pitchFamily="-84" charset="0"/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------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080026" y="2195195"/>
            <a:ext cx="52283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800" b="1" dirty="0" smtClean="0">
                <a:latin typeface="Courier" pitchFamily="-84" charset="0"/>
                <a:ea typeface="ＭＳ Ｐゴシック" pitchFamily="-84" charset="-128"/>
              </a:rPr>
              <a:t>RNA-/</a:t>
            </a:r>
            <a:r>
              <a:rPr lang="en-US" altLang="en-US" sz="1800" b="1" dirty="0" err="1" smtClean="0">
                <a:latin typeface="Courier" pitchFamily="-84" charset="0"/>
                <a:ea typeface="ＭＳ Ｐゴシック" pitchFamily="-84" charset="-128"/>
              </a:rPr>
              <a:t>ChIP-Seq</a:t>
            </a:r>
            <a:r>
              <a:rPr lang="en-US" altLang="en-US" sz="1800" b="1" dirty="0" smtClean="0">
                <a:latin typeface="Courier" pitchFamily="-84" charset="0"/>
                <a:ea typeface="ＭＳ Ｐゴシック" pitchFamily="-84" charset="-128"/>
              </a:rPr>
              <a:t> Reads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ACTTTGATAGCGTCAA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CTTTGATAGCGTCAA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</a:t>
            </a:r>
          </a:p>
          <a:p>
            <a:pPr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CTTTGATAGCGTCAA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TTGACAGCGTCAA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  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   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      CGTCAA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GCACGTCGGGA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       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GCACGTCGAGAG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         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GCACGTCGGGAGTT</a:t>
            </a: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30351" y="1206155"/>
            <a:ext cx="685800" cy="6858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02538" y="1583345"/>
            <a:ext cx="577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 a SNV @ </a:t>
            </a:r>
            <a:r>
              <a:rPr lang="en-US" sz="2400" dirty="0" err="1" smtClean="0"/>
              <a:t>chr</a:t>
            </a:r>
            <a:r>
              <a:rPr lang="en-US" sz="2400" dirty="0" smtClean="0"/>
              <a:t> 5 position 12455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319751" y="3578215"/>
            <a:ext cx="1977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Allelic ratio = 0.9 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252471" y="4893534"/>
            <a:ext cx="1456887" cy="533400"/>
            <a:chOff x="8309264" y="4483108"/>
            <a:chExt cx="1524000" cy="5334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309264" y="4559308"/>
              <a:ext cx="152400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8690264" y="4483108"/>
              <a:ext cx="762001" cy="1524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T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309264" y="4940308"/>
              <a:ext cx="152400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8690264" y="4864108"/>
              <a:ext cx="762001" cy="1524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10663686" y="4464222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704468" y="4547934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0726522" y="4593010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755981" y="4629498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801056" y="4674573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850362" y="5526726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0683003" y="4505004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824607" y="4719651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0838075" y="4766873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0865389" y="4819865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887443" y="4862794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24</a:t>
            </a:fld>
            <a:endParaRPr lang="en-US"/>
          </a:p>
        </p:txBody>
      </p: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156832" y="2240013"/>
            <a:ext cx="5228303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b="1" dirty="0" smtClean="0">
                <a:latin typeface="Courier" pitchFamily="-84" charset="0"/>
                <a:ea typeface="ＭＳ Ｐゴシック" pitchFamily="-84" charset="-128"/>
              </a:rPr>
              <a:t>RNA-/</a:t>
            </a:r>
            <a:r>
              <a:rPr lang="en-US" altLang="en-US" sz="1800" b="1" dirty="0" err="1">
                <a:latin typeface="Courier" pitchFamily="-84" charset="0"/>
                <a:ea typeface="ＭＳ Ｐゴシック" pitchFamily="-84" charset="-128"/>
              </a:rPr>
              <a:t>ChIP-Seq</a:t>
            </a:r>
            <a:r>
              <a:rPr lang="en-US" altLang="en-US" sz="1800" b="1" dirty="0">
                <a:latin typeface="Courier" pitchFamily="-84" charset="0"/>
                <a:ea typeface="ＭＳ Ｐゴシック" pitchFamily="-84" charset="-128"/>
              </a:rPr>
              <a:t> Reads</a:t>
            </a:r>
          </a:p>
          <a:p>
            <a:pPr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ACTTTGATAGCGTCAA</a:t>
            </a:r>
            <a:r>
              <a:rPr lang="en-US" altLang="en-US" sz="1800" b="1" dirty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CTTTGATAGCGTCAA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CTTTGATAGCGTCAA</a:t>
            </a:r>
            <a:r>
              <a:rPr lang="en-US" altLang="en-US" sz="1800" b="1" dirty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GC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TTGACAGCGTCAA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ATAGCGTCAA</a:t>
            </a:r>
            <a:r>
              <a:rPr lang="en-US" altLang="en-US" sz="1800" b="1" dirty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    CGTCAA</a:t>
            </a:r>
            <a:r>
              <a:rPr lang="en-US" altLang="en-US" sz="1800" b="1" dirty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GCACGTCGGGA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 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GCACGTCGAGAG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   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GCACGTCGGGAGTT</a:t>
            </a: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880801" y="2240013"/>
            <a:ext cx="200578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5 x </a:t>
            </a:r>
            <a:r>
              <a:rPr lang="en-US" altLang="en-US" sz="3600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 </a:t>
            </a:r>
            <a:endParaRPr lang="en-US" altLang="en-US" sz="3600" dirty="0">
              <a:latin typeface="Courier" pitchFamily="-84" charset="0"/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5 x </a:t>
            </a:r>
            <a:r>
              <a:rPr lang="en-US" altLang="en-US" sz="3600" dirty="0" smtClean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------</a:t>
            </a:r>
            <a:endParaRPr lang="en-US" altLang="en-US" sz="3600" dirty="0">
              <a:latin typeface="Courier" pitchFamily="-84" charset="0"/>
              <a:ea typeface="ＭＳ Ｐゴシック" pitchFamily="-84" charset="-128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3916" y="1128293"/>
            <a:ext cx="914400" cy="91440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156832" y="1583345"/>
            <a:ext cx="577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 a SNV @ </a:t>
            </a:r>
            <a:r>
              <a:rPr lang="en-US" sz="2400" dirty="0" err="1" smtClean="0"/>
              <a:t>chr</a:t>
            </a:r>
            <a:r>
              <a:rPr lang="en-US" sz="2400" dirty="0" smtClean="0"/>
              <a:t> 7 position 4345325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833635" y="3578215"/>
            <a:ext cx="2565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Allelic ratio = 0.5</a:t>
            </a:r>
          </a:p>
          <a:p>
            <a:r>
              <a:rPr lang="en-US" sz="2000" dirty="0" smtClean="0"/>
              <a:t>(i.e. ‘null’ expectation) </a:t>
            </a:r>
            <a:endParaRPr lang="en-US" sz="2000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4472772" y="4969734"/>
            <a:ext cx="145688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4836994" y="4893534"/>
            <a:ext cx="728444" cy="152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4472772" y="5350734"/>
            <a:ext cx="145688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4836994" y="5274534"/>
            <a:ext cx="728444" cy="152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4913017" y="4438464"/>
            <a:ext cx="29258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947756" y="4543641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010003" y="4635939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057849" y="4719651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111510" y="4816242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070663" y="5526726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035764" y="5621175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990686" y="5726352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919850" y="5818650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844721" y="5902362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43235" y="2345431"/>
            <a:ext cx="59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(ref)</a:t>
            </a: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753283" y="2345431"/>
            <a:ext cx="59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(ref)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/>
          <a:stretch/>
        </p:blipFill>
        <p:spPr>
          <a:xfrm>
            <a:off x="2103121" y="1950720"/>
            <a:ext cx="7680960" cy="4423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128"/>
            <a:ext cx="10515600" cy="165347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Binomial model on </a:t>
            </a:r>
            <a:r>
              <a:rPr lang="en-US" sz="4000" b="1" dirty="0" smtClean="0"/>
              <a:t>observed </a:t>
            </a:r>
            <a:r>
              <a:rPr lang="en-US" sz="4000" b="1" dirty="0" smtClean="0"/>
              <a:t>distribution</a:t>
            </a:r>
            <a:endParaRPr lang="en-US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7954-4145-4234-9761-04853FE855D6}" type="slidenum">
              <a:rPr lang="en-US" smtClean="0"/>
              <a:t>25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47230" y="2095584"/>
            <a:ext cx="796412" cy="301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44622" y="1957101"/>
            <a:ext cx="3274143" cy="30314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90129" y="1461077"/>
            <a:ext cx="2319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Allele-specific variants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e.g. allelic ratio = 0.9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4329" y="1382098"/>
            <a:ext cx="685800" cy="685800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7546122" y="1266527"/>
            <a:ext cx="276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Non-allele-specific variants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e.g. allelic ratio = 0.5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6416032" y="1589693"/>
            <a:ext cx="1130090" cy="146264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57973" y="1267798"/>
            <a:ext cx="9144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59202" y="1843248"/>
            <a:ext cx="2608324" cy="97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4" t="5841" r="2537" b="74912"/>
          <a:stretch/>
        </p:blipFill>
        <p:spPr>
          <a:xfrm>
            <a:off x="7904599" y="1803738"/>
            <a:ext cx="1595120" cy="91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9280" y="5425440"/>
            <a:ext cx="28702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18418" y="5574340"/>
            <a:ext cx="2870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40698" y="5620059"/>
            <a:ext cx="2870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83905" y="5136956"/>
            <a:ext cx="287020" cy="5932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05542" y="5484488"/>
            <a:ext cx="2870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80422" y="5606408"/>
            <a:ext cx="2870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04454" y="5889221"/>
            <a:ext cx="620548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Alt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904778" y="5236099"/>
            <a:ext cx="785351" cy="7865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96097" y="5889221"/>
            <a:ext cx="620548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Ref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28204" y="5889221"/>
            <a:ext cx="620548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31951" y="4994941"/>
            <a:ext cx="980768" cy="1027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44848" y="1967610"/>
            <a:ext cx="1093289" cy="541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6955" y="1189749"/>
            <a:ext cx="2749471" cy="1790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ASE/ASB Example: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GCACGTCGGGA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GCACGTCGAGAG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GCACGTCGGGAGTT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AA</a:t>
            </a:r>
            <a:r>
              <a:rPr lang="en-US" altLang="en-US" sz="1333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GCACGTCGGGAGTTG</a:t>
            </a:r>
            <a:endParaRPr lang="en-US" sz="1333" dirty="0"/>
          </a:p>
        </p:txBody>
      </p:sp>
      <p:sp>
        <p:nvSpPr>
          <p:cNvPr id="33" name="TextBox 32"/>
          <p:cNvSpPr txBox="1"/>
          <p:nvPr/>
        </p:nvSpPr>
        <p:spPr>
          <a:xfrm>
            <a:off x="9570925" y="2220060"/>
            <a:ext cx="2646878" cy="1995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 Example: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ACTTTGATAGCGTCAA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CTTTGATAGCGTCAA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TTGACAGCGTCAA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ATAGCGTCAA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TAGCGTCAA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28678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issues in AS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Reference </a:t>
            </a:r>
            <a:r>
              <a:rPr lang="en-US" sz="3600" dirty="0" smtClean="0"/>
              <a:t>bias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Ambiguous mapping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Over-dispersion </a:t>
            </a:r>
            <a:endParaRPr lang="en-US" sz="3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8707"/>
            <a:ext cx="10515600" cy="5518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 bias </a:t>
            </a:r>
            <a:br>
              <a:rPr lang="en-US" dirty="0" smtClean="0"/>
            </a:br>
            <a:r>
              <a:rPr lang="en-US" dirty="0" smtClean="0"/>
              <a:t>(naïve alignment to the human reference genome)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85542" y="1228152"/>
            <a:ext cx="231227" cy="13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71090" y="3941379"/>
            <a:ext cx="662151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81090" y="3941379"/>
            <a:ext cx="662151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1090" y="3965082"/>
            <a:ext cx="662151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13490" y="6298669"/>
            <a:ext cx="7567448" cy="577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85" r="48502" b="-2612"/>
          <a:stretch/>
        </p:blipFill>
        <p:spPr>
          <a:xfrm>
            <a:off x="2524977" y="1669120"/>
            <a:ext cx="7270662" cy="5076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5" r="46292" b="97218"/>
          <a:stretch/>
        </p:blipFill>
        <p:spPr>
          <a:xfrm>
            <a:off x="2795748" y="1228152"/>
            <a:ext cx="7749409" cy="4539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04739" y="1490327"/>
            <a:ext cx="404648" cy="5115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18028" y="4047317"/>
            <a:ext cx="630620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94183" y="1543295"/>
            <a:ext cx="654269" cy="5055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90950" y="6305937"/>
            <a:ext cx="7089228" cy="58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521"/>
            <a:ext cx="10515600" cy="5518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PG alleviates reference bias in alignment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85542" y="1228152"/>
            <a:ext cx="231227" cy="13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71090" y="3941379"/>
            <a:ext cx="662151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81090" y="3941379"/>
            <a:ext cx="662151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1090" y="3965082"/>
            <a:ext cx="662151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13490" y="6664375"/>
            <a:ext cx="7567448" cy="21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97214" y="3902981"/>
            <a:ext cx="630620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18028" y="4047317"/>
            <a:ext cx="630620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76400" y="3801156"/>
            <a:ext cx="630620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800" y="6511975"/>
            <a:ext cx="7089228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1" t="-1179" r="50748" b="-1304"/>
          <a:stretch/>
        </p:blipFill>
        <p:spPr>
          <a:xfrm>
            <a:off x="1902372" y="895267"/>
            <a:ext cx="3657600" cy="57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521"/>
            <a:ext cx="10515600" cy="5518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PG alleviates reference bias in alignment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85542" y="1228152"/>
            <a:ext cx="231227" cy="13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76" y="961533"/>
            <a:ext cx="7015916" cy="55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13"/>
          <a:stretch/>
        </p:blipFill>
        <p:spPr>
          <a:xfrm>
            <a:off x="1703391" y="2306889"/>
            <a:ext cx="8430000" cy="1886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82" y="484094"/>
            <a:ext cx="10879429" cy="102939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Reference Genome (RG)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189" y="2553476"/>
            <a:ext cx="290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Hg19/GRCh37/Hg38/GRCh38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0" y="2971800"/>
            <a:ext cx="5160431" cy="5418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issues in AS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Reference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bias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Ambiguous mapping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Over-dispersion</a:t>
            </a:r>
            <a:r>
              <a:rPr lang="en-US" sz="3600" dirty="0" smtClean="0"/>
              <a:t> </a:t>
            </a:r>
            <a:endParaRPr lang="en-US" sz="3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mapping bias due to sequence </a:t>
            </a:r>
            <a:r>
              <a:rPr lang="en-US" dirty="0" smtClean="0"/>
              <a:t>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AS </a:t>
            </a:r>
            <a:r>
              <a:rPr lang="en-US" dirty="0" smtClean="0"/>
              <a:t>analyses, d</a:t>
            </a:r>
            <a:r>
              <a:rPr lang="en-US" dirty="0" smtClean="0"/>
              <a:t>iscard reads that multi-map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88" y="2509320"/>
            <a:ext cx="5413104" cy="35025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7407" y="3678621"/>
            <a:ext cx="462455" cy="1019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</a:t>
            </a:r>
            <a:r>
              <a:rPr lang="en-US" dirty="0" smtClean="0"/>
              <a:t>for ambiguous mapping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914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the reference genome, </a:t>
            </a:r>
            <a:r>
              <a:rPr lang="en-US" dirty="0" smtClean="0"/>
              <a:t>new simulated reads are created where alleles of the original reads are flipped (at het SNV positions)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88778"/>
            <a:ext cx="10103847" cy="2353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1430" y="4961317"/>
            <a:ext cx="2549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Lappalainen </a:t>
            </a:r>
            <a:r>
              <a:rPr lang="en-US" i="1" dirty="0" smtClean="0"/>
              <a:t>et al</a:t>
            </a:r>
            <a:r>
              <a:rPr lang="en-US" dirty="0" smtClean="0"/>
              <a:t>. (2013)</a:t>
            </a:r>
          </a:p>
          <a:p>
            <a:pPr algn="r"/>
            <a:r>
              <a:rPr lang="en-US" dirty="0" err="1" smtClean="0"/>
              <a:t>Panousis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(2014)</a:t>
            </a:r>
          </a:p>
          <a:p>
            <a:pPr algn="r"/>
            <a:r>
              <a:rPr lang="en-US" dirty="0" smtClean="0"/>
              <a:t>Van de </a:t>
            </a:r>
            <a:r>
              <a:rPr lang="en-US" dirty="0" err="1" smtClean="0"/>
              <a:t>Geijn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facilitates the resolution of ambiguous mapping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33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4" y="2725491"/>
            <a:ext cx="10984048" cy="352244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825625"/>
            <a:ext cx="11070021" cy="791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Using the personal genome, </a:t>
            </a:r>
            <a:r>
              <a:rPr lang="en-US" dirty="0" smtClean="0"/>
              <a:t>we do not need to simulate </a:t>
            </a:r>
            <a:r>
              <a:rPr lang="en-US" dirty="0" smtClean="0"/>
              <a:t>reads.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can </a:t>
            </a:r>
            <a:r>
              <a:rPr lang="en-US" dirty="0" smtClean="0"/>
              <a:t>directly test </a:t>
            </a:r>
            <a:r>
              <a:rPr lang="en-US" dirty="0" smtClean="0"/>
              <a:t>affected sites using multi-mapping read pile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60279" y="2648606"/>
            <a:ext cx="291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92126"/>
                </a:solidFill>
              </a:rPr>
              <a:t>Keep track of they multi-map</a:t>
            </a:r>
            <a:endParaRPr lang="en-US" dirty="0">
              <a:solidFill>
                <a:srgbClr val="F921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issues in AS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Reference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bias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Ambiguous mapping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Over-dispersion </a:t>
            </a:r>
            <a:endParaRPr lang="en-US" sz="3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/>
          <a:stretch/>
        </p:blipFill>
        <p:spPr>
          <a:xfrm>
            <a:off x="2103121" y="1950720"/>
            <a:ext cx="7680960" cy="4423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128"/>
            <a:ext cx="10515600" cy="165347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Binomial model on </a:t>
            </a:r>
            <a:r>
              <a:rPr lang="en-US" sz="4000" b="1" dirty="0" smtClean="0"/>
              <a:t>observed </a:t>
            </a:r>
            <a:r>
              <a:rPr lang="en-US" sz="4000" b="1" dirty="0" smtClean="0"/>
              <a:t>distribution</a:t>
            </a:r>
            <a:endParaRPr lang="en-US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7954-4145-4234-9761-04853FE855D6}" type="slidenum">
              <a:rPr lang="en-US" smtClean="0"/>
              <a:t>35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47230" y="2095584"/>
            <a:ext cx="796412" cy="301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44622" y="1957101"/>
            <a:ext cx="3274143" cy="30314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90129" y="1461077"/>
            <a:ext cx="2319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Allele-specific variants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e.g. allelic ratio = 0.9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4329" y="1382098"/>
            <a:ext cx="685800" cy="685800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7546122" y="1266527"/>
            <a:ext cx="276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Non-allele-specific variants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e.g. allelic ratio = 0.5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6416032" y="1589693"/>
            <a:ext cx="1130090" cy="146264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57973" y="1267798"/>
            <a:ext cx="9144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59202" y="1843248"/>
            <a:ext cx="2608324" cy="97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4" t="5841" r="2537" b="74912"/>
          <a:stretch/>
        </p:blipFill>
        <p:spPr>
          <a:xfrm>
            <a:off x="7904599" y="1803738"/>
            <a:ext cx="1595120" cy="91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9280" y="5425440"/>
            <a:ext cx="28702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18418" y="5574340"/>
            <a:ext cx="2870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40698" y="5620059"/>
            <a:ext cx="2870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83905" y="5136956"/>
            <a:ext cx="287020" cy="5932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05542" y="5484488"/>
            <a:ext cx="2870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80422" y="5606408"/>
            <a:ext cx="2870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04454" y="5889221"/>
            <a:ext cx="620548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Alt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904778" y="5236099"/>
            <a:ext cx="785351" cy="7865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96097" y="5889221"/>
            <a:ext cx="620548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Ref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28204" y="5889221"/>
            <a:ext cx="620548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31951" y="4994941"/>
            <a:ext cx="980768" cy="1027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44848" y="1967610"/>
            <a:ext cx="1093289" cy="541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6955" y="1189749"/>
            <a:ext cx="2749471" cy="1790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ASE/ASB Example: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GCACGTCGGGA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GCACGTCGAGAG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GCACGTCGGGAGTT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AA</a:t>
            </a:r>
            <a:r>
              <a:rPr lang="en-US" altLang="en-US" sz="1333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GCACGTCGGGAGTTG</a:t>
            </a:r>
            <a:endParaRPr lang="en-US" sz="1333" dirty="0"/>
          </a:p>
        </p:txBody>
      </p:sp>
      <p:sp>
        <p:nvSpPr>
          <p:cNvPr id="33" name="TextBox 32"/>
          <p:cNvSpPr txBox="1"/>
          <p:nvPr/>
        </p:nvSpPr>
        <p:spPr>
          <a:xfrm>
            <a:off x="9570925" y="2220060"/>
            <a:ext cx="2646878" cy="1995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 Example: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ACTTTGATAGCGTCAA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CTTTGATAGCGTCAA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TTGACAGCGTCAA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ATAGCGTCAA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TAGCGTCAA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32387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0" y="1575974"/>
            <a:ext cx="4958249" cy="494250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0653" y="2505075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6234" y="607497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6289" y="607497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5014" y="6043448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5500" y="209856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Binomial </a:t>
            </a:r>
            <a:r>
              <a:rPr lang="en-US" sz="2800" dirty="0">
                <a:sym typeface="Wingdings" panose="05000000000000000000" pitchFamily="2" charset="2"/>
              </a:rPr>
              <a:t>distribution insufficient to explain </a:t>
            </a:r>
            <a:r>
              <a:rPr lang="en-US" sz="2800" dirty="0" smtClean="0">
                <a:sym typeface="Wingdings" panose="05000000000000000000" pitchFamily="2" charset="2"/>
              </a:rPr>
              <a:t>over-dispersed </a:t>
            </a:r>
            <a:r>
              <a:rPr lang="en-US" sz="2800" dirty="0" smtClean="0">
                <a:sym typeface="Wingdings" panose="05000000000000000000" pitchFamily="2" charset="2"/>
              </a:rPr>
              <a:t>observed distribution</a:t>
            </a:r>
            <a:endParaRPr lang="en-US" sz="2800" dirty="0" smtClean="0">
              <a:sym typeface="Wingdings" panose="05000000000000000000" pitchFamily="2" charset="2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465" y="68827"/>
            <a:ext cx="11729883" cy="128802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Over-dispersion </a:t>
            </a:r>
            <a:br>
              <a:rPr lang="en-US" sz="4000" b="1" dirty="0" smtClean="0"/>
            </a:br>
            <a:r>
              <a:rPr lang="en-US" sz="4000" b="1" dirty="0" smtClean="0"/>
              <a:t>– broader distribution than expected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4128954" y="2430065"/>
            <a:ext cx="1021115" cy="541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5" y="68827"/>
            <a:ext cx="11729883" cy="128802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Over-dispersion </a:t>
            </a:r>
            <a:br>
              <a:rPr lang="en-US" sz="4000" b="1" dirty="0" smtClean="0"/>
            </a:br>
            <a:r>
              <a:rPr lang="en-US" sz="4000" b="1" dirty="0" smtClean="0"/>
              <a:t>– broader distribution than expected</a:t>
            </a:r>
            <a:endParaRPr lang="en-US" sz="4000" b="1" dirty="0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1578864"/>
            <a:ext cx="4956048" cy="49469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37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234" y="607497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6289" y="607497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5014" y="6043448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05500" y="209856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Binomial </a:t>
            </a:r>
            <a:r>
              <a:rPr lang="en-US" sz="2800" dirty="0">
                <a:sym typeface="Wingdings" panose="05000000000000000000" pitchFamily="2" charset="2"/>
              </a:rPr>
              <a:t>distribution insufficient to explain </a:t>
            </a:r>
            <a:r>
              <a:rPr lang="en-US" sz="2800" dirty="0" err="1">
                <a:sym typeface="Wingdings" panose="05000000000000000000" pitchFamily="2" charset="2"/>
              </a:rPr>
              <a:t>overdispersed</a:t>
            </a:r>
            <a:r>
              <a:rPr lang="en-US" sz="2800" dirty="0">
                <a:sym typeface="Wingdings" panose="05000000000000000000" pitchFamily="2" charset="2"/>
              </a:rPr>
              <a:t> empirical </a:t>
            </a:r>
            <a:r>
              <a:rPr lang="en-US" sz="2800" dirty="0" smtClean="0">
                <a:sym typeface="Wingdings" panose="05000000000000000000" pitchFamily="2" charset="2"/>
              </a:rPr>
              <a:t>distribution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Binomial test over-calls alle</a:t>
            </a:r>
            <a:r>
              <a:rPr lang="en-US" sz="2800" dirty="0" smtClean="0">
                <a:sym typeface="Wingdings" panose="05000000000000000000" pitchFamily="2" charset="2"/>
              </a:rPr>
              <a:t>le-specific variants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128954" y="2430065"/>
            <a:ext cx="1021115" cy="541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3794"/>
            <a:ext cx="10515600" cy="128802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Beta-binomial distribution </a:t>
            </a:r>
            <a:br>
              <a:rPr lang="en-US" sz="4000" b="1" dirty="0" smtClean="0"/>
            </a:br>
            <a:r>
              <a:rPr lang="en-US" sz="4000" b="1" dirty="0" smtClean="0"/>
              <a:t>– to account for </a:t>
            </a:r>
            <a:r>
              <a:rPr lang="en-US" sz="4000" b="1" dirty="0" smtClean="0"/>
              <a:t>over-dispersion</a:t>
            </a:r>
            <a:endParaRPr lang="en-US" sz="4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479790"/>
              </p:ext>
            </p:extLst>
          </p:nvPr>
        </p:nvGraphicFramePr>
        <p:xfrm>
          <a:off x="1373646" y="1729667"/>
          <a:ext cx="9447884" cy="4991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3942"/>
                <a:gridCol w="4723942"/>
              </a:tblGrid>
              <a:tr h="3953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Binomial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Beta-binomial</a:t>
                      </a:r>
                      <a:endParaRPr lang="en-US" sz="3200" dirty="0"/>
                    </a:p>
                  </a:txBody>
                  <a:tcPr/>
                </a:tc>
              </a:tr>
              <a:tr h="81605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134403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/>
                        <a:t>2 parameters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dirty="0" smtClean="0"/>
                        <a:t>--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X ~ (</a:t>
                      </a:r>
                      <a:r>
                        <a:rPr lang="en-US" sz="3200" dirty="0" err="1" smtClean="0"/>
                        <a:t>n,k</a:t>
                      </a:r>
                      <a:r>
                        <a:rPr lang="en-US" sz="3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 smtClean="0"/>
                        <a:t>4 parameters</a:t>
                      </a:r>
                    </a:p>
                    <a:p>
                      <a:r>
                        <a:rPr lang="en-US" sz="3200" b="0" dirty="0" smtClean="0"/>
                        <a:t>-- X ~ (</a:t>
                      </a:r>
                      <a:r>
                        <a:rPr lang="en-US" sz="3200" b="0" dirty="0" err="1" smtClean="0"/>
                        <a:t>n,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3200" b="0" dirty="0" smtClean="0"/>
                        <a:t>)</a:t>
                      </a:r>
                      <a:br>
                        <a:rPr lang="en-US" sz="3200" b="0" dirty="0" smtClean="0"/>
                      </a:br>
                      <a:r>
                        <a:rPr lang="en-US" sz="3200" b="0" dirty="0" smtClean="0"/>
                        <a:t>--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3200" b="0" dirty="0" smtClean="0"/>
                        <a:t> ~ Beta(</a:t>
                      </a:r>
                      <a:r>
                        <a:rPr lang="el-GR" sz="3200" b="0" dirty="0" smtClean="0"/>
                        <a:t>α</a:t>
                      </a:r>
                      <a:r>
                        <a:rPr lang="en-US" sz="3200" b="0" dirty="0" smtClean="0"/>
                        <a:t>,ß)</a:t>
                      </a:r>
                      <a:endParaRPr lang="en-US" sz="3200" dirty="0"/>
                    </a:p>
                  </a:txBody>
                  <a:tcPr/>
                </a:tc>
              </a:tr>
              <a:tr h="134403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dirty="0" smtClean="0"/>
                        <a:t>n = total number</a:t>
                      </a:r>
                      <a:r>
                        <a:rPr lang="en-US" sz="3200" baseline="0" dirty="0" smtClean="0"/>
                        <a:t> of reads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baseline="0" dirty="0" smtClean="0"/>
                        <a:t>k = allelic ratio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 = total number of reads</a:t>
                      </a:r>
                    </a:p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3200" dirty="0" smtClean="0"/>
                        <a:t> = allelic ratio </a:t>
                      </a:r>
                      <a:r>
                        <a:rPr lang="en-US" sz="3200" b="1" dirty="0" smtClean="0"/>
                        <a:t>accounting for the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err="1" smtClean="0"/>
                        <a:t>overdispersion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aseline="0" dirty="0" smtClean="0"/>
                        <a:t>of allelic ratio distribution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38</a:t>
            </a:fld>
            <a:endParaRPr lang="en-US"/>
          </a:p>
        </p:txBody>
      </p:sp>
      <p:pic>
        <p:nvPicPr>
          <p:cNvPr id="1026" name="Picture 2" descr="\textstyle {n \choose k}\, p^k (1-p)^{n-k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94" y="2400935"/>
            <a:ext cx="2724785" cy="6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{n\choose k}\frac{\mathrm{B}(k+\alpha,n-k+\beta)} {\mathrm{B}(\alpha,\beta)}\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14" y="2400934"/>
            <a:ext cx="2839085" cy="65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0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136"/>
            <a:ext cx="10515600" cy="794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Accounting for </a:t>
            </a:r>
            <a:r>
              <a:rPr lang="en-US" b="1" dirty="0" err="1" smtClean="0"/>
              <a:t>overdispersion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Binomial VS Beta-binomial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355"/>
          <a:stretch/>
        </p:blipFill>
        <p:spPr>
          <a:xfrm>
            <a:off x="294915" y="1525256"/>
            <a:ext cx="5281877" cy="5072444"/>
          </a:xfrm>
        </p:spPr>
      </p:pic>
      <p:sp>
        <p:nvSpPr>
          <p:cNvPr id="10" name="Rectangle 9"/>
          <p:cNvSpPr/>
          <p:nvPr/>
        </p:nvSpPr>
        <p:spPr>
          <a:xfrm>
            <a:off x="5495512" y="6019275"/>
            <a:ext cx="254000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69912" y="2381995"/>
            <a:ext cx="1767840" cy="8839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39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9092" y="6151560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1187" y="6151560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09912" y="6120029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8954" y="2427891"/>
            <a:ext cx="1447838" cy="79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</a:p>
          <a:p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Betabinomia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82" y="484094"/>
            <a:ext cx="10879429" cy="102939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Transitioning from </a:t>
            </a:r>
            <a:br>
              <a:rPr lang="en-US" sz="4000" b="1" dirty="0" smtClean="0"/>
            </a:br>
            <a:r>
              <a:rPr lang="en-US" sz="4000" b="1" dirty="0" smtClean="0"/>
              <a:t>Reference Genome (RG) </a:t>
            </a:r>
            <a:r>
              <a:rPr lang="en-US" sz="4000" dirty="0" smtClean="0"/>
              <a:t>to</a:t>
            </a:r>
            <a:r>
              <a:rPr lang="en-US" sz="4000" b="1" dirty="0" smtClean="0"/>
              <a:t> Personal Genome (PG)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91" y="2306889"/>
            <a:ext cx="8430000" cy="34948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136"/>
            <a:ext cx="10515600" cy="794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Accounting for </a:t>
            </a:r>
            <a:r>
              <a:rPr lang="en-US" b="1" dirty="0" err="1" smtClean="0"/>
              <a:t>overdispersion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Binomial VS Beta-binomial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6" y="1525256"/>
            <a:ext cx="9846034" cy="5072444"/>
          </a:xfrm>
        </p:spPr>
      </p:pic>
      <p:sp>
        <p:nvSpPr>
          <p:cNvPr id="3" name="Rectangle 2"/>
          <p:cNvSpPr/>
          <p:nvPr/>
        </p:nvSpPr>
        <p:spPr>
          <a:xfrm>
            <a:off x="5567703" y="2148315"/>
            <a:ext cx="1391920" cy="141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1143" y="2381995"/>
            <a:ext cx="1767840" cy="8839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40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323" y="6151560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2418" y="6151560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1143" y="6120029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6607" y="616206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26662" y="616206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5387" y="6130538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10152180" y="4981115"/>
            <a:ext cx="45719" cy="65151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51239" y="4937538"/>
            <a:ext cx="180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over-calls by binomial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8954" y="2427891"/>
            <a:ext cx="1447838" cy="79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</a:p>
          <a:p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Betabinomia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786" y="433980"/>
            <a:ext cx="7154164" cy="160030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Overdispersion</a:t>
            </a:r>
            <a:r>
              <a:rPr lang="en-US" dirty="0" smtClean="0"/>
              <a:t> parameter (</a:t>
            </a:r>
            <a:r>
              <a:rPr lang="el-GR" dirty="0" smtClean="0"/>
              <a:t>ρ</a:t>
            </a:r>
            <a:r>
              <a:rPr lang="en-US" dirty="0"/>
              <a:t>)</a:t>
            </a:r>
            <a:r>
              <a:rPr lang="en-US" dirty="0" smtClean="0"/>
              <a:t> as a useful QC metric for data harmonization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6" t="6297" r="37677"/>
          <a:stretch/>
        </p:blipFill>
        <p:spPr>
          <a:xfrm>
            <a:off x="8126747" y="96771"/>
            <a:ext cx="2672256" cy="66957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6294557" y="2983947"/>
            <a:ext cx="3213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Overdispersion</a:t>
            </a:r>
            <a:r>
              <a:rPr lang="en-US" sz="2000" b="1" dirty="0" smtClean="0"/>
              <a:t> parameter, </a:t>
            </a:r>
            <a:r>
              <a:rPr lang="el-GR" sz="2000" b="1" dirty="0" smtClean="0"/>
              <a:t>ρ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6291" y="2373798"/>
            <a:ext cx="61770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Curated 987 RNA-</a:t>
            </a:r>
            <a:r>
              <a:rPr lang="en-US" sz="2800" dirty="0" err="1" smtClean="0"/>
              <a:t>seq</a:t>
            </a:r>
            <a:r>
              <a:rPr lang="en-US" sz="2800" dirty="0" smtClean="0"/>
              <a:t> datasets from eight different studies (including ENCODE)</a:t>
            </a:r>
            <a:br>
              <a:rPr lang="en-US" sz="2800" dirty="0" smtClean="0"/>
            </a:br>
            <a:r>
              <a:rPr lang="en-US" sz="2800" dirty="0" smtClean="0"/>
              <a:t>-- removed 32 datasets with </a:t>
            </a:r>
            <a:r>
              <a:rPr lang="el-GR" sz="2800" dirty="0" smtClean="0"/>
              <a:t>ρ</a:t>
            </a:r>
            <a:r>
              <a:rPr lang="en-US" sz="2800" dirty="0" smtClean="0"/>
              <a:t> </a:t>
            </a:r>
            <a:r>
              <a:rPr lang="el-GR" sz="2800" dirty="0" smtClean="0"/>
              <a:t>≥</a:t>
            </a:r>
            <a:r>
              <a:rPr lang="en-US" sz="2800" dirty="0" smtClean="0"/>
              <a:t> 0.125 (1 </a:t>
            </a:r>
            <a:r>
              <a:rPr lang="en-US" sz="2800" dirty="0" err="1" smtClean="0"/>
              <a:t>sd</a:t>
            </a:r>
            <a:r>
              <a:rPr lang="en-US" sz="2800" dirty="0" smtClean="0"/>
              <a:t> from </a:t>
            </a:r>
            <a:r>
              <a:rPr lang="el-GR" sz="2800" dirty="0" smtClean="0"/>
              <a:t>ρ</a:t>
            </a:r>
            <a:r>
              <a:rPr lang="en-US" sz="2800" baseline="-25000" dirty="0" smtClean="0"/>
              <a:t>mean</a:t>
            </a:r>
            <a:r>
              <a:rPr lang="en-US" sz="2800" dirty="0" smtClean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54071" y="5080281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n-US" dirty="0">
                <a:solidFill>
                  <a:srgbClr val="FF0000"/>
                </a:solidFill>
              </a:rPr>
              <a:t>0.125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155655" y="5264947"/>
            <a:ext cx="3171872" cy="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1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136"/>
            <a:ext cx="10515600" cy="794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Accounting for </a:t>
            </a:r>
            <a:r>
              <a:rPr lang="en-US" b="1" dirty="0" err="1" smtClean="0"/>
              <a:t>overdispersion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Binomial VS Beta-binomial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6" y="1525256"/>
            <a:ext cx="9846034" cy="5072444"/>
          </a:xfrm>
        </p:spPr>
      </p:pic>
      <p:sp>
        <p:nvSpPr>
          <p:cNvPr id="3" name="Rectangle 2"/>
          <p:cNvSpPr/>
          <p:nvPr/>
        </p:nvSpPr>
        <p:spPr>
          <a:xfrm>
            <a:off x="5567703" y="2148315"/>
            <a:ext cx="1391920" cy="141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1143" y="2381995"/>
            <a:ext cx="1767840" cy="8839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42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323" y="6151560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2418" y="6151560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1143" y="6120029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6607" y="616206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26662" y="616206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5387" y="6130538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10152180" y="4981115"/>
            <a:ext cx="45719" cy="65151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28954" y="2427891"/>
            <a:ext cx="1447838" cy="79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</a:p>
          <a:p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Betabinomia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8353" y="2500789"/>
            <a:ext cx="1702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dirty="0"/>
              <a:t>ρ</a:t>
            </a:r>
            <a:r>
              <a:rPr lang="en-US" sz="3600" dirty="0" smtClean="0"/>
              <a:t>=0.123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51239" y="4937538"/>
            <a:ext cx="180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over-calls by binomial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PG is a </a:t>
            </a:r>
            <a:r>
              <a:rPr lang="en-US" sz="3200" b="1" u="sng" dirty="0" smtClean="0"/>
              <a:t>more realistic and intuitive</a:t>
            </a:r>
            <a:r>
              <a:rPr lang="en-US" sz="3200" dirty="0" smtClean="0"/>
              <a:t> representation of the human genome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PG </a:t>
            </a:r>
            <a:r>
              <a:rPr lang="en-US" sz="3200" dirty="0" smtClean="0"/>
              <a:t>can </a:t>
            </a:r>
            <a:r>
              <a:rPr lang="en-US" sz="3200" b="1" u="sng" dirty="0" smtClean="0"/>
              <a:t>incorporate </a:t>
            </a:r>
            <a:r>
              <a:rPr lang="en-US" sz="3200" b="1" u="sng" dirty="0" smtClean="0"/>
              <a:t>variants of any size</a:t>
            </a:r>
            <a:r>
              <a:rPr lang="en-US" sz="3200" dirty="0"/>
              <a:t> </a:t>
            </a:r>
            <a:r>
              <a:rPr lang="en-US" sz="3200" dirty="0" smtClean="0"/>
              <a:t>(e.g. SNVs, </a:t>
            </a:r>
            <a:r>
              <a:rPr lang="en-US" sz="3200" dirty="0" err="1" smtClean="0"/>
              <a:t>indels</a:t>
            </a:r>
            <a:r>
              <a:rPr lang="en-US" sz="3200" dirty="0" smtClean="0"/>
              <a:t> and SVs)</a:t>
            </a:r>
            <a:br>
              <a:rPr lang="en-US" sz="3200" dirty="0" smtClean="0"/>
            </a:br>
            <a:r>
              <a:rPr lang="en-US" sz="3200" dirty="0" smtClean="0"/>
              <a:t>--improves alignment of reads from functional </a:t>
            </a:r>
            <a:r>
              <a:rPr lang="en-US" sz="3200" dirty="0" smtClean="0"/>
              <a:t>genomic assays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--improves accuracy of quantification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PG is able to </a:t>
            </a:r>
            <a:r>
              <a:rPr lang="en-US" sz="3200" b="1" u="sng" dirty="0" smtClean="0"/>
              <a:t>include </a:t>
            </a:r>
            <a:r>
              <a:rPr lang="en-US" sz="3200" b="1" u="sng" dirty="0" smtClean="0"/>
              <a:t>phase information and diploid nature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--</a:t>
            </a:r>
            <a:r>
              <a:rPr lang="en-US" sz="3200" dirty="0" smtClean="0"/>
              <a:t>alleviates reference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PG construction is </a:t>
            </a:r>
            <a:r>
              <a:rPr lang="en-US" sz="3200" b="1" u="sng" dirty="0" smtClean="0"/>
              <a:t>highly scalable</a:t>
            </a:r>
            <a:br>
              <a:rPr lang="en-US" sz="3200" b="1" u="sng" dirty="0" smtClean="0"/>
            </a:br>
            <a:r>
              <a:rPr lang="en-US" sz="3200" dirty="0" smtClean="0"/>
              <a:t>--</a:t>
            </a:r>
            <a:r>
              <a:rPr lang="en-US" sz="3200" dirty="0" smtClean="0"/>
              <a:t>Scale </a:t>
            </a:r>
            <a:r>
              <a:rPr lang="en-US" sz="3200" dirty="0"/>
              <a:t>easily with more samples and improving sequencing </a:t>
            </a:r>
            <a:r>
              <a:rPr lang="en-US" sz="3200" dirty="0" smtClean="0"/>
              <a:t>technologies, e.g. longer </a:t>
            </a:r>
            <a:r>
              <a:rPr lang="en-US" sz="3200" dirty="0"/>
              <a:t>reads and </a:t>
            </a:r>
            <a:r>
              <a:rPr lang="en-US" sz="3200" dirty="0" smtClean="0"/>
              <a:t>more accurate phase </a:t>
            </a:r>
            <a:r>
              <a:rPr lang="en-US" sz="3200" dirty="0"/>
              <a:t>information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--more than 300 </a:t>
            </a:r>
            <a:r>
              <a:rPr lang="en-US" sz="3200" dirty="0" smtClean="0"/>
              <a:t>PGs have </a:t>
            </a:r>
            <a:r>
              <a:rPr lang="en-US" sz="3200" dirty="0"/>
              <a:t>been </a:t>
            </a:r>
            <a:r>
              <a:rPr lang="en-US" sz="3200" dirty="0" smtClean="0"/>
              <a:t>built</a:t>
            </a:r>
            <a:br>
              <a:rPr lang="en-US" sz="3200" dirty="0" smtClean="0"/>
            </a:br>
            <a:r>
              <a:rPr lang="en-US" sz="3200" dirty="0" smtClean="0"/>
              <a:t>--rapid </a:t>
            </a:r>
            <a:r>
              <a:rPr lang="en-US" sz="3200" dirty="0"/>
              <a:t>construction of a </a:t>
            </a:r>
            <a:r>
              <a:rPr lang="en-US" sz="3200" dirty="0" smtClean="0"/>
              <a:t>PG with </a:t>
            </a:r>
            <a:r>
              <a:rPr lang="en-US" sz="3200" i="1" dirty="0" smtClean="0"/>
              <a:t>vcf2diploid </a:t>
            </a:r>
            <a:r>
              <a:rPr lang="en-US" sz="3200" dirty="0" smtClean="0"/>
              <a:t>tool (~</a:t>
            </a:r>
            <a:r>
              <a:rPr lang="en-US" sz="3200" dirty="0"/>
              <a:t>1h for NA12878 full set of variants: SNVs, </a:t>
            </a:r>
            <a:r>
              <a:rPr lang="en-US" sz="3200" dirty="0" err="1"/>
              <a:t>indels</a:t>
            </a:r>
            <a:r>
              <a:rPr lang="en-US" sz="3200" dirty="0"/>
              <a:t> and SVs</a:t>
            </a:r>
            <a:r>
              <a:rPr lang="en-US" sz="32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PG is </a:t>
            </a:r>
            <a:r>
              <a:rPr lang="en-US" sz="3200" b="1" u="sng" dirty="0" smtClean="0"/>
              <a:t>useful in processing and analyses of functional genomic assays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--e.g. read alignment, RNA-</a:t>
            </a:r>
            <a:r>
              <a:rPr lang="en-US" sz="3200" dirty="0" err="1" smtClean="0"/>
              <a:t>seq</a:t>
            </a:r>
            <a:r>
              <a:rPr lang="en-US" sz="3200" dirty="0" smtClean="0"/>
              <a:t> quantification and allele-specific analyses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840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use </a:t>
            </a:r>
            <a:r>
              <a:rPr lang="en-US" dirty="0" smtClean="0"/>
              <a:t>of </a:t>
            </a:r>
            <a:r>
              <a:rPr lang="en-US" dirty="0" smtClean="0"/>
              <a:t>a </a:t>
            </a:r>
            <a:r>
              <a:rPr lang="en-US" dirty="0" smtClean="0"/>
              <a:t>personal </a:t>
            </a:r>
            <a:r>
              <a:rPr lang="en-US" dirty="0"/>
              <a:t>genome </a:t>
            </a:r>
            <a:r>
              <a:rPr lang="en-US" dirty="0" smtClean="0"/>
              <a:t>for a single individual (NA12878) </a:t>
            </a:r>
            <a:r>
              <a:rPr lang="en-US" dirty="0"/>
              <a:t>in </a:t>
            </a:r>
            <a:r>
              <a:rPr lang="en-US" dirty="0" smtClean="0"/>
              <a:t>ENCODE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536069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The Encode Consortium, </a:t>
            </a:r>
            <a:r>
              <a:rPr lang="en-US" i="1" dirty="0" smtClean="0"/>
              <a:t>Nature</a:t>
            </a:r>
            <a:r>
              <a:rPr lang="en-US" dirty="0"/>
              <a:t> </a:t>
            </a:r>
            <a:r>
              <a:rPr lang="en-US" dirty="0" smtClean="0"/>
              <a:t>(2012)</a:t>
            </a:r>
          </a:p>
          <a:p>
            <a:pPr algn="ctr"/>
            <a:r>
              <a:rPr lang="en-US" dirty="0" err="1" smtClean="0"/>
              <a:t>Djebali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, Nature (2012)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584" y="2425279"/>
            <a:ext cx="5932193" cy="411363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519561" y="1030663"/>
            <a:ext cx="5183188" cy="823912"/>
          </a:xfrm>
        </p:spPr>
        <p:txBody>
          <a:bodyPr/>
          <a:lstStyle/>
          <a:p>
            <a:pPr algn="ctr"/>
            <a:r>
              <a:rPr lang="en-US" dirty="0" smtClean="0"/>
              <a:t>Gerstein </a:t>
            </a:r>
            <a:r>
              <a:rPr lang="en-US" i="1" dirty="0" smtClean="0"/>
              <a:t>et. al.</a:t>
            </a:r>
            <a:r>
              <a:rPr lang="en-US" dirty="0" smtClean="0"/>
              <a:t>, </a:t>
            </a:r>
            <a:r>
              <a:rPr lang="en-US" i="1" dirty="0" smtClean="0"/>
              <a:t>Nature </a:t>
            </a:r>
            <a:r>
              <a:rPr lang="en-US" dirty="0" smtClean="0"/>
              <a:t>(2012)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68510" y="1937515"/>
            <a:ext cx="4485290" cy="47865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44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68359" y="1937515"/>
            <a:ext cx="294289" cy="238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prospects of PGs in </a:t>
            </a:r>
            <a:r>
              <a:rPr lang="en-US" dirty="0" smtClean="0"/>
              <a:t>ENCODE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8948" y="1690688"/>
            <a:ext cx="11154103" cy="4351338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Diploid genomes for all GM cell lines and </a:t>
            </a:r>
            <a:r>
              <a:rPr lang="en-US" sz="3600" b="1" dirty="0" smtClean="0"/>
              <a:t>H1</a:t>
            </a:r>
            <a:br>
              <a:rPr lang="en-US" sz="3600" b="1" dirty="0" smtClean="0"/>
            </a:br>
            <a:r>
              <a:rPr lang="en-US" sz="3600" dirty="0" smtClean="0"/>
              <a:t>--</a:t>
            </a:r>
            <a:r>
              <a:rPr lang="en-US" sz="3600" dirty="0" smtClean="0">
                <a:sym typeface="Wingdings" panose="05000000000000000000" pitchFamily="2" charset="2"/>
              </a:rPr>
              <a:t>14/35 </a:t>
            </a:r>
            <a:r>
              <a:rPr lang="en-US" sz="3600" dirty="0">
                <a:sym typeface="Wingdings" panose="05000000000000000000" pitchFamily="2" charset="2"/>
              </a:rPr>
              <a:t>GM cell </a:t>
            </a:r>
            <a:r>
              <a:rPr lang="en-US" sz="3600" dirty="0" smtClean="0">
                <a:sym typeface="Wingdings" panose="05000000000000000000" pitchFamily="2" charset="2"/>
              </a:rPr>
              <a:t>lines in ENCODE with </a:t>
            </a:r>
            <a:r>
              <a:rPr lang="en-US" sz="3600" dirty="0">
                <a:sym typeface="Wingdings" panose="05000000000000000000" pitchFamily="2" charset="2"/>
              </a:rPr>
              <a:t>available 1000GP Phase 1 DNA </a:t>
            </a:r>
            <a:r>
              <a:rPr lang="en-US" sz="3600" dirty="0" smtClean="0">
                <a:sym typeface="Wingdings" panose="05000000000000000000" pitchFamily="2" charset="2"/>
              </a:rPr>
              <a:t>data</a:t>
            </a:r>
            <a:endParaRPr lang="en-US" sz="3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3600" dirty="0" smtClean="0">
              <a:sym typeface="Wingdings" panose="05000000000000000000" pitchFamily="2" charset="2"/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en-US" sz="3600" b="1" dirty="0"/>
              <a:t>Dealing with non-diploid genomes, e.g. cancer cell lines (</a:t>
            </a:r>
            <a:r>
              <a:rPr lang="en-US" sz="3600" b="1" dirty="0" err="1"/>
              <a:t>polyploid</a:t>
            </a:r>
            <a:r>
              <a:rPr lang="en-US" sz="3600" b="1" dirty="0"/>
              <a:t>)</a:t>
            </a:r>
            <a:br>
              <a:rPr lang="en-US" sz="3600" b="1" dirty="0"/>
            </a:br>
            <a:r>
              <a:rPr lang="en-US" sz="3600" dirty="0"/>
              <a:t>--make use of </a:t>
            </a:r>
            <a:r>
              <a:rPr lang="en-US" sz="3600" dirty="0" smtClean="0"/>
              <a:t>available HeLa genome (with phase and ploidy info)</a:t>
            </a:r>
            <a:br>
              <a:rPr lang="en-US" sz="3600" dirty="0" smtClean="0"/>
            </a:br>
            <a:endParaRPr lang="en-US" sz="3600" dirty="0"/>
          </a:p>
          <a:p>
            <a:pPr marL="742950" indent="-742950">
              <a:buFont typeface="+mj-lt"/>
              <a:buAutoNum type="arabicPeriod" startAt="2"/>
            </a:pPr>
            <a:r>
              <a:rPr lang="en-US" sz="3600" b="1" dirty="0"/>
              <a:t>Entex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--PGs and functional assays for multiple </a:t>
            </a:r>
            <a:r>
              <a:rPr lang="en-US" sz="3600" dirty="0" smtClean="0"/>
              <a:t>tissues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76684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Yale University</a:t>
            </a:r>
          </a:p>
          <a:p>
            <a:r>
              <a:rPr lang="en-US" dirty="0" smtClean="0"/>
              <a:t>Joel Rozowsky</a:t>
            </a:r>
          </a:p>
          <a:p>
            <a:r>
              <a:rPr lang="en-US" dirty="0" smtClean="0"/>
              <a:t>Timur Galeev</a:t>
            </a:r>
          </a:p>
          <a:p>
            <a:r>
              <a:rPr lang="en-US" dirty="0" smtClean="0"/>
              <a:t>Arif Harmanci</a:t>
            </a:r>
          </a:p>
          <a:p>
            <a:r>
              <a:rPr lang="en-US" dirty="0" smtClean="0"/>
              <a:t>Rob Kitchen</a:t>
            </a:r>
          </a:p>
          <a:p>
            <a:r>
              <a:rPr lang="en-US" dirty="0" smtClean="0"/>
              <a:t>Mark </a:t>
            </a:r>
            <a:r>
              <a:rPr lang="en-US" dirty="0" smtClean="0"/>
              <a:t>Gerstein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EMBL-EBI</a:t>
            </a:r>
          </a:p>
          <a:p>
            <a:r>
              <a:rPr lang="en-US" dirty="0" smtClean="0"/>
              <a:t>Oliver </a:t>
            </a:r>
            <a:r>
              <a:rPr lang="en-US" dirty="0" smtClean="0"/>
              <a:t>Stegle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46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58104" y="1847850"/>
            <a:ext cx="27668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Mayo Clinic</a:t>
            </a:r>
          </a:p>
          <a:p>
            <a:r>
              <a:rPr lang="en-US" dirty="0" smtClean="0"/>
              <a:t>Alexej Abyzov</a:t>
            </a:r>
          </a:p>
        </p:txBody>
      </p:sp>
    </p:spTree>
    <p:extLst>
      <p:ext uri="{BB962C8B-B14F-4D97-AF65-F5344CB8AC3E}">
        <p14:creationId xmlns:p14="http://schemas.microsoft.com/office/powerpoint/2010/main" val="90253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the personal genome </a:t>
            </a:r>
            <a:r>
              <a:rPr lang="en-US" dirty="0" smtClean="0"/>
              <a:t>(PG) should </a:t>
            </a:r>
            <a:r>
              <a:rPr lang="en-US" dirty="0" smtClean="0"/>
              <a:t>be the platform for functional </a:t>
            </a:r>
            <a:r>
              <a:rPr lang="en-US" dirty="0" smtClean="0"/>
              <a:t>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u="sng" dirty="0" smtClean="0"/>
              <a:t>Advantages of PGs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Diploid</a:t>
            </a:r>
            <a:br>
              <a:rPr lang="en-US" sz="2400" b="1" dirty="0" smtClean="0"/>
            </a:br>
            <a:r>
              <a:rPr lang="en-US" sz="2400" dirty="0" smtClean="0"/>
              <a:t>--Ability </a:t>
            </a:r>
            <a:r>
              <a:rPr lang="en-US" sz="2400" dirty="0"/>
              <a:t>to incorporate private variants of any </a:t>
            </a:r>
            <a:r>
              <a:rPr lang="en-US" sz="2400" dirty="0" smtClean="0"/>
              <a:t>size</a:t>
            </a:r>
            <a:br>
              <a:rPr lang="en-US" sz="2400" dirty="0" smtClean="0"/>
            </a:br>
            <a:r>
              <a:rPr lang="en-US" sz="2400" dirty="0" smtClean="0"/>
              <a:t>--exhibit </a:t>
            </a:r>
            <a:r>
              <a:rPr lang="en-US" sz="2400" dirty="0"/>
              <a:t>phase </a:t>
            </a:r>
            <a:r>
              <a:rPr lang="en-US" sz="2400" dirty="0" smtClean="0"/>
              <a:t>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Scale easily with more samples and improving sequencing technologies: longer reads </a:t>
            </a:r>
            <a:r>
              <a:rPr lang="en-US" sz="2400" b="1" dirty="0" smtClean="0"/>
              <a:t>and more accurate </a:t>
            </a:r>
            <a:r>
              <a:rPr lang="en-US" sz="2400" b="1" dirty="0"/>
              <a:t>phase information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--We have developed a tool for PG </a:t>
            </a:r>
            <a:r>
              <a:rPr lang="en-US" sz="2400" dirty="0" smtClean="0"/>
              <a:t>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Very useful in functional genomic assay analyses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a) read alignment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b) RNA-</a:t>
            </a:r>
            <a:r>
              <a:rPr lang="en-US" sz="2400" dirty="0" err="1" smtClean="0"/>
              <a:t>seq</a:t>
            </a:r>
            <a:r>
              <a:rPr lang="en-US" sz="2400" dirty="0" smtClean="0"/>
              <a:t> quantification</a:t>
            </a:r>
            <a:br>
              <a:rPr lang="en-US" sz="2400" dirty="0" smtClean="0"/>
            </a:br>
            <a:r>
              <a:rPr lang="en-US" sz="2400" dirty="0" smtClean="0"/>
              <a:t>c) allele-specific analyses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personal genome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3406"/>
            <a:ext cx="10515600" cy="808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 genome construction using </a:t>
            </a:r>
            <a:r>
              <a:rPr lang="en-US" i="1" dirty="0" smtClean="0"/>
              <a:t>vcf2diploid </a:t>
            </a:r>
            <a:r>
              <a:rPr lang="en-US" dirty="0" smtClean="0"/>
              <a:t>tool allows variants of different sizes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4083" y="6356284"/>
            <a:ext cx="4622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Rozowsky </a:t>
            </a:r>
            <a:r>
              <a:rPr lang="en-US" sz="2400" i="1" dirty="0"/>
              <a:t>et al.</a:t>
            </a:r>
            <a:r>
              <a:rPr lang="en-US" sz="2400" dirty="0"/>
              <a:t> </a:t>
            </a:r>
            <a:r>
              <a:rPr lang="en-US" sz="2400" i="1" dirty="0" err="1"/>
              <a:t>Mol</a:t>
            </a:r>
            <a:r>
              <a:rPr lang="en-US" sz="2400" i="1" dirty="0"/>
              <a:t> </a:t>
            </a:r>
            <a:r>
              <a:rPr lang="en-US" sz="2400" i="1" dirty="0" err="1"/>
              <a:t>Syst</a:t>
            </a:r>
            <a:r>
              <a:rPr lang="en-US" sz="2400" i="1" dirty="0"/>
              <a:t> </a:t>
            </a:r>
            <a:r>
              <a:rPr lang="en-US" sz="2400" i="1" dirty="0" err="1"/>
              <a:t>Biol</a:t>
            </a:r>
            <a:r>
              <a:rPr lang="en-US" sz="2400" i="1" dirty="0"/>
              <a:t> </a:t>
            </a:r>
            <a:r>
              <a:rPr lang="en-US" sz="2400" dirty="0"/>
              <a:t>(2011)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68791" y="2195546"/>
            <a:ext cx="2313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fasta</a:t>
            </a:r>
            <a:r>
              <a:rPr lang="en-US" sz="2400" dirty="0"/>
              <a:t>;</a:t>
            </a:r>
            <a:r>
              <a:rPr lang="en-US" sz="2400" dirty="0" smtClean="0"/>
              <a:t> reference)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368791" y="2714186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vcf</a:t>
            </a:r>
            <a:r>
              <a:rPr lang="en-US" sz="2400" dirty="0" smtClean="0"/>
              <a:t>, variants</a:t>
            </a:r>
            <a:br>
              <a:rPr lang="en-US" sz="2400" dirty="0" smtClean="0"/>
            </a:br>
            <a:r>
              <a:rPr lang="en-US" sz="2400" dirty="0" smtClean="0"/>
              <a:t>phased or </a:t>
            </a:r>
            <a:r>
              <a:rPr lang="en-US" sz="2400" dirty="0" err="1" smtClean="0"/>
              <a:t>unphased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368791" y="3893161"/>
            <a:ext cx="21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fasta</a:t>
            </a:r>
            <a:r>
              <a:rPr lang="en-US" sz="2400" dirty="0" smtClean="0"/>
              <a:t>; for each </a:t>
            </a:r>
            <a:br>
              <a:rPr lang="en-US" sz="2400" dirty="0" smtClean="0"/>
            </a:br>
            <a:r>
              <a:rPr lang="en-US" sz="2400" dirty="0" smtClean="0"/>
              <a:t>haplotype)</a:t>
            </a:r>
            <a:endParaRPr lang="en-US" sz="2400" dirty="0"/>
          </a:p>
        </p:txBody>
      </p:sp>
      <p:sp>
        <p:nvSpPr>
          <p:cNvPr id="22" name="Plus 21"/>
          <p:cNvSpPr/>
          <p:nvPr/>
        </p:nvSpPr>
        <p:spPr>
          <a:xfrm>
            <a:off x="10280965" y="2562046"/>
            <a:ext cx="263569" cy="30772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10336527" y="3549835"/>
            <a:ext cx="211828" cy="3433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7" y="1899578"/>
            <a:ext cx="9281305" cy="28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construction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Choice </a:t>
            </a:r>
            <a:r>
              <a:rPr lang="en-US" b="1" dirty="0"/>
              <a:t>of call set(s)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-- e.g</a:t>
            </a:r>
            <a:r>
              <a:rPr lang="en-US" dirty="0"/>
              <a:t>. different versions of 1000GP call </a:t>
            </a:r>
            <a:r>
              <a:rPr lang="en-US" dirty="0" smtClean="0"/>
              <a:t>sets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/>
              <a:t>Choice of variants </a:t>
            </a:r>
          </a:p>
          <a:p>
            <a:pPr marL="0" indent="0">
              <a:buNone/>
            </a:pPr>
            <a:r>
              <a:rPr lang="en-US" dirty="0"/>
              <a:t>-- e.g. SVs or </a:t>
            </a:r>
            <a:r>
              <a:rPr lang="en-US" dirty="0" err="1"/>
              <a:t>indels</a:t>
            </a:r>
            <a:r>
              <a:rPr lang="en-US" dirty="0"/>
              <a:t> or SNVs </a:t>
            </a:r>
            <a:r>
              <a:rPr lang="en-US" dirty="0" smtClean="0"/>
              <a:t>only</a:t>
            </a:r>
          </a:p>
          <a:p>
            <a:pPr marL="0" indent="0">
              <a:buNone/>
            </a:pPr>
            <a:r>
              <a:rPr lang="en-US" dirty="0" smtClean="0"/>
              <a:t>3.</a:t>
            </a:r>
            <a:r>
              <a:rPr lang="en-US" b="1" dirty="0" smtClean="0"/>
              <a:t> Choice </a:t>
            </a:r>
            <a:r>
              <a:rPr lang="en-US" b="1" dirty="0"/>
              <a:t>of reference </a:t>
            </a:r>
          </a:p>
          <a:p>
            <a:pPr marL="0" indent="0">
              <a:buNone/>
            </a:pPr>
            <a:r>
              <a:rPr lang="en-US" dirty="0"/>
              <a:t>-- choose the </a:t>
            </a:r>
            <a:r>
              <a:rPr lang="en-US" dirty="0" smtClean="0"/>
              <a:t>reference genome in which the call set is derived </a:t>
            </a:r>
            <a:r>
              <a:rPr lang="en-US" dirty="0" smtClean="0"/>
              <a:t>from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b="1" dirty="0" smtClean="0"/>
              <a:t>Assessment of call set quality</a:t>
            </a:r>
          </a:p>
          <a:p>
            <a:pPr marL="0" indent="0">
              <a:buNone/>
            </a:pPr>
            <a:r>
              <a:rPr lang="en-US" dirty="0" smtClean="0"/>
              <a:t>-- e.g. analysis of </a:t>
            </a:r>
            <a:r>
              <a:rPr lang="en-US" dirty="0"/>
              <a:t>Mendelian </a:t>
            </a:r>
            <a:r>
              <a:rPr lang="en-US" dirty="0" smtClean="0"/>
              <a:t>inconsistency in family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060" y="583419"/>
            <a:ext cx="10758197" cy="327187"/>
          </a:xfrm>
        </p:spPr>
        <p:txBody>
          <a:bodyPr>
            <a:noAutofit/>
          </a:bodyPr>
          <a:lstStyle/>
          <a:p>
            <a:r>
              <a:rPr lang="en-US" sz="3200" dirty="0" smtClean="0"/>
              <a:t>Assessment of call set quality: </a:t>
            </a:r>
            <a:r>
              <a:rPr lang="en-US" sz="3200" dirty="0"/>
              <a:t>Mendelian inconsistency (e.g. GATK HC PCR-free CEU trio)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207735"/>
              </p:ext>
            </p:extLst>
          </p:nvPr>
        </p:nvGraphicFramePr>
        <p:xfrm>
          <a:off x="1019567" y="1457243"/>
          <a:ext cx="9172016" cy="4727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052"/>
                <a:gridCol w="1412275"/>
                <a:gridCol w="1274969"/>
                <a:gridCol w="1274969"/>
                <a:gridCol w="1274969"/>
                <a:gridCol w="1451503"/>
                <a:gridCol w="1157279"/>
              </a:tblGrid>
              <a:tr h="464983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NA12891</a:t>
                      </a:r>
                    </a:p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Father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NA12892</a:t>
                      </a:r>
                    </a:p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Mother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NA12878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%Err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4983"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RR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RA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AA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518631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505499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1215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1025345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1659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194589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1806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>
                          <a:effectLst/>
                        </a:rPr>
                        <a:t>198054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1.75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507750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506699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1110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1015559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194409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397233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195245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786887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---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742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194722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206720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402184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1485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193636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1551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196672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1.54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653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198416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202366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401435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0.16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113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1316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816825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818254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39163" y="6393594"/>
            <a:ext cx="14477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*Autosomes only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18101</TotalTime>
  <Words>1822</Words>
  <Application>Microsoft Office PowerPoint</Application>
  <PresentationFormat>Widescreen</PresentationFormat>
  <Paragraphs>511</Paragraphs>
  <Slides>46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Courier</vt:lpstr>
      <vt:lpstr>MS PGothic</vt:lpstr>
      <vt:lpstr>Arial</vt:lpstr>
      <vt:lpstr>Calibri</vt:lpstr>
      <vt:lpstr>Calibri Light</vt:lpstr>
      <vt:lpstr>Courier New</vt:lpstr>
      <vt:lpstr>Wingdings</vt:lpstr>
      <vt:lpstr>Office Theme</vt:lpstr>
      <vt:lpstr>Using personal genomes for ENCODE data</vt:lpstr>
      <vt:lpstr>Transitioning from  Reference Genome (RG) to Personal Genome (PG)</vt:lpstr>
      <vt:lpstr>Reference Genome (RG)</vt:lpstr>
      <vt:lpstr>Transitioning from  Reference Genome (RG) to Personal Genome (PG)</vt:lpstr>
      <vt:lpstr>Why the personal genome (PG) should be the platform for functional genomics</vt:lpstr>
      <vt:lpstr>Constructing a personal genome</vt:lpstr>
      <vt:lpstr>Personal genome construction using vcf2diploid tool allows variants of different sizes</vt:lpstr>
      <vt:lpstr>Some construction considerations</vt:lpstr>
      <vt:lpstr>Assessment of call set quality: Mendelian inconsistency (e.g. GATK HC PCR-free CEU trio)</vt:lpstr>
      <vt:lpstr>NA12878 family of PGs we already have</vt:lpstr>
      <vt:lpstr>Other possible choices of NA12878 call sets for ENCODE:</vt:lpstr>
      <vt:lpstr>PowerPoint Presentation</vt:lpstr>
      <vt:lpstr>Utility of PGs:  Read alignment</vt:lpstr>
      <vt:lpstr>Alignment gets better as variant sets get more complete: NA12878 Pol2 ChIP-seq (ENCODE)</vt:lpstr>
      <vt:lpstr>Alignment gets better as variant sets get more complete: NA12878 RNA-seq (Kilpinen et al. 2013)</vt:lpstr>
      <vt:lpstr>Utility of PGs:  RNA-seq quantification with SVs incorporated</vt:lpstr>
      <vt:lpstr>Including SVs in diploid personal genomes: a simple example</vt:lpstr>
      <vt:lpstr>Including SVs in diploid personal genomes : more complex</vt:lpstr>
      <vt:lpstr>SVs-in-PG analyses in Sudmant et al., Nature (2015)</vt:lpstr>
      <vt:lpstr>Utility of SVs: Exons with direct SV overlap</vt:lpstr>
      <vt:lpstr>SVs-in-PG analyses in Sudmant et al., Nature (2015)</vt:lpstr>
      <vt:lpstr>Utility of PGs:  Alleviate biases in detection of allele-specific variants</vt:lpstr>
      <vt:lpstr>Allele-specific (AS) behavior</vt:lpstr>
      <vt:lpstr>Compute allelic ratio (i.e. read difference at the 2 alleles)</vt:lpstr>
      <vt:lpstr>Binomial model on observed distribution</vt:lpstr>
      <vt:lpstr>Some issues in AS analyses</vt:lpstr>
      <vt:lpstr>Reference bias  (naïve alignment to the human reference genome)</vt:lpstr>
      <vt:lpstr>PG alleviates reference bias in alignment</vt:lpstr>
      <vt:lpstr>PG alleviates reference bias in alignment</vt:lpstr>
      <vt:lpstr>Some issues in AS analyses</vt:lpstr>
      <vt:lpstr>Ambiguous mapping bias due to sequence similarity</vt:lpstr>
      <vt:lpstr>Account for ambiguous mapping bias</vt:lpstr>
      <vt:lpstr>PG facilitates the resolution of ambiguous mapping bias</vt:lpstr>
      <vt:lpstr>Some issues in AS analyses</vt:lpstr>
      <vt:lpstr>Binomial model on observed distribution</vt:lpstr>
      <vt:lpstr>Over-dispersion  – broader distribution than expected</vt:lpstr>
      <vt:lpstr>Over-dispersion  – broader distribution than expected</vt:lpstr>
      <vt:lpstr>Beta-binomial distribution  – to account for over-dispersion</vt:lpstr>
      <vt:lpstr>Accounting for overdispersion: Binomial VS Beta-binomial</vt:lpstr>
      <vt:lpstr>Accounting for overdispersion: Binomial VS Beta-binomial</vt:lpstr>
      <vt:lpstr>Overdispersion parameter (ρ) as a useful QC metric for data harmonization</vt:lpstr>
      <vt:lpstr>Accounting for overdispersion: Binomial VS Beta-binomial</vt:lpstr>
      <vt:lpstr>Summary</vt:lpstr>
      <vt:lpstr>Previous use of a personal genome for a single individual (NA12878) in ENCODE</vt:lpstr>
      <vt:lpstr>Future prospects of PGs in ENCODE</vt:lpstr>
      <vt:lpstr>Acknowledgement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personal genomes for ENCODE data</dc:title>
  <dc:creator>Jieming Chen</dc:creator>
  <cp:lastModifiedBy>Jieming Chen</cp:lastModifiedBy>
  <cp:revision>364</cp:revision>
  <dcterms:created xsi:type="dcterms:W3CDTF">2016-02-20T05:26:41Z</dcterms:created>
  <dcterms:modified xsi:type="dcterms:W3CDTF">2016-03-10T01:33:36Z</dcterms:modified>
</cp:coreProperties>
</file>