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78" r:id="rId2"/>
    <p:sldId id="281" r:id="rId3"/>
    <p:sldId id="258" r:id="rId4"/>
    <p:sldId id="261" r:id="rId5"/>
    <p:sldId id="279" r:id="rId6"/>
    <p:sldId id="280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99D5"/>
    <a:srgbClr val="48BA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 snapToGrid="0" snapToObjects="1">
      <p:cViewPr>
        <p:scale>
          <a:sx n="150" d="100"/>
          <a:sy n="150" d="100"/>
        </p:scale>
        <p:origin x="704" y="1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A5A41-22F6-F646-91F2-EE3F5901DAEF}" type="datetimeFigureOut">
              <a:rPr lang="en-US" smtClean="0"/>
              <a:t>3/11/16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57D45-C467-E840-8F8A-1793745C0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580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485F4-A476-D14B-B106-BB585EC078B0}" type="datetimeFigureOut">
              <a:rPr lang="en-US" smtClean="0"/>
              <a:t>3/11/16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325D1-110E-F84B-9497-7F1F6964F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187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BC8F4-57FA-EB4E-AC33-D114992925D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10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BC8F4-57FA-EB4E-AC33-D114992925D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106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BC8F4-57FA-EB4E-AC33-D114992925D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106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BC8F4-57FA-EB4E-AC33-D114992925D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106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BC8F4-57FA-EB4E-AC33-D114992925D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106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BC8F4-57FA-EB4E-AC33-D114992925D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106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781BB-96AF-D446-9AB5-9CF0567E0931}" type="datetime1">
              <a:rPr lang="en-US" smtClean="0"/>
              <a:t>3/11/16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6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EE26B-4CB7-4144-8639-E369C0A0E631}" type="datetime1">
              <a:rPr lang="en-US" smtClean="0"/>
              <a:t>3/11/16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78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6B902-A7CE-6241-A596-D587B1658B8F}" type="datetime1">
              <a:rPr lang="en-US" smtClean="0"/>
              <a:t>3/11/16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25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9EFD-0E46-EA4E-9A64-C63A88232379}" type="datetime1">
              <a:rPr lang="en-US" smtClean="0"/>
              <a:t>3/11/16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55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5E412-2A37-EE4E-96EC-0FB057D453FE}" type="datetime1">
              <a:rPr lang="en-US" smtClean="0"/>
              <a:t>3/11/16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9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5316-4223-AA4D-A096-E1D134A3596A}" type="datetime1">
              <a:rPr lang="en-US" smtClean="0"/>
              <a:t>3/11/16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9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00DD7-0225-5C49-A012-2D167ED58848}" type="datetime1">
              <a:rPr lang="en-US" smtClean="0"/>
              <a:t>3/11/16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35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E28E3-EC68-D54E-9941-9F6E5D0F11FF}" type="datetime1">
              <a:rPr lang="en-US" smtClean="0"/>
              <a:t>3/11/16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09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A72C-E94E-834C-951B-281823AF0839}" type="datetime1">
              <a:rPr lang="en-US" smtClean="0"/>
              <a:t>3/11/16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89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6578-0F90-B441-AB29-F478574D2EAB}" type="datetime1">
              <a:rPr lang="en-US" smtClean="0"/>
              <a:t>3/11/16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88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8B12C-9847-FA41-B4D5-74F058765D35}" type="datetime1">
              <a:rPr lang="en-US" smtClean="0"/>
              <a:t>3/11/16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50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84EE3-7918-8F46-BB62-E156DB6CC0F2}" type="datetime1">
              <a:rPr lang="en-US" smtClean="0"/>
              <a:t>3/11/16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6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5.png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87924" y="59074"/>
            <a:ext cx="90179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Basic Objective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 Idea Behind the Formalism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For Predicting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Allosteric Sites on the </a:t>
            </a:r>
            <a:r>
              <a:rPr lang="en-US" sz="2400" b="1" i="1" dirty="0" smtClean="0">
                <a:solidFill>
                  <a:prstClr val="black"/>
                </a:solidFill>
                <a:latin typeface="Calibri"/>
              </a:rPr>
              <a:t>Surface</a:t>
            </a:r>
            <a:endParaRPr lang="en-US" sz="2400" b="1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522" y="3597255"/>
            <a:ext cx="4854313" cy="684582"/>
          </a:xfrm>
          <a:prstGeom prst="rect">
            <a:avLst/>
          </a:prstGeom>
        </p:spPr>
      </p:pic>
      <p:pic>
        <p:nvPicPr>
          <p:cNvPr id="15" name="Picture 14" descr="bl_formalis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20065" r="3874" b="15482"/>
          <a:stretch/>
        </p:blipFill>
        <p:spPr>
          <a:xfrm>
            <a:off x="1565357" y="986131"/>
            <a:ext cx="5903575" cy="25935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6390" y="4377575"/>
            <a:ext cx="87883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Identify pockets on the protein surface by running MC simulations in which a ligand walks along the proteins surface </a:t>
            </a:r>
            <a:r>
              <a:rPr lang="en-US" b="1" dirty="0" smtClean="0"/>
              <a:t>(A)</a:t>
            </a:r>
          </a:p>
          <a:p>
            <a:endParaRPr lang="en-US" sz="1200" b="1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Score each </a:t>
            </a:r>
            <a:r>
              <a:rPr lang="en-US" dirty="0" smtClean="0"/>
              <a:t>pocket by </a:t>
            </a:r>
            <a:r>
              <a:rPr lang="en-US" dirty="0"/>
              <a:t>the degree to which it perturbs large-scale </a:t>
            </a:r>
            <a:r>
              <a:rPr lang="en-US" dirty="0" smtClean="0"/>
              <a:t>motions. Shallow sites </a:t>
            </a:r>
            <a:r>
              <a:rPr lang="en-US" b="1" dirty="0" smtClean="0"/>
              <a:t>(C)</a:t>
            </a:r>
            <a:r>
              <a:rPr lang="en-US" dirty="0" smtClean="0"/>
              <a:t> or sites at which the ligand does not interfere with motion </a:t>
            </a:r>
            <a:r>
              <a:rPr lang="en-US" b="1" dirty="0" smtClean="0"/>
              <a:t>(D)</a:t>
            </a:r>
            <a:r>
              <a:rPr lang="en-US" dirty="0" smtClean="0"/>
              <a:t> earn low scores, whereas deeper pockets at which occlusion ‘blocks’ motion earn high scores </a:t>
            </a:r>
            <a:r>
              <a:rPr lang="en-US" b="1" dirty="0" smtClean="0"/>
              <a:t>(B)</a:t>
            </a:r>
            <a:r>
              <a:rPr lang="en-US" dirty="0" smtClean="0"/>
              <a:t>.</a:t>
            </a:r>
          </a:p>
          <a:p>
            <a:endParaRPr lang="en-US" sz="1200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Threshold </a:t>
            </a:r>
            <a:r>
              <a:rPr lang="en-US" dirty="0"/>
              <a:t>the list </a:t>
            </a:r>
            <a:r>
              <a:rPr lang="en-US" dirty="0" smtClean="0"/>
              <a:t>or sites to </a:t>
            </a:r>
            <a:r>
              <a:rPr lang="en-US" dirty="0"/>
              <a:t>identify the set </a:t>
            </a:r>
            <a:r>
              <a:rPr lang="en-US" dirty="0" smtClean="0"/>
              <a:t>predicted allosteric sites at the surface.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9473" y="1002549"/>
            <a:ext cx="4998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(A)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9473" y="2213249"/>
            <a:ext cx="4802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(C)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7376274" y="1002549"/>
            <a:ext cx="4998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(B)</a:t>
            </a:r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7376274" y="2213249"/>
            <a:ext cx="5061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(D)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07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62524" y="59074"/>
            <a:ext cx="901797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STRESS Output for </a:t>
            </a:r>
            <a:r>
              <a:rPr lang="en-US" sz="2800" b="1" dirty="0">
                <a:solidFill>
                  <a:prstClr val="black"/>
                </a:solidFill>
              </a:rPr>
              <a:t>Predicted </a:t>
            </a:r>
            <a:endParaRPr lang="en-US" sz="2800" b="1" dirty="0" smtClean="0">
              <a:solidFill>
                <a:prstClr val="black"/>
              </a:solidFill>
            </a:endParaRPr>
          </a:p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Allosteric </a:t>
            </a:r>
            <a:r>
              <a:rPr lang="en-US" sz="2800" b="1" dirty="0">
                <a:solidFill>
                  <a:prstClr val="black"/>
                </a:solidFill>
              </a:rPr>
              <a:t>Sites on the </a:t>
            </a:r>
            <a:r>
              <a:rPr lang="en-US" sz="2800" b="1" i="1" dirty="0" smtClean="0">
                <a:solidFill>
                  <a:prstClr val="black"/>
                </a:solidFill>
              </a:rPr>
              <a:t>Surface</a:t>
            </a:r>
            <a:endParaRPr lang="en-US" sz="2800" b="1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/>
            <a:r>
              <a:rPr lang="en-US" sz="2400" b="1" dirty="0" err="1" smtClean="0">
                <a:solidFill>
                  <a:prstClr val="black"/>
                </a:solidFill>
              </a:rPr>
              <a:t>stress.molmovdb.org</a:t>
            </a:r>
            <a:endParaRPr lang="en-US" sz="2400" b="1" dirty="0" smtClean="0">
              <a:solidFill>
                <a:prstClr val="black"/>
              </a:solidFill>
            </a:endParaRPr>
          </a:p>
          <a:p>
            <a:pPr algn="ctr"/>
            <a:endParaRPr lang="en-US" sz="1200" b="1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8" y="2905946"/>
            <a:ext cx="2450123" cy="28725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9790" y="5799668"/>
            <a:ext cx="1291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PDB: 3PFK</a:t>
            </a:r>
            <a:endParaRPr lang="en-US" dirty="0"/>
          </a:p>
        </p:txBody>
      </p:sp>
      <p:pic>
        <p:nvPicPr>
          <p:cNvPr id="8" name="Picture 7" descr="bl_formalis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2" t="20065" r="3874" b="48684"/>
          <a:stretch/>
        </p:blipFill>
        <p:spPr>
          <a:xfrm>
            <a:off x="3153832" y="1823707"/>
            <a:ext cx="2727599" cy="1257536"/>
          </a:xfrm>
          <a:prstGeom prst="rect">
            <a:avLst/>
          </a:prstGeom>
        </p:spPr>
      </p:pic>
      <p:pic>
        <p:nvPicPr>
          <p:cNvPr id="4" name="Picture 3" descr="bl_out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" t="12037" r="3859" b="14660"/>
          <a:stretch/>
        </p:blipFill>
        <p:spPr>
          <a:xfrm>
            <a:off x="4487332" y="3365504"/>
            <a:ext cx="4529667" cy="19040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79690" y="3009904"/>
            <a:ext cx="1291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Output</a:t>
            </a:r>
            <a:endParaRPr lang="en-US" sz="2000" b="1" u="sng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270000" y="2494466"/>
            <a:ext cx="1883833" cy="915548"/>
          </a:xfrm>
          <a:prstGeom prst="line">
            <a:avLst/>
          </a:prstGeom>
          <a:ln w="38100">
            <a:solidFill>
              <a:schemeClr val="tx1"/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857036" y="2181198"/>
            <a:ext cx="0" cy="828706"/>
          </a:xfrm>
          <a:prstGeom prst="line">
            <a:avLst/>
          </a:prstGeom>
          <a:ln w="38100">
            <a:solidFill>
              <a:schemeClr val="tx1"/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795800" y="2180170"/>
            <a:ext cx="1061236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27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924" y="59074"/>
            <a:ext cx="90179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Basic Objective and Idea Behind the Formalism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For Predicting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Allosteric Residues within the </a:t>
            </a:r>
            <a:r>
              <a:rPr lang="en-US" sz="2400" b="1" i="1" dirty="0" smtClean="0">
                <a:solidFill>
                  <a:prstClr val="black"/>
                </a:solidFill>
                <a:latin typeface="Calibri"/>
              </a:rPr>
              <a:t>Interior</a:t>
            </a:r>
            <a:endParaRPr lang="en-US" sz="2400" b="1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 descr="GN_formalism_al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3" t="16921" r="28366" b="10856"/>
          <a:stretch/>
        </p:blipFill>
        <p:spPr>
          <a:xfrm>
            <a:off x="359835" y="1033201"/>
            <a:ext cx="5373596" cy="5634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641" y="1714827"/>
            <a:ext cx="1755691" cy="332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642" y="2190892"/>
            <a:ext cx="2728438" cy="355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4642" y="2694472"/>
            <a:ext cx="1660788" cy="3558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43275" y="1578186"/>
            <a:ext cx="3057313" cy="1596814"/>
          </a:xfrm>
          <a:prstGeom prst="rect">
            <a:avLst/>
          </a:prstGeom>
          <a:noFill/>
          <a:ln w="38100">
            <a:solidFill>
              <a:srgbClr val="2C99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39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3" y="3235289"/>
            <a:ext cx="2927910" cy="21809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80481" y="5559117"/>
            <a:ext cx="120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PDB: 4AKE</a:t>
            </a:r>
            <a:endParaRPr lang="en-US" dirty="0"/>
          </a:p>
        </p:txBody>
      </p:sp>
      <p:pic>
        <p:nvPicPr>
          <p:cNvPr id="6" name="Picture 5" descr="GN_formalism_al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3" t="55685" r="28366" b="10856"/>
          <a:stretch/>
        </p:blipFill>
        <p:spPr>
          <a:xfrm>
            <a:off x="3181913" y="1547535"/>
            <a:ext cx="3067797" cy="149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75187" t="68381" r="14775"/>
          <a:stretch/>
        </p:blipFill>
        <p:spPr>
          <a:xfrm>
            <a:off x="5282979" y="3439896"/>
            <a:ext cx="2154990" cy="242865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682275" y="2997452"/>
            <a:ext cx="1291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Output</a:t>
            </a:r>
            <a:endParaRPr lang="en-US" sz="2000" b="1" u="sng" dirty="0"/>
          </a:p>
        </p:txBody>
      </p:sp>
      <p:sp>
        <p:nvSpPr>
          <p:cNvPr id="9" name="Rectangle 8"/>
          <p:cNvSpPr/>
          <p:nvPr/>
        </p:nvSpPr>
        <p:spPr>
          <a:xfrm>
            <a:off x="4984750" y="1308070"/>
            <a:ext cx="1386417" cy="589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21519" y="1297487"/>
            <a:ext cx="278563" cy="29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727200" y="2743200"/>
            <a:ext cx="2146299" cy="1987550"/>
          </a:xfrm>
          <a:prstGeom prst="line">
            <a:avLst/>
          </a:prstGeom>
          <a:ln w="38100">
            <a:solidFill>
              <a:schemeClr val="tx1"/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524" y="59074"/>
            <a:ext cx="901797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STRESS Output for </a:t>
            </a:r>
            <a:r>
              <a:rPr lang="en-US" sz="2800" b="1" dirty="0">
                <a:solidFill>
                  <a:prstClr val="black"/>
                </a:solidFill>
              </a:rPr>
              <a:t>Predicted </a:t>
            </a:r>
            <a:endParaRPr lang="en-US" sz="2800" b="1" dirty="0" smtClean="0">
              <a:solidFill>
                <a:prstClr val="black"/>
              </a:solidFill>
            </a:endParaRPr>
          </a:p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Allosteric Residues within the </a:t>
            </a:r>
            <a:r>
              <a:rPr lang="en-US" sz="2800" b="1" i="1" dirty="0" smtClean="0">
                <a:solidFill>
                  <a:prstClr val="black"/>
                </a:solidFill>
              </a:rPr>
              <a:t>Interior</a:t>
            </a:r>
            <a:endParaRPr lang="en-US" sz="2800" b="1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/>
            <a:r>
              <a:rPr lang="en-US" sz="2400" b="1" dirty="0" err="1" smtClean="0">
                <a:solidFill>
                  <a:prstClr val="black"/>
                </a:solidFill>
              </a:rPr>
              <a:t>stress.molmovdb.org</a:t>
            </a:r>
            <a:endParaRPr lang="en-US" sz="2400" b="1" dirty="0" smtClean="0">
              <a:solidFill>
                <a:prstClr val="black"/>
              </a:solidFill>
            </a:endParaRPr>
          </a:p>
          <a:p>
            <a:pPr algn="ctr"/>
            <a:endParaRPr lang="en-US" sz="1200" b="1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38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62524" y="59074"/>
            <a:ext cx="90179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STRESS Server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Architecture</a:t>
            </a:r>
          </a:p>
          <a:p>
            <a:pPr algn="ctr"/>
            <a:r>
              <a:rPr lang="en-US" sz="2400" b="1" dirty="0" err="1">
                <a:solidFill>
                  <a:prstClr val="black"/>
                </a:solidFill>
              </a:rPr>
              <a:t>stress.molmovdb.org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467" y="2075584"/>
            <a:ext cx="9144000" cy="2478100"/>
            <a:chOff x="1" y="527038"/>
            <a:chExt cx="9144000" cy="24781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527038"/>
              <a:ext cx="9144000" cy="2478100"/>
            </a:xfrm>
            <a:prstGeom prst="rect">
              <a:avLst/>
            </a:prstGeom>
          </p:spPr>
        </p:pic>
        <p:pic>
          <p:nvPicPr>
            <p:cNvPr id="5" name="Picture 4" descr="server_screenshot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" t="16718" r="17169" b="44999"/>
            <a:stretch/>
          </p:blipFill>
          <p:spPr>
            <a:xfrm>
              <a:off x="538481" y="1601011"/>
              <a:ext cx="4231096" cy="1292404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23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524" y="59074"/>
            <a:ext cx="90179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STRESS Server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Architecture: Highlights</a:t>
            </a:r>
          </a:p>
          <a:p>
            <a:pPr algn="ctr"/>
            <a:r>
              <a:rPr lang="en-US" sz="2400" b="1" dirty="0" err="1">
                <a:solidFill>
                  <a:prstClr val="black"/>
                </a:solidFill>
              </a:rPr>
              <a:t>stress.molmovdb.org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5668" y="1272737"/>
            <a:ext cx="8276166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Users </a:t>
            </a:r>
            <a:r>
              <a:rPr lang="en-US" dirty="0"/>
              <a:t>submit a </a:t>
            </a:r>
            <a:r>
              <a:rPr lang="en-US" dirty="0" smtClean="0"/>
              <a:t>PDB, </a:t>
            </a:r>
            <a:r>
              <a:rPr lang="en-US" dirty="0"/>
              <a:t>and the output </a:t>
            </a:r>
            <a:r>
              <a:rPr lang="en-US" dirty="0" smtClean="0"/>
              <a:t>is the </a:t>
            </a:r>
            <a:r>
              <a:rPr lang="en-US" dirty="0"/>
              <a:t>set of </a:t>
            </a:r>
            <a:r>
              <a:rPr lang="en-US" dirty="0" smtClean="0"/>
              <a:t>predicted allosteric residues.</a:t>
            </a:r>
          </a:p>
          <a:p>
            <a:endParaRPr lang="en-US" sz="1200" dirty="0" smtClean="0"/>
          </a:p>
          <a:p>
            <a:r>
              <a:rPr lang="en-US" dirty="0" smtClean="0"/>
              <a:t>Running </a:t>
            </a:r>
            <a:r>
              <a:rPr lang="en-US" dirty="0"/>
              <a:t>times are minimized by using a scalable server architecture that runs on the Amazon cloud. </a:t>
            </a:r>
            <a:r>
              <a:rPr lang="en-US" dirty="0" smtClean="0"/>
              <a:t>A </a:t>
            </a:r>
            <a:r>
              <a:rPr lang="en-US" dirty="0"/>
              <a:t>light front-end server handles incoming </a:t>
            </a:r>
            <a:r>
              <a:rPr lang="en-US" dirty="0" smtClean="0"/>
              <a:t>requests</a:t>
            </a:r>
            <a:r>
              <a:rPr lang="en-US" dirty="0"/>
              <a:t>, and </a:t>
            </a:r>
            <a:r>
              <a:rPr lang="en-US" dirty="0" smtClean="0"/>
              <a:t>powerful </a:t>
            </a:r>
            <a:r>
              <a:rPr lang="en-US" dirty="0"/>
              <a:t>back-end </a:t>
            </a:r>
            <a:r>
              <a:rPr lang="en-US" dirty="0" smtClean="0"/>
              <a:t>servers</a:t>
            </a:r>
            <a:r>
              <a:rPr lang="en-US" dirty="0"/>
              <a:t> </a:t>
            </a:r>
            <a:r>
              <a:rPr lang="en-US" dirty="0" smtClean="0"/>
              <a:t>perform </a:t>
            </a:r>
            <a:r>
              <a:rPr lang="en-US" dirty="0"/>
              <a:t>the algorithmic </a:t>
            </a:r>
            <a:r>
              <a:rPr lang="en-US" dirty="0" smtClean="0"/>
              <a:t>calculations. </a:t>
            </a:r>
          </a:p>
          <a:p>
            <a:endParaRPr lang="en-US" sz="1200" dirty="0" smtClean="0"/>
          </a:p>
          <a:p>
            <a:r>
              <a:rPr lang="en-US" dirty="0" smtClean="0"/>
              <a:t>Amazon's </a:t>
            </a:r>
            <a:r>
              <a:rPr lang="en-US" dirty="0"/>
              <a:t>Elastic Beanstalk </a:t>
            </a:r>
            <a:r>
              <a:rPr lang="en-US" dirty="0" smtClean="0"/>
              <a:t>enables </a:t>
            </a:r>
            <a:r>
              <a:rPr lang="en-US" dirty="0"/>
              <a:t>dynamic scalability. Auto Scaling adjusts the number of back-end </a:t>
            </a:r>
            <a:r>
              <a:rPr lang="en-US" dirty="0" smtClean="0"/>
              <a:t>servers as needed.</a:t>
            </a:r>
          </a:p>
          <a:p>
            <a:endParaRPr lang="en-US" sz="1200" dirty="0" smtClean="0"/>
          </a:p>
          <a:p>
            <a:r>
              <a:rPr lang="en-US" dirty="0" smtClean="0"/>
              <a:t>Elastic </a:t>
            </a:r>
            <a:r>
              <a:rPr lang="en-US" dirty="0"/>
              <a:t>Load Balancer automatically distributes incoming network traffic, ensuring that it can handle varying levels of demand</a:t>
            </a:r>
            <a:r>
              <a:rPr lang="en-US" dirty="0" smtClean="0"/>
              <a:t>.</a:t>
            </a:r>
          </a:p>
          <a:p>
            <a:endParaRPr lang="en-US" sz="1200" dirty="0" smtClean="0"/>
          </a:p>
          <a:p>
            <a:r>
              <a:rPr lang="en-US" dirty="0" smtClean="0"/>
              <a:t>Input </a:t>
            </a:r>
            <a:r>
              <a:rPr lang="en-US" dirty="0"/>
              <a:t>and output files are stored remotely in an S3 bucket, which is accessible to each server via </a:t>
            </a:r>
            <a:r>
              <a:rPr lang="en-US" dirty="0" err="1"/>
              <a:t>RESTful</a:t>
            </a:r>
            <a:r>
              <a:rPr lang="en-US" dirty="0"/>
              <a:t> conventions</a:t>
            </a:r>
            <a:r>
              <a:rPr lang="en-US" dirty="0" smtClean="0"/>
              <a:t>.</a:t>
            </a:r>
          </a:p>
          <a:p>
            <a:endParaRPr lang="en-US" sz="1200" dirty="0" smtClean="0"/>
          </a:p>
          <a:p>
            <a:r>
              <a:rPr lang="en-US" dirty="0" smtClean="0"/>
              <a:t>By </a:t>
            </a:r>
            <a:r>
              <a:rPr lang="en-US" dirty="0"/>
              <a:t>optimizing for speed (with optimizations introduced through changes in the workflow, data structures, numerical arithmetic, etc.), a typical case takes ~30 minutes on a E5-2660 v3 (2.60GHz) core</a:t>
            </a:r>
            <a:r>
              <a:rPr lang="en-US" dirty="0" smtClean="0"/>
              <a:t>.</a:t>
            </a:r>
          </a:p>
          <a:p>
            <a:endParaRPr lang="en-US" sz="1200" dirty="0" smtClean="0"/>
          </a:p>
          <a:p>
            <a:r>
              <a:rPr lang="en-US" b="1" i="1" dirty="0" smtClean="0"/>
              <a:t>Source </a:t>
            </a:r>
            <a:r>
              <a:rPr lang="en-US" b="1" i="1" dirty="0"/>
              <a:t>code is available through </a:t>
            </a:r>
            <a:r>
              <a:rPr lang="en-US" b="1" i="1" dirty="0" err="1" smtClean="0"/>
              <a:t>Github</a:t>
            </a:r>
            <a:r>
              <a:rPr lang="en-US" b="1" i="1" dirty="0" smtClean="0"/>
              <a:t>:  </a:t>
            </a:r>
            <a:r>
              <a:rPr lang="en-US" b="1" i="1" dirty="0" err="1" smtClean="0"/>
              <a:t>github.com</a:t>
            </a:r>
            <a:r>
              <a:rPr lang="en-US" b="1" i="1" dirty="0"/>
              <a:t>/</a:t>
            </a:r>
            <a:r>
              <a:rPr lang="en-US" b="1" i="1" dirty="0" err="1"/>
              <a:t>gersteinlab</a:t>
            </a:r>
            <a:r>
              <a:rPr lang="en-US" b="1" i="1" dirty="0"/>
              <a:t>/</a:t>
            </a:r>
            <a:r>
              <a:rPr lang="en-US" b="1" i="1" dirty="0" smtClean="0"/>
              <a:t>STRESS</a:t>
            </a:r>
            <a:endParaRPr lang="en-US" b="1" i="1" dirty="0"/>
          </a:p>
          <a:p>
            <a:endParaRPr lang="en-US" b="1" i="1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32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352</Words>
  <Application>Microsoft Macintosh PowerPoint</Application>
  <PresentationFormat>On-screen Show (4:3)</PresentationFormat>
  <Paragraphs>52</Paragraphs>
  <Slides>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DECLAN CLARKE</dc:creator>
  <cp:lastModifiedBy>DECLAN CLARKE</cp:lastModifiedBy>
  <cp:revision>12</cp:revision>
  <dcterms:created xsi:type="dcterms:W3CDTF">2016-03-11T19:56:50Z</dcterms:created>
  <dcterms:modified xsi:type="dcterms:W3CDTF">2016-03-11T21:02:44Z</dcterms:modified>
</cp:coreProperties>
</file>