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9" r:id="rId4"/>
    <p:sldId id="271" r:id="rId5"/>
    <p:sldId id="266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26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D158D-2E05-42F3-AE77-4EF7C1EA781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6459B-6AF6-42A2-8533-50EC2114B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1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observe that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37E91-7460-4413-92B0-FF657A2AD3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28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the diploid reference is very useful in functional read alignment especially</a:t>
            </a:r>
            <a:r>
              <a:rPr lang="en-US" baseline="0" dirty="0" smtClean="0"/>
              <a:t> with the current ability to detect rare variants in each individual that are not found in the reference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simpler example is a non-ref insertion occurring in an exon and then RNA-</a:t>
            </a:r>
            <a:r>
              <a:rPr lang="en-US" baseline="0" dirty="0" err="1" smtClean="0"/>
              <a:t>seq</a:t>
            </a:r>
            <a:r>
              <a:rPr lang="en-US" baseline="0" dirty="0" smtClean="0"/>
              <a:t> mapping to that missing insertion in the reference – but should be rarer, since </a:t>
            </a:r>
            <a:r>
              <a:rPr lang="en-US" baseline="0" dirty="0" err="1" smtClean="0"/>
              <a:t>indel</a:t>
            </a:r>
            <a:r>
              <a:rPr lang="en-US" baseline="0" dirty="0" smtClean="0"/>
              <a:t> doesn’t occur much in exon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47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F6939-FEDA-4CAD-B6F4-EAA52827182C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BAD9F-95BB-4D6E-87DA-B1165D5455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Updated figures for </a:t>
            </a:r>
            <a:r>
              <a:rPr lang="en-US" dirty="0" err="1" smtClean="0"/>
              <a:t>PLoS</a:t>
            </a:r>
            <a:r>
              <a:rPr lang="en-US" dirty="0" smtClean="0"/>
              <a:t>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3048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Allele-specific behavior can be due to epigenetic and genetic factors.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76200"/>
            <a:ext cx="3436629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098215"/>
              </p:ext>
            </p:extLst>
          </p:nvPr>
        </p:nvGraphicFramePr>
        <p:xfrm>
          <a:off x="79292" y="2249508"/>
          <a:ext cx="8935570" cy="2983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995"/>
                <a:gridCol w="1741393"/>
                <a:gridCol w="1741394"/>
                <a:gridCol w="1730174"/>
                <a:gridCol w="1752614"/>
              </a:tblGrid>
              <a:tr h="50292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Ref genome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only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+ </a:t>
                      </a:r>
                      <a:r>
                        <a:rPr lang="en-US" sz="1400" dirty="0" err="1" smtClean="0"/>
                        <a:t>indels</a:t>
                      </a:r>
                      <a:r>
                        <a:rPr lang="en-US" sz="1400" dirty="0" smtClean="0"/>
                        <a:t> only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Pgenome</a:t>
                      </a:r>
                      <a:r>
                        <a:rPr lang="en-US" sz="1400" dirty="0" smtClean="0"/>
                        <a:t>: </a:t>
                      </a:r>
                      <a:r>
                        <a:rPr lang="en-US" sz="1400" dirty="0" err="1" smtClean="0"/>
                        <a:t>snvs</a:t>
                      </a:r>
                      <a:r>
                        <a:rPr lang="en-US" sz="1400" dirty="0" smtClean="0"/>
                        <a:t> + </a:t>
                      </a:r>
                      <a:r>
                        <a:rPr lang="en-US" sz="1400" dirty="0" err="1" smtClean="0"/>
                        <a:t>indels</a:t>
                      </a:r>
                      <a:r>
                        <a:rPr lang="en-US" sz="1400" dirty="0" smtClean="0"/>
                        <a:t> + SVs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Reads processed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208,051,087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13030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uniquely aligned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171,944,588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(82.65%)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172,591,380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(82.96%)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172,738,321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(83.03%)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172,743,175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(83.03%)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reads that </a:t>
                      </a:r>
                      <a:r>
                        <a:rPr lang="en-US" sz="1400" dirty="0" err="1" smtClean="0"/>
                        <a:t>multimap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17,826,675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(8.57%)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17,795,258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(8.55%)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17,782,167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(8.55%)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17,779,800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(8.55%)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Curved Up Arrow 2"/>
          <p:cNvSpPr/>
          <p:nvPr/>
        </p:nvSpPr>
        <p:spPr>
          <a:xfrm>
            <a:off x="2845213" y="3693952"/>
            <a:ext cx="4935071" cy="388531"/>
          </a:xfrm>
          <a:prstGeom prst="curved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7849" y="3738176"/>
            <a:ext cx="2436757" cy="3231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1500" b="1" dirty="0">
                <a:ln/>
                <a:solidFill>
                  <a:srgbClr val="00B050"/>
                </a:solidFill>
              </a:rPr>
              <a:t>Almost 1M increase in reads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C2DC-E2F6-47DA-8A26-F1696D083FFF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Alignment gets better with improved personal genomes</a:t>
            </a:r>
          </a:p>
        </p:txBody>
      </p:sp>
    </p:spTree>
    <p:extLst>
      <p:ext uri="{BB962C8B-B14F-4D97-AF65-F5344CB8AC3E}">
        <p14:creationId xmlns:p14="http://schemas.microsoft.com/office/powerpoint/2010/main" val="122510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C2DC-E2F6-47DA-8A26-F1696D083FFF}" type="slidenum">
              <a:rPr lang="en-US" smtClean="0"/>
              <a:t>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24600" y="685800"/>
            <a:ext cx="266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AS analysis, SVs and CNVs need to be handled. Personal genome is a better platform for dealing with SVs and removal of loci found in CNVs reduces false positives.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4711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83063" y="5624463"/>
            <a:ext cx="352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Rozowsky </a:t>
            </a:r>
            <a:r>
              <a:rPr lang="en-US" i="1" dirty="0"/>
              <a:t>et al.</a:t>
            </a:r>
            <a:r>
              <a:rPr lang="en-US" dirty="0"/>
              <a:t> </a:t>
            </a:r>
            <a:r>
              <a:rPr lang="en-US" i="1" dirty="0" err="1"/>
              <a:t>Mol</a:t>
            </a:r>
            <a:r>
              <a:rPr lang="en-US" i="1" dirty="0"/>
              <a:t> </a:t>
            </a:r>
            <a:r>
              <a:rPr lang="en-US" i="1" dirty="0" err="1"/>
              <a:t>Syst</a:t>
            </a:r>
            <a:r>
              <a:rPr lang="en-US" i="1" dirty="0"/>
              <a:t> </a:t>
            </a:r>
            <a:r>
              <a:rPr lang="en-US" i="1" dirty="0" err="1"/>
              <a:t>Biol</a:t>
            </a:r>
            <a:r>
              <a:rPr lang="en-US" i="1" dirty="0"/>
              <a:t> </a:t>
            </a:r>
            <a:r>
              <a:rPr lang="en-US" dirty="0"/>
              <a:t>(2011)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28521" y="2503910"/>
            <a:ext cx="178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fasta</a:t>
            </a:r>
            <a:r>
              <a:rPr lang="en-US" dirty="0"/>
              <a:t>; reference)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28521" y="2892890"/>
            <a:ext cx="2169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vcf</a:t>
            </a:r>
            <a:r>
              <a:rPr lang="en-US" dirty="0"/>
              <a:t>, variants</a:t>
            </a:r>
            <a:br>
              <a:rPr lang="en-US" dirty="0"/>
            </a:br>
            <a:r>
              <a:rPr lang="en-US" dirty="0"/>
              <a:t>phased or </a:t>
            </a:r>
            <a:r>
              <a:rPr lang="en-US" dirty="0" err="1"/>
              <a:t>unphased</a:t>
            </a:r>
            <a:r>
              <a:rPr lang="en-US" dirty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28521" y="3777121"/>
            <a:ext cx="163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fasta</a:t>
            </a:r>
            <a:r>
              <a:rPr lang="en-US" dirty="0"/>
              <a:t>; for each </a:t>
            </a:r>
            <a:br>
              <a:rPr lang="en-US" dirty="0"/>
            </a:br>
            <a:r>
              <a:rPr lang="en-US" dirty="0"/>
              <a:t>haplotype)</a:t>
            </a:r>
          </a:p>
        </p:txBody>
      </p:sp>
      <p:sp>
        <p:nvSpPr>
          <p:cNvPr id="22" name="Plus 21"/>
          <p:cNvSpPr/>
          <p:nvPr/>
        </p:nvSpPr>
        <p:spPr>
          <a:xfrm>
            <a:off x="7612652" y="2778785"/>
            <a:ext cx="197677" cy="230793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Down Arrow 24"/>
          <p:cNvSpPr/>
          <p:nvPr/>
        </p:nvSpPr>
        <p:spPr>
          <a:xfrm>
            <a:off x="7654323" y="3519626"/>
            <a:ext cx="158871" cy="25749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EC2DC-E2F6-47DA-8A26-F1696D083FFF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" y="3048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Personal genome construction can be easily performed using </a:t>
            </a:r>
            <a:r>
              <a:rPr lang="en-US" sz="2000" i="1" dirty="0" smtClean="0"/>
              <a:t>vcf2diploid</a:t>
            </a:r>
            <a:r>
              <a:rPr lang="en-US" sz="2000" dirty="0" smtClean="0"/>
              <a:t> tool.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" y="2418481"/>
            <a:ext cx="6881123" cy="208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0" y="3048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Reference bias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66751"/>
            <a:ext cx="6062751" cy="481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-28575"/>
            <a:ext cx="720516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2818" y="152400"/>
            <a:ext cx="15387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different molecular level, we can use various methods to measure the abundance of corresponding entities (DNA, RNA or protein) to detect allele-specific behavior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20688</TotalTime>
  <Words>260</Words>
  <Application>Microsoft Office PowerPoint</Application>
  <PresentationFormat>On-screen Show (4:3)</PresentationFormat>
  <Paragraphs>44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Updated figures for PLoS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</dc:creator>
  <cp:lastModifiedBy>Jieming Chen</cp:lastModifiedBy>
  <cp:revision>67</cp:revision>
  <dcterms:created xsi:type="dcterms:W3CDTF">2014-07-22T18:48:23Z</dcterms:created>
  <dcterms:modified xsi:type="dcterms:W3CDTF">2016-03-09T00:00:58Z</dcterms:modified>
</cp:coreProperties>
</file>