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8"/>
  </p:notesMasterIdLst>
  <p:sldIdLst>
    <p:sldId id="256" r:id="rId2"/>
    <p:sldId id="271" r:id="rId3"/>
    <p:sldId id="428" r:id="rId4"/>
    <p:sldId id="427" r:id="rId5"/>
    <p:sldId id="549" r:id="rId6"/>
    <p:sldId id="289" r:id="rId7"/>
    <p:sldId id="551" r:id="rId8"/>
    <p:sldId id="276" r:id="rId9"/>
    <p:sldId id="277" r:id="rId10"/>
    <p:sldId id="283" r:id="rId11"/>
    <p:sldId id="281" r:id="rId12"/>
    <p:sldId id="298" r:id="rId13"/>
    <p:sldId id="572" r:id="rId14"/>
    <p:sldId id="304" r:id="rId15"/>
    <p:sldId id="300" r:id="rId16"/>
    <p:sldId id="302" r:id="rId17"/>
    <p:sldId id="423" r:id="rId18"/>
    <p:sldId id="305" r:id="rId19"/>
    <p:sldId id="308" r:id="rId20"/>
    <p:sldId id="562" r:id="rId21"/>
    <p:sldId id="513" r:id="rId22"/>
    <p:sldId id="314" r:id="rId23"/>
    <p:sldId id="459" r:id="rId24"/>
    <p:sldId id="310" r:id="rId25"/>
    <p:sldId id="315" r:id="rId26"/>
    <p:sldId id="318" r:id="rId27"/>
    <p:sldId id="515" r:id="rId28"/>
    <p:sldId id="503" r:id="rId29"/>
    <p:sldId id="317" r:id="rId30"/>
    <p:sldId id="532" r:id="rId31"/>
    <p:sldId id="537" r:id="rId32"/>
    <p:sldId id="573" r:id="rId33"/>
    <p:sldId id="536" r:id="rId34"/>
    <p:sldId id="534" r:id="rId35"/>
    <p:sldId id="327" r:id="rId36"/>
    <p:sldId id="330" r:id="rId37"/>
    <p:sldId id="550" r:id="rId38"/>
    <p:sldId id="329" r:id="rId39"/>
    <p:sldId id="346" r:id="rId40"/>
    <p:sldId id="449" r:id="rId41"/>
    <p:sldId id="516" r:id="rId42"/>
    <p:sldId id="510" r:id="rId43"/>
    <p:sldId id="511" r:id="rId44"/>
    <p:sldId id="512" r:id="rId45"/>
    <p:sldId id="467" r:id="rId46"/>
    <p:sldId id="468" r:id="rId47"/>
    <p:sldId id="362" r:id="rId48"/>
    <p:sldId id="364" r:id="rId49"/>
    <p:sldId id="463" r:id="rId50"/>
    <p:sldId id="466" r:id="rId51"/>
    <p:sldId id="373" r:id="rId52"/>
    <p:sldId id="374" r:id="rId53"/>
    <p:sldId id="375" r:id="rId54"/>
    <p:sldId id="377" r:id="rId55"/>
    <p:sldId id="517" r:id="rId56"/>
    <p:sldId id="568" r:id="rId57"/>
    <p:sldId id="564" r:id="rId58"/>
    <p:sldId id="574" r:id="rId59"/>
    <p:sldId id="399" r:id="rId60"/>
    <p:sldId id="378" r:id="rId61"/>
    <p:sldId id="552" r:id="rId62"/>
    <p:sldId id="570" r:id="rId63"/>
    <p:sldId id="565" r:id="rId64"/>
    <p:sldId id="566" r:id="rId65"/>
    <p:sldId id="380" r:id="rId66"/>
    <p:sldId id="472" r:id="rId67"/>
    <p:sldId id="475" r:id="rId68"/>
    <p:sldId id="553" r:id="rId69"/>
    <p:sldId id="554" r:id="rId70"/>
    <p:sldId id="555" r:id="rId71"/>
    <p:sldId id="556" r:id="rId72"/>
    <p:sldId id="558" r:id="rId73"/>
    <p:sldId id="561" r:id="rId74"/>
    <p:sldId id="476" r:id="rId75"/>
    <p:sldId id="477" r:id="rId76"/>
    <p:sldId id="478" r:id="rId77"/>
    <p:sldId id="434" r:id="rId78"/>
    <p:sldId id="435" r:id="rId79"/>
    <p:sldId id="557" r:id="rId80"/>
    <p:sldId id="567" r:id="rId81"/>
    <p:sldId id="391" r:id="rId82"/>
    <p:sldId id="571" r:id="rId83"/>
    <p:sldId id="509" r:id="rId84"/>
    <p:sldId id="447" r:id="rId85"/>
    <p:sldId id="493" r:id="rId86"/>
    <p:sldId id="451" r:id="rId87"/>
    <p:sldId id="492" r:id="rId88"/>
    <p:sldId id="495" r:id="rId89"/>
    <p:sldId id="494" r:id="rId90"/>
    <p:sldId id="491" r:id="rId91"/>
    <p:sldId id="457" r:id="rId92"/>
    <p:sldId id="560" r:id="rId93"/>
    <p:sldId id="294" r:id="rId94"/>
    <p:sldId id="535" r:id="rId95"/>
    <p:sldId id="501" r:id="rId96"/>
    <p:sldId id="502" r:id="rId97"/>
    <p:sldId id="518" r:id="rId98"/>
    <p:sldId id="519" r:id="rId99"/>
    <p:sldId id="486" r:id="rId100"/>
    <p:sldId id="487" r:id="rId101"/>
    <p:sldId id="488" r:id="rId102"/>
    <p:sldId id="489" r:id="rId103"/>
    <p:sldId id="490" r:id="rId104"/>
    <p:sldId id="437" r:id="rId105"/>
    <p:sldId id="485" r:id="rId106"/>
    <p:sldId id="484" r:id="rId107"/>
    <p:sldId id="521" r:id="rId108"/>
    <p:sldId id="522" r:id="rId109"/>
    <p:sldId id="542" r:id="rId110"/>
    <p:sldId id="545" r:id="rId111"/>
    <p:sldId id="443" r:id="rId112"/>
    <p:sldId id="496" r:id="rId113"/>
    <p:sldId id="497" r:id="rId114"/>
    <p:sldId id="498" r:id="rId115"/>
    <p:sldId id="499" r:id="rId116"/>
    <p:sldId id="500" r:id="rId1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A5A5"/>
    <a:srgbClr val="41719C"/>
    <a:srgbClr val="5B9BD5"/>
    <a:srgbClr val="DED340"/>
    <a:srgbClr val="33FB33"/>
    <a:srgbClr val="00E9E4"/>
    <a:srgbClr val="2E75B6"/>
    <a:srgbClr val="FFFF99"/>
    <a:srgbClr val="F0E9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686" autoAdjust="0"/>
  </p:normalViewPr>
  <p:slideViewPr>
    <p:cSldViewPr snapToGrid="0">
      <p:cViewPr varScale="1">
        <p:scale>
          <a:sx n="27" d="100"/>
          <a:sy n="27" d="100"/>
        </p:scale>
        <p:origin x="20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9CE60-D258-41F3-99DE-88C07E952385}" type="datetimeFigureOut">
              <a:rPr lang="en-US" smtClean="0"/>
              <a:t>2/22/2016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6AEA6-570E-4077-8E50-41DE9B279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4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06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different kinds of variation</a:t>
            </a:r>
            <a:r>
              <a:rPr lang="en-US" baseline="0" dirty="0" smtClean="0"/>
              <a:t> in the genome – focus on a single nucleotide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693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4787C-7200-4ACD-BDCD-609F3897DA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292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81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Specify what I mean by interactions – physical</a:t>
            </a:r>
            <a:r>
              <a:rPr lang="en-US" baseline="0" dirty="0" smtClean="0"/>
              <a:t> and functional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67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Degree centrality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95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Based on where the SNV lie in the network, we can say something about the effect of the mutation.</a:t>
            </a:r>
          </a:p>
          <a:p>
            <a:r>
              <a:rPr lang="en-US" dirty="0" smtClean="0"/>
              <a:t>We can broadly infer that: </a:t>
            </a:r>
          </a:p>
          <a:p>
            <a:pPr marL="0" indent="0">
              <a:buNone/>
            </a:pPr>
            <a:r>
              <a:rPr lang="en-US" dirty="0" smtClean="0"/>
              <a:t>-- highly connected proteins/genes are more impactful (essential or disease genes)</a:t>
            </a:r>
          </a:p>
          <a:p>
            <a:pPr marL="0" indent="0">
              <a:buNone/>
            </a:pPr>
            <a:r>
              <a:rPr lang="en-US" dirty="0" smtClean="0"/>
              <a:t>-- if a SNV is in a highly connected gene/protein, it could possibly be deleterious.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49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653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non-uniform increase in energy distribution as interface area increases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16E-F169-4062-9A89-B8D9BF98D9D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04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non-uniform increase in energy distribution as interface area increases</a:t>
            </a:r>
          </a:p>
          <a:p>
            <a:r>
              <a:rPr lang="en-US" sz="1200" b="1" dirty="0" smtClean="0"/>
              <a:t>Interface density should not be evenly distributed for this to occur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16E-F169-4062-9A89-B8D9BF98D9D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5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non-uniform increase in energy distribution as interface area increases</a:t>
            </a:r>
          </a:p>
          <a:p>
            <a:r>
              <a:rPr lang="en-US" sz="1200" b="1" dirty="0" smtClean="0"/>
              <a:t>Interface density should not be evenly distributed for this to occur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16E-F169-4062-9A89-B8D9BF98D9D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40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200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non-uniform increase in energy distribution as interface area increases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16E-F169-4062-9A89-B8D9BF98D9D0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497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3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</a:rPr>
              <a:t>Baseline within human pop: 99.9% of the elements should be </a:t>
            </a:r>
            <a:r>
              <a:rPr lang="en-US" dirty="0" smtClean="0">
                <a:latin typeface="Calibri" charset="0"/>
              </a:rPr>
              <a:t>conserved</a:t>
            </a:r>
          </a:p>
          <a:p>
            <a:pPr eaLnBrk="1" hangingPunct="1"/>
            <a:r>
              <a:rPr lang="en-US" b="1" dirty="0" smtClean="0">
                <a:solidFill>
                  <a:srgbClr val="000000"/>
                </a:solidFill>
                <a:latin typeface="+mn-lt"/>
                <a:cs typeface="Calibri"/>
              </a:rPr>
              <a:t>‘Conservation’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+mn-lt"/>
                <a:cs typeface="Calibri"/>
              </a:rPr>
              <a:t>We look for amino acid conservation over long evolutionary time, via similar regions in genomes of different species</a:t>
            </a:r>
          </a:p>
          <a:p>
            <a:pPr eaLnBrk="1" hangingPunct="1"/>
            <a:endParaRPr lang="en-US" dirty="0" smtClean="0">
              <a:solidFill>
                <a:srgbClr val="000000"/>
              </a:solidFill>
              <a:latin typeface="+mn-lt"/>
              <a:cs typeface="Calibri"/>
            </a:endParaRPr>
          </a:p>
          <a:p>
            <a:endParaRPr lang="en-US" dirty="0">
              <a:latin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B9770D-5CA4-794B-8758-A29D1009103C}" type="slidenum">
              <a:rPr lang="en-US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083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SNVs are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also sparsely distributed throughout the entire TPR domain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98A17-B112-495A-8E33-7EA0772B1F39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70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Pos</a:t>
            </a:r>
            <a:r>
              <a:rPr lang="en-US" dirty="0" smtClean="0"/>
              <a:t> 20 – mutation in STUB1 at </a:t>
            </a:r>
            <a:r>
              <a:rPr lang="en-US" dirty="0" err="1" smtClean="0"/>
              <a:t>pos</a:t>
            </a:r>
            <a:r>
              <a:rPr lang="en-US" dirty="0" smtClean="0"/>
              <a:t> 20 causes ataxia</a:t>
            </a:r>
          </a:p>
          <a:p>
            <a:r>
              <a:rPr lang="en-US" dirty="0" err="1" smtClean="0"/>
              <a:t>Pos</a:t>
            </a:r>
            <a:r>
              <a:rPr lang="en-US" baseline="0" dirty="0" smtClean="0"/>
              <a:t> 8 – mutation in NCF2 at pos8 on one of the 4 TPRs of p67-phox prevents an NADPH oxidase complex formation and prevents interaction with small </a:t>
            </a:r>
            <a:r>
              <a:rPr lang="en-US" baseline="0" dirty="0" err="1" smtClean="0"/>
              <a:t>GTPase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560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078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Cis = TFBS, promoters, 3’,</a:t>
            </a:r>
            <a:r>
              <a:rPr lang="en-US" baseline="0" dirty="0" smtClean="0"/>
              <a:t> 5’, QTLs</a:t>
            </a:r>
          </a:p>
          <a:p>
            <a:r>
              <a:rPr lang="en-US" baseline="0" dirty="0" smtClean="0"/>
              <a:t>Trans = TFs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3B73A-E9C5-4C92-9CFB-D33F2D4EF24A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224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84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 non-optimal antibodies in </a:t>
            </a:r>
            <a:r>
              <a:rPr lang="en-US" dirty="0" err="1" smtClean="0">
                <a:sym typeface="Wingdings" panose="05000000000000000000" pitchFamily="2" charset="2"/>
              </a:rPr>
              <a:t>ChIP-seq</a:t>
            </a:r>
            <a:r>
              <a:rPr lang="en-US" dirty="0" smtClean="0">
                <a:sym typeface="Wingdings" panose="05000000000000000000" pitchFamily="2" charset="2"/>
              </a:rPr>
              <a:t> experiments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/>
              <a:t> read mapping variability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/>
              <a:t> true biological variation in factor binding or expression</a:t>
            </a:r>
          </a:p>
          <a:p>
            <a:pPr marL="0" indent="0">
              <a:buNone/>
            </a:pPr>
            <a:r>
              <a:rPr lang="en-US" dirty="0" smtClean="0"/>
              <a:t>etc.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055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View personal genome Not as an endpoint but as an</a:t>
            </a:r>
            <a:r>
              <a:rPr lang="en-US" baseline="0" dirty="0" smtClean="0"/>
              <a:t> informative way to feedback into the genome annotation process</a:t>
            </a:r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cs typeface="Arial"/>
              </a:rPr>
              <a:t>-- Annotation for the personal genome does not have to be the endpoint;</a:t>
            </a:r>
            <a:br>
              <a:rPr lang="en-US" dirty="0" smtClean="0">
                <a:cs typeface="Arial"/>
              </a:rPr>
            </a:br>
            <a:r>
              <a:rPr lang="en-US" dirty="0" smtClean="0">
                <a:cs typeface="Arial"/>
              </a:rPr>
              <a:t>we can use the personal genomes in an informative way</a:t>
            </a:r>
            <a:endParaRPr lang="en-US" dirty="0" smtClean="0">
              <a:solidFill>
                <a:schemeClr val="bg1"/>
              </a:solidFill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4787C-7200-4ACD-BDCD-609F3897DAF8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355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06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1200" dirty="0" smtClean="0">
                <a:sym typeface="Wingdings" panose="05000000000000000000" pitchFamily="2" charset="2"/>
              </a:rPr>
              <a:t>Germline Somatic</a:t>
            </a:r>
            <a:endParaRPr lang="en-US" sz="1200" dirty="0" smtClean="0"/>
          </a:p>
          <a:p>
            <a:r>
              <a:rPr lang="en-US" sz="1200" dirty="0" smtClean="0">
                <a:sym typeface="Wingdings" panose="05000000000000000000" pitchFamily="2" charset="2"/>
              </a:rPr>
              <a:t>Average ~4-5M locations per genome are different </a:t>
            </a:r>
          </a:p>
          <a:p>
            <a:r>
              <a:rPr lang="en-US" sz="1200" dirty="0" smtClean="0">
                <a:sym typeface="Wingdings" panose="05000000000000000000" pitchFamily="2" charset="2"/>
              </a:rPr>
              <a:t>Average ~40-50K differences per genome are rare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186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59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Betwee</a:t>
            </a:r>
            <a:r>
              <a:rPr lang="en-US" baseline="0" dirty="0" smtClean="0"/>
              <a:t>n BLOSUM 30, BLOSUM 62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What if we take away S?</a:t>
            </a:r>
          </a:p>
          <a:p>
            <a:r>
              <a:rPr lang="en-US" baseline="0" dirty="0" smtClean="0"/>
              <a:t>NS changes concentrate around neutral or &lt;neutral/deleterious changes in general in both matrices</a:t>
            </a:r>
          </a:p>
          <a:p>
            <a:r>
              <a:rPr lang="en-US" baseline="0" dirty="0" smtClean="0"/>
              <a:t>Pos20 in BLOSUM 62 concentrates on neutral aa changes, while BLOSUM 30 has positive aa changes </a:t>
            </a:r>
            <a:r>
              <a:rPr lang="en-US" baseline="0" dirty="0" smtClean="0">
                <a:sym typeface="Wingdings" panose="05000000000000000000" pitchFamily="2" charset="2"/>
              </a:rPr>
              <a:t> why?</a:t>
            </a:r>
          </a:p>
          <a:p>
            <a:endParaRPr lang="en-US" baseline="0" dirty="0" smtClean="0">
              <a:sym typeface="Wingdings" panose="05000000000000000000" pitchFamily="2" charset="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ym typeface="Wingdings" panose="05000000000000000000" pitchFamily="2" charset="2"/>
              </a:rPr>
              <a:t>But it seems that physicochemical changes do not show as much information as conservation</a:t>
            </a:r>
          </a:p>
          <a:p>
            <a:endParaRPr lang="en-US" baseline="0" dirty="0" smtClean="0">
              <a:sym typeface="Wingdings" panose="05000000000000000000" pitchFamily="2" charset="2"/>
            </a:endParaRPr>
          </a:p>
          <a:p>
            <a:r>
              <a:rPr lang="en-US" baseline="0" dirty="0" smtClean="0">
                <a:sym typeface="Wingdings" panose="05000000000000000000" pitchFamily="2" charset="2"/>
              </a:rPr>
              <a:t>What are these changes? </a:t>
            </a:r>
            <a:r>
              <a:rPr lang="en-US" baseline="0" dirty="0" err="1" smtClean="0">
                <a:sym typeface="Wingdings" panose="05000000000000000000" pitchFamily="2" charset="2"/>
              </a:rPr>
              <a:t>Heatmaps</a:t>
            </a:r>
            <a:r>
              <a:rPr lang="en-US" baseline="0" dirty="0" smtClean="0">
                <a:sym typeface="Wingdings" panose="05000000000000000000" pitchFamily="2" charset="2"/>
              </a:rPr>
              <a:t>….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639F7-BA5B-4CEF-98FF-0E67EFDAE0F8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118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09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867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Illumina Hi </a:t>
            </a:r>
            <a:r>
              <a:rPr lang="en-US" sz="1200" b="1" dirty="0" err="1" smtClean="0"/>
              <a:t>Seq</a:t>
            </a:r>
            <a:r>
              <a:rPr lang="en-US" sz="1200" b="1" dirty="0" smtClean="0"/>
              <a:t> X10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082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277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TCGA – the cancer genome </a:t>
            </a:r>
            <a:r>
              <a:rPr lang="en-US" sz="1200" b="1" dirty="0" err="1" smtClean="0"/>
              <a:t>atl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64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6AEA6-570E-4077-8E50-41DE9B2798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39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C499-33D8-45BF-9E13-E299FCEEFCC2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123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31BF8-1EA6-4F3A-9C67-9030C9857A1B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04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C062D-E23E-4F61-82E5-F23D6444600F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00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7323B-7259-4545-985E-B1494D1D929B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6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2DA5-D9E5-44A8-B36B-75A1AEF5D945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9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7840A-8777-4161-83EA-FBEFB5F8FBCA}" type="datetime1">
              <a:rPr lang="en-US" smtClean="0"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F317-9AF6-407E-B85B-44F9614E3B03}" type="datetime1">
              <a:rPr lang="en-US" smtClean="0"/>
              <a:t>2/22/2016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650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8BB2F-F6E4-45D3-9DED-CDA79DF06DD3}" type="datetime1">
              <a:rPr lang="en-US" smtClean="0"/>
              <a:t>2/22/2016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8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99FC9-9F2E-4B45-A1CB-9596B12F9976}" type="datetime1">
              <a:rPr lang="en-US" smtClean="0"/>
              <a:t>2/22/2016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76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35DB1-8DB1-48E6-890F-1DC897066746}" type="datetime1">
              <a:rPr lang="en-US" smtClean="0"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1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B018-D474-4CB3-8A45-793D46F2C2C1}" type="datetime1">
              <a:rPr lang="en-US" smtClean="0"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7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AEC8-C082-46F4-981E-EF768B080B07}" type="datetime1">
              <a:rPr lang="en-US" smtClean="0"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3CA4-E7BC-41F9-9D32-881AC871C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9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mf"/><Relationship Id="rId4" Type="http://schemas.openxmlformats.org/officeDocument/2006/relationships/image" Target="../media/image13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nome.gov/sequencingcost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Prader%E2%80%93Willi_syndrome" TargetMode="External"/><Relationship Id="rId4" Type="http://schemas.openxmlformats.org/officeDocument/2006/relationships/image" Target="../media/image4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rnaseq.uoregon.edu/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://www.genome.gov/sequencingcosts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hyperlink" Target="https://scholar.google.com/citations?hl=en&amp;user=YcPJj-oAAAAJ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3" Type="http://schemas.openxmlformats.org/officeDocument/2006/relationships/image" Target="../media/image2.png"/><Relationship Id="rId7" Type="http://schemas.openxmlformats.org/officeDocument/2006/relationships/image" Target="../media/image6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3.png"/><Relationship Id="rId9" Type="http://schemas.openxmlformats.org/officeDocument/2006/relationships/image" Target="../media/image71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2.png"/><Relationship Id="rId7" Type="http://schemas.openxmlformats.org/officeDocument/2006/relationships/image" Target="../media/image7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g"/><Relationship Id="rId5" Type="http://schemas.openxmlformats.org/officeDocument/2006/relationships/image" Target="../media/image74.jpg"/><Relationship Id="rId4" Type="http://schemas.openxmlformats.org/officeDocument/2006/relationships/image" Target="../media/image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g"/><Relationship Id="rId5" Type="http://schemas.openxmlformats.org/officeDocument/2006/relationships/image" Target="../media/image80.jpg"/><Relationship Id="rId4" Type="http://schemas.openxmlformats.org/officeDocument/2006/relationships/image" Target="../media/image7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iff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4464" y="1226490"/>
            <a:ext cx="11021568" cy="2084833"/>
          </a:xfrm>
        </p:spPr>
        <p:txBody>
          <a:bodyPr>
            <a:noAutofit/>
          </a:bodyPr>
          <a:lstStyle/>
          <a:p>
            <a:pPr algn="l"/>
            <a:r>
              <a:rPr lang="en-US" sz="4800" b="1" dirty="0" smtClean="0"/>
              <a:t>Variant Interpretation in Personal </a:t>
            </a:r>
            <a:r>
              <a:rPr lang="en-US" sz="4800" b="1" dirty="0"/>
              <a:t>Genomes using Protein Sequences, Networks and Allele-specific Analyses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4464" y="3416179"/>
            <a:ext cx="9878860" cy="2770632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/>
              <a:t>Jieming Chen</a:t>
            </a:r>
          </a:p>
          <a:p>
            <a:pPr algn="l"/>
            <a:r>
              <a:rPr lang="en-US" dirty="0" smtClean="0"/>
              <a:t>Program in Computational Biology &amp; Bioinformatics, Integrated Graduate Program in Physical and Engineering Biology</a:t>
            </a:r>
          </a:p>
          <a:p>
            <a:pPr algn="l"/>
            <a:r>
              <a:rPr lang="en-US" dirty="0" smtClean="0"/>
              <a:t>Yale University</a:t>
            </a:r>
          </a:p>
          <a:p>
            <a:pPr algn="l"/>
            <a:r>
              <a:rPr lang="en-US" dirty="0" smtClean="0"/>
              <a:t>Advisors: </a:t>
            </a:r>
            <a:r>
              <a:rPr lang="en-US" b="1" dirty="0" smtClean="0"/>
              <a:t>Profs. Mark Gerstein &amp; Lynne Regan</a:t>
            </a:r>
          </a:p>
          <a:p>
            <a:pPr algn="l"/>
            <a:r>
              <a:rPr lang="en-US" dirty="0" smtClean="0"/>
              <a:t>Thesis Committee: </a:t>
            </a:r>
            <a:r>
              <a:rPr lang="en-US" b="1" dirty="0" smtClean="0"/>
              <a:t>Profs. Don Engelman, Anita Wang, Sherman Weissman</a:t>
            </a:r>
          </a:p>
          <a:p>
            <a:pPr algn="l"/>
            <a:r>
              <a:rPr lang="en-US" i="1" dirty="0" smtClean="0"/>
              <a:t>Thesis Defense </a:t>
            </a:r>
          </a:p>
        </p:txBody>
      </p:sp>
      <p:pic>
        <p:nvPicPr>
          <p:cNvPr id="4" name="Picture 3" descr="Screen Shot 2015-02-16 at 12.11.19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80" y="192946"/>
            <a:ext cx="829640" cy="1075459"/>
          </a:xfrm>
          <a:prstGeom prst="rect">
            <a:avLst/>
          </a:prstGeom>
        </p:spPr>
      </p:pic>
      <p:pic>
        <p:nvPicPr>
          <p:cNvPr id="5" name="Picture 4" descr="Screen Shot 2015-02-16 at 12.11.3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166" y="162399"/>
            <a:ext cx="1017554" cy="114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9" r="74575"/>
          <a:stretch/>
        </p:blipFill>
        <p:spPr>
          <a:xfrm>
            <a:off x="10931637" y="238817"/>
            <a:ext cx="883844" cy="102005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8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Current genomic landscape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Rapidly reducing cost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Better technology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Resulting in,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 many </a:t>
            </a:r>
            <a:r>
              <a:rPr lang="en-US" dirty="0" smtClean="0"/>
              <a:t>personal genomes/exomes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/>
              <a:t> huge catalog of variants</a:t>
            </a:r>
            <a:br>
              <a:rPr lang="en-US" dirty="0" smtClean="0"/>
            </a:br>
            <a:endParaRPr lang="en-US" dirty="0" smtClean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3" descr="C:\Users\JM\Pics\science graphics\dictiona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29502">
            <a:off x="8385187" y="3865788"/>
            <a:ext cx="1816100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24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Evolutionary constraints and the nature of a SNV/mutation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54407" cy="4351338"/>
          </a:xfrm>
        </p:spPr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Effect of the SNV on residues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 synonymous (S): mutation that causes no change in amino acid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e.g. GC</a:t>
            </a:r>
            <a:r>
              <a:rPr lang="en-US" b="1" u="sng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 and GC</a:t>
            </a:r>
            <a:r>
              <a:rPr lang="en-US" b="1" u="sng" dirty="0" smtClean="0">
                <a:sym typeface="Wingdings" panose="05000000000000000000" pitchFamily="2" charset="2"/>
              </a:rPr>
              <a:t>C</a:t>
            </a:r>
            <a:r>
              <a:rPr lang="en-US" dirty="0" smtClean="0">
                <a:sym typeface="Wingdings" panose="05000000000000000000" pitchFamily="2" charset="2"/>
              </a:rPr>
              <a:t> both give alanine.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/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 non-synonymous (NS): mutation that causes a change in amino acid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e.g. G</a:t>
            </a:r>
            <a:r>
              <a:rPr lang="en-US" b="1" u="sng" dirty="0" smtClean="0">
                <a:sym typeface="Wingdings" panose="05000000000000000000" pitchFamily="2" charset="2"/>
              </a:rPr>
              <a:t>C</a:t>
            </a:r>
            <a:r>
              <a:rPr lang="en-US" dirty="0" smtClean="0">
                <a:sym typeface="Wingdings" panose="05000000000000000000" pitchFamily="2" charset="2"/>
              </a:rPr>
              <a:t>A gives alanine while G</a:t>
            </a:r>
            <a:r>
              <a:rPr lang="en-US" b="1" u="sng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A gives glutamic acid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Evolutionary constraint on a NS mutation is </a:t>
            </a:r>
            <a:r>
              <a:rPr lang="en-US" dirty="0" smtClean="0">
                <a:sym typeface="Wingdings" panose="05000000000000000000" pitchFamily="2" charset="2"/>
              </a:rPr>
              <a:t>higher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(assume </a:t>
            </a:r>
            <a:r>
              <a:rPr lang="en-US" dirty="0">
                <a:sym typeface="Wingdings" panose="05000000000000000000" pitchFamily="2" charset="2"/>
              </a:rPr>
              <a:t>e</a:t>
            </a:r>
            <a:r>
              <a:rPr lang="en-US" dirty="0" smtClean="0">
                <a:sym typeface="Wingdings" panose="05000000000000000000" pitchFamily="2" charset="2"/>
              </a:rPr>
              <a:t>volutionary constraint on a S mutation is neutral)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632A-3374-47DF-ADC3-C2920B6DCA48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05791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Conserved positions show signs of high selective constraints (low NS:S ratio)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101</a:t>
            </a:fld>
            <a:endParaRPr lang="en-US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719" y="1668649"/>
            <a:ext cx="8924460" cy="5189351"/>
          </a:xfrm>
        </p:spPr>
      </p:pic>
      <p:sp>
        <p:nvSpPr>
          <p:cNvPr id="14" name="Rectangle 13"/>
          <p:cNvSpPr/>
          <p:nvPr/>
        </p:nvSpPr>
        <p:spPr>
          <a:xfrm>
            <a:off x="3764893" y="1559560"/>
            <a:ext cx="241738" cy="52324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684423" y="1559560"/>
            <a:ext cx="241738" cy="52324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946256" y="1559560"/>
            <a:ext cx="241738" cy="52324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382807" y="1559560"/>
            <a:ext cx="241738" cy="52324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657759" y="1559560"/>
            <a:ext cx="241738" cy="52324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7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408" y="181719"/>
            <a:ext cx="11076432" cy="1711089"/>
          </a:xfrm>
        </p:spPr>
        <p:txBody>
          <a:bodyPr/>
          <a:lstStyle/>
          <a:p>
            <a:r>
              <a:rPr lang="en-US" b="1" dirty="0" smtClean="0"/>
              <a:t>Conserved sites are at the core in TPR domains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6" t="2006" r="12011" b="3309"/>
          <a:stretch/>
        </p:blipFill>
        <p:spPr>
          <a:xfrm>
            <a:off x="2616200" y="1983946"/>
            <a:ext cx="2835594" cy="359785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4" t="4151" r="13636" b="9435"/>
          <a:stretch/>
        </p:blipFill>
        <p:spPr>
          <a:xfrm>
            <a:off x="5748419" y="1983946"/>
            <a:ext cx="3018536" cy="34911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1966" y="2691414"/>
            <a:ext cx="1192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convex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9063580" y="2180270"/>
            <a:ext cx="1363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concave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9074600" y="4871254"/>
            <a:ext cx="2366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Credit: PDB 1ELW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83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rrowheads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3391" b="7432"/>
          <a:stretch/>
        </p:blipFill>
        <p:spPr bwMode="auto">
          <a:xfrm>
            <a:off x="3529781" y="5466264"/>
            <a:ext cx="5230762" cy="125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8" t="16307" r="-1083" b="18085"/>
          <a:stretch/>
        </p:blipFill>
        <p:spPr>
          <a:xfrm>
            <a:off x="3539613" y="1946787"/>
            <a:ext cx="5796892" cy="2951276"/>
          </a:xfrm>
          <a:prstGeom prst="rect">
            <a:avLst/>
          </a:prstGeom>
        </p:spPr>
      </p:pic>
      <p:pic>
        <p:nvPicPr>
          <p:cNvPr id="14" name="Picture 2"/>
          <p:cNvPicPr>
            <a:picLocks noChangeArrowheads="1"/>
          </p:cNvPicPr>
          <p:nvPr/>
        </p:nvPicPr>
        <p:blipFill rotWithShape="1">
          <a:blip r:embed="rId3" cstate="print"/>
          <a:srcRect r="76765" b="7432"/>
          <a:stretch/>
        </p:blipFill>
        <p:spPr bwMode="auto">
          <a:xfrm>
            <a:off x="1913815" y="5426041"/>
            <a:ext cx="1586469" cy="125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7" t="13223" r="67540" b="18084"/>
          <a:stretch/>
        </p:blipFill>
        <p:spPr>
          <a:xfrm>
            <a:off x="2148840" y="1802007"/>
            <a:ext cx="1361276" cy="309003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632A-3374-47DF-ADC3-C2920B6DCA48}" type="slidenum">
              <a:rPr lang="en-US" smtClean="0"/>
              <a:t>103</a:t>
            </a:fld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 t="-56" r="83603" b="81261"/>
          <a:stretch/>
        </p:blipFill>
        <p:spPr>
          <a:xfrm>
            <a:off x="164428" y="1916794"/>
            <a:ext cx="1866900" cy="54864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en-US" b="1" dirty="0" smtClean="0"/>
              <a:t>Using BLOSUM30 scores to determine severity of mutation that fall on conserved sites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7" t="89433" b="4596"/>
          <a:stretch/>
        </p:blipFill>
        <p:spPr>
          <a:xfrm>
            <a:off x="2148840" y="5000493"/>
            <a:ext cx="7095744" cy="26859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127550" y="3291840"/>
            <a:ext cx="6614114" cy="1600201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133600" y="1916795"/>
            <a:ext cx="1386840" cy="4804682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5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590014" y="2204660"/>
            <a:ext cx="5422543" cy="3618729"/>
            <a:chOff x="5929441" y="1336456"/>
            <a:chExt cx="5666053" cy="3781235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29441" y="1336456"/>
              <a:ext cx="5666053" cy="3781235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8867713" y="4249011"/>
              <a:ext cx="338328" cy="32918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11150665" y="3541875"/>
              <a:ext cx="338328" cy="32918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575438" y="1365030"/>
              <a:ext cx="338328" cy="32918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3021" y="1892720"/>
            <a:ext cx="6376993" cy="42426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Bisection method : Fix a, scan for b, using Least Sum Squared Errors</a:t>
            </a:r>
            <a:endParaRPr lang="en-US" sz="4000" b="1" dirty="0"/>
          </a:p>
        </p:txBody>
      </p:sp>
      <p:sp>
        <p:nvSpPr>
          <p:cNvPr id="9" name="Oval 8"/>
          <p:cNvSpPr/>
          <p:nvPr/>
        </p:nvSpPr>
        <p:spPr>
          <a:xfrm>
            <a:off x="8276214" y="4834523"/>
            <a:ext cx="323788" cy="31503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79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7"/>
            <a:ext cx="10872019" cy="1325563"/>
          </a:xfrm>
        </p:spPr>
        <p:txBody>
          <a:bodyPr/>
          <a:lstStyle/>
          <a:p>
            <a:r>
              <a:rPr lang="en-US" b="1" dirty="0" err="1" smtClean="0"/>
              <a:t>ChIP-seq</a:t>
            </a:r>
            <a:r>
              <a:rPr lang="en-US" b="1" dirty="0" smtClean="0"/>
              <a:t> sets have more varied </a:t>
            </a:r>
            <a:r>
              <a:rPr lang="en-US" b="1" dirty="0" err="1" smtClean="0"/>
              <a:t>overdispersion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529" y="1690689"/>
            <a:ext cx="7047230" cy="503078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0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75973" y="2796263"/>
            <a:ext cx="2061594" cy="991335"/>
          </a:xfrm>
          <a:prstGeom prst="rect">
            <a:avLst/>
          </a:prstGeom>
          <a:noFill/>
          <a:ln>
            <a:solidFill>
              <a:schemeClr val="tx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Using personal genomes to further annotate allele-specific genomic regions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5657"/>
            <a:ext cx="10515600" cy="106528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Does </a:t>
            </a:r>
            <a:r>
              <a:rPr lang="en-US" dirty="0"/>
              <a:t>a particular genomic element have a higher tendency to be </a:t>
            </a:r>
            <a:r>
              <a:rPr lang="en-US" dirty="0" smtClean="0"/>
              <a:t>allele-specific?</a:t>
            </a:r>
          </a:p>
          <a:p>
            <a:pPr marL="0" indent="0">
              <a:buNone/>
            </a:pPr>
            <a:r>
              <a:rPr lang="en-US" dirty="0" smtClean="0"/>
              <a:t>-- Fisher’s exact test, for the enrichment of allele-specific variants in the element (with respect to non-allele-specific variants)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106</a:t>
            </a:fld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6073" y="2796263"/>
            <a:ext cx="164592" cy="749808"/>
          </a:xfrm>
          <a:prstGeom prst="rect">
            <a:avLst/>
          </a:prstGeom>
        </p:spPr>
      </p:pic>
      <p:pic>
        <p:nvPicPr>
          <p:cNvPr id="176" name="Picture 3" descr="C:\Users\JM\Pics\science graphics\stickman_blue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 flipH="1">
            <a:off x="2512549" y="3789208"/>
            <a:ext cx="168116" cy="751579"/>
          </a:xfrm>
          <a:prstGeom prst="rect">
            <a:avLst/>
          </a:prstGeom>
          <a:noFill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7933" y="4841398"/>
            <a:ext cx="167720" cy="74980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78973" y="3018767"/>
            <a:ext cx="6858000" cy="381000"/>
            <a:chOff x="2878973" y="2512418"/>
            <a:chExt cx="6858000" cy="381000"/>
          </a:xfrm>
        </p:grpSpPr>
        <p:sp>
          <p:nvSpPr>
            <p:cNvPr id="69" name="Rectangle 68"/>
            <p:cNvSpPr/>
            <p:nvPr/>
          </p:nvSpPr>
          <p:spPr>
            <a:xfrm flipV="1">
              <a:off x="2878973" y="2710537"/>
              <a:ext cx="6858000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3444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6492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8016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9540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1064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2317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3841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65365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66889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8413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9937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8060573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8212973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517773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8822573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34968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2588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7908173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5469773" y="2512418"/>
              <a:ext cx="1524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7603373" y="2512418"/>
              <a:ext cx="1524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878973" y="2512418"/>
              <a:ext cx="6858000" cy="381000"/>
              <a:chOff x="2878973" y="3127559"/>
              <a:chExt cx="6858000" cy="381000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2878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3031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3183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4402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4555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4707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4860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012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5164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317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5622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5774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5926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6079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7146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7298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7450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7755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8365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8670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8974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9127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Rectangle 106"/>
              <p:cNvSpPr/>
              <p:nvPr/>
            </p:nvSpPr>
            <p:spPr>
              <a:xfrm>
                <a:off x="9279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Rectangle 107"/>
              <p:cNvSpPr/>
              <p:nvPr/>
            </p:nvSpPr>
            <p:spPr>
              <a:xfrm>
                <a:off x="9432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9584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573" y="2512418"/>
              <a:ext cx="4876800" cy="304800"/>
              <a:chOff x="3488573" y="3127559"/>
              <a:chExt cx="4876800" cy="304800"/>
            </a:xfrm>
          </p:grpSpPr>
          <p:sp>
            <p:nvSpPr>
              <p:cNvPr id="115" name="4-Point Star 114"/>
              <p:cNvSpPr/>
              <p:nvPr/>
            </p:nvSpPr>
            <p:spPr>
              <a:xfrm>
                <a:off x="3488573" y="3127559"/>
                <a:ext cx="143256" cy="304800"/>
              </a:xfrm>
              <a:prstGeom prst="star4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4-Point Star 115"/>
              <p:cNvSpPr/>
              <p:nvPr/>
            </p:nvSpPr>
            <p:spPr>
              <a:xfrm>
                <a:off x="4250573" y="3127559"/>
                <a:ext cx="143256" cy="304800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4-Point Star 117"/>
              <p:cNvSpPr/>
              <p:nvPr/>
            </p:nvSpPr>
            <p:spPr>
              <a:xfrm>
                <a:off x="7612517" y="3127559"/>
                <a:ext cx="143256" cy="304800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4-Point Star 118"/>
              <p:cNvSpPr/>
              <p:nvPr/>
            </p:nvSpPr>
            <p:spPr>
              <a:xfrm>
                <a:off x="8222117" y="3127559"/>
                <a:ext cx="143256" cy="304800"/>
              </a:xfrm>
              <a:prstGeom prst="star4">
                <a:avLst/>
              </a:prstGeom>
              <a:solidFill>
                <a:srgbClr val="41719C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7" name="4-Point Star 116"/>
            <p:cNvSpPr/>
            <p:nvPr/>
          </p:nvSpPr>
          <p:spPr>
            <a:xfrm>
              <a:off x="5469773" y="2512418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873233" y="4965094"/>
            <a:ext cx="6858000" cy="381004"/>
            <a:chOff x="2873233" y="4458745"/>
            <a:chExt cx="6858000" cy="381004"/>
          </a:xfrm>
        </p:grpSpPr>
        <p:sp>
          <p:nvSpPr>
            <p:cNvPr id="177" name="Rectangle 176"/>
            <p:cNvSpPr/>
            <p:nvPr/>
          </p:nvSpPr>
          <p:spPr>
            <a:xfrm flipV="1">
              <a:off x="2873233" y="4656868"/>
              <a:ext cx="6858000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3338746" y="4458749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36435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37959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9483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41007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63784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65308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66832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68356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8054833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8207233" y="4458749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8512033" y="4458749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8816833" y="4458749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3491146" y="4458749"/>
              <a:ext cx="152400" cy="381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2531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7902433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2873233" y="4458749"/>
              <a:ext cx="6858000" cy="381000"/>
              <a:chOff x="2873232" y="3468151"/>
              <a:chExt cx="6858000" cy="381000"/>
            </a:xfrm>
            <a:solidFill>
              <a:srgbClr val="66FFFF"/>
            </a:solidFill>
          </p:grpSpPr>
          <p:sp>
            <p:nvSpPr>
              <p:cNvPr id="197" name="Rectangle 196"/>
              <p:cNvSpPr/>
              <p:nvPr/>
            </p:nvSpPr>
            <p:spPr>
              <a:xfrm>
                <a:off x="54640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Rectangle 197"/>
              <p:cNvSpPr/>
              <p:nvPr/>
            </p:nvSpPr>
            <p:spPr>
              <a:xfrm>
                <a:off x="75976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9" name="Group 198"/>
              <p:cNvGrpSpPr/>
              <p:nvPr/>
            </p:nvGrpSpPr>
            <p:grpSpPr>
              <a:xfrm>
                <a:off x="2873232" y="3468151"/>
                <a:ext cx="6858000" cy="381000"/>
                <a:chOff x="2878973" y="3127559"/>
                <a:chExt cx="6858000" cy="381000"/>
              </a:xfrm>
              <a:grpFill/>
            </p:grpSpPr>
            <p:sp>
              <p:nvSpPr>
                <p:cNvPr id="200" name="Rectangle 199"/>
                <p:cNvSpPr/>
                <p:nvPr/>
              </p:nvSpPr>
              <p:spPr>
                <a:xfrm>
                  <a:off x="2878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3031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>
                  <a:off x="3183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4402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4707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Rectangle 204"/>
                <p:cNvSpPr/>
                <p:nvPr/>
              </p:nvSpPr>
              <p:spPr>
                <a:xfrm>
                  <a:off x="4860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5012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5164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Rectangle 207"/>
                <p:cNvSpPr/>
                <p:nvPr/>
              </p:nvSpPr>
              <p:spPr>
                <a:xfrm>
                  <a:off x="5317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Rectangle 208"/>
                <p:cNvSpPr/>
                <p:nvPr/>
              </p:nvSpPr>
              <p:spPr>
                <a:xfrm>
                  <a:off x="5622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0" name="Rectangle 209"/>
                <p:cNvSpPr/>
                <p:nvPr/>
              </p:nvSpPr>
              <p:spPr>
                <a:xfrm>
                  <a:off x="5774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1" name="Rectangle 210"/>
                <p:cNvSpPr/>
                <p:nvPr/>
              </p:nvSpPr>
              <p:spPr>
                <a:xfrm>
                  <a:off x="5926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3" name="Rectangle 212"/>
                <p:cNvSpPr/>
                <p:nvPr/>
              </p:nvSpPr>
              <p:spPr>
                <a:xfrm>
                  <a:off x="71442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4" name="Rectangle 213"/>
                <p:cNvSpPr/>
                <p:nvPr/>
              </p:nvSpPr>
              <p:spPr>
                <a:xfrm>
                  <a:off x="7298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Rectangle 214"/>
                <p:cNvSpPr/>
                <p:nvPr/>
              </p:nvSpPr>
              <p:spPr>
                <a:xfrm>
                  <a:off x="7450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7755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8365373" y="3127559"/>
                  <a:ext cx="152400" cy="3810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8670173" y="3127559"/>
                  <a:ext cx="152400" cy="3810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9" name="Rectangle 218"/>
                <p:cNvSpPr/>
                <p:nvPr/>
              </p:nvSpPr>
              <p:spPr>
                <a:xfrm>
                  <a:off x="8974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>
                  <a:off x="9127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>
                  <a:off x="9279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>
                  <a:off x="9432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>
                  <a:off x="9584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24" name="4-Point Star 223"/>
            <p:cNvSpPr/>
            <p:nvPr/>
          </p:nvSpPr>
          <p:spPr>
            <a:xfrm>
              <a:off x="3805730" y="4458749"/>
              <a:ext cx="143256" cy="304800"/>
            </a:xfrm>
            <a:prstGeom prst="star4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4-Point Star 224"/>
            <p:cNvSpPr/>
            <p:nvPr/>
          </p:nvSpPr>
          <p:spPr>
            <a:xfrm>
              <a:off x="4244833" y="4458749"/>
              <a:ext cx="143256" cy="304800"/>
            </a:xfrm>
            <a:prstGeom prst="star4">
              <a:avLst/>
            </a:prstGeom>
            <a:solidFill>
              <a:srgbClr val="41719C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4-Point Star 225"/>
            <p:cNvSpPr/>
            <p:nvPr/>
          </p:nvSpPr>
          <p:spPr>
            <a:xfrm>
              <a:off x="6528441" y="4458749"/>
              <a:ext cx="143256" cy="304800"/>
            </a:xfrm>
            <a:prstGeom prst="star4">
              <a:avLst/>
            </a:prstGeom>
            <a:solidFill>
              <a:srgbClr val="41719C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4549634" y="4458747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6223360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6074129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6988033" y="4458745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4-Point Star 231"/>
            <p:cNvSpPr/>
            <p:nvPr/>
          </p:nvSpPr>
          <p:spPr>
            <a:xfrm>
              <a:off x="8373174" y="4464187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7751079" y="4458745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4-Point Star 238"/>
            <p:cNvSpPr/>
            <p:nvPr/>
          </p:nvSpPr>
          <p:spPr>
            <a:xfrm>
              <a:off x="7453727" y="4469631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4-Point Star 194"/>
            <p:cNvSpPr/>
            <p:nvPr/>
          </p:nvSpPr>
          <p:spPr>
            <a:xfrm>
              <a:off x="5464033" y="4458749"/>
              <a:ext cx="143256" cy="304800"/>
            </a:xfrm>
            <a:prstGeom prst="star4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7" name="Straight Connector 186"/>
          <p:cNvCxnSpPr/>
          <p:nvPr/>
        </p:nvCxnSpPr>
        <p:spPr>
          <a:xfrm>
            <a:off x="3340592" y="3437509"/>
            <a:ext cx="301397" cy="516669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4405545" y="3437509"/>
            <a:ext cx="176243" cy="508202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 flipV="1">
            <a:off x="3489597" y="4380174"/>
            <a:ext cx="135121" cy="556341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 flipV="1">
            <a:off x="4406415" y="4380173"/>
            <a:ext cx="135121" cy="556341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>
            <a:off x="6259179" y="3455286"/>
            <a:ext cx="134113" cy="482212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/>
          <p:nvPr/>
        </p:nvCxnSpPr>
        <p:spPr>
          <a:xfrm>
            <a:off x="7147611" y="3462161"/>
            <a:ext cx="134113" cy="482212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/>
          <p:nvPr/>
        </p:nvCxnSpPr>
        <p:spPr>
          <a:xfrm>
            <a:off x="7920719" y="3465589"/>
            <a:ext cx="134113" cy="482212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/>
          <p:cNvCxnSpPr/>
          <p:nvPr/>
        </p:nvCxnSpPr>
        <p:spPr>
          <a:xfrm>
            <a:off x="8998243" y="3450504"/>
            <a:ext cx="134113" cy="482212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/>
          <p:cNvCxnSpPr/>
          <p:nvPr/>
        </p:nvCxnSpPr>
        <p:spPr>
          <a:xfrm flipV="1">
            <a:off x="6089473" y="4380174"/>
            <a:ext cx="277647" cy="550059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/>
          <p:cNvCxnSpPr/>
          <p:nvPr/>
        </p:nvCxnSpPr>
        <p:spPr>
          <a:xfrm flipV="1">
            <a:off x="7146173" y="4380175"/>
            <a:ext cx="144083" cy="550058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246"/>
          <p:cNvCxnSpPr/>
          <p:nvPr/>
        </p:nvCxnSpPr>
        <p:spPr>
          <a:xfrm flipV="1">
            <a:off x="7775346" y="4389939"/>
            <a:ext cx="277647" cy="550059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 flipV="1">
            <a:off x="8844222" y="4389939"/>
            <a:ext cx="277647" cy="550059"/>
          </a:xfrm>
          <a:prstGeom prst="line">
            <a:avLst/>
          </a:prstGeom>
          <a:ln w="9525">
            <a:solidFill>
              <a:schemeClr val="accent1">
                <a:alpha val="9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0" name="Group 239"/>
          <p:cNvGrpSpPr/>
          <p:nvPr/>
        </p:nvGrpSpPr>
        <p:grpSpPr>
          <a:xfrm>
            <a:off x="2870560" y="5943556"/>
            <a:ext cx="6858000" cy="381000"/>
            <a:chOff x="2421774" y="3917266"/>
            <a:chExt cx="6858000" cy="381000"/>
          </a:xfrm>
        </p:grpSpPr>
        <p:sp>
          <p:nvSpPr>
            <p:cNvPr id="241" name="Rectangle 240"/>
            <p:cNvSpPr/>
            <p:nvPr/>
          </p:nvSpPr>
          <p:spPr>
            <a:xfrm>
              <a:off x="2421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2574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Rectangle 247"/>
            <p:cNvSpPr/>
            <p:nvPr/>
          </p:nvSpPr>
          <p:spPr>
            <a:xfrm>
              <a:off x="2726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2878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3183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3336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3488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3640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3945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4098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4250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4402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4555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ectangle 259"/>
            <p:cNvSpPr/>
            <p:nvPr/>
          </p:nvSpPr>
          <p:spPr>
            <a:xfrm>
              <a:off x="4707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Rectangle 260"/>
            <p:cNvSpPr/>
            <p:nvPr/>
          </p:nvSpPr>
          <p:spPr>
            <a:xfrm>
              <a:off x="4860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Rectangle 261"/>
            <p:cNvSpPr/>
            <p:nvPr/>
          </p:nvSpPr>
          <p:spPr>
            <a:xfrm>
              <a:off x="5164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5317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5469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5622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57745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Rectangle 266"/>
            <p:cNvSpPr/>
            <p:nvPr/>
          </p:nvSpPr>
          <p:spPr>
            <a:xfrm>
              <a:off x="59269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60793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62317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Rectangle 269"/>
            <p:cNvSpPr/>
            <p:nvPr/>
          </p:nvSpPr>
          <p:spPr>
            <a:xfrm>
              <a:off x="63841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Rectangle 270"/>
            <p:cNvSpPr/>
            <p:nvPr/>
          </p:nvSpPr>
          <p:spPr>
            <a:xfrm>
              <a:off x="65365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Rectangle 271"/>
            <p:cNvSpPr/>
            <p:nvPr/>
          </p:nvSpPr>
          <p:spPr>
            <a:xfrm>
              <a:off x="6688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Rectangle 272"/>
            <p:cNvSpPr/>
            <p:nvPr/>
          </p:nvSpPr>
          <p:spPr>
            <a:xfrm>
              <a:off x="6841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Rectangle 273"/>
            <p:cNvSpPr/>
            <p:nvPr/>
          </p:nvSpPr>
          <p:spPr>
            <a:xfrm>
              <a:off x="6993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7298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Rectangle 275"/>
            <p:cNvSpPr/>
            <p:nvPr/>
          </p:nvSpPr>
          <p:spPr>
            <a:xfrm>
              <a:off x="7603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Rectangle 276"/>
            <p:cNvSpPr/>
            <p:nvPr/>
          </p:nvSpPr>
          <p:spPr>
            <a:xfrm>
              <a:off x="7755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Rectangle 277"/>
            <p:cNvSpPr/>
            <p:nvPr/>
          </p:nvSpPr>
          <p:spPr>
            <a:xfrm>
              <a:off x="7908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8060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8212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8365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8517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Rectangle 282"/>
            <p:cNvSpPr/>
            <p:nvPr/>
          </p:nvSpPr>
          <p:spPr>
            <a:xfrm>
              <a:off x="8670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8822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Rectangle 284"/>
            <p:cNvSpPr/>
            <p:nvPr/>
          </p:nvSpPr>
          <p:spPr>
            <a:xfrm>
              <a:off x="8974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Rectangle 285"/>
            <p:cNvSpPr/>
            <p:nvPr/>
          </p:nvSpPr>
          <p:spPr>
            <a:xfrm>
              <a:off x="9127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Rectangle 286"/>
            <p:cNvSpPr/>
            <p:nvPr/>
          </p:nvSpPr>
          <p:spPr>
            <a:xfrm>
              <a:off x="3031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3793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Rectangle 288"/>
            <p:cNvSpPr/>
            <p:nvPr/>
          </p:nvSpPr>
          <p:spPr>
            <a:xfrm>
              <a:off x="5012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7146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Rectangle 290"/>
            <p:cNvSpPr/>
            <p:nvPr/>
          </p:nvSpPr>
          <p:spPr>
            <a:xfrm>
              <a:off x="7450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4-Point Star 291"/>
            <p:cNvSpPr/>
            <p:nvPr/>
          </p:nvSpPr>
          <p:spPr>
            <a:xfrm>
              <a:off x="3031374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4-Point Star 292"/>
            <p:cNvSpPr/>
            <p:nvPr/>
          </p:nvSpPr>
          <p:spPr>
            <a:xfrm>
              <a:off x="3793374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4-Point Star 295"/>
            <p:cNvSpPr/>
            <p:nvPr/>
          </p:nvSpPr>
          <p:spPr>
            <a:xfrm>
              <a:off x="7764918" y="3917266"/>
              <a:ext cx="143256" cy="304800"/>
            </a:xfrm>
            <a:prstGeom prst="star4">
              <a:avLst/>
            </a:prstGeom>
            <a:solidFill>
              <a:srgbClr val="41719C"/>
            </a:solidFill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7" name="4-Point Star 296"/>
          <p:cNvSpPr/>
          <p:nvPr/>
        </p:nvSpPr>
        <p:spPr>
          <a:xfrm>
            <a:off x="3480160" y="5971262"/>
            <a:ext cx="143256" cy="304800"/>
          </a:xfrm>
          <a:prstGeom prst="star4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4-Point Star 297"/>
          <p:cNvSpPr/>
          <p:nvPr/>
        </p:nvSpPr>
        <p:spPr>
          <a:xfrm>
            <a:off x="4244929" y="5957807"/>
            <a:ext cx="143256" cy="304800"/>
          </a:xfrm>
          <a:prstGeom prst="star4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4-Point Star 298"/>
          <p:cNvSpPr/>
          <p:nvPr/>
        </p:nvSpPr>
        <p:spPr>
          <a:xfrm>
            <a:off x="6503232" y="5943556"/>
            <a:ext cx="143256" cy="304800"/>
          </a:xfrm>
          <a:prstGeom prst="star4">
            <a:avLst/>
          </a:prstGeom>
          <a:solidFill>
            <a:srgbClr val="41719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4-Point Star 306"/>
          <p:cNvSpPr/>
          <p:nvPr/>
        </p:nvSpPr>
        <p:spPr>
          <a:xfrm>
            <a:off x="3488573" y="5995509"/>
            <a:ext cx="143256" cy="304800"/>
          </a:xfrm>
          <a:prstGeom prst="star4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4-Point Star 307"/>
          <p:cNvSpPr/>
          <p:nvPr/>
        </p:nvSpPr>
        <p:spPr>
          <a:xfrm>
            <a:off x="4083285" y="5950483"/>
            <a:ext cx="143256" cy="304800"/>
          </a:xfrm>
          <a:prstGeom prst="star4">
            <a:avLst/>
          </a:prstGeom>
          <a:solidFill>
            <a:srgbClr val="41719C"/>
          </a:solidFill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4-Point Star 309"/>
          <p:cNvSpPr/>
          <p:nvPr/>
        </p:nvSpPr>
        <p:spPr>
          <a:xfrm>
            <a:off x="8510969" y="5943556"/>
            <a:ext cx="143256" cy="304800"/>
          </a:xfrm>
          <a:prstGeom prst="star4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43074" y="5816442"/>
            <a:ext cx="1871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Human reference</a:t>
            </a:r>
          </a:p>
          <a:p>
            <a:pPr algn="r"/>
            <a:r>
              <a:rPr lang="en-US" dirty="0" smtClean="0"/>
              <a:t>genome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339981" y="6436139"/>
            <a:ext cx="1075213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Arrow Connector 300"/>
          <p:cNvCxnSpPr/>
          <p:nvPr/>
        </p:nvCxnSpPr>
        <p:spPr>
          <a:xfrm>
            <a:off x="6259179" y="6455712"/>
            <a:ext cx="886994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/>
          <p:cNvCxnSpPr/>
          <p:nvPr/>
        </p:nvCxnSpPr>
        <p:spPr>
          <a:xfrm>
            <a:off x="7899760" y="6473838"/>
            <a:ext cx="1098483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4-Point Star 302"/>
          <p:cNvSpPr/>
          <p:nvPr/>
        </p:nvSpPr>
        <p:spPr>
          <a:xfrm>
            <a:off x="264937" y="2866367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4-Point Star 303"/>
          <p:cNvSpPr/>
          <p:nvPr/>
        </p:nvSpPr>
        <p:spPr>
          <a:xfrm>
            <a:off x="274022" y="3386810"/>
            <a:ext cx="143256" cy="304800"/>
          </a:xfrm>
          <a:prstGeom prst="star4">
            <a:avLst/>
          </a:prstGeom>
          <a:solidFill>
            <a:srgbClr val="41719C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17278" y="2866367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allele-specific</a:t>
            </a:r>
          </a:p>
        </p:txBody>
      </p:sp>
      <p:sp>
        <p:nvSpPr>
          <p:cNvPr id="305" name="TextBox 304"/>
          <p:cNvSpPr txBox="1"/>
          <p:nvPr/>
        </p:nvSpPr>
        <p:spPr>
          <a:xfrm>
            <a:off x="412024" y="3323566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non-allele-specific</a:t>
            </a:r>
          </a:p>
        </p:txBody>
      </p:sp>
      <p:sp>
        <p:nvSpPr>
          <p:cNvPr id="306" name="4-Point Star 305"/>
          <p:cNvSpPr/>
          <p:nvPr/>
        </p:nvSpPr>
        <p:spPr>
          <a:xfrm>
            <a:off x="6506186" y="5966119"/>
            <a:ext cx="143256" cy="304800"/>
          </a:xfrm>
          <a:prstGeom prst="star4">
            <a:avLst/>
          </a:prstGeom>
          <a:solidFill>
            <a:srgbClr val="41719C"/>
          </a:solidFill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873232" y="3974498"/>
            <a:ext cx="6858000" cy="383732"/>
            <a:chOff x="2873232" y="3974498"/>
            <a:chExt cx="6858000" cy="383732"/>
          </a:xfrm>
        </p:grpSpPr>
        <p:grpSp>
          <p:nvGrpSpPr>
            <p:cNvPr id="14" name="Group 13"/>
            <p:cNvGrpSpPr/>
            <p:nvPr/>
          </p:nvGrpSpPr>
          <p:grpSpPr>
            <a:xfrm>
              <a:off x="2873232" y="3974498"/>
              <a:ext cx="6858000" cy="381034"/>
              <a:chOff x="2873232" y="3468149"/>
              <a:chExt cx="6858000" cy="381034"/>
            </a:xfrm>
          </p:grpSpPr>
          <p:sp>
            <p:nvSpPr>
              <p:cNvPr id="66" name="Rectangle 65"/>
              <p:cNvSpPr/>
              <p:nvPr/>
            </p:nvSpPr>
            <p:spPr>
              <a:xfrm flipV="1">
                <a:off x="2873232" y="3666270"/>
                <a:ext cx="6858000" cy="4571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3338745" y="3468151"/>
                <a:ext cx="152400" cy="381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3643545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3795945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3948345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4100745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Rectangle 127"/>
              <p:cNvSpPr/>
              <p:nvPr/>
            </p:nvSpPr>
            <p:spPr>
              <a:xfrm>
                <a:off x="6378432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6530832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Rectangle 129"/>
              <p:cNvSpPr/>
              <p:nvPr/>
            </p:nvSpPr>
            <p:spPr>
              <a:xfrm>
                <a:off x="6683232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Rectangle 130"/>
              <p:cNvSpPr/>
              <p:nvPr/>
            </p:nvSpPr>
            <p:spPr>
              <a:xfrm>
                <a:off x="6835632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6988032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8054832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8207232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8816832" y="3468151"/>
                <a:ext cx="152400" cy="381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3491145" y="3468151"/>
                <a:ext cx="152400" cy="381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4253145" y="3468151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" name="Group 5"/>
              <p:cNvGrpSpPr/>
              <p:nvPr/>
            </p:nvGrpSpPr>
            <p:grpSpPr>
              <a:xfrm>
                <a:off x="2873232" y="3468151"/>
                <a:ext cx="6858000" cy="381000"/>
                <a:chOff x="2873232" y="3468151"/>
                <a:chExt cx="6858000" cy="381000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41" name="Rectangle 140"/>
                <p:cNvSpPr/>
                <p:nvPr/>
              </p:nvSpPr>
              <p:spPr>
                <a:xfrm>
                  <a:off x="5464032" y="3468151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Rectangle 141"/>
                <p:cNvSpPr/>
                <p:nvPr/>
              </p:nvSpPr>
              <p:spPr>
                <a:xfrm>
                  <a:off x="7597632" y="3468151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3" name="Group 142"/>
                <p:cNvGrpSpPr/>
                <p:nvPr/>
              </p:nvGrpSpPr>
              <p:grpSpPr>
                <a:xfrm>
                  <a:off x="2873232" y="3468151"/>
                  <a:ext cx="6858000" cy="381000"/>
                  <a:chOff x="2878973" y="3127559"/>
                  <a:chExt cx="6858000" cy="381000"/>
                </a:xfrm>
                <a:grpFill/>
              </p:grpSpPr>
              <p:sp>
                <p:nvSpPr>
                  <p:cNvPr id="144" name="Rectangle 143"/>
                  <p:cNvSpPr/>
                  <p:nvPr/>
                </p:nvSpPr>
                <p:spPr>
                  <a:xfrm>
                    <a:off x="28789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" name="Rectangle 144"/>
                  <p:cNvSpPr/>
                  <p:nvPr/>
                </p:nvSpPr>
                <p:spPr>
                  <a:xfrm>
                    <a:off x="30313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Rectangle 145"/>
                  <p:cNvSpPr/>
                  <p:nvPr/>
                </p:nvSpPr>
                <p:spPr>
                  <a:xfrm>
                    <a:off x="31837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7" name="Rectangle 146"/>
                  <p:cNvSpPr/>
                  <p:nvPr/>
                </p:nvSpPr>
                <p:spPr>
                  <a:xfrm>
                    <a:off x="4402973" y="3127559"/>
                    <a:ext cx="152400" cy="381000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9" name="Rectangle 148"/>
                  <p:cNvSpPr/>
                  <p:nvPr/>
                </p:nvSpPr>
                <p:spPr>
                  <a:xfrm>
                    <a:off x="47077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0" name="Rectangle 149"/>
                  <p:cNvSpPr/>
                  <p:nvPr/>
                </p:nvSpPr>
                <p:spPr>
                  <a:xfrm>
                    <a:off x="48601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1" name="Rectangle 150"/>
                  <p:cNvSpPr/>
                  <p:nvPr/>
                </p:nvSpPr>
                <p:spPr>
                  <a:xfrm>
                    <a:off x="50125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2" name="Rectangle 151"/>
                  <p:cNvSpPr/>
                  <p:nvPr/>
                </p:nvSpPr>
                <p:spPr>
                  <a:xfrm>
                    <a:off x="51649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3" name="Rectangle 152"/>
                  <p:cNvSpPr/>
                  <p:nvPr/>
                </p:nvSpPr>
                <p:spPr>
                  <a:xfrm>
                    <a:off x="53173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4" name="Rectangle 153"/>
                  <p:cNvSpPr/>
                  <p:nvPr/>
                </p:nvSpPr>
                <p:spPr>
                  <a:xfrm>
                    <a:off x="56221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5" name="Rectangle 154"/>
                  <p:cNvSpPr/>
                  <p:nvPr/>
                </p:nvSpPr>
                <p:spPr>
                  <a:xfrm>
                    <a:off x="57745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6" name="Rectangle 155"/>
                  <p:cNvSpPr/>
                  <p:nvPr/>
                </p:nvSpPr>
                <p:spPr>
                  <a:xfrm>
                    <a:off x="59269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" name="Rectangle 156"/>
                  <p:cNvSpPr/>
                  <p:nvPr/>
                </p:nvSpPr>
                <p:spPr>
                  <a:xfrm>
                    <a:off x="60793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8" name="Rectangle 157"/>
                  <p:cNvSpPr/>
                  <p:nvPr/>
                </p:nvSpPr>
                <p:spPr>
                  <a:xfrm>
                    <a:off x="62317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Rectangle 158"/>
                  <p:cNvSpPr/>
                  <p:nvPr/>
                </p:nvSpPr>
                <p:spPr>
                  <a:xfrm>
                    <a:off x="72985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0" name="Rectangle 159"/>
                  <p:cNvSpPr/>
                  <p:nvPr/>
                </p:nvSpPr>
                <p:spPr>
                  <a:xfrm>
                    <a:off x="74509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" name="Rectangle 160"/>
                  <p:cNvSpPr/>
                  <p:nvPr/>
                </p:nvSpPr>
                <p:spPr>
                  <a:xfrm>
                    <a:off x="77557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Rectangle 161"/>
                  <p:cNvSpPr/>
                  <p:nvPr/>
                </p:nvSpPr>
                <p:spPr>
                  <a:xfrm>
                    <a:off x="83653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4" name="Rectangle 163"/>
                  <p:cNvSpPr/>
                  <p:nvPr/>
                </p:nvSpPr>
                <p:spPr>
                  <a:xfrm>
                    <a:off x="7908177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5" name="Rectangle 164"/>
                  <p:cNvSpPr/>
                  <p:nvPr/>
                </p:nvSpPr>
                <p:spPr>
                  <a:xfrm>
                    <a:off x="91273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" name="Rectangle 165"/>
                  <p:cNvSpPr/>
                  <p:nvPr/>
                </p:nvSpPr>
                <p:spPr>
                  <a:xfrm>
                    <a:off x="92797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Rectangle 166"/>
                  <p:cNvSpPr/>
                  <p:nvPr/>
                </p:nvSpPr>
                <p:spPr>
                  <a:xfrm>
                    <a:off x="94321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Rectangle 167"/>
                  <p:cNvSpPr/>
                  <p:nvPr/>
                </p:nvSpPr>
                <p:spPr>
                  <a:xfrm>
                    <a:off x="9584573" y="3127559"/>
                    <a:ext cx="152400" cy="381000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170" name="4-Point Star 169"/>
              <p:cNvSpPr/>
              <p:nvPr/>
            </p:nvSpPr>
            <p:spPr>
              <a:xfrm>
                <a:off x="3797637" y="3468151"/>
                <a:ext cx="143256" cy="304800"/>
              </a:xfrm>
              <a:prstGeom prst="star4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4-Point Star 170"/>
              <p:cNvSpPr/>
              <p:nvPr/>
            </p:nvSpPr>
            <p:spPr>
              <a:xfrm>
                <a:off x="4244832" y="3468151"/>
                <a:ext cx="143256" cy="304800"/>
              </a:xfrm>
              <a:prstGeom prst="star4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4-Point Star 171"/>
              <p:cNvSpPr/>
              <p:nvPr/>
            </p:nvSpPr>
            <p:spPr>
              <a:xfrm>
                <a:off x="6528440" y="3468151"/>
                <a:ext cx="143256" cy="304800"/>
              </a:xfrm>
              <a:prstGeom prst="star4">
                <a:avLst/>
              </a:prstGeom>
              <a:solidFill>
                <a:srgbClr val="41719C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7142124" y="3468151"/>
                <a:ext cx="152400" cy="381000"/>
              </a:xfrm>
              <a:prstGeom prst="rect">
                <a:avLst/>
              </a:prstGeom>
              <a:solidFill>
                <a:srgbClr val="DED340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4549633" y="3468149"/>
                <a:ext cx="152400" cy="381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Rectangle 235"/>
              <p:cNvSpPr/>
              <p:nvPr/>
            </p:nvSpPr>
            <p:spPr>
              <a:xfrm>
                <a:off x="8969414" y="3468183"/>
                <a:ext cx="152400" cy="381000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Rectangle 236"/>
              <p:cNvSpPr/>
              <p:nvPr/>
            </p:nvSpPr>
            <p:spPr>
              <a:xfrm>
                <a:off x="8512032" y="3468151"/>
                <a:ext cx="152400" cy="381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4-Point Star 139"/>
              <p:cNvSpPr/>
              <p:nvPr/>
            </p:nvSpPr>
            <p:spPr>
              <a:xfrm>
                <a:off x="5464032" y="3468151"/>
                <a:ext cx="143256" cy="304800"/>
              </a:xfrm>
              <a:prstGeom prst="star4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4" name="Rectangle 293"/>
            <p:cNvSpPr/>
            <p:nvPr/>
          </p:nvSpPr>
          <p:spPr>
            <a:xfrm>
              <a:off x="8658914" y="3977230"/>
              <a:ext cx="152400" cy="381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386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9136"/>
            <a:ext cx="10515600" cy="79471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Accounting for </a:t>
            </a:r>
            <a:r>
              <a:rPr lang="en-US" b="1" dirty="0" err="1"/>
              <a:t>overdispersion</a:t>
            </a:r>
            <a:r>
              <a:rPr lang="en-US" b="1" dirty="0"/>
              <a:t>:</a:t>
            </a:r>
            <a:br>
              <a:rPr lang="en-US" b="1" dirty="0"/>
            </a:br>
            <a:r>
              <a:rPr lang="en-US" b="1" dirty="0"/>
              <a:t>Binomial VS Beta-binomial</a:t>
            </a:r>
          </a:p>
        </p:txBody>
      </p:sp>
      <p:pic>
        <p:nvPicPr>
          <p:cNvPr id="19" name="Content Placeholder 1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82" y="1654471"/>
            <a:ext cx="10076033" cy="4453721"/>
          </a:xfrm>
        </p:spPr>
      </p:pic>
      <p:sp>
        <p:nvSpPr>
          <p:cNvPr id="4" name="Rectangle 3"/>
          <p:cNvSpPr/>
          <p:nvPr/>
        </p:nvSpPr>
        <p:spPr>
          <a:xfrm>
            <a:off x="210416" y="6461065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1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5309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2-step serial </a:t>
            </a:r>
            <a:r>
              <a:rPr lang="en-US" dirty="0" err="1" smtClean="0"/>
              <a:t>overdispersion</a:t>
            </a:r>
            <a:r>
              <a:rPr lang="en-US" dirty="0" smtClean="0"/>
              <a:t> calculation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108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" t="25491" r="17584" b="24687"/>
          <a:stretch/>
        </p:blipFill>
        <p:spPr>
          <a:xfrm>
            <a:off x="2505456" y="1098745"/>
            <a:ext cx="6504888" cy="536232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1307592" y="2922337"/>
            <a:ext cx="2578608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298448" y="4202497"/>
            <a:ext cx="2587752" cy="27432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10416" y="6461065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</p:spTree>
    <p:extLst>
      <p:ext uri="{BB962C8B-B14F-4D97-AF65-F5344CB8AC3E}">
        <p14:creationId xmlns:p14="http://schemas.microsoft.com/office/powerpoint/2010/main" val="22184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RNA_a-r.bmp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2"/>
          <a:stretch>
            <a:fillRect/>
          </a:stretch>
        </p:blipFill>
        <p:spPr>
          <a:xfrm>
            <a:off x="2024392" y="2350299"/>
            <a:ext cx="8667750" cy="42259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ea typeface="SimSun" panose="02010600030101010101" pitchFamily="2" charset="-122"/>
              </a:rPr>
              <a:t>Reference </a:t>
            </a:r>
            <a:r>
              <a:rPr lang="en-US" altLang="zh-CN" b="1" dirty="0">
                <a:ea typeface="SimSun" panose="02010600030101010101" pitchFamily="2" charset="-122"/>
              </a:rPr>
              <a:t>Bias </a:t>
            </a:r>
            <a:r>
              <a:rPr lang="en-US" altLang="zh-CN" b="1" dirty="0" smtClean="0">
                <a:ea typeface="SimSun" panose="02010600030101010101" pitchFamily="2" charset="-122"/>
              </a:rPr>
              <a:t>(</a:t>
            </a:r>
            <a:r>
              <a:rPr lang="en-US" altLang="zh-CN" b="1" dirty="0">
                <a:ea typeface="SimSun" panose="02010600030101010101" pitchFamily="2" charset="-122"/>
              </a:rPr>
              <a:t>naïve alignment against </a:t>
            </a:r>
            <a:r>
              <a:rPr lang="en-US" altLang="zh-CN" b="1" dirty="0" smtClean="0">
                <a:ea typeface="SimSun" panose="02010600030101010101" pitchFamily="2" charset="-122"/>
              </a:rPr>
              <a:t>reference genome)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109</a:t>
            </a:fld>
            <a:endParaRPr lang="en-US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477080" y="6061874"/>
            <a:ext cx="4202112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Fraction of Reads Mapping to Alternative Allele 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064268" y="1910557"/>
            <a:ext cx="16938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rgbClr val="FF0000"/>
                </a:solidFill>
                <a:latin typeface="Arial" panose="020B0604020202020204" pitchFamily="34" charset="0"/>
              </a:rPr>
              <a:t>Allele-Specific SNPs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H="1">
            <a:off x="3271374" y="2259807"/>
            <a:ext cx="9990" cy="698546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24455" y="5871374"/>
            <a:ext cx="1376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Reference Allele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314193" y="5871374"/>
            <a:ext cx="13112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Alternate Allele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7358580" y="1924052"/>
            <a:ext cx="2209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algn="ctr" eaLnBrk="1" hangingPunct="1"/>
            <a:r>
              <a:rPr lang="en-US" altLang="en-US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Binomial Null Distribution</a:t>
            </a:r>
          </a:p>
          <a:p>
            <a:pPr algn="ctr" eaLnBrk="1" hangingPunct="1"/>
            <a:r>
              <a:rPr lang="en-US" altLang="en-US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(no allele-specific behavior)</a:t>
            </a:r>
          </a:p>
        </p:txBody>
      </p: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3281364" y="2277274"/>
            <a:ext cx="6282607" cy="2353867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80217" y="1505813"/>
            <a:ext cx="2646757" cy="169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000" b="1" dirty="0">
                <a:solidFill>
                  <a:srgbClr val="000000"/>
                </a:solidFill>
                <a:latin typeface="Courier" pitchFamily="-84" charset="0"/>
              </a:rPr>
              <a:t>ASE/ASB Example: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…GTCAA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…GTCAA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…GTCAA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…GTCAA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…GTCAA</a:t>
            </a:r>
            <a:r>
              <a:rPr lang="en-US" altLang="en-US" sz="1200" b="1" dirty="0">
                <a:solidFill>
                  <a:srgbClr val="0000FF"/>
                </a:solidFill>
                <a:latin typeface="Courier" pitchFamily="-84" charset="0"/>
              </a:rPr>
              <a:t>C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GCACGTCGGGA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GCACGTCGAGAG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GCACGTCGGGAGTT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 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GCACGTCGGGAGTTG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9634540" y="1901825"/>
            <a:ext cx="2415925" cy="169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0" tIns="45692" rIns="91380" bIns="456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000" b="1" dirty="0">
                <a:solidFill>
                  <a:srgbClr val="000000"/>
                </a:solidFill>
                <a:latin typeface="Courier" pitchFamily="-84" charset="0"/>
              </a:rPr>
              <a:t>Null Example: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ACTTTGATAGCGTCAA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CTTTGATAGCGTCAA</a:t>
            </a:r>
            <a:r>
              <a:rPr lang="en-US" altLang="en-US" sz="1200" b="1" dirty="0">
                <a:solidFill>
                  <a:srgbClr val="0033CC"/>
                </a:solidFill>
                <a:latin typeface="Courier" pitchFamily="-84" charset="0"/>
              </a:rPr>
              <a:t>C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TTGACAGCGTCAA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ATAGCGTCAA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 TAGCGTCAA</a:t>
            </a:r>
            <a:r>
              <a:rPr lang="en-US" altLang="en-US" sz="1200" b="1" dirty="0">
                <a:solidFill>
                  <a:srgbClr val="0033CC"/>
                </a:solidFill>
                <a:latin typeface="Courier" pitchFamily="-84" charset="0"/>
              </a:rPr>
              <a:t>C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    CGTCAA</a:t>
            </a:r>
            <a:r>
              <a:rPr lang="en-US" altLang="en-US" sz="1200" b="1" dirty="0">
                <a:solidFill>
                  <a:srgbClr val="0000FF"/>
                </a:solidFill>
                <a:latin typeface="Courier" pitchFamily="-84" charset="0"/>
              </a:rPr>
              <a:t>C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       CAA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              AA</a:t>
            </a:r>
            <a:r>
              <a:rPr lang="en-US" altLang="en-US" sz="1200" b="1" dirty="0">
                <a:solidFill>
                  <a:srgbClr val="FF0000"/>
                </a:solidFill>
                <a:latin typeface="Courier" pitchFamily="-84" charset="0"/>
              </a:rPr>
              <a:t>T</a:t>
            </a:r>
            <a:r>
              <a:rPr lang="en-US" altLang="en-US" sz="1200" b="1" dirty="0">
                <a:solidFill>
                  <a:srgbClr val="000000"/>
                </a:solidFill>
                <a:latin typeface="Courier" pitchFamily="-84" charset="0"/>
              </a:rPr>
              <a:t>GCACGT…</a:t>
            </a:r>
          </a:p>
        </p:txBody>
      </p:sp>
      <p:cxnSp>
        <p:nvCxnSpPr>
          <p:cNvPr id="20" name="Straight Arrow Connector 19"/>
          <p:cNvCxnSpPr>
            <a:cxnSpLocks noChangeShapeType="1"/>
            <a:stCxn id="18" idx="1"/>
          </p:cNvCxnSpPr>
          <p:nvPr/>
        </p:nvCxnSpPr>
        <p:spPr bwMode="auto">
          <a:xfrm flipH="1">
            <a:off x="6660779" y="2751260"/>
            <a:ext cx="2973761" cy="407867"/>
          </a:xfrm>
          <a:prstGeom prst="straightConnector1">
            <a:avLst/>
          </a:prstGeom>
          <a:noFill/>
          <a:ln w="25400">
            <a:solidFill>
              <a:schemeClr val="bg1">
                <a:lumMod val="75000"/>
              </a:schemeClr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989593" y="2629698"/>
            <a:ext cx="563563" cy="30162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80" tIns="45692" rIns="91380" bIns="45692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algn="ctr" eaLnBrk="1" hangingPunct="1"/>
            <a:endParaRPr lang="en-US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195320" y="3081866"/>
            <a:ext cx="2581637" cy="2269068"/>
            <a:chOff x="3195320" y="3081866"/>
            <a:chExt cx="2581637" cy="2269068"/>
          </a:xfrm>
        </p:grpSpPr>
        <p:sp>
          <p:nvSpPr>
            <p:cNvPr id="3" name="Rectangle 2"/>
            <p:cNvSpPr/>
            <p:nvPr/>
          </p:nvSpPr>
          <p:spPr>
            <a:xfrm>
              <a:off x="3195320" y="3081866"/>
              <a:ext cx="127847" cy="226906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328669" y="5057388"/>
              <a:ext cx="127847" cy="29354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462225" y="5056524"/>
              <a:ext cx="127847" cy="29354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600295" y="5037474"/>
              <a:ext cx="127847" cy="31259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735481" y="5152444"/>
              <a:ext cx="127847" cy="19762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869679" y="5211765"/>
              <a:ext cx="127847" cy="13830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007749" y="5211765"/>
              <a:ext cx="127847" cy="13830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143503" y="5211765"/>
              <a:ext cx="127847" cy="13830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279257" y="5247217"/>
              <a:ext cx="127847" cy="10242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15011" y="5247217"/>
              <a:ext cx="127847" cy="10242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50765" y="5270499"/>
              <a:ext cx="127847" cy="791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686910" y="5247217"/>
              <a:ext cx="127847" cy="10242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822664" y="5270499"/>
              <a:ext cx="127847" cy="791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958418" y="5270499"/>
              <a:ext cx="127847" cy="791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095971" y="5247217"/>
              <a:ext cx="127847" cy="10242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233411" y="5247217"/>
              <a:ext cx="127847" cy="10242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370902" y="5270499"/>
              <a:ext cx="127847" cy="79145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11619" y="5290750"/>
              <a:ext cx="127847" cy="5889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649110" y="5303924"/>
              <a:ext cx="127847" cy="45719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 38"/>
          <p:cNvSpPr/>
          <p:nvPr/>
        </p:nvSpPr>
        <p:spPr>
          <a:xfrm flipH="1">
            <a:off x="9832423" y="4315303"/>
            <a:ext cx="127847" cy="103801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 flipH="1">
            <a:off x="9699074" y="5219027"/>
            <a:ext cx="127847" cy="1342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 flipH="1">
            <a:off x="9565518" y="5218632"/>
            <a:ext cx="127847" cy="1342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 flipH="1">
            <a:off x="9427448" y="5209917"/>
            <a:ext cx="127847" cy="143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 flipH="1">
            <a:off x="9292262" y="5262512"/>
            <a:ext cx="127847" cy="9040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 flipH="1">
            <a:off x="9158063" y="5270499"/>
            <a:ext cx="127847" cy="8241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 flipH="1">
            <a:off x="9019993" y="5247217"/>
            <a:ext cx="127847" cy="10570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 flipH="1">
            <a:off x="8884239" y="5262513"/>
            <a:ext cx="127847" cy="9040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 flipH="1">
            <a:off x="8748485" y="5247217"/>
            <a:ext cx="127847" cy="10550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 flipH="1">
            <a:off x="8612731" y="5270499"/>
            <a:ext cx="127847" cy="8222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 flipH="1">
            <a:off x="8476977" y="5262512"/>
            <a:ext cx="127847" cy="9021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 flipH="1">
            <a:off x="8340832" y="5247217"/>
            <a:ext cx="127847" cy="10550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 flipH="1">
            <a:off x="8205078" y="5290750"/>
            <a:ext cx="127847" cy="6197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flipH="1">
            <a:off x="8069324" y="5262512"/>
            <a:ext cx="127847" cy="9021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 flipH="1">
            <a:off x="7931771" y="5290750"/>
            <a:ext cx="127847" cy="6197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 flipH="1">
            <a:off x="7794331" y="5270499"/>
            <a:ext cx="127847" cy="8222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 flipH="1">
            <a:off x="7656840" y="5270499"/>
            <a:ext cx="127847" cy="8222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 flipH="1">
            <a:off x="7516123" y="5290750"/>
            <a:ext cx="127847" cy="6197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 flipH="1">
            <a:off x="7378632" y="5290750"/>
            <a:ext cx="127847" cy="6197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9714332" y="4087813"/>
            <a:ext cx="334963" cy="13843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80" tIns="45692" rIns="91380" bIns="45692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itchFamily="-84" charset="-128"/>
              </a:defRPr>
            </a:lvl9pPr>
          </a:lstStyle>
          <a:p>
            <a:pPr algn="ctr" eaLnBrk="1" hangingPunct="1"/>
            <a:endParaRPr lang="en-US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1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00" y="1993899"/>
            <a:ext cx="7213600" cy="4727575"/>
          </a:xfrm>
        </p:spPr>
        <p:txBody>
          <a:bodyPr>
            <a:normAutofit/>
          </a:bodyPr>
          <a:lstStyle/>
          <a:p>
            <a:r>
              <a:rPr lang="en-US" sz="3200" dirty="0"/>
              <a:t>We know </a:t>
            </a:r>
            <a:r>
              <a:rPr lang="en-US" sz="3200" b="1" u="sng" dirty="0"/>
              <a:t>where</a:t>
            </a:r>
            <a:r>
              <a:rPr lang="en-US" sz="3200" dirty="0"/>
              <a:t> the variants are in the genome, but we have no idea what they do!</a:t>
            </a:r>
          </a:p>
          <a:p>
            <a:r>
              <a:rPr lang="en-US" sz="3200" dirty="0"/>
              <a:t>Interpretation of the variants</a:t>
            </a:r>
          </a:p>
          <a:p>
            <a:pPr>
              <a:buFont typeface="Wingdings"/>
              <a:buChar char="à"/>
            </a:pPr>
            <a:r>
              <a:rPr lang="en-US" sz="3200" dirty="0"/>
              <a:t>But what do they affect?</a:t>
            </a:r>
          </a:p>
          <a:p>
            <a:pPr>
              <a:buFont typeface="Wingdings"/>
              <a:buChar char="à"/>
            </a:pPr>
            <a:r>
              <a:rPr lang="en-US" sz="3200" dirty="0" smtClean="0"/>
              <a:t>Do they cause diseases or traits?</a:t>
            </a:r>
          </a:p>
          <a:p>
            <a:pPr>
              <a:buNone/>
            </a:pPr>
            <a:r>
              <a:rPr lang="en-US" sz="3200" dirty="0" smtClean="0">
                <a:sym typeface="Wingdings" pitchFamily="2" charset="2"/>
              </a:rPr>
              <a:t>We </a:t>
            </a:r>
            <a:r>
              <a:rPr lang="en-US" sz="3200" dirty="0">
                <a:sym typeface="Wingdings" pitchFamily="2" charset="2"/>
              </a:rPr>
              <a:t>know the </a:t>
            </a:r>
            <a:r>
              <a:rPr lang="en-US" sz="3200" dirty="0" smtClean="0">
                <a:sym typeface="Wingdings" pitchFamily="2" charset="2"/>
              </a:rPr>
              <a:t>‘words’ </a:t>
            </a:r>
            <a:r>
              <a:rPr lang="en-US" sz="3200" dirty="0">
                <a:sym typeface="Wingdings" pitchFamily="2" charset="2"/>
              </a:rPr>
              <a:t>but not their ‘meaning’…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3074" name="Picture 2" descr="C:\Users\JM\Pics\science graphics\dictionary words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6221" y="4183651"/>
            <a:ext cx="2438399" cy="1905000"/>
          </a:xfrm>
          <a:prstGeom prst="rect">
            <a:avLst/>
          </a:prstGeom>
          <a:noFill/>
        </p:spPr>
      </p:pic>
      <p:pic>
        <p:nvPicPr>
          <p:cNvPr id="3075" name="Picture 3" descr="C:\Users\JM\Pics\science graphics\dictiona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29502">
            <a:off x="8374676" y="1616576"/>
            <a:ext cx="1816100" cy="1676400"/>
          </a:xfrm>
          <a:prstGeom prst="rect">
            <a:avLst/>
          </a:prstGeom>
          <a:noFill/>
        </p:spPr>
      </p:pic>
      <p:sp>
        <p:nvSpPr>
          <p:cNvPr id="67" name="Rectangle 66"/>
          <p:cNvSpPr/>
          <p:nvPr/>
        </p:nvSpPr>
        <p:spPr>
          <a:xfrm rot="20731311">
            <a:off x="8650406" y="5081845"/>
            <a:ext cx="1491914" cy="640433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 rot="20731311">
            <a:off x="9378070" y="4454476"/>
            <a:ext cx="1318011" cy="637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9135376" y="4201434"/>
            <a:ext cx="978904" cy="1087351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 rot="20731311">
            <a:off x="9154276" y="5425093"/>
            <a:ext cx="1282210" cy="524891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6" name="Picture 4" descr="C:\Users\JM\AppData\Local\Microsoft\Windows\Temporary Internet Files\Content.IE5\JFP05FQJ\MC9003043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78056" y="2975153"/>
            <a:ext cx="1070762" cy="1810512"/>
          </a:xfrm>
          <a:prstGeom prst="rect">
            <a:avLst/>
          </a:prstGeom>
          <a:noFill/>
        </p:spPr>
      </p:pic>
      <p:cxnSp>
        <p:nvCxnSpPr>
          <p:cNvPr id="65" name="Straight Connector 64"/>
          <p:cNvCxnSpPr/>
          <p:nvPr/>
        </p:nvCxnSpPr>
        <p:spPr>
          <a:xfrm>
            <a:off x="9230921" y="3041285"/>
            <a:ext cx="1243699" cy="11284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8030200" y="3041287"/>
            <a:ext cx="1200722" cy="11281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8030200" y="4183651"/>
            <a:ext cx="2444418" cy="190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9149683" y="4183653"/>
            <a:ext cx="1327445" cy="1918731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 rot="20649874">
            <a:off x="9342578" y="5538953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????????</a:t>
            </a:r>
          </a:p>
        </p:txBody>
      </p:sp>
      <p:sp>
        <p:nvSpPr>
          <p:cNvPr id="75" name="TextBox 74"/>
          <p:cNvSpPr txBox="1"/>
          <p:nvPr/>
        </p:nvSpPr>
        <p:spPr>
          <a:xfrm rot="20576723">
            <a:off x="9271458" y="4431513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????????</a:t>
            </a:r>
          </a:p>
        </p:txBody>
      </p:sp>
      <p:sp>
        <p:nvSpPr>
          <p:cNvPr id="80" name="TextBox 79"/>
          <p:cNvSpPr txBox="1"/>
          <p:nvPr/>
        </p:nvSpPr>
        <p:spPr>
          <a:xfrm rot="20576723">
            <a:off x="9312098" y="4665193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????????</a:t>
            </a:r>
          </a:p>
        </p:txBody>
      </p:sp>
      <p:sp>
        <p:nvSpPr>
          <p:cNvPr id="83" name="Rectangle 82"/>
          <p:cNvSpPr/>
          <p:nvPr/>
        </p:nvSpPr>
        <p:spPr>
          <a:xfrm rot="20505196">
            <a:off x="8389097" y="4332681"/>
            <a:ext cx="795838" cy="235267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 rot="20344005">
            <a:off x="8350835" y="4327539"/>
            <a:ext cx="657486" cy="92814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/>
          <p:cNvSpPr/>
          <p:nvPr/>
        </p:nvSpPr>
        <p:spPr>
          <a:xfrm rot="20344005">
            <a:off x="8506968" y="4683649"/>
            <a:ext cx="799916" cy="81818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/>
          <p:cNvSpPr/>
          <p:nvPr/>
        </p:nvSpPr>
        <p:spPr>
          <a:xfrm rot="20344005">
            <a:off x="8474517" y="4939580"/>
            <a:ext cx="779392" cy="123995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/>
          <p:cNvSpPr/>
          <p:nvPr/>
        </p:nvSpPr>
        <p:spPr>
          <a:xfrm rot="20344005">
            <a:off x="8949992" y="5922315"/>
            <a:ext cx="458452" cy="81189"/>
          </a:xfrm>
          <a:prstGeom prst="rect">
            <a:avLst/>
          </a:prstGeom>
          <a:solidFill>
            <a:srgbClr val="766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 challenge: Variant </a:t>
            </a:r>
            <a:r>
              <a:rPr lang="en-US" b="1" dirty="0"/>
              <a:t>annotation</a:t>
            </a: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8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Using publicly available DNA-</a:t>
            </a:r>
            <a:r>
              <a:rPr lang="en-US" b="1" dirty="0" err="1" smtClean="0"/>
              <a:t>seq</a:t>
            </a:r>
            <a:r>
              <a:rPr lang="en-US" b="1" dirty="0" smtClean="0"/>
              <a:t>, RNA-</a:t>
            </a:r>
            <a:r>
              <a:rPr lang="en-US" b="1" dirty="0" err="1" smtClean="0"/>
              <a:t>seq</a:t>
            </a:r>
            <a:r>
              <a:rPr lang="en-US" b="1" dirty="0" smtClean="0"/>
              <a:t> and </a:t>
            </a:r>
            <a:r>
              <a:rPr lang="en-US" b="1" dirty="0" err="1" smtClean="0"/>
              <a:t>ChIP-seq</a:t>
            </a:r>
            <a:r>
              <a:rPr lang="en-US" b="1" dirty="0" smtClean="0"/>
              <a:t> datasets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20984" cy="2494127"/>
          </a:xfrm>
        </p:spPr>
        <p:txBody>
          <a:bodyPr>
            <a:normAutofit/>
          </a:bodyPr>
          <a:lstStyle/>
          <a:p>
            <a:r>
              <a:rPr lang="en-US" dirty="0" smtClean="0"/>
              <a:t>8 different studies: 1000 Genomes Project, </a:t>
            </a:r>
            <a:r>
              <a:rPr lang="en-US" dirty="0" err="1" smtClean="0"/>
              <a:t>gEUVADIS</a:t>
            </a:r>
            <a:r>
              <a:rPr lang="en-US" dirty="0" smtClean="0"/>
              <a:t>, Encode + 5 more</a:t>
            </a:r>
          </a:p>
          <a:p>
            <a:r>
              <a:rPr lang="en-US" dirty="0" smtClean="0"/>
              <a:t>Have to uniformly re-process all of the datasets!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110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68" y="4319752"/>
            <a:ext cx="1750282" cy="223704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644" y="4810262"/>
            <a:ext cx="2186906" cy="8242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263" y="4319752"/>
            <a:ext cx="1681255" cy="22080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92631" y="3244334"/>
            <a:ext cx="4887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1000 Genomes Project Consortium, </a:t>
            </a:r>
            <a:r>
              <a:rPr lang="en-US" i="1" dirty="0"/>
              <a:t>Nature </a:t>
            </a:r>
            <a:r>
              <a:rPr lang="en-US" dirty="0"/>
              <a:t>(2012)</a:t>
            </a:r>
          </a:p>
        </p:txBody>
      </p:sp>
      <p:sp>
        <p:nvSpPr>
          <p:cNvPr id="6" name="Rectangle 5"/>
          <p:cNvSpPr/>
          <p:nvPr/>
        </p:nvSpPr>
        <p:spPr>
          <a:xfrm>
            <a:off x="3392631" y="3502038"/>
            <a:ext cx="4162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Khurana</a:t>
            </a:r>
            <a:r>
              <a:rPr lang="en-US" dirty="0"/>
              <a:t> E, … , </a:t>
            </a:r>
            <a:r>
              <a:rPr lang="en-US" b="1" u="sng" dirty="0"/>
              <a:t>Chen J.</a:t>
            </a:r>
            <a:r>
              <a:rPr lang="en-US" dirty="0"/>
              <a:t> </a:t>
            </a:r>
            <a:r>
              <a:rPr lang="en-US" i="1" dirty="0"/>
              <a:t>et al.</a:t>
            </a:r>
            <a:r>
              <a:rPr lang="en-US" dirty="0"/>
              <a:t> </a:t>
            </a:r>
            <a:r>
              <a:rPr lang="en-US" i="1" dirty="0"/>
              <a:t>Science</a:t>
            </a:r>
            <a:r>
              <a:rPr lang="en-US" dirty="0"/>
              <a:t> (2013)</a:t>
            </a:r>
          </a:p>
        </p:txBody>
      </p:sp>
    </p:spTree>
    <p:extLst>
      <p:ext uri="{BB962C8B-B14F-4D97-AF65-F5344CB8AC3E}">
        <p14:creationId xmlns:p14="http://schemas.microsoft.com/office/powerpoint/2010/main" val="419152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Implementing the </a:t>
            </a:r>
            <a:r>
              <a:rPr lang="en-US" dirty="0" err="1" smtClean="0"/>
              <a:t>betabinomial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Use b parameter in </a:t>
            </a:r>
            <a:r>
              <a:rPr lang="en-US" dirty="0" err="1" smtClean="0"/>
              <a:t>betabinomial</a:t>
            </a:r>
            <a:r>
              <a:rPr lang="en-US" dirty="0" smtClean="0"/>
              <a:t> as a measure of dataset quality</a:t>
            </a:r>
            <a:br>
              <a:rPr lang="en-US" dirty="0" smtClean="0"/>
            </a:br>
            <a:r>
              <a:rPr lang="en-US" dirty="0" smtClean="0"/>
              <a:t>-- how broad the allelic ratio distribution is </a:t>
            </a:r>
            <a:br>
              <a:rPr lang="en-US" dirty="0" smtClean="0"/>
            </a:br>
            <a:r>
              <a:rPr lang="en-US" dirty="0" smtClean="0"/>
              <a:t>-- the broader it is, the more false positives it will generate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Thresholding</a:t>
            </a:r>
            <a:r>
              <a:rPr lang="en-US" dirty="0" smtClean="0"/>
              <a:t> of p value to give enough “positives” for downstream analyses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Applied these to 1280 datasets for 382 individuals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145" y="365125"/>
            <a:ext cx="10953549" cy="1325563"/>
          </a:xfrm>
        </p:spPr>
        <p:txBody>
          <a:bodyPr>
            <a:normAutofit/>
          </a:bodyPr>
          <a:lstStyle/>
          <a:p>
            <a:r>
              <a:rPr lang="en-US" dirty="0" err="1" smtClean="0"/>
              <a:t>AlleleDB</a:t>
            </a:r>
            <a:r>
              <a:rPr lang="en-US" dirty="0" smtClean="0"/>
              <a:t> resource also provides pre-computed allele-specific annotation of genomic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56494" cy="4351338"/>
          </a:xfrm>
        </p:spPr>
        <p:txBody>
          <a:bodyPr/>
          <a:lstStyle/>
          <a:p>
            <a:r>
              <a:rPr lang="en-US" dirty="0" smtClean="0"/>
              <a:t>Allele-specific annotation for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-- 20K protein-coding </a:t>
            </a:r>
            <a:r>
              <a:rPr lang="en-US" dirty="0" smtClean="0"/>
              <a:t>genes</a:t>
            </a:r>
            <a:br>
              <a:rPr lang="en-US" dirty="0" smtClean="0"/>
            </a:br>
            <a:r>
              <a:rPr lang="en-US" dirty="0" smtClean="0"/>
              <a:t>-- 952 non-coding genomic categories (e.g. transcription factor binding peaks and motifs, </a:t>
            </a:r>
            <a:r>
              <a:rPr lang="en-US" dirty="0" err="1" smtClean="0"/>
              <a:t>DNaseI</a:t>
            </a:r>
            <a:r>
              <a:rPr lang="en-US" dirty="0" smtClean="0"/>
              <a:t> hypersensitivity sites)</a:t>
            </a:r>
          </a:p>
          <a:p>
            <a:r>
              <a:rPr lang="en-US" dirty="0" smtClean="0"/>
              <a:t>E.g. Potential </a:t>
            </a:r>
            <a:r>
              <a:rPr lang="en-US" dirty="0"/>
              <a:t>impact of </a:t>
            </a:r>
            <a:r>
              <a:rPr lang="en-US" dirty="0" smtClean="0"/>
              <a:t>SNPs on binding at transcription </a:t>
            </a:r>
            <a:r>
              <a:rPr lang="en-US" dirty="0"/>
              <a:t>factor (TF) </a:t>
            </a:r>
            <a:r>
              <a:rPr lang="en-US" dirty="0" smtClean="0"/>
              <a:t>motifs</a:t>
            </a:r>
            <a:br>
              <a:rPr lang="en-US" dirty="0" smtClean="0"/>
            </a:br>
            <a:r>
              <a:rPr lang="en-US" dirty="0" smtClean="0"/>
              <a:t>-- 7,985 candidate SNPs located at TF motifs across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14 individuals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112</a:t>
            </a:fld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8206451" y="4545137"/>
            <a:ext cx="2181424" cy="1631826"/>
            <a:chOff x="6526642" y="3365477"/>
            <a:chExt cx="2181424" cy="1631826"/>
          </a:xfrm>
        </p:grpSpPr>
        <p:grpSp>
          <p:nvGrpSpPr>
            <p:cNvPr id="32" name="Group 31"/>
            <p:cNvGrpSpPr/>
            <p:nvPr/>
          </p:nvGrpSpPr>
          <p:grpSpPr>
            <a:xfrm>
              <a:off x="6526642" y="3365477"/>
              <a:ext cx="2181424" cy="1451072"/>
              <a:chOff x="8227850" y="3529223"/>
              <a:chExt cx="1456886" cy="844217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8227850" y="3885511"/>
                <a:ext cx="1456886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/>
              <p:cNvSpPr/>
              <p:nvPr/>
            </p:nvSpPr>
            <p:spPr>
              <a:xfrm>
                <a:off x="8698667" y="4144840"/>
                <a:ext cx="728443" cy="152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8227850" y="4266511"/>
                <a:ext cx="1456886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9" name="Picture 28" descr="fig2-snv.tif"/>
              <p:cNvPicPr>
                <a:picLocks noChangeAspect="1"/>
              </p:cNvPicPr>
              <p:nvPr/>
            </p:nvPicPr>
            <p:blipFill>
              <a:blip r:embed="rId2" cstate="print"/>
              <a:srcRect l="63482" t="13665" r="22411" b="73721"/>
              <a:stretch>
                <a:fillRect/>
              </a:stretch>
            </p:blipFill>
            <p:spPr>
              <a:xfrm>
                <a:off x="8956293" y="3529223"/>
                <a:ext cx="728443" cy="228600"/>
              </a:xfrm>
              <a:prstGeom prst="rect">
                <a:avLst/>
              </a:prstGeom>
            </p:spPr>
          </p:pic>
          <p:sp>
            <p:nvSpPr>
              <p:cNvPr id="31" name="4-Point Star 30"/>
              <p:cNvSpPr/>
              <p:nvPr/>
            </p:nvSpPr>
            <p:spPr>
              <a:xfrm>
                <a:off x="8956293" y="4068640"/>
                <a:ext cx="143256" cy="304800"/>
              </a:xfrm>
              <a:prstGeom prst="star4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3" name="Picture 32" descr="fig2-snv.tif"/>
            <p:cNvPicPr>
              <a:picLocks noChangeAspect="1"/>
            </p:cNvPicPr>
            <p:nvPr/>
          </p:nvPicPr>
          <p:blipFill rotWithShape="1">
            <a:blip r:embed="rId2" cstate="print"/>
            <a:srcRect l="63482" t="13665" r="22411" b="81552"/>
            <a:stretch/>
          </p:blipFill>
          <p:spPr>
            <a:xfrm>
              <a:off x="7617354" y="4848285"/>
              <a:ext cx="1090712" cy="149018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173840" y="6470380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</p:spTree>
    <p:extLst>
      <p:ext uri="{BB962C8B-B14F-4D97-AF65-F5344CB8AC3E}">
        <p14:creationId xmlns:p14="http://schemas.microsoft.com/office/powerpoint/2010/main" val="2729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replicates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40" y="2124774"/>
            <a:ext cx="7552319" cy="379749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826477" y="6115665"/>
            <a:ext cx="2115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Credit: Timur Galeev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of increasing depths and # ASE sites (NA12878)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518" y="1825625"/>
            <a:ext cx="5110964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826477" y="6115665"/>
            <a:ext cx="2115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Credit: Timur Galeev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2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 and ASE sites for 382 individuals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08" y="1796871"/>
            <a:ext cx="9209458" cy="492460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8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4322" y="365127"/>
            <a:ext cx="5742039" cy="1325563"/>
          </a:xfrm>
        </p:spPr>
        <p:txBody>
          <a:bodyPr/>
          <a:lstStyle/>
          <a:p>
            <a:r>
              <a:rPr lang="en-US" dirty="0" smtClean="0"/>
              <a:t># ASE/ASB SNVs vs read depths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7" y="379335"/>
            <a:ext cx="5985387" cy="615957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91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Variant Annotation Approach 1:</a:t>
            </a:r>
            <a:br>
              <a:rPr lang="en-US" b="1" dirty="0"/>
            </a:br>
            <a:r>
              <a:rPr lang="en-US" b="1" dirty="0"/>
              <a:t>Using the human reference genome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2421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74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726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2878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31837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33361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4885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3640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3945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4098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4250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402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4555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4707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860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5164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5317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5469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5622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5774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9269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60793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2317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63841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6536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6688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6841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6993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7298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3031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3793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012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7146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5443497" y="4755468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Regulatory element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2624097" y="4756945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protein-coding gene</a:t>
            </a:r>
          </a:p>
        </p:txBody>
      </p:sp>
      <p:sp>
        <p:nvSpPr>
          <p:cNvPr id="130" name="Slide Number Placeholder 1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5008" y="4392222"/>
            <a:ext cx="194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genome</a:t>
            </a:r>
          </a:p>
        </p:txBody>
      </p:sp>
      <p:sp>
        <p:nvSpPr>
          <p:cNvPr id="64" name="Content Placeholder 2"/>
          <p:cNvSpPr>
            <a:spLocks noGrp="1"/>
          </p:cNvSpPr>
          <p:nvPr>
            <p:ph idx="1"/>
          </p:nvPr>
        </p:nvSpPr>
        <p:spPr>
          <a:xfrm>
            <a:off x="838200" y="1618408"/>
            <a:ext cx="10515600" cy="1492014"/>
          </a:xfrm>
        </p:spPr>
        <p:txBody>
          <a:bodyPr>
            <a:normAutofit/>
          </a:bodyPr>
          <a:lstStyle/>
          <a:p>
            <a:r>
              <a:rPr lang="en-US" dirty="0" smtClean="0"/>
              <a:t>Overlapping of variants onto known parts of the genome (e.g. protein-coding genes)</a:t>
            </a:r>
          </a:p>
          <a:p>
            <a:r>
              <a:rPr lang="en-US" dirty="0" smtClean="0"/>
              <a:t>Based on the human reference genome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92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Variant Annotation Approach 1:</a:t>
            </a:r>
            <a:br>
              <a:rPr lang="en-US" b="1" dirty="0"/>
            </a:br>
            <a:r>
              <a:rPr lang="en-US" b="1" dirty="0"/>
              <a:t>Using the human reference genome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2421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74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726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2878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31837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33361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4885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3640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3945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4098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4250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402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4555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4707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860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5164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5317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5469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5622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5774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9269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60793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2317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63841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6536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6688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6841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6993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7298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3031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3793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012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7146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5443497" y="4755468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Regulatory element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2624097" y="4756945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protein-coding gene</a:t>
            </a:r>
          </a:p>
        </p:txBody>
      </p:sp>
      <p:sp>
        <p:nvSpPr>
          <p:cNvPr id="130" name="Slide Number Placeholder 1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5008" y="4392222"/>
            <a:ext cx="194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genome</a:t>
            </a:r>
          </a:p>
        </p:txBody>
      </p:sp>
      <p:sp>
        <p:nvSpPr>
          <p:cNvPr id="64" name="Content Placeholder 2"/>
          <p:cNvSpPr>
            <a:spLocks noGrp="1"/>
          </p:cNvSpPr>
          <p:nvPr>
            <p:ph idx="1"/>
          </p:nvPr>
        </p:nvSpPr>
        <p:spPr>
          <a:xfrm>
            <a:off x="838200" y="1618408"/>
            <a:ext cx="10515600" cy="1492014"/>
          </a:xfrm>
        </p:spPr>
        <p:txBody>
          <a:bodyPr>
            <a:normAutofit/>
          </a:bodyPr>
          <a:lstStyle/>
          <a:p>
            <a:r>
              <a:rPr lang="en-US" dirty="0" smtClean="0"/>
              <a:t>Overlapping of variants onto known parts of the genome (e.g. protein-coding genes)</a:t>
            </a:r>
          </a:p>
          <a:p>
            <a:r>
              <a:rPr lang="en-US" dirty="0" smtClean="0"/>
              <a:t>Based on the human reference genome</a:t>
            </a:r>
            <a:endParaRPr lang="en-US" dirty="0"/>
          </a:p>
        </p:txBody>
      </p:sp>
      <p:sp>
        <p:nvSpPr>
          <p:cNvPr id="131" name="4-Point Star 130"/>
          <p:cNvSpPr/>
          <p:nvPr/>
        </p:nvSpPr>
        <p:spPr>
          <a:xfrm>
            <a:off x="30313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4-Point Star 131"/>
          <p:cNvSpPr/>
          <p:nvPr/>
        </p:nvSpPr>
        <p:spPr>
          <a:xfrm>
            <a:off x="37933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4-Point Star 132"/>
          <p:cNvSpPr/>
          <p:nvPr/>
        </p:nvSpPr>
        <p:spPr>
          <a:xfrm>
            <a:off x="50125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4-Point Star 134"/>
          <p:cNvSpPr/>
          <p:nvPr/>
        </p:nvSpPr>
        <p:spPr>
          <a:xfrm>
            <a:off x="6244440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6" name="Curved Connector 135"/>
          <p:cNvCxnSpPr/>
          <p:nvPr/>
        </p:nvCxnSpPr>
        <p:spPr>
          <a:xfrm rot="5400000" flipH="1" flipV="1">
            <a:off x="6441971" y="3804934"/>
            <a:ext cx="457200" cy="681228"/>
          </a:xfrm>
          <a:prstGeom prst="curvedConnector2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971145" y="3516504"/>
            <a:ext cx="289005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Single nucleotide variant (SNV)</a:t>
            </a:r>
          </a:p>
        </p:txBody>
      </p:sp>
    </p:spTree>
    <p:extLst>
      <p:ext uri="{BB962C8B-B14F-4D97-AF65-F5344CB8AC3E}">
        <p14:creationId xmlns:p14="http://schemas.microsoft.com/office/powerpoint/2010/main" val="262523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Variant A</a:t>
            </a:r>
            <a:r>
              <a:rPr lang="en-US" b="1" dirty="0" smtClean="0"/>
              <a:t>nnotation Approach 1:</a:t>
            </a:r>
            <a:br>
              <a:rPr lang="en-US" b="1" dirty="0" smtClean="0"/>
            </a:br>
            <a:r>
              <a:rPr lang="en-US" b="1" dirty="0" smtClean="0"/>
              <a:t>Using the human reference genome</a:t>
            </a:r>
            <a:endParaRPr lang="en-US" b="1" dirty="0"/>
          </a:p>
        </p:txBody>
      </p:sp>
      <p:sp>
        <p:nvSpPr>
          <p:cNvPr id="70" name="Rectangle 69"/>
          <p:cNvSpPr/>
          <p:nvPr/>
        </p:nvSpPr>
        <p:spPr>
          <a:xfrm>
            <a:off x="2421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2574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726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2878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31837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33361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4885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36409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3945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4098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4250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402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4555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4707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860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5164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5317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5469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5622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5774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9269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60793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62317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63841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6536574" y="437446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66889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68413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69937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7298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3031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3793374" y="437446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0125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7146174" y="4374466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Slide Number Placeholder 1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14</a:t>
            </a:fld>
            <a:endParaRPr lang="en-US"/>
          </a:p>
        </p:txBody>
      </p:sp>
      <p:sp>
        <p:nvSpPr>
          <p:cNvPr id="64" name="Content Placeholder 2"/>
          <p:cNvSpPr>
            <a:spLocks noGrp="1"/>
          </p:cNvSpPr>
          <p:nvPr>
            <p:ph idx="1"/>
          </p:nvPr>
        </p:nvSpPr>
        <p:spPr>
          <a:xfrm>
            <a:off x="838200" y="1618408"/>
            <a:ext cx="10515600" cy="1492014"/>
          </a:xfrm>
        </p:spPr>
        <p:txBody>
          <a:bodyPr>
            <a:normAutofit/>
          </a:bodyPr>
          <a:lstStyle/>
          <a:p>
            <a:r>
              <a:rPr lang="en-US" dirty="0"/>
              <a:t>Overlapping of variants onto known parts of the genome (e.g. protein-coding genes)</a:t>
            </a:r>
          </a:p>
          <a:p>
            <a:r>
              <a:rPr lang="en-US" dirty="0"/>
              <a:t>Based on the human reference genome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725934" y="4009320"/>
            <a:ext cx="492386" cy="940346"/>
            <a:chOff x="1725934" y="3628320"/>
            <a:chExt cx="492386" cy="940346"/>
          </a:xfrm>
        </p:grpSpPr>
        <p:pic>
          <p:nvPicPr>
            <p:cNvPr id="56" name="Picture 55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53728" y="3818858"/>
              <a:ext cx="164592" cy="749808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90379" y="3721324"/>
              <a:ext cx="164592" cy="749808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25934" y="3628320"/>
              <a:ext cx="164592" cy="749808"/>
            </a:xfrm>
            <a:prstGeom prst="rect">
              <a:avLst/>
            </a:prstGeom>
          </p:spPr>
        </p:pic>
      </p:grpSp>
      <p:sp>
        <p:nvSpPr>
          <p:cNvPr id="59" name="4-Point Star 58"/>
          <p:cNvSpPr/>
          <p:nvPr/>
        </p:nvSpPr>
        <p:spPr>
          <a:xfrm>
            <a:off x="30313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4-Point Star 59"/>
          <p:cNvSpPr/>
          <p:nvPr/>
        </p:nvSpPr>
        <p:spPr>
          <a:xfrm>
            <a:off x="37933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4-Point Star 60"/>
          <p:cNvSpPr/>
          <p:nvPr/>
        </p:nvSpPr>
        <p:spPr>
          <a:xfrm>
            <a:off x="5012574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4-Point Star 61"/>
          <p:cNvSpPr/>
          <p:nvPr/>
        </p:nvSpPr>
        <p:spPr>
          <a:xfrm>
            <a:off x="7155318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4-Point Star 64"/>
          <p:cNvSpPr/>
          <p:nvPr/>
        </p:nvSpPr>
        <p:spPr>
          <a:xfrm>
            <a:off x="6244440" y="4399866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5443497" y="4755468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Regulatory element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624097" y="4756945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protein-coding gene</a:t>
            </a:r>
          </a:p>
        </p:txBody>
      </p:sp>
    </p:spTree>
    <p:extLst>
      <p:ext uri="{BB962C8B-B14F-4D97-AF65-F5344CB8AC3E}">
        <p14:creationId xmlns:p14="http://schemas.microsoft.com/office/powerpoint/2010/main" val="57397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15</a:t>
            </a:fld>
            <a:endParaRPr lang="en-US"/>
          </a:p>
        </p:txBody>
      </p:sp>
      <p:sp>
        <p:nvSpPr>
          <p:cNvPr id="296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en-US" b="1" dirty="0"/>
              <a:t>Variant A</a:t>
            </a:r>
            <a:r>
              <a:rPr lang="en-US" b="1" dirty="0" smtClean="0"/>
              <a:t>nnotation Approach 2:</a:t>
            </a:r>
            <a:br>
              <a:rPr lang="en-US" b="1" dirty="0" smtClean="0"/>
            </a:br>
            <a:r>
              <a:rPr lang="en-US" b="1" dirty="0" smtClean="0"/>
              <a:t>Using personal genomes</a:t>
            </a:r>
            <a:endParaRPr lang="en-US" b="1" dirty="0"/>
          </a:p>
        </p:txBody>
      </p:sp>
      <p:sp>
        <p:nvSpPr>
          <p:cNvPr id="297" name="Content Placeholder 2"/>
          <p:cNvSpPr>
            <a:spLocks noGrp="1"/>
          </p:cNvSpPr>
          <p:nvPr>
            <p:ph idx="1"/>
          </p:nvPr>
        </p:nvSpPr>
        <p:spPr>
          <a:xfrm>
            <a:off x="838200" y="1618408"/>
            <a:ext cx="10515600" cy="1492014"/>
          </a:xfrm>
        </p:spPr>
        <p:txBody>
          <a:bodyPr>
            <a:normAutofit/>
          </a:bodyPr>
          <a:lstStyle/>
          <a:p>
            <a:r>
              <a:rPr lang="en-US" dirty="0" smtClean="0"/>
              <a:t>Every individual’s genome is different!</a:t>
            </a:r>
          </a:p>
          <a:p>
            <a:r>
              <a:rPr lang="en-US" dirty="0" smtClean="0"/>
              <a:t>Annotate based on a personal genome</a:t>
            </a:r>
          </a:p>
        </p:txBody>
      </p:sp>
      <p:grpSp>
        <p:nvGrpSpPr>
          <p:cNvPr id="298" name="Group 297"/>
          <p:cNvGrpSpPr/>
          <p:nvPr/>
        </p:nvGrpSpPr>
        <p:grpSpPr>
          <a:xfrm>
            <a:off x="2422371" y="4373048"/>
            <a:ext cx="5029200" cy="381000"/>
            <a:chOff x="2878973" y="2512418"/>
            <a:chExt cx="5029200" cy="381000"/>
          </a:xfrm>
        </p:grpSpPr>
        <p:sp>
          <p:nvSpPr>
            <p:cNvPr id="300" name="Rectangle 299"/>
            <p:cNvSpPr/>
            <p:nvPr/>
          </p:nvSpPr>
          <p:spPr>
            <a:xfrm>
              <a:off x="33444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Rectangle 300"/>
            <p:cNvSpPr/>
            <p:nvPr/>
          </p:nvSpPr>
          <p:spPr>
            <a:xfrm>
              <a:off x="36492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38016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Rectangle 302"/>
            <p:cNvSpPr/>
            <p:nvPr/>
          </p:nvSpPr>
          <p:spPr>
            <a:xfrm>
              <a:off x="39540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Rectangle 303"/>
            <p:cNvSpPr/>
            <p:nvPr/>
          </p:nvSpPr>
          <p:spPr>
            <a:xfrm>
              <a:off x="41064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Rectangle 304"/>
            <p:cNvSpPr/>
            <p:nvPr/>
          </p:nvSpPr>
          <p:spPr>
            <a:xfrm>
              <a:off x="62317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Rectangle 305"/>
            <p:cNvSpPr/>
            <p:nvPr/>
          </p:nvSpPr>
          <p:spPr>
            <a:xfrm>
              <a:off x="63841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Rectangle 306"/>
            <p:cNvSpPr/>
            <p:nvPr/>
          </p:nvSpPr>
          <p:spPr>
            <a:xfrm>
              <a:off x="65365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Rectangle 307"/>
            <p:cNvSpPr/>
            <p:nvPr/>
          </p:nvSpPr>
          <p:spPr>
            <a:xfrm>
              <a:off x="66889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Rectangle 308"/>
            <p:cNvSpPr/>
            <p:nvPr/>
          </p:nvSpPr>
          <p:spPr>
            <a:xfrm>
              <a:off x="68413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6993773" y="2512418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Rectangle 314"/>
            <p:cNvSpPr/>
            <p:nvPr/>
          </p:nvSpPr>
          <p:spPr>
            <a:xfrm>
              <a:off x="34968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Rectangle 315"/>
            <p:cNvSpPr/>
            <p:nvPr/>
          </p:nvSpPr>
          <p:spPr>
            <a:xfrm>
              <a:off x="4258886" y="2512418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5469773" y="2512418"/>
              <a:ext cx="1524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Rectangle 318"/>
            <p:cNvSpPr/>
            <p:nvPr/>
          </p:nvSpPr>
          <p:spPr>
            <a:xfrm>
              <a:off x="7603373" y="2512418"/>
              <a:ext cx="1524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0" name="Group 319"/>
            <p:cNvGrpSpPr/>
            <p:nvPr/>
          </p:nvGrpSpPr>
          <p:grpSpPr>
            <a:xfrm>
              <a:off x="2878973" y="2512418"/>
              <a:ext cx="5029200" cy="381000"/>
              <a:chOff x="2878973" y="3127559"/>
              <a:chExt cx="5029200" cy="381000"/>
            </a:xfrm>
          </p:grpSpPr>
          <p:sp>
            <p:nvSpPr>
              <p:cNvPr id="327" name="Rectangle 326"/>
              <p:cNvSpPr/>
              <p:nvPr/>
            </p:nvSpPr>
            <p:spPr>
              <a:xfrm>
                <a:off x="2878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8" name="Rectangle 327"/>
              <p:cNvSpPr/>
              <p:nvPr/>
            </p:nvSpPr>
            <p:spPr>
              <a:xfrm>
                <a:off x="3031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9" name="Rectangle 328"/>
              <p:cNvSpPr/>
              <p:nvPr/>
            </p:nvSpPr>
            <p:spPr>
              <a:xfrm>
                <a:off x="3183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0" name="Rectangle 329"/>
              <p:cNvSpPr/>
              <p:nvPr/>
            </p:nvSpPr>
            <p:spPr>
              <a:xfrm>
                <a:off x="4402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1" name="Rectangle 330"/>
              <p:cNvSpPr/>
              <p:nvPr/>
            </p:nvSpPr>
            <p:spPr>
              <a:xfrm>
                <a:off x="4555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2" name="Rectangle 331"/>
              <p:cNvSpPr/>
              <p:nvPr/>
            </p:nvSpPr>
            <p:spPr>
              <a:xfrm>
                <a:off x="4707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3" name="Rectangle 332"/>
              <p:cNvSpPr/>
              <p:nvPr/>
            </p:nvSpPr>
            <p:spPr>
              <a:xfrm>
                <a:off x="4860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4" name="Rectangle 333"/>
              <p:cNvSpPr/>
              <p:nvPr/>
            </p:nvSpPr>
            <p:spPr>
              <a:xfrm>
                <a:off x="5012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5" name="Rectangle 334"/>
              <p:cNvSpPr/>
              <p:nvPr/>
            </p:nvSpPr>
            <p:spPr>
              <a:xfrm>
                <a:off x="5164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6" name="Rectangle 335"/>
              <p:cNvSpPr/>
              <p:nvPr/>
            </p:nvSpPr>
            <p:spPr>
              <a:xfrm>
                <a:off x="5317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5622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8" name="Rectangle 337"/>
              <p:cNvSpPr/>
              <p:nvPr/>
            </p:nvSpPr>
            <p:spPr>
              <a:xfrm>
                <a:off x="5774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9" name="Rectangle 338"/>
              <p:cNvSpPr/>
              <p:nvPr/>
            </p:nvSpPr>
            <p:spPr>
              <a:xfrm>
                <a:off x="5926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0" name="Rectangle 339"/>
              <p:cNvSpPr/>
              <p:nvPr/>
            </p:nvSpPr>
            <p:spPr>
              <a:xfrm>
                <a:off x="60793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1" name="Rectangle 340"/>
              <p:cNvSpPr/>
              <p:nvPr/>
            </p:nvSpPr>
            <p:spPr>
              <a:xfrm>
                <a:off x="71461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2" name="Rectangle 341"/>
              <p:cNvSpPr/>
              <p:nvPr/>
            </p:nvSpPr>
            <p:spPr>
              <a:xfrm>
                <a:off x="72985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3" name="Rectangle 342"/>
              <p:cNvSpPr/>
              <p:nvPr/>
            </p:nvSpPr>
            <p:spPr>
              <a:xfrm>
                <a:off x="74509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4" name="Rectangle 343"/>
              <p:cNvSpPr/>
              <p:nvPr/>
            </p:nvSpPr>
            <p:spPr>
              <a:xfrm>
                <a:off x="7755773" y="3127559"/>
                <a:ext cx="152400" cy="381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3488573" y="2512418"/>
              <a:ext cx="4267200" cy="304800"/>
              <a:chOff x="3488573" y="3127559"/>
              <a:chExt cx="4267200" cy="304800"/>
            </a:xfrm>
          </p:grpSpPr>
          <p:sp>
            <p:nvSpPr>
              <p:cNvPr id="323" name="4-Point Star 322"/>
              <p:cNvSpPr/>
              <p:nvPr/>
            </p:nvSpPr>
            <p:spPr>
              <a:xfrm>
                <a:off x="3488573" y="3127559"/>
                <a:ext cx="143256" cy="304800"/>
              </a:xfrm>
              <a:prstGeom prst="star4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4" name="4-Point Star 323"/>
              <p:cNvSpPr/>
              <p:nvPr/>
            </p:nvSpPr>
            <p:spPr>
              <a:xfrm>
                <a:off x="4250573" y="3127559"/>
                <a:ext cx="143256" cy="304800"/>
              </a:xfrm>
              <a:prstGeom prst="star4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5" name="4-Point Star 324"/>
              <p:cNvSpPr/>
              <p:nvPr/>
            </p:nvSpPr>
            <p:spPr>
              <a:xfrm>
                <a:off x="7612517" y="3127559"/>
                <a:ext cx="143256" cy="304800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2" name="4-Point Star 321"/>
            <p:cNvSpPr/>
            <p:nvPr/>
          </p:nvSpPr>
          <p:spPr>
            <a:xfrm>
              <a:off x="5469773" y="2512418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2" name="Group 351"/>
          <p:cNvGrpSpPr/>
          <p:nvPr/>
        </p:nvGrpSpPr>
        <p:grpSpPr>
          <a:xfrm>
            <a:off x="2416033" y="4373048"/>
            <a:ext cx="5029200" cy="381002"/>
            <a:chOff x="2873232" y="3468149"/>
            <a:chExt cx="5029200" cy="381002"/>
          </a:xfrm>
        </p:grpSpPr>
        <p:sp>
          <p:nvSpPr>
            <p:cNvPr id="354" name="Rectangle 353"/>
            <p:cNvSpPr/>
            <p:nvPr/>
          </p:nvSpPr>
          <p:spPr>
            <a:xfrm>
              <a:off x="3338745" y="3468151"/>
              <a:ext cx="152400" cy="381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Rectangle 354"/>
            <p:cNvSpPr/>
            <p:nvPr/>
          </p:nvSpPr>
          <p:spPr>
            <a:xfrm>
              <a:off x="3643545" y="3468151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Rectangle 355"/>
            <p:cNvSpPr/>
            <p:nvPr/>
          </p:nvSpPr>
          <p:spPr>
            <a:xfrm>
              <a:off x="3795945" y="3468151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Rectangle 356"/>
            <p:cNvSpPr/>
            <p:nvPr/>
          </p:nvSpPr>
          <p:spPr>
            <a:xfrm>
              <a:off x="3948345" y="3468151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Rectangle 357"/>
            <p:cNvSpPr/>
            <p:nvPr/>
          </p:nvSpPr>
          <p:spPr>
            <a:xfrm>
              <a:off x="4100745" y="3468151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Rectangle 358"/>
            <p:cNvSpPr/>
            <p:nvPr/>
          </p:nvSpPr>
          <p:spPr>
            <a:xfrm>
              <a:off x="6378432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Rectangle 359"/>
            <p:cNvSpPr/>
            <p:nvPr/>
          </p:nvSpPr>
          <p:spPr>
            <a:xfrm>
              <a:off x="6530832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Rectangle 360"/>
            <p:cNvSpPr/>
            <p:nvPr/>
          </p:nvSpPr>
          <p:spPr>
            <a:xfrm>
              <a:off x="6683232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Rectangle 361"/>
            <p:cNvSpPr/>
            <p:nvPr/>
          </p:nvSpPr>
          <p:spPr>
            <a:xfrm>
              <a:off x="6835632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Rectangle 362"/>
            <p:cNvSpPr/>
            <p:nvPr/>
          </p:nvSpPr>
          <p:spPr>
            <a:xfrm>
              <a:off x="6988032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Rectangle 366"/>
            <p:cNvSpPr/>
            <p:nvPr/>
          </p:nvSpPr>
          <p:spPr>
            <a:xfrm>
              <a:off x="3491145" y="3468151"/>
              <a:ext cx="152400" cy="381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Rectangle 367"/>
            <p:cNvSpPr/>
            <p:nvPr/>
          </p:nvSpPr>
          <p:spPr>
            <a:xfrm>
              <a:off x="4253145" y="3468151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9" name="Group 368"/>
            <p:cNvGrpSpPr/>
            <p:nvPr/>
          </p:nvGrpSpPr>
          <p:grpSpPr>
            <a:xfrm>
              <a:off x="2873232" y="3468151"/>
              <a:ext cx="5029200" cy="381000"/>
              <a:chOff x="2873232" y="3468151"/>
              <a:chExt cx="5029200" cy="3810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78" name="Rectangle 377"/>
              <p:cNvSpPr/>
              <p:nvPr/>
            </p:nvSpPr>
            <p:spPr>
              <a:xfrm>
                <a:off x="54640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Rectangle 378"/>
              <p:cNvSpPr/>
              <p:nvPr/>
            </p:nvSpPr>
            <p:spPr>
              <a:xfrm>
                <a:off x="75976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80" name="Group 379"/>
              <p:cNvGrpSpPr/>
              <p:nvPr/>
            </p:nvGrpSpPr>
            <p:grpSpPr>
              <a:xfrm>
                <a:off x="2873232" y="3468151"/>
                <a:ext cx="5029200" cy="381000"/>
                <a:chOff x="2878973" y="3127559"/>
                <a:chExt cx="5029200" cy="381000"/>
              </a:xfrm>
              <a:grpFill/>
            </p:grpSpPr>
            <p:sp>
              <p:nvSpPr>
                <p:cNvPr id="381" name="Rectangle 380"/>
                <p:cNvSpPr/>
                <p:nvPr/>
              </p:nvSpPr>
              <p:spPr>
                <a:xfrm>
                  <a:off x="2878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2" name="Rectangle 381"/>
                <p:cNvSpPr/>
                <p:nvPr/>
              </p:nvSpPr>
              <p:spPr>
                <a:xfrm>
                  <a:off x="3031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3" name="Rectangle 382"/>
                <p:cNvSpPr/>
                <p:nvPr/>
              </p:nvSpPr>
              <p:spPr>
                <a:xfrm>
                  <a:off x="3183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4" name="Rectangle 383"/>
                <p:cNvSpPr/>
                <p:nvPr/>
              </p:nvSpPr>
              <p:spPr>
                <a:xfrm>
                  <a:off x="4402973" y="3127559"/>
                  <a:ext cx="152400" cy="38100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5" name="Rectangle 384"/>
                <p:cNvSpPr/>
                <p:nvPr/>
              </p:nvSpPr>
              <p:spPr>
                <a:xfrm>
                  <a:off x="4707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6" name="Rectangle 385"/>
                <p:cNvSpPr/>
                <p:nvPr/>
              </p:nvSpPr>
              <p:spPr>
                <a:xfrm>
                  <a:off x="4860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7" name="Rectangle 386"/>
                <p:cNvSpPr/>
                <p:nvPr/>
              </p:nvSpPr>
              <p:spPr>
                <a:xfrm>
                  <a:off x="5012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8" name="Rectangle 387"/>
                <p:cNvSpPr/>
                <p:nvPr/>
              </p:nvSpPr>
              <p:spPr>
                <a:xfrm>
                  <a:off x="5164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9" name="Rectangle 388"/>
                <p:cNvSpPr/>
                <p:nvPr/>
              </p:nvSpPr>
              <p:spPr>
                <a:xfrm>
                  <a:off x="5317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0" name="Rectangle 389"/>
                <p:cNvSpPr/>
                <p:nvPr/>
              </p:nvSpPr>
              <p:spPr>
                <a:xfrm>
                  <a:off x="5622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1" name="Rectangle 390"/>
                <p:cNvSpPr/>
                <p:nvPr/>
              </p:nvSpPr>
              <p:spPr>
                <a:xfrm>
                  <a:off x="5774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2" name="Rectangle 391"/>
                <p:cNvSpPr/>
                <p:nvPr/>
              </p:nvSpPr>
              <p:spPr>
                <a:xfrm>
                  <a:off x="5926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3" name="Rectangle 392"/>
                <p:cNvSpPr/>
                <p:nvPr/>
              </p:nvSpPr>
              <p:spPr>
                <a:xfrm>
                  <a:off x="6079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4" name="Rectangle 393"/>
                <p:cNvSpPr/>
                <p:nvPr/>
              </p:nvSpPr>
              <p:spPr>
                <a:xfrm>
                  <a:off x="6231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5" name="Rectangle 394"/>
                <p:cNvSpPr/>
                <p:nvPr/>
              </p:nvSpPr>
              <p:spPr>
                <a:xfrm>
                  <a:off x="7298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6" name="Rectangle 395"/>
                <p:cNvSpPr/>
                <p:nvPr/>
              </p:nvSpPr>
              <p:spPr>
                <a:xfrm>
                  <a:off x="7450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7" name="Rectangle 396"/>
                <p:cNvSpPr/>
                <p:nvPr/>
              </p:nvSpPr>
              <p:spPr>
                <a:xfrm>
                  <a:off x="7755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70" name="4-Point Star 369"/>
            <p:cNvSpPr/>
            <p:nvPr/>
          </p:nvSpPr>
          <p:spPr>
            <a:xfrm>
              <a:off x="3830005" y="3468151"/>
              <a:ext cx="143256" cy="304800"/>
            </a:xfrm>
            <a:prstGeom prst="star4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4-Point Star 370"/>
            <p:cNvSpPr/>
            <p:nvPr/>
          </p:nvSpPr>
          <p:spPr>
            <a:xfrm>
              <a:off x="4244832" y="3468151"/>
              <a:ext cx="143256" cy="304800"/>
            </a:xfrm>
            <a:prstGeom prst="star4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4-Point Star 371"/>
            <p:cNvSpPr/>
            <p:nvPr/>
          </p:nvSpPr>
          <p:spPr>
            <a:xfrm>
              <a:off x="6528440" y="3468151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Rectangle 372"/>
            <p:cNvSpPr/>
            <p:nvPr/>
          </p:nvSpPr>
          <p:spPr>
            <a:xfrm>
              <a:off x="7142124" y="3468151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Rectangle 373"/>
            <p:cNvSpPr/>
            <p:nvPr/>
          </p:nvSpPr>
          <p:spPr>
            <a:xfrm>
              <a:off x="4549633" y="3468149"/>
              <a:ext cx="152400" cy="381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4-Point Star 376"/>
            <p:cNvSpPr/>
            <p:nvPr/>
          </p:nvSpPr>
          <p:spPr>
            <a:xfrm>
              <a:off x="5464032" y="3468151"/>
              <a:ext cx="143256" cy="304800"/>
            </a:xfrm>
            <a:prstGeom prst="star4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05" name="Group 404"/>
          <p:cNvGrpSpPr/>
          <p:nvPr/>
        </p:nvGrpSpPr>
        <p:grpSpPr>
          <a:xfrm>
            <a:off x="2427515" y="4374211"/>
            <a:ext cx="5030246" cy="381004"/>
            <a:chOff x="2873233" y="4458745"/>
            <a:chExt cx="5030246" cy="381004"/>
          </a:xfrm>
        </p:grpSpPr>
        <p:sp>
          <p:nvSpPr>
            <p:cNvPr id="407" name="Rectangle 406"/>
            <p:cNvSpPr/>
            <p:nvPr/>
          </p:nvSpPr>
          <p:spPr>
            <a:xfrm>
              <a:off x="3338746" y="4458749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Rectangle 407"/>
            <p:cNvSpPr/>
            <p:nvPr/>
          </p:nvSpPr>
          <p:spPr>
            <a:xfrm>
              <a:off x="36435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Rectangle 408"/>
            <p:cNvSpPr/>
            <p:nvPr/>
          </p:nvSpPr>
          <p:spPr>
            <a:xfrm>
              <a:off x="37959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Rectangle 409"/>
            <p:cNvSpPr/>
            <p:nvPr/>
          </p:nvSpPr>
          <p:spPr>
            <a:xfrm>
              <a:off x="39483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Rectangle 410"/>
            <p:cNvSpPr/>
            <p:nvPr/>
          </p:nvSpPr>
          <p:spPr>
            <a:xfrm>
              <a:off x="41007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Rectangle 411"/>
            <p:cNvSpPr/>
            <p:nvPr/>
          </p:nvSpPr>
          <p:spPr>
            <a:xfrm>
              <a:off x="63784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Rectangle 412"/>
            <p:cNvSpPr/>
            <p:nvPr/>
          </p:nvSpPr>
          <p:spPr>
            <a:xfrm>
              <a:off x="65308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Rectangle 413"/>
            <p:cNvSpPr/>
            <p:nvPr/>
          </p:nvSpPr>
          <p:spPr>
            <a:xfrm>
              <a:off x="66832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Rectangle 414"/>
            <p:cNvSpPr/>
            <p:nvPr/>
          </p:nvSpPr>
          <p:spPr>
            <a:xfrm>
              <a:off x="6835633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Rectangle 419"/>
            <p:cNvSpPr/>
            <p:nvPr/>
          </p:nvSpPr>
          <p:spPr>
            <a:xfrm>
              <a:off x="3491146" y="4458749"/>
              <a:ext cx="152400" cy="381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1" name="Rectangle 420"/>
            <p:cNvSpPr/>
            <p:nvPr/>
          </p:nvSpPr>
          <p:spPr>
            <a:xfrm>
              <a:off x="4253146" y="4458749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3" name="Group 422"/>
            <p:cNvGrpSpPr/>
            <p:nvPr/>
          </p:nvGrpSpPr>
          <p:grpSpPr>
            <a:xfrm>
              <a:off x="2873233" y="4458749"/>
              <a:ext cx="5029200" cy="381000"/>
              <a:chOff x="2873232" y="3468151"/>
              <a:chExt cx="5029200" cy="381000"/>
            </a:xfrm>
            <a:solidFill>
              <a:srgbClr val="66FFFF"/>
            </a:solidFill>
          </p:grpSpPr>
          <p:sp>
            <p:nvSpPr>
              <p:cNvPr id="435" name="Rectangle 434"/>
              <p:cNvSpPr/>
              <p:nvPr/>
            </p:nvSpPr>
            <p:spPr>
              <a:xfrm>
                <a:off x="54640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6" name="Rectangle 435"/>
              <p:cNvSpPr/>
              <p:nvPr/>
            </p:nvSpPr>
            <p:spPr>
              <a:xfrm>
                <a:off x="7597632" y="3468151"/>
                <a:ext cx="152400" cy="381000"/>
              </a:xfrm>
              <a:prstGeom prst="rect">
                <a:avLst/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37" name="Group 436"/>
              <p:cNvGrpSpPr/>
              <p:nvPr/>
            </p:nvGrpSpPr>
            <p:grpSpPr>
              <a:xfrm>
                <a:off x="2873232" y="3468151"/>
                <a:ext cx="5029200" cy="381000"/>
                <a:chOff x="2878973" y="3127559"/>
                <a:chExt cx="5029200" cy="381000"/>
              </a:xfrm>
              <a:grpFill/>
            </p:grpSpPr>
            <p:sp>
              <p:nvSpPr>
                <p:cNvPr id="438" name="Rectangle 437"/>
                <p:cNvSpPr/>
                <p:nvPr/>
              </p:nvSpPr>
              <p:spPr>
                <a:xfrm>
                  <a:off x="2878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9" name="Rectangle 438"/>
                <p:cNvSpPr/>
                <p:nvPr/>
              </p:nvSpPr>
              <p:spPr>
                <a:xfrm>
                  <a:off x="3031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0" name="Rectangle 439"/>
                <p:cNvSpPr/>
                <p:nvPr/>
              </p:nvSpPr>
              <p:spPr>
                <a:xfrm>
                  <a:off x="3183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1" name="Rectangle 440"/>
                <p:cNvSpPr/>
                <p:nvPr/>
              </p:nvSpPr>
              <p:spPr>
                <a:xfrm>
                  <a:off x="4402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2" name="Rectangle 441"/>
                <p:cNvSpPr/>
                <p:nvPr/>
              </p:nvSpPr>
              <p:spPr>
                <a:xfrm>
                  <a:off x="4707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3" name="Rectangle 442"/>
                <p:cNvSpPr/>
                <p:nvPr/>
              </p:nvSpPr>
              <p:spPr>
                <a:xfrm>
                  <a:off x="4860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4" name="Rectangle 443"/>
                <p:cNvSpPr/>
                <p:nvPr/>
              </p:nvSpPr>
              <p:spPr>
                <a:xfrm>
                  <a:off x="5012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5" name="Rectangle 444"/>
                <p:cNvSpPr/>
                <p:nvPr/>
              </p:nvSpPr>
              <p:spPr>
                <a:xfrm>
                  <a:off x="5164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6" name="Rectangle 445"/>
                <p:cNvSpPr/>
                <p:nvPr/>
              </p:nvSpPr>
              <p:spPr>
                <a:xfrm>
                  <a:off x="53173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7" name="Rectangle 446"/>
                <p:cNvSpPr/>
                <p:nvPr/>
              </p:nvSpPr>
              <p:spPr>
                <a:xfrm>
                  <a:off x="56221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8" name="Rectangle 447"/>
                <p:cNvSpPr/>
                <p:nvPr/>
              </p:nvSpPr>
              <p:spPr>
                <a:xfrm>
                  <a:off x="5774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9" name="Rectangle 448"/>
                <p:cNvSpPr/>
                <p:nvPr/>
              </p:nvSpPr>
              <p:spPr>
                <a:xfrm>
                  <a:off x="5926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0" name="Rectangle 449"/>
                <p:cNvSpPr/>
                <p:nvPr/>
              </p:nvSpPr>
              <p:spPr>
                <a:xfrm>
                  <a:off x="71442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1" name="Rectangle 450"/>
                <p:cNvSpPr/>
                <p:nvPr/>
              </p:nvSpPr>
              <p:spPr>
                <a:xfrm>
                  <a:off x="72985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2" name="Rectangle 451"/>
                <p:cNvSpPr/>
                <p:nvPr/>
              </p:nvSpPr>
              <p:spPr>
                <a:xfrm>
                  <a:off x="74509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3" name="Rectangle 452"/>
                <p:cNvSpPr/>
                <p:nvPr/>
              </p:nvSpPr>
              <p:spPr>
                <a:xfrm>
                  <a:off x="7755773" y="3127559"/>
                  <a:ext cx="152400" cy="381000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24" name="4-Point Star 423"/>
            <p:cNvSpPr/>
            <p:nvPr/>
          </p:nvSpPr>
          <p:spPr>
            <a:xfrm>
              <a:off x="3830006" y="4458749"/>
              <a:ext cx="143256" cy="304800"/>
            </a:xfrm>
            <a:prstGeom prst="star4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4-Point Star 424"/>
            <p:cNvSpPr/>
            <p:nvPr/>
          </p:nvSpPr>
          <p:spPr>
            <a:xfrm>
              <a:off x="4244833" y="4458749"/>
              <a:ext cx="143256" cy="304800"/>
            </a:xfrm>
            <a:prstGeom prst="star4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4-Point Star 425"/>
            <p:cNvSpPr/>
            <p:nvPr/>
          </p:nvSpPr>
          <p:spPr>
            <a:xfrm>
              <a:off x="6528441" y="4458749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Rectangle 426"/>
            <p:cNvSpPr/>
            <p:nvPr/>
          </p:nvSpPr>
          <p:spPr>
            <a:xfrm>
              <a:off x="4549634" y="4458747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Rectangle 427"/>
            <p:cNvSpPr/>
            <p:nvPr/>
          </p:nvSpPr>
          <p:spPr>
            <a:xfrm>
              <a:off x="6223360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Rectangle 428"/>
            <p:cNvSpPr/>
            <p:nvPr/>
          </p:nvSpPr>
          <p:spPr>
            <a:xfrm>
              <a:off x="6074129" y="4458749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Rectangle 429"/>
            <p:cNvSpPr/>
            <p:nvPr/>
          </p:nvSpPr>
          <p:spPr>
            <a:xfrm>
              <a:off x="6988033" y="4458745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Rectangle 431"/>
            <p:cNvSpPr/>
            <p:nvPr/>
          </p:nvSpPr>
          <p:spPr>
            <a:xfrm>
              <a:off x="7751079" y="4458745"/>
              <a:ext cx="152400" cy="381000"/>
            </a:xfrm>
            <a:prstGeom prst="rect">
              <a:avLst/>
            </a:prstGeom>
            <a:solidFill>
              <a:srgbClr val="66FFFF"/>
            </a:solidFill>
            <a:ln>
              <a:solidFill>
                <a:srgbClr val="3F78AB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4-Point Star 432"/>
            <p:cNvSpPr/>
            <p:nvPr/>
          </p:nvSpPr>
          <p:spPr>
            <a:xfrm>
              <a:off x="7453727" y="4469631"/>
              <a:ext cx="143256" cy="304800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4-Point Star 433"/>
            <p:cNvSpPr/>
            <p:nvPr/>
          </p:nvSpPr>
          <p:spPr>
            <a:xfrm>
              <a:off x="5464033" y="4458749"/>
              <a:ext cx="143256" cy="304800"/>
            </a:xfrm>
            <a:prstGeom prst="star4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1" name="Group 460"/>
          <p:cNvGrpSpPr/>
          <p:nvPr/>
        </p:nvGrpSpPr>
        <p:grpSpPr>
          <a:xfrm>
            <a:off x="2421774" y="4362102"/>
            <a:ext cx="5029200" cy="381000"/>
            <a:chOff x="2421774" y="3917266"/>
            <a:chExt cx="5029200" cy="381000"/>
          </a:xfrm>
        </p:grpSpPr>
        <p:sp>
          <p:nvSpPr>
            <p:cNvPr id="462" name="Rectangle 461"/>
            <p:cNvSpPr/>
            <p:nvPr/>
          </p:nvSpPr>
          <p:spPr>
            <a:xfrm>
              <a:off x="2421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3" name="Rectangle 462"/>
            <p:cNvSpPr/>
            <p:nvPr/>
          </p:nvSpPr>
          <p:spPr>
            <a:xfrm>
              <a:off x="2574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4" name="Rectangle 463"/>
            <p:cNvSpPr/>
            <p:nvPr/>
          </p:nvSpPr>
          <p:spPr>
            <a:xfrm>
              <a:off x="2726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Rectangle 464"/>
            <p:cNvSpPr/>
            <p:nvPr/>
          </p:nvSpPr>
          <p:spPr>
            <a:xfrm>
              <a:off x="2878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Rectangle 465"/>
            <p:cNvSpPr/>
            <p:nvPr/>
          </p:nvSpPr>
          <p:spPr>
            <a:xfrm>
              <a:off x="3183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Rectangle 466"/>
            <p:cNvSpPr/>
            <p:nvPr/>
          </p:nvSpPr>
          <p:spPr>
            <a:xfrm>
              <a:off x="3336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Rectangle 467"/>
            <p:cNvSpPr/>
            <p:nvPr/>
          </p:nvSpPr>
          <p:spPr>
            <a:xfrm>
              <a:off x="3488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9" name="Rectangle 468"/>
            <p:cNvSpPr/>
            <p:nvPr/>
          </p:nvSpPr>
          <p:spPr>
            <a:xfrm>
              <a:off x="3640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Rectangle 469"/>
            <p:cNvSpPr/>
            <p:nvPr/>
          </p:nvSpPr>
          <p:spPr>
            <a:xfrm>
              <a:off x="3945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Rectangle 470"/>
            <p:cNvSpPr/>
            <p:nvPr/>
          </p:nvSpPr>
          <p:spPr>
            <a:xfrm>
              <a:off x="4098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Rectangle 471"/>
            <p:cNvSpPr/>
            <p:nvPr/>
          </p:nvSpPr>
          <p:spPr>
            <a:xfrm>
              <a:off x="4250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Rectangle 472"/>
            <p:cNvSpPr/>
            <p:nvPr/>
          </p:nvSpPr>
          <p:spPr>
            <a:xfrm>
              <a:off x="4402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Rectangle 473"/>
            <p:cNvSpPr/>
            <p:nvPr/>
          </p:nvSpPr>
          <p:spPr>
            <a:xfrm>
              <a:off x="4555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5" name="Rectangle 474"/>
            <p:cNvSpPr/>
            <p:nvPr/>
          </p:nvSpPr>
          <p:spPr>
            <a:xfrm>
              <a:off x="4707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6" name="Rectangle 475"/>
            <p:cNvSpPr/>
            <p:nvPr/>
          </p:nvSpPr>
          <p:spPr>
            <a:xfrm>
              <a:off x="4860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7" name="Rectangle 476"/>
            <p:cNvSpPr/>
            <p:nvPr/>
          </p:nvSpPr>
          <p:spPr>
            <a:xfrm>
              <a:off x="5164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Rectangle 477"/>
            <p:cNvSpPr/>
            <p:nvPr/>
          </p:nvSpPr>
          <p:spPr>
            <a:xfrm>
              <a:off x="5317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Rectangle 478"/>
            <p:cNvSpPr/>
            <p:nvPr/>
          </p:nvSpPr>
          <p:spPr>
            <a:xfrm>
              <a:off x="5469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Rectangle 479"/>
            <p:cNvSpPr/>
            <p:nvPr/>
          </p:nvSpPr>
          <p:spPr>
            <a:xfrm>
              <a:off x="5622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Rectangle 480"/>
            <p:cNvSpPr/>
            <p:nvPr/>
          </p:nvSpPr>
          <p:spPr>
            <a:xfrm>
              <a:off x="57745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Rectangle 481"/>
            <p:cNvSpPr/>
            <p:nvPr/>
          </p:nvSpPr>
          <p:spPr>
            <a:xfrm>
              <a:off x="59269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Rectangle 482"/>
            <p:cNvSpPr/>
            <p:nvPr/>
          </p:nvSpPr>
          <p:spPr>
            <a:xfrm>
              <a:off x="60793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Rectangle 483"/>
            <p:cNvSpPr/>
            <p:nvPr/>
          </p:nvSpPr>
          <p:spPr>
            <a:xfrm>
              <a:off x="62317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Rectangle 484"/>
            <p:cNvSpPr/>
            <p:nvPr/>
          </p:nvSpPr>
          <p:spPr>
            <a:xfrm>
              <a:off x="63841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Rectangle 485"/>
            <p:cNvSpPr/>
            <p:nvPr/>
          </p:nvSpPr>
          <p:spPr>
            <a:xfrm>
              <a:off x="6536574" y="3917266"/>
              <a:ext cx="152400" cy="381000"/>
            </a:xfrm>
            <a:prstGeom prst="rect">
              <a:avLst/>
            </a:prstGeom>
            <a:solidFill>
              <a:srgbClr val="DED340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Rectangle 486"/>
            <p:cNvSpPr/>
            <p:nvPr/>
          </p:nvSpPr>
          <p:spPr>
            <a:xfrm>
              <a:off x="66889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Rectangle 487"/>
            <p:cNvSpPr/>
            <p:nvPr/>
          </p:nvSpPr>
          <p:spPr>
            <a:xfrm>
              <a:off x="6841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9" name="Rectangle 488"/>
            <p:cNvSpPr/>
            <p:nvPr/>
          </p:nvSpPr>
          <p:spPr>
            <a:xfrm>
              <a:off x="69937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Rectangle 489"/>
            <p:cNvSpPr/>
            <p:nvPr/>
          </p:nvSpPr>
          <p:spPr>
            <a:xfrm>
              <a:off x="7298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Rectangle 501"/>
            <p:cNvSpPr/>
            <p:nvPr/>
          </p:nvSpPr>
          <p:spPr>
            <a:xfrm>
              <a:off x="3031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Rectangle 502"/>
            <p:cNvSpPr/>
            <p:nvPr/>
          </p:nvSpPr>
          <p:spPr>
            <a:xfrm>
              <a:off x="37933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Rectangle 503"/>
            <p:cNvSpPr/>
            <p:nvPr/>
          </p:nvSpPr>
          <p:spPr>
            <a:xfrm>
              <a:off x="50125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Rectangle 504"/>
            <p:cNvSpPr/>
            <p:nvPr/>
          </p:nvSpPr>
          <p:spPr>
            <a:xfrm>
              <a:off x="7146174" y="3917266"/>
              <a:ext cx="1524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4-Point Star 506"/>
            <p:cNvSpPr/>
            <p:nvPr/>
          </p:nvSpPr>
          <p:spPr>
            <a:xfrm>
              <a:off x="3031374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4-Point Star 507"/>
            <p:cNvSpPr/>
            <p:nvPr/>
          </p:nvSpPr>
          <p:spPr>
            <a:xfrm>
              <a:off x="3793374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9" name="4-Point Star 508"/>
            <p:cNvSpPr/>
            <p:nvPr/>
          </p:nvSpPr>
          <p:spPr>
            <a:xfrm>
              <a:off x="5012574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0" name="4-Point Star 509"/>
            <p:cNvSpPr/>
            <p:nvPr/>
          </p:nvSpPr>
          <p:spPr>
            <a:xfrm>
              <a:off x="7155318" y="3917266"/>
              <a:ext cx="143256" cy="304800"/>
            </a:xfrm>
            <a:prstGeom prst="star4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" name="Picture 51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25194" y="4085407"/>
            <a:ext cx="164592" cy="749808"/>
          </a:xfrm>
          <a:prstGeom prst="rect">
            <a:avLst/>
          </a:prstGeom>
        </p:spPr>
      </p:pic>
      <p:pic>
        <p:nvPicPr>
          <p:cNvPr id="513" name="Picture 3" descr="C:\Users\JM\Pics\science graphics\stickman_blue.pn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 flipH="1">
            <a:off x="1893533" y="4176815"/>
            <a:ext cx="168116" cy="751579"/>
          </a:xfrm>
          <a:prstGeom prst="rect">
            <a:avLst/>
          </a:prstGeom>
          <a:noFill/>
        </p:spPr>
      </p:pic>
      <p:pic>
        <p:nvPicPr>
          <p:cNvPr id="514" name="Picture 5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9983" y="4274266"/>
            <a:ext cx="167720" cy="749808"/>
          </a:xfrm>
          <a:prstGeom prst="rect">
            <a:avLst/>
          </a:prstGeom>
        </p:spPr>
      </p:pic>
      <p:grpSp>
        <p:nvGrpSpPr>
          <p:cNvPr id="515" name="Group 514"/>
          <p:cNvGrpSpPr/>
          <p:nvPr/>
        </p:nvGrpSpPr>
        <p:grpSpPr>
          <a:xfrm>
            <a:off x="1725934" y="4085520"/>
            <a:ext cx="492386" cy="940346"/>
            <a:chOff x="1725934" y="3628320"/>
            <a:chExt cx="492386" cy="940346"/>
          </a:xfrm>
        </p:grpSpPr>
        <p:pic>
          <p:nvPicPr>
            <p:cNvPr id="516" name="Picture 515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53728" y="3818858"/>
              <a:ext cx="164592" cy="749808"/>
            </a:xfrm>
            <a:prstGeom prst="rect">
              <a:avLst/>
            </a:prstGeom>
          </p:spPr>
        </p:pic>
        <p:pic>
          <p:nvPicPr>
            <p:cNvPr id="517" name="Picture 516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90379" y="3721324"/>
              <a:ext cx="164592" cy="749808"/>
            </a:xfrm>
            <a:prstGeom prst="rect">
              <a:avLst/>
            </a:prstGeom>
          </p:spPr>
        </p:pic>
        <p:pic>
          <p:nvPicPr>
            <p:cNvPr id="518" name="Picture 517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25934" y="3628320"/>
              <a:ext cx="164592" cy="749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82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7.40741E-7 L 0.03151 0.08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44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03242 -0.065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2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0.03255 -0.2071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-1037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139 L 0.06536 -0.19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-986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.00278 L 0.05013 -0.063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33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556 L 0.03828 0.0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9990"/>
          </a:xfrm>
        </p:spPr>
        <p:txBody>
          <a:bodyPr/>
          <a:lstStyle/>
          <a:p>
            <a:r>
              <a:rPr lang="en-US" sz="4800" b="1" dirty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0222"/>
            <a:ext cx="10681138" cy="52761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i="1" dirty="0" smtClean="0"/>
              <a:t>Approach 1: Using the human reference genome</a:t>
            </a:r>
          </a:p>
          <a:p>
            <a:pPr marL="0" indent="0">
              <a:buNone/>
            </a:pPr>
            <a:r>
              <a:rPr lang="en-US" b="1" u="sng" dirty="0" smtClean="0"/>
              <a:t>Project 1</a:t>
            </a:r>
            <a:r>
              <a:rPr lang="en-US" dirty="0" smtClean="0"/>
              <a:t>: Annotating </a:t>
            </a:r>
            <a:r>
              <a:rPr lang="en-US" b="1" dirty="0" smtClean="0"/>
              <a:t>variants in protein-protein interactions </a:t>
            </a:r>
            <a:r>
              <a:rPr lang="en-US" dirty="0" smtClean="0"/>
              <a:t>incorporating interdisciplinary analyses</a:t>
            </a:r>
          </a:p>
          <a:p>
            <a:pPr marL="0" indent="0">
              <a:buNone/>
            </a:pPr>
            <a:r>
              <a:rPr lang="en-US" dirty="0" smtClean="0"/>
              <a:t>-- a network perspective</a:t>
            </a:r>
          </a:p>
          <a:p>
            <a:pPr marL="0" indent="0">
              <a:buNone/>
            </a:pPr>
            <a:r>
              <a:rPr lang="en-US" dirty="0" smtClean="0"/>
              <a:t>-- a molecular perspective</a:t>
            </a:r>
          </a:p>
          <a:p>
            <a:pPr marL="0" indent="0">
              <a:buNone/>
            </a:pPr>
            <a:r>
              <a:rPr lang="en-US" dirty="0" smtClean="0"/>
              <a:t>-- a protein domain perspective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Approach 2: Using personal genomes</a:t>
            </a:r>
          </a:p>
          <a:p>
            <a:pPr marL="0" indent="0">
              <a:buNone/>
            </a:pPr>
            <a:r>
              <a:rPr lang="en-US" b="1" u="sng" dirty="0" smtClean="0"/>
              <a:t>Project 2:</a:t>
            </a:r>
            <a:r>
              <a:rPr lang="en-US" dirty="0" smtClean="0"/>
              <a:t> </a:t>
            </a:r>
            <a:r>
              <a:rPr lang="en-US" dirty="0" err="1" smtClean="0"/>
              <a:t>AlleleDB</a:t>
            </a:r>
            <a:r>
              <a:rPr lang="en-US" dirty="0"/>
              <a:t>,</a:t>
            </a:r>
            <a:r>
              <a:rPr lang="en-US" dirty="0" smtClean="0"/>
              <a:t> creating a resource for </a:t>
            </a:r>
            <a:r>
              <a:rPr lang="en-US" b="1" dirty="0" smtClean="0"/>
              <a:t>allele-specific variants</a:t>
            </a:r>
            <a:r>
              <a:rPr lang="en-US" dirty="0" smtClean="0"/>
              <a:t> using 382 personal genomes</a:t>
            </a:r>
          </a:p>
          <a:p>
            <a:pPr marL="0" indent="0">
              <a:buNone/>
            </a:pPr>
            <a:r>
              <a:rPr lang="en-US" dirty="0" smtClean="0"/>
              <a:t>-- what is allele-specific behavior</a:t>
            </a:r>
          </a:p>
          <a:p>
            <a:pPr marL="0" indent="0">
              <a:buNone/>
            </a:pPr>
            <a:r>
              <a:rPr lang="en-US" dirty="0" smtClean="0"/>
              <a:t>-- how to detect genome-wide allele-specific variants</a:t>
            </a:r>
          </a:p>
          <a:p>
            <a:pPr marL="0" indent="0">
              <a:buNone/>
            </a:pPr>
            <a:r>
              <a:rPr lang="en-US" dirty="0" smtClean="0"/>
              <a:t>-- creating the </a:t>
            </a:r>
            <a:r>
              <a:rPr lang="en-US" dirty="0" err="1" smtClean="0"/>
              <a:t>AlleleDB</a:t>
            </a:r>
            <a:r>
              <a:rPr lang="en-US" dirty="0" smtClean="0"/>
              <a:t> resource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3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A network perspective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851" y="2377440"/>
            <a:ext cx="10515600" cy="194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Project 1: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the human reference genome:</a:t>
            </a:r>
            <a:b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Annotating </a:t>
            </a:r>
            <a:r>
              <a:rPr lang="en-US" sz="4000" b="1" u="sng" dirty="0" smtClean="0">
                <a:solidFill>
                  <a:schemeClr val="bg1">
                    <a:lumMod val="50000"/>
                  </a:schemeClr>
                </a:solidFill>
              </a:rPr>
              <a:t>variants in protein-protein interactions</a:t>
            </a:r>
            <a:r>
              <a:rPr 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networks and protein repeat domains</a:t>
            </a: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2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4-Point Star 96"/>
          <p:cNvSpPr/>
          <p:nvPr/>
        </p:nvSpPr>
        <p:spPr>
          <a:xfrm>
            <a:off x="7246024" y="2636187"/>
            <a:ext cx="295656" cy="629055"/>
          </a:xfrm>
          <a:prstGeom prst="star4">
            <a:avLst/>
          </a:prstGeom>
          <a:solidFill>
            <a:srgbClr val="33FB33"/>
          </a:solidFill>
          <a:ln>
            <a:solidFill>
              <a:srgbClr val="33FB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5396"/>
          </a:xfrm>
        </p:spPr>
        <p:txBody>
          <a:bodyPr/>
          <a:lstStyle/>
          <a:p>
            <a:r>
              <a:rPr lang="en-US" b="1" dirty="0" smtClean="0"/>
              <a:t>Variant annotation in proteins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18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28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452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976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7500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0548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072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3596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5120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8168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9692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1216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740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264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5788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7312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0360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1884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3408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932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6456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7980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9504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81028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82552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407656" y="47826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85600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87124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8648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91696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49024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664456" y="47826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8836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9017256" y="4782680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7241010" y="5163682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Regulatory element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16202" y="5165159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protein-coding</a:t>
            </a:r>
          </a:p>
          <a:p>
            <a:pPr algn="ctr"/>
            <a:r>
              <a:rPr lang="en-US" b="1" dirty="0">
                <a:latin typeface="Courier New" pitchFamily="49" charset="0"/>
                <a:cs typeface="Courier New" pitchFamily="49" charset="0"/>
              </a:rPr>
              <a:t>gene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92200" y="1702345"/>
            <a:ext cx="1180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cs typeface="Courier New" pitchFamily="49" charset="0"/>
              </a:rPr>
              <a:t>Protein</a:t>
            </a:r>
            <a:endParaRPr lang="en-US" b="1" dirty="0"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342544" y="3686462"/>
            <a:ext cx="686660" cy="38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Courier New" pitchFamily="49" charset="0"/>
              </a:rPr>
              <a:t>RNA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18909" y="5298541"/>
            <a:ext cx="1333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cs typeface="Courier New" pitchFamily="49" charset="0"/>
              </a:rPr>
              <a:t>DNA</a:t>
            </a:r>
            <a:endParaRPr lang="en-US" b="1" dirty="0">
              <a:cs typeface="Courier New" pitchFamily="49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827" y="3714164"/>
            <a:ext cx="2708875" cy="383302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497567" y="2949307"/>
            <a:ext cx="3724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Met...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Gln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Cys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-Asp-Tyr-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</a:p>
        </p:txBody>
      </p:sp>
      <p:cxnSp>
        <p:nvCxnSpPr>
          <p:cNvPr id="60" name="Straight Arrow Connector 59"/>
          <p:cNvCxnSpPr>
            <a:stCxn id="50" idx="0"/>
          </p:cNvCxnSpPr>
          <p:nvPr/>
        </p:nvCxnSpPr>
        <p:spPr>
          <a:xfrm flipV="1">
            <a:off x="1685874" y="2085647"/>
            <a:ext cx="0" cy="16008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50" idx="2"/>
          </p:cNvCxnSpPr>
          <p:nvPr/>
        </p:nvCxnSpPr>
        <p:spPr>
          <a:xfrm flipV="1">
            <a:off x="1685874" y="4069764"/>
            <a:ext cx="0" cy="12287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809358" y="4827824"/>
            <a:ext cx="1422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Courier New" pitchFamily="49" charset="0"/>
              </a:rPr>
              <a:t>sequence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809360" y="2749887"/>
            <a:ext cx="1422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cs typeface="Courier New" pitchFamily="49" charset="0"/>
              </a:rPr>
              <a:t>Amino acid sequence</a:t>
            </a:r>
            <a:endParaRPr lang="en-US" b="1" dirty="0">
              <a:cs typeface="Courier New" pitchFamily="49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4597656" y="4412658"/>
            <a:ext cx="1371600" cy="167583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6" name="4-Point Star 85"/>
          <p:cNvSpPr/>
          <p:nvPr/>
        </p:nvSpPr>
        <p:spPr>
          <a:xfrm>
            <a:off x="4891946" y="4825036"/>
            <a:ext cx="143256" cy="304800"/>
          </a:xfrm>
          <a:prstGeom prst="star4">
            <a:avLst/>
          </a:prstGeom>
          <a:solidFill>
            <a:srgbClr val="33FB33"/>
          </a:solidFill>
          <a:ln>
            <a:solidFill>
              <a:srgbClr val="33FB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4-Point Star 86"/>
          <p:cNvSpPr/>
          <p:nvPr/>
        </p:nvSpPr>
        <p:spPr>
          <a:xfrm>
            <a:off x="5653946" y="4825036"/>
            <a:ext cx="143256" cy="304800"/>
          </a:xfrm>
          <a:prstGeom prst="star4">
            <a:avLst/>
          </a:prstGeom>
          <a:solidFill>
            <a:srgbClr val="33FB33"/>
          </a:solidFill>
          <a:ln>
            <a:solidFill>
              <a:srgbClr val="33FB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4-Point Star 87"/>
          <p:cNvSpPr/>
          <p:nvPr/>
        </p:nvSpPr>
        <p:spPr>
          <a:xfrm>
            <a:off x="6873146" y="4825036"/>
            <a:ext cx="143256" cy="304800"/>
          </a:xfrm>
          <a:prstGeom prst="star4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4-Point Star 88"/>
          <p:cNvSpPr/>
          <p:nvPr/>
        </p:nvSpPr>
        <p:spPr>
          <a:xfrm>
            <a:off x="9015890" y="4825036"/>
            <a:ext cx="143256" cy="304800"/>
          </a:xfrm>
          <a:prstGeom prst="star4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4-Point Star 89"/>
          <p:cNvSpPr/>
          <p:nvPr/>
        </p:nvSpPr>
        <p:spPr>
          <a:xfrm>
            <a:off x="8105012" y="4825036"/>
            <a:ext cx="143256" cy="304800"/>
          </a:xfrm>
          <a:prstGeom prst="star4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3" t="15632" r="22261" b="45134"/>
          <a:stretch/>
        </p:blipFill>
        <p:spPr>
          <a:xfrm>
            <a:off x="5042371" y="1088466"/>
            <a:ext cx="2568919" cy="165237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9251731" y="1452381"/>
            <a:ext cx="2102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(human growth hormone)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809358" y="1781237"/>
            <a:ext cx="1422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Courier New" pitchFamily="49" charset="0"/>
              </a:rPr>
              <a:t>3D structure</a:t>
            </a:r>
          </a:p>
        </p:txBody>
      </p:sp>
      <p:sp>
        <p:nvSpPr>
          <p:cNvPr id="65" name="4-Point Star 64"/>
          <p:cNvSpPr/>
          <p:nvPr/>
        </p:nvSpPr>
        <p:spPr>
          <a:xfrm>
            <a:off x="6789715" y="1351650"/>
            <a:ext cx="295656" cy="629055"/>
          </a:xfrm>
          <a:prstGeom prst="star4">
            <a:avLst/>
          </a:prstGeom>
          <a:solidFill>
            <a:srgbClr val="33FB33"/>
          </a:solidFill>
          <a:ln>
            <a:solidFill>
              <a:srgbClr val="33FB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4-Point Star 65"/>
          <p:cNvSpPr/>
          <p:nvPr/>
        </p:nvSpPr>
        <p:spPr>
          <a:xfrm>
            <a:off x="5693959" y="1843497"/>
            <a:ext cx="295656" cy="629055"/>
          </a:xfrm>
          <a:prstGeom prst="star4">
            <a:avLst/>
          </a:prstGeom>
          <a:solidFill>
            <a:srgbClr val="33FB33"/>
          </a:solidFill>
          <a:ln>
            <a:solidFill>
              <a:srgbClr val="33FB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6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65" grpId="0" animBg="1"/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Proteins do not work in isolation:</a:t>
            </a:r>
            <a:br>
              <a:rPr lang="en-US" b="1" dirty="0" smtClean="0"/>
            </a:br>
            <a:r>
              <a:rPr lang="en-US" b="1" dirty="0" smtClean="0"/>
              <a:t>Variant annotation in the context of interactions and networks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19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15290" b="17078"/>
          <a:stretch/>
        </p:blipFill>
        <p:spPr>
          <a:xfrm>
            <a:off x="453189" y="2417379"/>
            <a:ext cx="4046510" cy="2942897"/>
          </a:xfrm>
        </p:spPr>
      </p:pic>
      <p:sp>
        <p:nvSpPr>
          <p:cNvPr id="8" name="TextBox 7"/>
          <p:cNvSpPr txBox="1"/>
          <p:nvPr/>
        </p:nvSpPr>
        <p:spPr>
          <a:xfrm>
            <a:off x="779646" y="5751894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3230" y="2048047"/>
            <a:ext cx="2511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716" y="5175610"/>
            <a:ext cx="342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 receptor </a:t>
            </a:r>
          </a:p>
        </p:txBody>
      </p:sp>
      <p:sp>
        <p:nvSpPr>
          <p:cNvPr id="43" name="Oval 42"/>
          <p:cNvSpPr/>
          <p:nvPr/>
        </p:nvSpPr>
        <p:spPr>
          <a:xfrm>
            <a:off x="10789888" y="2939815"/>
            <a:ext cx="470560" cy="470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9434029" y="3611458"/>
            <a:ext cx="1312424" cy="1312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>
            <a:stCxn id="44" idx="1"/>
            <a:endCxn id="116" idx="5"/>
          </p:cNvCxnSpPr>
          <p:nvPr/>
        </p:nvCxnSpPr>
        <p:spPr>
          <a:xfrm flipH="1" flipV="1">
            <a:off x="9369317" y="3299122"/>
            <a:ext cx="256912" cy="504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4" idx="5"/>
            <a:endCxn id="54" idx="1"/>
          </p:cNvCxnSpPr>
          <p:nvPr/>
        </p:nvCxnSpPr>
        <p:spPr>
          <a:xfrm>
            <a:off x="10554255" y="4731682"/>
            <a:ext cx="427613" cy="457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44" idx="5"/>
          </p:cNvCxnSpPr>
          <p:nvPr/>
        </p:nvCxnSpPr>
        <p:spPr>
          <a:xfrm flipH="1" flipV="1">
            <a:off x="10348429" y="4449658"/>
            <a:ext cx="205824" cy="282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44" idx="4"/>
          </p:cNvCxnSpPr>
          <p:nvPr/>
        </p:nvCxnSpPr>
        <p:spPr>
          <a:xfrm flipH="1" flipV="1">
            <a:off x="9738829" y="4678258"/>
            <a:ext cx="351412" cy="245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10915049" y="5121973"/>
            <a:ext cx="456258" cy="4562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8812292" y="5154694"/>
            <a:ext cx="464154" cy="4641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1371307" y="4019819"/>
            <a:ext cx="495701" cy="4957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Connector 90"/>
          <p:cNvCxnSpPr>
            <a:stCxn id="44" idx="7"/>
            <a:endCxn id="43" idx="3"/>
          </p:cNvCxnSpPr>
          <p:nvPr/>
        </p:nvCxnSpPr>
        <p:spPr>
          <a:xfrm flipV="1">
            <a:off x="10554255" y="3341465"/>
            <a:ext cx="304547" cy="462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8744463" y="2674268"/>
            <a:ext cx="732062" cy="7320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Connector 116"/>
          <p:cNvCxnSpPr>
            <a:stCxn id="116" idx="1"/>
            <a:endCxn id="120" idx="5"/>
          </p:cNvCxnSpPr>
          <p:nvPr/>
        </p:nvCxnSpPr>
        <p:spPr>
          <a:xfrm flipH="1" flipV="1">
            <a:off x="8650301" y="2514178"/>
            <a:ext cx="201370" cy="267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16" idx="3"/>
            <a:endCxn id="119" idx="7"/>
          </p:cNvCxnSpPr>
          <p:nvPr/>
        </p:nvCxnSpPr>
        <p:spPr>
          <a:xfrm flipH="1">
            <a:off x="8650255" y="3299124"/>
            <a:ext cx="201416" cy="2580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/>
          <p:cNvSpPr/>
          <p:nvPr/>
        </p:nvSpPr>
        <p:spPr>
          <a:xfrm>
            <a:off x="8289434" y="3495262"/>
            <a:ext cx="422728" cy="422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8289750" y="2153627"/>
            <a:ext cx="422412" cy="4224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2" name="Straight Connector 141"/>
          <p:cNvCxnSpPr>
            <a:stCxn id="55" idx="7"/>
            <a:endCxn id="44" idx="3"/>
          </p:cNvCxnSpPr>
          <p:nvPr/>
        </p:nvCxnSpPr>
        <p:spPr>
          <a:xfrm flipV="1">
            <a:off x="9208474" y="4731682"/>
            <a:ext cx="417757" cy="490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44" idx="6"/>
            <a:endCxn id="57" idx="2"/>
          </p:cNvCxnSpPr>
          <p:nvPr/>
        </p:nvCxnSpPr>
        <p:spPr>
          <a:xfrm>
            <a:off x="10746453" y="4267670"/>
            <a:ext cx="6248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>
            <a:stCxn id="171" idx="0"/>
            <a:endCxn id="153" idx="4"/>
          </p:cNvCxnSpPr>
          <p:nvPr/>
        </p:nvCxnSpPr>
        <p:spPr>
          <a:xfrm flipH="1" flipV="1">
            <a:off x="5613744" y="3534244"/>
            <a:ext cx="7524" cy="412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52"/>
          <p:cNvSpPr/>
          <p:nvPr/>
        </p:nvSpPr>
        <p:spPr>
          <a:xfrm>
            <a:off x="5402538" y="3111832"/>
            <a:ext cx="422412" cy="4224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5408929" y="3917990"/>
            <a:ext cx="422412" cy="4224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5690021" y="2781476"/>
            <a:ext cx="1598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Node = protein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5690019" y="3551390"/>
            <a:ext cx="1878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= interaction</a:t>
            </a:r>
          </a:p>
        </p:txBody>
      </p:sp>
      <p:sp>
        <p:nvSpPr>
          <p:cNvPr id="171" name="Oval 170"/>
          <p:cNvSpPr/>
          <p:nvPr/>
        </p:nvSpPr>
        <p:spPr>
          <a:xfrm>
            <a:off x="5410062" y="3946678"/>
            <a:ext cx="422412" cy="4224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71"/>
          <p:cNvSpPr/>
          <p:nvPr/>
        </p:nvSpPr>
        <p:spPr>
          <a:xfrm>
            <a:off x="5408929" y="3135266"/>
            <a:ext cx="422412" cy="4224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9208474" y="2011746"/>
            <a:ext cx="1701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Protein network</a:t>
            </a:r>
          </a:p>
        </p:txBody>
      </p:sp>
    </p:spTree>
    <p:extLst>
      <p:ext uri="{BB962C8B-B14F-4D97-AF65-F5344CB8AC3E}">
        <p14:creationId xmlns:p14="http://schemas.microsoft.com/office/powerpoint/2010/main" val="299789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509 L 0.23685 -0.143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6" y="-694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509 L 0.28828 -0.1590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-77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54" grpId="0" animBg="1"/>
      <p:bldP spid="55" grpId="0" animBg="1"/>
      <p:bldP spid="57" grpId="0" animBg="1"/>
      <p:bldP spid="116" grpId="0" animBg="1"/>
      <p:bldP spid="119" grpId="0" animBg="1"/>
      <p:bldP spid="120" grpId="0" animBg="1"/>
      <p:bldP spid="153" grpId="0" animBg="1"/>
      <p:bldP spid="153" grpId="1" animBg="1"/>
      <p:bldP spid="159" grpId="0" animBg="1"/>
      <p:bldP spid="159" grpId="1" animBg="1"/>
      <p:bldP spid="160" grpId="0"/>
      <p:bldP spid="161" grpId="0"/>
      <p:bldP spid="171" grpId="0" animBg="1"/>
      <p:bldP spid="172" grpId="0" animBg="1"/>
      <p:bldP spid="1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54" y="888382"/>
            <a:ext cx="6965617" cy="5850472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838200" y="63060"/>
            <a:ext cx="10515600" cy="97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DNA stores our genetic information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41492" y="3813618"/>
            <a:ext cx="3103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Nucleotide</a:t>
            </a:r>
            <a:r>
              <a:rPr lang="en-US" sz="2400" dirty="0" smtClean="0"/>
              <a:t>/“character”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6862486" y="4424855"/>
            <a:ext cx="382500" cy="357352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>
            <a:stCxn id="4" idx="7"/>
            <a:endCxn id="6" idx="2"/>
          </p:cNvCxnSpPr>
          <p:nvPr/>
        </p:nvCxnSpPr>
        <p:spPr>
          <a:xfrm flipH="1" flipV="1">
            <a:off x="6593039" y="4275283"/>
            <a:ext cx="595931" cy="2019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9201546" y="4502763"/>
            <a:ext cx="2181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Human genome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7965440" y="4733595"/>
            <a:ext cx="95504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3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Many types </a:t>
            </a:r>
            <a:r>
              <a:rPr lang="en-US" b="1" dirty="0"/>
              <a:t>of </a:t>
            </a:r>
            <a:r>
              <a:rPr lang="en-US" b="1" dirty="0" smtClean="0"/>
              <a:t>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6040" y="2367279"/>
            <a:ext cx="5181600" cy="380968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E.g. functional relationships</a:t>
            </a:r>
          </a:p>
          <a:p>
            <a:pPr marL="0" indent="0">
              <a:buNone/>
            </a:pPr>
            <a:r>
              <a:rPr lang="en-US" dirty="0" smtClean="0"/>
              <a:t>-- regulatory</a:t>
            </a:r>
          </a:p>
          <a:p>
            <a:pPr marL="0" indent="0">
              <a:buNone/>
            </a:pPr>
            <a:r>
              <a:rPr lang="en-US" dirty="0" smtClean="0"/>
              <a:t>-- genetic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367279"/>
            <a:ext cx="5181600" cy="380968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E.g. physical interactions</a:t>
            </a:r>
          </a:p>
          <a:p>
            <a:pPr marL="0" indent="0">
              <a:buNone/>
            </a:pPr>
            <a:r>
              <a:rPr lang="en-US" dirty="0" smtClean="0"/>
              <a:t>-- protein-protein interaction</a:t>
            </a:r>
          </a:p>
          <a:p>
            <a:pPr marL="0" indent="0">
              <a:buNone/>
            </a:pPr>
            <a:r>
              <a:rPr lang="en-US" dirty="0" smtClean="0"/>
              <a:t>--</a:t>
            </a:r>
            <a:r>
              <a:rPr lang="en-US" b="1" dirty="0"/>
              <a:t> </a:t>
            </a:r>
            <a:r>
              <a:rPr lang="en-US" dirty="0" smtClean="0"/>
              <a:t>signaling</a:t>
            </a:r>
          </a:p>
          <a:p>
            <a:pPr marL="0" indent="0">
              <a:buNone/>
            </a:pPr>
            <a:r>
              <a:rPr lang="en-US" dirty="0" smtClean="0"/>
              <a:t>-- phosphorylation</a:t>
            </a:r>
          </a:p>
          <a:p>
            <a:pPr marL="0" indent="0">
              <a:buNone/>
            </a:pPr>
            <a:r>
              <a:rPr lang="en-US" dirty="0" smtClean="0"/>
              <a:t>-- metabolic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20</a:t>
            </a:fld>
            <a:endParaRPr lang="en-US"/>
          </a:p>
        </p:txBody>
      </p:sp>
      <p:cxnSp>
        <p:nvCxnSpPr>
          <p:cNvPr id="10" name="Straight Connector 9"/>
          <p:cNvCxnSpPr>
            <a:stCxn id="15" idx="0"/>
            <a:endCxn id="11" idx="4"/>
          </p:cNvCxnSpPr>
          <p:nvPr/>
        </p:nvCxnSpPr>
        <p:spPr>
          <a:xfrm flipH="1" flipV="1">
            <a:off x="7099644" y="1248244"/>
            <a:ext cx="7524" cy="412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6888438" y="825832"/>
            <a:ext cx="422412" cy="4224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894829" y="1631990"/>
            <a:ext cx="422412" cy="4224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175921" y="495476"/>
            <a:ext cx="1598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Node = protein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75919" y="1265390"/>
            <a:ext cx="3082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Edge = </a:t>
            </a:r>
            <a:r>
              <a:rPr lang="en-US" dirty="0" smtClean="0"/>
              <a:t>interaction/relationship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6895962" y="1660678"/>
            <a:ext cx="422412" cy="42241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94829" y="849266"/>
            <a:ext cx="422412" cy="4224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2" t="3983" r="22726" b="2661"/>
          <a:stretch/>
        </p:blipFill>
        <p:spPr>
          <a:xfrm>
            <a:off x="407582" y="1486948"/>
            <a:ext cx="5428244" cy="534506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 single network is able to capture all the interactions in the body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21</a:t>
            </a:fld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453533" y="5163022"/>
            <a:ext cx="67482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Nodes (blue): ~15,000 protein-coding genes/product</a:t>
            </a:r>
          </a:p>
          <a:p>
            <a:r>
              <a:rPr lang="en-US" sz="2400" dirty="0" smtClean="0"/>
              <a:t>Edges (grey): ~110,000 relationships/interactions</a:t>
            </a:r>
            <a:endParaRPr lang="en-US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5002924" y="6462682"/>
            <a:ext cx="581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Khurana</a:t>
            </a:r>
            <a:r>
              <a:rPr lang="en-US" dirty="0" smtClean="0"/>
              <a:t>*, Fu*, </a:t>
            </a:r>
            <a:r>
              <a:rPr lang="en-US" b="1" u="sng" dirty="0" smtClean="0"/>
              <a:t>Chen</a:t>
            </a:r>
            <a:r>
              <a:rPr lang="en-US" dirty="0" smtClean="0"/>
              <a:t> and Gerstein. </a:t>
            </a:r>
            <a:r>
              <a:rPr lang="en-US" dirty="0" err="1" smtClean="0"/>
              <a:t>PLoS</a:t>
            </a:r>
            <a:r>
              <a:rPr lang="en-US" dirty="0" smtClean="0"/>
              <a:t> Comp Biol. (2013)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835826" y="2159353"/>
            <a:ext cx="53492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‘</a:t>
            </a:r>
            <a:r>
              <a:rPr lang="en-US" sz="2400" dirty="0" err="1" smtClean="0"/>
              <a:t>Multinet</a:t>
            </a:r>
            <a:r>
              <a:rPr lang="en-US" sz="2400" dirty="0" smtClean="0"/>
              <a:t>’: a mega-network combining</a:t>
            </a:r>
          </a:p>
          <a:p>
            <a:r>
              <a:rPr lang="en-US" sz="2400" b="1" dirty="0" smtClean="0"/>
              <a:t>regulatory, physical protein-protein</a:t>
            </a:r>
          </a:p>
          <a:p>
            <a:r>
              <a:rPr lang="en-US" sz="2400" b="1" dirty="0" smtClean="0"/>
              <a:t>interaction, signaling, metabolic, genetic</a:t>
            </a:r>
          </a:p>
          <a:p>
            <a:r>
              <a:rPr lang="en-US" sz="2400" dirty="0" smtClean="0"/>
              <a:t>and</a:t>
            </a:r>
            <a:r>
              <a:rPr lang="en-US" sz="2400" b="1" dirty="0" smtClean="0"/>
              <a:t> phosphorylation </a:t>
            </a:r>
            <a:r>
              <a:rPr lang="en-US" sz="2400" dirty="0" smtClean="0"/>
              <a:t>networks</a:t>
            </a:r>
            <a:endParaRPr lang="en-US" sz="24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349240" y="2411730"/>
            <a:ext cx="486586" cy="205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5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347960" cy="1325563"/>
          </a:xfrm>
        </p:spPr>
        <p:txBody>
          <a:bodyPr/>
          <a:lstStyle/>
          <a:p>
            <a:r>
              <a:rPr lang="en-US" b="1" dirty="0" smtClean="0"/>
              <a:t>Proteins with more interactions are more impactful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6046" y="1794807"/>
            <a:ext cx="3621155" cy="4206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22</a:t>
            </a:fld>
            <a:endParaRPr lang="en-US"/>
          </a:p>
        </p:txBody>
      </p:sp>
      <p:sp>
        <p:nvSpPr>
          <p:cNvPr id="8" name="Right Triangle 7"/>
          <p:cNvSpPr/>
          <p:nvPr/>
        </p:nvSpPr>
        <p:spPr>
          <a:xfrm flipH="1">
            <a:off x="1681656" y="5992275"/>
            <a:ext cx="1233287" cy="420414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96221" y="6356352"/>
            <a:ext cx="30041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Genes of increasing impact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29597" y="1830429"/>
            <a:ext cx="492443" cy="3265311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Log (connectivity)</a:t>
            </a:r>
            <a:endParaRPr lang="en-US" sz="2000" b="1" dirty="0"/>
          </a:p>
        </p:txBody>
      </p:sp>
      <p:sp>
        <p:nvSpPr>
          <p:cNvPr id="12" name="Content Placeholder 4"/>
          <p:cNvSpPr txBox="1">
            <a:spLocks/>
          </p:cNvSpPr>
          <p:nvPr/>
        </p:nvSpPr>
        <p:spPr>
          <a:xfrm>
            <a:off x="5423271" y="1954926"/>
            <a:ext cx="6374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Four gene categories:</a:t>
            </a:r>
            <a:br>
              <a:rPr lang="en-US" dirty="0" smtClean="0"/>
            </a:br>
            <a:r>
              <a:rPr lang="en-US" dirty="0" smtClean="0"/>
              <a:t>-- </a:t>
            </a:r>
            <a:r>
              <a:rPr lang="en-US" dirty="0" err="1" smtClean="0"/>
              <a:t>LoF-tol</a:t>
            </a:r>
            <a:r>
              <a:rPr lang="en-US" dirty="0" smtClean="0"/>
              <a:t>: </a:t>
            </a:r>
            <a:r>
              <a:rPr lang="en-US" b="1" u="sng" dirty="0" smtClean="0"/>
              <a:t>L</a:t>
            </a:r>
            <a:r>
              <a:rPr lang="en-US" dirty="0" smtClean="0"/>
              <a:t>oss-</a:t>
            </a:r>
            <a:r>
              <a:rPr lang="en-US" b="1" u="sng" dirty="0" smtClean="0"/>
              <a:t>o</a:t>
            </a:r>
            <a:r>
              <a:rPr lang="en-US" dirty="0" smtClean="0"/>
              <a:t>f-</a:t>
            </a:r>
            <a:r>
              <a:rPr lang="en-US" b="1" u="sng" dirty="0"/>
              <a:t>F</a:t>
            </a:r>
            <a:r>
              <a:rPr lang="en-US" dirty="0" smtClean="0"/>
              <a:t>unction </a:t>
            </a:r>
            <a:r>
              <a:rPr lang="en-US" b="1" u="sng" dirty="0" smtClean="0"/>
              <a:t>tol</a:t>
            </a:r>
            <a:r>
              <a:rPr lang="en-US" dirty="0" smtClean="0"/>
              <a:t>erant</a:t>
            </a:r>
            <a:br>
              <a:rPr lang="en-US" dirty="0" smtClean="0"/>
            </a:br>
            <a:r>
              <a:rPr lang="en-US" dirty="0" smtClean="0"/>
              <a:t>-- Neutral</a:t>
            </a:r>
            <a:br>
              <a:rPr lang="en-US" dirty="0" smtClean="0"/>
            </a:br>
            <a:r>
              <a:rPr lang="en-US" dirty="0" smtClean="0"/>
              <a:t>-- Disease</a:t>
            </a:r>
            <a:br>
              <a:rPr lang="en-US" dirty="0" smtClean="0"/>
            </a:br>
            <a:r>
              <a:rPr lang="en-US" dirty="0" smtClean="0"/>
              <a:t>-- Essential</a:t>
            </a:r>
          </a:p>
          <a:p>
            <a:r>
              <a:rPr lang="en-US" dirty="0" smtClean="0"/>
              <a:t>Connectivity = how many interactions the protein/gene is involved in</a:t>
            </a:r>
          </a:p>
          <a:p>
            <a:r>
              <a:rPr lang="en-US" dirty="0"/>
              <a:t>Genes with higher impact tend to be more highly </a:t>
            </a:r>
            <a:r>
              <a:rPr lang="en-US" dirty="0" smtClean="0"/>
              <a:t>connected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02924" y="6462682"/>
            <a:ext cx="581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Khurana</a:t>
            </a:r>
            <a:r>
              <a:rPr lang="en-US" dirty="0" smtClean="0"/>
              <a:t>*, Fu*, </a:t>
            </a:r>
            <a:r>
              <a:rPr lang="en-US" b="1" u="sng" dirty="0" smtClean="0"/>
              <a:t>Chen</a:t>
            </a:r>
            <a:r>
              <a:rPr lang="en-US" dirty="0" smtClean="0"/>
              <a:t> and Gerstein. </a:t>
            </a:r>
            <a:r>
              <a:rPr lang="en-US" dirty="0" err="1" smtClean="0"/>
              <a:t>PLoS</a:t>
            </a:r>
            <a:r>
              <a:rPr lang="en-US" dirty="0" smtClean="0"/>
              <a:t> Comp Biol. (2013)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05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Larger nodes are more impactful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23</a:t>
            </a:fld>
            <a:endParaRPr lang="en-US"/>
          </a:p>
        </p:txBody>
      </p:sp>
      <p:sp>
        <p:nvSpPr>
          <p:cNvPr id="12" name="Content Placeholder 4"/>
          <p:cNvSpPr txBox="1">
            <a:spLocks/>
          </p:cNvSpPr>
          <p:nvPr/>
        </p:nvSpPr>
        <p:spPr>
          <a:xfrm>
            <a:off x="5423271" y="1954926"/>
            <a:ext cx="6374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Four gene categories:</a:t>
            </a:r>
            <a:br>
              <a:rPr lang="en-US" dirty="0" smtClean="0"/>
            </a:br>
            <a:r>
              <a:rPr lang="en-US" dirty="0" smtClean="0"/>
              <a:t>-- </a:t>
            </a:r>
            <a:r>
              <a:rPr lang="en-US" dirty="0" err="1" smtClean="0">
                <a:solidFill>
                  <a:srgbClr val="0000FF"/>
                </a:solidFill>
              </a:rPr>
              <a:t>LoF-tol</a:t>
            </a:r>
            <a:r>
              <a:rPr lang="en-US" dirty="0" smtClean="0">
                <a:solidFill>
                  <a:srgbClr val="0000FF"/>
                </a:solidFill>
              </a:rPr>
              <a:t>: </a:t>
            </a:r>
            <a:r>
              <a:rPr lang="en-US" b="1" u="sng" dirty="0" smtClean="0">
                <a:solidFill>
                  <a:srgbClr val="0000FF"/>
                </a:solidFill>
              </a:rPr>
              <a:t>L</a:t>
            </a:r>
            <a:r>
              <a:rPr lang="en-US" dirty="0" smtClean="0">
                <a:solidFill>
                  <a:srgbClr val="0000FF"/>
                </a:solidFill>
              </a:rPr>
              <a:t>oss-</a:t>
            </a:r>
            <a:r>
              <a:rPr lang="en-US" b="1" u="sng" dirty="0" smtClean="0">
                <a:solidFill>
                  <a:srgbClr val="0000FF"/>
                </a:solidFill>
              </a:rPr>
              <a:t>o</a:t>
            </a:r>
            <a:r>
              <a:rPr lang="en-US" dirty="0" smtClean="0">
                <a:solidFill>
                  <a:srgbClr val="0000FF"/>
                </a:solidFill>
              </a:rPr>
              <a:t>f-</a:t>
            </a:r>
            <a:r>
              <a:rPr lang="en-US" b="1" u="sng" dirty="0">
                <a:solidFill>
                  <a:srgbClr val="0000FF"/>
                </a:solidFill>
              </a:rPr>
              <a:t>F</a:t>
            </a:r>
            <a:r>
              <a:rPr lang="en-US" dirty="0" smtClean="0">
                <a:solidFill>
                  <a:srgbClr val="0000FF"/>
                </a:solidFill>
              </a:rPr>
              <a:t>unction </a:t>
            </a:r>
            <a:r>
              <a:rPr lang="en-US" b="1" u="sng" dirty="0" smtClean="0">
                <a:solidFill>
                  <a:srgbClr val="0000FF"/>
                </a:solidFill>
              </a:rPr>
              <a:t>tol</a:t>
            </a:r>
            <a:r>
              <a:rPr lang="en-US" dirty="0" smtClean="0">
                <a:solidFill>
                  <a:srgbClr val="0000FF"/>
                </a:solidFill>
              </a:rPr>
              <a:t>erant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-- Neutral</a:t>
            </a:r>
            <a:br>
              <a:rPr lang="en-US" dirty="0" smtClean="0"/>
            </a:br>
            <a:r>
              <a:rPr lang="en-US" dirty="0" smtClean="0"/>
              <a:t>-- Disease</a:t>
            </a:r>
            <a:br>
              <a:rPr lang="en-US" dirty="0" smtClean="0"/>
            </a:br>
            <a:r>
              <a:rPr lang="en-US" dirty="0" smtClean="0"/>
              <a:t>-- </a:t>
            </a:r>
            <a:r>
              <a:rPr lang="en-US" dirty="0" smtClean="0">
                <a:solidFill>
                  <a:srgbClr val="FF0000"/>
                </a:solidFill>
              </a:rPr>
              <a:t>Essential</a:t>
            </a:r>
          </a:p>
          <a:p>
            <a:r>
              <a:rPr lang="en-US" dirty="0" smtClean="0"/>
              <a:t>Genes with higher impact tend to be more highly connected (larger nodes).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02924" y="6462682"/>
            <a:ext cx="581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Khurana</a:t>
            </a:r>
            <a:r>
              <a:rPr lang="en-US" dirty="0" smtClean="0"/>
              <a:t>*, Fu*, </a:t>
            </a:r>
            <a:r>
              <a:rPr lang="en-US" b="1" u="sng" dirty="0" smtClean="0"/>
              <a:t>Chen</a:t>
            </a:r>
            <a:r>
              <a:rPr lang="en-US" dirty="0" smtClean="0"/>
              <a:t> and Gerstein. </a:t>
            </a:r>
            <a:r>
              <a:rPr lang="en-US" dirty="0" err="1" smtClean="0"/>
              <a:t>PLoS</a:t>
            </a:r>
            <a:r>
              <a:rPr lang="en-US" dirty="0" smtClean="0"/>
              <a:t> Comp Biol. (2013)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222" y="1797020"/>
            <a:ext cx="4841136" cy="45217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94360" y="1797020"/>
            <a:ext cx="493776" cy="47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85422" y="3563112"/>
            <a:ext cx="292608" cy="2926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695468" y="2415611"/>
            <a:ext cx="292608" cy="292608"/>
          </a:xfrm>
          <a:prstGeom prst="ellipse">
            <a:avLst/>
          </a:prstGeom>
          <a:solidFill>
            <a:srgbClr val="3030F1"/>
          </a:solidFill>
          <a:ln>
            <a:solidFill>
              <a:srgbClr val="3030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5831" y="6421994"/>
            <a:ext cx="4141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Size of node = how connected the node 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1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Variant annotation using networks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24</a:t>
            </a:fld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601270" y="3020269"/>
            <a:ext cx="470560" cy="470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45411" y="3691912"/>
            <a:ext cx="1312424" cy="1312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>
            <a:stCxn id="44" idx="1"/>
            <a:endCxn id="116" idx="5"/>
          </p:cNvCxnSpPr>
          <p:nvPr/>
        </p:nvCxnSpPr>
        <p:spPr>
          <a:xfrm flipH="1" flipV="1">
            <a:off x="2180699" y="3379576"/>
            <a:ext cx="256912" cy="504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4" idx="5"/>
            <a:endCxn id="54" idx="1"/>
          </p:cNvCxnSpPr>
          <p:nvPr/>
        </p:nvCxnSpPr>
        <p:spPr>
          <a:xfrm>
            <a:off x="3365637" y="4812136"/>
            <a:ext cx="427613" cy="457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44" idx="5"/>
          </p:cNvCxnSpPr>
          <p:nvPr/>
        </p:nvCxnSpPr>
        <p:spPr>
          <a:xfrm flipH="1" flipV="1">
            <a:off x="3159811" y="4530112"/>
            <a:ext cx="205824" cy="282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44" idx="4"/>
          </p:cNvCxnSpPr>
          <p:nvPr/>
        </p:nvCxnSpPr>
        <p:spPr>
          <a:xfrm flipH="1" flipV="1">
            <a:off x="2550211" y="4758712"/>
            <a:ext cx="351412" cy="245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3726431" y="5202427"/>
            <a:ext cx="456258" cy="4562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623674" y="5235148"/>
            <a:ext cx="464154" cy="4641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4182689" y="4100273"/>
            <a:ext cx="495701" cy="4957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Connector 90"/>
          <p:cNvCxnSpPr>
            <a:stCxn id="44" idx="7"/>
            <a:endCxn id="43" idx="3"/>
          </p:cNvCxnSpPr>
          <p:nvPr/>
        </p:nvCxnSpPr>
        <p:spPr>
          <a:xfrm flipV="1">
            <a:off x="3365637" y="3421919"/>
            <a:ext cx="304547" cy="462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555845" y="2754722"/>
            <a:ext cx="732062" cy="732062"/>
          </a:xfrm>
          <a:prstGeom prst="ellipse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Connector 116"/>
          <p:cNvCxnSpPr>
            <a:stCxn id="116" idx="1"/>
            <a:endCxn id="120" idx="5"/>
          </p:cNvCxnSpPr>
          <p:nvPr/>
        </p:nvCxnSpPr>
        <p:spPr>
          <a:xfrm flipH="1" flipV="1">
            <a:off x="1461683" y="2594632"/>
            <a:ext cx="201370" cy="267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16" idx="3"/>
            <a:endCxn id="119" idx="7"/>
          </p:cNvCxnSpPr>
          <p:nvPr/>
        </p:nvCxnSpPr>
        <p:spPr>
          <a:xfrm flipH="1">
            <a:off x="1461637" y="3379578"/>
            <a:ext cx="201416" cy="2580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/>
          <p:cNvSpPr/>
          <p:nvPr/>
        </p:nvSpPr>
        <p:spPr>
          <a:xfrm>
            <a:off x="1100816" y="3575716"/>
            <a:ext cx="422728" cy="422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1101132" y="2234081"/>
            <a:ext cx="422412" cy="422412"/>
          </a:xfrm>
          <a:prstGeom prst="ellipse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2" name="Straight Connector 141"/>
          <p:cNvCxnSpPr>
            <a:stCxn id="55" idx="7"/>
            <a:endCxn id="44" idx="3"/>
          </p:cNvCxnSpPr>
          <p:nvPr/>
        </p:nvCxnSpPr>
        <p:spPr>
          <a:xfrm flipV="1">
            <a:off x="2019856" y="4812136"/>
            <a:ext cx="417757" cy="490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44" idx="6"/>
            <a:endCxn id="57" idx="2"/>
          </p:cNvCxnSpPr>
          <p:nvPr/>
        </p:nvCxnSpPr>
        <p:spPr>
          <a:xfrm>
            <a:off x="3557835" y="4348124"/>
            <a:ext cx="6248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2019856" y="2092200"/>
            <a:ext cx="1701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Protein network</a:t>
            </a:r>
          </a:p>
        </p:txBody>
      </p:sp>
      <p:sp>
        <p:nvSpPr>
          <p:cNvPr id="185" name="4-Point Star 184"/>
          <p:cNvSpPr/>
          <p:nvPr/>
        </p:nvSpPr>
        <p:spPr>
          <a:xfrm>
            <a:off x="1532999" y="2716442"/>
            <a:ext cx="295656" cy="629055"/>
          </a:xfrm>
          <a:prstGeom prst="star4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4-Point Star 185"/>
          <p:cNvSpPr/>
          <p:nvPr/>
        </p:nvSpPr>
        <p:spPr>
          <a:xfrm>
            <a:off x="1872026" y="2522342"/>
            <a:ext cx="295656" cy="629055"/>
          </a:xfrm>
          <a:prstGeom prst="star4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4-Point Star 186"/>
          <p:cNvSpPr/>
          <p:nvPr/>
        </p:nvSpPr>
        <p:spPr>
          <a:xfrm>
            <a:off x="1966315" y="2980316"/>
            <a:ext cx="295656" cy="629055"/>
          </a:xfrm>
          <a:prstGeom prst="star4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4-Point Star 55"/>
          <p:cNvSpPr/>
          <p:nvPr/>
        </p:nvSpPr>
        <p:spPr>
          <a:xfrm>
            <a:off x="2769058" y="4042069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4-Point Star 37"/>
          <p:cNvSpPr/>
          <p:nvPr/>
        </p:nvSpPr>
        <p:spPr>
          <a:xfrm>
            <a:off x="2344308" y="4415956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691113" y="2144797"/>
            <a:ext cx="631800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We can broadly infer that: </a:t>
            </a:r>
          </a:p>
          <a:p>
            <a:r>
              <a:rPr lang="en-US" sz="3200" dirty="0"/>
              <a:t>-- highly connected proteins/genes are more </a:t>
            </a:r>
            <a:r>
              <a:rPr lang="en-US" sz="3200" dirty="0" smtClean="0"/>
              <a:t>impactful</a:t>
            </a:r>
          </a:p>
          <a:p>
            <a:endParaRPr lang="en-US" sz="3200" dirty="0"/>
          </a:p>
          <a:p>
            <a:r>
              <a:rPr lang="en-US" sz="3200" dirty="0"/>
              <a:t>-- if a SNV is in a highly connected gene/protein, it </a:t>
            </a:r>
            <a:r>
              <a:rPr lang="en-US" sz="3200" dirty="0" smtClean="0"/>
              <a:t>is more likely to be deleterious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65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91156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Not all SNVs on well-connected proteins will have an impact on protein-protein interactions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25</a:t>
            </a:fld>
            <a:endParaRPr lang="en-US"/>
          </a:p>
        </p:txBody>
      </p:sp>
      <p:pic>
        <p:nvPicPr>
          <p:cNvPr id="5" name="Content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15290" b="17078"/>
          <a:stretch/>
        </p:blipFill>
        <p:spPr>
          <a:xfrm>
            <a:off x="331533" y="2052804"/>
            <a:ext cx="4046510" cy="29428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990" y="5387319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1574" y="1683472"/>
            <a:ext cx="2511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7060" y="4811035"/>
            <a:ext cx="342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 receptor </a:t>
            </a:r>
          </a:p>
        </p:txBody>
      </p:sp>
      <p:sp>
        <p:nvSpPr>
          <p:cNvPr id="9" name="4-Point Star 8"/>
          <p:cNvSpPr/>
          <p:nvPr/>
        </p:nvSpPr>
        <p:spPr>
          <a:xfrm>
            <a:off x="2206960" y="2755101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4-Point Star 9"/>
          <p:cNvSpPr/>
          <p:nvPr/>
        </p:nvSpPr>
        <p:spPr>
          <a:xfrm>
            <a:off x="1571720" y="3360081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4-Point Star 14"/>
          <p:cNvSpPr/>
          <p:nvPr/>
        </p:nvSpPr>
        <p:spPr>
          <a:xfrm>
            <a:off x="3859932" y="3571012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4-Point Star 15"/>
          <p:cNvSpPr/>
          <p:nvPr/>
        </p:nvSpPr>
        <p:spPr>
          <a:xfrm>
            <a:off x="1090456" y="2107608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031115" y="3110882"/>
            <a:ext cx="2351690" cy="41337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Content Placeholder 2"/>
          <p:cNvSpPr txBox="1">
            <a:spLocks/>
          </p:cNvSpPr>
          <p:nvPr/>
        </p:nvSpPr>
        <p:spPr>
          <a:xfrm>
            <a:off x="5131067" y="1337086"/>
            <a:ext cx="657022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interface       &gt;  non-interface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5" name="4-Point Star 54"/>
          <p:cNvSpPr/>
          <p:nvPr/>
        </p:nvSpPr>
        <p:spPr>
          <a:xfrm>
            <a:off x="6880083" y="1646316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4-Point Star 55"/>
          <p:cNvSpPr/>
          <p:nvPr/>
        </p:nvSpPr>
        <p:spPr>
          <a:xfrm>
            <a:off x="9656794" y="1646315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3899523" y="2525045"/>
            <a:ext cx="1751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Protein interface</a:t>
            </a:r>
            <a:endParaRPr lang="en-US" dirty="0"/>
          </a:p>
        </p:txBody>
      </p:sp>
      <p:cxnSp>
        <p:nvCxnSpPr>
          <p:cNvPr id="58" name="Straight Arrow Connector 57"/>
          <p:cNvCxnSpPr/>
          <p:nvPr/>
        </p:nvCxnSpPr>
        <p:spPr>
          <a:xfrm flipH="1">
            <a:off x="3516856" y="2856490"/>
            <a:ext cx="350428" cy="2348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8996651" y="3596688"/>
            <a:ext cx="470560" cy="470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7640792" y="4268331"/>
            <a:ext cx="1312424" cy="1312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>
            <a:stCxn id="38" idx="1"/>
            <a:endCxn id="47" idx="5"/>
          </p:cNvCxnSpPr>
          <p:nvPr/>
        </p:nvCxnSpPr>
        <p:spPr>
          <a:xfrm flipH="1" flipV="1">
            <a:off x="7576080" y="3955995"/>
            <a:ext cx="256912" cy="504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38" idx="5"/>
            <a:endCxn id="43" idx="1"/>
          </p:cNvCxnSpPr>
          <p:nvPr/>
        </p:nvCxnSpPr>
        <p:spPr>
          <a:xfrm>
            <a:off x="8761018" y="5388555"/>
            <a:ext cx="427613" cy="457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8" idx="5"/>
          </p:cNvCxnSpPr>
          <p:nvPr/>
        </p:nvCxnSpPr>
        <p:spPr>
          <a:xfrm flipH="1" flipV="1">
            <a:off x="8555192" y="5106531"/>
            <a:ext cx="205824" cy="282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38" idx="4"/>
          </p:cNvCxnSpPr>
          <p:nvPr/>
        </p:nvCxnSpPr>
        <p:spPr>
          <a:xfrm flipH="1" flipV="1">
            <a:off x="7945592" y="5335131"/>
            <a:ext cx="351412" cy="245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9121812" y="5778846"/>
            <a:ext cx="456258" cy="4562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7019055" y="5811567"/>
            <a:ext cx="464154" cy="4641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9578070" y="4676692"/>
            <a:ext cx="495701" cy="4957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38" idx="7"/>
            <a:endCxn id="35" idx="3"/>
          </p:cNvCxnSpPr>
          <p:nvPr/>
        </p:nvCxnSpPr>
        <p:spPr>
          <a:xfrm flipV="1">
            <a:off x="8761018" y="3998338"/>
            <a:ext cx="304547" cy="462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6951226" y="3331141"/>
            <a:ext cx="732062" cy="732062"/>
          </a:xfrm>
          <a:prstGeom prst="ellipse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/>
          <p:cNvCxnSpPr>
            <a:stCxn id="47" idx="1"/>
            <a:endCxn id="52" idx="5"/>
          </p:cNvCxnSpPr>
          <p:nvPr/>
        </p:nvCxnSpPr>
        <p:spPr>
          <a:xfrm flipH="1" flipV="1">
            <a:off x="6857064" y="3171051"/>
            <a:ext cx="201370" cy="267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47" idx="3"/>
            <a:endCxn id="50" idx="7"/>
          </p:cNvCxnSpPr>
          <p:nvPr/>
        </p:nvCxnSpPr>
        <p:spPr>
          <a:xfrm flipH="1">
            <a:off x="6857018" y="3955997"/>
            <a:ext cx="201416" cy="2580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6496197" y="4152135"/>
            <a:ext cx="422728" cy="422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496513" y="2810500"/>
            <a:ext cx="422412" cy="422412"/>
          </a:xfrm>
          <a:prstGeom prst="ellipse">
            <a:avLst/>
          </a:prstGeom>
          <a:solidFill>
            <a:schemeClr val="accent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>
            <a:stCxn id="44" idx="7"/>
            <a:endCxn id="38" idx="3"/>
          </p:cNvCxnSpPr>
          <p:nvPr/>
        </p:nvCxnSpPr>
        <p:spPr>
          <a:xfrm flipV="1">
            <a:off x="7415237" y="5388555"/>
            <a:ext cx="417757" cy="490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38" idx="6"/>
            <a:endCxn id="45" idx="2"/>
          </p:cNvCxnSpPr>
          <p:nvPr/>
        </p:nvCxnSpPr>
        <p:spPr>
          <a:xfrm>
            <a:off x="8953216" y="4924543"/>
            <a:ext cx="6248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4-Point Star 64"/>
          <p:cNvSpPr/>
          <p:nvPr/>
        </p:nvSpPr>
        <p:spPr>
          <a:xfrm>
            <a:off x="7713292" y="5030319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4-Point Star 65"/>
          <p:cNvSpPr/>
          <p:nvPr/>
        </p:nvSpPr>
        <p:spPr>
          <a:xfrm>
            <a:off x="8134242" y="4615654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7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91156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Can we more specifically annotate the effects of a </a:t>
            </a:r>
            <a:r>
              <a:rPr lang="en-US" b="1" dirty="0" smtClean="0"/>
              <a:t>SNV at a protein interface?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067" y="1851436"/>
            <a:ext cx="6570221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interface       </a:t>
            </a:r>
            <a:r>
              <a:rPr lang="en-US" dirty="0"/>
              <a:t>&gt;  non-interface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D</a:t>
            </a:r>
            <a:r>
              <a:rPr lang="en-US" dirty="0" smtClean="0"/>
              <a:t>oes </a:t>
            </a:r>
            <a:r>
              <a:rPr lang="en-US" dirty="0"/>
              <a:t>every mutation at the interface even have a direct impact on the interaction</a:t>
            </a:r>
            <a:r>
              <a:rPr lang="en-US" dirty="0" smtClean="0"/>
              <a:t>?</a:t>
            </a:r>
            <a:br>
              <a:rPr lang="en-US" dirty="0" smtClean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26</a:t>
            </a:fld>
            <a:endParaRPr lang="en-US"/>
          </a:p>
        </p:txBody>
      </p:sp>
      <p:pic>
        <p:nvPicPr>
          <p:cNvPr id="5" name="Content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15290" b="17078"/>
          <a:stretch/>
        </p:blipFill>
        <p:spPr>
          <a:xfrm>
            <a:off x="331533" y="2052804"/>
            <a:ext cx="4046510" cy="29428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990" y="5387319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1574" y="1683472"/>
            <a:ext cx="2511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7060" y="4811035"/>
            <a:ext cx="342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Human growth hormone receptor </a:t>
            </a:r>
          </a:p>
        </p:txBody>
      </p:sp>
      <p:sp>
        <p:nvSpPr>
          <p:cNvPr id="9" name="4-Point Star 8"/>
          <p:cNvSpPr/>
          <p:nvPr/>
        </p:nvSpPr>
        <p:spPr>
          <a:xfrm>
            <a:off x="2206960" y="2755101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4-Point Star 9"/>
          <p:cNvSpPr/>
          <p:nvPr/>
        </p:nvSpPr>
        <p:spPr>
          <a:xfrm>
            <a:off x="1571720" y="3360081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4-Point Star 14"/>
          <p:cNvSpPr/>
          <p:nvPr/>
        </p:nvSpPr>
        <p:spPr>
          <a:xfrm>
            <a:off x="3859932" y="3571012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4-Point Star 15"/>
          <p:cNvSpPr/>
          <p:nvPr/>
        </p:nvSpPr>
        <p:spPr>
          <a:xfrm>
            <a:off x="1090456" y="2107608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899523" y="2525045"/>
            <a:ext cx="1751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Protein interface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3516856" y="2856490"/>
            <a:ext cx="350428" cy="2348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31115" y="3110882"/>
            <a:ext cx="2351690" cy="41337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4-Point Star 20"/>
          <p:cNvSpPr/>
          <p:nvPr/>
        </p:nvSpPr>
        <p:spPr>
          <a:xfrm>
            <a:off x="6880083" y="1649183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4-Point Star 23"/>
          <p:cNvSpPr/>
          <p:nvPr/>
        </p:nvSpPr>
        <p:spPr>
          <a:xfrm>
            <a:off x="9656794" y="1649182"/>
            <a:ext cx="295656" cy="629055"/>
          </a:xfrm>
          <a:prstGeom prst="star4">
            <a:avLst/>
          </a:prstGeom>
          <a:solidFill>
            <a:srgbClr val="00E9E4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A </a:t>
            </a:r>
            <a:r>
              <a:rPr lang="en-US" sz="4800" dirty="0" smtClean="0">
                <a:solidFill>
                  <a:schemeClr val="tx1"/>
                </a:solidFill>
              </a:rPr>
              <a:t>molecular perspective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851" y="2377440"/>
            <a:ext cx="10515600" cy="194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Project 1: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the human reference genome:</a:t>
            </a:r>
            <a:b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Annotating </a:t>
            </a:r>
            <a:r>
              <a:rPr lang="en-US" sz="4000" b="1" u="sng" dirty="0" smtClean="0">
                <a:solidFill>
                  <a:schemeClr val="bg1">
                    <a:lumMod val="50000"/>
                  </a:schemeClr>
                </a:solidFill>
              </a:rPr>
              <a:t>variants in protein-protein interactions</a:t>
            </a:r>
            <a:r>
              <a:rPr 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networks and protein repeat domains</a:t>
            </a: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8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28</a:t>
            </a:fld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15290" b="17078"/>
          <a:stretch/>
        </p:blipFill>
        <p:spPr>
          <a:xfrm>
            <a:off x="453189" y="2417379"/>
            <a:ext cx="4046510" cy="2942897"/>
          </a:xfrm>
        </p:spPr>
      </p:pic>
      <p:sp>
        <p:nvSpPr>
          <p:cNvPr id="8" name="TextBox 7"/>
          <p:cNvSpPr txBox="1"/>
          <p:nvPr/>
        </p:nvSpPr>
        <p:spPr>
          <a:xfrm>
            <a:off x="779646" y="5751894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838200" y="175945"/>
            <a:ext cx="10515600" cy="812783"/>
          </a:xfrm>
        </p:spPr>
        <p:txBody>
          <a:bodyPr>
            <a:normAutofit/>
          </a:bodyPr>
          <a:lstStyle/>
          <a:p>
            <a:r>
              <a:rPr lang="en-US" b="1" dirty="0" smtClean="0"/>
              <a:t>Molecular perspective of the protein interface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2496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t="22295" r="4831" b="18044"/>
          <a:stretch/>
        </p:blipFill>
        <p:spPr>
          <a:xfrm rot="21346997">
            <a:off x="504491" y="2256295"/>
            <a:ext cx="4500141" cy="32078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945"/>
            <a:ext cx="10515600" cy="812783"/>
          </a:xfrm>
        </p:spPr>
        <p:txBody>
          <a:bodyPr>
            <a:normAutofit/>
          </a:bodyPr>
          <a:lstStyle/>
          <a:p>
            <a:r>
              <a:rPr lang="en-US" b="1" dirty="0" smtClean="0"/>
              <a:t>Molecular perspective of the protein interface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29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8133" y="986082"/>
            <a:ext cx="1671146" cy="1327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7320" y="1070162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7320" y="1393461"/>
            <a:ext cx="220717" cy="220717"/>
          </a:xfrm>
          <a:prstGeom prst="ellipse">
            <a:avLst/>
          </a:prstGeom>
          <a:solidFill>
            <a:srgbClr val="E14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47320" y="1716760"/>
            <a:ext cx="220717" cy="220717"/>
          </a:xfrm>
          <a:prstGeom prst="ellipse">
            <a:avLst/>
          </a:prstGeom>
          <a:solidFill>
            <a:srgbClr val="33FB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15182" y="100710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nitrogen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15182" y="1319153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oxygen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15182" y="165888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carbon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447320" y="2034748"/>
            <a:ext cx="220717" cy="220717"/>
          </a:xfrm>
          <a:prstGeom prst="ellipse">
            <a:avLst/>
          </a:prstGeom>
          <a:solidFill>
            <a:srgbClr val="D2B4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15182" y="1962349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sulphur</a:t>
            </a:r>
            <a:endParaRPr lang="en-US" dirty="0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1356931" y="3227967"/>
            <a:ext cx="2321685" cy="43292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9646" y="5751894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</p:spTree>
    <p:extLst>
      <p:ext uri="{BB962C8B-B14F-4D97-AF65-F5344CB8AC3E}">
        <p14:creationId xmlns:p14="http://schemas.microsoft.com/office/powerpoint/2010/main" val="217105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roup 163"/>
          <p:cNvGrpSpPr/>
          <p:nvPr/>
        </p:nvGrpSpPr>
        <p:grpSpPr>
          <a:xfrm rot="19500429">
            <a:off x="3245138" y="4034985"/>
            <a:ext cx="1634562" cy="761108"/>
            <a:chOff x="3769558" y="3025631"/>
            <a:chExt cx="2829054" cy="1317304"/>
          </a:xfrm>
        </p:grpSpPr>
        <p:pic>
          <p:nvPicPr>
            <p:cNvPr id="165" name="Picture 4" descr="C:\Users\JM\Pics\science graphics\dna and model organisms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98509">
              <a:off x="3769558" y="3025631"/>
              <a:ext cx="2829054" cy="1306031"/>
            </a:xfrm>
            <a:prstGeom prst="rect">
              <a:avLst/>
            </a:prstGeom>
            <a:noFill/>
          </p:spPr>
        </p:pic>
        <p:sp>
          <p:nvSpPr>
            <p:cNvPr id="166" name="Rectangle 165"/>
            <p:cNvSpPr/>
            <p:nvPr/>
          </p:nvSpPr>
          <p:spPr>
            <a:xfrm>
              <a:off x="4133334" y="3487955"/>
              <a:ext cx="821434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4497568" y="3885735"/>
              <a:ext cx="9144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954768" y="3447301"/>
              <a:ext cx="160066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7" name="Group 136"/>
          <p:cNvGrpSpPr/>
          <p:nvPr/>
        </p:nvGrpSpPr>
        <p:grpSpPr>
          <a:xfrm rot="19500429">
            <a:off x="3245138" y="2510095"/>
            <a:ext cx="1634562" cy="761108"/>
            <a:chOff x="3769558" y="3025631"/>
            <a:chExt cx="2829054" cy="1317304"/>
          </a:xfrm>
        </p:grpSpPr>
        <p:pic>
          <p:nvPicPr>
            <p:cNvPr id="138" name="Picture 4" descr="C:\Users\JM\Pics\science graphics\dna and model organisms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98509">
              <a:off x="3769558" y="3025631"/>
              <a:ext cx="2829054" cy="1306031"/>
            </a:xfrm>
            <a:prstGeom prst="rect">
              <a:avLst/>
            </a:prstGeom>
            <a:noFill/>
          </p:spPr>
        </p:pic>
        <p:sp>
          <p:nvSpPr>
            <p:cNvPr id="139" name="Rectangle 138"/>
            <p:cNvSpPr/>
            <p:nvPr/>
          </p:nvSpPr>
          <p:spPr>
            <a:xfrm>
              <a:off x="4133334" y="3487955"/>
              <a:ext cx="821434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4497568" y="3885735"/>
              <a:ext cx="9144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4954768" y="3447301"/>
              <a:ext cx="160066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42" name="Picture 3" descr="C:\Users\JM\Pics\science graphics\stickman_blue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113207" y="2691170"/>
            <a:ext cx="271209" cy="1212466"/>
          </a:xfrm>
          <a:prstGeom prst="rect">
            <a:avLst/>
          </a:prstGeom>
          <a:noFill/>
        </p:spPr>
      </p:pic>
      <p:grpSp>
        <p:nvGrpSpPr>
          <p:cNvPr id="126" name="Group 125"/>
          <p:cNvGrpSpPr/>
          <p:nvPr/>
        </p:nvGrpSpPr>
        <p:grpSpPr>
          <a:xfrm rot="19500429">
            <a:off x="3272678" y="945049"/>
            <a:ext cx="1634562" cy="761108"/>
            <a:chOff x="3769558" y="3025631"/>
            <a:chExt cx="2829054" cy="1317304"/>
          </a:xfrm>
        </p:grpSpPr>
        <p:pic>
          <p:nvPicPr>
            <p:cNvPr id="63" name="Picture 4" descr="C:\Users\JM\Pics\science graphics\dna and model organisms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198509">
              <a:off x="3769558" y="3025631"/>
              <a:ext cx="2829054" cy="1306031"/>
            </a:xfrm>
            <a:prstGeom prst="rect">
              <a:avLst/>
            </a:prstGeom>
            <a:noFill/>
          </p:spPr>
        </p:pic>
        <p:sp>
          <p:nvSpPr>
            <p:cNvPr id="65" name="Rectangle 64"/>
            <p:cNvSpPr/>
            <p:nvPr/>
          </p:nvSpPr>
          <p:spPr>
            <a:xfrm>
              <a:off x="4133334" y="3487955"/>
              <a:ext cx="821434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497568" y="3885735"/>
              <a:ext cx="9144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954768" y="3447301"/>
              <a:ext cx="160066" cy="397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4414"/>
            <a:ext cx="10515600" cy="823070"/>
          </a:xfrm>
        </p:spPr>
        <p:txBody>
          <a:bodyPr/>
          <a:lstStyle/>
          <a:p>
            <a:r>
              <a:rPr lang="en-US" b="1" dirty="0" smtClean="0"/>
              <a:t>Each person’s genome is slightly different</a:t>
            </a:r>
            <a:endParaRPr lang="en-US" b="1" dirty="0"/>
          </a:p>
        </p:txBody>
      </p:sp>
      <p:pic>
        <p:nvPicPr>
          <p:cNvPr id="64" name="Picture 3" descr="C:\Users\JM\Pics\science graphics\stickman_blue.pn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 flipH="1">
            <a:off x="3140747" y="1126124"/>
            <a:ext cx="271209" cy="1212466"/>
          </a:xfrm>
          <a:prstGeom prst="rect">
            <a:avLst/>
          </a:prstGeom>
          <a:noFill/>
        </p:spPr>
      </p:pic>
      <p:sp>
        <p:nvSpPr>
          <p:cNvPr id="68" name="Rectangle 67"/>
          <p:cNvSpPr>
            <a:spLocks noChangeAspect="1"/>
          </p:cNvSpPr>
          <p:nvPr/>
        </p:nvSpPr>
        <p:spPr>
          <a:xfrm>
            <a:off x="4641581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27" name="Rectangle 126"/>
          <p:cNvSpPr>
            <a:spLocks noChangeAspect="1"/>
          </p:cNvSpPr>
          <p:nvPr/>
        </p:nvSpPr>
        <p:spPr>
          <a:xfrm>
            <a:off x="4922620" y="1451991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29" name="Rectangle 128"/>
          <p:cNvSpPr>
            <a:spLocks noChangeAspect="1"/>
          </p:cNvSpPr>
          <p:nvPr/>
        </p:nvSpPr>
        <p:spPr>
          <a:xfrm>
            <a:off x="5506043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G</a:t>
            </a:r>
          </a:p>
        </p:txBody>
      </p:sp>
      <p:sp>
        <p:nvSpPr>
          <p:cNvPr id="133" name="Rectangle 132"/>
          <p:cNvSpPr>
            <a:spLocks noChangeAspect="1"/>
          </p:cNvSpPr>
          <p:nvPr/>
        </p:nvSpPr>
        <p:spPr>
          <a:xfrm>
            <a:off x="6360222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34" name="Rectangle 133"/>
          <p:cNvSpPr>
            <a:spLocks noChangeAspect="1"/>
          </p:cNvSpPr>
          <p:nvPr/>
        </p:nvSpPr>
        <p:spPr>
          <a:xfrm>
            <a:off x="6637161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35" name="Rectangle 134"/>
          <p:cNvSpPr>
            <a:spLocks noChangeAspect="1"/>
          </p:cNvSpPr>
          <p:nvPr/>
        </p:nvSpPr>
        <p:spPr>
          <a:xfrm>
            <a:off x="6919806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36" name="Rectangle 135"/>
          <p:cNvSpPr>
            <a:spLocks noChangeAspect="1"/>
          </p:cNvSpPr>
          <p:nvPr/>
        </p:nvSpPr>
        <p:spPr>
          <a:xfrm>
            <a:off x="7188637" y="1451538"/>
            <a:ext cx="285047" cy="712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53" name="Rectangle 152"/>
          <p:cNvSpPr>
            <a:spLocks noChangeAspect="1"/>
          </p:cNvSpPr>
          <p:nvPr/>
        </p:nvSpPr>
        <p:spPr>
          <a:xfrm>
            <a:off x="4641581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54" name="Rectangle 153"/>
          <p:cNvSpPr>
            <a:spLocks noChangeAspect="1"/>
          </p:cNvSpPr>
          <p:nvPr/>
        </p:nvSpPr>
        <p:spPr>
          <a:xfrm>
            <a:off x="4922620" y="3029810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56" name="Rectangle 155"/>
          <p:cNvSpPr>
            <a:spLocks noChangeAspect="1"/>
          </p:cNvSpPr>
          <p:nvPr/>
        </p:nvSpPr>
        <p:spPr>
          <a:xfrm>
            <a:off x="5506043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G</a:t>
            </a:r>
          </a:p>
        </p:txBody>
      </p:sp>
      <p:sp>
        <p:nvSpPr>
          <p:cNvPr id="157" name="Rectangle 156"/>
          <p:cNvSpPr>
            <a:spLocks noChangeAspect="1"/>
          </p:cNvSpPr>
          <p:nvPr/>
        </p:nvSpPr>
        <p:spPr>
          <a:xfrm>
            <a:off x="5794288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58" name="Rectangle 157"/>
          <p:cNvSpPr>
            <a:spLocks noChangeAspect="1"/>
          </p:cNvSpPr>
          <p:nvPr/>
        </p:nvSpPr>
        <p:spPr>
          <a:xfrm>
            <a:off x="6075175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59" name="Rectangle 158"/>
          <p:cNvSpPr>
            <a:spLocks noChangeAspect="1"/>
          </p:cNvSpPr>
          <p:nvPr/>
        </p:nvSpPr>
        <p:spPr>
          <a:xfrm>
            <a:off x="6360222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61" name="Rectangle 160"/>
          <p:cNvSpPr>
            <a:spLocks noChangeAspect="1"/>
          </p:cNvSpPr>
          <p:nvPr/>
        </p:nvSpPr>
        <p:spPr>
          <a:xfrm>
            <a:off x="6919806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62" name="Rectangle 161"/>
          <p:cNvSpPr>
            <a:spLocks noChangeAspect="1"/>
          </p:cNvSpPr>
          <p:nvPr/>
        </p:nvSpPr>
        <p:spPr>
          <a:xfrm>
            <a:off x="7188637" y="302935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pic>
        <p:nvPicPr>
          <p:cNvPr id="169" name="Picture 3" descr="C:\Users\JM\Pics\science graphics\stickman_blue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113207" y="4216060"/>
            <a:ext cx="271209" cy="1212466"/>
          </a:xfrm>
          <a:prstGeom prst="rect">
            <a:avLst/>
          </a:prstGeom>
          <a:noFill/>
        </p:spPr>
      </p:pic>
      <p:sp>
        <p:nvSpPr>
          <p:cNvPr id="170" name="Rectangle 169"/>
          <p:cNvSpPr>
            <a:spLocks noChangeAspect="1"/>
          </p:cNvSpPr>
          <p:nvPr/>
        </p:nvSpPr>
        <p:spPr>
          <a:xfrm>
            <a:off x="4641581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71" name="Rectangle 170"/>
          <p:cNvSpPr>
            <a:spLocks noChangeAspect="1"/>
          </p:cNvSpPr>
          <p:nvPr/>
        </p:nvSpPr>
        <p:spPr>
          <a:xfrm>
            <a:off x="4922620" y="4554700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75" name="Rectangle 174"/>
          <p:cNvSpPr>
            <a:spLocks noChangeAspect="1"/>
          </p:cNvSpPr>
          <p:nvPr/>
        </p:nvSpPr>
        <p:spPr>
          <a:xfrm>
            <a:off x="6075175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76" name="Rectangle 175"/>
          <p:cNvSpPr>
            <a:spLocks noChangeAspect="1"/>
          </p:cNvSpPr>
          <p:nvPr/>
        </p:nvSpPr>
        <p:spPr>
          <a:xfrm>
            <a:off x="6360222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177" name="Rectangle 176"/>
          <p:cNvSpPr>
            <a:spLocks noChangeAspect="1"/>
          </p:cNvSpPr>
          <p:nvPr/>
        </p:nvSpPr>
        <p:spPr>
          <a:xfrm>
            <a:off x="6637161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G</a:t>
            </a:r>
          </a:p>
        </p:txBody>
      </p:sp>
      <p:sp>
        <p:nvSpPr>
          <p:cNvPr id="178" name="Rectangle 177"/>
          <p:cNvSpPr>
            <a:spLocks noChangeAspect="1"/>
          </p:cNvSpPr>
          <p:nvPr/>
        </p:nvSpPr>
        <p:spPr>
          <a:xfrm>
            <a:off x="6919806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79" name="Rectangle 178"/>
          <p:cNvSpPr>
            <a:spLocks noChangeAspect="1"/>
          </p:cNvSpPr>
          <p:nvPr/>
        </p:nvSpPr>
        <p:spPr>
          <a:xfrm>
            <a:off x="7188637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82" name="Slide Number Placeholder 18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</a:t>
            </a:fld>
            <a:endParaRPr lang="en-US"/>
          </a:p>
        </p:txBody>
      </p:sp>
      <p:sp>
        <p:nvSpPr>
          <p:cNvPr id="184" name="Oval 183"/>
          <p:cNvSpPr/>
          <p:nvPr/>
        </p:nvSpPr>
        <p:spPr>
          <a:xfrm>
            <a:off x="7582869" y="1766261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87" name="Oval 186"/>
          <p:cNvSpPr/>
          <p:nvPr/>
        </p:nvSpPr>
        <p:spPr>
          <a:xfrm>
            <a:off x="7687562" y="1766261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88" name="Oval 187"/>
          <p:cNvSpPr/>
          <p:nvPr/>
        </p:nvSpPr>
        <p:spPr>
          <a:xfrm>
            <a:off x="7794181" y="1766259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89" name="Oval 188"/>
          <p:cNvSpPr/>
          <p:nvPr/>
        </p:nvSpPr>
        <p:spPr>
          <a:xfrm>
            <a:off x="7582869" y="3357582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90" name="Oval 189"/>
          <p:cNvSpPr/>
          <p:nvPr/>
        </p:nvSpPr>
        <p:spPr>
          <a:xfrm>
            <a:off x="7687562" y="3357582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91" name="Oval 190"/>
          <p:cNvSpPr/>
          <p:nvPr/>
        </p:nvSpPr>
        <p:spPr>
          <a:xfrm>
            <a:off x="7794181" y="3357580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92" name="Oval 191"/>
          <p:cNvSpPr/>
          <p:nvPr/>
        </p:nvSpPr>
        <p:spPr>
          <a:xfrm>
            <a:off x="7582869" y="4901015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93" name="Oval 192"/>
          <p:cNvSpPr/>
          <p:nvPr/>
        </p:nvSpPr>
        <p:spPr>
          <a:xfrm>
            <a:off x="7687562" y="4901015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94" name="Oval 193"/>
          <p:cNvSpPr/>
          <p:nvPr/>
        </p:nvSpPr>
        <p:spPr>
          <a:xfrm>
            <a:off x="7794181" y="4901013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0" name="Oval 249"/>
          <p:cNvSpPr/>
          <p:nvPr/>
        </p:nvSpPr>
        <p:spPr>
          <a:xfrm>
            <a:off x="4274951" y="1766261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1" name="Oval 250"/>
          <p:cNvSpPr/>
          <p:nvPr/>
        </p:nvSpPr>
        <p:spPr>
          <a:xfrm>
            <a:off x="4379644" y="1766261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2" name="Oval 251"/>
          <p:cNvSpPr/>
          <p:nvPr/>
        </p:nvSpPr>
        <p:spPr>
          <a:xfrm>
            <a:off x="4486265" y="1766261"/>
            <a:ext cx="52551" cy="5255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3" name="Oval 252"/>
          <p:cNvSpPr/>
          <p:nvPr/>
        </p:nvSpPr>
        <p:spPr>
          <a:xfrm>
            <a:off x="4274951" y="3357582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4" name="Oval 253"/>
          <p:cNvSpPr/>
          <p:nvPr/>
        </p:nvSpPr>
        <p:spPr>
          <a:xfrm>
            <a:off x="4379644" y="3357582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5" name="Oval 254"/>
          <p:cNvSpPr/>
          <p:nvPr/>
        </p:nvSpPr>
        <p:spPr>
          <a:xfrm>
            <a:off x="4486265" y="3357582"/>
            <a:ext cx="52551" cy="525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6" name="Oval 255"/>
          <p:cNvSpPr/>
          <p:nvPr/>
        </p:nvSpPr>
        <p:spPr>
          <a:xfrm>
            <a:off x="4274951" y="4901015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7" name="Oval 256"/>
          <p:cNvSpPr/>
          <p:nvPr/>
        </p:nvSpPr>
        <p:spPr>
          <a:xfrm>
            <a:off x="4379644" y="4901015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258" name="Oval 257"/>
          <p:cNvSpPr/>
          <p:nvPr/>
        </p:nvSpPr>
        <p:spPr>
          <a:xfrm>
            <a:off x="4486265" y="4901015"/>
            <a:ext cx="52551" cy="5255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aseline="-25000"/>
          </a:p>
        </p:txBody>
      </p:sp>
      <p:sp>
        <p:nvSpPr>
          <p:cNvPr id="155" name="Rectangle 154"/>
          <p:cNvSpPr>
            <a:spLocks noChangeAspect="1"/>
          </p:cNvSpPr>
          <p:nvPr/>
        </p:nvSpPr>
        <p:spPr>
          <a:xfrm>
            <a:off x="5211654" y="3028716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T</a:t>
            </a:r>
          </a:p>
        </p:txBody>
      </p:sp>
      <p:sp>
        <p:nvSpPr>
          <p:cNvPr id="131" name="Rectangle 130"/>
          <p:cNvSpPr>
            <a:spLocks noChangeAspect="1"/>
          </p:cNvSpPr>
          <p:nvPr/>
        </p:nvSpPr>
        <p:spPr>
          <a:xfrm>
            <a:off x="5794288" y="1451538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C</a:t>
            </a:r>
          </a:p>
        </p:txBody>
      </p:sp>
      <p:sp>
        <p:nvSpPr>
          <p:cNvPr id="128" name="Rectangle 127"/>
          <p:cNvSpPr>
            <a:spLocks noChangeAspect="1"/>
          </p:cNvSpPr>
          <p:nvPr/>
        </p:nvSpPr>
        <p:spPr>
          <a:xfrm>
            <a:off x="5211654" y="1450898"/>
            <a:ext cx="285303" cy="713259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G</a:t>
            </a:r>
          </a:p>
        </p:txBody>
      </p:sp>
      <p:sp>
        <p:nvSpPr>
          <p:cNvPr id="172" name="Rectangle 171"/>
          <p:cNvSpPr>
            <a:spLocks noChangeAspect="1"/>
          </p:cNvSpPr>
          <p:nvPr/>
        </p:nvSpPr>
        <p:spPr>
          <a:xfrm>
            <a:off x="5211654" y="4553606"/>
            <a:ext cx="285047" cy="71261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G</a:t>
            </a:r>
          </a:p>
        </p:txBody>
      </p:sp>
      <p:sp>
        <p:nvSpPr>
          <p:cNvPr id="160" name="Rectangle 159"/>
          <p:cNvSpPr>
            <a:spLocks noChangeAspect="1"/>
          </p:cNvSpPr>
          <p:nvPr/>
        </p:nvSpPr>
        <p:spPr>
          <a:xfrm>
            <a:off x="6637161" y="3029357"/>
            <a:ext cx="285047" cy="71261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3F78AB"/>
                </a:solidFill>
              </a:rPr>
              <a:t>G</a:t>
            </a:r>
          </a:p>
        </p:txBody>
      </p:sp>
      <p:sp>
        <p:nvSpPr>
          <p:cNvPr id="132" name="Rectangle 131"/>
          <p:cNvSpPr>
            <a:spLocks noChangeAspect="1"/>
          </p:cNvSpPr>
          <p:nvPr/>
        </p:nvSpPr>
        <p:spPr>
          <a:xfrm>
            <a:off x="6075175" y="1451538"/>
            <a:ext cx="285047" cy="71261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T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74" name="Rectangle 173"/>
          <p:cNvSpPr>
            <a:spLocks noChangeAspect="1"/>
          </p:cNvSpPr>
          <p:nvPr/>
        </p:nvSpPr>
        <p:spPr>
          <a:xfrm>
            <a:off x="5488593" y="4554247"/>
            <a:ext cx="285047" cy="71261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2"/>
                </a:solidFill>
              </a:rPr>
              <a:t>G</a:t>
            </a:r>
          </a:p>
        </p:txBody>
      </p:sp>
      <p:sp>
        <p:nvSpPr>
          <p:cNvPr id="104" name="Rectangle 103"/>
          <p:cNvSpPr>
            <a:spLocks noChangeAspect="1"/>
          </p:cNvSpPr>
          <p:nvPr/>
        </p:nvSpPr>
        <p:spPr>
          <a:xfrm>
            <a:off x="5780683" y="4554247"/>
            <a:ext cx="285047" cy="7126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G</a:t>
            </a:r>
          </a:p>
        </p:txBody>
      </p:sp>
      <p:sp>
        <p:nvSpPr>
          <p:cNvPr id="5" name="Rectangle 4"/>
          <p:cNvSpPr/>
          <p:nvPr/>
        </p:nvSpPr>
        <p:spPr>
          <a:xfrm>
            <a:off x="2119376" y="5781193"/>
            <a:ext cx="7607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ym typeface="Wingdings" panose="05000000000000000000" pitchFamily="2" charset="2"/>
              </a:rPr>
              <a:t>Average ~4-5M locations per genome are different</a:t>
            </a:r>
          </a:p>
        </p:txBody>
      </p:sp>
    </p:spTree>
    <p:extLst>
      <p:ext uri="{BB962C8B-B14F-4D97-AF65-F5344CB8AC3E}">
        <p14:creationId xmlns:p14="http://schemas.microsoft.com/office/powerpoint/2010/main" val="1953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t="22295" r="4831" b="18044"/>
          <a:stretch/>
        </p:blipFill>
        <p:spPr>
          <a:xfrm rot="21346997">
            <a:off x="504491" y="2256295"/>
            <a:ext cx="4500141" cy="32078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945"/>
            <a:ext cx="10515600" cy="812783"/>
          </a:xfrm>
        </p:spPr>
        <p:txBody>
          <a:bodyPr>
            <a:normAutofit/>
          </a:bodyPr>
          <a:lstStyle/>
          <a:p>
            <a:r>
              <a:rPr lang="en-US" b="1" dirty="0" smtClean="0"/>
              <a:t>Molecular perspective of the protein interface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30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8133" y="986082"/>
            <a:ext cx="1671146" cy="1327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7320" y="1070162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7320" y="1393461"/>
            <a:ext cx="220717" cy="220717"/>
          </a:xfrm>
          <a:prstGeom prst="ellipse">
            <a:avLst/>
          </a:prstGeom>
          <a:solidFill>
            <a:srgbClr val="E14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47320" y="1716760"/>
            <a:ext cx="220717" cy="220717"/>
          </a:xfrm>
          <a:prstGeom prst="ellipse">
            <a:avLst/>
          </a:prstGeom>
          <a:solidFill>
            <a:srgbClr val="33FB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15182" y="100710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nitrogen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15182" y="1319153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oxygen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15182" y="165888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carbon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447320" y="2034748"/>
            <a:ext cx="220717" cy="220717"/>
          </a:xfrm>
          <a:prstGeom prst="ellipse">
            <a:avLst/>
          </a:prstGeom>
          <a:solidFill>
            <a:srgbClr val="D2B4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15182" y="1962349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sulphur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367932" y="3672890"/>
            <a:ext cx="667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Focus on interface properties :</a:t>
            </a:r>
          </a:p>
          <a:p>
            <a:r>
              <a:rPr lang="en-US" sz="2400" dirty="0" smtClean="0"/>
              <a:t>-- how large is the interface?</a:t>
            </a:r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1356931" y="3227967"/>
            <a:ext cx="2321685" cy="43292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931" y="2119826"/>
            <a:ext cx="6485338" cy="9911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79646" y="5751894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</p:spTree>
    <p:extLst>
      <p:ext uri="{BB962C8B-B14F-4D97-AF65-F5344CB8AC3E}">
        <p14:creationId xmlns:p14="http://schemas.microsoft.com/office/powerpoint/2010/main" val="341475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t="22295" r="4831" b="18044"/>
          <a:stretch/>
        </p:blipFill>
        <p:spPr>
          <a:xfrm rot="21346997">
            <a:off x="504491" y="2256295"/>
            <a:ext cx="4500141" cy="32078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5945"/>
            <a:ext cx="10515600" cy="812783"/>
          </a:xfrm>
        </p:spPr>
        <p:txBody>
          <a:bodyPr>
            <a:normAutofit/>
          </a:bodyPr>
          <a:lstStyle/>
          <a:p>
            <a:r>
              <a:rPr lang="en-US" b="1" dirty="0" smtClean="0"/>
              <a:t>Molecular perspective of the protein interface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31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8133" y="986082"/>
            <a:ext cx="1671146" cy="13277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7320" y="1070162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7320" y="1393461"/>
            <a:ext cx="220717" cy="220717"/>
          </a:xfrm>
          <a:prstGeom prst="ellipse">
            <a:avLst/>
          </a:prstGeom>
          <a:solidFill>
            <a:srgbClr val="E143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47320" y="1716760"/>
            <a:ext cx="220717" cy="220717"/>
          </a:xfrm>
          <a:prstGeom prst="ellipse">
            <a:avLst/>
          </a:prstGeom>
          <a:solidFill>
            <a:srgbClr val="33FB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15182" y="100710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nitrogen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15182" y="1319153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oxygen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15182" y="1658881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carbon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447320" y="2034748"/>
            <a:ext cx="220717" cy="220717"/>
          </a:xfrm>
          <a:prstGeom prst="ellipse">
            <a:avLst/>
          </a:prstGeom>
          <a:solidFill>
            <a:srgbClr val="D2B4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15182" y="1962349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sulphur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337810" y="3672890"/>
            <a:ext cx="65493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Focus on interface </a:t>
            </a:r>
            <a:r>
              <a:rPr lang="en-US" sz="2400" dirty="0" smtClean="0"/>
              <a:t>properties </a:t>
            </a:r>
            <a:r>
              <a:rPr lang="en-US" sz="2400" dirty="0"/>
              <a:t>:</a:t>
            </a:r>
          </a:p>
          <a:p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-- how large is the interface?</a:t>
            </a:r>
          </a:p>
          <a:p>
            <a:r>
              <a:rPr lang="en-US" sz="2400" dirty="0" smtClean="0"/>
              <a:t>-- what is the binding energy landscape?</a:t>
            </a:r>
          </a:p>
          <a:p>
            <a:endParaRPr lang="en-US" sz="2400" b="1" i="1" dirty="0"/>
          </a:p>
        </p:txBody>
      </p:sp>
      <p:sp>
        <p:nvSpPr>
          <p:cNvPr id="57" name="Arc 56"/>
          <p:cNvSpPr/>
          <p:nvPr/>
        </p:nvSpPr>
        <p:spPr>
          <a:xfrm rot="226454">
            <a:off x="4231283" y="2308090"/>
            <a:ext cx="2439066" cy="1900944"/>
          </a:xfrm>
          <a:prstGeom prst="arc">
            <a:avLst>
              <a:gd name="adj1" fmla="val 11796386"/>
              <a:gd name="adj2" fmla="val 17787988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779646" y="5751894"/>
            <a:ext cx="274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Credit: PDB 1AXI 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cs typeface="Courier New" pitchFamily="49" charset="0"/>
              </a:rPr>
              <a:t>(human growth hormone)</a:t>
            </a:r>
          </a:p>
        </p:txBody>
      </p:sp>
      <p:sp>
        <p:nvSpPr>
          <p:cNvPr id="67" name="Hexagon 66"/>
          <p:cNvSpPr/>
          <p:nvPr/>
        </p:nvSpPr>
        <p:spPr>
          <a:xfrm>
            <a:off x="8977344" y="1478578"/>
            <a:ext cx="1772194" cy="1676400"/>
          </a:xfrm>
          <a:prstGeom prst="hexagon">
            <a:avLst/>
          </a:prstGeom>
          <a:solidFill>
            <a:srgbClr val="BEBB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Hexagon 69"/>
          <p:cNvSpPr/>
          <p:nvPr/>
        </p:nvSpPr>
        <p:spPr>
          <a:xfrm>
            <a:off x="6730270" y="1506640"/>
            <a:ext cx="1772194" cy="1676400"/>
          </a:xfrm>
          <a:prstGeom prst="hexag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7357241" y="1330960"/>
            <a:ext cx="242439" cy="3279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98979" y="870179"/>
            <a:ext cx="17667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Uniform binding </a:t>
            </a:r>
          </a:p>
          <a:p>
            <a:r>
              <a:rPr lang="en-US" dirty="0" smtClean="0"/>
              <a:t>at interface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9689001" y="943464"/>
            <a:ext cx="2116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Interaction ‘hotspot’</a:t>
            </a:r>
            <a:endParaRPr lang="en-US" dirty="0"/>
          </a:p>
        </p:txBody>
      </p:sp>
      <p:sp>
        <p:nvSpPr>
          <p:cNvPr id="73" name="Rectangle 72"/>
          <p:cNvSpPr/>
          <p:nvPr/>
        </p:nvSpPr>
        <p:spPr>
          <a:xfrm>
            <a:off x="9577900" y="2016631"/>
            <a:ext cx="630622" cy="57806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9982200" y="1312796"/>
            <a:ext cx="584200" cy="8323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356931" y="3227967"/>
            <a:ext cx="2321685" cy="43292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77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Then and now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938" y="1589510"/>
            <a:ext cx="11464242" cy="4351338"/>
          </a:xfrm>
        </p:spPr>
        <p:txBody>
          <a:bodyPr>
            <a:noAutofit/>
          </a:bodyPr>
          <a:lstStyle/>
          <a:p>
            <a:r>
              <a:rPr lang="en-US" sz="3200" dirty="0" smtClean="0"/>
              <a:t>Historically, protein interfaces are thought to be generally</a:t>
            </a:r>
          </a:p>
          <a:p>
            <a:pPr>
              <a:buFont typeface="Wingdings" pitchFamily="2" charset="2"/>
              <a:buChar char="à"/>
            </a:pPr>
            <a:r>
              <a:rPr lang="en-US" sz="3200" b="1" dirty="0" smtClean="0">
                <a:sym typeface="Wingdings" pitchFamily="2" charset="2"/>
              </a:rPr>
              <a:t> Large</a:t>
            </a:r>
          </a:p>
          <a:p>
            <a:pPr>
              <a:buFont typeface="Wingdings" pitchFamily="2" charset="2"/>
              <a:buChar char="à"/>
            </a:pPr>
            <a:r>
              <a:rPr lang="en-US" sz="3200" b="1" dirty="0" smtClean="0"/>
              <a:t> Flat and featureless</a:t>
            </a:r>
          </a:p>
          <a:p>
            <a:pPr marL="0" indent="0">
              <a:buNone/>
            </a:pPr>
            <a:endParaRPr lang="en-US" sz="3200" b="1" dirty="0"/>
          </a:p>
          <a:p>
            <a:r>
              <a:rPr lang="en-US" sz="3200" dirty="0" smtClean="0"/>
              <a:t>Now, we revisit these observations with </a:t>
            </a:r>
            <a:r>
              <a:rPr lang="en-US" sz="3200" b="1" u="sng" dirty="0" smtClean="0"/>
              <a:t>113 dimer structures</a:t>
            </a:r>
            <a:r>
              <a:rPr lang="en-US" sz="3200" dirty="0" smtClean="0"/>
              <a:t> from PDB, via semi-manual curation.</a:t>
            </a:r>
          </a:p>
          <a:p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76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Questions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03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1) Is there a relationship between </a:t>
            </a:r>
            <a:r>
              <a:rPr lang="en-US" sz="3600" b="1" u="sng" dirty="0" smtClean="0"/>
              <a:t>binding affinity (</a:t>
            </a:r>
            <a:r>
              <a:rPr lang="en-US" sz="3600" b="1" u="sng" dirty="0" smtClean="0">
                <a:solidFill>
                  <a:srgbClr val="231F20"/>
                </a:solidFill>
                <a:cs typeface="Arial" panose="020B0604020202020204" pitchFamily="34" charset="0"/>
              </a:rPr>
              <a:t>K</a:t>
            </a:r>
            <a:r>
              <a:rPr lang="en-US" sz="3600" b="1" u="sng" baseline="-25000" dirty="0" smtClean="0">
                <a:solidFill>
                  <a:srgbClr val="231F20"/>
                </a:solidFill>
                <a:cs typeface="Arial" panose="020B0604020202020204" pitchFamily="34" charset="0"/>
              </a:rPr>
              <a:t>d</a:t>
            </a:r>
            <a:r>
              <a:rPr lang="en-US" sz="3600" u="sng" dirty="0"/>
              <a:t>)</a:t>
            </a:r>
            <a:r>
              <a:rPr lang="en-US" sz="3600" dirty="0" smtClean="0"/>
              <a:t> and size of the interface?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2) What is the binding energy landscape at the interface?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45030" y="5140514"/>
            <a:ext cx="69761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/>
              <a:t>Are all the residues/amino acids contributing equally to the protein interface?</a:t>
            </a:r>
          </a:p>
        </p:txBody>
      </p:sp>
    </p:spTree>
    <p:extLst>
      <p:ext uri="{BB962C8B-B14F-4D97-AF65-F5344CB8AC3E}">
        <p14:creationId xmlns:p14="http://schemas.microsoft.com/office/powerpoint/2010/main" val="367754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Users\JM\thesis\conferences_talks\130720-Boston-ProteinSociety\kd-v-AS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228" y="1127316"/>
            <a:ext cx="7907193" cy="4656953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160853" y="1848771"/>
            <a:ext cx="1637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 = -0.53 </a:t>
            </a:r>
          </a:p>
          <a:p>
            <a:r>
              <a:rPr lang="en-US" sz="2400" dirty="0" smtClean="0"/>
              <a:t>P = 3e-9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91055" y="239005"/>
            <a:ext cx="10786241" cy="81278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As interface area increases, binding affinity increases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6915807" y="3195000"/>
            <a:ext cx="578069" cy="245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95768" y="3268718"/>
            <a:ext cx="166995" cy="171395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/>
          <p:cNvSpPr/>
          <p:nvPr/>
        </p:nvSpPr>
        <p:spPr>
          <a:xfrm rot="5400000" flipH="1" flipV="1">
            <a:off x="-428436" y="3063066"/>
            <a:ext cx="3897939" cy="420414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090" y="4230125"/>
            <a:ext cx="1367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Strength of interaction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4772959" y="5416941"/>
            <a:ext cx="187173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Interface Area</a:t>
            </a:r>
            <a:endParaRPr lang="en-US" sz="2000" b="1" dirty="0"/>
          </a:p>
        </p:txBody>
      </p:sp>
      <p:sp>
        <p:nvSpPr>
          <p:cNvPr id="5" name="Oval 4"/>
          <p:cNvSpPr/>
          <p:nvPr/>
        </p:nvSpPr>
        <p:spPr>
          <a:xfrm>
            <a:off x="6115050" y="3024718"/>
            <a:ext cx="133350" cy="14816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  <p:sp>
        <p:nvSpPr>
          <p:cNvPr id="6" name="Rectangle 5"/>
          <p:cNvSpPr/>
          <p:nvPr/>
        </p:nvSpPr>
        <p:spPr>
          <a:xfrm>
            <a:off x="6294967" y="2959100"/>
            <a:ext cx="527050" cy="23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048" y="1659330"/>
            <a:ext cx="93489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65603"/>
            <a:ext cx="11059510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Computing the binding energy (</a:t>
            </a:r>
            <a:r>
              <a:rPr lang="en-US" sz="4000" b="1" dirty="0">
                <a:solidFill>
                  <a:srgbClr val="231F20"/>
                </a:solidFill>
                <a:cs typeface="Arial" panose="020B0604020202020204" pitchFamily="34" charset="0"/>
              </a:rPr>
              <a:t>∆</a:t>
            </a:r>
            <a:r>
              <a:rPr lang="en-US" sz="4000" b="1" dirty="0" smtClean="0">
                <a:solidFill>
                  <a:srgbClr val="231F20"/>
                </a:solidFill>
                <a:cs typeface="Arial" panose="020B0604020202020204" pitchFamily="34" charset="0"/>
              </a:rPr>
              <a:t>G)</a:t>
            </a:r>
            <a:r>
              <a:rPr lang="en-US" sz="4000" b="1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smtClean="0"/>
              <a:t>of interface using dissociation constant, K</a:t>
            </a:r>
            <a:r>
              <a:rPr lang="en-US" sz="4000" b="1" baseline="-25000" dirty="0" smtClean="0"/>
              <a:t>d</a:t>
            </a:r>
            <a:endParaRPr lang="en-US" sz="4000" b="1" baseline="-25000" dirty="0"/>
          </a:p>
        </p:txBody>
      </p:sp>
      <p:sp>
        <p:nvSpPr>
          <p:cNvPr id="9" name="Rounded Rectangle 8"/>
          <p:cNvSpPr/>
          <p:nvPr/>
        </p:nvSpPr>
        <p:spPr>
          <a:xfrm>
            <a:off x="4246179" y="1933903"/>
            <a:ext cx="367862" cy="37837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840012" y="2590800"/>
            <a:ext cx="467711" cy="44669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654564" y="3121572"/>
            <a:ext cx="735726" cy="74623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6642539" y="3578394"/>
            <a:ext cx="924910" cy="86748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648904" y="3709773"/>
            <a:ext cx="1316419" cy="100937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9046778" y="3688752"/>
            <a:ext cx="1621222" cy="1188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253189" y="2089266"/>
            <a:ext cx="4343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Energy, ∆G = - RT </a:t>
            </a:r>
            <a:r>
              <a:rPr lang="en-US" sz="2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ln </a:t>
            </a:r>
            <a:r>
              <a:rPr lang="en-US" sz="2800" b="1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800" b="1" baseline="-250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28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34377" y="6044933"/>
            <a:ext cx="20477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Interface Area</a:t>
            </a:r>
            <a:endParaRPr lang="en-US" sz="2000" b="1" dirty="0"/>
          </a:p>
        </p:txBody>
      </p:sp>
      <p:sp>
        <p:nvSpPr>
          <p:cNvPr id="18" name="Rectangle 17"/>
          <p:cNvSpPr/>
          <p:nvPr/>
        </p:nvSpPr>
        <p:spPr>
          <a:xfrm>
            <a:off x="7253189" y="2773370"/>
            <a:ext cx="4938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density = ∆G / (area)</a:t>
            </a:r>
            <a:endParaRPr lang="en-US" sz="28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35</a:t>
            </a:fld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6684579" y="1812656"/>
            <a:ext cx="0" cy="387831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1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048" y="1659330"/>
            <a:ext cx="93489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9427" y="165603"/>
            <a:ext cx="11597640" cy="1325563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Regime 1: &lt; 2000Å</a:t>
            </a:r>
            <a:r>
              <a:rPr lang="en-US" sz="4000" b="1" baseline="30000" dirty="0" smtClean="0"/>
              <a:t>2</a:t>
            </a:r>
            <a:r>
              <a:rPr lang="en-US" sz="4000" b="1" dirty="0" smtClean="0"/>
              <a:t>, </a:t>
            </a: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>increase in size or number of residues at interface is not contributing to the binding: In </a:t>
            </a:r>
            <a:r>
              <a:rPr lang="en-US" sz="4000" b="1" dirty="0"/>
              <a:t>support of the ‘hot spot’ theory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246179" y="1933903"/>
            <a:ext cx="367862" cy="37837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840012" y="2590800"/>
            <a:ext cx="467711" cy="44669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654564" y="3121572"/>
            <a:ext cx="735726" cy="74623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6642539" y="3578394"/>
            <a:ext cx="924910" cy="86748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648904" y="3709773"/>
            <a:ext cx="1316419" cy="100937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9046778" y="3688752"/>
            <a:ext cx="1621222" cy="1188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684579" y="1812656"/>
            <a:ext cx="0" cy="387831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078164" y="1957593"/>
            <a:ext cx="3241601" cy="324160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34377" y="6044933"/>
            <a:ext cx="20477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Interface Area</a:t>
            </a:r>
            <a:endParaRPr lang="en-US" sz="2000" b="1" dirty="0"/>
          </a:p>
        </p:txBody>
      </p:sp>
      <p:sp>
        <p:nvSpPr>
          <p:cNvPr id="19" name="Hexagon 18"/>
          <p:cNvSpPr/>
          <p:nvPr/>
        </p:nvSpPr>
        <p:spPr>
          <a:xfrm>
            <a:off x="8390303" y="1814085"/>
            <a:ext cx="1772194" cy="1676400"/>
          </a:xfrm>
          <a:prstGeom prst="hexagon">
            <a:avLst/>
          </a:prstGeom>
          <a:solidFill>
            <a:srgbClr val="BEBB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36</a:t>
            </a:fld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965323" y="2338552"/>
            <a:ext cx="630622" cy="57806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5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048" y="1659330"/>
            <a:ext cx="93489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9427" y="165603"/>
            <a:ext cx="11597640" cy="1325563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Regime 2:  &gt; 2000Å</a:t>
            </a:r>
            <a:r>
              <a:rPr lang="en-US" sz="4000" b="1" baseline="30000" dirty="0"/>
              <a:t>2 </a:t>
            </a: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 smtClean="0"/>
              <a:t>constant energy density </a:t>
            </a:r>
            <a:r>
              <a:rPr lang="en-US" sz="4000" b="1" dirty="0" smtClean="0">
                <a:sym typeface="Wingdings" panose="05000000000000000000" pitchFamily="2" charset="2"/>
              </a:rPr>
              <a:t></a:t>
            </a:r>
            <a:r>
              <a:rPr lang="en-US" sz="4000" b="1" dirty="0" smtClean="0"/>
              <a:t> the size </a:t>
            </a:r>
            <a:r>
              <a:rPr lang="en-US" sz="4000" b="1" dirty="0"/>
              <a:t>of ‘hotspots’ becomes insignificant relative to interface size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246179" y="1933903"/>
            <a:ext cx="367862" cy="37837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840012" y="2590800"/>
            <a:ext cx="467711" cy="44669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654564" y="3121572"/>
            <a:ext cx="735726" cy="74623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6642539" y="3578394"/>
            <a:ext cx="924910" cy="86748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648904" y="3709773"/>
            <a:ext cx="1316419" cy="100937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9046778" y="3688752"/>
            <a:ext cx="1621222" cy="1188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684579" y="1812656"/>
            <a:ext cx="0" cy="387831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078164" y="1957593"/>
            <a:ext cx="3241601" cy="324160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34377" y="6044933"/>
            <a:ext cx="20477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Interface Area</a:t>
            </a:r>
            <a:endParaRPr lang="en-US" sz="2000" b="1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7049394" y="5230759"/>
            <a:ext cx="3113103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0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048" y="1659330"/>
            <a:ext cx="93489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65603"/>
            <a:ext cx="1105951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Size of the ‘hot spots’ not increasing commensurately with the interface size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684579" y="1812656"/>
            <a:ext cx="0" cy="387831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34377" y="6044933"/>
            <a:ext cx="20477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Interface Area</a:t>
            </a:r>
            <a:endParaRPr lang="en-US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7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9476" y="67006"/>
            <a:ext cx="8312524" cy="1306635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Summary: Annotating variants involved in protein-protein interactions</a:t>
            </a:r>
            <a:endParaRPr lang="en-US" sz="40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24754" y="434035"/>
            <a:ext cx="2849218" cy="2113935"/>
            <a:chOff x="1828800" y="2667000"/>
            <a:chExt cx="2362200" cy="1752600"/>
          </a:xfrm>
        </p:grpSpPr>
        <p:sp>
          <p:nvSpPr>
            <p:cNvPr id="9" name="Oval 8"/>
            <p:cNvSpPr/>
            <p:nvPr/>
          </p:nvSpPr>
          <p:spPr>
            <a:xfrm>
              <a:off x="1828800" y="28956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14600" y="3276600"/>
              <a:ext cx="685800" cy="685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10" idx="1"/>
              <a:endCxn id="9" idx="5"/>
            </p:cNvCxnSpPr>
            <p:nvPr/>
          </p:nvCxnSpPr>
          <p:spPr>
            <a:xfrm flipH="1" flipV="1">
              <a:off x="2088963" y="3155763"/>
              <a:ext cx="526070" cy="22127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10" idx="0"/>
            </p:cNvCxnSpPr>
            <p:nvPr/>
          </p:nvCxnSpPr>
          <p:spPr>
            <a:xfrm flipH="1" flipV="1">
              <a:off x="2819400" y="2971800"/>
              <a:ext cx="38100" cy="3048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10" idx="6"/>
            </p:cNvCxnSpPr>
            <p:nvPr/>
          </p:nvCxnSpPr>
          <p:spPr>
            <a:xfrm flipV="1">
              <a:off x="3200400" y="3429000"/>
              <a:ext cx="457200" cy="1905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5"/>
            </p:cNvCxnSpPr>
            <p:nvPr/>
          </p:nvCxnSpPr>
          <p:spPr>
            <a:xfrm>
              <a:off x="3099967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4"/>
            </p:cNvCxnSpPr>
            <p:nvPr/>
          </p:nvCxnSpPr>
          <p:spPr>
            <a:xfrm flipH="1">
              <a:off x="2819400" y="3962400"/>
              <a:ext cx="38100" cy="3810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3"/>
            </p:cNvCxnSpPr>
            <p:nvPr/>
          </p:nvCxnSpPr>
          <p:spPr>
            <a:xfrm flipH="1">
              <a:off x="2286000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0" idx="2"/>
            </p:cNvCxnSpPr>
            <p:nvPr/>
          </p:nvCxnSpPr>
          <p:spPr>
            <a:xfrm flipH="1">
              <a:off x="1981200" y="3619500"/>
              <a:ext cx="533400" cy="1143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2667000" y="26670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581400" y="3124200"/>
              <a:ext cx="457200" cy="457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4290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43200" y="42672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2098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9050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>
              <a:stCxn id="19" idx="7"/>
            </p:cNvCxnSpPr>
            <p:nvPr/>
          </p:nvCxnSpPr>
          <p:spPr>
            <a:xfrm flipV="1">
              <a:off x="3971645" y="2971800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9" idx="5"/>
            </p:cNvCxnSpPr>
            <p:nvPr/>
          </p:nvCxnSpPr>
          <p:spPr>
            <a:xfrm>
              <a:off x="3971645" y="3514445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4038600" y="2895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9752" t="10813"/>
          <a:stretch/>
        </p:blipFill>
        <p:spPr bwMode="auto">
          <a:xfrm>
            <a:off x="3300247" y="4130565"/>
            <a:ext cx="1405813" cy="17836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2" name="Rectangle 61"/>
          <p:cNvSpPr/>
          <p:nvPr/>
        </p:nvSpPr>
        <p:spPr>
          <a:xfrm>
            <a:off x="4003152" y="4294151"/>
            <a:ext cx="432213" cy="225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4979755" y="1463223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Protein network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676065" y="3381019"/>
            <a:ext cx="2112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Molecules at interface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3308714" y="5032912"/>
            <a:ext cx="1964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308713" y="5122073"/>
            <a:ext cx="1583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308712" y="5712706"/>
            <a:ext cx="272687" cy="18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882128" y="1471426"/>
            <a:ext cx="41353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Not all proteins/protein parts will have high impact on protein-protein interactions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882128" y="3385093"/>
            <a:ext cx="41353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smtClean="0"/>
              <a:t>Not all amino acids at the interface will have high impact on protein-protein interactions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9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4414"/>
            <a:ext cx="10515600" cy="823070"/>
          </a:xfrm>
        </p:spPr>
        <p:txBody>
          <a:bodyPr/>
          <a:lstStyle/>
          <a:p>
            <a:r>
              <a:rPr lang="en-US" b="1" dirty="0" smtClean="0"/>
              <a:t>Different classes of variation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66095"/>
            <a:ext cx="11192435" cy="5555379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SNV</a:t>
            </a:r>
            <a:r>
              <a:rPr lang="en-US" dirty="0" smtClean="0"/>
              <a:t>: 1 base pair; </a:t>
            </a:r>
            <a:r>
              <a:rPr lang="en-US" b="1" u="sng" dirty="0" smtClean="0"/>
              <a:t>s</a:t>
            </a:r>
            <a:r>
              <a:rPr lang="en-US" dirty="0" smtClean="0"/>
              <a:t>ingle </a:t>
            </a:r>
            <a:r>
              <a:rPr lang="en-US" b="1" u="sng" dirty="0" smtClean="0"/>
              <a:t>n</a:t>
            </a:r>
            <a:r>
              <a:rPr lang="en-US" dirty="0" smtClean="0"/>
              <a:t>ucleotide </a:t>
            </a:r>
            <a:r>
              <a:rPr lang="en-US" b="1" u="sng" dirty="0" smtClean="0"/>
              <a:t>v</a:t>
            </a:r>
            <a:r>
              <a:rPr lang="en-US" dirty="0" smtClean="0"/>
              <a:t>ariants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b="1" u="sng" dirty="0" err="1" smtClean="0"/>
              <a:t>Indel</a:t>
            </a:r>
            <a:r>
              <a:rPr lang="en-US" dirty="0" smtClean="0"/>
              <a:t>: short insertion and deletion </a:t>
            </a:r>
          </a:p>
          <a:p>
            <a:endParaRPr lang="en-US" dirty="0"/>
          </a:p>
          <a:p>
            <a:r>
              <a:rPr lang="en-US" b="1" u="sng" dirty="0" smtClean="0"/>
              <a:t>SV</a:t>
            </a:r>
            <a:r>
              <a:rPr lang="en-US" dirty="0" smtClean="0"/>
              <a:t>: larger </a:t>
            </a:r>
            <a:r>
              <a:rPr lang="en-US" b="1" u="sng" dirty="0" smtClean="0"/>
              <a:t>s</a:t>
            </a:r>
            <a:r>
              <a:rPr lang="en-US" dirty="0" smtClean="0"/>
              <a:t>tructural </a:t>
            </a:r>
            <a:r>
              <a:rPr lang="en-US" b="1" u="sng" dirty="0" smtClean="0"/>
              <a:t>v</a:t>
            </a:r>
            <a:r>
              <a:rPr lang="en-US" dirty="0" smtClean="0"/>
              <a:t>ariants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So we need a catalog of all SNVs in humans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3009" t="2557" r="18612" b="82513"/>
          <a:stretch/>
        </p:blipFill>
        <p:spPr>
          <a:xfrm>
            <a:off x="1667436" y="1667435"/>
            <a:ext cx="3836895" cy="510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96152" y="6352142"/>
            <a:ext cx="4892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Credit: Frazer et al. 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</a:rPr>
              <a:t>Nature Review Genetics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(2009)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41281" r="7477"/>
          <a:stretch/>
        </p:blipFill>
        <p:spPr>
          <a:xfrm>
            <a:off x="1030651" y="3684492"/>
            <a:ext cx="6613682" cy="18113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3267" t="20640" r="14485" b="62795"/>
          <a:stretch/>
        </p:blipFill>
        <p:spPr>
          <a:xfrm>
            <a:off x="1667436" y="2654400"/>
            <a:ext cx="3935507" cy="53846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32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9476" y="67006"/>
            <a:ext cx="8312524" cy="1306635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Summary: Annotating variants involved in protein-protein interactions</a:t>
            </a:r>
            <a:endParaRPr lang="en-US" sz="40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24754" y="434035"/>
            <a:ext cx="2849218" cy="2113935"/>
            <a:chOff x="1828800" y="2667000"/>
            <a:chExt cx="2362200" cy="1752600"/>
          </a:xfrm>
        </p:grpSpPr>
        <p:sp>
          <p:nvSpPr>
            <p:cNvPr id="9" name="Oval 8"/>
            <p:cNvSpPr/>
            <p:nvPr/>
          </p:nvSpPr>
          <p:spPr>
            <a:xfrm>
              <a:off x="1828800" y="28956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14600" y="3276600"/>
              <a:ext cx="685800" cy="685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10" idx="1"/>
              <a:endCxn id="9" idx="5"/>
            </p:cNvCxnSpPr>
            <p:nvPr/>
          </p:nvCxnSpPr>
          <p:spPr>
            <a:xfrm flipH="1" flipV="1">
              <a:off x="2088963" y="3155763"/>
              <a:ext cx="526070" cy="22127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10" idx="0"/>
            </p:cNvCxnSpPr>
            <p:nvPr/>
          </p:nvCxnSpPr>
          <p:spPr>
            <a:xfrm flipH="1" flipV="1">
              <a:off x="2819400" y="2971800"/>
              <a:ext cx="38100" cy="3048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10" idx="6"/>
            </p:cNvCxnSpPr>
            <p:nvPr/>
          </p:nvCxnSpPr>
          <p:spPr>
            <a:xfrm flipV="1">
              <a:off x="3200400" y="3429000"/>
              <a:ext cx="457200" cy="1905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5"/>
            </p:cNvCxnSpPr>
            <p:nvPr/>
          </p:nvCxnSpPr>
          <p:spPr>
            <a:xfrm>
              <a:off x="3099967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4"/>
            </p:cNvCxnSpPr>
            <p:nvPr/>
          </p:nvCxnSpPr>
          <p:spPr>
            <a:xfrm flipH="1">
              <a:off x="2819400" y="3962400"/>
              <a:ext cx="38100" cy="3810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3"/>
            </p:cNvCxnSpPr>
            <p:nvPr/>
          </p:nvCxnSpPr>
          <p:spPr>
            <a:xfrm flipH="1">
              <a:off x="2286000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0" idx="2"/>
            </p:cNvCxnSpPr>
            <p:nvPr/>
          </p:nvCxnSpPr>
          <p:spPr>
            <a:xfrm flipH="1">
              <a:off x="1981200" y="3619500"/>
              <a:ext cx="533400" cy="1143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2667000" y="26670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581400" y="3124200"/>
              <a:ext cx="457200" cy="457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4290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43200" y="42672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2098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9050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>
              <a:stCxn id="19" idx="7"/>
            </p:cNvCxnSpPr>
            <p:nvPr/>
          </p:nvCxnSpPr>
          <p:spPr>
            <a:xfrm flipV="1">
              <a:off x="3971645" y="2971800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9" idx="5"/>
            </p:cNvCxnSpPr>
            <p:nvPr/>
          </p:nvCxnSpPr>
          <p:spPr>
            <a:xfrm>
              <a:off x="3971645" y="3514445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4038600" y="2895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9752" t="10813"/>
          <a:stretch/>
        </p:blipFill>
        <p:spPr bwMode="auto">
          <a:xfrm>
            <a:off x="3300247" y="4130565"/>
            <a:ext cx="1405813" cy="17836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2" name="Rectangle 61"/>
          <p:cNvSpPr/>
          <p:nvPr/>
        </p:nvSpPr>
        <p:spPr>
          <a:xfrm>
            <a:off x="4003152" y="4294151"/>
            <a:ext cx="432213" cy="225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4979755" y="1463223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Protein network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6732355" y="1924888"/>
            <a:ext cx="0" cy="45273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980865" y="2353976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  <a:endParaRPr 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6732355" y="2987222"/>
            <a:ext cx="0" cy="45273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676065" y="3381019"/>
            <a:ext cx="2112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Molecules at interface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3308714" y="5032912"/>
            <a:ext cx="1964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308713" y="5122073"/>
            <a:ext cx="1583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308712" y="5712706"/>
            <a:ext cx="272687" cy="18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882128" y="1471426"/>
            <a:ext cx="41353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smtClean="0"/>
              <a:t>Not all proteins/protein parts will have high impact on protein-protein interactions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5592402" y="5254141"/>
            <a:ext cx="642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So, we focus on certain </a:t>
            </a:r>
            <a:r>
              <a:rPr lang="en-US" sz="2400" b="1" i="1" u="sng" dirty="0" smtClean="0"/>
              <a:t>high impact proteins or protein regions</a:t>
            </a:r>
            <a:r>
              <a:rPr lang="en-US" sz="2400" b="1" dirty="0" smtClean="0"/>
              <a:t> and</a:t>
            </a:r>
            <a:r>
              <a:rPr lang="en-US" sz="2400" b="1" i="1" dirty="0" smtClean="0"/>
              <a:t> </a:t>
            </a:r>
            <a:r>
              <a:rPr lang="en-US" sz="2400" b="1" i="1" u="sng" dirty="0" smtClean="0"/>
              <a:t>identifying </a:t>
            </a:r>
            <a:r>
              <a:rPr lang="en-US" sz="2400" b="1" i="1" u="sng" dirty="0"/>
              <a:t>residues that are important</a:t>
            </a:r>
            <a:r>
              <a:rPr lang="en-US" sz="2400" b="1" i="1" dirty="0"/>
              <a:t> in protein-protein </a:t>
            </a:r>
            <a:r>
              <a:rPr lang="en-US" sz="2400" b="1" i="1" dirty="0" smtClean="0"/>
              <a:t>interaction </a:t>
            </a:r>
            <a:endParaRPr lang="en-US" sz="2400" b="1" i="1" dirty="0"/>
          </a:p>
        </p:txBody>
      </p:sp>
      <p:sp>
        <p:nvSpPr>
          <p:cNvPr id="41" name="Rectangle 40"/>
          <p:cNvSpPr/>
          <p:nvPr/>
        </p:nvSpPr>
        <p:spPr>
          <a:xfrm>
            <a:off x="7882128" y="3385093"/>
            <a:ext cx="41353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Not all amino acids at the interface will have high impact on protein-protein interactions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50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A </a:t>
            </a:r>
            <a:r>
              <a:rPr lang="en-US" sz="4800" dirty="0" smtClean="0">
                <a:solidFill>
                  <a:schemeClr val="tx1"/>
                </a:solidFill>
              </a:rPr>
              <a:t>protein domain perspective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851" y="2377440"/>
            <a:ext cx="10515600" cy="194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Project 1: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the human reference genome:</a:t>
            </a:r>
            <a:b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Annotating </a:t>
            </a:r>
            <a:r>
              <a:rPr lang="en-US" sz="4000" b="1" u="sng" dirty="0" smtClean="0">
                <a:solidFill>
                  <a:schemeClr val="bg1">
                    <a:lumMod val="50000"/>
                  </a:schemeClr>
                </a:solidFill>
              </a:rPr>
              <a:t>variants in protein-protein interactions</a:t>
            </a:r>
            <a:r>
              <a:rPr 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networks and protein repeat domains</a:t>
            </a: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8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62350"/>
            <a:ext cx="10515600" cy="496721"/>
          </a:xfrm>
        </p:spPr>
        <p:txBody>
          <a:bodyPr>
            <a:noAutofit/>
          </a:bodyPr>
          <a:lstStyle/>
          <a:p>
            <a:r>
              <a:rPr lang="en-US" b="1" dirty="0"/>
              <a:t>Using protein repeat domains </a:t>
            </a:r>
            <a:r>
              <a:rPr lang="en-US" b="1" dirty="0" smtClean="0"/>
              <a:t>to annotate variants important in protein interactions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2631"/>
            <a:ext cx="10515600" cy="1959600"/>
          </a:xfrm>
        </p:spPr>
        <p:txBody>
          <a:bodyPr>
            <a:normAutofit/>
          </a:bodyPr>
          <a:lstStyle/>
          <a:p>
            <a:r>
              <a:rPr lang="en-US" dirty="0">
                <a:sym typeface="Wingdings" pitchFamily="2" charset="2"/>
              </a:rPr>
              <a:t>Main function: mediating protein-protein interactions</a:t>
            </a:r>
            <a:endParaRPr lang="en-US" b="1" dirty="0"/>
          </a:p>
          <a:p>
            <a:r>
              <a:rPr lang="en-US" dirty="0" smtClean="0"/>
              <a:t>Each family of repeat domains is classified </a:t>
            </a:r>
            <a:r>
              <a:rPr lang="en-US" dirty="0"/>
              <a:t>by </a:t>
            </a:r>
            <a:r>
              <a:rPr lang="en-US" dirty="0" smtClean="0"/>
              <a:t>their </a:t>
            </a:r>
            <a:r>
              <a:rPr lang="en-US" b="1" dirty="0" smtClean="0"/>
              <a:t>structural folds </a:t>
            </a:r>
          </a:p>
          <a:p>
            <a:r>
              <a:rPr lang="en-US" dirty="0" smtClean="0">
                <a:sym typeface="Wingdings" pitchFamily="2" charset="2"/>
              </a:rPr>
              <a:t>They are modular</a:t>
            </a:r>
            <a:endParaRPr lang="en-US" dirty="0">
              <a:sym typeface="Wingdings" pitchFamily="2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795" y="3556166"/>
            <a:ext cx="929640" cy="2164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435" y="3460864"/>
            <a:ext cx="1089660" cy="248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36" y="4673300"/>
            <a:ext cx="1621101" cy="188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435" y="4451760"/>
            <a:ext cx="1193836" cy="225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36" y="3578820"/>
            <a:ext cx="1617939" cy="23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32035" y="576419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Armadillo (ARM)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79835" y="3967657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Leucine</a:t>
            </a:r>
            <a:r>
              <a:rPr lang="en-US" dirty="0"/>
              <a:t>-rich repeat (LRR)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08004" y="5912126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Tetratricopeptide</a:t>
            </a:r>
            <a:r>
              <a:rPr lang="en-US" dirty="0"/>
              <a:t> repeat (TPR)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05753" y="3976645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Beta-solenoid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42435" y="59488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Ankyrin</a:t>
            </a:r>
            <a:r>
              <a:rPr lang="en-US" dirty="0"/>
              <a:t> (ANK)</a:t>
            </a:r>
          </a:p>
        </p:txBody>
      </p:sp>
    </p:spTree>
    <p:extLst>
      <p:ext uri="{BB962C8B-B14F-4D97-AF65-F5344CB8AC3E}">
        <p14:creationId xmlns:p14="http://schemas.microsoft.com/office/powerpoint/2010/main" val="165760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9598"/>
            <a:ext cx="10334297" cy="4351338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b="1" u="sng" dirty="0"/>
              <a:t>repeat domain</a:t>
            </a:r>
            <a:r>
              <a:rPr lang="en-US" dirty="0"/>
              <a:t> is defined by the number of </a:t>
            </a:r>
            <a:r>
              <a:rPr lang="en-US" b="1" u="sng" dirty="0"/>
              <a:t>repeat motifs</a:t>
            </a:r>
          </a:p>
          <a:p>
            <a:r>
              <a:rPr lang="en-US" dirty="0"/>
              <a:t>e.g. </a:t>
            </a:r>
            <a:r>
              <a:rPr lang="en-US" dirty="0" err="1"/>
              <a:t>Tetratricopeptide</a:t>
            </a:r>
            <a:r>
              <a:rPr lang="en-US" dirty="0"/>
              <a:t> repeat (TPR)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43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96721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Tetratricopeptide</a:t>
            </a:r>
            <a:r>
              <a:rPr lang="en-US" b="1" dirty="0" smtClean="0"/>
              <a:t> repeat (TPR)</a:t>
            </a:r>
            <a:endParaRPr lang="en-US" b="1" dirty="0"/>
          </a:p>
        </p:txBody>
      </p:sp>
      <p:grpSp>
        <p:nvGrpSpPr>
          <p:cNvPr id="6" name="Group 12"/>
          <p:cNvGrpSpPr/>
          <p:nvPr/>
        </p:nvGrpSpPr>
        <p:grpSpPr>
          <a:xfrm rot="16200000">
            <a:off x="5698565" y="4368826"/>
            <a:ext cx="1076358" cy="2381309"/>
            <a:chOff x="4257649" y="1490241"/>
            <a:chExt cx="1076358" cy="2381309"/>
          </a:xfrm>
        </p:grpSpPr>
        <p:pic>
          <p:nvPicPr>
            <p:cNvPr id="7" name="Picture 3" descr="C:\Users\JM\thesis\lynne_work\3TPR\manuscript\fig1\3TPR_ribbon-PDB_1ELW.png"/>
            <p:cNvPicPr>
              <a:picLocks noChangeAspect="1" noChangeArrowheads="1"/>
            </p:cNvPicPr>
            <p:nvPr/>
          </p:nvPicPr>
          <p:blipFill>
            <a:blip r:embed="rId2" cstate="print"/>
            <a:srcRect t="70377"/>
            <a:stretch>
              <a:fillRect/>
            </a:stretch>
          </p:blipFill>
          <p:spPr bwMode="auto">
            <a:xfrm rot="5400000">
              <a:off x="3658557" y="2132643"/>
              <a:ext cx="2284099" cy="10668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 rot="5400000">
              <a:off x="4114804" y="332859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A1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 rot="5400000">
              <a:off x="4191003" y="163308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B1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651530" y="5173701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Each repeat, or TPR motif, is </a:t>
            </a:r>
          </a:p>
          <a:p>
            <a:r>
              <a:rPr lang="en-US" dirty="0">
                <a:sym typeface="Wingdings" pitchFamily="2" charset="2"/>
              </a:rPr>
              <a:t>- 34 amino acids</a:t>
            </a:r>
            <a:endParaRPr lang="en-US" dirty="0"/>
          </a:p>
        </p:txBody>
      </p:sp>
      <p:grpSp>
        <p:nvGrpSpPr>
          <p:cNvPr id="11" name="Group 12"/>
          <p:cNvGrpSpPr/>
          <p:nvPr/>
        </p:nvGrpSpPr>
        <p:grpSpPr>
          <a:xfrm rot="16200000">
            <a:off x="5698565" y="4368826"/>
            <a:ext cx="1076358" cy="2381309"/>
            <a:chOff x="4257649" y="1490241"/>
            <a:chExt cx="1076358" cy="2381309"/>
          </a:xfrm>
        </p:grpSpPr>
        <p:pic>
          <p:nvPicPr>
            <p:cNvPr id="12" name="Picture 3" descr="C:\Users\JM\thesis\lynne_work\3TPR\manuscript\fig1\3TPR_ribbon-PDB_1ELW.png"/>
            <p:cNvPicPr>
              <a:picLocks noChangeAspect="1" noChangeArrowheads="1"/>
            </p:cNvPicPr>
            <p:nvPr/>
          </p:nvPicPr>
          <p:blipFill>
            <a:blip r:embed="rId2" cstate="print"/>
            <a:srcRect t="70377"/>
            <a:stretch>
              <a:fillRect/>
            </a:stretch>
          </p:blipFill>
          <p:spPr bwMode="auto">
            <a:xfrm rot="5400000">
              <a:off x="3658554" y="2132647"/>
              <a:ext cx="2284099" cy="1066806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 rot="5400000">
              <a:off x="4114804" y="332859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A1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5400000">
              <a:off x="4191003" y="163308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B1</a:t>
              </a:r>
            </a:p>
          </p:txBody>
        </p:sp>
      </p:grpSp>
      <p:cxnSp>
        <p:nvCxnSpPr>
          <p:cNvPr id="15" name="Straight Arrow Connector 14"/>
          <p:cNvCxnSpPr>
            <a:stCxn id="10" idx="1"/>
          </p:cNvCxnSpPr>
          <p:nvPr/>
        </p:nvCxnSpPr>
        <p:spPr>
          <a:xfrm flipH="1">
            <a:off x="7270530" y="5496867"/>
            <a:ext cx="381000" cy="5783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17836" y="6480158"/>
            <a:ext cx="420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Sawyer*, </a:t>
            </a:r>
            <a:r>
              <a:rPr lang="en-US" b="1" u="sng" dirty="0" smtClean="0"/>
              <a:t>Chen*</a:t>
            </a:r>
            <a:r>
              <a:rPr lang="en-US" dirty="0" smtClean="0"/>
              <a:t> &amp; Regan. </a:t>
            </a:r>
            <a:r>
              <a:rPr lang="en-US" i="1" dirty="0" smtClean="0"/>
              <a:t>J </a:t>
            </a:r>
            <a:r>
              <a:rPr lang="en-US" i="1" dirty="0" err="1" smtClean="0"/>
              <a:t>Mol</a:t>
            </a:r>
            <a:r>
              <a:rPr lang="en-US" i="1" dirty="0" smtClean="0"/>
              <a:t> </a:t>
            </a:r>
            <a:r>
              <a:rPr lang="en-US" i="1" dirty="0" err="1" smtClean="0"/>
              <a:t>Biol</a:t>
            </a:r>
            <a:r>
              <a:rPr lang="en-US" dirty="0" smtClean="0"/>
              <a:t> (2013)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05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44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96721"/>
          </a:xfrm>
        </p:spPr>
        <p:txBody>
          <a:bodyPr>
            <a:noAutofit/>
          </a:bodyPr>
          <a:lstStyle/>
          <a:p>
            <a:r>
              <a:rPr lang="en-US" b="1" dirty="0" err="1"/>
              <a:t>Tetratricopeptide</a:t>
            </a:r>
            <a:r>
              <a:rPr lang="en-US" b="1" dirty="0"/>
              <a:t> repeat (TPR)</a:t>
            </a:r>
          </a:p>
        </p:txBody>
      </p:sp>
      <p:grpSp>
        <p:nvGrpSpPr>
          <p:cNvPr id="16" name="Group 12"/>
          <p:cNvGrpSpPr/>
          <p:nvPr/>
        </p:nvGrpSpPr>
        <p:grpSpPr>
          <a:xfrm rot="16200000">
            <a:off x="5700789" y="4368825"/>
            <a:ext cx="1076358" cy="2381309"/>
            <a:chOff x="4257649" y="1490241"/>
            <a:chExt cx="1076358" cy="2381309"/>
          </a:xfrm>
        </p:grpSpPr>
        <p:pic>
          <p:nvPicPr>
            <p:cNvPr id="17" name="Picture 3" descr="C:\Users\JM\thesis\lynne_work\3TPR\manuscript\fig1\3TPR_ribbon-PDB_1ELW.png"/>
            <p:cNvPicPr>
              <a:picLocks noChangeAspect="1" noChangeArrowheads="1"/>
            </p:cNvPicPr>
            <p:nvPr/>
          </p:nvPicPr>
          <p:blipFill>
            <a:blip r:embed="rId2" cstate="print"/>
            <a:srcRect t="70377"/>
            <a:stretch>
              <a:fillRect/>
            </a:stretch>
          </p:blipFill>
          <p:spPr bwMode="auto">
            <a:xfrm rot="5400000">
              <a:off x="3658557" y="2132643"/>
              <a:ext cx="2284099" cy="1066800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 rot="5400000">
              <a:off x="4114804" y="332859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A1</a:t>
              </a:r>
              <a:endParaRPr lang="en-US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 rot="5400000">
              <a:off x="4191003" y="1633086"/>
              <a:ext cx="685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B1</a:t>
              </a:r>
              <a:endParaRPr lang="en-US" sz="2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743823" y="5697548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A1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6572313" y="4249748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A2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6815558" y="3442031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A3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5048313" y="5621349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B1</a:t>
            </a:r>
            <a:endParaRPr 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5429311" y="2420948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B3</a:t>
            </a:r>
            <a:endParaRPr lang="en-US" sz="2000" dirty="0"/>
          </a:p>
        </p:txBody>
      </p:sp>
      <p:grpSp>
        <p:nvGrpSpPr>
          <p:cNvPr id="25" name="Group 29"/>
          <p:cNvGrpSpPr/>
          <p:nvPr/>
        </p:nvGrpSpPr>
        <p:grpSpPr>
          <a:xfrm>
            <a:off x="5082072" y="2486863"/>
            <a:ext cx="5010082" cy="3601243"/>
            <a:chOff x="3524318" y="1961363"/>
            <a:chExt cx="5010082" cy="3601243"/>
          </a:xfrm>
        </p:grpSpPr>
        <p:pic>
          <p:nvPicPr>
            <p:cNvPr id="26" name="Picture 3" descr="C:\Users\JM\thesis\lynne_work\3TPR\manuscript\fig1\3TPR_ribbon-PDB_1ELW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24318" y="1961363"/>
              <a:ext cx="2284099" cy="3601243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6096000" y="4812268"/>
              <a:ext cx="1295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MOTIF/</a:t>
              </a:r>
            </a:p>
            <a:p>
              <a:r>
                <a:rPr lang="en-US" dirty="0" smtClean="0"/>
                <a:t>REPEAT</a:t>
              </a:r>
            </a:p>
          </p:txBody>
        </p:sp>
        <p:sp>
          <p:nvSpPr>
            <p:cNvPr id="28" name="Right Brace 27"/>
            <p:cNvSpPr/>
            <p:nvPr/>
          </p:nvSpPr>
          <p:spPr>
            <a:xfrm>
              <a:off x="5867400" y="4572000"/>
              <a:ext cx="228600" cy="838200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Brace 28"/>
            <p:cNvSpPr/>
            <p:nvPr/>
          </p:nvSpPr>
          <p:spPr>
            <a:xfrm>
              <a:off x="6934200" y="1981200"/>
              <a:ext cx="228600" cy="3429000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239000" y="35052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DOMAIN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758464" y="5687990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A1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062954" y="5630900"/>
            <a:ext cx="685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B1</a:t>
            </a:r>
            <a:endParaRPr lang="en-US" sz="2000" dirty="0"/>
          </a:p>
        </p:txBody>
      </p:sp>
      <p:sp>
        <p:nvSpPr>
          <p:cNvPr id="34" name="Rectangle 33"/>
          <p:cNvSpPr/>
          <p:nvPr/>
        </p:nvSpPr>
        <p:spPr>
          <a:xfrm>
            <a:off x="117836" y="6480158"/>
            <a:ext cx="420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Sawyer*, </a:t>
            </a:r>
            <a:r>
              <a:rPr lang="en-US" b="1" u="sng" dirty="0" smtClean="0"/>
              <a:t>Chen*</a:t>
            </a:r>
            <a:r>
              <a:rPr lang="en-US" dirty="0" smtClean="0"/>
              <a:t> &amp; Regan. </a:t>
            </a:r>
            <a:r>
              <a:rPr lang="en-US" i="1" dirty="0" smtClean="0"/>
              <a:t>J </a:t>
            </a:r>
            <a:r>
              <a:rPr lang="en-US" i="1" dirty="0" err="1" smtClean="0"/>
              <a:t>Mol</a:t>
            </a:r>
            <a:r>
              <a:rPr lang="en-US" i="1" dirty="0" smtClean="0"/>
              <a:t> </a:t>
            </a:r>
            <a:r>
              <a:rPr lang="en-US" i="1" dirty="0" err="1" smtClean="0"/>
              <a:t>Biol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35" name="Content Placeholder 2"/>
          <p:cNvSpPr>
            <a:spLocks noGrp="1"/>
          </p:cNvSpPr>
          <p:nvPr>
            <p:ph idx="1"/>
          </p:nvPr>
        </p:nvSpPr>
        <p:spPr>
          <a:xfrm>
            <a:off x="838200" y="1289598"/>
            <a:ext cx="10334297" cy="4351338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b="1" u="sng" dirty="0"/>
              <a:t>repeat domain</a:t>
            </a:r>
            <a:r>
              <a:rPr lang="en-US" dirty="0"/>
              <a:t> is defined by the number of </a:t>
            </a:r>
            <a:r>
              <a:rPr lang="en-US" b="1" u="sng" dirty="0"/>
              <a:t>repeat motifs</a:t>
            </a:r>
          </a:p>
          <a:p>
            <a:r>
              <a:rPr lang="en-US" dirty="0"/>
              <a:t>e.g. </a:t>
            </a:r>
            <a:r>
              <a:rPr lang="en-US" dirty="0" smtClean="0"/>
              <a:t>3TPR domain ~ 3 TPR motifs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5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13" name="Content Placeholder 2"/>
          <p:cNvSpPr txBox="1">
            <a:spLocks/>
          </p:cNvSpPr>
          <p:nvPr/>
        </p:nvSpPr>
        <p:spPr bwMode="auto">
          <a:xfrm>
            <a:off x="1772882" y="4428665"/>
            <a:ext cx="9175531" cy="94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SNVs falling in these highly conserved regions are more likely to be disruptive</a:t>
            </a:r>
            <a:endParaRPr lang="en-US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0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48697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Typically, to </a:t>
            </a:r>
            <a:r>
              <a:rPr lang="en-US" b="1" dirty="0"/>
              <a:t>identify </a:t>
            </a:r>
            <a:r>
              <a:rPr lang="en-US" b="1" dirty="0" smtClean="0"/>
              <a:t>important residues: </a:t>
            </a:r>
            <a:br>
              <a:rPr lang="en-US" b="1" dirty="0" smtClean="0"/>
            </a:br>
            <a:r>
              <a:rPr lang="en-US" b="1" dirty="0" smtClean="0"/>
              <a:t>Conservation </a:t>
            </a:r>
            <a:r>
              <a:rPr lang="en-US" b="1" dirty="0"/>
              <a:t>in </a:t>
            </a:r>
            <a:r>
              <a:rPr lang="en-US" b="1" dirty="0" smtClean="0"/>
              <a:t>inter-species multiple </a:t>
            </a:r>
            <a:r>
              <a:rPr lang="en-US" b="1" dirty="0"/>
              <a:t>sequence </a:t>
            </a:r>
            <a:r>
              <a:rPr lang="en-US" b="1" dirty="0" smtClean="0"/>
              <a:t>alignment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4696875" y="3737455"/>
            <a:ext cx="2851927" cy="208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96875" y="3007539"/>
            <a:ext cx="2851927" cy="208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96875" y="2277623"/>
            <a:ext cx="2851927" cy="208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22027" y="2277623"/>
            <a:ext cx="1275862" cy="208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98295" y="2277623"/>
            <a:ext cx="525355" cy="20854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72129" y="3007539"/>
            <a:ext cx="855439" cy="204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73143" y="3007539"/>
            <a:ext cx="375254" cy="20854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22027" y="3737455"/>
            <a:ext cx="1275862" cy="208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423041" y="3737455"/>
            <a:ext cx="525355" cy="20854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4" descr="C:\Users\JM\Desktop\silhouette-mouse-sitting.jpg"/>
          <p:cNvPicPr>
            <a:picLocks noChangeAspect="1" noChangeArrowheads="1"/>
          </p:cNvPicPr>
          <p:nvPr/>
        </p:nvPicPr>
        <p:blipFill>
          <a:blip r:embed="rId3" cstate="print"/>
          <a:srcRect l="9431" t="8401" r="4715" b="8347"/>
          <a:stretch>
            <a:fillRect/>
          </a:stretch>
        </p:blipFill>
        <p:spPr bwMode="auto">
          <a:xfrm>
            <a:off x="4021419" y="2903265"/>
            <a:ext cx="386199" cy="52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Users\JM\Desktop\download (2).jpg"/>
          <p:cNvPicPr>
            <a:picLocks noChangeAspect="1" noChangeArrowheads="1"/>
          </p:cNvPicPr>
          <p:nvPr/>
        </p:nvPicPr>
        <p:blipFill>
          <a:blip r:embed="rId4" cstate="print"/>
          <a:srcRect t="14963" b="17480"/>
          <a:stretch>
            <a:fillRect/>
          </a:stretch>
        </p:blipFill>
        <p:spPr bwMode="auto">
          <a:xfrm>
            <a:off x="3946368" y="3528908"/>
            <a:ext cx="555063" cy="52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C:\Users\JM\Desktop\Untitled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4030" y="2069077"/>
            <a:ext cx="339538" cy="624016"/>
          </a:xfrm>
          <a:prstGeom prst="rect">
            <a:avLst/>
          </a:prstGeom>
          <a:noFill/>
        </p:spPr>
      </p:pic>
      <p:cxnSp>
        <p:nvCxnSpPr>
          <p:cNvPr id="28" name="Straight Connector 27"/>
          <p:cNvCxnSpPr/>
          <p:nvPr/>
        </p:nvCxnSpPr>
        <p:spPr>
          <a:xfrm>
            <a:off x="4922027" y="2459158"/>
            <a:ext cx="150102" cy="54838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5927569" y="2459158"/>
            <a:ext cx="270320" cy="54437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922027" y="3220097"/>
            <a:ext cx="150102" cy="5133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927569" y="3220096"/>
            <a:ext cx="270320" cy="51334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423041" y="3212076"/>
            <a:ext cx="150102" cy="5213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6573143" y="2486170"/>
            <a:ext cx="225152" cy="51735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45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6948397" y="2507528"/>
            <a:ext cx="375253" cy="51735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948397" y="3111813"/>
            <a:ext cx="0" cy="61606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54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0125" y="217996"/>
            <a:ext cx="113359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All positions are important</a:t>
            </a:r>
            <a:endParaRPr lang="en-US" sz="4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98" y="1825706"/>
            <a:ext cx="8449414" cy="4530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5155" y="1006038"/>
            <a:ext cx="1189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Conservation profile - 16TPR domain in protein </a:t>
            </a:r>
            <a:r>
              <a:rPr lang="en-US" sz="2800" i="1" dirty="0" smtClean="0"/>
              <a:t>TTC21B</a:t>
            </a:r>
            <a:r>
              <a:rPr lang="en-US" sz="2800" dirty="0" smtClean="0"/>
              <a:t> (44 species alignment)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9942" y="6488668"/>
            <a:ext cx="388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et al. (manuscript in preparation)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46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9472615" y="1700854"/>
            <a:ext cx="2365330" cy="1300840"/>
            <a:chOff x="8403638" y="1379831"/>
            <a:chExt cx="3602434" cy="1981199"/>
          </a:xfrm>
        </p:grpSpPr>
        <p:sp>
          <p:nvSpPr>
            <p:cNvPr id="33" name="Rectangle 32"/>
            <p:cNvSpPr/>
            <p:nvPr/>
          </p:nvSpPr>
          <p:spPr>
            <a:xfrm>
              <a:off x="9154145" y="3048209"/>
              <a:ext cx="2851927" cy="208547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54145" y="2318293"/>
              <a:ext cx="2851927" cy="208547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54145" y="1588377"/>
              <a:ext cx="2851927" cy="208547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379297" y="1588377"/>
              <a:ext cx="1275862" cy="208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TTC21B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529399" y="2318293"/>
              <a:ext cx="855439" cy="2045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379297" y="3048209"/>
              <a:ext cx="1275862" cy="208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2" name="Picture 4" descr="C:\Users\JM\Desktop\silhouette-mouse-sitting.jpg"/>
            <p:cNvPicPr>
              <a:picLocks noChangeAspect="1" noChangeArrowheads="1"/>
            </p:cNvPicPr>
            <p:nvPr/>
          </p:nvPicPr>
          <p:blipFill>
            <a:blip r:embed="rId4" cstate="print"/>
            <a:srcRect l="9431" t="8401" r="4715" b="8347"/>
            <a:stretch>
              <a:fillRect/>
            </a:stretch>
          </p:blipFill>
          <p:spPr bwMode="auto">
            <a:xfrm>
              <a:off x="8478689" y="2214019"/>
              <a:ext cx="386199" cy="521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2" descr="C:\Users\JM\Desktop\download (2).jpg"/>
            <p:cNvPicPr>
              <a:picLocks noChangeAspect="1" noChangeArrowheads="1"/>
            </p:cNvPicPr>
            <p:nvPr/>
          </p:nvPicPr>
          <p:blipFill>
            <a:blip r:embed="rId5" cstate="print"/>
            <a:srcRect t="14963" b="17480"/>
            <a:stretch>
              <a:fillRect/>
            </a:stretch>
          </p:blipFill>
          <p:spPr bwMode="auto">
            <a:xfrm>
              <a:off x="8403638" y="2839662"/>
              <a:ext cx="555063" cy="521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" descr="C:\Users\JM\Desktop\Untitled-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21300" y="1379831"/>
              <a:ext cx="339538" cy="624016"/>
            </a:xfrm>
            <a:prstGeom prst="rect">
              <a:avLst/>
            </a:prstGeom>
            <a:noFill/>
          </p:spPr>
        </p:pic>
        <p:cxnSp>
          <p:nvCxnSpPr>
            <p:cNvPr id="45" name="Straight Connector 44"/>
            <p:cNvCxnSpPr/>
            <p:nvPr/>
          </p:nvCxnSpPr>
          <p:spPr>
            <a:xfrm>
              <a:off x="9379297" y="1769912"/>
              <a:ext cx="150102" cy="54838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10384839" y="1769912"/>
              <a:ext cx="270320" cy="54437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9379297" y="2530851"/>
              <a:ext cx="150102" cy="513348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0384839" y="2530850"/>
              <a:ext cx="270320" cy="513349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46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372" y="365127"/>
            <a:ext cx="11066376" cy="1325563"/>
          </a:xfrm>
        </p:spPr>
        <p:txBody>
          <a:bodyPr/>
          <a:lstStyle/>
          <a:p>
            <a:r>
              <a:rPr lang="en-US" b="1" dirty="0" smtClean="0"/>
              <a:t>Strategy – motif-based MSA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9942" y="6488668"/>
            <a:ext cx="388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</a:t>
            </a:r>
            <a:r>
              <a:rPr lang="en-US" dirty="0"/>
              <a:t>et al. (</a:t>
            </a:r>
            <a:r>
              <a:rPr lang="en-US" dirty="0" smtClean="0"/>
              <a:t>manuscript in preparation)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379" y="1690690"/>
            <a:ext cx="8305389" cy="35995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9942" y="6232700"/>
            <a:ext cx="420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Sawyer*, </a:t>
            </a:r>
            <a:r>
              <a:rPr lang="en-US" b="1" u="sng" dirty="0" smtClean="0"/>
              <a:t>Chen*</a:t>
            </a:r>
            <a:r>
              <a:rPr lang="en-US" dirty="0" smtClean="0"/>
              <a:t> &amp; Regan. </a:t>
            </a:r>
            <a:r>
              <a:rPr lang="en-US" i="1" dirty="0" smtClean="0"/>
              <a:t>J </a:t>
            </a:r>
            <a:r>
              <a:rPr lang="en-US" i="1" dirty="0" err="1" smtClean="0"/>
              <a:t>Mol</a:t>
            </a:r>
            <a:r>
              <a:rPr lang="en-US" i="1" dirty="0" smtClean="0"/>
              <a:t> </a:t>
            </a:r>
            <a:r>
              <a:rPr lang="en-US" i="1" dirty="0" err="1" smtClean="0"/>
              <a:t>Biol</a:t>
            </a:r>
            <a:r>
              <a:rPr lang="en-US" dirty="0" smtClean="0"/>
              <a:t> (2013)</a:t>
            </a:r>
            <a:endParaRPr lang="en-US" dirty="0"/>
          </a:p>
        </p:txBody>
      </p:sp>
      <p:pic>
        <p:nvPicPr>
          <p:cNvPr id="7" name="Picture 3" descr="C:\Users\JM\thesis\lynne_work\3TPR\manuscript\fig1\3TPR_ribbon-PDB_1ELW.png"/>
          <p:cNvPicPr>
            <a:picLocks noChangeAspect="1" noChangeArrowheads="1"/>
          </p:cNvPicPr>
          <p:nvPr/>
        </p:nvPicPr>
        <p:blipFill>
          <a:blip r:embed="rId3" cstate="print"/>
          <a:srcRect t="70377"/>
          <a:stretch>
            <a:fillRect/>
          </a:stretch>
        </p:blipFill>
        <p:spPr bwMode="auto">
          <a:xfrm>
            <a:off x="9431132" y="4350428"/>
            <a:ext cx="2284099" cy="10668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21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2662" y="217996"/>
            <a:ext cx="1097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Identify important residues in protein interaction domains</a:t>
            </a:r>
            <a:endParaRPr lang="en-US" sz="4000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75"/>
          <a:stretch/>
        </p:blipFill>
        <p:spPr>
          <a:xfrm>
            <a:off x="3026978" y="4813341"/>
            <a:ext cx="7602763" cy="166498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11154" y="906150"/>
            <a:ext cx="4834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911153" y="4763638"/>
            <a:ext cx="4834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669517" y="4863452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671 sequences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9942" y="6488668"/>
            <a:ext cx="388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</a:t>
            </a:r>
            <a:r>
              <a:rPr lang="en-US" dirty="0"/>
              <a:t>et al. (</a:t>
            </a:r>
            <a:r>
              <a:rPr lang="en-US" dirty="0" smtClean="0"/>
              <a:t>manuscript in preparation)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29942" y="6232700"/>
            <a:ext cx="420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Sawyer*, </a:t>
            </a:r>
            <a:r>
              <a:rPr lang="en-US" b="1" u="sng" dirty="0" smtClean="0"/>
              <a:t>Chen*</a:t>
            </a:r>
            <a:r>
              <a:rPr lang="en-US" dirty="0" smtClean="0"/>
              <a:t> &amp; Regan. </a:t>
            </a:r>
            <a:r>
              <a:rPr lang="en-US" i="1" dirty="0" smtClean="0"/>
              <a:t>J </a:t>
            </a:r>
            <a:r>
              <a:rPr lang="en-US" i="1" dirty="0" err="1" smtClean="0"/>
              <a:t>Mol</a:t>
            </a:r>
            <a:r>
              <a:rPr lang="en-US" i="1" dirty="0" smtClean="0"/>
              <a:t> </a:t>
            </a:r>
            <a:r>
              <a:rPr lang="en-US" i="1" dirty="0" err="1" smtClean="0"/>
              <a:t>Biol</a:t>
            </a:r>
            <a:r>
              <a:rPr lang="en-US" dirty="0" smtClean="0"/>
              <a:t> (2013)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6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0125" y="217996"/>
            <a:ext cx="10975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Identify important residues in protein interaction domains</a:t>
            </a:r>
            <a:endParaRPr lang="en-US" sz="4000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" b="-1"/>
          <a:stretch/>
        </p:blipFill>
        <p:spPr>
          <a:xfrm>
            <a:off x="3026978" y="780355"/>
            <a:ext cx="7602763" cy="57060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49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26977" y="879715"/>
            <a:ext cx="4834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85240" y="4773798"/>
            <a:ext cx="4834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669517" y="5193511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671 sequences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669517" y="937075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250 sequences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9942" y="6488668"/>
            <a:ext cx="388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</a:t>
            </a:r>
            <a:r>
              <a:rPr lang="en-US" dirty="0"/>
              <a:t>et al. (</a:t>
            </a:r>
            <a:r>
              <a:rPr lang="en-US" dirty="0" smtClean="0"/>
              <a:t>manuscript in preparation)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9942" y="6488668"/>
            <a:ext cx="388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</a:t>
            </a:r>
            <a:r>
              <a:rPr lang="en-US" dirty="0"/>
              <a:t>et al. (</a:t>
            </a:r>
            <a:r>
              <a:rPr lang="en-US" dirty="0" smtClean="0"/>
              <a:t>manuscript in preparation)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23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4414"/>
            <a:ext cx="10515600" cy="823070"/>
          </a:xfrm>
        </p:spPr>
        <p:txBody>
          <a:bodyPr/>
          <a:lstStyle/>
          <a:p>
            <a:r>
              <a:rPr lang="en-US" b="1" dirty="0" smtClean="0"/>
              <a:t>Focus: </a:t>
            </a:r>
            <a:r>
              <a:rPr lang="en-US" u="sng" dirty="0" smtClean="0"/>
              <a:t>S</a:t>
            </a:r>
            <a:r>
              <a:rPr lang="en-US" b="1" dirty="0" smtClean="0"/>
              <a:t>ingle </a:t>
            </a:r>
            <a:r>
              <a:rPr lang="en-US" u="sng" dirty="0" smtClean="0"/>
              <a:t>N</a:t>
            </a:r>
            <a:r>
              <a:rPr lang="en-US" b="1" dirty="0" smtClean="0"/>
              <a:t>ucleotide </a:t>
            </a:r>
            <a:r>
              <a:rPr lang="en-US" u="sng" dirty="0" smtClean="0"/>
              <a:t>V</a:t>
            </a:r>
            <a:r>
              <a:rPr lang="en-US" b="1" dirty="0" smtClean="0"/>
              <a:t>ariants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884" y="1166095"/>
            <a:ext cx="10276302" cy="5555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Many types of variation</a:t>
            </a:r>
          </a:p>
          <a:p>
            <a:r>
              <a:rPr lang="en-US" b="1" u="sng" dirty="0"/>
              <a:t>SNV</a:t>
            </a:r>
            <a:r>
              <a:rPr lang="en-US" dirty="0"/>
              <a:t>: 1 base pair; </a:t>
            </a:r>
            <a:r>
              <a:rPr lang="en-US" b="1" u="sng" dirty="0"/>
              <a:t>s</a:t>
            </a:r>
            <a:r>
              <a:rPr lang="en-US" dirty="0"/>
              <a:t>ingle </a:t>
            </a:r>
            <a:r>
              <a:rPr lang="en-US" b="1" u="sng" dirty="0"/>
              <a:t>n</a:t>
            </a:r>
            <a:r>
              <a:rPr lang="en-US" dirty="0"/>
              <a:t>ucleotide </a:t>
            </a:r>
            <a:r>
              <a:rPr lang="en-US" b="1" u="sng" dirty="0" smtClean="0"/>
              <a:t>v</a:t>
            </a:r>
            <a:r>
              <a:rPr lang="en-US" dirty="0" smtClean="0"/>
              <a:t>ariants </a:t>
            </a:r>
            <a:br>
              <a:rPr lang="en-US" dirty="0" smtClean="0"/>
            </a:br>
            <a:r>
              <a:rPr lang="en-US" dirty="0" smtClean="0"/>
              <a:t>(1 in 1000; average ~3M per genome)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bg1"/>
                </a:solidFill>
              </a:rPr>
              <a:t>Indel</a:t>
            </a:r>
            <a:r>
              <a:rPr lang="en-US" dirty="0" smtClean="0">
                <a:solidFill>
                  <a:schemeClr val="bg1"/>
                </a:solidFill>
              </a:rPr>
              <a:t>: short insertion and deletion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SV: larger structural variants (duplications, inversions etc.)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 we need a catalog of all SNVs in humans</a:t>
            </a: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 Requires DNA sequencing of many genomes</a:t>
            </a:r>
            <a:endParaRPr lang="en-US" dirty="0" smtClean="0"/>
          </a:p>
        </p:txBody>
      </p:sp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3"/>
          <a:srcRect l="33009" t="2557" r="18612" b="82513"/>
          <a:stretch/>
        </p:blipFill>
        <p:spPr>
          <a:xfrm>
            <a:off x="1600355" y="2764687"/>
            <a:ext cx="3836895" cy="51098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Variant annotation in conserved positions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Non-synonymous SNVs that fall onto these positions on protein-interacting domains are more likely to be disruptive in protein interactions.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50</a:t>
            </a:fld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75"/>
          <a:stretch/>
        </p:blipFill>
        <p:spPr>
          <a:xfrm>
            <a:off x="2151907" y="4511978"/>
            <a:ext cx="7602763" cy="16649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45110" y="4395019"/>
            <a:ext cx="432619" cy="373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4-Point Star 8"/>
          <p:cNvSpPr/>
          <p:nvPr/>
        </p:nvSpPr>
        <p:spPr>
          <a:xfrm>
            <a:off x="6591498" y="4851870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807200" y="3982720"/>
            <a:ext cx="325120" cy="104648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289560" y="2969696"/>
            <a:ext cx="5811000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e.g. A197P in AIPL1 ablates interaction with NUB1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  (involved in proteasome degradation)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FF0000"/>
                </a:solidFill>
              </a:rPr>
              <a:t>Leber</a:t>
            </a:r>
            <a:r>
              <a:rPr lang="en-US" dirty="0" smtClean="0">
                <a:solidFill>
                  <a:srgbClr val="FF0000"/>
                </a:solidFill>
              </a:rPr>
              <a:t> Congenital </a:t>
            </a:r>
            <a:r>
              <a:rPr lang="en-US" dirty="0" err="1" smtClean="0">
                <a:solidFill>
                  <a:srgbClr val="FF0000"/>
                </a:solidFill>
              </a:rPr>
              <a:t>Amaurosis</a:t>
            </a:r>
            <a:r>
              <a:rPr lang="en-US" dirty="0" smtClean="0">
                <a:solidFill>
                  <a:srgbClr val="FF0000"/>
                </a:solidFill>
              </a:rPr>
              <a:t> (congenital retinal blindness) </a:t>
            </a:r>
          </a:p>
        </p:txBody>
      </p:sp>
      <p:sp>
        <p:nvSpPr>
          <p:cNvPr id="13" name="4-Point Star 12"/>
          <p:cNvSpPr/>
          <p:nvPr/>
        </p:nvSpPr>
        <p:spPr>
          <a:xfrm>
            <a:off x="4076047" y="4851870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3903295" y="4290741"/>
            <a:ext cx="261203" cy="748424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5712" y="3569299"/>
            <a:ext cx="546374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e.g. A128V in p67phox ablates interaction with a </a:t>
            </a:r>
            <a:r>
              <a:rPr lang="en-US" dirty="0" err="1" smtClean="0">
                <a:solidFill>
                  <a:srgbClr val="FF0000"/>
                </a:solidFill>
              </a:rPr>
              <a:t>GTPase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- chronic </a:t>
            </a:r>
            <a:r>
              <a:rPr lang="en-US" dirty="0" err="1" smtClean="0">
                <a:solidFill>
                  <a:srgbClr val="FF0000"/>
                </a:solidFill>
              </a:rPr>
              <a:t>gramulomatous</a:t>
            </a:r>
            <a:r>
              <a:rPr lang="en-US" dirty="0" smtClean="0">
                <a:solidFill>
                  <a:srgbClr val="FF0000"/>
                </a:solidFill>
              </a:rPr>
              <a:t> disease (immune disease)</a:t>
            </a:r>
          </a:p>
        </p:txBody>
      </p:sp>
    </p:spTree>
    <p:extLst>
      <p:ext uri="{BB962C8B-B14F-4D97-AF65-F5344CB8AC3E}">
        <p14:creationId xmlns:p14="http://schemas.microsoft.com/office/powerpoint/2010/main" val="316702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703" y="134471"/>
            <a:ext cx="8570579" cy="1402486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Summary: Annotating variants involved in protein-protein interactions at different levels</a:t>
            </a:r>
            <a:endParaRPr lang="en-US" sz="36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24754" y="434035"/>
            <a:ext cx="2849218" cy="2113935"/>
            <a:chOff x="1828800" y="2667000"/>
            <a:chExt cx="2362200" cy="1752600"/>
          </a:xfrm>
        </p:grpSpPr>
        <p:sp>
          <p:nvSpPr>
            <p:cNvPr id="9" name="Oval 8"/>
            <p:cNvSpPr/>
            <p:nvPr/>
          </p:nvSpPr>
          <p:spPr>
            <a:xfrm>
              <a:off x="1828800" y="28956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14600" y="3276600"/>
              <a:ext cx="685800" cy="685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10" idx="1"/>
              <a:endCxn id="9" idx="5"/>
            </p:cNvCxnSpPr>
            <p:nvPr/>
          </p:nvCxnSpPr>
          <p:spPr>
            <a:xfrm flipH="1" flipV="1">
              <a:off x="2088963" y="3155763"/>
              <a:ext cx="526070" cy="22127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10" idx="0"/>
            </p:cNvCxnSpPr>
            <p:nvPr/>
          </p:nvCxnSpPr>
          <p:spPr>
            <a:xfrm flipH="1" flipV="1">
              <a:off x="2819400" y="2971800"/>
              <a:ext cx="38100" cy="3048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10" idx="6"/>
            </p:cNvCxnSpPr>
            <p:nvPr/>
          </p:nvCxnSpPr>
          <p:spPr>
            <a:xfrm flipV="1">
              <a:off x="3200400" y="3429000"/>
              <a:ext cx="457200" cy="1905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5"/>
            </p:cNvCxnSpPr>
            <p:nvPr/>
          </p:nvCxnSpPr>
          <p:spPr>
            <a:xfrm>
              <a:off x="3099967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4"/>
            </p:cNvCxnSpPr>
            <p:nvPr/>
          </p:nvCxnSpPr>
          <p:spPr>
            <a:xfrm flipH="1">
              <a:off x="2819400" y="3962400"/>
              <a:ext cx="38100" cy="3810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3"/>
            </p:cNvCxnSpPr>
            <p:nvPr/>
          </p:nvCxnSpPr>
          <p:spPr>
            <a:xfrm flipH="1">
              <a:off x="2286000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0" idx="2"/>
            </p:cNvCxnSpPr>
            <p:nvPr/>
          </p:nvCxnSpPr>
          <p:spPr>
            <a:xfrm flipH="1">
              <a:off x="1981200" y="3619500"/>
              <a:ext cx="533400" cy="1143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2667000" y="26670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581400" y="3124200"/>
              <a:ext cx="457200" cy="457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4290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43200" y="42672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2098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9050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>
              <a:stCxn id="19" idx="7"/>
            </p:cNvCxnSpPr>
            <p:nvPr/>
          </p:nvCxnSpPr>
          <p:spPr>
            <a:xfrm flipV="1">
              <a:off x="3971645" y="2971800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9" idx="5"/>
            </p:cNvCxnSpPr>
            <p:nvPr/>
          </p:nvCxnSpPr>
          <p:spPr>
            <a:xfrm>
              <a:off x="3971645" y="3514445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4038600" y="2895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4539554" y="1513504"/>
            <a:ext cx="7355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Networks </a:t>
            </a:r>
            <a:r>
              <a:rPr lang="en-US" sz="2800" dirty="0"/>
              <a:t>provide variant annotation in a broad, high-level fashion</a:t>
            </a:r>
          </a:p>
          <a:p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4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24754" y="434035"/>
            <a:ext cx="2849218" cy="2113935"/>
            <a:chOff x="1828800" y="2667000"/>
            <a:chExt cx="2362200" cy="1752600"/>
          </a:xfrm>
        </p:grpSpPr>
        <p:sp>
          <p:nvSpPr>
            <p:cNvPr id="9" name="Oval 8"/>
            <p:cNvSpPr/>
            <p:nvPr/>
          </p:nvSpPr>
          <p:spPr>
            <a:xfrm>
              <a:off x="1828800" y="28956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14600" y="3276600"/>
              <a:ext cx="685800" cy="685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>
              <a:stCxn id="10" idx="1"/>
              <a:endCxn id="9" idx="5"/>
            </p:cNvCxnSpPr>
            <p:nvPr/>
          </p:nvCxnSpPr>
          <p:spPr>
            <a:xfrm flipH="1" flipV="1">
              <a:off x="2088963" y="3155763"/>
              <a:ext cx="526070" cy="22127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10" idx="0"/>
            </p:cNvCxnSpPr>
            <p:nvPr/>
          </p:nvCxnSpPr>
          <p:spPr>
            <a:xfrm flipH="1" flipV="1">
              <a:off x="2819400" y="2971800"/>
              <a:ext cx="38100" cy="3048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10" idx="6"/>
            </p:cNvCxnSpPr>
            <p:nvPr/>
          </p:nvCxnSpPr>
          <p:spPr>
            <a:xfrm flipV="1">
              <a:off x="3200400" y="3429000"/>
              <a:ext cx="457200" cy="1905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5"/>
            </p:cNvCxnSpPr>
            <p:nvPr/>
          </p:nvCxnSpPr>
          <p:spPr>
            <a:xfrm>
              <a:off x="3099967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4"/>
            </p:cNvCxnSpPr>
            <p:nvPr/>
          </p:nvCxnSpPr>
          <p:spPr>
            <a:xfrm flipH="1">
              <a:off x="2819400" y="3962400"/>
              <a:ext cx="38100" cy="3810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0" idx="3"/>
            </p:cNvCxnSpPr>
            <p:nvPr/>
          </p:nvCxnSpPr>
          <p:spPr>
            <a:xfrm flipH="1">
              <a:off x="2286000" y="3861967"/>
              <a:ext cx="329033" cy="2528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0" idx="2"/>
            </p:cNvCxnSpPr>
            <p:nvPr/>
          </p:nvCxnSpPr>
          <p:spPr>
            <a:xfrm flipH="1">
              <a:off x="1981200" y="3619500"/>
              <a:ext cx="533400" cy="1143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2667000" y="26670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581400" y="3124200"/>
              <a:ext cx="457200" cy="457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4290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43200" y="42672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209800" y="4038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9050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>
              <a:stCxn id="19" idx="7"/>
            </p:cNvCxnSpPr>
            <p:nvPr/>
          </p:nvCxnSpPr>
          <p:spPr>
            <a:xfrm flipV="1">
              <a:off x="3971645" y="2971800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9" idx="5"/>
            </p:cNvCxnSpPr>
            <p:nvPr/>
          </p:nvCxnSpPr>
          <p:spPr>
            <a:xfrm>
              <a:off x="3971645" y="3514445"/>
              <a:ext cx="143155" cy="2193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4038600" y="2895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36576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5989069" y="4887916"/>
            <a:ext cx="228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39554" y="1513504"/>
            <a:ext cx="73557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Networks provide variant annotation in a broad, high-level fashion</a:t>
            </a:r>
          </a:p>
          <a:p>
            <a:endParaRPr lang="en-US" sz="2800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sz="2800" dirty="0" smtClean="0"/>
              <a:t>Molecular perspective of the protein interface shows that not all residues at the interface are as important in binding.</a:t>
            </a:r>
          </a:p>
          <a:p>
            <a:endParaRPr lang="en-US" sz="2800" dirty="0"/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9752" t="10813"/>
          <a:stretch/>
        </p:blipFill>
        <p:spPr bwMode="auto">
          <a:xfrm>
            <a:off x="4749762" y="4622047"/>
            <a:ext cx="1405813" cy="17836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>
          <a:xfrm>
            <a:off x="5452667" y="4785633"/>
            <a:ext cx="432213" cy="225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758229" y="5524394"/>
            <a:ext cx="1964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758228" y="5613555"/>
            <a:ext cx="1583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758227" y="6204188"/>
            <a:ext cx="272687" cy="18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3549703" y="134471"/>
            <a:ext cx="8570579" cy="14024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smtClean="0"/>
              <a:t>Summary: Annotating variants involved in protein-protein interactions at different levels</a:t>
            </a:r>
            <a:endParaRPr lang="en-US" sz="3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6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39554" y="1513504"/>
            <a:ext cx="73557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Networks provide variant annotation in a broad, </a:t>
            </a:r>
            <a:r>
              <a:rPr lang="en-US" sz="2800" dirty="0"/>
              <a:t>high-level </a:t>
            </a:r>
            <a:r>
              <a:rPr lang="en-US" sz="2800" dirty="0" smtClean="0"/>
              <a:t>fashion</a:t>
            </a:r>
          </a:p>
          <a:p>
            <a:endParaRPr lang="en-US" sz="2800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sz="2800" dirty="0"/>
              <a:t>Molecular perspective of the protein interface shows that not all residues at the interface are </a:t>
            </a:r>
            <a:r>
              <a:rPr lang="en-US" sz="2800" dirty="0" smtClean="0"/>
              <a:t>as important </a:t>
            </a:r>
            <a:r>
              <a:rPr lang="en-US" sz="2800" dirty="0"/>
              <a:t>in binding</a:t>
            </a:r>
            <a:r>
              <a:rPr lang="en-US" sz="2800" dirty="0" smtClean="0"/>
              <a:t>.</a:t>
            </a:r>
          </a:p>
          <a:p>
            <a:endParaRPr lang="en-US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424754" y="434035"/>
            <a:ext cx="5792915" cy="5971685"/>
            <a:chOff x="424754" y="434035"/>
            <a:chExt cx="5792915" cy="5971685"/>
          </a:xfrm>
        </p:grpSpPr>
        <p:grpSp>
          <p:nvGrpSpPr>
            <p:cNvPr id="29" name="Group 28"/>
            <p:cNvGrpSpPr/>
            <p:nvPr/>
          </p:nvGrpSpPr>
          <p:grpSpPr>
            <a:xfrm>
              <a:off x="424754" y="434035"/>
              <a:ext cx="2849218" cy="2113935"/>
              <a:chOff x="884582" y="1600200"/>
              <a:chExt cx="2849218" cy="2113935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884582" y="1600200"/>
                <a:ext cx="2849218" cy="2113935"/>
                <a:chOff x="1828800" y="2667000"/>
                <a:chExt cx="2362200" cy="1752600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1828800" y="2895600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2514600" y="3276600"/>
                  <a:ext cx="685800" cy="685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" name="Straight Connector 10"/>
                <p:cNvCxnSpPr>
                  <a:stCxn id="10" idx="1"/>
                  <a:endCxn id="9" idx="5"/>
                </p:cNvCxnSpPr>
                <p:nvPr/>
              </p:nvCxnSpPr>
              <p:spPr>
                <a:xfrm flipH="1" flipV="1">
                  <a:off x="2088963" y="3155763"/>
                  <a:ext cx="526070" cy="22127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>
                  <a:stCxn id="10" idx="0"/>
                </p:cNvCxnSpPr>
                <p:nvPr/>
              </p:nvCxnSpPr>
              <p:spPr>
                <a:xfrm flipH="1" flipV="1">
                  <a:off x="2819400" y="2971800"/>
                  <a:ext cx="38100" cy="30480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>
                  <a:stCxn id="10" idx="6"/>
                </p:cNvCxnSpPr>
                <p:nvPr/>
              </p:nvCxnSpPr>
              <p:spPr>
                <a:xfrm flipV="1">
                  <a:off x="3200400" y="3429000"/>
                  <a:ext cx="457200" cy="19050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>
                  <a:stCxn id="10" idx="5"/>
                </p:cNvCxnSpPr>
                <p:nvPr/>
              </p:nvCxnSpPr>
              <p:spPr>
                <a:xfrm>
                  <a:off x="3099967" y="3861967"/>
                  <a:ext cx="329033" cy="252833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>
                  <a:stCxn id="10" idx="4"/>
                </p:cNvCxnSpPr>
                <p:nvPr/>
              </p:nvCxnSpPr>
              <p:spPr>
                <a:xfrm flipH="1">
                  <a:off x="2819400" y="3962400"/>
                  <a:ext cx="38100" cy="38100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0" idx="3"/>
                </p:cNvCxnSpPr>
                <p:nvPr/>
              </p:nvCxnSpPr>
              <p:spPr>
                <a:xfrm flipH="1">
                  <a:off x="2286000" y="3861967"/>
                  <a:ext cx="329033" cy="252833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>
                  <a:stCxn id="10" idx="2"/>
                </p:cNvCxnSpPr>
                <p:nvPr/>
              </p:nvCxnSpPr>
              <p:spPr>
                <a:xfrm flipH="1">
                  <a:off x="1981200" y="3619500"/>
                  <a:ext cx="533400" cy="11430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Oval 17"/>
                <p:cNvSpPr/>
                <p:nvPr/>
              </p:nvSpPr>
              <p:spPr>
                <a:xfrm>
                  <a:off x="2667000" y="2667000"/>
                  <a:ext cx="304800" cy="3048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3581400" y="3124200"/>
                  <a:ext cx="457200" cy="4572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3429000" y="40386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2743200" y="42672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2209800" y="40386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1905000" y="36576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4" name="Straight Connector 23"/>
                <p:cNvCxnSpPr>
                  <a:stCxn id="19" idx="7"/>
                </p:cNvCxnSpPr>
                <p:nvPr/>
              </p:nvCxnSpPr>
              <p:spPr>
                <a:xfrm flipV="1">
                  <a:off x="3971645" y="2971800"/>
                  <a:ext cx="143155" cy="219355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>
                  <a:stCxn id="19" idx="5"/>
                </p:cNvCxnSpPr>
                <p:nvPr/>
              </p:nvCxnSpPr>
              <p:spPr>
                <a:xfrm>
                  <a:off x="3971645" y="3514445"/>
                  <a:ext cx="143155" cy="219355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Oval 25"/>
                <p:cNvSpPr/>
                <p:nvPr/>
              </p:nvSpPr>
              <p:spPr>
                <a:xfrm>
                  <a:off x="4038600" y="28956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4038600" y="36576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8" name="Rectangle 27"/>
              <p:cNvSpPr/>
              <p:nvPr/>
            </p:nvSpPr>
            <p:spPr>
              <a:xfrm rot="20502208">
                <a:off x="2256182" y="2431862"/>
                <a:ext cx="990600" cy="3810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1" name="Straight Connector 30"/>
            <p:cNvCxnSpPr/>
            <p:nvPr/>
          </p:nvCxnSpPr>
          <p:spPr>
            <a:xfrm>
              <a:off x="1902372" y="1805634"/>
              <a:ext cx="76200" cy="762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816772" y="1500834"/>
              <a:ext cx="838200" cy="10668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1978572" y="2567634"/>
              <a:ext cx="1676400" cy="2438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786954" y="3634434"/>
              <a:ext cx="685800" cy="76200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2786954" y="4396434"/>
              <a:ext cx="1962808" cy="20092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3472754" y="4396434"/>
              <a:ext cx="1277008" cy="2256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Content Placeholder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6" t="15290" b="17078"/>
            <a:stretch/>
          </p:blipFill>
          <p:spPr>
            <a:xfrm rot="5400000">
              <a:off x="1192974" y="3026912"/>
              <a:ext cx="3547472" cy="2579963"/>
            </a:xfrm>
            <a:prstGeom prst="rect">
              <a:avLst/>
            </a:prstGeom>
          </p:spPr>
        </p:pic>
        <p:sp>
          <p:nvSpPr>
            <p:cNvPr id="41" name="Rectangle 40"/>
            <p:cNvSpPr/>
            <p:nvPr/>
          </p:nvSpPr>
          <p:spPr>
            <a:xfrm>
              <a:off x="5989069" y="4887916"/>
              <a:ext cx="228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9752" t="10813"/>
            <a:stretch/>
          </p:blipFill>
          <p:spPr bwMode="auto">
            <a:xfrm>
              <a:off x="4749762" y="4622047"/>
              <a:ext cx="1405813" cy="178367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43" name="Rectangle 42"/>
            <p:cNvSpPr/>
            <p:nvPr/>
          </p:nvSpPr>
          <p:spPr>
            <a:xfrm>
              <a:off x="5452667" y="4785633"/>
              <a:ext cx="432213" cy="2252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758229" y="5524394"/>
              <a:ext cx="196486" cy="1783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758228" y="5613555"/>
              <a:ext cx="158386" cy="1783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758227" y="6204188"/>
              <a:ext cx="272687" cy="1825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6215954" y="4185566"/>
            <a:ext cx="58490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800" dirty="0" smtClean="0"/>
              <a:t>Using domains involved in protein-protein interactions, we can identify residues that are more important at the interface. </a:t>
            </a:r>
            <a:endParaRPr lang="en-US" sz="2800" dirty="0"/>
          </a:p>
        </p:txBody>
      </p: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3549703" y="134471"/>
            <a:ext cx="8570579" cy="1402486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Summary: Annotating variants involved in protein-protein interactions at different levels</a:t>
            </a:r>
            <a:endParaRPr lang="en-US" sz="3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1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Content Placeholder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15290" b="17078"/>
          <a:stretch/>
        </p:blipFill>
        <p:spPr>
          <a:xfrm rot="5400000">
            <a:off x="1192974" y="3026914"/>
            <a:ext cx="3547472" cy="2579963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424754" y="434035"/>
            <a:ext cx="2849218" cy="2113935"/>
            <a:chOff x="884582" y="1600200"/>
            <a:chExt cx="2849218" cy="2113935"/>
          </a:xfrm>
        </p:grpSpPr>
        <p:grpSp>
          <p:nvGrpSpPr>
            <p:cNvPr id="8" name="Group 7"/>
            <p:cNvGrpSpPr/>
            <p:nvPr/>
          </p:nvGrpSpPr>
          <p:grpSpPr>
            <a:xfrm>
              <a:off x="884582" y="1600200"/>
              <a:ext cx="2849218" cy="2113935"/>
              <a:chOff x="1828800" y="2667000"/>
              <a:chExt cx="2362200" cy="1752600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1828800" y="2895600"/>
                <a:ext cx="304800" cy="3048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14600" y="3276600"/>
                <a:ext cx="685800" cy="6858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/>
              <p:cNvCxnSpPr>
                <a:stCxn id="10" idx="1"/>
                <a:endCxn id="9" idx="5"/>
              </p:cNvCxnSpPr>
              <p:nvPr/>
            </p:nvCxnSpPr>
            <p:spPr>
              <a:xfrm flipH="1" flipV="1">
                <a:off x="2088963" y="3155763"/>
                <a:ext cx="526070" cy="22127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>
                <a:stCxn id="10" idx="0"/>
              </p:cNvCxnSpPr>
              <p:nvPr/>
            </p:nvCxnSpPr>
            <p:spPr>
              <a:xfrm flipH="1" flipV="1">
                <a:off x="2819400" y="2971800"/>
                <a:ext cx="38100" cy="30480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10" idx="6"/>
              </p:cNvCxnSpPr>
              <p:nvPr/>
            </p:nvCxnSpPr>
            <p:spPr>
              <a:xfrm flipV="1">
                <a:off x="3200400" y="3429000"/>
                <a:ext cx="457200" cy="19050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0" idx="5"/>
              </p:cNvCxnSpPr>
              <p:nvPr/>
            </p:nvCxnSpPr>
            <p:spPr>
              <a:xfrm>
                <a:off x="3099967" y="3861967"/>
                <a:ext cx="329033" cy="252833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0" idx="4"/>
                <a:endCxn id="21" idx="0"/>
              </p:cNvCxnSpPr>
              <p:nvPr/>
            </p:nvCxnSpPr>
            <p:spPr>
              <a:xfrm flipH="1">
                <a:off x="2819401" y="3962400"/>
                <a:ext cx="38099" cy="30480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0" idx="3"/>
                <a:endCxn id="22" idx="7"/>
              </p:cNvCxnSpPr>
              <p:nvPr/>
            </p:nvCxnSpPr>
            <p:spPr>
              <a:xfrm flipH="1">
                <a:off x="2339882" y="3861968"/>
                <a:ext cx="275151" cy="198951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2"/>
                <a:endCxn id="23" idx="6"/>
              </p:cNvCxnSpPr>
              <p:nvPr/>
            </p:nvCxnSpPr>
            <p:spPr>
              <a:xfrm flipH="1">
                <a:off x="2057400" y="3619500"/>
                <a:ext cx="457200" cy="11430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Oval 17"/>
              <p:cNvSpPr/>
              <p:nvPr/>
            </p:nvSpPr>
            <p:spPr>
              <a:xfrm>
                <a:off x="2667000" y="2667000"/>
                <a:ext cx="304800" cy="3048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581400" y="3124200"/>
                <a:ext cx="457200" cy="4572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429000" y="40386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743200" y="42672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209800" y="40386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905000" y="36576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>
                <a:stCxn id="19" idx="7"/>
              </p:cNvCxnSpPr>
              <p:nvPr/>
            </p:nvCxnSpPr>
            <p:spPr>
              <a:xfrm flipV="1">
                <a:off x="3971645" y="2971800"/>
                <a:ext cx="143155" cy="219355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19" idx="5"/>
                <a:endCxn id="27" idx="1"/>
              </p:cNvCxnSpPr>
              <p:nvPr/>
            </p:nvCxnSpPr>
            <p:spPr>
              <a:xfrm>
                <a:off x="3971645" y="3514444"/>
                <a:ext cx="89273" cy="165475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Oval 25"/>
              <p:cNvSpPr/>
              <p:nvPr/>
            </p:nvSpPr>
            <p:spPr>
              <a:xfrm>
                <a:off x="4038600" y="28956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038600" y="3657600"/>
                <a:ext cx="152400" cy="1524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 rot="20502208">
              <a:off x="2256182" y="2431862"/>
              <a:ext cx="9906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1902372" y="1805634"/>
            <a:ext cx="76200" cy="762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816772" y="1500834"/>
            <a:ext cx="838200" cy="1066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1978572" y="2567634"/>
            <a:ext cx="1676400" cy="2438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786954" y="3634434"/>
            <a:ext cx="685800" cy="76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>
            <a:off x="2786954" y="4396434"/>
            <a:ext cx="1962808" cy="200928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472754" y="4396434"/>
            <a:ext cx="1277008" cy="2256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539554" y="1513504"/>
            <a:ext cx="7355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Networks provide variant annotation in a broad, high-level fashion</a:t>
            </a:r>
          </a:p>
          <a:p>
            <a:endParaRPr lang="en-US" sz="2800" dirty="0"/>
          </a:p>
          <a:p>
            <a:pPr marL="514350" indent="-514350">
              <a:buFont typeface="+mj-lt"/>
              <a:buAutoNum type="arabicPeriod" startAt="2"/>
            </a:pPr>
            <a:r>
              <a:rPr lang="en-US" sz="2800" dirty="0"/>
              <a:t>Molecular perspective of the protein interface shows that not all residues at the interface are </a:t>
            </a:r>
            <a:r>
              <a:rPr lang="en-US" sz="2800" dirty="0" smtClean="0"/>
              <a:t>as important </a:t>
            </a:r>
            <a:r>
              <a:rPr lang="en-US" sz="2800" dirty="0"/>
              <a:t>in binding.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40" name="4-Point Star 39"/>
          <p:cNvSpPr/>
          <p:nvPr/>
        </p:nvSpPr>
        <p:spPr>
          <a:xfrm>
            <a:off x="1875393" y="1345643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4-Point Star 40"/>
          <p:cNvSpPr/>
          <p:nvPr/>
        </p:nvSpPr>
        <p:spPr>
          <a:xfrm>
            <a:off x="1772345" y="1179147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4-Point Star 41"/>
          <p:cNvSpPr/>
          <p:nvPr/>
        </p:nvSpPr>
        <p:spPr>
          <a:xfrm>
            <a:off x="2446756" y="961352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4-Point Star 42"/>
          <p:cNvSpPr/>
          <p:nvPr/>
        </p:nvSpPr>
        <p:spPr>
          <a:xfrm>
            <a:off x="2522618" y="1109520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4-Point Star 43"/>
          <p:cNvSpPr/>
          <p:nvPr/>
        </p:nvSpPr>
        <p:spPr>
          <a:xfrm>
            <a:off x="2854057" y="973132"/>
            <a:ext cx="295656" cy="629055"/>
          </a:xfrm>
          <a:prstGeom prst="star4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4-Point Star 44"/>
          <p:cNvSpPr/>
          <p:nvPr/>
        </p:nvSpPr>
        <p:spPr>
          <a:xfrm>
            <a:off x="1253267" y="1374697"/>
            <a:ext cx="295656" cy="629055"/>
          </a:xfrm>
          <a:prstGeom prst="star4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4-Point Star 45"/>
          <p:cNvSpPr/>
          <p:nvPr/>
        </p:nvSpPr>
        <p:spPr>
          <a:xfrm>
            <a:off x="1405550" y="995077"/>
            <a:ext cx="295656" cy="629055"/>
          </a:xfrm>
          <a:prstGeom prst="star4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4-Point Star 47"/>
          <p:cNvSpPr/>
          <p:nvPr/>
        </p:nvSpPr>
        <p:spPr>
          <a:xfrm>
            <a:off x="2527949" y="3648550"/>
            <a:ext cx="295656" cy="629055"/>
          </a:xfrm>
          <a:prstGeom prst="star4">
            <a:avLst/>
          </a:prstGeom>
          <a:solidFill>
            <a:srgbClr val="3030F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4-Point Star 48"/>
          <p:cNvSpPr/>
          <p:nvPr/>
        </p:nvSpPr>
        <p:spPr>
          <a:xfrm>
            <a:off x="2785697" y="3506266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4-Point Star 49"/>
          <p:cNvSpPr/>
          <p:nvPr/>
        </p:nvSpPr>
        <p:spPr>
          <a:xfrm>
            <a:off x="3119453" y="3909663"/>
            <a:ext cx="295656" cy="629055"/>
          </a:xfrm>
          <a:prstGeom prst="star4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4-Point Star 52"/>
          <p:cNvSpPr/>
          <p:nvPr/>
        </p:nvSpPr>
        <p:spPr>
          <a:xfrm>
            <a:off x="3417908" y="3413721"/>
            <a:ext cx="295656" cy="629055"/>
          </a:xfrm>
          <a:prstGeom prst="star4">
            <a:avLst/>
          </a:prstGeom>
          <a:solidFill>
            <a:srgbClr val="3030F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5989069" y="4887916"/>
            <a:ext cx="228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7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19752" t="10813"/>
          <a:stretch/>
        </p:blipFill>
        <p:spPr bwMode="auto">
          <a:xfrm>
            <a:off x="4749762" y="4622047"/>
            <a:ext cx="1405813" cy="17836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8" name="Rectangle 57"/>
          <p:cNvSpPr/>
          <p:nvPr/>
        </p:nvSpPr>
        <p:spPr>
          <a:xfrm>
            <a:off x="5452667" y="4785633"/>
            <a:ext cx="432213" cy="225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4758229" y="5524394"/>
            <a:ext cx="1964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4758228" y="5613555"/>
            <a:ext cx="158386" cy="178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4758227" y="6204188"/>
            <a:ext cx="272687" cy="18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6215954" y="4185566"/>
            <a:ext cx="58490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800" dirty="0" smtClean="0"/>
              <a:t>Using domains involved in protein-protein interactions, we can identify residues that are more important at the interface. </a:t>
            </a:r>
            <a:br>
              <a:rPr lang="en-US" sz="2800" dirty="0" smtClean="0"/>
            </a:br>
            <a:r>
              <a:rPr lang="en-US" sz="2800" dirty="0" smtClean="0">
                <a:sym typeface="Wingdings" panose="05000000000000000000" pitchFamily="2" charset="2"/>
              </a:rPr>
              <a:t> non-synonymous SNVs on these residues</a:t>
            </a:r>
            <a:r>
              <a:rPr lang="en-US" sz="2800" dirty="0" smtClean="0"/>
              <a:t> are likely to be impactful</a:t>
            </a:r>
            <a:endParaRPr lang="en-US" sz="2800" dirty="0"/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3549703" y="134471"/>
            <a:ext cx="8570579" cy="14024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smtClean="0"/>
              <a:t>Summary: Annotating variants involved in protein-protein interactions at different levels</a:t>
            </a:r>
            <a:endParaRPr lang="en-US" sz="3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4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What is allele-specific behavior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55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851" y="2377440"/>
            <a:ext cx="10515600" cy="194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Project 2: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personal genomes:</a:t>
            </a:r>
            <a:b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000" dirty="0" err="1" smtClean="0">
                <a:solidFill>
                  <a:schemeClr val="bg1">
                    <a:lumMod val="50000"/>
                  </a:schemeClr>
                </a:solidFill>
              </a:rPr>
              <a:t>AlleleDB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, creating a resource for allele-specific variants using 382 personal genomes</a:t>
            </a: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3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3473121" y="3376307"/>
            <a:ext cx="0" cy="6870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V="1">
            <a:off x="3320721" y="3236606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V="1">
            <a:off x="3320721" y="39109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596821" y="3758586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634921" y="3122307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 rot="16200000" flipV="1">
            <a:off x="3625521" y="36061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96746"/>
          </a:xfrm>
        </p:spPr>
        <p:txBody>
          <a:bodyPr>
            <a:normAutofit/>
          </a:bodyPr>
          <a:lstStyle/>
          <a:p>
            <a:r>
              <a:rPr lang="en-US" b="1" dirty="0" smtClean="0"/>
              <a:t>The human genome is diploid</a:t>
            </a:r>
            <a:endParaRPr lang="en-US" sz="3600" b="1" dirty="0"/>
          </a:p>
        </p:txBody>
      </p:sp>
      <p:pic>
        <p:nvPicPr>
          <p:cNvPr id="33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3835730" y="3060086"/>
            <a:ext cx="685800" cy="1143000"/>
          </a:xfrm>
          <a:prstGeom prst="rect">
            <a:avLst/>
          </a:prstGeom>
          <a:noFill/>
        </p:spPr>
      </p:pic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56</a:t>
            </a:fld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673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826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978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1311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54359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55883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7407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8931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6197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6350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502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6655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6807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6959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7112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7417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7569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7721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7874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8026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81791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3315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84839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86363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8788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8941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/>
          <p:cNvSpPr/>
          <p:nvPr/>
        </p:nvSpPr>
        <p:spPr>
          <a:xfrm>
            <a:off x="9093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9245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9550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52835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/>
          <p:cNvSpPr/>
          <p:nvPr/>
        </p:nvSpPr>
        <p:spPr>
          <a:xfrm>
            <a:off x="6045530" y="3198507"/>
            <a:ext cx="152400" cy="381000"/>
          </a:xfrm>
          <a:prstGeom prst="rect">
            <a:avLst/>
          </a:prstGeom>
          <a:solidFill>
            <a:srgbClr val="A5A5A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Rectangle 120"/>
          <p:cNvSpPr/>
          <p:nvPr/>
        </p:nvSpPr>
        <p:spPr>
          <a:xfrm>
            <a:off x="7264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9398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4673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826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978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5131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54359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55883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7407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5893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7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6350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6502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6655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6807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6959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112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7417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7569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7721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0" name="Rectangle 179"/>
          <p:cNvSpPr/>
          <p:nvPr/>
        </p:nvSpPr>
        <p:spPr>
          <a:xfrm>
            <a:off x="7874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8026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81791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83315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Rectangle 183"/>
          <p:cNvSpPr/>
          <p:nvPr/>
        </p:nvSpPr>
        <p:spPr>
          <a:xfrm>
            <a:off x="84839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86363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8788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941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093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9245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9550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5283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6045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3" name="Rectangle 192"/>
          <p:cNvSpPr/>
          <p:nvPr/>
        </p:nvSpPr>
        <p:spPr>
          <a:xfrm>
            <a:off x="7264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9398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xtBox 122"/>
          <p:cNvSpPr txBox="1"/>
          <p:nvPr/>
        </p:nvSpPr>
        <p:spPr>
          <a:xfrm>
            <a:off x="1154430" y="3224121"/>
            <a:ext cx="122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P</a:t>
            </a:r>
            <a:r>
              <a:rPr lang="en-US" sz="2400" dirty="0" smtClean="0"/>
              <a:t>aternal</a:t>
            </a:r>
            <a:endParaRPr lang="en-US" sz="2400" dirty="0"/>
          </a:p>
        </p:txBody>
      </p:sp>
      <p:sp>
        <p:nvSpPr>
          <p:cNvPr id="124" name="TextBox 123"/>
          <p:cNvSpPr txBox="1"/>
          <p:nvPr/>
        </p:nvSpPr>
        <p:spPr>
          <a:xfrm>
            <a:off x="1154430" y="3872886"/>
            <a:ext cx="1332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M</a:t>
            </a:r>
            <a:r>
              <a:rPr lang="en-US" sz="2400" dirty="0" smtClean="0"/>
              <a:t>aternal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931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3473121" y="3376307"/>
            <a:ext cx="0" cy="6870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V="1">
            <a:off x="3320721" y="3236606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V="1">
            <a:off x="3320721" y="39109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596821" y="3758586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634921" y="3122307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 rot="16200000" flipV="1">
            <a:off x="3625521" y="36061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96746"/>
          </a:xfrm>
        </p:spPr>
        <p:txBody>
          <a:bodyPr>
            <a:normAutofit/>
          </a:bodyPr>
          <a:lstStyle/>
          <a:p>
            <a:r>
              <a:rPr lang="en-US" b="1" dirty="0" smtClean="0"/>
              <a:t>The human genome is diploid</a:t>
            </a:r>
            <a:endParaRPr lang="en-US" sz="3600" b="1" dirty="0"/>
          </a:p>
        </p:txBody>
      </p:sp>
      <p:pic>
        <p:nvPicPr>
          <p:cNvPr id="33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3835730" y="3060086"/>
            <a:ext cx="685800" cy="1143000"/>
          </a:xfrm>
          <a:prstGeom prst="rect">
            <a:avLst/>
          </a:prstGeom>
          <a:noFill/>
        </p:spPr>
      </p:pic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57</a:t>
            </a:fld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673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826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978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1311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54359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55883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7407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8931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6197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6350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502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6655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6807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6959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7112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7417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7569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7721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7874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8026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81791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3315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84839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86363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8788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8941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/>
          <p:cNvSpPr/>
          <p:nvPr/>
        </p:nvSpPr>
        <p:spPr>
          <a:xfrm>
            <a:off x="9093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9245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9550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52835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/>
          <p:cNvSpPr/>
          <p:nvPr/>
        </p:nvSpPr>
        <p:spPr>
          <a:xfrm>
            <a:off x="60455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21" name="Rectangle 120"/>
          <p:cNvSpPr/>
          <p:nvPr/>
        </p:nvSpPr>
        <p:spPr>
          <a:xfrm>
            <a:off x="7264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9398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4-Point Star 125"/>
          <p:cNvSpPr/>
          <p:nvPr/>
        </p:nvSpPr>
        <p:spPr>
          <a:xfrm>
            <a:off x="6054674" y="2919321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4673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826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978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5131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54359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55883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7407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5893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7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6350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6502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6655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6807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6959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112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7417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7569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7721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0" name="Rectangle 179"/>
          <p:cNvSpPr/>
          <p:nvPr/>
        </p:nvSpPr>
        <p:spPr>
          <a:xfrm>
            <a:off x="7874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8026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81791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83315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Rectangle 183"/>
          <p:cNvSpPr/>
          <p:nvPr/>
        </p:nvSpPr>
        <p:spPr>
          <a:xfrm>
            <a:off x="84839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86363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8788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941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093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9245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9550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5283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6045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</a:t>
            </a:r>
            <a:endParaRPr lang="en-US" dirty="0"/>
          </a:p>
        </p:txBody>
      </p:sp>
      <p:sp>
        <p:nvSpPr>
          <p:cNvPr id="193" name="Rectangle 192"/>
          <p:cNvSpPr/>
          <p:nvPr/>
        </p:nvSpPr>
        <p:spPr>
          <a:xfrm>
            <a:off x="7264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9398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958385" y="281647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Allele 1</a:t>
            </a:r>
            <a:endParaRPr lang="en-US" dirty="0"/>
          </a:p>
        </p:txBody>
      </p:sp>
      <p:sp>
        <p:nvSpPr>
          <p:cNvPr id="201" name="TextBox 200"/>
          <p:cNvSpPr txBox="1"/>
          <p:nvPr/>
        </p:nvSpPr>
        <p:spPr>
          <a:xfrm>
            <a:off x="4958385" y="42679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Allele 2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230564" y="4980378"/>
            <a:ext cx="701416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</a:t>
            </a:r>
            <a:r>
              <a:rPr lang="en-US" sz="2800" dirty="0" smtClean="0"/>
              <a:t>llele</a:t>
            </a:r>
          </a:p>
          <a:p>
            <a:r>
              <a:rPr lang="en-US" sz="2800" dirty="0" smtClean="0"/>
              <a:t>= an alternate form of the same gene/variant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heterozygous SNV</a:t>
            </a:r>
          </a:p>
          <a:p>
            <a:r>
              <a:rPr lang="en-US" sz="2800" dirty="0" smtClean="0"/>
              <a:t>= SNV that shows 2 different alleles in a person</a:t>
            </a:r>
            <a:endParaRPr lang="en-US" sz="2800" dirty="0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740730" y="4356764"/>
            <a:ext cx="304800" cy="760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5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3473121" y="3376307"/>
            <a:ext cx="0" cy="6870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V="1">
            <a:off x="3320721" y="3236606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V="1">
            <a:off x="3320721" y="39109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596821" y="3758586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634921" y="3122307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 rot="16200000" flipV="1">
            <a:off x="3625521" y="3606185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96746"/>
          </a:xfrm>
        </p:spPr>
        <p:txBody>
          <a:bodyPr>
            <a:normAutofit/>
          </a:bodyPr>
          <a:lstStyle/>
          <a:p>
            <a:r>
              <a:rPr lang="en-US" b="1" dirty="0" smtClean="0"/>
              <a:t>The human genome is diploid</a:t>
            </a:r>
            <a:endParaRPr lang="en-US" sz="3600" b="1" dirty="0"/>
          </a:p>
        </p:txBody>
      </p:sp>
      <p:pic>
        <p:nvPicPr>
          <p:cNvPr id="33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3835730" y="3060086"/>
            <a:ext cx="685800" cy="1143000"/>
          </a:xfrm>
          <a:prstGeom prst="rect">
            <a:avLst/>
          </a:prstGeom>
          <a:noFill/>
        </p:spPr>
      </p:pic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58</a:t>
            </a:fld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673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826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978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1311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54359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55883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7407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8931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6197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6350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6502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6655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6807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6959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7112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7417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7569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7721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7874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8026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81791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3315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84839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86363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8788730" y="3198507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89411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/>
          <p:cNvSpPr/>
          <p:nvPr/>
        </p:nvSpPr>
        <p:spPr>
          <a:xfrm>
            <a:off x="90935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92459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9550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/>
          <p:cNvSpPr/>
          <p:nvPr/>
        </p:nvSpPr>
        <p:spPr>
          <a:xfrm>
            <a:off x="52835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/>
          <p:cNvSpPr/>
          <p:nvPr/>
        </p:nvSpPr>
        <p:spPr>
          <a:xfrm>
            <a:off x="6045530" y="3198507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21" name="Rectangle 120"/>
          <p:cNvSpPr/>
          <p:nvPr/>
        </p:nvSpPr>
        <p:spPr>
          <a:xfrm>
            <a:off x="72647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9398330" y="3198507"/>
            <a:ext cx="152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4-Point Star 125"/>
          <p:cNvSpPr/>
          <p:nvPr/>
        </p:nvSpPr>
        <p:spPr>
          <a:xfrm>
            <a:off x="6054674" y="2919321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4673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826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978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5131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54359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55883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/>
          <p:cNvSpPr/>
          <p:nvPr/>
        </p:nvSpPr>
        <p:spPr>
          <a:xfrm>
            <a:off x="57407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58931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6197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6350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6502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6655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6807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6959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7112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/>
          <p:cNvSpPr/>
          <p:nvPr/>
        </p:nvSpPr>
        <p:spPr>
          <a:xfrm>
            <a:off x="7417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 177"/>
          <p:cNvSpPr/>
          <p:nvPr/>
        </p:nvSpPr>
        <p:spPr>
          <a:xfrm>
            <a:off x="7569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/>
          <p:cNvSpPr/>
          <p:nvPr/>
        </p:nvSpPr>
        <p:spPr>
          <a:xfrm>
            <a:off x="7721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0" name="Rectangle 179"/>
          <p:cNvSpPr/>
          <p:nvPr/>
        </p:nvSpPr>
        <p:spPr>
          <a:xfrm>
            <a:off x="7874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 180"/>
          <p:cNvSpPr/>
          <p:nvPr/>
        </p:nvSpPr>
        <p:spPr>
          <a:xfrm>
            <a:off x="8026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81791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83315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" name="Rectangle 183"/>
          <p:cNvSpPr/>
          <p:nvPr/>
        </p:nvSpPr>
        <p:spPr>
          <a:xfrm>
            <a:off x="84839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86363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8788730" y="3872886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/>
          <p:cNvSpPr/>
          <p:nvPr/>
        </p:nvSpPr>
        <p:spPr>
          <a:xfrm>
            <a:off x="89411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/>
          <p:cNvSpPr/>
          <p:nvPr/>
        </p:nvSpPr>
        <p:spPr>
          <a:xfrm>
            <a:off x="90935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92459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9550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5283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6045530" y="3872886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</a:t>
            </a:r>
            <a:endParaRPr lang="en-US" dirty="0"/>
          </a:p>
        </p:txBody>
      </p:sp>
      <p:sp>
        <p:nvSpPr>
          <p:cNvPr id="193" name="Rectangle 192"/>
          <p:cNvSpPr/>
          <p:nvPr/>
        </p:nvSpPr>
        <p:spPr>
          <a:xfrm>
            <a:off x="72647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/>
          <p:cNvSpPr/>
          <p:nvPr/>
        </p:nvSpPr>
        <p:spPr>
          <a:xfrm>
            <a:off x="9398330" y="3872886"/>
            <a:ext cx="152400" cy="381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958385" y="281647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Allele 1</a:t>
            </a:r>
            <a:endParaRPr lang="en-US" dirty="0"/>
          </a:p>
        </p:txBody>
      </p:sp>
      <p:sp>
        <p:nvSpPr>
          <p:cNvPr id="201" name="TextBox 200"/>
          <p:cNvSpPr txBox="1"/>
          <p:nvPr/>
        </p:nvSpPr>
        <p:spPr>
          <a:xfrm>
            <a:off x="4958385" y="42679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Allele 2</a:t>
            </a:r>
            <a:endParaRPr lang="en-US" dirty="0"/>
          </a:p>
        </p:txBody>
      </p:sp>
      <p:sp>
        <p:nvSpPr>
          <p:cNvPr id="202" name="Rectangle 201"/>
          <p:cNvSpPr/>
          <p:nvPr/>
        </p:nvSpPr>
        <p:spPr>
          <a:xfrm>
            <a:off x="46739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/>
          <p:cNvSpPr/>
          <p:nvPr/>
        </p:nvSpPr>
        <p:spPr>
          <a:xfrm>
            <a:off x="48263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/>
          <p:cNvSpPr/>
          <p:nvPr/>
        </p:nvSpPr>
        <p:spPr>
          <a:xfrm>
            <a:off x="49787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Rectangle 204"/>
          <p:cNvSpPr/>
          <p:nvPr/>
        </p:nvSpPr>
        <p:spPr>
          <a:xfrm>
            <a:off x="5131130" y="17607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 205"/>
          <p:cNvSpPr/>
          <p:nvPr/>
        </p:nvSpPr>
        <p:spPr>
          <a:xfrm>
            <a:off x="5435930" y="1760780"/>
            <a:ext cx="152400" cy="381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206"/>
          <p:cNvSpPr/>
          <p:nvPr/>
        </p:nvSpPr>
        <p:spPr>
          <a:xfrm>
            <a:off x="5588330" y="17607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/>
          <p:cNvSpPr/>
          <p:nvPr/>
        </p:nvSpPr>
        <p:spPr>
          <a:xfrm>
            <a:off x="5740730" y="1760780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/>
          <p:cNvSpPr/>
          <p:nvPr/>
        </p:nvSpPr>
        <p:spPr>
          <a:xfrm>
            <a:off x="5893130" y="1760780"/>
            <a:ext cx="1524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/>
          <p:cNvSpPr/>
          <p:nvPr/>
        </p:nvSpPr>
        <p:spPr>
          <a:xfrm>
            <a:off x="61979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Rectangle 210"/>
          <p:cNvSpPr/>
          <p:nvPr/>
        </p:nvSpPr>
        <p:spPr>
          <a:xfrm>
            <a:off x="63503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/>
          <p:cNvSpPr/>
          <p:nvPr/>
        </p:nvSpPr>
        <p:spPr>
          <a:xfrm>
            <a:off x="65027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ectangle 212"/>
          <p:cNvSpPr/>
          <p:nvPr/>
        </p:nvSpPr>
        <p:spPr>
          <a:xfrm>
            <a:off x="66551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ectangle 213"/>
          <p:cNvSpPr/>
          <p:nvPr/>
        </p:nvSpPr>
        <p:spPr>
          <a:xfrm>
            <a:off x="68075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214"/>
          <p:cNvSpPr/>
          <p:nvPr/>
        </p:nvSpPr>
        <p:spPr>
          <a:xfrm>
            <a:off x="69599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ectangle 215"/>
          <p:cNvSpPr/>
          <p:nvPr/>
        </p:nvSpPr>
        <p:spPr>
          <a:xfrm>
            <a:off x="71123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Rectangle 216"/>
          <p:cNvSpPr/>
          <p:nvPr/>
        </p:nvSpPr>
        <p:spPr>
          <a:xfrm>
            <a:off x="74171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Rectangle 217"/>
          <p:cNvSpPr/>
          <p:nvPr/>
        </p:nvSpPr>
        <p:spPr>
          <a:xfrm>
            <a:off x="75695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>
            <a:off x="77219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Rectangle 219"/>
          <p:cNvSpPr/>
          <p:nvPr/>
        </p:nvSpPr>
        <p:spPr>
          <a:xfrm>
            <a:off x="78743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Rectangle 220"/>
          <p:cNvSpPr/>
          <p:nvPr/>
        </p:nvSpPr>
        <p:spPr>
          <a:xfrm>
            <a:off x="80267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Rectangle 221"/>
          <p:cNvSpPr/>
          <p:nvPr/>
        </p:nvSpPr>
        <p:spPr>
          <a:xfrm>
            <a:off x="81791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Rectangle 222"/>
          <p:cNvSpPr/>
          <p:nvPr/>
        </p:nvSpPr>
        <p:spPr>
          <a:xfrm>
            <a:off x="83315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Rectangle 223"/>
          <p:cNvSpPr/>
          <p:nvPr/>
        </p:nvSpPr>
        <p:spPr>
          <a:xfrm>
            <a:off x="84839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Rectangle 224"/>
          <p:cNvSpPr/>
          <p:nvPr/>
        </p:nvSpPr>
        <p:spPr>
          <a:xfrm>
            <a:off x="86363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Rectangle 225"/>
          <p:cNvSpPr/>
          <p:nvPr/>
        </p:nvSpPr>
        <p:spPr>
          <a:xfrm>
            <a:off x="8788730" y="1760780"/>
            <a:ext cx="152400" cy="381000"/>
          </a:xfrm>
          <a:prstGeom prst="rect">
            <a:avLst/>
          </a:prstGeom>
          <a:solidFill>
            <a:srgbClr val="DED34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Rectangle 226"/>
          <p:cNvSpPr/>
          <p:nvPr/>
        </p:nvSpPr>
        <p:spPr>
          <a:xfrm>
            <a:off x="89411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Rectangle 227"/>
          <p:cNvSpPr/>
          <p:nvPr/>
        </p:nvSpPr>
        <p:spPr>
          <a:xfrm>
            <a:off x="90935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Rectangle 228"/>
          <p:cNvSpPr/>
          <p:nvPr/>
        </p:nvSpPr>
        <p:spPr>
          <a:xfrm>
            <a:off x="92459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/>
          <p:cNvSpPr/>
          <p:nvPr/>
        </p:nvSpPr>
        <p:spPr>
          <a:xfrm>
            <a:off x="95507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/>
          <p:cNvSpPr/>
          <p:nvPr/>
        </p:nvSpPr>
        <p:spPr>
          <a:xfrm>
            <a:off x="5283530" y="1760780"/>
            <a:ext cx="152400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Rectangle 231"/>
          <p:cNvSpPr/>
          <p:nvPr/>
        </p:nvSpPr>
        <p:spPr>
          <a:xfrm>
            <a:off x="6045530" y="1760780"/>
            <a:ext cx="152400" cy="381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Rectangle 232"/>
          <p:cNvSpPr/>
          <p:nvPr/>
        </p:nvSpPr>
        <p:spPr>
          <a:xfrm>
            <a:off x="72647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Rectangle 233"/>
          <p:cNvSpPr/>
          <p:nvPr/>
        </p:nvSpPr>
        <p:spPr>
          <a:xfrm>
            <a:off x="9398330" y="1760780"/>
            <a:ext cx="1524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9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3693838" y="1761355"/>
            <a:ext cx="455919" cy="759865"/>
          </a:xfrm>
          <a:prstGeom prst="rect">
            <a:avLst/>
          </a:prstGeom>
          <a:noFill/>
        </p:spPr>
      </p:pic>
      <p:pic>
        <p:nvPicPr>
          <p:cNvPr id="240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3952303" y="1572657"/>
            <a:ext cx="455919" cy="759865"/>
          </a:xfrm>
          <a:prstGeom prst="rect">
            <a:avLst/>
          </a:prstGeom>
          <a:noFill/>
        </p:spPr>
      </p:pic>
      <p:pic>
        <p:nvPicPr>
          <p:cNvPr id="241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2" cstate="print"/>
          <a:srcRect l="65943" t="5051" r="26043" b="84633"/>
          <a:stretch>
            <a:fillRect/>
          </a:stretch>
        </p:blipFill>
        <p:spPr bwMode="auto">
          <a:xfrm>
            <a:off x="4218011" y="1446580"/>
            <a:ext cx="455919" cy="759865"/>
          </a:xfrm>
          <a:prstGeom prst="rect">
            <a:avLst/>
          </a:prstGeom>
          <a:noFill/>
        </p:spPr>
      </p:pic>
      <p:sp>
        <p:nvSpPr>
          <p:cNvPr id="242" name="TextBox 241"/>
          <p:cNvSpPr txBox="1"/>
          <p:nvPr/>
        </p:nvSpPr>
        <p:spPr>
          <a:xfrm>
            <a:off x="2596821" y="1538525"/>
            <a:ext cx="11796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Haploid </a:t>
            </a:r>
          </a:p>
          <a:p>
            <a:r>
              <a:rPr lang="en-US" dirty="0" smtClean="0"/>
              <a:t>Reference </a:t>
            </a:r>
          </a:p>
          <a:p>
            <a:r>
              <a:rPr lang="en-US" dirty="0" smtClean="0"/>
              <a:t>Genome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0564" y="4980378"/>
            <a:ext cx="701416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</a:t>
            </a:r>
            <a:r>
              <a:rPr lang="en-US" sz="2800" dirty="0" smtClean="0"/>
              <a:t>llele</a:t>
            </a:r>
          </a:p>
          <a:p>
            <a:r>
              <a:rPr lang="en-US" sz="2800" dirty="0" smtClean="0"/>
              <a:t>= an alternate form of the same gene/variant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heterozygous SNV</a:t>
            </a:r>
          </a:p>
          <a:p>
            <a:r>
              <a:rPr lang="en-US" sz="2800" dirty="0" smtClean="0"/>
              <a:t>= SNV that shows 2 different alleles in a person</a:t>
            </a:r>
            <a:endParaRPr lang="en-US" sz="2800" dirty="0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740730" y="4356764"/>
            <a:ext cx="304800" cy="760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38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817772" cy="863905"/>
          </a:xfrm>
        </p:spPr>
        <p:txBody>
          <a:bodyPr/>
          <a:lstStyle/>
          <a:p>
            <a:r>
              <a:rPr lang="en-US" b="1" dirty="0" smtClean="0"/>
              <a:t>Allele-specific binding and expression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6" t="60766" r="1836" b="27703"/>
          <a:stretch/>
        </p:blipFill>
        <p:spPr>
          <a:xfrm>
            <a:off x="6951407" y="1590614"/>
            <a:ext cx="2860509" cy="13590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59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797" y="1229032"/>
            <a:ext cx="5128641" cy="5347258"/>
          </a:xfrm>
          <a:prstGeom prst="rect">
            <a:avLst/>
          </a:prstGeom>
        </p:spPr>
      </p:pic>
      <p:pic>
        <p:nvPicPr>
          <p:cNvPr id="19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6" t="81724" r="1836" b="12019"/>
          <a:stretch/>
        </p:blipFill>
        <p:spPr>
          <a:xfrm>
            <a:off x="6951406" y="4384985"/>
            <a:ext cx="2860509" cy="73742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800100" y="3003552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838200" y="1454722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sp>
        <p:nvSpPr>
          <p:cNvPr id="15" name="Oval 14"/>
          <p:cNvSpPr/>
          <p:nvPr/>
        </p:nvSpPr>
        <p:spPr>
          <a:xfrm>
            <a:off x="800100" y="5673026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16" name="Rectangle 15"/>
          <p:cNvSpPr/>
          <p:nvPr/>
        </p:nvSpPr>
        <p:spPr>
          <a:xfrm>
            <a:off x="838200" y="4630347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818120" y="1567754"/>
            <a:ext cx="14973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variants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8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3060"/>
            <a:ext cx="10515600" cy="971550"/>
          </a:xfrm>
        </p:spPr>
        <p:txBody>
          <a:bodyPr>
            <a:normAutofit fontScale="90000"/>
          </a:bodyPr>
          <a:lstStyle/>
          <a:p>
            <a:r>
              <a:rPr lang="en-US" b="1" u="sng" dirty="0"/>
              <a:t>Cost</a:t>
            </a:r>
            <a:r>
              <a:rPr lang="en-US" dirty="0"/>
              <a:t> </a:t>
            </a:r>
            <a:r>
              <a:rPr lang="en-US" dirty="0" smtClean="0"/>
              <a:t>is the main limiting factor in DNA sequencing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530983" y="6488668"/>
            <a:ext cx="4619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 from:  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hlinkClick r:id="rId3"/>
              </a:rPr>
              <a:t>www.genome.gov/sequencingcosts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01103" y="6358759"/>
            <a:ext cx="726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0" y="712008"/>
            <a:ext cx="12192000" cy="61356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12960" y="4165600"/>
            <a:ext cx="211328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5" t="64496" r="2661" b="24580"/>
          <a:stretch/>
        </p:blipFill>
        <p:spPr>
          <a:xfrm>
            <a:off x="9712960" y="4155212"/>
            <a:ext cx="2045970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75114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smtClean="0"/>
              <a:t>Allele-specific (AS) behavior is important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97747"/>
            <a:ext cx="7987070" cy="389345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b="1" dirty="0" smtClean="0">
                <a:sym typeface="Wingdings" pitchFamily="2" charset="2"/>
              </a:rPr>
              <a:t>Contributes to variability in gene regulation</a:t>
            </a:r>
            <a:endParaRPr lang="en-US" sz="24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2400" dirty="0" smtClean="0">
                <a:sym typeface="Wingdings" pitchFamily="2" charset="2"/>
              </a:rPr>
              <a:t>-- transcription factor binding</a:t>
            </a:r>
          </a:p>
          <a:p>
            <a:pPr marL="0" indent="0">
              <a:buNone/>
            </a:pPr>
            <a:r>
              <a:rPr lang="en-US" sz="2400" dirty="0" smtClean="0">
                <a:sym typeface="Wingdings" pitchFamily="2" charset="2"/>
              </a:rPr>
              <a:t>-- histone modification, protein translation </a:t>
            </a:r>
            <a:r>
              <a:rPr lang="en-US" sz="2400" dirty="0">
                <a:sym typeface="Wingdings" pitchFamily="2" charset="2"/>
              </a:rPr>
              <a:t>etc.</a:t>
            </a:r>
          </a:p>
          <a:p>
            <a:pPr marL="514350" indent="-514350">
              <a:buNone/>
            </a:pPr>
            <a:endParaRPr lang="en-US" sz="2400" dirty="0">
              <a:sym typeface="Wingdings" pitchFamily="2" charset="2"/>
            </a:endParaRPr>
          </a:p>
          <a:p>
            <a:pPr marL="457200" indent="-457200">
              <a:buFont typeface="+mj-lt"/>
              <a:buAutoNum type="arabicPeriod" startAt="2"/>
            </a:pPr>
            <a:r>
              <a:rPr lang="en-US" b="1" dirty="0" smtClean="0">
                <a:sym typeface="Wingdings" pitchFamily="2" charset="2"/>
              </a:rPr>
              <a:t>Some diseases due to allele-specific </a:t>
            </a:r>
            <a:r>
              <a:rPr lang="en-US" b="1" dirty="0">
                <a:sym typeface="Wingdings" pitchFamily="2" charset="2"/>
              </a:rPr>
              <a:t>effects</a:t>
            </a:r>
            <a:r>
              <a:rPr lang="en-US" dirty="0">
                <a:sym typeface="Wingdings" pitchFamily="2" charset="2"/>
              </a:rPr>
              <a:t>: </a:t>
            </a:r>
            <a:endParaRPr lang="en-US" sz="2400" dirty="0">
              <a:sym typeface="Wingdings" pitchFamily="2" charset="2"/>
            </a:endParaRPr>
          </a:p>
          <a:p>
            <a:pPr>
              <a:buNone/>
            </a:pPr>
            <a:r>
              <a:rPr lang="en-US" sz="2400" dirty="0">
                <a:sym typeface="Wingdings" pitchFamily="2" charset="2"/>
              </a:rPr>
              <a:t>-- </a:t>
            </a:r>
            <a:r>
              <a:rPr lang="en-US" sz="2400" dirty="0" err="1">
                <a:sym typeface="Wingdings" pitchFamily="2" charset="2"/>
              </a:rPr>
              <a:t>Prader</a:t>
            </a:r>
            <a:r>
              <a:rPr lang="en-US" sz="2400" dirty="0">
                <a:sym typeface="Wingdings" pitchFamily="2" charset="2"/>
              </a:rPr>
              <a:t>-Willi/</a:t>
            </a:r>
            <a:r>
              <a:rPr lang="en-US" sz="2400" dirty="0" err="1">
                <a:sym typeface="Wingdings" pitchFamily="2" charset="2"/>
              </a:rPr>
              <a:t>Angelman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Syndrome</a:t>
            </a:r>
            <a:endParaRPr lang="en-US" sz="2400" dirty="0">
              <a:sym typeface="Wingdings" pitchFamily="2" charset="2"/>
            </a:endParaRPr>
          </a:p>
          <a:p>
            <a:pPr>
              <a:buNone/>
            </a:pPr>
            <a:r>
              <a:rPr lang="en-US" sz="2400" dirty="0">
                <a:sym typeface="Wingdings" pitchFamily="2" charset="2"/>
              </a:rPr>
              <a:t>-- </a:t>
            </a:r>
            <a:r>
              <a:rPr lang="en-US" sz="2400" dirty="0" smtClean="0">
                <a:sym typeface="Wingdings" pitchFamily="2" charset="2"/>
              </a:rPr>
              <a:t>Various cancers e.g. colorectal cancer </a:t>
            </a:r>
            <a:br>
              <a:rPr lang="en-US" sz="2400" dirty="0" smtClean="0">
                <a:sym typeface="Wingdings" pitchFamily="2" charset="2"/>
              </a:rPr>
            </a:br>
            <a:r>
              <a:rPr lang="en-US" sz="2400" dirty="0" smtClean="0">
                <a:sym typeface="Wingdings" pitchFamily="2" charset="2"/>
              </a:rPr>
              <a:t>(Valle et al. </a:t>
            </a:r>
            <a:r>
              <a:rPr lang="en-US" sz="2400" i="1" dirty="0" smtClean="0">
                <a:sym typeface="Wingdings" pitchFamily="2" charset="2"/>
              </a:rPr>
              <a:t>Nat Genet </a:t>
            </a:r>
            <a:r>
              <a:rPr lang="en-US" sz="2400" dirty="0" smtClean="0">
                <a:sym typeface="Wingdings" pitchFamily="2" charset="2"/>
              </a:rPr>
              <a:t>2008)</a:t>
            </a:r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>
          <a:xfrm>
            <a:off x="8599805" y="6462731"/>
            <a:ext cx="2743200" cy="365125"/>
          </a:xfrm>
        </p:spPr>
        <p:txBody>
          <a:bodyPr/>
          <a:lstStyle/>
          <a:p>
            <a:fld id="{D2437954-4145-4234-9761-04853FE855D6}" type="slidenum">
              <a:rPr lang="en-US" smtClean="0"/>
              <a:t>60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8366027" y="4421581"/>
            <a:ext cx="3344217" cy="1593039"/>
            <a:chOff x="8309264" y="3728269"/>
            <a:chExt cx="3498273" cy="1593039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8309264" y="4559308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8690264" y="4483108"/>
              <a:ext cx="762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624569" y="3728269"/>
              <a:ext cx="1068532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B0F0"/>
                  </a:solidFill>
                </a:rPr>
                <a:t>healthy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8842664" y="4254508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 flipH="1">
              <a:off x="8879241" y="4319550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9071264" y="4254508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9107841" y="4319550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9299864" y="4254508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9336441" y="4319550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8309264" y="4940308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8690264" y="4864108"/>
              <a:ext cx="762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560671" y="3738343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B0F0"/>
                  </a:solidFill>
                </a:rPr>
                <a:t>diseased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0283537" y="4571921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10664537" y="4495721"/>
              <a:ext cx="762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0283537" y="4952921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10664537" y="4876721"/>
              <a:ext cx="762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0816937" y="4267121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10853514" y="4332163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11045537" y="4267121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/>
            <p:nvPr/>
          </p:nvCxnSpPr>
          <p:spPr>
            <a:xfrm flipH="1">
              <a:off x="11082114" y="4332163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11274137" y="4267121"/>
              <a:ext cx="76200" cy="76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 flipH="1">
              <a:off x="11310714" y="4332163"/>
              <a:ext cx="2361" cy="1635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Multiply 28"/>
            <p:cNvSpPr/>
            <p:nvPr/>
          </p:nvSpPr>
          <p:spPr>
            <a:xfrm>
              <a:off x="10896424" y="4791751"/>
              <a:ext cx="228600" cy="354119"/>
            </a:xfrm>
            <a:prstGeom prst="mathMultiply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fig2-snv.tif"/>
            <p:cNvPicPr>
              <a:picLocks noChangeAspect="1"/>
            </p:cNvPicPr>
            <p:nvPr/>
          </p:nvPicPr>
          <p:blipFill>
            <a:blip r:embed="rId3" cstate="print"/>
            <a:srcRect l="63482" t="13665" r="22411" b="73721"/>
            <a:stretch>
              <a:fillRect/>
            </a:stretch>
          </p:blipFill>
          <p:spPr>
            <a:xfrm>
              <a:off x="9147464" y="5092708"/>
              <a:ext cx="762000" cy="228600"/>
            </a:xfrm>
            <a:prstGeom prst="rect">
              <a:avLst/>
            </a:prstGeom>
          </p:spPr>
        </p:pic>
      </p:grpSp>
      <p:pic>
        <p:nvPicPr>
          <p:cNvPr id="31" name="Picture 30" descr="fig2-snv.tif"/>
          <p:cNvPicPr>
            <a:picLocks noChangeAspect="1"/>
          </p:cNvPicPr>
          <p:nvPr/>
        </p:nvPicPr>
        <p:blipFill rotWithShape="1">
          <a:blip r:embed="rId3" cstate="print"/>
          <a:srcRect l="63482" t="13665" r="22411" b="81543"/>
          <a:stretch/>
        </p:blipFill>
        <p:spPr>
          <a:xfrm>
            <a:off x="9131165" y="6024752"/>
            <a:ext cx="762000" cy="8683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030892" y="501286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8058163" y="544439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</a:t>
            </a:r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7743005" y="4800987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</a:t>
            </a:r>
            <a:endParaRPr lang="en-US" sz="2800" dirty="0"/>
          </a:p>
        </p:txBody>
      </p:sp>
      <p:sp>
        <p:nvSpPr>
          <p:cNvPr id="36" name="Rectangle 35"/>
          <p:cNvSpPr/>
          <p:nvPr/>
        </p:nvSpPr>
        <p:spPr>
          <a:xfrm>
            <a:off x="7767091" y="5493833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</a:t>
            </a:r>
            <a:endParaRPr lang="en-US" sz="2800" dirty="0"/>
          </a:p>
        </p:txBody>
      </p:sp>
      <p:pic>
        <p:nvPicPr>
          <p:cNvPr id="1026" name="Picture 2" descr="Prader Willi Facial Featur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017" y="2641731"/>
            <a:ext cx="21907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93128" y="4061773"/>
            <a:ext cx="3246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ym typeface="Wingdings" pitchFamily="2" charset="2"/>
              </a:rPr>
              <a:t>Prader</a:t>
            </a:r>
            <a:r>
              <a:rPr lang="en-US" dirty="0" smtClean="0">
                <a:sym typeface="Wingdings" pitchFamily="2" charset="2"/>
              </a:rPr>
              <a:t>-Willi syndrome patients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4966952" y="6450118"/>
            <a:ext cx="59500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Photo credit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: 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  <a:hlinkClick r:id="rId5"/>
              </a:rPr>
              <a:t>https://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  <a:hlinkClick r:id="rId5"/>
              </a:rPr>
              <a:t>en.wikipedia.org/wiki/Prader%E2%80%93Willi_syndrome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03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How to detect allele-specific variants</a:t>
            </a:r>
            <a:endParaRPr lang="en-US" sz="4800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851" y="2377440"/>
            <a:ext cx="10515600" cy="19453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Project 2:</a:t>
            </a:r>
          </a:p>
          <a:p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Using personal genomes:</a:t>
            </a:r>
            <a:b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000" dirty="0" err="1" smtClean="0">
                <a:solidFill>
                  <a:schemeClr val="bg1">
                    <a:lumMod val="50000"/>
                  </a:schemeClr>
                </a:solidFill>
              </a:rPr>
              <a:t>AlleleDB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, creating a resource for allele-specific variants using 382 personal genomes</a:t>
            </a: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8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Finding allele-specific variants starts with DNA reads (from a functional assay</a:t>
            </a:r>
            <a:r>
              <a:rPr lang="en-US" b="1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Allele-specific binding</a:t>
            </a:r>
            <a:br>
              <a:rPr lang="en-US" dirty="0" smtClean="0"/>
            </a:b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err="1" smtClean="0">
                <a:sym typeface="Wingdings" panose="05000000000000000000" pitchFamily="2" charset="2"/>
              </a:rPr>
              <a:t>ChIP-seq</a:t>
            </a:r>
            <a:r>
              <a:rPr lang="en-US" dirty="0" smtClean="0">
                <a:sym typeface="Wingdings" panose="05000000000000000000" pitchFamily="2" charset="2"/>
              </a:rPr>
              <a:t> (chromatin immunoprecipitation sequencing)</a:t>
            </a:r>
            <a:endParaRPr lang="en-US" dirty="0"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Wingdings" panose="05000000000000000000" pitchFamily="2" charset="2"/>
              </a:rPr>
              <a:t>Allele-specific expression</a:t>
            </a:r>
            <a:r>
              <a:rPr lang="en-US" dirty="0">
                <a:sym typeface="Wingdings" panose="05000000000000000000" pitchFamily="2" charset="2"/>
              </a:rPr>
              <a:t/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 RNA-</a:t>
            </a:r>
            <a:r>
              <a:rPr lang="en-US" dirty="0" err="1" smtClean="0">
                <a:sym typeface="Wingdings" panose="05000000000000000000" pitchFamily="2" charset="2"/>
              </a:rPr>
              <a:t>seq</a:t>
            </a:r>
            <a:r>
              <a:rPr lang="en-US" dirty="0" smtClean="0">
                <a:sym typeface="Wingdings" panose="05000000000000000000" pitchFamily="2" charset="2"/>
              </a:rPr>
              <a:t> (RNA sequencing)</a:t>
            </a: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9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769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>
            <a:off x="4640072" y="3771126"/>
            <a:ext cx="1856232" cy="7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21660" y="2804893"/>
            <a:ext cx="1298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Crosslink with formaldehyde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16200000">
            <a:off x="6674104" y="3231919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253674" y="4508912"/>
            <a:ext cx="22220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/>
              <a:t>Immunoprecipitate</a:t>
            </a:r>
            <a:r>
              <a:rPr lang="en-US" sz="1400" b="1" dirty="0"/>
              <a:t> and </a:t>
            </a:r>
            <a:r>
              <a:rPr lang="en-US" sz="1400" b="1" dirty="0" smtClean="0"/>
              <a:t>wash away unbound DNA fragments (pink)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253674" y="538239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Reverse crosslink</a:t>
            </a:r>
          </a:p>
        </p:txBody>
      </p:sp>
      <p:pic>
        <p:nvPicPr>
          <p:cNvPr id="36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>
            <a:off x="6729401" y="3780070"/>
            <a:ext cx="1856232" cy="7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8346586" y="2820775"/>
            <a:ext cx="1125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itchFamily="34" charset="0"/>
              </a:rPr>
              <a:t>Add </a:t>
            </a:r>
            <a:r>
              <a:rPr lang="en-US" sz="1400" b="1" dirty="0" smtClean="0">
                <a:latin typeface="Arial Narrow" pitchFamily="34" charset="0"/>
              </a:rPr>
              <a:t>specific </a:t>
            </a:r>
            <a:r>
              <a:rPr lang="en-US" sz="1400" b="1" dirty="0">
                <a:latin typeface="Arial Narrow" pitchFamily="34" charset="0"/>
              </a:rPr>
              <a:t>antibody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C67D-7823-45D6-8606-1343732AA92D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812223" y="1863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/>
              <a:t>ChIP-seq</a:t>
            </a:r>
            <a:r>
              <a:rPr lang="en-US" b="1" dirty="0" smtClean="0"/>
              <a:t>, </a:t>
            </a:r>
            <a:r>
              <a:rPr lang="en-US" b="1" dirty="0"/>
              <a:t>to detect </a:t>
            </a:r>
            <a:r>
              <a:rPr lang="en-US" b="1" dirty="0" smtClean="0"/>
              <a:t>DNA binding sites of DNA-binding proteins</a:t>
            </a:r>
            <a:endParaRPr lang="en-US" b="1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3493" y="2828696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>
            <a:off x="454152" y="3768803"/>
            <a:ext cx="1856232" cy="7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>
            <a:off x="2550742" y="3769044"/>
            <a:ext cx="1856232" cy="7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/>
          <p:nvPr/>
        </p:nvCxnSpPr>
        <p:spPr>
          <a:xfrm rot="16200000">
            <a:off x="4376905" y="3193066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6200000">
            <a:off x="2340235" y="321151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65293" y="2317931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</a:rPr>
              <a:t>DNA-binding protein</a:t>
            </a:r>
            <a:endParaRPr lang="en-US" sz="1400" b="1" dirty="0">
              <a:latin typeface="Arial Narrow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8585633" y="4125291"/>
            <a:ext cx="1522556" cy="4965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6200000">
            <a:off x="8927087" y="318050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979118" y="2422668"/>
            <a:ext cx="12265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</a:rPr>
              <a:t>Sonicate (using sound energy to break DNA up) </a:t>
            </a:r>
            <a:endParaRPr lang="en-US" sz="1400" b="1" dirty="0">
              <a:latin typeface="Arial Narrow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645050" y="4502531"/>
            <a:ext cx="1667807" cy="456922"/>
            <a:chOff x="3178708" y="5140776"/>
            <a:chExt cx="4224275" cy="1157307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32059" y="5149450"/>
              <a:ext cx="85725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3178708" y="6226917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62221" y="5140776"/>
              <a:ext cx="85725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4708870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92383" y="5140776"/>
              <a:ext cx="85725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6239032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888" y="3015432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1712" y="3076222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1048061" y="2649228"/>
            <a:ext cx="110864" cy="2093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8824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780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Multiply 66"/>
          <p:cNvSpPr/>
          <p:nvPr/>
        </p:nvSpPr>
        <p:spPr>
          <a:xfrm>
            <a:off x="5803323" y="3714001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Multiply 67"/>
          <p:cNvSpPr/>
          <p:nvPr/>
        </p:nvSpPr>
        <p:spPr>
          <a:xfrm>
            <a:off x="4838398" y="3714001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2082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6137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093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Multiply 79"/>
          <p:cNvSpPr/>
          <p:nvPr/>
        </p:nvSpPr>
        <p:spPr>
          <a:xfrm>
            <a:off x="5325872" y="3713972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642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7697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653" y="3574935"/>
            <a:ext cx="326517" cy="20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9917879" y="2579417"/>
            <a:ext cx="284152" cy="26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9" name="Straight Arrow Connector 68"/>
          <p:cNvCxnSpPr/>
          <p:nvPr/>
        </p:nvCxnSpPr>
        <p:spPr>
          <a:xfrm flipH="1">
            <a:off x="846202" y="3815227"/>
            <a:ext cx="152400" cy="398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99072" y="4213369"/>
            <a:ext cx="604281" cy="30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</a:rPr>
              <a:t>DNA</a:t>
            </a:r>
            <a:endParaRPr lang="en-US" sz="1400" b="1" dirty="0">
              <a:latin typeface="Arial Narrow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>
            <a:off x="6983778" y="3615324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7420388" y="3595221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7478954" y="3595221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7910102" y="3595221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7992504" y="3595597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8430053" y="3595221"/>
            <a:ext cx="10160" cy="36576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3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-60000" b="-60000"/>
          <a:stretch>
            <a:fillRect/>
          </a:stretch>
        </p:blipFill>
        <p:spPr bwMode="auto">
          <a:xfrm>
            <a:off x="6993000" y="3768633"/>
            <a:ext cx="432984" cy="9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Multiply 89"/>
          <p:cNvSpPr/>
          <p:nvPr/>
        </p:nvSpPr>
        <p:spPr>
          <a:xfrm>
            <a:off x="6957271" y="3714001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Picture 3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-60000" b="-60000"/>
          <a:stretch>
            <a:fillRect/>
          </a:stretch>
        </p:blipFill>
        <p:spPr bwMode="auto">
          <a:xfrm>
            <a:off x="7494143" y="3763947"/>
            <a:ext cx="432984" cy="9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Multiply 90"/>
          <p:cNvSpPr/>
          <p:nvPr/>
        </p:nvSpPr>
        <p:spPr>
          <a:xfrm>
            <a:off x="7444745" y="3713972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3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-60000" b="-60000"/>
          <a:stretch>
            <a:fillRect/>
          </a:stretch>
        </p:blipFill>
        <p:spPr bwMode="auto">
          <a:xfrm>
            <a:off x="7997435" y="3766692"/>
            <a:ext cx="432984" cy="9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Multiply 88"/>
          <p:cNvSpPr/>
          <p:nvPr/>
        </p:nvSpPr>
        <p:spPr>
          <a:xfrm>
            <a:off x="7922196" y="3714001"/>
            <a:ext cx="533400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9778240" y="2856623"/>
            <a:ext cx="533400" cy="291466"/>
            <a:chOff x="9778240" y="2856623"/>
            <a:chExt cx="533400" cy="291466"/>
          </a:xfrm>
        </p:grpSpPr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697" y="2856623"/>
              <a:ext cx="326517" cy="20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9853479" y="3048380"/>
              <a:ext cx="432984" cy="9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" name="Multiply 98"/>
            <p:cNvSpPr/>
            <p:nvPr/>
          </p:nvSpPr>
          <p:spPr>
            <a:xfrm>
              <a:off x="9778240" y="2995689"/>
              <a:ext cx="533400" cy="152400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10871082" y="2518924"/>
            <a:ext cx="284152" cy="26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1" name="Group 100"/>
          <p:cNvGrpSpPr/>
          <p:nvPr/>
        </p:nvGrpSpPr>
        <p:grpSpPr>
          <a:xfrm>
            <a:off x="10731443" y="2796130"/>
            <a:ext cx="533400" cy="291466"/>
            <a:chOff x="9778240" y="2856623"/>
            <a:chExt cx="533400" cy="291466"/>
          </a:xfrm>
        </p:grpSpPr>
        <p:pic>
          <p:nvPicPr>
            <p:cNvPr id="10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697" y="2856623"/>
              <a:ext cx="326517" cy="20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9853479" y="3048380"/>
              <a:ext cx="432984" cy="9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" name="Multiply 103"/>
            <p:cNvSpPr/>
            <p:nvPr/>
          </p:nvSpPr>
          <p:spPr>
            <a:xfrm>
              <a:off x="9778240" y="2995689"/>
              <a:ext cx="533400" cy="152400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10438375" y="3135245"/>
            <a:ext cx="284152" cy="26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6" name="Group 105"/>
          <p:cNvGrpSpPr/>
          <p:nvPr/>
        </p:nvGrpSpPr>
        <p:grpSpPr>
          <a:xfrm>
            <a:off x="10298736" y="3412451"/>
            <a:ext cx="533400" cy="291466"/>
            <a:chOff x="9778240" y="2856623"/>
            <a:chExt cx="533400" cy="291466"/>
          </a:xfrm>
        </p:grpSpPr>
        <p:pic>
          <p:nvPicPr>
            <p:cNvPr id="10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697" y="2856623"/>
              <a:ext cx="326517" cy="20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9853479" y="3048380"/>
              <a:ext cx="432984" cy="9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" name="Multiply 108"/>
            <p:cNvSpPr/>
            <p:nvPr/>
          </p:nvSpPr>
          <p:spPr>
            <a:xfrm>
              <a:off x="9778240" y="2995689"/>
              <a:ext cx="533400" cy="152400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2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 rot="18746829">
            <a:off x="10335875" y="2420108"/>
            <a:ext cx="386652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 rot="2041592">
            <a:off x="11006288" y="3401935"/>
            <a:ext cx="386652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" name="Picture 3"/>
          <p:cNvPicPr>
            <a:picLocks noChangeArrowheads="1"/>
          </p:cNvPicPr>
          <p:nvPr/>
        </p:nvPicPr>
        <p:blipFill>
          <a:blip r:embed="rId4" cstate="print"/>
          <a:srcRect t="-60000" b="-60000"/>
          <a:stretch>
            <a:fillRect/>
          </a:stretch>
        </p:blipFill>
        <p:spPr bwMode="auto">
          <a:xfrm rot="20155307">
            <a:off x="9565771" y="3422902"/>
            <a:ext cx="386652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28" r="17430" b="5857"/>
          <a:stretch/>
        </p:blipFill>
        <p:spPr>
          <a:xfrm>
            <a:off x="3679199" y="5218738"/>
            <a:ext cx="3061190" cy="610150"/>
          </a:xfrm>
        </p:spPr>
      </p:pic>
      <p:pic>
        <p:nvPicPr>
          <p:cNvPr id="116" name="Content Placeholder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70" t="73628" r="268" b="5857"/>
          <a:stretch/>
        </p:blipFill>
        <p:spPr>
          <a:xfrm>
            <a:off x="6705595" y="5387586"/>
            <a:ext cx="636270" cy="610150"/>
          </a:xfrm>
          <a:prstGeom prst="rect">
            <a:avLst/>
          </a:prstGeom>
        </p:spPr>
      </p:pic>
      <p:grpSp>
        <p:nvGrpSpPr>
          <p:cNvPr id="117" name="Group 116"/>
          <p:cNvGrpSpPr/>
          <p:nvPr/>
        </p:nvGrpSpPr>
        <p:grpSpPr>
          <a:xfrm>
            <a:off x="355636" y="6073174"/>
            <a:ext cx="4854158" cy="646684"/>
            <a:chOff x="2885440" y="5904894"/>
            <a:chExt cx="6119539" cy="815261"/>
          </a:xfrm>
        </p:grpSpPr>
        <p:sp>
          <p:nvSpPr>
            <p:cNvPr id="118" name="Oval 117"/>
            <p:cNvSpPr/>
            <p:nvPr/>
          </p:nvSpPr>
          <p:spPr>
            <a:xfrm>
              <a:off x="2885440" y="5904894"/>
              <a:ext cx="4877816" cy="815261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9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3178708" y="6226917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4708870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6239032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" name="TextBox 121"/>
            <p:cNvSpPr txBox="1"/>
            <p:nvPr/>
          </p:nvSpPr>
          <p:spPr>
            <a:xfrm>
              <a:off x="7827862" y="6042250"/>
              <a:ext cx="117711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DNA reads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23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3178708" y="6349202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4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4708870" y="6340528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6239032" y="6340528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26" name="Straight Arrow Connector 125"/>
          <p:cNvCxnSpPr/>
          <p:nvPr/>
        </p:nvCxnSpPr>
        <p:spPr>
          <a:xfrm flipH="1">
            <a:off x="5896333" y="4980170"/>
            <a:ext cx="519321" cy="1693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2926019" y="5828496"/>
            <a:ext cx="519321" cy="1693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Oval 127"/>
          <p:cNvSpPr/>
          <p:nvPr/>
        </p:nvSpPr>
        <p:spPr>
          <a:xfrm>
            <a:off x="6532300" y="4751235"/>
            <a:ext cx="2032434" cy="35098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36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RNA-</a:t>
            </a:r>
            <a:r>
              <a:rPr lang="en-US" b="1" dirty="0" err="1" smtClean="0"/>
              <a:t>seq</a:t>
            </a:r>
            <a:r>
              <a:rPr lang="en-US" b="1" dirty="0"/>
              <a:t>, to detect gene </a:t>
            </a:r>
            <a:r>
              <a:rPr lang="en-US" b="1" dirty="0" smtClean="0"/>
              <a:t>expression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8"/>
          <a:stretch/>
        </p:blipFill>
        <p:spPr>
          <a:xfrm>
            <a:off x="5890257" y="2199341"/>
            <a:ext cx="3707426" cy="27999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66952" y="6450118"/>
            <a:ext cx="59500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Figure credit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: 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  <a:hlinkClick r:id="rId3"/>
              </a:rPr>
              <a:t>http://rnaseq.uoregon.edu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  <a:hlinkClick r:id="rId3"/>
              </a:rPr>
              <a:t>/</a:t>
            </a: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96047" y="5452386"/>
            <a:ext cx="4854158" cy="646684"/>
            <a:chOff x="2885440" y="5904894"/>
            <a:chExt cx="6119539" cy="815261"/>
          </a:xfrm>
        </p:grpSpPr>
        <p:sp>
          <p:nvSpPr>
            <p:cNvPr id="7" name="Oval 6"/>
            <p:cNvSpPr/>
            <p:nvPr/>
          </p:nvSpPr>
          <p:spPr>
            <a:xfrm>
              <a:off x="2885440" y="5904894"/>
              <a:ext cx="4877816" cy="815261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3178708" y="6226917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4708870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6239032" y="6218243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7827862" y="6042250"/>
              <a:ext cx="117711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DNA reads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6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3178708" y="6349202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4708870" y="6340528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3"/>
            <p:cNvPicPr>
              <a:picLocks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60000" b="-60000"/>
            <a:stretch>
              <a:fillRect/>
            </a:stretch>
          </p:blipFill>
          <p:spPr bwMode="auto">
            <a:xfrm>
              <a:off x="6239032" y="6340528"/>
              <a:ext cx="1163951" cy="7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4" t="53365" r="20385" b="24638"/>
          <a:stretch/>
        </p:blipFill>
        <p:spPr>
          <a:xfrm>
            <a:off x="1945651" y="2830212"/>
            <a:ext cx="1503470" cy="67533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318975" y="2432417"/>
            <a:ext cx="442174" cy="6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3" t="23451" r="48984" b="61682"/>
          <a:stretch/>
        </p:blipFill>
        <p:spPr>
          <a:xfrm rot="14509582">
            <a:off x="5281421" y="2818531"/>
            <a:ext cx="231820" cy="442175"/>
          </a:xfrm>
          <a:prstGeom prst="rect">
            <a:avLst/>
          </a:prstGeom>
        </p:spPr>
      </p:pic>
      <p:pic>
        <p:nvPicPr>
          <p:cNvPr id="25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3" t="23451" r="48984" b="61682"/>
          <a:stretch/>
        </p:blipFill>
        <p:spPr>
          <a:xfrm rot="2812284">
            <a:off x="6972567" y="4974019"/>
            <a:ext cx="231820" cy="44217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652942" y="2457847"/>
            <a:ext cx="669702" cy="452117"/>
            <a:chOff x="1141927" y="2556632"/>
            <a:chExt cx="669702" cy="452117"/>
          </a:xfrm>
        </p:grpSpPr>
        <p:sp>
          <p:nvSpPr>
            <p:cNvPr id="27" name="Oval 26"/>
            <p:cNvSpPr/>
            <p:nvPr/>
          </p:nvSpPr>
          <p:spPr>
            <a:xfrm>
              <a:off x="1141927" y="2556632"/>
              <a:ext cx="669702" cy="452117"/>
            </a:xfrm>
            <a:prstGeom prst="ellipse">
              <a:avLst/>
            </a:prstGeom>
            <a:solidFill>
              <a:srgbClr val="F0E9D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1455313" y="2778129"/>
              <a:ext cx="227526" cy="1625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376378" y="223591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cells</a:t>
            </a:r>
            <a:endParaRPr lang="en-US" sz="14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288806" y="2774787"/>
            <a:ext cx="669702" cy="452117"/>
            <a:chOff x="1141927" y="2556632"/>
            <a:chExt cx="669702" cy="452117"/>
          </a:xfrm>
        </p:grpSpPr>
        <p:sp>
          <p:nvSpPr>
            <p:cNvPr id="32" name="Oval 31"/>
            <p:cNvSpPr/>
            <p:nvPr/>
          </p:nvSpPr>
          <p:spPr>
            <a:xfrm>
              <a:off x="1141927" y="2556632"/>
              <a:ext cx="669702" cy="452117"/>
            </a:xfrm>
            <a:prstGeom prst="ellipse">
              <a:avLst/>
            </a:prstGeom>
            <a:solidFill>
              <a:srgbClr val="F0E9D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455313" y="2778129"/>
              <a:ext cx="227526" cy="1625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58508" y="2873696"/>
            <a:ext cx="669702" cy="452117"/>
            <a:chOff x="1141927" y="2556632"/>
            <a:chExt cx="669702" cy="452117"/>
          </a:xfrm>
        </p:grpSpPr>
        <p:sp>
          <p:nvSpPr>
            <p:cNvPr id="38" name="Oval 37"/>
            <p:cNvSpPr/>
            <p:nvPr/>
          </p:nvSpPr>
          <p:spPr>
            <a:xfrm>
              <a:off x="1141927" y="2556632"/>
              <a:ext cx="669702" cy="452117"/>
            </a:xfrm>
            <a:prstGeom prst="ellipse">
              <a:avLst/>
            </a:prstGeom>
            <a:solidFill>
              <a:srgbClr val="F0E9D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455313" y="2778129"/>
              <a:ext cx="227526" cy="1625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4" t="53365" r="20385" b="24638"/>
          <a:stretch/>
        </p:blipFill>
        <p:spPr>
          <a:xfrm>
            <a:off x="3336463" y="2830212"/>
            <a:ext cx="1503470" cy="6753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46488" y="3311525"/>
            <a:ext cx="900112" cy="1698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51217" y="3311525"/>
            <a:ext cx="900112" cy="169863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52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Read alignment to reference genome (typical</a:t>
            </a:r>
            <a:r>
              <a:rPr lang="en-US" b="1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7055"/>
            <a:ext cx="5989320" cy="453072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Start with reads:</a:t>
            </a:r>
            <a:br>
              <a:rPr lang="en-US" dirty="0" smtClean="0"/>
            </a:br>
            <a:r>
              <a:rPr lang="en-US" dirty="0" smtClean="0"/>
              <a:t>-- RNA-</a:t>
            </a:r>
            <a:r>
              <a:rPr lang="en-US" dirty="0" err="1" smtClean="0"/>
              <a:t>seq</a:t>
            </a:r>
            <a:r>
              <a:rPr lang="en-US" dirty="0" smtClean="0"/>
              <a:t> reads for allele-specific expression (ASE)</a:t>
            </a:r>
            <a:br>
              <a:rPr lang="en-US" dirty="0" smtClean="0"/>
            </a:br>
            <a:r>
              <a:rPr lang="en-US" dirty="0" smtClean="0"/>
              <a:t>-- </a:t>
            </a:r>
            <a:r>
              <a:rPr lang="en-US" dirty="0" err="1" smtClean="0"/>
              <a:t>ChIP-seq</a:t>
            </a:r>
            <a:r>
              <a:rPr lang="en-US" dirty="0" smtClean="0"/>
              <a:t> reads for allele-specific binding (ASB)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Alignment </a:t>
            </a:r>
            <a:r>
              <a:rPr lang="en-US" dirty="0" smtClean="0"/>
              <a:t>of reads </a:t>
            </a:r>
            <a:r>
              <a:rPr lang="en-US" dirty="0"/>
              <a:t>onto </a:t>
            </a:r>
            <a:r>
              <a:rPr lang="en-US" b="1" u="sng" dirty="0"/>
              <a:t>human reference </a:t>
            </a:r>
            <a:r>
              <a:rPr lang="en-US" b="1" u="sng" dirty="0" smtClean="0"/>
              <a:t>genome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Count reads at heterozygous variants and compute the ratio</a:t>
            </a:r>
          </a:p>
        </p:txBody>
      </p:sp>
      <p:pic>
        <p:nvPicPr>
          <p:cNvPr id="36" name="Picture 2"/>
          <p:cNvPicPr>
            <a:picLocks noChangeArrowheads="1"/>
          </p:cNvPicPr>
          <p:nvPr/>
        </p:nvPicPr>
        <p:blipFill>
          <a:blip r:embed="rId2" cstate="print"/>
          <a:srcRect t="-60000" b="-60000"/>
          <a:stretch>
            <a:fillRect/>
          </a:stretch>
        </p:blipFill>
        <p:spPr bwMode="auto">
          <a:xfrm>
            <a:off x="7342917" y="3445401"/>
            <a:ext cx="4430397" cy="6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6929119" y="2825641"/>
            <a:ext cx="3159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Human reference genome</a:t>
            </a:r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7434872" y="37044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80850" y="37806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480850" y="3856881"/>
            <a:ext cx="27586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848670" y="3704481"/>
            <a:ext cx="27586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894648" y="3780681"/>
            <a:ext cx="32184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848670" y="38568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848670" y="3933081"/>
            <a:ext cx="22988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894648" y="4009281"/>
            <a:ext cx="27586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9549840" y="3628281"/>
            <a:ext cx="13793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595817" y="3704481"/>
            <a:ext cx="32184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549840" y="37806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549840" y="3856881"/>
            <a:ext cx="22988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9595817" y="3933081"/>
            <a:ext cx="27586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41795" y="4009281"/>
            <a:ext cx="13793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9549840" y="4085481"/>
            <a:ext cx="32184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33750" y="41616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9641795" y="4237881"/>
            <a:ext cx="22988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9457884" y="4314081"/>
            <a:ext cx="27586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0699278" y="3628281"/>
            <a:ext cx="32184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526827" y="3856881"/>
            <a:ext cx="18391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4872" y="3153872"/>
            <a:ext cx="238365" cy="24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0193" y="3153872"/>
            <a:ext cx="238365" cy="24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1362" y="3171081"/>
            <a:ext cx="238365" cy="24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82756" y="3171081"/>
            <a:ext cx="238365" cy="24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Multiply 61"/>
          <p:cNvSpPr/>
          <p:nvPr/>
        </p:nvSpPr>
        <p:spPr>
          <a:xfrm>
            <a:off x="7388895" y="3323481"/>
            <a:ext cx="321843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3" name="Multiply 62"/>
          <p:cNvSpPr/>
          <p:nvPr/>
        </p:nvSpPr>
        <p:spPr>
          <a:xfrm>
            <a:off x="7802693" y="3323481"/>
            <a:ext cx="321843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4" name="Multiply 63"/>
          <p:cNvSpPr/>
          <p:nvPr/>
        </p:nvSpPr>
        <p:spPr>
          <a:xfrm>
            <a:off x="9503862" y="3323481"/>
            <a:ext cx="321843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Multiply 64"/>
          <p:cNvSpPr/>
          <p:nvPr/>
        </p:nvSpPr>
        <p:spPr>
          <a:xfrm>
            <a:off x="10745256" y="3323481"/>
            <a:ext cx="321843" cy="152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8292044" y="3628281"/>
            <a:ext cx="378899" cy="14720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055568" y="5142515"/>
            <a:ext cx="1540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heterozygous SNV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65</a:t>
            </a:fld>
            <a:endParaRPr lang="en-US"/>
          </a:p>
        </p:txBody>
      </p:sp>
      <p:pic>
        <p:nvPicPr>
          <p:cNvPr id="97" name="Picture 2"/>
          <p:cNvPicPr>
            <a:picLocks noChangeArrowheads="1"/>
          </p:cNvPicPr>
          <p:nvPr/>
        </p:nvPicPr>
        <p:blipFill>
          <a:blip r:embed="rId2" cstate="print"/>
          <a:srcRect t="-60000" b="-60000"/>
          <a:stretch>
            <a:fillRect/>
          </a:stretch>
        </p:blipFill>
        <p:spPr bwMode="auto">
          <a:xfrm>
            <a:off x="7296858" y="1796419"/>
            <a:ext cx="4442186" cy="6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2"/>
          <p:cNvPicPr>
            <a:picLocks noChangeArrowheads="1"/>
          </p:cNvPicPr>
          <p:nvPr/>
        </p:nvPicPr>
        <p:blipFill>
          <a:blip r:embed="rId2" cstate="print"/>
          <a:srcRect t="-60000" b="-60000"/>
          <a:stretch>
            <a:fillRect/>
          </a:stretch>
        </p:blipFill>
        <p:spPr bwMode="auto">
          <a:xfrm>
            <a:off x="7296858" y="2206075"/>
            <a:ext cx="4442186" cy="6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" name="Rectangle 102"/>
          <p:cNvSpPr/>
          <p:nvPr/>
        </p:nvSpPr>
        <p:spPr>
          <a:xfrm>
            <a:off x="7711757" y="1281468"/>
            <a:ext cx="92200" cy="110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7296858" y="1281468"/>
            <a:ext cx="92200" cy="110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11123622" y="1383068"/>
            <a:ext cx="783226" cy="110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144130" y="1388432"/>
            <a:ext cx="1329583" cy="110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9832353" y="1410819"/>
            <a:ext cx="866925" cy="1102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1" name="Straight Arrow Connector 110"/>
          <p:cNvCxnSpPr/>
          <p:nvPr/>
        </p:nvCxnSpPr>
        <p:spPr>
          <a:xfrm flipH="1" flipV="1">
            <a:off x="8245944" y="1880193"/>
            <a:ext cx="229888" cy="762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521932" y="1802135"/>
            <a:ext cx="781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read</a:t>
            </a:r>
            <a:endParaRPr lang="en-US" sz="1400" dirty="0"/>
          </a:p>
        </p:txBody>
      </p:sp>
      <p:sp>
        <p:nvSpPr>
          <p:cNvPr id="116" name="4-Point Star 115"/>
          <p:cNvSpPr/>
          <p:nvPr/>
        </p:nvSpPr>
        <p:spPr>
          <a:xfrm>
            <a:off x="7940625" y="3253867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4-Point Star 116"/>
          <p:cNvSpPr/>
          <p:nvPr/>
        </p:nvSpPr>
        <p:spPr>
          <a:xfrm>
            <a:off x="8670943" y="3264489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4-Point Star 117"/>
          <p:cNvSpPr/>
          <p:nvPr/>
        </p:nvSpPr>
        <p:spPr>
          <a:xfrm>
            <a:off x="10887462" y="3270522"/>
            <a:ext cx="143256" cy="304800"/>
          </a:xfrm>
          <a:prstGeom prst="star4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13" y="237440"/>
            <a:ext cx="10906760" cy="9131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Compute allelic ratio (i.e. reads difference at the 2 alleles)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277969" y="2240013"/>
            <a:ext cx="2030359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3600" dirty="0">
                <a:latin typeface="Courier" pitchFamily="-84" charset="0"/>
                <a:ea typeface="ＭＳ Ｐゴシック" pitchFamily="-84" charset="-128"/>
              </a:rPr>
              <a:t>9</a:t>
            </a: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 x </a:t>
            </a:r>
            <a:r>
              <a:rPr lang="en-US" altLang="en-US" sz="3600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 </a:t>
            </a:r>
            <a:endParaRPr lang="en-US" altLang="en-US" sz="3600" dirty="0">
              <a:latin typeface="Courier" pitchFamily="-84" charset="0"/>
              <a:ea typeface="ＭＳ Ｐゴシック" pitchFamily="-84" charset="-128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>
                <a:latin typeface="Courier" pitchFamily="-84" charset="0"/>
                <a:ea typeface="ＭＳ Ｐゴシック" pitchFamily="-84" charset="-128"/>
              </a:rPr>
              <a:t>1</a:t>
            </a: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 x </a:t>
            </a:r>
            <a:r>
              <a:rPr lang="en-US" altLang="en-US" sz="3600" dirty="0" smtClean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endParaRPr lang="en-US" altLang="en-US" sz="3600" dirty="0">
              <a:solidFill>
                <a:srgbClr val="0000FF"/>
              </a:solidFill>
              <a:latin typeface="Courier" pitchFamily="-84" charset="0"/>
              <a:ea typeface="ＭＳ Ｐゴシック" pitchFamily="-84" charset="-128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------</a:t>
            </a: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0026" y="2195195"/>
            <a:ext cx="5228303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1800" b="1" dirty="0" smtClean="0">
                <a:latin typeface="Courier" pitchFamily="-84" charset="0"/>
                <a:ea typeface="ＭＳ Ｐゴシック" pitchFamily="-84" charset="-128"/>
              </a:rPr>
              <a:t>RNA-/</a:t>
            </a:r>
            <a:r>
              <a:rPr lang="en-US" altLang="en-US" sz="1800" b="1" dirty="0" err="1" smtClean="0">
                <a:latin typeface="Courier" pitchFamily="-84" charset="0"/>
                <a:ea typeface="ＭＳ Ｐゴシック" pitchFamily="-84" charset="-128"/>
              </a:rPr>
              <a:t>ChIP-Seq</a:t>
            </a:r>
            <a:r>
              <a:rPr lang="en-US" altLang="en-US" sz="1800" b="1" dirty="0" smtClean="0">
                <a:latin typeface="Courier" pitchFamily="-84" charset="0"/>
                <a:ea typeface="ＭＳ Ｐゴシック" pitchFamily="-84" charset="-128"/>
              </a:rPr>
              <a:t> Reads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ACTTTGATAGCGTCAA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CTTTGATAGCGTCAA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</a:t>
            </a:r>
          </a:p>
          <a:p>
            <a:pPr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CTTTGATAGCGTCAA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TTGACAGCGTCAA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TGATAGCGTCAA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  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   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      CGTCAA</a:t>
            </a:r>
            <a:r>
              <a:rPr lang="en-US" altLang="en-US" sz="1800" b="1" dirty="0" smtClean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GCACGTCGGGA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       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GCACGTCGAGAG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             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GCACGTCGGGAGTT</a:t>
            </a: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530351" y="1206155"/>
            <a:ext cx="685800" cy="685800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002538" y="1583345"/>
            <a:ext cx="5772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e.g. a SNV @ </a:t>
            </a:r>
            <a:r>
              <a:rPr lang="en-US" sz="2400" dirty="0" err="1" smtClean="0"/>
              <a:t>chr</a:t>
            </a:r>
            <a:r>
              <a:rPr lang="en-US" sz="2400" dirty="0" smtClean="0"/>
              <a:t> 5 position 12455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319751" y="3578215"/>
            <a:ext cx="1977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Allelic ratio = 0.9 </a:t>
            </a:r>
            <a:endParaRPr lang="en-US" sz="2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252471" y="4893534"/>
            <a:ext cx="1456887" cy="533400"/>
            <a:chOff x="8309264" y="4483108"/>
            <a:chExt cx="1524000" cy="5334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8309264" y="4559308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8690264" y="4483108"/>
              <a:ext cx="762001" cy="152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T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8309264" y="4940308"/>
              <a:ext cx="1524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8690264" y="4864108"/>
              <a:ext cx="762001" cy="152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FF"/>
                  </a:solidFill>
                </a:rPr>
                <a:t>C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39" name="Straight Connector 38"/>
          <p:cNvCxnSpPr/>
          <p:nvPr/>
        </p:nvCxnSpPr>
        <p:spPr>
          <a:xfrm>
            <a:off x="10663686" y="4464222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0704468" y="4547934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0726522" y="4593010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0755981" y="4629498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0801056" y="4674573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0850362" y="5526726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0683003" y="4505004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10824607" y="4719651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838075" y="4766873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10865389" y="4819865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887443" y="4862794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66</a:t>
            </a:fld>
            <a:endParaRPr lang="en-US"/>
          </a:p>
        </p:txBody>
      </p:sp>
      <p:sp>
        <p:nvSpPr>
          <p:cNvPr id="102" name="Content Placeholder 2"/>
          <p:cNvSpPr>
            <a:spLocks noGrp="1"/>
          </p:cNvSpPr>
          <p:nvPr>
            <p:ph idx="1"/>
          </p:nvPr>
        </p:nvSpPr>
        <p:spPr>
          <a:xfrm>
            <a:off x="156832" y="2240013"/>
            <a:ext cx="5228303" cy="4351338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b="1" dirty="0" smtClean="0">
                <a:latin typeface="Courier" pitchFamily="-84" charset="0"/>
                <a:ea typeface="ＭＳ Ｐゴシック" pitchFamily="-84" charset="-128"/>
              </a:rPr>
              <a:t>RNA-/</a:t>
            </a:r>
            <a:r>
              <a:rPr lang="en-US" altLang="en-US" sz="1800" b="1" dirty="0" err="1">
                <a:latin typeface="Courier" pitchFamily="-84" charset="0"/>
                <a:ea typeface="ＭＳ Ｐゴシック" pitchFamily="-84" charset="-128"/>
              </a:rPr>
              <a:t>ChIP-Seq</a:t>
            </a:r>
            <a:r>
              <a:rPr lang="en-US" altLang="en-US" sz="1800" b="1" dirty="0">
                <a:latin typeface="Courier" pitchFamily="-84" charset="0"/>
                <a:ea typeface="ＭＳ Ｐゴシック" pitchFamily="-84" charset="-128"/>
              </a:rPr>
              <a:t> Reads</a:t>
            </a:r>
          </a:p>
          <a:p>
            <a:pPr>
              <a:buNone/>
            </a:pP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ACTTTGATAGCGTCAA</a:t>
            </a:r>
            <a:r>
              <a:rPr lang="en-US" altLang="en-US" sz="1800" b="1" dirty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CTTTGATAGCGTCAA</a:t>
            </a:r>
            <a:r>
              <a:rPr lang="en-US" altLang="en-US" sz="1800" b="1" dirty="0" smtClean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CTTTGATAGCGTCAA</a:t>
            </a:r>
            <a:r>
              <a:rPr lang="en-US" altLang="en-US" sz="1800" b="1" dirty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GC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TTGACAGCGTCAA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TGATAGCGTCAA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ATAGCGTCAA</a:t>
            </a:r>
            <a:r>
              <a:rPr lang="en-US" altLang="en-US" sz="1800" b="1" dirty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TAGCGTCAA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      CGTCAA</a:t>
            </a:r>
            <a:r>
              <a:rPr lang="en-US" altLang="en-US" sz="1800" b="1" dirty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GCACGTCGGGA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    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GTCAA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GCACGTCGAGAG</a:t>
            </a:r>
            <a:endParaRPr lang="en-US" altLang="en-US" sz="1800" dirty="0">
              <a:latin typeface="Courier" pitchFamily="-84" charset="0"/>
              <a:ea typeface="ＭＳ Ｐゴシック" pitchFamily="-84" charset="-128"/>
            </a:endParaRPr>
          </a:p>
          <a:p>
            <a:pPr>
              <a:buNone/>
            </a:pPr>
            <a:r>
              <a:rPr lang="en-US" altLang="en-US" sz="1800" dirty="0">
                <a:latin typeface="Courier" pitchFamily="-84" charset="0"/>
                <a:ea typeface="ＭＳ Ｐゴシック" pitchFamily="-84" charset="-128"/>
              </a:rPr>
              <a:t>             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CAA</a:t>
            </a:r>
            <a:r>
              <a:rPr lang="en-US" altLang="en-US" sz="1800" b="1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1800" dirty="0" smtClean="0">
                <a:latin typeface="Courier" pitchFamily="-84" charset="0"/>
                <a:ea typeface="ＭＳ Ｐゴシック" pitchFamily="-84" charset="-128"/>
              </a:rPr>
              <a:t>GCACGTCGGGAGTT</a:t>
            </a: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sz="3200" dirty="0" smtClean="0">
              <a:latin typeface="Courier" pitchFamily="-84" charset="0"/>
              <a:ea typeface="ＭＳ Ｐゴシック" pitchFamily="-84" charset="-128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880801" y="2240013"/>
            <a:ext cx="20057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5 x </a:t>
            </a:r>
            <a:r>
              <a:rPr lang="en-US" altLang="en-US" sz="3600" dirty="0" smtClean="0">
                <a:solidFill>
                  <a:srgbClr val="FF0000"/>
                </a:solidFill>
                <a:latin typeface="Courier" pitchFamily="-84" charset="0"/>
                <a:ea typeface="ＭＳ Ｐゴシック" pitchFamily="-84" charset="-128"/>
              </a:rPr>
              <a:t>T</a:t>
            </a: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 </a:t>
            </a:r>
            <a:endParaRPr lang="en-US" altLang="en-US" sz="3600" dirty="0">
              <a:latin typeface="Courier" pitchFamily="-84" charset="0"/>
              <a:ea typeface="ＭＳ Ｐゴシック" pitchFamily="-84" charset="-128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5 x </a:t>
            </a:r>
            <a:r>
              <a:rPr lang="en-US" altLang="en-US" sz="3600" dirty="0" smtClean="0">
                <a:solidFill>
                  <a:srgbClr val="0000FF"/>
                </a:solidFill>
                <a:latin typeface="Courier" pitchFamily="-84" charset="0"/>
                <a:ea typeface="ＭＳ Ｐゴシック" pitchFamily="-84" charset="-128"/>
              </a:rPr>
              <a:t>C</a:t>
            </a:r>
          </a:p>
          <a:p>
            <a:pPr>
              <a:lnSpc>
                <a:spcPct val="90000"/>
              </a:lnSpc>
            </a:pPr>
            <a:r>
              <a:rPr lang="en-US" altLang="en-US" sz="3600" dirty="0" smtClean="0">
                <a:latin typeface="Courier" pitchFamily="-84" charset="0"/>
                <a:ea typeface="ＭＳ Ｐゴシック" pitchFamily="-84" charset="-128"/>
              </a:rPr>
              <a:t>------</a:t>
            </a:r>
            <a:endParaRPr lang="en-US" altLang="en-US" sz="3600" dirty="0">
              <a:latin typeface="Courier" pitchFamily="-84" charset="0"/>
              <a:ea typeface="ＭＳ Ｐゴシック" pitchFamily="-84" charset="-128"/>
            </a:endParaRPr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23916" y="1128293"/>
            <a:ext cx="914400" cy="914400"/>
          </a:xfrm>
          <a:prstGeom prst="rect">
            <a:avLst/>
          </a:prstGeom>
        </p:spPr>
      </p:pic>
      <p:sp>
        <p:nvSpPr>
          <p:cNvPr id="105" name="TextBox 104"/>
          <p:cNvSpPr txBox="1"/>
          <p:nvPr/>
        </p:nvSpPr>
        <p:spPr>
          <a:xfrm>
            <a:off x="156832" y="1583345"/>
            <a:ext cx="5772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e.g. a SNV @ </a:t>
            </a:r>
            <a:r>
              <a:rPr lang="en-US" sz="2400" dirty="0" err="1" smtClean="0"/>
              <a:t>chr</a:t>
            </a:r>
            <a:r>
              <a:rPr lang="en-US" sz="2400" dirty="0" smtClean="0"/>
              <a:t> 7 position 4345325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3833635" y="3578215"/>
            <a:ext cx="2565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Allelic ratio = 0.5</a:t>
            </a:r>
          </a:p>
          <a:p>
            <a:r>
              <a:rPr lang="en-US" sz="2000" dirty="0" smtClean="0"/>
              <a:t>(i.e. ‘null’ expectation) </a:t>
            </a:r>
            <a:endParaRPr lang="en-US" sz="20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4472772" y="4969734"/>
            <a:ext cx="1456887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4836994" y="4893534"/>
            <a:ext cx="728444" cy="1524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>
            <a:off x="4472772" y="5350734"/>
            <a:ext cx="1456887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/>
          <p:cNvSpPr/>
          <p:nvPr/>
        </p:nvSpPr>
        <p:spPr>
          <a:xfrm>
            <a:off x="4836994" y="5274534"/>
            <a:ext cx="728444" cy="1524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C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112" name="Straight Connector 111"/>
          <p:cNvCxnSpPr/>
          <p:nvPr/>
        </p:nvCxnSpPr>
        <p:spPr>
          <a:xfrm>
            <a:off x="4913017" y="4438464"/>
            <a:ext cx="29258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4947756" y="4543641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5010003" y="4635939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5057849" y="4719651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5111510" y="4816242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5070663" y="5526726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5035764" y="5621175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990686" y="5726352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4919850" y="5818650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4844721" y="5902362"/>
            <a:ext cx="32184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24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"/>
          <a:stretch/>
        </p:blipFill>
        <p:spPr>
          <a:xfrm>
            <a:off x="2103121" y="1950720"/>
            <a:ext cx="7680960" cy="44235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80128"/>
            <a:ext cx="10515600" cy="165347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Statistically modeling the allelic ratio distribution for all</a:t>
            </a:r>
            <a:r>
              <a:rPr lang="en-US" sz="4000" dirty="0" smtClean="0"/>
              <a:t> </a:t>
            </a:r>
            <a:r>
              <a:rPr lang="en-US" sz="4000" b="1" dirty="0" smtClean="0"/>
              <a:t>heterozygous SNVs (typically binomial)</a:t>
            </a:r>
            <a:endParaRPr lang="en-US" sz="4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67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347230" y="2095584"/>
            <a:ext cx="796412" cy="30198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844622" y="1957101"/>
            <a:ext cx="3274143" cy="30314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90129" y="1461077"/>
            <a:ext cx="2319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Allele-specific variants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e.g. allelic ratio = 0.9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04329" y="1382098"/>
            <a:ext cx="685800" cy="685800"/>
          </a:xfrm>
          <a:prstGeom prst="rect">
            <a:avLst/>
          </a:prstGeom>
          <a:ln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7546122" y="1266527"/>
            <a:ext cx="2763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Non-allele-specific variants</a:t>
            </a:r>
          </a:p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e.g. allelic ratio = 0.5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flipH="1">
            <a:off x="6416032" y="1589693"/>
            <a:ext cx="1130090" cy="1462642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57973" y="1267798"/>
            <a:ext cx="914400" cy="914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59202" y="1843248"/>
            <a:ext cx="2608324" cy="973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4" t="5841" r="2537" b="74912"/>
          <a:stretch/>
        </p:blipFill>
        <p:spPr>
          <a:xfrm>
            <a:off x="7904599" y="1803738"/>
            <a:ext cx="1595120" cy="914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29280" y="5425440"/>
            <a:ext cx="287020" cy="3048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318418" y="5574340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640698" y="5620059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283905" y="5136956"/>
            <a:ext cx="287020" cy="59328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105542" y="5484488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780422" y="5606408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04454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Ref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904778" y="5236099"/>
            <a:ext cx="785351" cy="7865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9296097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Alt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028204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931951" y="4994941"/>
            <a:ext cx="980768" cy="10277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0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Two issues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468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Reference bias</a:t>
            </a:r>
            <a:br>
              <a:rPr lang="en-US" dirty="0" smtClean="0"/>
            </a:br>
            <a:r>
              <a:rPr lang="en-US" dirty="0" smtClean="0"/>
              <a:t>-- </a:t>
            </a:r>
            <a:r>
              <a:rPr lang="en-US" dirty="0"/>
              <a:t>from the use of the human reference genome </a:t>
            </a:r>
            <a:br>
              <a:rPr lang="en-US" dirty="0"/>
            </a:br>
            <a:r>
              <a:rPr lang="en-US" dirty="0" smtClean="0"/>
              <a:t>-- </a:t>
            </a:r>
            <a:r>
              <a:rPr lang="en-US" dirty="0"/>
              <a:t>we use </a:t>
            </a:r>
            <a:r>
              <a:rPr lang="en-US" b="1" u="sng" dirty="0"/>
              <a:t>personal </a:t>
            </a:r>
            <a:r>
              <a:rPr lang="en-US" b="1" u="sng" dirty="0" smtClean="0"/>
              <a:t>genomes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Overdispersion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in allelic ratio distributions of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ChIP-seq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and RNA-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seq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data</a:t>
            </a:r>
            <a:br>
              <a:rPr lang="en-US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-- binomial test does not account for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overdispersion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-- we use a </a:t>
            </a:r>
            <a:r>
              <a:rPr lang="en-US" b="1" u="sng" dirty="0">
                <a:solidFill>
                  <a:schemeClr val="bg1">
                    <a:lumMod val="65000"/>
                  </a:schemeClr>
                </a:solidFill>
              </a:rPr>
              <a:t>beta-binomial </a:t>
            </a:r>
            <a:r>
              <a:rPr lang="en-US" b="1" u="sng" dirty="0" smtClean="0">
                <a:solidFill>
                  <a:schemeClr val="bg1">
                    <a:lumMod val="65000"/>
                  </a:schemeClr>
                </a:solidFill>
              </a:rPr>
              <a:t>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3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" t="45261" r="56481" b="28069"/>
          <a:stretch/>
        </p:blipFill>
        <p:spPr>
          <a:xfrm>
            <a:off x="2143760" y="1586645"/>
            <a:ext cx="6786880" cy="496974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553200" y="1876841"/>
            <a:ext cx="2377440" cy="87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04987"/>
            <a:ext cx="10988040" cy="1325563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ea typeface="SimSun" panose="02010600030101010101" pitchFamily="2" charset="-122"/>
              </a:rPr>
              <a:t>Reference Bias </a:t>
            </a:r>
            <a:r>
              <a:rPr lang="en-US" altLang="zh-CN" b="1" dirty="0" smtClean="0">
                <a:ea typeface="SimSun" panose="02010600030101010101" pitchFamily="2" charset="-122"/>
              </a:rPr>
              <a:t/>
            </a:r>
            <a:br>
              <a:rPr lang="en-US" altLang="zh-CN" b="1" dirty="0" smtClean="0">
                <a:ea typeface="SimSun" panose="02010600030101010101" pitchFamily="2" charset="-122"/>
              </a:rPr>
            </a:br>
            <a:r>
              <a:rPr lang="en-US" altLang="zh-CN" b="1" dirty="0" smtClean="0">
                <a:ea typeface="SimSun" panose="02010600030101010101" pitchFamily="2" charset="-122"/>
              </a:rPr>
              <a:t>- naïve </a:t>
            </a:r>
            <a:r>
              <a:rPr lang="en-US" altLang="zh-CN" b="1" dirty="0">
                <a:ea typeface="SimSun" panose="02010600030101010101" pitchFamily="2" charset="-122"/>
              </a:rPr>
              <a:t>alignment against </a:t>
            </a:r>
            <a:r>
              <a:rPr lang="en-US" altLang="zh-CN" b="1" dirty="0" smtClean="0">
                <a:ea typeface="SimSun" panose="02010600030101010101" pitchFamily="2" charset="-122"/>
              </a:rPr>
              <a:t>haploid reference genome</a:t>
            </a:r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69</a:t>
            </a:fld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302000" y="2295625"/>
            <a:ext cx="841642" cy="22427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844622" y="2157142"/>
            <a:ext cx="2303698" cy="27977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90129" y="1661118"/>
            <a:ext cx="2319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Allele-specific variants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e.g. allelic ratio = 0.9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54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0" y="712008"/>
            <a:ext cx="12192000" cy="61356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3060"/>
            <a:ext cx="10515600" cy="971550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Technology</a:t>
            </a:r>
            <a:r>
              <a:rPr lang="en-US" dirty="0" smtClean="0"/>
              <a:t> of sequencing helping the cost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689776" y="893380"/>
            <a:ext cx="0" cy="4994510"/>
          </a:xfrm>
          <a:prstGeom prst="line">
            <a:avLst/>
          </a:prstGeom>
          <a:ln w="285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96756" y="893380"/>
            <a:ext cx="0" cy="4994510"/>
          </a:xfrm>
          <a:prstGeom prst="line">
            <a:avLst/>
          </a:prstGeom>
          <a:ln w="285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08964" y="2005640"/>
            <a:ext cx="1835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Arial" panose="020B0604020202020204" pitchFamily="34" charset="0"/>
              </a:rPr>
              <a:t>Sanger sequencing</a:t>
            </a:r>
          </a:p>
          <a:p>
            <a:pPr algn="ctr"/>
            <a:r>
              <a:rPr lang="en-US" b="1" dirty="0">
                <a:cs typeface="Arial" panose="020B0604020202020204" pitchFamily="34" charset="0"/>
              </a:rPr>
              <a:t>(low throughput)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936" y="2928970"/>
            <a:ext cx="2268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ext </a:t>
            </a:r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G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eneration </a:t>
            </a:r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equencing (NGS)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(high throughput)</a:t>
            </a:r>
          </a:p>
        </p:txBody>
      </p:sp>
      <p:sp>
        <p:nvSpPr>
          <p:cNvPr id="13" name="Curved Down Arrow 12"/>
          <p:cNvSpPr/>
          <p:nvPr/>
        </p:nvSpPr>
        <p:spPr>
          <a:xfrm rot="1765059">
            <a:off x="5501613" y="2506080"/>
            <a:ext cx="1580864" cy="462909"/>
          </a:xfrm>
          <a:prstGeom prst="curvedDownArrow">
            <a:avLst>
              <a:gd name="adj1" fmla="val 25000"/>
              <a:gd name="adj2" fmla="val 60949"/>
              <a:gd name="adj3" fmla="val 4650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30983" y="6488668"/>
            <a:ext cx="4619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 from:  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hlinkClick r:id="rId4"/>
              </a:rPr>
              <a:t>www.genome.gov/sequencingcosts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01103" y="6358759"/>
            <a:ext cx="726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12960" y="4165600"/>
            <a:ext cx="211328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5" t="64496" r="2661" b="24580"/>
          <a:stretch/>
        </p:blipFill>
        <p:spPr>
          <a:xfrm>
            <a:off x="9712960" y="4155212"/>
            <a:ext cx="2045970" cy="5943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2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8333" t="22056" r="71296" b="49234"/>
          <a:stretch>
            <a:fillRect/>
          </a:stretch>
        </p:blipFill>
        <p:spPr bwMode="auto">
          <a:xfrm>
            <a:off x="5486401" y="1705068"/>
            <a:ext cx="4038600" cy="207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 descr="C:\Users\JM\thesis\mark_work\allele_wiki_review\fig2 v4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2188" t="12412" r="72265" b="66122"/>
          <a:stretch>
            <a:fillRect/>
          </a:stretch>
        </p:blipFill>
        <p:spPr bwMode="auto">
          <a:xfrm>
            <a:off x="2971801" y="3604734"/>
            <a:ext cx="213360" cy="1066800"/>
          </a:xfrm>
          <a:prstGeom prst="rect">
            <a:avLst/>
          </a:prstGeom>
          <a:noFill/>
        </p:spPr>
      </p:pic>
      <p:pic>
        <p:nvPicPr>
          <p:cNvPr id="6" name="Content Placeholder 3" descr="C:\Users\JM\thesis\mark_work\allele_wiki_review\fig2 v4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5254" t="12412" r="77812" b="66122"/>
          <a:stretch>
            <a:fillRect/>
          </a:stretch>
        </p:blipFill>
        <p:spPr bwMode="auto">
          <a:xfrm>
            <a:off x="2628901" y="3604734"/>
            <a:ext cx="266700" cy="1066800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>
            <a:off x="2514601" y="3299934"/>
            <a:ext cx="838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352801" y="2995134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514601" y="2995134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209801" y="2385534"/>
            <a:ext cx="609600" cy="6096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124201" y="2461734"/>
            <a:ext cx="533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2895601" y="3299934"/>
            <a:ext cx="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971801" y="3757134"/>
            <a:ext cx="228600" cy="1524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200401" y="1705068"/>
            <a:ext cx="2286000" cy="20520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200401" y="3762468"/>
            <a:ext cx="2286000" cy="1470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1" y="1705068"/>
            <a:ext cx="4038600" cy="205740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838200" y="448995"/>
            <a:ext cx="10911840" cy="78050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Construct a personal diploid genome</a:t>
            </a:r>
            <a:br>
              <a:rPr lang="en-US" b="1" dirty="0" smtClean="0"/>
            </a:br>
            <a:r>
              <a:rPr lang="en-US" b="1" dirty="0" smtClean="0"/>
              <a:t>- using SNVs and </a:t>
            </a:r>
            <a:r>
              <a:rPr lang="en-US" b="1" dirty="0" err="1" smtClean="0"/>
              <a:t>indels</a:t>
            </a:r>
            <a:r>
              <a:rPr lang="en-US" b="1" dirty="0" smtClean="0"/>
              <a:t> from 1000 Genomes Project</a:t>
            </a:r>
            <a:endParaRPr lang="en-US" sz="3600" b="1" dirty="0"/>
          </a:p>
        </p:txBody>
      </p:sp>
      <p:sp>
        <p:nvSpPr>
          <p:cNvPr id="29" name="Rectangle 28"/>
          <p:cNvSpPr/>
          <p:nvPr/>
        </p:nvSpPr>
        <p:spPr>
          <a:xfrm>
            <a:off x="7234764" y="5699007"/>
            <a:ext cx="914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2" descr="C:\Users\JM\thesis\mark_work\allele_specificity\manuscript\figures\fig1-process\fig1 v10a.png"/>
          <p:cNvPicPr>
            <a:picLocks noChangeAspect="1" noChangeArrowheads="1"/>
          </p:cNvPicPr>
          <p:nvPr/>
        </p:nvPicPr>
        <p:blipFill>
          <a:blip r:embed="rId4" cstate="print"/>
          <a:srcRect l="65943" t="5051" r="26043" b="84633"/>
          <a:stretch>
            <a:fillRect/>
          </a:stretch>
        </p:blipFill>
        <p:spPr bwMode="auto">
          <a:xfrm>
            <a:off x="2586564" y="4670307"/>
            <a:ext cx="685800" cy="1143000"/>
          </a:xfrm>
          <a:prstGeom prst="rect">
            <a:avLst/>
          </a:prstGeom>
          <a:noFill/>
        </p:spPr>
      </p:pic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70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6054" y="6445764"/>
            <a:ext cx="48370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Credit: Rozowsky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et al. 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Mol. Syst. Biol.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(2011)</a:t>
            </a:r>
          </a:p>
        </p:txBody>
      </p:sp>
    </p:spTree>
    <p:extLst>
      <p:ext uri="{BB962C8B-B14F-4D97-AF65-F5344CB8AC3E}">
        <p14:creationId xmlns:p14="http://schemas.microsoft.com/office/powerpoint/2010/main" val="3829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0" t="3624" r="1" b="26990"/>
          <a:stretch/>
        </p:blipFill>
        <p:spPr>
          <a:xfrm>
            <a:off x="3531476" y="30480"/>
            <a:ext cx="4271404" cy="679451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71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55520" y="315954"/>
            <a:ext cx="422876" cy="28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0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Two issues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Reference bias</a:t>
            </a:r>
            <a:br>
              <a:rPr lang="en-US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--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from the use of the human reference genome 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--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we use </a:t>
            </a:r>
            <a:r>
              <a:rPr lang="en-US" b="1" u="sng" dirty="0">
                <a:solidFill>
                  <a:schemeClr val="bg1">
                    <a:lumMod val="50000"/>
                  </a:schemeClr>
                </a:solidFill>
              </a:rPr>
              <a:t>personal </a:t>
            </a:r>
            <a:r>
              <a:rPr lang="en-US" b="1" u="sng" dirty="0" smtClean="0">
                <a:solidFill>
                  <a:schemeClr val="bg1">
                    <a:lumMod val="50000"/>
                  </a:schemeClr>
                </a:solidFill>
              </a:rPr>
              <a:t>genomes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Overdispersion</a:t>
            </a:r>
            <a:r>
              <a:rPr lang="en-US" dirty="0"/>
              <a:t> in </a:t>
            </a:r>
            <a:r>
              <a:rPr lang="en-US" dirty="0" smtClean="0"/>
              <a:t>allelic ratio distributions of </a:t>
            </a:r>
            <a:r>
              <a:rPr lang="en-US" dirty="0" err="1" smtClean="0"/>
              <a:t>ChIP-seq</a:t>
            </a:r>
            <a:r>
              <a:rPr lang="en-US" dirty="0" smtClean="0"/>
              <a:t> </a:t>
            </a:r>
            <a:r>
              <a:rPr lang="en-US" dirty="0"/>
              <a:t>and RNA-</a:t>
            </a:r>
            <a:r>
              <a:rPr lang="en-US" dirty="0" err="1"/>
              <a:t>seq</a:t>
            </a:r>
            <a:r>
              <a:rPr lang="en-US" dirty="0"/>
              <a:t> data</a:t>
            </a:r>
            <a:br>
              <a:rPr lang="en-US" dirty="0"/>
            </a:br>
            <a:r>
              <a:rPr lang="en-US" dirty="0"/>
              <a:t>-- binomial test does not account for </a:t>
            </a:r>
            <a:r>
              <a:rPr lang="en-US" dirty="0" err="1"/>
              <a:t>overdispersion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-- we use a </a:t>
            </a:r>
            <a:r>
              <a:rPr lang="en-US" b="1" u="sng" dirty="0"/>
              <a:t>beta-binomial </a:t>
            </a:r>
            <a:r>
              <a:rPr lang="en-US" b="1" u="sng" dirty="0" smtClean="0"/>
              <a:t>test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b="1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3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"/>
          <a:stretch/>
        </p:blipFill>
        <p:spPr>
          <a:xfrm>
            <a:off x="2103121" y="1950720"/>
            <a:ext cx="7680960" cy="44235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80128"/>
            <a:ext cx="10515600" cy="165347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Binomial model on some empirical distributions</a:t>
            </a:r>
            <a:endParaRPr lang="en-US" sz="4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73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347230" y="2095584"/>
            <a:ext cx="796412" cy="30198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844622" y="1957101"/>
            <a:ext cx="3274143" cy="30314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90129" y="1461077"/>
            <a:ext cx="2319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Allele-specific variants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e.g. allelic ratio = 0.9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04329" y="1382098"/>
            <a:ext cx="685800" cy="685800"/>
          </a:xfrm>
          <a:prstGeom prst="rect">
            <a:avLst/>
          </a:prstGeom>
          <a:ln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7546122" y="1266527"/>
            <a:ext cx="2763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Non-allele-specific variants</a:t>
            </a:r>
          </a:p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e.g. allelic ratio = 0.5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flipH="1">
            <a:off x="6416032" y="1589693"/>
            <a:ext cx="1130090" cy="1462642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57973" y="1267798"/>
            <a:ext cx="914400" cy="914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59202" y="1843248"/>
            <a:ext cx="2608324" cy="973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4" t="5841" r="2537" b="74912"/>
          <a:stretch/>
        </p:blipFill>
        <p:spPr>
          <a:xfrm>
            <a:off x="7904599" y="1803738"/>
            <a:ext cx="1595120" cy="914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29280" y="5425440"/>
            <a:ext cx="287020" cy="3048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318418" y="5574340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640698" y="5620059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283905" y="5136956"/>
            <a:ext cx="287020" cy="59328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105542" y="5484488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780422" y="5606408"/>
            <a:ext cx="2870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04454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Ref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904778" y="5236099"/>
            <a:ext cx="785351" cy="7865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9296097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Alt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028204" y="5889221"/>
            <a:ext cx="620548" cy="24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931951" y="4994941"/>
            <a:ext cx="980768" cy="10277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9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90" y="1575974"/>
            <a:ext cx="4958249" cy="494250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50653" y="2505075"/>
            <a:ext cx="5157787" cy="3684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6234" y="6074979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66289" y="6074979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05014" y="6043448"/>
            <a:ext cx="525518" cy="208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05500" y="209856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Binomial </a:t>
            </a:r>
            <a:r>
              <a:rPr lang="en-US" sz="2800" dirty="0">
                <a:sym typeface="Wingdings" panose="05000000000000000000" pitchFamily="2" charset="2"/>
              </a:rPr>
              <a:t>distribution insufficient to explain </a:t>
            </a:r>
            <a:r>
              <a:rPr lang="en-US" sz="2800" dirty="0" smtClean="0">
                <a:sym typeface="Wingdings" panose="05000000000000000000" pitchFamily="2" charset="2"/>
              </a:rPr>
              <a:t>over-dispersed </a:t>
            </a:r>
            <a:r>
              <a:rPr lang="en-US" sz="2800" dirty="0">
                <a:sym typeface="Wingdings" panose="05000000000000000000" pitchFamily="2" charset="2"/>
              </a:rPr>
              <a:t>empirical </a:t>
            </a:r>
            <a:r>
              <a:rPr lang="en-US" sz="2800" dirty="0" smtClean="0">
                <a:sym typeface="Wingdings" panose="05000000000000000000" pitchFamily="2" charset="2"/>
              </a:rPr>
              <a:t>distribution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24465" y="68827"/>
            <a:ext cx="11729883" cy="1288026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Over-dispersion </a:t>
            </a:r>
            <a:br>
              <a:rPr lang="en-US" sz="4000" b="1" dirty="0" smtClean="0"/>
            </a:br>
            <a:r>
              <a:rPr lang="en-US" sz="4000" b="1" dirty="0" smtClean="0"/>
              <a:t>– more broader distribution than expected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0989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465" y="68827"/>
            <a:ext cx="11729883" cy="1288026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Over-dispersion </a:t>
            </a:r>
            <a:br>
              <a:rPr lang="en-US" sz="4000" b="1" dirty="0" smtClean="0"/>
            </a:br>
            <a:r>
              <a:rPr lang="en-US" sz="4000" b="1" dirty="0" smtClean="0"/>
              <a:t>– more broader distribution than expected</a:t>
            </a:r>
            <a:endParaRPr lang="en-US" sz="4000" b="1" dirty="0"/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5" y="1578864"/>
            <a:ext cx="4956048" cy="494690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46234" y="6074979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66289" y="6074979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05014" y="6043448"/>
            <a:ext cx="525518" cy="208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05500" y="2098565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Binomial </a:t>
            </a:r>
            <a:r>
              <a:rPr lang="en-US" sz="2800" dirty="0">
                <a:sym typeface="Wingdings" panose="05000000000000000000" pitchFamily="2" charset="2"/>
              </a:rPr>
              <a:t>distribution insufficient to explain </a:t>
            </a:r>
            <a:r>
              <a:rPr lang="en-US" sz="2800" dirty="0" err="1">
                <a:sym typeface="Wingdings" panose="05000000000000000000" pitchFamily="2" charset="2"/>
              </a:rPr>
              <a:t>overdispersed</a:t>
            </a:r>
            <a:r>
              <a:rPr lang="en-US" sz="2800" dirty="0">
                <a:sym typeface="Wingdings" panose="05000000000000000000" pitchFamily="2" charset="2"/>
              </a:rPr>
              <a:t> empirical </a:t>
            </a:r>
            <a:r>
              <a:rPr lang="en-US" sz="2800" dirty="0" smtClean="0">
                <a:sym typeface="Wingdings" panose="05000000000000000000" pitchFamily="2" charset="2"/>
              </a:rPr>
              <a:t>distribution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ym typeface="Wingdings" panose="05000000000000000000" pitchFamily="2" charset="2"/>
              </a:rPr>
              <a:t>Detect more false positives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707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3794"/>
            <a:ext cx="10515600" cy="1288026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Beta-binomial distribution </a:t>
            </a:r>
            <a:br>
              <a:rPr lang="en-US" sz="4000" b="1" dirty="0" smtClean="0"/>
            </a:br>
            <a:r>
              <a:rPr lang="en-US" sz="4000" b="1" dirty="0" smtClean="0"/>
              <a:t>– to account for </a:t>
            </a:r>
            <a:r>
              <a:rPr lang="en-US" sz="4000" b="1" dirty="0" err="1" smtClean="0"/>
              <a:t>overdispersion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57081"/>
              </p:ext>
            </p:extLst>
          </p:nvPr>
        </p:nvGraphicFramePr>
        <p:xfrm>
          <a:off x="1373646" y="1729667"/>
          <a:ext cx="9447884" cy="4991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3942"/>
                <a:gridCol w="4723942"/>
              </a:tblGrid>
              <a:tr h="39530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Binomial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Beta-binomial</a:t>
                      </a:r>
                      <a:endParaRPr lang="en-US" sz="3200" dirty="0"/>
                    </a:p>
                  </a:txBody>
                  <a:tcPr/>
                </a:tc>
              </a:tr>
              <a:tr h="81605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3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</a:tr>
              <a:tr h="1344035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3200" dirty="0" smtClean="0"/>
                        <a:t>2 parameters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3200" dirty="0" smtClean="0"/>
                        <a:t>--</a:t>
                      </a:r>
                      <a:r>
                        <a:rPr lang="en-US" sz="3200" baseline="0" dirty="0" smtClean="0"/>
                        <a:t> </a:t>
                      </a:r>
                      <a:r>
                        <a:rPr lang="en-US" sz="3200" dirty="0" smtClean="0"/>
                        <a:t>X ~ (</a:t>
                      </a:r>
                      <a:r>
                        <a:rPr lang="en-US" sz="3200" dirty="0" err="1" smtClean="0"/>
                        <a:t>n,k</a:t>
                      </a:r>
                      <a:r>
                        <a:rPr lang="en-US" sz="3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3200" b="0" dirty="0" smtClean="0"/>
                        <a:t>4 parameters</a:t>
                      </a:r>
                    </a:p>
                    <a:p>
                      <a:r>
                        <a:rPr lang="en-US" sz="3200" b="0" dirty="0" smtClean="0"/>
                        <a:t>-- X ~ (</a:t>
                      </a:r>
                      <a:r>
                        <a:rPr lang="en-US" sz="3200" b="0" dirty="0" err="1" smtClean="0"/>
                        <a:t>n,</a:t>
                      </a:r>
                      <a:r>
                        <a:rPr lang="en-US" sz="3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3200" b="0" dirty="0" smtClean="0"/>
                        <a:t>)</a:t>
                      </a:r>
                      <a:br>
                        <a:rPr lang="en-US" sz="3200" b="0" dirty="0" smtClean="0"/>
                      </a:br>
                      <a:r>
                        <a:rPr lang="en-US" sz="3200" b="0" dirty="0" smtClean="0"/>
                        <a:t>-- </a:t>
                      </a:r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3200" b="0" dirty="0" smtClean="0"/>
                        <a:t> ~ Beta(</a:t>
                      </a:r>
                      <a:r>
                        <a:rPr lang="el-GR" sz="3200" b="0" dirty="0" smtClean="0"/>
                        <a:t>α</a:t>
                      </a:r>
                      <a:r>
                        <a:rPr lang="en-US" sz="3200" b="0" dirty="0" smtClean="0"/>
                        <a:t>,ß)</a:t>
                      </a:r>
                      <a:endParaRPr lang="en-US" sz="3200" dirty="0"/>
                    </a:p>
                  </a:txBody>
                  <a:tcPr/>
                </a:tc>
              </a:tr>
              <a:tr h="134403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3200" dirty="0" smtClean="0"/>
                        <a:t>n = total number</a:t>
                      </a:r>
                      <a:r>
                        <a:rPr lang="en-US" sz="3200" baseline="0" dirty="0" smtClean="0"/>
                        <a:t> of reads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3200" baseline="0" dirty="0" smtClean="0"/>
                        <a:t>k = allelic ratio</a:t>
                      </a:r>
                      <a:endParaRPr lang="en-US" sz="3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n = total number of reads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3200" dirty="0" smtClean="0"/>
                        <a:t> = allelic ratio accounting for the</a:t>
                      </a:r>
                      <a:r>
                        <a:rPr lang="en-US" sz="3200" baseline="0" dirty="0" smtClean="0"/>
                        <a:t> </a:t>
                      </a:r>
                      <a:r>
                        <a:rPr lang="en-US" sz="3200" baseline="0" dirty="0" err="1" smtClean="0"/>
                        <a:t>overdispersion</a:t>
                      </a:r>
                      <a:r>
                        <a:rPr lang="en-US" sz="3200" baseline="0" dirty="0" smtClean="0"/>
                        <a:t> of allelic ratio distribution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76</a:t>
            </a:fld>
            <a:endParaRPr lang="en-US"/>
          </a:p>
        </p:txBody>
      </p:sp>
      <p:pic>
        <p:nvPicPr>
          <p:cNvPr id="1026" name="Picture 2" descr="\textstyle {n \choose k}\, p^k (1-p)^{n-k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294" y="2400935"/>
            <a:ext cx="2724785" cy="62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{n\choose k}\frac{\mathrm{B}(k+\alpha,n-k+\beta)} {\mathrm{B}(\alpha,\beta)}\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14" y="2400934"/>
            <a:ext cx="2839085" cy="65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6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9136"/>
            <a:ext cx="10515600" cy="79471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Accounting for </a:t>
            </a:r>
            <a:r>
              <a:rPr lang="en-US" b="1" dirty="0" err="1" smtClean="0"/>
              <a:t>overdispersion</a:t>
            </a:r>
            <a:r>
              <a:rPr lang="en-US" b="1" dirty="0" smtClean="0"/>
              <a:t>:</a:t>
            </a:r>
            <a:br>
              <a:rPr lang="en-US" b="1" dirty="0" smtClean="0"/>
            </a:br>
            <a:r>
              <a:rPr lang="en-US" b="1" dirty="0" smtClean="0"/>
              <a:t>Binomial VS Beta-binomial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355"/>
          <a:stretch/>
        </p:blipFill>
        <p:spPr>
          <a:xfrm>
            <a:off x="936043" y="1388621"/>
            <a:ext cx="5281877" cy="5072444"/>
          </a:xfrm>
        </p:spPr>
      </p:pic>
      <p:sp>
        <p:nvSpPr>
          <p:cNvPr id="7" name="Rectangle 6"/>
          <p:cNvSpPr/>
          <p:nvPr/>
        </p:nvSpPr>
        <p:spPr>
          <a:xfrm>
            <a:off x="210416" y="6461065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6640" y="5882640"/>
            <a:ext cx="25400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11040" y="2245360"/>
            <a:ext cx="1767840" cy="8839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77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92260" y="6014925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12315" y="6014925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51040" y="5983394"/>
            <a:ext cx="525518" cy="208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9136"/>
            <a:ext cx="10515600" cy="79471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Accounting for </a:t>
            </a:r>
            <a:r>
              <a:rPr lang="en-US" b="1" dirty="0" err="1" smtClean="0"/>
              <a:t>overdispersion</a:t>
            </a:r>
            <a:r>
              <a:rPr lang="en-US" b="1" dirty="0" smtClean="0"/>
              <a:t>:</a:t>
            </a:r>
            <a:br>
              <a:rPr lang="en-US" b="1" dirty="0" smtClean="0"/>
            </a:br>
            <a:r>
              <a:rPr lang="en-US" b="1" dirty="0" smtClean="0"/>
              <a:t>Binomial VS Beta-binomial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43" y="1388621"/>
            <a:ext cx="9846034" cy="5072444"/>
          </a:xfrm>
        </p:spPr>
      </p:pic>
      <p:sp>
        <p:nvSpPr>
          <p:cNvPr id="5" name="Rectangle 4"/>
          <p:cNvSpPr/>
          <p:nvPr/>
        </p:nvSpPr>
        <p:spPr>
          <a:xfrm>
            <a:off x="210416" y="6461065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3" name="Rectangle 2"/>
          <p:cNvSpPr/>
          <p:nvPr/>
        </p:nvSpPr>
        <p:spPr>
          <a:xfrm>
            <a:off x="6197600" y="2011680"/>
            <a:ext cx="1391920" cy="141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11040" y="2245360"/>
            <a:ext cx="1767840" cy="8839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78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92260" y="6014925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12315" y="6014925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51040" y="5983394"/>
            <a:ext cx="525518" cy="208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36504" y="5983394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256559" y="5983394"/>
            <a:ext cx="525518" cy="28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95284" y="5951863"/>
            <a:ext cx="525518" cy="208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10782077" y="4823460"/>
            <a:ext cx="45719" cy="651510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81136" y="4779883"/>
            <a:ext cx="1007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False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positives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04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2047"/>
            <a:ext cx="10515600" cy="1325563"/>
          </a:xfrm>
        </p:spPr>
        <p:txBody>
          <a:bodyPr/>
          <a:lstStyle/>
          <a:p>
            <a:r>
              <a:rPr lang="en-US" b="1" dirty="0" err="1" smtClean="0"/>
              <a:t>AlleleDB</a:t>
            </a:r>
            <a:r>
              <a:rPr lang="en-US" b="1" dirty="0" smtClean="0"/>
              <a:t>: Build 382 personal genomes then detect AS variants using beta-binomial tests</a:t>
            </a:r>
            <a:endParaRPr lang="en-US" b="1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79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70" t="4556" r="24055" b="81839"/>
          <a:stretch/>
        </p:blipFill>
        <p:spPr>
          <a:xfrm>
            <a:off x="6202758" y="1664088"/>
            <a:ext cx="1040097" cy="15007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0416" y="6461065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7" t="4556" r="57110" b="81839"/>
          <a:stretch/>
        </p:blipFill>
        <p:spPr>
          <a:xfrm>
            <a:off x="7604139" y="1691980"/>
            <a:ext cx="1547860" cy="13605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5" t="55550" r="23635" b="25635"/>
          <a:stretch/>
        </p:blipFill>
        <p:spPr>
          <a:xfrm>
            <a:off x="7436308" y="4319820"/>
            <a:ext cx="1715691" cy="22011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551" y="2010266"/>
            <a:ext cx="641925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800" dirty="0" smtClean="0"/>
              <a:t>Build personal genomes</a:t>
            </a:r>
          </a:p>
          <a:p>
            <a:pPr marL="514350" indent="-514350">
              <a:buAutoNum type="arabicPeriod"/>
            </a:pPr>
            <a:endParaRPr lang="en-US" sz="2800" dirty="0"/>
          </a:p>
          <a:p>
            <a:pPr marL="514350" indent="-514350">
              <a:buAutoNum type="arabicPeriod"/>
            </a:pPr>
            <a:endParaRPr lang="en-US" sz="2800" dirty="0" smtClean="0"/>
          </a:p>
          <a:p>
            <a:pPr marL="514350" indent="-514350">
              <a:buAutoNum type="arabicPeriod"/>
            </a:pPr>
            <a:r>
              <a:rPr lang="en-US" sz="2800" dirty="0" smtClean="0"/>
              <a:t>Align </a:t>
            </a:r>
            <a:r>
              <a:rPr lang="en-US" sz="2800" dirty="0" err="1" smtClean="0"/>
              <a:t>ChIP-seq</a:t>
            </a:r>
            <a:r>
              <a:rPr lang="en-US" sz="2800" dirty="0" smtClean="0"/>
              <a:t> reads for 14 individuals</a:t>
            </a:r>
            <a:br>
              <a:rPr lang="en-US" sz="2800" dirty="0" smtClean="0"/>
            </a:br>
            <a:r>
              <a:rPr lang="en-US" sz="2800" dirty="0" smtClean="0"/>
              <a:t>Align RNA-</a:t>
            </a:r>
            <a:r>
              <a:rPr lang="en-US" sz="2800" dirty="0" err="1" smtClean="0"/>
              <a:t>seq</a:t>
            </a:r>
            <a:r>
              <a:rPr lang="en-US" sz="2800" dirty="0" smtClean="0"/>
              <a:t> reads for 382 individuals</a:t>
            </a:r>
          </a:p>
          <a:p>
            <a:pPr marL="514350" indent="-514350">
              <a:buAutoNum type="arabicPeriod"/>
            </a:pPr>
            <a:endParaRPr lang="en-US" sz="2800" dirty="0" smtClean="0"/>
          </a:p>
          <a:p>
            <a:pPr marL="514350" indent="-514350">
              <a:buAutoNum type="arabicPeriod"/>
            </a:pPr>
            <a:endParaRPr lang="en-US" sz="2800" dirty="0"/>
          </a:p>
          <a:p>
            <a:pPr marL="514350" indent="-514350">
              <a:buAutoNum type="arabicPeriod"/>
            </a:pPr>
            <a:r>
              <a:rPr lang="en-US" sz="2800" dirty="0" smtClean="0"/>
              <a:t>Use beta binomial tests to detect </a:t>
            </a:r>
            <a:br>
              <a:rPr lang="en-US" sz="2800" dirty="0" smtClean="0"/>
            </a:br>
            <a:r>
              <a:rPr lang="en-US" sz="2800" dirty="0" smtClean="0"/>
              <a:t>allele-specific variants</a:t>
            </a:r>
            <a:endParaRPr lang="en-US" sz="2800" dirty="0"/>
          </a:p>
          <a:p>
            <a:pPr marL="514350" indent="-514350">
              <a:buAutoNum type="arabicPeriod"/>
            </a:pPr>
            <a:endParaRPr lang="en-US" sz="28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4556" r="38734" b="81839"/>
          <a:stretch/>
        </p:blipFill>
        <p:spPr>
          <a:xfrm>
            <a:off x="7654598" y="2925161"/>
            <a:ext cx="1446942" cy="144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3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Untitled-3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4799" y="94596"/>
            <a:ext cx="11771585" cy="627467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9259613" y="6495393"/>
            <a:ext cx="283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Adapted from: 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Nature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2010</a:t>
            </a:r>
          </a:p>
        </p:txBody>
      </p:sp>
      <p:pic>
        <p:nvPicPr>
          <p:cNvPr id="6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r="94643"/>
          <a:stretch/>
        </p:blipFill>
        <p:spPr>
          <a:xfrm>
            <a:off x="304798" y="110360"/>
            <a:ext cx="630622" cy="627467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7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5363" t="96147" r="86"/>
          <a:stretch/>
        </p:blipFill>
        <p:spPr>
          <a:xfrm>
            <a:off x="935417" y="6148554"/>
            <a:ext cx="11130457" cy="241737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2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5364" t="-216" r="264" b="82629"/>
          <a:stretch/>
        </p:blipFill>
        <p:spPr>
          <a:xfrm>
            <a:off x="924907" y="105105"/>
            <a:ext cx="11109437" cy="1103587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3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72148" t="13350" r="10353" b="69900"/>
          <a:stretch/>
        </p:blipFill>
        <p:spPr>
          <a:xfrm>
            <a:off x="8797157" y="956442"/>
            <a:ext cx="2060028" cy="1051034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4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64381" t="31440" r="19549" b="56668"/>
          <a:stretch/>
        </p:blipFill>
        <p:spPr>
          <a:xfrm>
            <a:off x="7882757" y="2102070"/>
            <a:ext cx="1891862" cy="746234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5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62506" t="47520" r="29281" b="45446"/>
          <a:stretch/>
        </p:blipFill>
        <p:spPr>
          <a:xfrm>
            <a:off x="7630510" y="3111065"/>
            <a:ext cx="966952" cy="441433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6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93308" t="12850" r="889" b="76097"/>
          <a:stretch/>
        </p:blipFill>
        <p:spPr>
          <a:xfrm>
            <a:off x="11267087" y="924910"/>
            <a:ext cx="683172" cy="693683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7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40456" t="72307" r="48474" b="19152"/>
          <a:stretch/>
        </p:blipFill>
        <p:spPr>
          <a:xfrm>
            <a:off x="5034455" y="4666593"/>
            <a:ext cx="1303283" cy="536028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18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l="11218" t="86876" r="84943" b="7429"/>
          <a:stretch/>
        </p:blipFill>
        <p:spPr>
          <a:xfrm>
            <a:off x="1597572" y="5580995"/>
            <a:ext cx="451944" cy="3573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19" name="Oval 18"/>
          <p:cNvSpPr/>
          <p:nvPr/>
        </p:nvSpPr>
        <p:spPr>
          <a:xfrm>
            <a:off x="1742485" y="5379064"/>
            <a:ext cx="180909" cy="180909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" name="Straight Connector 19"/>
          <p:cNvCxnSpPr>
            <a:stCxn id="19" idx="0"/>
          </p:cNvCxnSpPr>
          <p:nvPr/>
        </p:nvCxnSpPr>
        <p:spPr>
          <a:xfrm flipH="1" flipV="1">
            <a:off x="1832939" y="5105006"/>
            <a:ext cx="1" cy="27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18782" y="4236856"/>
            <a:ext cx="1715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Arial" panose="020B0604020202020204" pitchFamily="34" charset="0"/>
              </a:rPr>
              <a:t>Two composite human haploid genome drafts</a:t>
            </a:r>
          </a:p>
        </p:txBody>
      </p:sp>
      <p:sp>
        <p:nvSpPr>
          <p:cNvPr id="30" name="Oval 29"/>
          <p:cNvSpPr/>
          <p:nvPr/>
        </p:nvSpPr>
        <p:spPr>
          <a:xfrm>
            <a:off x="4809273" y="4924099"/>
            <a:ext cx="180909" cy="180909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3" name="Straight Connector 32"/>
          <p:cNvCxnSpPr>
            <a:stCxn id="30" idx="2"/>
          </p:cNvCxnSpPr>
          <p:nvPr/>
        </p:nvCxnSpPr>
        <p:spPr>
          <a:xfrm flipH="1" flipV="1">
            <a:off x="4620366" y="5014553"/>
            <a:ext cx="188907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04946" y="4438444"/>
            <a:ext cx="1715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cs typeface="Arial" panose="020B0604020202020204" pitchFamily="34" charset="0"/>
              </a:rPr>
              <a:t>Human Genome Project completed</a:t>
            </a:r>
          </a:p>
        </p:txBody>
      </p:sp>
      <p:pic>
        <p:nvPicPr>
          <p:cNvPr id="48" name="Content Placeholder 9" descr="Untitled-3.png"/>
          <p:cNvPicPr>
            <a:picLocks noChangeAspect="1"/>
          </p:cNvPicPr>
          <p:nvPr/>
        </p:nvPicPr>
        <p:blipFill rotWithShape="1">
          <a:blip r:embed="rId2" cstate="print"/>
          <a:srcRect r="99420"/>
          <a:stretch/>
        </p:blipFill>
        <p:spPr>
          <a:xfrm>
            <a:off x="115892" y="115614"/>
            <a:ext cx="188906" cy="627467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47" name="TextBox 46"/>
          <p:cNvSpPr txBox="1"/>
          <p:nvPr/>
        </p:nvSpPr>
        <p:spPr>
          <a:xfrm rot="16200000">
            <a:off x="-819806" y="3363309"/>
            <a:ext cx="2364815" cy="400110"/>
          </a:xfrm>
          <a:prstGeom prst="rect">
            <a:avLst/>
          </a:prstGeom>
          <a:solidFill>
            <a:srgbClr val="F6F4E8"/>
          </a:solidFill>
        </p:spPr>
        <p:txBody>
          <a:bodyPr wrap="none" rtlCol="0">
            <a:spAutoFit/>
          </a:bodyPr>
          <a:lstStyle/>
          <a:p>
            <a:r>
              <a:rPr lang="en-US" sz="2000" b="1" dirty="0"/>
              <a:t>Billions of base pairs</a:t>
            </a:r>
          </a:p>
        </p:txBody>
      </p:sp>
      <p:pic>
        <p:nvPicPr>
          <p:cNvPr id="50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455" b="68258"/>
          <a:stretch/>
        </p:blipFill>
        <p:spPr>
          <a:xfrm>
            <a:off x="1784525" y="2764225"/>
            <a:ext cx="1250731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1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455" b="68258"/>
          <a:stretch/>
        </p:blipFill>
        <p:spPr>
          <a:xfrm>
            <a:off x="2888110" y="2769477"/>
            <a:ext cx="1250731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2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455" b="68258"/>
          <a:stretch/>
        </p:blipFill>
        <p:spPr>
          <a:xfrm>
            <a:off x="6196636" y="1931278"/>
            <a:ext cx="1250731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3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455" b="70118"/>
          <a:stretch/>
        </p:blipFill>
        <p:spPr>
          <a:xfrm>
            <a:off x="5110018" y="1947406"/>
            <a:ext cx="1233762" cy="85022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4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3085" t="16332" r="67455" b="68258"/>
          <a:stretch/>
        </p:blipFill>
        <p:spPr>
          <a:xfrm>
            <a:off x="1040524" y="2769475"/>
            <a:ext cx="853924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5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455" b="68258"/>
          <a:stretch/>
        </p:blipFill>
        <p:spPr>
          <a:xfrm>
            <a:off x="5110020" y="3584386"/>
            <a:ext cx="1250731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pic>
        <p:nvPicPr>
          <p:cNvPr id="56" name="Content Placeholder 9" descr="Untitled-3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920" t="16332" r="67204" b="68258"/>
          <a:stretch/>
        </p:blipFill>
        <p:spPr>
          <a:xfrm>
            <a:off x="6230881" y="3592269"/>
            <a:ext cx="1237504" cy="966951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</p:spPr>
      </p:pic>
      <p:sp>
        <p:nvSpPr>
          <p:cNvPr id="85" name="Oval 84"/>
          <p:cNvSpPr/>
          <p:nvPr/>
        </p:nvSpPr>
        <p:spPr>
          <a:xfrm>
            <a:off x="8265485" y="3736426"/>
            <a:ext cx="449912" cy="4499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7" name="Oval 86"/>
          <p:cNvSpPr/>
          <p:nvPr/>
        </p:nvSpPr>
        <p:spPr>
          <a:xfrm>
            <a:off x="10319446" y="2492747"/>
            <a:ext cx="860826" cy="8608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88" name="Oval 87"/>
          <p:cNvSpPr/>
          <p:nvPr/>
        </p:nvSpPr>
        <p:spPr>
          <a:xfrm>
            <a:off x="11369178" y="1847045"/>
            <a:ext cx="645702" cy="6457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9</a:t>
            </a:r>
          </a:p>
        </p:txBody>
      </p:sp>
      <p:pic>
        <p:nvPicPr>
          <p:cNvPr id="60" name="Picture 59" descr="Untitled-10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35418" y="3920365"/>
            <a:ext cx="6962116" cy="214857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</a:t>
            </a:fld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84353" y="263161"/>
            <a:ext cx="842624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The Rise of the Personal Genome</a:t>
            </a:r>
            <a:endParaRPr lang="en-US" sz="4000" b="1" dirty="0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9640006" y="3028950"/>
            <a:ext cx="0" cy="3119605"/>
          </a:xfrm>
          <a:prstGeom prst="line">
            <a:avLst/>
          </a:prstGeom>
          <a:ln w="285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85"/>
          <p:cNvSpPr/>
          <p:nvPr/>
        </p:nvSpPr>
        <p:spPr>
          <a:xfrm>
            <a:off x="9377259" y="3127449"/>
            <a:ext cx="449912" cy="4499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41" name="Picture 40" descr="Untitled-10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7819692" y="1481963"/>
            <a:ext cx="4256692" cy="246688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602283" y="4421496"/>
            <a:ext cx="2268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ext </a:t>
            </a:r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G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eneration </a:t>
            </a:r>
            <a:r>
              <a:rPr lang="en-US" b="1" u="sng" dirty="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equencing (</a:t>
            </a:r>
            <a:r>
              <a:rPr lang="en-US" b="1" dirty="0" smtClean="0">
                <a:solidFill>
                  <a:srgbClr val="FF0000"/>
                </a:solidFill>
                <a:cs typeface="Arial" panose="020B0604020202020204" pitchFamily="34" charset="0"/>
              </a:rPr>
              <a:t>NGS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0805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7" grpId="0" animBg="1"/>
      <p:bldP spid="88" grpId="0" animBg="1"/>
      <p:bldP spid="8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Enrichment of allele-specific variants in genes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Known genes to implicate in </a:t>
            </a:r>
            <a:r>
              <a:rPr lang="en-US" dirty="0" err="1" smtClean="0"/>
              <a:t>Prader</a:t>
            </a:r>
            <a:r>
              <a:rPr lang="en-US" dirty="0" smtClean="0"/>
              <a:t>-Willi syndrome</a:t>
            </a:r>
            <a:br>
              <a:rPr lang="en-US" dirty="0" smtClean="0"/>
            </a:br>
            <a:r>
              <a:rPr lang="en-US" dirty="0" smtClean="0">
                <a:sym typeface="Wingdings" panose="05000000000000000000" pitchFamily="2" charset="2"/>
              </a:rPr>
              <a:t> e.g. </a:t>
            </a:r>
            <a:r>
              <a:rPr lang="en-US" i="1" dirty="0" smtClean="0"/>
              <a:t>SNRPN</a:t>
            </a:r>
            <a:r>
              <a:rPr lang="en-US" dirty="0" smtClean="0"/>
              <a:t> and </a:t>
            </a:r>
            <a:r>
              <a:rPr lang="en-US" i="1" dirty="0" smtClean="0"/>
              <a:t>SNURF </a:t>
            </a:r>
            <a:r>
              <a:rPr lang="en-US" dirty="0" smtClean="0"/>
              <a:t>genes</a:t>
            </a:r>
          </a:p>
          <a:p>
            <a:endParaRPr lang="en-US" i="1" dirty="0"/>
          </a:p>
          <a:p>
            <a:r>
              <a:rPr lang="en-US" dirty="0" smtClean="0"/>
              <a:t>Previous provisional evidence by the </a:t>
            </a:r>
            <a:r>
              <a:rPr lang="en-US" dirty="0" err="1" smtClean="0"/>
              <a:t>GTEx</a:t>
            </a:r>
            <a:r>
              <a:rPr lang="en-US" dirty="0" smtClean="0"/>
              <a:t> Consortium (</a:t>
            </a:r>
            <a:r>
              <a:rPr lang="en-US" dirty="0" err="1"/>
              <a:t>Baran</a:t>
            </a:r>
            <a:r>
              <a:rPr lang="en-US" dirty="0"/>
              <a:t> </a:t>
            </a:r>
            <a:r>
              <a:rPr lang="en-US" i="1" dirty="0"/>
              <a:t>et </a:t>
            </a:r>
            <a:r>
              <a:rPr lang="en-US" i="1" dirty="0" smtClean="0"/>
              <a:t>al., Genome Res. </a:t>
            </a:r>
            <a:r>
              <a:rPr lang="en-US" dirty="0" smtClean="0"/>
              <a:t>2015) for allele-specific effect further validated in our database</a:t>
            </a:r>
            <a:br>
              <a:rPr lang="en-US" dirty="0" smtClean="0"/>
            </a:br>
            <a:r>
              <a:rPr lang="en-US" dirty="0" smtClean="0">
                <a:sym typeface="Wingdings" panose="05000000000000000000" pitchFamily="2" charset="2"/>
              </a:rPr>
              <a:t> e.g. ZNF331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7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" b="69130"/>
          <a:stretch/>
        </p:blipFill>
        <p:spPr>
          <a:xfrm>
            <a:off x="135744" y="1269911"/>
            <a:ext cx="8261804" cy="1981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4927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AlleleDB</a:t>
            </a:r>
            <a:r>
              <a:rPr lang="en-US" b="1" dirty="0" smtClean="0"/>
              <a:t>: repository and visualization for allele-specific binding and expression variants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81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475910" y="1480490"/>
            <a:ext cx="3834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Interfaces with UCSC genome browser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Showing ZNF331 gene structure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53850" y="1709444"/>
            <a:ext cx="1004820" cy="806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AlleleDB</a:t>
            </a:r>
            <a:r>
              <a:rPr lang="en-US" dirty="0" smtClean="0"/>
              <a:t> output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5779719" y="6488668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42047" y="1428749"/>
            <a:ext cx="619760" cy="7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51319" y="1315167"/>
            <a:ext cx="168721" cy="22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850" y="2657828"/>
            <a:ext cx="1058670" cy="806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UCSC track</a:t>
            </a:r>
            <a:endParaRPr lang="en-US" dirty="0"/>
          </a:p>
        </p:txBody>
      </p:sp>
      <p:sp>
        <p:nvSpPr>
          <p:cNvPr id="5" name="Left Brace 4"/>
          <p:cNvSpPr/>
          <p:nvPr/>
        </p:nvSpPr>
        <p:spPr>
          <a:xfrm>
            <a:off x="1010920" y="1690690"/>
            <a:ext cx="101600" cy="1204910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/>
          <p:cNvSpPr/>
          <p:nvPr/>
        </p:nvSpPr>
        <p:spPr>
          <a:xfrm>
            <a:off x="1010920" y="2941320"/>
            <a:ext cx="101600" cy="275308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79216" y="1327150"/>
            <a:ext cx="169248" cy="176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665126" y="1306276"/>
            <a:ext cx="654050" cy="25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451927" y="1306276"/>
            <a:ext cx="133033" cy="13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048463" y="1428749"/>
            <a:ext cx="215265" cy="113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" t="45602" r="87222" b="50013"/>
          <a:stretch/>
        </p:blipFill>
        <p:spPr>
          <a:xfrm>
            <a:off x="86440" y="3471052"/>
            <a:ext cx="1611928" cy="46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8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" b="69130"/>
          <a:stretch/>
        </p:blipFill>
        <p:spPr>
          <a:xfrm>
            <a:off x="135744" y="1269911"/>
            <a:ext cx="8261804" cy="1981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4927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AlleleDB</a:t>
            </a:r>
            <a:r>
              <a:rPr lang="en-US" b="1" dirty="0" smtClean="0"/>
              <a:t>: repository and visualization for allele-specific binding and expression variants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82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475910" y="1480490"/>
            <a:ext cx="3834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Interfaces with UCSC genome browser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Showing ZNF331 gene structure</a:t>
            </a:r>
            <a:endParaRPr lang="en-US" sz="2800" dirty="0"/>
          </a:p>
        </p:txBody>
      </p:sp>
      <p:sp>
        <p:nvSpPr>
          <p:cNvPr id="37" name="Rectangle 36"/>
          <p:cNvSpPr/>
          <p:nvPr/>
        </p:nvSpPr>
        <p:spPr>
          <a:xfrm>
            <a:off x="5779719" y="6488668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42047" y="1428749"/>
            <a:ext cx="619760" cy="7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51319" y="1315167"/>
            <a:ext cx="168721" cy="22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79216" y="1327150"/>
            <a:ext cx="169248" cy="176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665126" y="1306276"/>
            <a:ext cx="654050" cy="25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451927" y="1306276"/>
            <a:ext cx="133033" cy="13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048463" y="1428749"/>
            <a:ext cx="215265" cy="113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" t="40463"/>
          <a:stretch/>
        </p:blipFill>
        <p:spPr>
          <a:xfrm>
            <a:off x="640080" y="3371850"/>
            <a:ext cx="7434072" cy="3349627"/>
          </a:xfrm>
        </p:spPr>
      </p:pic>
      <p:sp>
        <p:nvSpPr>
          <p:cNvPr id="24" name="Rectangle 23"/>
          <p:cNvSpPr/>
          <p:nvPr/>
        </p:nvSpPr>
        <p:spPr>
          <a:xfrm>
            <a:off x="5779719" y="6488668"/>
            <a:ext cx="5125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/>
              <a:t>Chen J.</a:t>
            </a:r>
            <a:r>
              <a:rPr lang="en-US" dirty="0"/>
              <a:t>, Rozowsky J. </a:t>
            </a:r>
            <a:r>
              <a:rPr lang="en-US" i="1" dirty="0"/>
              <a:t>et al.</a:t>
            </a:r>
            <a:r>
              <a:rPr lang="en-US" dirty="0"/>
              <a:t> (manuscript under review)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375900" y="3383516"/>
            <a:ext cx="1710383" cy="32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872840" y="3437243"/>
            <a:ext cx="176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Allele-specific binding variants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74152" y="4103887"/>
            <a:ext cx="1766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Allele-specific expression variants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4606036" y="3638888"/>
            <a:ext cx="544033" cy="271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227480" y="6375401"/>
            <a:ext cx="2417379" cy="36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3410096" y="3078974"/>
            <a:ext cx="416256" cy="2922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056645" y="3079816"/>
            <a:ext cx="195213" cy="2920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586293" y="3047684"/>
            <a:ext cx="1995416" cy="3358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8098310" y="3119119"/>
            <a:ext cx="158807" cy="3453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7560977" y="1829782"/>
            <a:ext cx="704088" cy="124919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850510" y="1791814"/>
            <a:ext cx="197953" cy="1327305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" t="50706" r="97196" b="33194"/>
          <a:stretch/>
        </p:blipFill>
        <p:spPr>
          <a:xfrm>
            <a:off x="135744" y="4047752"/>
            <a:ext cx="469232" cy="193036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70360" y="3473450"/>
            <a:ext cx="1132280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" t="45602" r="87222" b="50013"/>
          <a:stretch/>
        </p:blipFill>
        <p:spPr>
          <a:xfrm>
            <a:off x="86440" y="3471052"/>
            <a:ext cx="1611928" cy="460551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53850" y="1709444"/>
            <a:ext cx="1004820" cy="806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AlleleDB</a:t>
            </a:r>
            <a:r>
              <a:rPr lang="en-US" dirty="0" smtClean="0"/>
              <a:t> output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53850" y="2657828"/>
            <a:ext cx="1058670" cy="806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UCSC track</a:t>
            </a:r>
            <a:endParaRPr lang="en-US" dirty="0"/>
          </a:p>
        </p:txBody>
      </p:sp>
      <p:sp>
        <p:nvSpPr>
          <p:cNvPr id="45" name="Left Brace 44"/>
          <p:cNvSpPr/>
          <p:nvPr/>
        </p:nvSpPr>
        <p:spPr>
          <a:xfrm>
            <a:off x="1010920" y="1690690"/>
            <a:ext cx="101600" cy="967138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eft Brace 45"/>
          <p:cNvSpPr/>
          <p:nvPr/>
        </p:nvSpPr>
        <p:spPr>
          <a:xfrm>
            <a:off x="1010920" y="2941320"/>
            <a:ext cx="101600" cy="275308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1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8" grpId="0" animBg="1"/>
      <p:bldP spid="3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AlleleDB</a:t>
            </a:r>
            <a:r>
              <a:rPr lang="en-US" b="1" dirty="0" smtClean="0"/>
              <a:t> Summary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Alleviates reference bias using personal genome construction</a:t>
            </a:r>
          </a:p>
          <a:p>
            <a:r>
              <a:rPr lang="en-US" dirty="0" smtClean="0"/>
              <a:t>Accounts </a:t>
            </a:r>
            <a:r>
              <a:rPr lang="en-US" dirty="0"/>
              <a:t>for </a:t>
            </a:r>
            <a:r>
              <a:rPr lang="en-US" dirty="0" smtClean="0"/>
              <a:t>over-dispersion </a:t>
            </a:r>
            <a:r>
              <a:rPr lang="en-US" dirty="0"/>
              <a:t>using beta-binomial </a:t>
            </a:r>
            <a:r>
              <a:rPr lang="en-US" dirty="0" smtClean="0"/>
              <a:t>test</a:t>
            </a:r>
          </a:p>
          <a:p>
            <a:r>
              <a:rPr lang="en-US" dirty="0" err="1" smtClean="0">
                <a:cs typeface="Arial"/>
              </a:rPr>
              <a:t>AlleleDB</a:t>
            </a:r>
            <a:r>
              <a:rPr lang="en-US" dirty="0" smtClean="0">
                <a:cs typeface="Arial"/>
              </a:rPr>
              <a:t/>
            </a:r>
            <a:br>
              <a:rPr lang="en-US" dirty="0" smtClean="0">
                <a:cs typeface="Arial"/>
              </a:rPr>
            </a:br>
            <a:r>
              <a:rPr lang="en-US" dirty="0" smtClean="0">
                <a:cs typeface="Arial"/>
              </a:rPr>
              <a:t>-- resource for allele-specific binding and expression</a:t>
            </a:r>
            <a:br>
              <a:rPr lang="en-US" dirty="0" smtClean="0">
                <a:cs typeface="Arial"/>
              </a:rPr>
            </a:br>
            <a:r>
              <a:rPr lang="en-US" dirty="0" smtClean="0">
                <a:cs typeface="Arial"/>
              </a:rPr>
              <a:t>-- interfaces with UCSC browser for visualization</a:t>
            </a:r>
            <a:endParaRPr lang="en-US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-44333"/>
            <a:ext cx="10515600" cy="1027314"/>
          </a:xfrm>
        </p:spPr>
        <p:txBody>
          <a:bodyPr/>
          <a:lstStyle/>
          <a:p>
            <a:r>
              <a:rPr lang="en-US" b="1" dirty="0" smtClean="0"/>
              <a:t>Overall Summary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37954-4145-4234-9761-04853FE855D6}" type="slidenum">
              <a:rPr lang="en-US" smtClean="0"/>
              <a:t>84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1754" y="859213"/>
            <a:ext cx="11728490" cy="36611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u="sng" dirty="0" smtClean="0">
                <a:cs typeface="Arial"/>
              </a:rPr>
              <a:t>Variant annotation using human reference genome with interdisciplinary approaches</a:t>
            </a:r>
          </a:p>
          <a:p>
            <a:r>
              <a:rPr lang="en-US" dirty="0" smtClean="0">
                <a:cs typeface="Arial"/>
              </a:rPr>
              <a:t>Develop perspectives and approaches to annotate variants involved in protein-protein interaction, via</a:t>
            </a:r>
            <a:br>
              <a:rPr lang="en-US" dirty="0" smtClean="0">
                <a:cs typeface="Arial"/>
              </a:rPr>
            </a:br>
            <a:r>
              <a:rPr lang="en-US" dirty="0" smtClean="0">
                <a:cs typeface="Arial"/>
              </a:rPr>
              <a:t>-- networks</a:t>
            </a:r>
            <a:br>
              <a:rPr lang="en-US" dirty="0" smtClean="0">
                <a:cs typeface="Arial"/>
              </a:rPr>
            </a:br>
            <a:r>
              <a:rPr lang="en-US" dirty="0" smtClean="0">
                <a:cs typeface="Arial"/>
              </a:rPr>
              <a:t>-- protein-protein molecular recognition</a:t>
            </a:r>
            <a:r>
              <a:rPr lang="en-US" dirty="0">
                <a:cs typeface="Arial"/>
              </a:rPr>
              <a:t/>
            </a:r>
            <a:br>
              <a:rPr lang="en-US" dirty="0">
                <a:cs typeface="Arial"/>
              </a:rPr>
            </a:br>
            <a:r>
              <a:rPr lang="en-US" dirty="0">
                <a:cs typeface="Arial"/>
              </a:rPr>
              <a:t>-- protein repeat domains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r>
              <a:rPr lang="en-US" b="1" u="sng" dirty="0" smtClean="0">
                <a:cs typeface="Arial"/>
              </a:rPr>
              <a:t>Variant annotation using personal genomes</a:t>
            </a:r>
            <a:endParaRPr lang="en-US" b="1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Develop an approach to annotate allele-specific variants, and create a resource, </a:t>
            </a:r>
            <a:r>
              <a:rPr lang="en-US" dirty="0" err="1" smtClean="0">
                <a:cs typeface="Arial"/>
              </a:rPr>
              <a:t>AlleleDB</a:t>
            </a:r>
            <a:r>
              <a:rPr lang="en-US" dirty="0" smtClean="0">
                <a:cs typeface="Arial"/>
              </a:rPr>
              <a:t>, for visualization and storage</a:t>
            </a:r>
            <a:endParaRPr lang="en-US" dirty="0" smtClean="0">
              <a:solidFill>
                <a:schemeClr val="bg1"/>
              </a:solidFill>
              <a:cs typeface="Arial"/>
            </a:endParaRPr>
          </a:p>
        </p:txBody>
      </p:sp>
      <p:sp>
        <p:nvSpPr>
          <p:cNvPr id="6" name="Oval 5"/>
          <p:cNvSpPr/>
          <p:nvPr/>
        </p:nvSpPr>
        <p:spPr>
          <a:xfrm>
            <a:off x="3247175" y="4706012"/>
            <a:ext cx="2092984" cy="2015465"/>
          </a:xfrm>
          <a:prstGeom prst="ellipse">
            <a:avLst/>
          </a:prstGeom>
          <a:solidFill>
            <a:srgbClr val="92D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Variant </a:t>
            </a:r>
          </a:p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Annotation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437606" y="4706012"/>
            <a:ext cx="2092984" cy="2015465"/>
          </a:xfrm>
          <a:prstGeom prst="ellipse">
            <a:avLst/>
          </a:prstGeom>
          <a:solidFill>
            <a:srgbClr val="92D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Personal genomes</a:t>
            </a:r>
          </a:p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Annotation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>
            <a:off x="5394470" y="4853761"/>
            <a:ext cx="1051449" cy="487909"/>
          </a:xfrm>
          <a:prstGeom prst="curvedDownArrow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 flipH="1" flipV="1">
            <a:off x="5340159" y="6047955"/>
            <a:ext cx="1051449" cy="487909"/>
          </a:xfrm>
          <a:prstGeom prst="curvedDownArrow">
            <a:avLst/>
          </a:prstGeom>
          <a:solidFill>
            <a:srgbClr val="FF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8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3974"/>
            <a:ext cx="10515600" cy="62793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PhD work (in chronological order)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6136"/>
            <a:ext cx="11107994" cy="5256641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b="1" u="sng" dirty="0" smtClean="0"/>
              <a:t>Chen J.</a:t>
            </a:r>
            <a:r>
              <a:rPr lang="en-US" dirty="0" smtClean="0"/>
              <a:t>, </a:t>
            </a:r>
            <a:r>
              <a:rPr lang="en-US" i="1" dirty="0"/>
              <a:t>Yale J </a:t>
            </a:r>
            <a:r>
              <a:rPr lang="en-US" i="1" dirty="0" err="1"/>
              <a:t>Biol</a:t>
            </a:r>
            <a:r>
              <a:rPr lang="en-US" i="1" dirty="0"/>
              <a:t> Med </a:t>
            </a:r>
            <a:r>
              <a:rPr lang="en-US" dirty="0"/>
              <a:t>(2011)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Zilberman-Schapira</a:t>
            </a:r>
            <a:r>
              <a:rPr lang="en-US" dirty="0"/>
              <a:t> </a:t>
            </a:r>
            <a:r>
              <a:rPr lang="en-US" dirty="0" smtClean="0"/>
              <a:t>G.*, </a:t>
            </a:r>
            <a:r>
              <a:rPr lang="en-US" b="1" u="sng" dirty="0"/>
              <a:t>Chen </a:t>
            </a:r>
            <a:r>
              <a:rPr lang="en-US" b="1" u="sng" dirty="0" smtClean="0"/>
              <a:t>J.*</a:t>
            </a:r>
            <a:r>
              <a:rPr lang="en-US" dirty="0" smtClean="0"/>
              <a:t> </a:t>
            </a:r>
            <a:r>
              <a:rPr lang="en-US" dirty="0"/>
              <a:t>and Gerstein M, </a:t>
            </a:r>
            <a:r>
              <a:rPr lang="en-US" i="1" dirty="0"/>
              <a:t>Recent Patents on DNA &amp; gene sequences</a:t>
            </a:r>
            <a:r>
              <a:rPr lang="en-US" dirty="0"/>
              <a:t> (2012)</a:t>
            </a:r>
            <a:endParaRPr lang="en-US" i="1" dirty="0"/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/>
              <a:t>1000 Genomes Project Consortium, </a:t>
            </a:r>
            <a:r>
              <a:rPr lang="en-US" i="1" dirty="0"/>
              <a:t>Nature </a:t>
            </a:r>
            <a:r>
              <a:rPr lang="en-US" dirty="0"/>
              <a:t>(2012)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Khurana</a:t>
            </a:r>
            <a:r>
              <a:rPr lang="en-US" dirty="0" smtClean="0"/>
              <a:t> E.*, Fu Y*., </a:t>
            </a:r>
            <a:r>
              <a:rPr lang="en-US" b="1" u="sng" dirty="0" smtClean="0"/>
              <a:t>Chen J.</a:t>
            </a:r>
            <a:r>
              <a:rPr lang="en-US" dirty="0" smtClean="0"/>
              <a:t> and Gerstein M., </a:t>
            </a:r>
            <a:r>
              <a:rPr lang="en-US" i="1" dirty="0" err="1" smtClean="0"/>
              <a:t>PLoS</a:t>
            </a:r>
            <a:r>
              <a:rPr lang="en-US" i="1" dirty="0" smtClean="0"/>
              <a:t> Comp </a:t>
            </a:r>
            <a:r>
              <a:rPr lang="en-US" i="1" dirty="0" err="1" smtClean="0"/>
              <a:t>Biol</a:t>
            </a:r>
            <a:r>
              <a:rPr lang="en-US" i="1" dirty="0" smtClean="0"/>
              <a:t> </a:t>
            </a:r>
            <a:r>
              <a:rPr lang="en-US" dirty="0" smtClean="0"/>
              <a:t>(2013)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b="1" u="sng" dirty="0"/>
              <a:t>Chen J.</a:t>
            </a:r>
            <a:r>
              <a:rPr lang="en-US" dirty="0"/>
              <a:t>, Sawyer N. and Regan L. </a:t>
            </a:r>
            <a:r>
              <a:rPr lang="en-US" i="1" dirty="0" err="1"/>
              <a:t>Prot</a:t>
            </a:r>
            <a:r>
              <a:rPr lang="en-US" i="1" dirty="0"/>
              <a:t> </a:t>
            </a:r>
            <a:r>
              <a:rPr lang="en-US" i="1" dirty="0" err="1"/>
              <a:t>Sci</a:t>
            </a:r>
            <a:r>
              <a:rPr lang="en-US" i="1" dirty="0"/>
              <a:t> </a:t>
            </a:r>
            <a:r>
              <a:rPr lang="en-US" dirty="0"/>
              <a:t>(2013)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 Sawyer N.*, </a:t>
            </a:r>
            <a:r>
              <a:rPr lang="en-US" b="1" u="sng" dirty="0"/>
              <a:t>Chen J.*</a:t>
            </a:r>
            <a:r>
              <a:rPr lang="en-US" dirty="0"/>
              <a:t> and Regan L. </a:t>
            </a:r>
            <a:r>
              <a:rPr lang="en-US" i="1" dirty="0"/>
              <a:t>J </a:t>
            </a:r>
            <a:r>
              <a:rPr lang="en-US" i="1" dirty="0" err="1"/>
              <a:t>Mol</a:t>
            </a:r>
            <a:r>
              <a:rPr lang="en-US" i="1" dirty="0"/>
              <a:t> </a:t>
            </a:r>
            <a:r>
              <a:rPr lang="en-US" i="1" dirty="0" err="1"/>
              <a:t>Biol</a:t>
            </a:r>
            <a:r>
              <a:rPr lang="en-US" i="1" dirty="0"/>
              <a:t> </a:t>
            </a:r>
            <a:r>
              <a:rPr lang="en-US" dirty="0"/>
              <a:t>(2013)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err="1"/>
              <a:t>Greenbaum</a:t>
            </a:r>
            <a:r>
              <a:rPr lang="en-US" dirty="0"/>
              <a:t> </a:t>
            </a:r>
            <a:r>
              <a:rPr lang="en-US" dirty="0" smtClean="0"/>
              <a:t>D., </a:t>
            </a:r>
            <a:r>
              <a:rPr lang="en-US" b="1" u="sng" dirty="0"/>
              <a:t>Chen </a:t>
            </a:r>
            <a:r>
              <a:rPr lang="en-US" b="1" u="sng" dirty="0" smtClean="0"/>
              <a:t>J.</a:t>
            </a:r>
            <a:r>
              <a:rPr lang="en-US" dirty="0" smtClean="0"/>
              <a:t> </a:t>
            </a:r>
            <a:r>
              <a:rPr lang="en-US" dirty="0"/>
              <a:t>and Gerstein M, </a:t>
            </a:r>
            <a:r>
              <a:rPr lang="en-US" i="1" dirty="0"/>
              <a:t>Science </a:t>
            </a:r>
            <a:r>
              <a:rPr lang="en-US" dirty="0"/>
              <a:t>(2013)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Khurana</a:t>
            </a:r>
            <a:r>
              <a:rPr lang="en-US" dirty="0" smtClean="0"/>
              <a:t> E., </a:t>
            </a:r>
            <a:r>
              <a:rPr lang="en-US" dirty="0"/>
              <a:t>… , </a:t>
            </a:r>
            <a:r>
              <a:rPr lang="en-US" b="1" u="sng" dirty="0"/>
              <a:t>Chen J.</a:t>
            </a:r>
            <a:r>
              <a:rPr lang="en-US" dirty="0"/>
              <a:t> </a:t>
            </a:r>
            <a:r>
              <a:rPr lang="en-US" i="1" dirty="0"/>
              <a:t>et al.</a:t>
            </a:r>
            <a:r>
              <a:rPr lang="en-US" dirty="0"/>
              <a:t> </a:t>
            </a:r>
            <a:r>
              <a:rPr lang="en-US" i="1" dirty="0"/>
              <a:t>Science</a:t>
            </a:r>
            <a:r>
              <a:rPr lang="en-US" dirty="0"/>
              <a:t> (2013</a:t>
            </a:r>
            <a:r>
              <a:rPr lang="en-US" dirty="0" smtClean="0"/>
              <a:t>) 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The </a:t>
            </a:r>
            <a:r>
              <a:rPr lang="en-US" dirty="0"/>
              <a:t>1000 Genomes Consortium. </a:t>
            </a:r>
            <a:r>
              <a:rPr lang="en-US" i="1" dirty="0"/>
              <a:t>Nature </a:t>
            </a:r>
            <a:r>
              <a:rPr lang="en-US" dirty="0"/>
              <a:t>(2015) (in press)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Sudmant P., </a:t>
            </a:r>
            <a:r>
              <a:rPr lang="en-US" dirty="0"/>
              <a:t>…, </a:t>
            </a:r>
            <a:r>
              <a:rPr lang="en-US" b="1" u="sng" dirty="0"/>
              <a:t>Chen J</a:t>
            </a:r>
            <a:r>
              <a:rPr lang="en-US" dirty="0"/>
              <a:t>. </a:t>
            </a:r>
            <a:r>
              <a:rPr lang="en-US" i="1" dirty="0"/>
              <a:t>et al.</a:t>
            </a:r>
            <a:r>
              <a:rPr lang="en-US" dirty="0"/>
              <a:t> </a:t>
            </a:r>
            <a:r>
              <a:rPr lang="en-US" i="1" dirty="0"/>
              <a:t>Nature </a:t>
            </a:r>
            <a:r>
              <a:rPr lang="en-US" dirty="0"/>
              <a:t>(2015) (in press</a:t>
            </a:r>
            <a:r>
              <a:rPr lang="en-US" dirty="0" smtClean="0"/>
              <a:t>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b="1" u="sng" dirty="0" smtClean="0"/>
              <a:t>Chen </a:t>
            </a:r>
            <a:r>
              <a:rPr lang="en-US" b="1" u="sng" dirty="0"/>
              <a:t>J.</a:t>
            </a:r>
            <a:r>
              <a:rPr lang="en-US" dirty="0"/>
              <a:t>, </a:t>
            </a:r>
            <a:r>
              <a:rPr lang="en-US" i="1" dirty="0"/>
              <a:t>et al.</a:t>
            </a:r>
            <a:r>
              <a:rPr lang="en-US" dirty="0"/>
              <a:t> (manuscript under review</a:t>
            </a:r>
            <a:r>
              <a:rPr lang="en-US" dirty="0" smtClean="0"/>
              <a:t>)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b="1" u="sng" dirty="0" smtClean="0"/>
              <a:t>Chen </a:t>
            </a:r>
            <a:r>
              <a:rPr lang="en-US" b="1" u="sng" dirty="0"/>
              <a:t>J.</a:t>
            </a:r>
            <a:r>
              <a:rPr lang="en-US" dirty="0"/>
              <a:t>, </a:t>
            </a:r>
            <a:r>
              <a:rPr lang="en-US" i="1" dirty="0"/>
              <a:t>et al</a:t>
            </a:r>
            <a:r>
              <a:rPr lang="en-US" dirty="0"/>
              <a:t>. (manuscript in preparation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6366839"/>
            <a:ext cx="6235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 These authors contributed </a:t>
            </a:r>
            <a:r>
              <a:rPr lang="en-US" sz="2400" dirty="0" smtClean="0"/>
              <a:t>equally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8162544" y="98744"/>
            <a:ext cx="3990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Google citations:</a:t>
            </a:r>
          </a:p>
          <a:p>
            <a:r>
              <a:rPr lang="en-US" dirty="0" smtClean="0">
                <a:hlinkClick r:id="rId2"/>
              </a:rPr>
              <a:t>https://scholar.google.com/citations?hl=en&amp;user=YcPJj-oAAAAJ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6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92020"/>
            <a:ext cx="10515600" cy="38468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Acknowledgements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071" y="1604679"/>
            <a:ext cx="5082477" cy="203270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My advisors: </a:t>
            </a:r>
          </a:p>
          <a:p>
            <a:pPr marL="0" indent="0">
              <a:buNone/>
            </a:pPr>
            <a:r>
              <a:rPr lang="en-US" b="1" dirty="0" smtClean="0"/>
              <a:t>Prof Lynne</a:t>
            </a:r>
            <a:r>
              <a:rPr lang="en-US" dirty="0" smtClean="0"/>
              <a:t> </a:t>
            </a:r>
            <a:r>
              <a:rPr lang="en-US" b="1" dirty="0" smtClean="0"/>
              <a:t>Regan </a:t>
            </a:r>
          </a:p>
          <a:p>
            <a:pPr marL="0" indent="0">
              <a:buNone/>
            </a:pPr>
            <a:r>
              <a:rPr lang="en-US" b="1" dirty="0" smtClean="0"/>
              <a:t>Prof Mark Gerstein</a:t>
            </a:r>
          </a:p>
          <a:p>
            <a:pPr marL="0" indent="0">
              <a:buNone/>
            </a:pPr>
            <a:r>
              <a:rPr lang="en-US" dirty="0" smtClean="0"/>
              <a:t>Special thanks to Lisa and Lori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86</a:t>
            </a:fld>
            <a:endParaRPr lang="en-US" dirty="0"/>
          </a:p>
        </p:txBody>
      </p:sp>
      <p:pic>
        <p:nvPicPr>
          <p:cNvPr id="5" name="Picture 4" descr="Screen Shot 2015-02-16 at 12.11.19 P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204" y="128574"/>
            <a:ext cx="829640" cy="1075459"/>
          </a:xfrm>
          <a:prstGeom prst="rect">
            <a:avLst/>
          </a:prstGeom>
        </p:spPr>
      </p:pic>
      <p:pic>
        <p:nvPicPr>
          <p:cNvPr id="6" name="Picture 5" descr="Screen Shot 2015-02-16 at 12.11.3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790" y="98027"/>
            <a:ext cx="1017554" cy="114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75"/>
          <a:stretch/>
        </p:blipFill>
        <p:spPr>
          <a:xfrm>
            <a:off x="10186708" y="183706"/>
            <a:ext cx="1282916" cy="102005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2072" y="4416952"/>
            <a:ext cx="5082476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My committee members: </a:t>
            </a:r>
            <a:endParaRPr lang="en-US" sz="2800" dirty="0" smtClean="0"/>
          </a:p>
          <a:p>
            <a:r>
              <a:rPr lang="en-US" sz="2800" b="1" dirty="0" smtClean="0"/>
              <a:t>Prof Don Engelman</a:t>
            </a:r>
          </a:p>
          <a:p>
            <a:r>
              <a:rPr lang="en-US" sz="2800" b="1" dirty="0" smtClean="0"/>
              <a:t>Prof Sherman</a:t>
            </a:r>
            <a:r>
              <a:rPr lang="en-US" sz="2800" dirty="0" smtClean="0"/>
              <a:t> </a:t>
            </a:r>
            <a:r>
              <a:rPr lang="en-US" sz="2800" b="1" dirty="0" smtClean="0"/>
              <a:t>Weissman</a:t>
            </a:r>
            <a:r>
              <a:rPr lang="en-US" sz="2800" dirty="0" smtClean="0"/>
              <a:t> </a:t>
            </a:r>
          </a:p>
          <a:p>
            <a:r>
              <a:rPr lang="en-US" sz="2800" b="1" dirty="0" smtClean="0"/>
              <a:t>Prof Anita Wang</a:t>
            </a:r>
            <a:endParaRPr lang="en-US" sz="2800" b="1" dirty="0"/>
          </a:p>
          <a:p>
            <a:r>
              <a:rPr lang="en-US" sz="2800" dirty="0"/>
              <a:t>Special thanks to Mary and Janet</a:t>
            </a:r>
          </a:p>
        </p:txBody>
      </p:sp>
      <p:sp>
        <p:nvSpPr>
          <p:cNvPr id="9" name="AutoShape 2" descr="Image result for mark gerstei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4" descr="Image result for lynne rega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6" r="21771"/>
          <a:stretch/>
        </p:blipFill>
        <p:spPr>
          <a:xfrm>
            <a:off x="6252843" y="1585057"/>
            <a:ext cx="2357757" cy="2311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233" y="1560365"/>
            <a:ext cx="2338108" cy="23381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40" y="4497477"/>
            <a:ext cx="1587529" cy="21194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" r="7679" b="16654"/>
          <a:stretch/>
        </p:blipFill>
        <p:spPr>
          <a:xfrm>
            <a:off x="7875533" y="4463765"/>
            <a:ext cx="1733197" cy="21531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831" y="4463765"/>
            <a:ext cx="1723363" cy="215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1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07" y="276120"/>
            <a:ext cx="5533105" cy="5409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 smtClean="0"/>
              <a:t>Many</a:t>
            </a:r>
            <a:r>
              <a:rPr lang="en-US" sz="2400" baseline="30000" dirty="0" smtClean="0"/>
              <a:t>∞</a:t>
            </a:r>
            <a:r>
              <a:rPr lang="en-US" sz="2400" dirty="0" smtClean="0"/>
              <a:t> thanks to mentors: </a:t>
            </a:r>
            <a:br>
              <a:rPr lang="en-US" sz="2400" dirty="0" smtClean="0"/>
            </a:br>
            <a:r>
              <a:rPr lang="en-US" sz="2400" b="1" dirty="0" smtClean="0"/>
              <a:t>Joel </a:t>
            </a:r>
            <a:r>
              <a:rPr lang="en-US" sz="2400" dirty="0" smtClean="0"/>
              <a:t>and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Ekta</a:t>
            </a: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87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1" t="18070" r="9689" b="30206"/>
          <a:stretch/>
        </p:blipFill>
        <p:spPr>
          <a:xfrm>
            <a:off x="7102933" y="2121157"/>
            <a:ext cx="4691733" cy="46365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5" r="2050"/>
          <a:stretch/>
        </p:blipFill>
        <p:spPr>
          <a:xfrm>
            <a:off x="190664" y="2958381"/>
            <a:ext cx="5808406" cy="370274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00824" y="1225565"/>
            <a:ext cx="5489374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u="sng" dirty="0"/>
              <a:t>Regan Lab</a:t>
            </a:r>
            <a:r>
              <a:rPr lang="en-US" sz="2400" dirty="0"/>
              <a:t>, </a:t>
            </a:r>
            <a:r>
              <a:rPr lang="en-US" sz="2400" dirty="0" smtClean="0"/>
              <a:t>ALL </a:t>
            </a:r>
            <a:r>
              <a:rPr lang="en-US" sz="2400" dirty="0"/>
              <a:t>past and present members, especially: Ashley, Betsy </a:t>
            </a:r>
            <a:r>
              <a:rPr lang="en-US" sz="2400" dirty="0" smtClean="0"/>
              <a:t>(Chatty Bay FTW!!!), Danielle, Leslie, Lisa, Masha, Mike, </a:t>
            </a:r>
            <a:r>
              <a:rPr lang="en-US" sz="2400" dirty="0" err="1" smtClean="0"/>
              <a:t>Robie</a:t>
            </a:r>
            <a:r>
              <a:rPr lang="en-US" sz="2400" dirty="0" smtClean="0"/>
              <a:t> and Robert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5862918" y="39329"/>
            <a:ext cx="6063611" cy="20005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en-US" sz="2800" b="1" u="sng" dirty="0"/>
              <a:t>Gerstein Lab</a:t>
            </a:r>
            <a:r>
              <a:rPr lang="en-US" sz="2400" dirty="0"/>
              <a:t>, </a:t>
            </a:r>
            <a:r>
              <a:rPr lang="en-US" sz="2400" dirty="0" smtClean="0"/>
              <a:t>ALL past </a:t>
            </a:r>
            <a:r>
              <a:rPr lang="en-US" sz="2400" dirty="0"/>
              <a:t>and present members, especially: </a:t>
            </a:r>
            <a:r>
              <a:rPr lang="en-US" sz="2400" dirty="0" smtClean="0"/>
              <a:t>Arif; Alexej, Becky</a:t>
            </a:r>
            <a:r>
              <a:rPr lang="en-US" sz="2400" dirty="0"/>
              <a:t>, Cristina, Darryl</a:t>
            </a:r>
            <a:r>
              <a:rPr lang="en-US" sz="2400" dirty="0" smtClean="0"/>
              <a:t>, </a:t>
            </a:r>
            <a:r>
              <a:rPr lang="en-US" sz="2400" dirty="0"/>
              <a:t>Jane, Jasmine, Lori, </a:t>
            </a:r>
            <a:r>
              <a:rPr lang="en-US" sz="2400" dirty="0" smtClean="0"/>
              <a:t>Mihali, Ray</a:t>
            </a:r>
            <a:r>
              <a:rPr lang="en-US" sz="2400" dirty="0"/>
              <a:t>, Rob</a:t>
            </a:r>
            <a:r>
              <a:rPr lang="en-US" sz="2400" dirty="0" smtClean="0"/>
              <a:t>,</a:t>
            </a:r>
            <a:r>
              <a:rPr lang="en-US" sz="2400" dirty="0"/>
              <a:t> </a:t>
            </a:r>
            <a:r>
              <a:rPr lang="en-US" sz="2400" dirty="0" smtClean="0"/>
              <a:t>Suganthi, </a:t>
            </a:r>
            <a:r>
              <a:rPr lang="en-US" sz="2400" dirty="0"/>
              <a:t>Timur </a:t>
            </a:r>
            <a:r>
              <a:rPr lang="en-US" sz="2400" dirty="0" smtClean="0"/>
              <a:t>and </a:t>
            </a:r>
            <a:r>
              <a:rPr lang="en-US" sz="2400" dirty="0"/>
              <a:t>Yao (Fu</a:t>
            </a:r>
            <a:r>
              <a:rPr lang="en-US" sz="2400" dirty="0" smtClean="0"/>
              <a:t>)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n-US" sz="2400" dirty="0" smtClean="0"/>
              <a:t> Subgroup members of ‘Variation’, ‘Allele’ and ‘Structure’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7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02" y="225347"/>
            <a:ext cx="11370122" cy="5255947"/>
          </a:xfrm>
        </p:spPr>
        <p:txBody>
          <a:bodyPr>
            <a:normAutofit/>
          </a:bodyPr>
          <a:lstStyle/>
          <a:p>
            <a:r>
              <a:rPr lang="en-US" b="1" dirty="0" smtClean="0"/>
              <a:t>PEB program</a:t>
            </a:r>
            <a:r>
              <a:rPr lang="en-US" dirty="0" smtClean="0"/>
              <a:t>, and </a:t>
            </a:r>
            <a:r>
              <a:rPr lang="en-US" dirty="0" err="1" smtClean="0"/>
              <a:t>PEBers</a:t>
            </a:r>
            <a:r>
              <a:rPr lang="en-US" dirty="0"/>
              <a:t>,</a:t>
            </a:r>
            <a:r>
              <a:rPr lang="en-US" dirty="0" smtClean="0"/>
              <a:t> Raphael, Yao (Zhao), Lynn,</a:t>
            </a:r>
            <a:br>
              <a:rPr lang="en-US" dirty="0" smtClean="0"/>
            </a:br>
            <a:r>
              <a:rPr lang="en-US" dirty="0" smtClean="0"/>
              <a:t>and Lindsey, exclusive thanks to, Doro</a:t>
            </a:r>
          </a:p>
          <a:p>
            <a:r>
              <a:rPr lang="en-US" b="1" dirty="0" smtClean="0"/>
              <a:t>CBB program</a:t>
            </a:r>
            <a:r>
              <a:rPr lang="en-US" dirty="0" smtClean="0"/>
              <a:t>, and all the </a:t>
            </a:r>
            <a:r>
              <a:rPr lang="en-US" dirty="0" err="1" smtClean="0"/>
              <a:t>CBBers</a:t>
            </a:r>
            <a:r>
              <a:rPr lang="en-US" dirty="0" smtClean="0"/>
              <a:t> past and present, </a:t>
            </a:r>
            <a:br>
              <a:rPr lang="en-US" dirty="0" smtClean="0"/>
            </a:br>
            <a:r>
              <a:rPr lang="en-US" dirty="0" smtClean="0"/>
              <a:t>especially to Ang, Cong (Li), </a:t>
            </a:r>
            <a:r>
              <a:rPr lang="en-US" dirty="0"/>
              <a:t>Cong (Liang), Gadareth, </a:t>
            </a:r>
            <a:r>
              <a:rPr lang="en-US" dirty="0" smtClean="0"/>
              <a:t>Jason</a:t>
            </a:r>
            <a:r>
              <a:rPr lang="en-US" dirty="0"/>
              <a:t>, </a:t>
            </a:r>
            <a:r>
              <a:rPr lang="en-US" dirty="0" smtClean="0"/>
              <a:t>Jennifer, Kelly</a:t>
            </a:r>
            <a:r>
              <a:rPr lang="en-US" dirty="0"/>
              <a:t>, Leon, </a:t>
            </a:r>
            <a:r>
              <a:rPr lang="en-US" dirty="0" smtClean="0"/>
              <a:t>Lexi, Mate</a:t>
            </a:r>
            <a:r>
              <a:rPr lang="en-US" dirty="0"/>
              <a:t>, </a:t>
            </a:r>
            <a:r>
              <a:rPr lang="en-US" dirty="0" smtClean="0"/>
              <a:t>Ryan, Thai </a:t>
            </a:r>
            <a:r>
              <a:rPr lang="en-US" dirty="0" err="1" smtClean="0"/>
              <a:t>Binh</a:t>
            </a:r>
            <a:r>
              <a:rPr lang="en-US" dirty="0" smtClean="0"/>
              <a:t> and </a:t>
            </a:r>
            <a:r>
              <a:rPr lang="en-US" dirty="0" err="1" smtClean="0"/>
              <a:t>Xiu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88</a:t>
            </a:fld>
            <a:endParaRPr lang="en-US" dirty="0"/>
          </a:p>
        </p:txBody>
      </p:sp>
      <p:pic>
        <p:nvPicPr>
          <p:cNvPr id="5" name="Picture 4" descr="Screen Shot 2015-02-16 at 12.11.19 P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204" y="255894"/>
            <a:ext cx="829640" cy="1075459"/>
          </a:xfrm>
          <a:prstGeom prst="rect">
            <a:avLst/>
          </a:prstGeom>
        </p:spPr>
      </p:pic>
      <p:pic>
        <p:nvPicPr>
          <p:cNvPr id="6" name="Picture 5" descr="Screen Shot 2015-02-16 at 12.11.3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790" y="225347"/>
            <a:ext cx="1017554" cy="114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75"/>
          <a:stretch/>
        </p:blipFill>
        <p:spPr>
          <a:xfrm>
            <a:off x="10186708" y="311026"/>
            <a:ext cx="1282916" cy="10200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481" y="2589190"/>
            <a:ext cx="3237233" cy="21446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" t="29422" r="14110" b="3071"/>
          <a:stretch/>
        </p:blipFill>
        <p:spPr>
          <a:xfrm>
            <a:off x="157315" y="3060209"/>
            <a:ext cx="5152828" cy="3296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316" y="4818714"/>
            <a:ext cx="2919351" cy="19340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024" y="2589190"/>
            <a:ext cx="3143576" cy="209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969" y="189531"/>
            <a:ext cx="11324303" cy="2656539"/>
          </a:xfrm>
        </p:spPr>
        <p:txBody>
          <a:bodyPr>
            <a:normAutofit/>
          </a:bodyPr>
          <a:lstStyle/>
          <a:p>
            <a:r>
              <a:rPr lang="en-US" dirty="0"/>
              <a:t>My squash </a:t>
            </a:r>
            <a:r>
              <a:rPr lang="en-US" dirty="0" smtClean="0"/>
              <a:t>buddies: Stephen, Miles and </a:t>
            </a:r>
            <a:r>
              <a:rPr lang="en-US" dirty="0" err="1" smtClean="0"/>
              <a:t>Parwiz</a:t>
            </a:r>
            <a:endParaRPr lang="en-US" dirty="0"/>
          </a:p>
          <a:p>
            <a:r>
              <a:rPr lang="en-US" dirty="0"/>
              <a:t>All my roommates, past and present: Matt, Craig, Alex, Kelly, </a:t>
            </a:r>
            <a:r>
              <a:rPr lang="en-US" dirty="0" smtClean="0"/>
              <a:t>Mark, Manavi, </a:t>
            </a:r>
            <a:r>
              <a:rPr lang="en-US" dirty="0"/>
              <a:t>Rebecca, Victor</a:t>
            </a:r>
          </a:p>
          <a:p>
            <a:r>
              <a:rPr lang="en-US" dirty="0" smtClean="0"/>
              <a:t>Clara, </a:t>
            </a:r>
            <a:r>
              <a:rPr lang="en-US" dirty="0" err="1" smtClean="0"/>
              <a:t>Dahai</a:t>
            </a:r>
            <a:r>
              <a:rPr lang="en-US" dirty="0"/>
              <a:t>, </a:t>
            </a:r>
            <a:r>
              <a:rPr lang="en-US" dirty="0" err="1" smtClean="0"/>
              <a:t>Faizah</a:t>
            </a:r>
            <a:r>
              <a:rPr lang="en-US" dirty="0" smtClean="0"/>
              <a:t>, </a:t>
            </a:r>
            <a:r>
              <a:rPr lang="en-US" dirty="0" err="1" smtClean="0"/>
              <a:t>Jiashee</a:t>
            </a:r>
            <a:r>
              <a:rPr lang="en-US" dirty="0"/>
              <a:t> and Jun </a:t>
            </a:r>
            <a:r>
              <a:rPr lang="en-US" dirty="0" err="1" smtClean="0"/>
              <a:t>Siong</a:t>
            </a:r>
            <a:r>
              <a:rPr lang="en-US" dirty="0" smtClean="0"/>
              <a:t>, for healthy doses of Singlish and Singapore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89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12" y="3189838"/>
            <a:ext cx="3980292" cy="29852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35" y="3129058"/>
            <a:ext cx="2420471" cy="3227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7"/>
          <a:stretch/>
        </p:blipFill>
        <p:spPr>
          <a:xfrm>
            <a:off x="8610600" y="2355960"/>
            <a:ext cx="3107382" cy="21823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4" t="22484" r="4795" b="39346"/>
          <a:stretch/>
        </p:blipFill>
        <p:spPr>
          <a:xfrm>
            <a:off x="9061632" y="4682447"/>
            <a:ext cx="2205318" cy="201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2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03696"/>
          </a:xfrm>
        </p:spPr>
        <p:txBody>
          <a:bodyPr>
            <a:normAutofit/>
          </a:bodyPr>
          <a:lstStyle/>
          <a:p>
            <a:r>
              <a:rPr lang="en-US" b="1" dirty="0" smtClean="0"/>
              <a:t>Number of DNA sequences </a:t>
            </a:r>
            <a:br>
              <a:rPr lang="en-US" b="1" dirty="0" smtClean="0"/>
            </a:br>
            <a:r>
              <a:rPr lang="en-US" b="1" dirty="0" smtClean="0"/>
              <a:t>exploding out of control in recent </a:t>
            </a:r>
            <a:br>
              <a:rPr lang="en-US" b="1" dirty="0" smtClean="0"/>
            </a:br>
            <a:r>
              <a:rPr lang="en-US" b="1" dirty="0" smtClean="0"/>
              <a:t>years</a:t>
            </a:r>
            <a:endParaRPr lang="en-US" b="1" dirty="0"/>
          </a:p>
        </p:txBody>
      </p:sp>
      <p:sp>
        <p:nvSpPr>
          <p:cNvPr id="4" name="Oval 3"/>
          <p:cNvSpPr/>
          <p:nvPr/>
        </p:nvSpPr>
        <p:spPr>
          <a:xfrm>
            <a:off x="8265485" y="3736426"/>
            <a:ext cx="449912" cy="4499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9377259" y="3127449"/>
            <a:ext cx="449912" cy="4499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" name="Oval 5"/>
          <p:cNvSpPr/>
          <p:nvPr/>
        </p:nvSpPr>
        <p:spPr>
          <a:xfrm>
            <a:off x="10319446" y="2492747"/>
            <a:ext cx="860826" cy="86082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7" name="Oval 6"/>
          <p:cNvSpPr/>
          <p:nvPr/>
        </p:nvSpPr>
        <p:spPr>
          <a:xfrm>
            <a:off x="11369178" y="1847045"/>
            <a:ext cx="645702" cy="6457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 rot="19771303">
            <a:off x="796159" y="621161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2007</a:t>
            </a:r>
          </a:p>
        </p:txBody>
      </p:sp>
      <p:sp>
        <p:nvSpPr>
          <p:cNvPr id="10" name="TextBox 9"/>
          <p:cNvSpPr txBox="1"/>
          <p:nvPr/>
        </p:nvSpPr>
        <p:spPr>
          <a:xfrm rot="19771303">
            <a:off x="1542681" y="621161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sp>
        <p:nvSpPr>
          <p:cNvPr id="12" name="TextBox 11"/>
          <p:cNvSpPr txBox="1"/>
          <p:nvPr/>
        </p:nvSpPr>
        <p:spPr>
          <a:xfrm rot="19771303">
            <a:off x="2415039" y="621161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sp>
        <p:nvSpPr>
          <p:cNvPr id="13" name="TextBox 12"/>
          <p:cNvSpPr txBox="1"/>
          <p:nvPr/>
        </p:nvSpPr>
        <p:spPr>
          <a:xfrm rot="19771303">
            <a:off x="3403012" y="621161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sp>
        <p:nvSpPr>
          <p:cNvPr id="14" name="TextBox 13"/>
          <p:cNvSpPr txBox="1"/>
          <p:nvPr/>
        </p:nvSpPr>
        <p:spPr>
          <a:xfrm rot="19771303">
            <a:off x="4702176" y="6211611"/>
            <a:ext cx="68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57264" y="5423338"/>
            <a:ext cx="929149" cy="399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1092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24879" y="3427143"/>
            <a:ext cx="1128263" cy="23955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6515</a:t>
            </a:r>
          </a:p>
        </p:txBody>
      </p:sp>
      <p:sp>
        <p:nvSpPr>
          <p:cNvPr id="17" name="TextBox 16"/>
          <p:cNvSpPr txBox="1"/>
          <p:nvPr/>
        </p:nvSpPr>
        <p:spPr>
          <a:xfrm rot="19771303">
            <a:off x="6153677" y="621161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232029" y="1229710"/>
            <a:ext cx="1430540" cy="45930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60,706</a:t>
            </a:r>
            <a:endParaRPr lang="en-US" sz="2800" b="1" dirty="0"/>
          </a:p>
        </p:txBody>
      </p:sp>
      <p:sp>
        <p:nvSpPr>
          <p:cNvPr id="19" name="TextBox 18"/>
          <p:cNvSpPr txBox="1"/>
          <p:nvPr/>
        </p:nvSpPr>
        <p:spPr>
          <a:xfrm rot="19771303">
            <a:off x="10364911" y="621161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</a:p>
        </p:txBody>
      </p:sp>
      <p:sp>
        <p:nvSpPr>
          <p:cNvPr id="22" name="Pentagon 21"/>
          <p:cNvSpPr/>
          <p:nvPr/>
        </p:nvSpPr>
        <p:spPr>
          <a:xfrm rot="16200000">
            <a:off x="10480957" y="83364"/>
            <a:ext cx="932688" cy="1430536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flipH="1">
            <a:off x="8710418" y="6345481"/>
            <a:ext cx="119968" cy="11996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flipH="1">
            <a:off x="8914845" y="6345481"/>
            <a:ext cx="119968" cy="11996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05464" y="4751007"/>
            <a:ext cx="1829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1000 Genomes </a:t>
            </a:r>
          </a:p>
          <a:p>
            <a:pPr algn="ctr"/>
            <a:r>
              <a:rPr lang="en-US" sz="2000" b="1" dirty="0"/>
              <a:t>Project Phase 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825327" y="798632"/>
            <a:ext cx="2243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Exome Aggregation</a:t>
            </a:r>
          </a:p>
          <a:p>
            <a:pPr algn="ctr"/>
            <a:r>
              <a:rPr lang="en-US" sz="2000" b="1" dirty="0"/>
              <a:t>Consortium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</a:t>
            </a:fld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831977" y="1516804"/>
            <a:ext cx="1188205" cy="4305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11,080</a:t>
            </a:r>
            <a:endParaRPr lang="en-US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9070239" y="1573839"/>
            <a:ext cx="759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TCGA</a:t>
            </a:r>
          </a:p>
        </p:txBody>
      </p:sp>
      <p:sp>
        <p:nvSpPr>
          <p:cNvPr id="35" name="Oval 34"/>
          <p:cNvSpPr/>
          <p:nvPr/>
        </p:nvSpPr>
        <p:spPr>
          <a:xfrm flipH="1">
            <a:off x="8505991" y="6346066"/>
            <a:ext cx="119968" cy="11996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17701" y="1866869"/>
            <a:ext cx="1185007" cy="3960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10,000</a:t>
            </a:r>
            <a:endParaRPr lang="en-US" sz="28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543281" y="1968652"/>
            <a:ext cx="893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UK10K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34303" y="2430850"/>
            <a:ext cx="14670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Exome </a:t>
            </a:r>
            <a:endParaRPr lang="en-US" sz="2000" b="1" dirty="0" smtClean="0"/>
          </a:p>
          <a:p>
            <a:pPr algn="ctr"/>
            <a:r>
              <a:rPr lang="en-US" sz="2000" b="1" dirty="0" smtClean="0"/>
              <a:t>Sequencing </a:t>
            </a:r>
            <a:endParaRPr lang="en-US" sz="2000" b="1" dirty="0"/>
          </a:p>
          <a:p>
            <a:pPr algn="ctr"/>
            <a:r>
              <a:rPr lang="en-US" sz="2000" b="1" dirty="0"/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0256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59375 0.25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128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62891 0.3465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45" y="173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9 0.02778 L -0.64896 0.412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47" y="1921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-0.65117 0.522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65" y="2611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/>
      <p:bldP spid="10" grpId="0"/>
      <p:bldP spid="12" grpId="0"/>
      <p:bldP spid="13" grpId="0"/>
      <p:bldP spid="14" grpId="0"/>
      <p:bldP spid="15" grpId="0" animBg="1"/>
      <p:bldP spid="16" grpId="0" animBg="1"/>
      <p:bldP spid="17" grpId="0"/>
      <p:bldP spid="18" grpId="0" animBg="1"/>
      <p:bldP spid="19" grpId="0"/>
      <p:bldP spid="22" grpId="0" animBg="1"/>
      <p:bldP spid="23" grpId="0" animBg="1"/>
      <p:bldP spid="24" grpId="0" animBg="1"/>
      <p:bldP spid="31" grpId="0"/>
      <p:bldP spid="33" grpId="0"/>
      <p:bldP spid="29" grpId="0" animBg="1"/>
      <p:bldP spid="30" grpId="0"/>
      <p:bldP spid="35" grpId="0" animBg="1"/>
      <p:bldP spid="36" grpId="0" animBg="1"/>
      <p:bldP spid="37" grpId="0"/>
      <p:bldP spid="3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788" y="195009"/>
            <a:ext cx="12102212" cy="7970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 smtClean="0"/>
              <a:t>My </a:t>
            </a:r>
            <a:r>
              <a:rPr lang="en-US" dirty="0"/>
              <a:t>support group: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err="1"/>
              <a:t>Cheow</a:t>
            </a:r>
            <a:r>
              <a:rPr lang="en-US" dirty="0"/>
              <a:t> </a:t>
            </a:r>
            <a:r>
              <a:rPr lang="en-US" dirty="0" err="1"/>
              <a:t>Thia</a:t>
            </a:r>
            <a:r>
              <a:rPr lang="en-US" dirty="0"/>
              <a:t> (Chan), Declan (</a:t>
            </a:r>
            <a:r>
              <a:rPr lang="en-US" dirty="0" smtClean="0"/>
              <a:t>Clarke), </a:t>
            </a:r>
            <a:r>
              <a:rPr lang="en-US" dirty="0" err="1"/>
              <a:t>Namita</a:t>
            </a:r>
            <a:r>
              <a:rPr lang="en-US" dirty="0"/>
              <a:t> (Gupta), Gerald (Goh), </a:t>
            </a:r>
            <a:r>
              <a:rPr lang="en-US" dirty="0" err="1" smtClean="0"/>
              <a:t>Gili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Zilberman</a:t>
            </a:r>
            <a:r>
              <a:rPr lang="en-US" dirty="0"/>
              <a:t>), Lisa (Sobel), Lauren Ann (</a:t>
            </a:r>
            <a:r>
              <a:rPr lang="en-US" dirty="0" err="1"/>
              <a:t>Metskas</a:t>
            </a:r>
            <a:r>
              <a:rPr lang="en-US" dirty="0"/>
              <a:t>), </a:t>
            </a:r>
            <a:r>
              <a:rPr lang="en-US" dirty="0" smtClean="0"/>
              <a:t>Nick </a:t>
            </a:r>
            <a:r>
              <a:rPr lang="en-US" dirty="0"/>
              <a:t>(Sawyer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00" y="1904900"/>
            <a:ext cx="2561918" cy="34158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316" y="1904900"/>
            <a:ext cx="2595238" cy="38928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170" y="2521501"/>
            <a:ext cx="2893011" cy="38734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91" y="2500395"/>
            <a:ext cx="2936773" cy="39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8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107" y="265500"/>
            <a:ext cx="11353800" cy="1500304"/>
          </a:xfrm>
        </p:spPr>
        <p:txBody>
          <a:bodyPr>
            <a:normAutofit/>
          </a:bodyPr>
          <a:lstStyle/>
          <a:p>
            <a:r>
              <a:rPr lang="en-US" dirty="0" smtClean="0"/>
              <a:t>My family: </a:t>
            </a:r>
          </a:p>
          <a:p>
            <a:pPr marL="0" indent="0">
              <a:buNone/>
            </a:pPr>
            <a:r>
              <a:rPr lang="en-US" dirty="0" smtClean="0"/>
              <a:t>my parents, </a:t>
            </a:r>
            <a:r>
              <a:rPr lang="en-US" dirty="0"/>
              <a:t>my </a:t>
            </a:r>
            <a:r>
              <a:rPr lang="en-US" dirty="0" smtClean="0"/>
              <a:t>aunt, my brother JJ, sister Nadia, my best buddy Russell</a:t>
            </a:r>
          </a:p>
          <a:p>
            <a:r>
              <a:rPr lang="en-US" dirty="0" smtClean="0"/>
              <a:t>Siying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1400358"/>
            <a:ext cx="3148001" cy="236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080" y="2731036"/>
            <a:ext cx="3825498" cy="28691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6" t="3953" r="20540" b="24586"/>
          <a:stretch/>
        </p:blipFill>
        <p:spPr>
          <a:xfrm>
            <a:off x="3602347" y="2252849"/>
            <a:ext cx="4747137" cy="37548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t="22939" r="12042" b="12401"/>
          <a:stretch/>
        </p:blipFill>
        <p:spPr>
          <a:xfrm>
            <a:off x="8610600" y="4008366"/>
            <a:ext cx="3148001" cy="234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9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smtClean="0"/>
              <a:t>THANK YOU!</a:t>
            </a:r>
          </a:p>
          <a:p>
            <a:pPr marL="0" indent="0" algn="ctr">
              <a:buNone/>
            </a:pPr>
            <a:r>
              <a:rPr lang="en-US" dirty="0" smtClean="0"/>
              <a:t>Questions?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Please proceed to Gibbs 308A for reception.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1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2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" y="202567"/>
            <a:ext cx="12377158" cy="91713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Chemical composition no relationship with binding strength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11" y="1254578"/>
            <a:ext cx="7571133" cy="461528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2682" y="641185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Chen</a:t>
            </a:r>
            <a:r>
              <a:rPr lang="en-US" dirty="0" smtClean="0"/>
              <a:t>, Sawyer and Regan. </a:t>
            </a:r>
            <a:r>
              <a:rPr lang="en-US" i="1" dirty="0" smtClean="0"/>
              <a:t>Prot. Sci.</a:t>
            </a:r>
            <a:r>
              <a:rPr lang="en-US" dirty="0" smtClean="0"/>
              <a:t> (2013)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63051" y="6246704"/>
            <a:ext cx="389980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Increasing strength of interaction</a:t>
            </a:r>
            <a:endParaRPr lang="en-US" sz="2000" b="1" dirty="0"/>
          </a:p>
        </p:txBody>
      </p:sp>
      <p:sp>
        <p:nvSpPr>
          <p:cNvPr id="8" name="Right Triangle 7"/>
          <p:cNvSpPr/>
          <p:nvPr/>
        </p:nvSpPr>
        <p:spPr>
          <a:xfrm rot="10800000" flipV="1">
            <a:off x="2307114" y="5826289"/>
            <a:ext cx="7074829" cy="420414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/>
          <p:cNvSpPr/>
          <p:nvPr/>
        </p:nvSpPr>
        <p:spPr>
          <a:xfrm>
            <a:off x="9982200" y="1763760"/>
            <a:ext cx="1261887" cy="1193677"/>
          </a:xfrm>
          <a:prstGeom prst="hexagon">
            <a:avLst/>
          </a:prstGeom>
          <a:solidFill>
            <a:srgbClr val="BEBB51">
              <a:alpha val="47843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379732" y="2056125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596919" y="3462019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801407" y="3380888"/>
            <a:ext cx="2020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Hydrophobic atoms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0613143" y="1922187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655524" y="2700759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0392426" y="2665070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532472" y="2250239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0765883" y="2444353"/>
            <a:ext cx="220717" cy="220717"/>
          </a:xfrm>
          <a:prstGeom prst="ellipse">
            <a:avLst/>
          </a:prstGeom>
          <a:solidFill>
            <a:srgbClr val="FF0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596967" y="3798355"/>
            <a:ext cx="220717" cy="220717"/>
          </a:xfrm>
          <a:prstGeom prst="ellipse">
            <a:avLst/>
          </a:prstGeom>
          <a:solidFill>
            <a:srgbClr val="FF0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9792171" y="3727779"/>
            <a:ext cx="2457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Non-hydrophobic atoms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10834711" y="2187947"/>
            <a:ext cx="220717" cy="220717"/>
          </a:xfrm>
          <a:prstGeom prst="ellipse">
            <a:avLst/>
          </a:prstGeom>
          <a:solidFill>
            <a:srgbClr val="FF0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0303014" y="2420391"/>
            <a:ext cx="220717" cy="220717"/>
          </a:xfrm>
          <a:prstGeom prst="ellipse">
            <a:avLst/>
          </a:prstGeom>
          <a:solidFill>
            <a:srgbClr val="303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0123096" y="2199674"/>
            <a:ext cx="220717" cy="220717"/>
          </a:xfrm>
          <a:prstGeom prst="ellipse">
            <a:avLst/>
          </a:prstGeom>
          <a:solidFill>
            <a:srgbClr val="FF0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0258310" y="1811828"/>
            <a:ext cx="220717" cy="220717"/>
          </a:xfrm>
          <a:prstGeom prst="ellipse">
            <a:avLst/>
          </a:prstGeom>
          <a:solidFill>
            <a:srgbClr val="FF0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752563" y="5610896"/>
            <a:ext cx="570964" cy="24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1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6295-C87C-4E11-86DE-80DAF44D2D37}" type="slidenum">
              <a:rPr lang="en-US" smtClean="0"/>
              <a:pPr/>
              <a:t>95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905001" y="21491"/>
            <a:ext cx="5486399" cy="674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061434" y="21491"/>
            <a:ext cx="4130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Credit: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Kajava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2013 </a:t>
            </a: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Journal of </a:t>
            </a:r>
            <a:r>
              <a:rPr lang="en-US" i="1" dirty="0" err="1">
                <a:solidFill>
                  <a:schemeClr val="bg1">
                    <a:lumMod val="65000"/>
                  </a:schemeClr>
                </a:solidFill>
              </a:rPr>
              <a:t>Struct</a:t>
            </a: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bg1">
                    <a:lumMod val="65000"/>
                  </a:schemeClr>
                </a:solidFill>
              </a:rPr>
              <a:t>Biol</a:t>
            </a: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38720" y="6398544"/>
            <a:ext cx="4353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I; </a:t>
            </a:r>
            <a:r>
              <a:rPr lang="en-US" b="1" u="sng" dirty="0" err="1" smtClean="0"/>
              <a:t>homopolymers</a:t>
            </a:r>
            <a:r>
              <a:rPr lang="en-US" b="1" u="sng" dirty="0" smtClean="0"/>
              <a:t> </a:t>
            </a:r>
            <a:r>
              <a:rPr lang="en-US" dirty="0" smtClean="0"/>
              <a:t>: e.g. </a:t>
            </a:r>
            <a:r>
              <a:rPr lang="en-US" dirty="0" err="1" smtClean="0"/>
              <a:t>polyQ</a:t>
            </a:r>
            <a:r>
              <a:rPr lang="en-US" dirty="0" smtClean="0"/>
              <a:t> tract HTT gene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91120" y="6175024"/>
            <a:ext cx="2412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II; fibrous </a:t>
            </a:r>
            <a:r>
              <a:rPr lang="en-US" dirty="0" smtClean="0"/>
              <a:t>: e.g. collagen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816023" y="3787424"/>
            <a:ext cx="3375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III: elongated structures</a:t>
            </a:r>
          </a:p>
          <a:p>
            <a:r>
              <a:rPr lang="en-US" dirty="0" smtClean="0"/>
              <a:t>solenoid: e.g. TPR, </a:t>
            </a:r>
            <a:r>
              <a:rPr lang="en-US" dirty="0" err="1" smtClean="0"/>
              <a:t>ankyrins</a:t>
            </a:r>
            <a:endParaRPr lang="en-US" dirty="0" smtClean="0"/>
          </a:p>
          <a:p>
            <a:r>
              <a:rPr lang="en-US" dirty="0" smtClean="0"/>
              <a:t>Non-solenoid: e.g. beta structures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2983" y="1893947"/>
            <a:ext cx="4579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IV: “closed” structures</a:t>
            </a:r>
          </a:p>
          <a:p>
            <a:r>
              <a:rPr lang="en-US" dirty="0" smtClean="0"/>
              <a:t>e.g. TIM barrels (9), WD40/beta propeller (12), </a:t>
            </a:r>
          </a:p>
          <a:p>
            <a:r>
              <a:rPr lang="en-US" dirty="0" smtClean="0"/>
              <a:t>beta barrels (10)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16023" y="611796"/>
            <a:ext cx="43883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V: repeats can fold </a:t>
            </a:r>
            <a:r>
              <a:rPr lang="en-US" b="1" u="sng" dirty="0" err="1" smtClean="0"/>
              <a:t>indptly</a:t>
            </a:r>
            <a:endParaRPr lang="en-US" b="1" u="sng" dirty="0" smtClean="0"/>
          </a:p>
          <a:p>
            <a:r>
              <a:rPr lang="en-US" dirty="0" smtClean="0"/>
              <a:t>e.g. Zn finger domain (13), </a:t>
            </a:r>
            <a:r>
              <a:rPr lang="en-US" dirty="0" err="1" smtClean="0"/>
              <a:t>polyubiquitin</a:t>
            </a:r>
            <a:r>
              <a:rPr lang="en-US" dirty="0" smtClean="0"/>
              <a:t> (14)</a:t>
            </a:r>
          </a:p>
          <a:p>
            <a:r>
              <a:rPr lang="en-US" dirty="0" err="1" smtClean="0"/>
              <a:t>titin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97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6295-C87C-4E11-86DE-80DAF44D2D37}" type="slidenum">
              <a:rPr lang="en-US" smtClean="0"/>
              <a:pPr/>
              <a:t>96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2778" t="9847" r="8333" b="46103"/>
          <a:stretch>
            <a:fillRect/>
          </a:stretch>
        </p:blipFill>
        <p:spPr bwMode="auto">
          <a:xfrm>
            <a:off x="4800600" y="685800"/>
            <a:ext cx="2133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4167" t="37878" b="15813"/>
          <a:stretch>
            <a:fillRect/>
          </a:stretch>
        </p:blipFill>
        <p:spPr bwMode="auto">
          <a:xfrm>
            <a:off x="2133600" y="2590800"/>
            <a:ext cx="5257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96400" y="21491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Kajava</a:t>
            </a:r>
            <a:r>
              <a:rPr lang="en-US" dirty="0"/>
              <a:t> 2013 </a:t>
            </a:r>
            <a:r>
              <a:rPr lang="en-US" i="1" dirty="0"/>
              <a:t>Journal of </a:t>
            </a:r>
            <a:r>
              <a:rPr lang="en-US" i="1" dirty="0" err="1"/>
              <a:t>Struct</a:t>
            </a:r>
            <a:r>
              <a:rPr lang="en-US" i="1" dirty="0"/>
              <a:t> </a:t>
            </a:r>
            <a:r>
              <a:rPr lang="en-US" i="1" dirty="0" err="1"/>
              <a:t>Biol</a:t>
            </a:r>
            <a:r>
              <a:rPr lang="en-US" i="1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6023" y="3787424"/>
            <a:ext cx="3375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III: elongated structures</a:t>
            </a:r>
          </a:p>
          <a:p>
            <a:r>
              <a:rPr lang="en-US" dirty="0" smtClean="0"/>
              <a:t>solenoid: e.g. TPR, </a:t>
            </a:r>
            <a:r>
              <a:rPr lang="en-US" dirty="0" err="1" smtClean="0"/>
              <a:t>ankyrins</a:t>
            </a:r>
            <a:endParaRPr lang="en-US" dirty="0" smtClean="0"/>
          </a:p>
          <a:p>
            <a:r>
              <a:rPr lang="en-US" dirty="0" smtClean="0"/>
              <a:t>Non-solenoid: e.g. beta structures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2983" y="1893947"/>
            <a:ext cx="4579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IV: “closed” structures</a:t>
            </a:r>
          </a:p>
          <a:p>
            <a:r>
              <a:rPr lang="en-US" dirty="0" smtClean="0"/>
              <a:t>e.g. TIM barrels (9), WD40/beta propeller (12), </a:t>
            </a:r>
          </a:p>
          <a:p>
            <a:r>
              <a:rPr lang="en-US" dirty="0" smtClean="0"/>
              <a:t>beta barrels (10)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920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Strategy – domain-based MSA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610" y="2028877"/>
            <a:ext cx="9074067" cy="3932652"/>
          </a:xfrm>
        </p:spPr>
      </p:pic>
    </p:spTree>
    <p:extLst>
      <p:ext uri="{BB962C8B-B14F-4D97-AF65-F5344CB8AC3E}">
        <p14:creationId xmlns:p14="http://schemas.microsoft.com/office/powerpoint/2010/main" val="114577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96360"/>
          </a:xfrm>
        </p:spPr>
        <p:txBody>
          <a:bodyPr/>
          <a:lstStyle/>
          <a:p>
            <a:r>
              <a:rPr lang="en-US" b="1" dirty="0" smtClean="0"/>
              <a:t>More domain-specific conservation show up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7836" y="6480158"/>
            <a:ext cx="420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Sawyer*, </a:t>
            </a:r>
            <a:r>
              <a:rPr lang="en-US" b="1" u="sng" dirty="0" smtClean="0"/>
              <a:t>Chen*</a:t>
            </a:r>
            <a:r>
              <a:rPr lang="en-US" dirty="0" smtClean="0"/>
              <a:t> &amp; Regan. </a:t>
            </a:r>
            <a:r>
              <a:rPr lang="en-US" i="1" dirty="0" smtClean="0"/>
              <a:t>J </a:t>
            </a:r>
            <a:r>
              <a:rPr lang="en-US" i="1" dirty="0" err="1" smtClean="0"/>
              <a:t>Mol</a:t>
            </a:r>
            <a:r>
              <a:rPr lang="en-US" i="1" dirty="0" smtClean="0"/>
              <a:t> </a:t>
            </a:r>
            <a:r>
              <a:rPr lang="en-US" i="1" dirty="0" err="1" smtClean="0"/>
              <a:t>Biol</a:t>
            </a:r>
            <a:r>
              <a:rPr lang="en-US" dirty="0" smtClean="0"/>
              <a:t> (2013)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6486" y="2602859"/>
            <a:ext cx="7124337" cy="393605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705897" y="1612902"/>
            <a:ext cx="432619" cy="373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11"/>
          <a:stretch/>
        </p:blipFill>
        <p:spPr>
          <a:xfrm>
            <a:off x="3006213" y="1454228"/>
            <a:ext cx="6944610" cy="11486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772698" y="2611824"/>
            <a:ext cx="400808" cy="29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00394" y="1454228"/>
            <a:ext cx="173112" cy="20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008381" y="1621860"/>
            <a:ext cx="493059" cy="448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56399" y="1454228"/>
            <a:ext cx="493059" cy="426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950504" y="1454228"/>
            <a:ext cx="493059" cy="236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05463" y="1454228"/>
            <a:ext cx="519337" cy="532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43593" y="1880392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Motif-based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43590" y="2983052"/>
            <a:ext cx="154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Domain-based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SNV mapping using data from </a:t>
            </a:r>
            <a:r>
              <a:rPr lang="en-US" dirty="0" err="1" smtClean="0"/>
              <a:t>ExAC</a:t>
            </a:r>
            <a:r>
              <a:rPr lang="en-US" dirty="0" smtClean="0"/>
              <a:t> (Exome Aggregation Consortium)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3CA4-E7BC-41F9-9D32-881AC871CE6B}" type="slidenum">
              <a:rPr lang="en-US" smtClean="0"/>
              <a:t>99</a:t>
            </a:fld>
            <a:endParaRPr lang="en-US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/>
          </p:nvPr>
        </p:nvGraphicFramePr>
        <p:xfrm>
          <a:off x="2648606" y="2363350"/>
          <a:ext cx="6714554" cy="284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3099"/>
                <a:gridCol w="1481455"/>
              </a:tblGrid>
              <a:tr h="784216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 smtClean="0"/>
                        <a:t>ExAC</a:t>
                      </a:r>
                      <a:endParaRPr lang="en-US" sz="2400" dirty="0"/>
                    </a:p>
                  </a:txBody>
                  <a:tcPr/>
                </a:tc>
              </a:tr>
              <a:tr h="78421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Number of individuals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60,706</a:t>
                      </a:r>
                      <a:endParaRPr lang="en-US" sz="2400" dirty="0"/>
                    </a:p>
                  </a:txBody>
                  <a:tcPr/>
                </a:tc>
              </a:tr>
              <a:tr h="45434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Total number of autosomal SNVs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7,202,445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421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Total</a:t>
                      </a:r>
                      <a:r>
                        <a:rPr lang="en-US" sz="2400" baseline="0" dirty="0" smtClean="0"/>
                        <a:t> number of autosomal </a:t>
                      </a:r>
                      <a:r>
                        <a:rPr lang="en-US" sz="2400" dirty="0" smtClean="0"/>
                        <a:t>SNVs</a:t>
                      </a:r>
                      <a:r>
                        <a:rPr lang="en-US" sz="2400" baseline="0" dirty="0" smtClean="0"/>
                        <a:t> in TPRs</a:t>
                      </a:r>
                    </a:p>
                    <a:p>
                      <a:r>
                        <a:rPr lang="en-US" sz="2400" baseline="0" dirty="0" smtClean="0"/>
                        <a:t>(excl. singletons)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3,342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7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44004</TotalTime>
  <Words>4282</Words>
  <Application>Microsoft Office PowerPoint</Application>
  <PresentationFormat>Widescreen</PresentationFormat>
  <Paragraphs>953</Paragraphs>
  <Slides>116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26" baseType="lpstr">
      <vt:lpstr>Courier</vt:lpstr>
      <vt:lpstr>ＭＳ Ｐゴシック</vt:lpstr>
      <vt:lpstr>SimSun</vt:lpstr>
      <vt:lpstr>Arial</vt:lpstr>
      <vt:lpstr>Arial Narrow</vt:lpstr>
      <vt:lpstr>Calibri</vt:lpstr>
      <vt:lpstr>Calibri Light</vt:lpstr>
      <vt:lpstr>Courier New</vt:lpstr>
      <vt:lpstr>Wingdings</vt:lpstr>
      <vt:lpstr>Office Theme</vt:lpstr>
      <vt:lpstr>Variant Interpretation in Personal Genomes using Protein Sequences, Networks and Allele-specific Analyses</vt:lpstr>
      <vt:lpstr>PowerPoint Presentation</vt:lpstr>
      <vt:lpstr>Each person’s genome is slightly different</vt:lpstr>
      <vt:lpstr>Different classes of variation</vt:lpstr>
      <vt:lpstr>Focus: Single Nucleotide Variants</vt:lpstr>
      <vt:lpstr>Cost is the main limiting factor in DNA sequencing</vt:lpstr>
      <vt:lpstr>Technology of sequencing helping the cost</vt:lpstr>
      <vt:lpstr>PowerPoint Presentation</vt:lpstr>
      <vt:lpstr>Number of DNA sequences  exploding out of control in recent  years</vt:lpstr>
      <vt:lpstr>Current genomic landscape</vt:lpstr>
      <vt:lpstr>A challenge: Variant annotation</vt:lpstr>
      <vt:lpstr>Variant Annotation Approach 1: Using the human reference genome</vt:lpstr>
      <vt:lpstr>Variant Annotation Approach 1: Using the human reference genome</vt:lpstr>
      <vt:lpstr>Variant Annotation Approach 1: Using the human reference genome</vt:lpstr>
      <vt:lpstr>Variant Annotation Approach 2: Using personal genomes</vt:lpstr>
      <vt:lpstr>Outline</vt:lpstr>
      <vt:lpstr>PowerPoint Presentation</vt:lpstr>
      <vt:lpstr>Variant annotation in proteins</vt:lpstr>
      <vt:lpstr>Proteins do not work in isolation: Variant annotation in the context of interactions and networks</vt:lpstr>
      <vt:lpstr>Many types of networks</vt:lpstr>
      <vt:lpstr>No single network is able to capture all the interactions in the body</vt:lpstr>
      <vt:lpstr>Proteins with more interactions are more impactful</vt:lpstr>
      <vt:lpstr>Larger nodes are more impactful</vt:lpstr>
      <vt:lpstr>Variant annotation using networks</vt:lpstr>
      <vt:lpstr>Not all SNVs on well-connected proteins will have an impact on protein-protein interactions</vt:lpstr>
      <vt:lpstr>Can we more specifically annotate the effects of a SNV at a protein interface?</vt:lpstr>
      <vt:lpstr>PowerPoint Presentation</vt:lpstr>
      <vt:lpstr>Molecular perspective of the protein interface</vt:lpstr>
      <vt:lpstr>Molecular perspective of the protein interface</vt:lpstr>
      <vt:lpstr>Molecular perspective of the protein interface</vt:lpstr>
      <vt:lpstr>Molecular perspective of the protein interface</vt:lpstr>
      <vt:lpstr>Then and now</vt:lpstr>
      <vt:lpstr>Questions</vt:lpstr>
      <vt:lpstr>As interface area increases, binding affinity increases</vt:lpstr>
      <vt:lpstr>Computing the binding energy (∆G) of interface using dissociation constant, Kd</vt:lpstr>
      <vt:lpstr>Regime 1: &lt; 2000Å2,  increase in size or number of residues at interface is not contributing to the binding: In support of the ‘hot spot’ theory</vt:lpstr>
      <vt:lpstr>Regime 2:  &gt; 2000Å2  constant energy density  the size of ‘hotspots’ becomes insignificant relative to interface size</vt:lpstr>
      <vt:lpstr>Size of the ‘hot spots’ not increasing commensurately with the interface size</vt:lpstr>
      <vt:lpstr>Summary: Annotating variants involved in protein-protein interactions</vt:lpstr>
      <vt:lpstr>Summary: Annotating variants involved in protein-protein interactions</vt:lpstr>
      <vt:lpstr>PowerPoint Presentation</vt:lpstr>
      <vt:lpstr>Using protein repeat domains to annotate variants important in protein interactions</vt:lpstr>
      <vt:lpstr>Tetratricopeptide repeat (TPR)</vt:lpstr>
      <vt:lpstr>Tetratricopeptide repeat (TPR)</vt:lpstr>
      <vt:lpstr>Typically, to identify important residues:  Conservation in inter-species multiple sequence alignment</vt:lpstr>
      <vt:lpstr>PowerPoint Presentation</vt:lpstr>
      <vt:lpstr>Strategy – motif-based MSA</vt:lpstr>
      <vt:lpstr>PowerPoint Presentation</vt:lpstr>
      <vt:lpstr>PowerPoint Presentation</vt:lpstr>
      <vt:lpstr>Variant annotation in conserved positions</vt:lpstr>
      <vt:lpstr>Summary: Annotating variants involved in protein-protein interactions at different levels</vt:lpstr>
      <vt:lpstr>PowerPoint Presentation</vt:lpstr>
      <vt:lpstr>Summary: Annotating variants involved in protein-protein interactions at different levels</vt:lpstr>
      <vt:lpstr>PowerPoint Presentation</vt:lpstr>
      <vt:lpstr>PowerPoint Presentation</vt:lpstr>
      <vt:lpstr>The human genome is diploid</vt:lpstr>
      <vt:lpstr>The human genome is diploid</vt:lpstr>
      <vt:lpstr>The human genome is diploid</vt:lpstr>
      <vt:lpstr>Allele-specific binding and expression</vt:lpstr>
      <vt:lpstr>Allele-specific (AS) behavior is important</vt:lpstr>
      <vt:lpstr>PowerPoint Presentation</vt:lpstr>
      <vt:lpstr>Finding allele-specific variants starts with DNA reads (from a functional assay)</vt:lpstr>
      <vt:lpstr>PowerPoint Presentation</vt:lpstr>
      <vt:lpstr>RNA-seq, to detect gene expression</vt:lpstr>
      <vt:lpstr>Read alignment to reference genome (typical)</vt:lpstr>
      <vt:lpstr>Compute allelic ratio (i.e. reads difference at the 2 alleles)</vt:lpstr>
      <vt:lpstr>Statistically modeling the allelic ratio distribution for all heterozygous SNVs (typically binomial)</vt:lpstr>
      <vt:lpstr>Two issues</vt:lpstr>
      <vt:lpstr>Reference Bias  - naïve alignment against haploid reference genome</vt:lpstr>
      <vt:lpstr>Construct a personal diploid genome - using SNVs and indels from 1000 Genomes Project</vt:lpstr>
      <vt:lpstr>PowerPoint Presentation</vt:lpstr>
      <vt:lpstr>Two issues</vt:lpstr>
      <vt:lpstr>Binomial model on some empirical distributions</vt:lpstr>
      <vt:lpstr>Over-dispersion  – more broader distribution than expected</vt:lpstr>
      <vt:lpstr>Over-dispersion  – more broader distribution than expected</vt:lpstr>
      <vt:lpstr>Beta-binomial distribution  – to account for overdispersion</vt:lpstr>
      <vt:lpstr>Accounting for overdispersion: Binomial VS Beta-binomial</vt:lpstr>
      <vt:lpstr>Accounting for overdispersion: Binomial VS Beta-binomial</vt:lpstr>
      <vt:lpstr>AlleleDB: Build 382 personal genomes then detect AS variants using beta-binomial tests</vt:lpstr>
      <vt:lpstr>Enrichment of allele-specific variants in genes</vt:lpstr>
      <vt:lpstr>AlleleDB: repository and visualization for allele-specific binding and expression variants</vt:lpstr>
      <vt:lpstr>AlleleDB: repository and visualization for allele-specific binding and expression variants</vt:lpstr>
      <vt:lpstr>AlleleDB Summary </vt:lpstr>
      <vt:lpstr>Overall Summary</vt:lpstr>
      <vt:lpstr>PhD work (in chronological order)</vt:lpstr>
      <vt:lpstr>Acknowledgements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Appendices</vt:lpstr>
      <vt:lpstr>Chemical composition no relationship with binding strength</vt:lpstr>
      <vt:lpstr>PowerPoint Presentation</vt:lpstr>
      <vt:lpstr>PowerPoint Presentation</vt:lpstr>
      <vt:lpstr>Strategy – domain-based MSA</vt:lpstr>
      <vt:lpstr>More domain-specific conservation show up</vt:lpstr>
      <vt:lpstr>SNV mapping using data from ExAC (Exome Aggregation Consortium)</vt:lpstr>
      <vt:lpstr>Evolutionary constraints and the nature of a SNV/mutation</vt:lpstr>
      <vt:lpstr>Conserved positions show signs of high selective constraints (low NS:S ratio)</vt:lpstr>
      <vt:lpstr>Conserved sites are at the core in TPR domains</vt:lpstr>
      <vt:lpstr>Using BLOSUM30 scores to determine severity of mutation that fall on conserved sites</vt:lpstr>
      <vt:lpstr>Bisection method : Fix a, scan for b, using Least Sum Squared Errors</vt:lpstr>
      <vt:lpstr>ChIP-seq sets have more varied overdispersion</vt:lpstr>
      <vt:lpstr>Using personal genomes to further annotate allele-specific genomic regions</vt:lpstr>
      <vt:lpstr>Accounting for overdispersion: Binomial VS Beta-binomial</vt:lpstr>
      <vt:lpstr>A 2-step serial overdispersion calculation</vt:lpstr>
      <vt:lpstr>Reference Bias (naïve alignment against reference genome)</vt:lpstr>
      <vt:lpstr>Using publicly available DNA-seq, RNA-seq and ChIP-seq datasets</vt:lpstr>
      <vt:lpstr>Implementing the betabinomial </vt:lpstr>
      <vt:lpstr>AlleleDB resource also provides pre-computed allele-specific annotation of genomic elements</vt:lpstr>
      <vt:lpstr>Technical replicates</vt:lpstr>
      <vt:lpstr>Sets of increasing depths and # ASE sites (NA12878)</vt:lpstr>
      <vt:lpstr>ACC and ASE sites for 382 individuals</vt:lpstr>
      <vt:lpstr># ASE/ASB SNVs vs read depths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Jieming Chen</dc:creator>
  <cp:lastModifiedBy>Jieming Chen</cp:lastModifiedBy>
  <cp:revision>1002</cp:revision>
  <dcterms:created xsi:type="dcterms:W3CDTF">2015-07-16T21:45:03Z</dcterms:created>
  <dcterms:modified xsi:type="dcterms:W3CDTF">2016-02-22T06:02:27Z</dcterms:modified>
</cp:coreProperties>
</file>