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9F3"/>
    <a:srgbClr val="C7DBE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11" autoAdjust="0"/>
  </p:normalViewPr>
  <p:slideViewPr>
    <p:cSldViewPr>
      <p:cViewPr>
        <p:scale>
          <a:sx n="75" d="100"/>
          <a:sy n="75" d="100"/>
        </p:scale>
        <p:origin x="-132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29486-3663-42C6-9F8A-52562C7B23E2}" type="datetimeFigureOut">
              <a:rPr lang="en-US" smtClean="0"/>
              <a:pPr/>
              <a:t>5/2/2014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B6AEF-3ABB-4894-8497-486A0AFDC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579438"/>
            <a:ext cx="4419600" cy="1477962"/>
          </a:xfrm>
        </p:spPr>
        <p:txBody>
          <a:bodyPr>
            <a:noAutofit/>
          </a:bodyPr>
          <a:lstStyle/>
          <a:p>
            <a:pPr algn="l"/>
            <a:r>
              <a:rPr lang="en-US" sz="2800" dirty="0" err="1" smtClean="0"/>
              <a:t>AlleleDB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– we can annotate allelic SNVs but do we have more RNA-</a:t>
            </a:r>
            <a:r>
              <a:rPr lang="en-US" sz="2800" dirty="0" err="1" smtClean="0"/>
              <a:t>seq</a:t>
            </a:r>
            <a:r>
              <a:rPr lang="en-US" sz="2800" dirty="0" smtClean="0"/>
              <a:t>/</a:t>
            </a:r>
            <a:r>
              <a:rPr lang="en-US" sz="2800" dirty="0" err="1" smtClean="0"/>
              <a:t>ChIP-seq</a:t>
            </a:r>
            <a:r>
              <a:rPr lang="en-US" sz="2800" dirty="0" smtClean="0"/>
              <a:t> assays for non-YRI and non-Caucasian Phase </a:t>
            </a:r>
            <a:r>
              <a:rPr lang="en-US" sz="2800" dirty="0" smtClean="0"/>
              <a:t>3* </a:t>
            </a:r>
            <a:r>
              <a:rPr lang="en-US" sz="2800" dirty="0" smtClean="0"/>
              <a:t>samples?</a:t>
            </a:r>
            <a:endParaRPr lang="en-US" sz="2800" dirty="0"/>
          </a:p>
        </p:txBody>
      </p:sp>
      <p:pic>
        <p:nvPicPr>
          <p:cNvPr id="1027" name="Picture 3" descr="C:\Users\JM\thesis\slides\alleleslid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3810000" cy="5817117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76800" y="2971800"/>
          <a:ext cx="259080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5400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Population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/>
                        <a:t>CEU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smtClean="0"/>
                        <a:t>77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solidFill>
                            <a:srgbClr val="00B0F0"/>
                          </a:solidFill>
                        </a:rPr>
                        <a:t>CHB</a:t>
                      </a:r>
                      <a:endParaRPr lang="en-US" sz="24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rgbClr val="00B0F0"/>
                          </a:solidFill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/>
                        <a:t>FIN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/>
                        <a:t>71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/>
                        <a:t>GBR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/>
                        <a:t>67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solidFill>
                            <a:srgbClr val="00B0F0"/>
                          </a:solidFill>
                        </a:rPr>
                        <a:t>JPT</a:t>
                      </a:r>
                      <a:endParaRPr lang="en-US" sz="24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rgbClr val="00B0F0"/>
                          </a:solidFill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B0F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/>
                        <a:t>TSI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/>
                        <a:t>92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/>
                        <a:t>YRI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/>
                        <a:t>74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2743200" y="762000"/>
            <a:ext cx="9144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57600" y="1676400"/>
            <a:ext cx="914400" cy="1524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00600" y="60314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* </a:t>
            </a:r>
            <a:r>
              <a:rPr lang="en-US" dirty="0" smtClean="0"/>
              <a:t>Phase 3 has 26 populations.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AlleleSeq</a:t>
            </a:r>
            <a:r>
              <a:rPr lang="en-US" dirty="0" smtClean="0"/>
              <a:t> website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1852" t="8515" r="23219" b="30137"/>
          <a:stretch>
            <a:fillRect/>
          </a:stretch>
        </p:blipFill>
        <p:spPr bwMode="auto">
          <a:xfrm>
            <a:off x="3478529" y="1447800"/>
            <a:ext cx="536067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152400" y="1447800"/>
            <a:ext cx="2853690" cy="2590800"/>
            <a:chOff x="152400" y="1447800"/>
            <a:chExt cx="2853690" cy="2590800"/>
          </a:xfrm>
        </p:grpSpPr>
        <p:sp>
          <p:nvSpPr>
            <p:cNvPr id="11" name="Rectangle 10"/>
            <p:cNvSpPr/>
            <p:nvPr/>
          </p:nvSpPr>
          <p:spPr>
            <a:xfrm>
              <a:off x="152400" y="1447800"/>
              <a:ext cx="2667000" cy="2590800"/>
            </a:xfrm>
            <a:prstGeom prst="rect">
              <a:avLst/>
            </a:prstGeom>
            <a:solidFill>
              <a:srgbClr val="DDE9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6690" y="1447800"/>
              <a:ext cx="28194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/>
                <a:t>DOWNLOADS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Diploid personal genome of NA12878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Data and results from various publications using </a:t>
              </a:r>
              <a:r>
                <a:rPr lang="en-US" dirty="0" err="1" smtClean="0"/>
                <a:t>AlleleSeq</a:t>
              </a:r>
              <a:r>
                <a:rPr lang="en-US" dirty="0" smtClean="0"/>
                <a:t>:</a:t>
              </a:r>
            </a:p>
            <a:p>
              <a:pPr>
                <a:buFont typeface="Wingdings"/>
                <a:buChar char="à"/>
              </a:pPr>
              <a:r>
                <a:rPr lang="en-US" dirty="0" smtClean="0"/>
                <a:t> Rozowsky et al. (2011)</a:t>
              </a:r>
            </a:p>
            <a:p>
              <a:pPr>
                <a:buFont typeface="Wingdings"/>
                <a:buChar char="à"/>
              </a:pPr>
              <a:r>
                <a:rPr lang="en-US" dirty="0" smtClean="0"/>
                <a:t> </a:t>
              </a:r>
              <a:r>
                <a:rPr lang="en-US" dirty="0" err="1" smtClean="0"/>
                <a:t>Djebali</a:t>
              </a:r>
              <a:r>
                <a:rPr lang="en-US" dirty="0" smtClean="0"/>
                <a:t> et al. (2012)</a:t>
              </a:r>
            </a:p>
            <a:p>
              <a:pPr>
                <a:buFont typeface="Wingdings"/>
                <a:buChar char="à"/>
              </a:pPr>
              <a:r>
                <a:rPr lang="en-US" dirty="0"/>
                <a:t> </a:t>
              </a:r>
              <a:r>
                <a:rPr lang="en-US" dirty="0" smtClean="0"/>
                <a:t>Gerstein et al. (2012)</a:t>
              </a:r>
            </a:p>
          </p:txBody>
        </p:sp>
      </p:grpSp>
      <p:sp>
        <p:nvSpPr>
          <p:cNvPr id="8" name="Oval 7"/>
          <p:cNvSpPr/>
          <p:nvPr/>
        </p:nvSpPr>
        <p:spPr>
          <a:xfrm>
            <a:off x="3352800" y="3352800"/>
            <a:ext cx="914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52800" y="3657600"/>
            <a:ext cx="609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5400000">
            <a:off x="1752600" y="2514600"/>
            <a:ext cx="2590800" cy="457200"/>
          </a:xfrm>
          <a:prstGeom prst="triangle">
            <a:avLst>
              <a:gd name="adj" fmla="val 79595"/>
            </a:avLst>
          </a:prstGeom>
          <a:gradFill flip="none" rotWithShape="0">
            <a:gsLst>
              <a:gs pos="1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28600" y="4114802"/>
            <a:ext cx="3408105" cy="1869608"/>
            <a:chOff x="228600" y="4113652"/>
            <a:chExt cx="3408105" cy="1448947"/>
          </a:xfrm>
        </p:grpSpPr>
        <p:grpSp>
          <p:nvGrpSpPr>
            <p:cNvPr id="19" name="Group 18"/>
            <p:cNvGrpSpPr/>
            <p:nvPr/>
          </p:nvGrpSpPr>
          <p:grpSpPr>
            <a:xfrm>
              <a:off x="228600" y="4135103"/>
              <a:ext cx="3408105" cy="1427496"/>
              <a:chOff x="228600" y="4135103"/>
              <a:chExt cx="3408105" cy="142749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828800" y="4135103"/>
                <a:ext cx="1807905" cy="1427496"/>
                <a:chOff x="1885880" y="3735226"/>
                <a:chExt cx="1807905" cy="1448633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1885880" y="3962404"/>
                  <a:ext cx="457200" cy="12214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Isosceles Triangle 11"/>
                <p:cNvSpPr/>
                <p:nvPr/>
              </p:nvSpPr>
              <p:spPr>
                <a:xfrm rot="4091652">
                  <a:off x="2400038" y="3419167"/>
                  <a:ext cx="977688" cy="1609806"/>
                </a:xfrm>
                <a:prstGeom prst="triangle">
                  <a:avLst>
                    <a:gd name="adj" fmla="val 9206"/>
                  </a:avLst>
                </a:prstGeom>
                <a:gradFill flip="none" rotWithShape="0">
                  <a:gsLst>
                    <a:gs pos="65000">
                      <a:srgbClr val="DDE9F3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228600" y="5235695"/>
                <a:ext cx="2438400" cy="236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28600" y="4113652"/>
              <a:ext cx="1981200" cy="200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2400" y="4334470"/>
            <a:ext cx="2209800" cy="1456730"/>
            <a:chOff x="152400" y="4334470"/>
            <a:chExt cx="2209800" cy="1200329"/>
          </a:xfrm>
        </p:grpSpPr>
        <p:sp>
          <p:nvSpPr>
            <p:cNvPr id="14" name="Rectangle 13"/>
            <p:cNvSpPr/>
            <p:nvPr/>
          </p:nvSpPr>
          <p:spPr>
            <a:xfrm>
              <a:off x="152400" y="4343400"/>
              <a:ext cx="2133600" cy="990600"/>
            </a:xfrm>
            <a:prstGeom prst="rect">
              <a:avLst/>
            </a:prstGeom>
            <a:solidFill>
              <a:srgbClr val="DDE9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2400" y="4334470"/>
              <a:ext cx="22098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u="sng" dirty="0" smtClean="0"/>
                <a:t>TOOLS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err="1" smtClean="0"/>
                <a:t>AlleleSeq</a:t>
              </a:r>
              <a:r>
                <a:rPr lang="en-US" dirty="0" smtClean="0"/>
                <a:t> tool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personal genome constructor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75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AlleleDB  – we can annotate allelic SNVs but do we have more RNA-seq/ChIP-seq assays for non-YRI and non-Caucasian Phase 3* samples?</vt:lpstr>
      <vt:lpstr>AlleleSeq website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</dc:creator>
  <cp:lastModifiedBy>JM</cp:lastModifiedBy>
  <cp:revision>21</cp:revision>
  <dcterms:created xsi:type="dcterms:W3CDTF">2013-06-07T18:58:06Z</dcterms:created>
  <dcterms:modified xsi:type="dcterms:W3CDTF">2014-05-02T08:05:08Z</dcterms:modified>
</cp:coreProperties>
</file>