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3" r:id="rId5"/>
    <p:sldId id="262" r:id="rId6"/>
    <p:sldId id="264" r:id="rId7"/>
    <p:sldId id="265" r:id="rId8"/>
    <p:sldId id="267" r:id="rId9"/>
    <p:sldId id="266" r:id="rId10"/>
    <p:sldId id="26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CF03F-BDDC-A642-BBA5-3D67A7241916}" type="datetimeFigureOut">
              <a:rPr lang="en-US" smtClean="0"/>
              <a:t>3/7/16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0600-2317-1845-AB8B-1F0B67C7D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479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B355B-237C-9640-8EC4-3F261E108875}" type="datetimeFigureOut">
              <a:rPr lang="en-US" smtClean="0"/>
              <a:t>3/7/16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B1906-5A47-224F-AE59-5C562685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23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A15F-A2D5-B046-A133-E5B60DCF97B5}" type="datetime1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62D26-AA85-B046-A0B1-90E15A0F6121}" type="datetime1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6ED3-5590-B04B-B58C-B1928AFDEE04}" type="datetime1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E662-2598-114F-A1E3-10B89CA395BF}" type="datetime1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5296-3856-9542-95FA-053381801501}" type="datetime1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8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ECA9-D66F-1A4B-947D-CBCC45105B59}" type="datetime1">
              <a:rPr lang="en-US" smtClean="0"/>
              <a:t>3/7/16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1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03DE-9186-3F41-8A03-0CABD329A3CE}" type="datetime1">
              <a:rPr lang="en-US" smtClean="0"/>
              <a:t>3/7/16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0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56FF0-9F87-3D44-A302-6364482BBB64}" type="datetime1">
              <a:rPr lang="en-US" smtClean="0"/>
              <a:t>3/7/16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748-0A09-2C47-98D1-5DA7E93D51B2}" type="datetime1">
              <a:rPr lang="en-US" smtClean="0"/>
              <a:t>3/7/16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230C-60AE-6744-8220-2523FD05E705}" type="datetime1">
              <a:rPr lang="en-US" smtClean="0"/>
              <a:t>3/7/16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5801-770F-AD48-9348-036319D3646D}" type="datetime1">
              <a:rPr lang="en-US" smtClean="0"/>
              <a:t>3/7/16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5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C5B4-9BE8-EF4C-BFF1-0229B64BE063}" type="datetime1">
              <a:rPr lang="en-US" smtClean="0"/>
              <a:t>3/7/16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6C6A6-2C5F-0342-8C9F-AF7D59B3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94602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15224" y="467509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015224" y="4090539"/>
            <a:ext cx="438975" cy="344958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955867" y="467566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955867" y="409110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955867" y="349086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880849" y="4680626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880849" y="4096071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880849" y="349583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05393" y="869845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5751875" y="2181991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58799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758799" y="411061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758799" y="3510383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80849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598469" y="2186957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05393" y="473150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605393" y="414694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605393" y="354670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6605393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598469" y="1530884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118210" y="4707022"/>
            <a:ext cx="438975" cy="344958"/>
          </a:xfrm>
          <a:prstGeom prst="roundRect">
            <a:avLst/>
          </a:prstGeom>
          <a:solidFill>
            <a:schemeClr val="bg1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488084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51875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59846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75879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5" name="Half Frame 54"/>
          <p:cNvSpPr/>
          <p:nvPr/>
        </p:nvSpPr>
        <p:spPr>
          <a:xfrm flipH="1">
            <a:off x="2533577" y="3821279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Half Frame 55"/>
          <p:cNvSpPr/>
          <p:nvPr/>
        </p:nvSpPr>
        <p:spPr>
          <a:xfrm flipH="1">
            <a:off x="5276058" y="1957288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Quad Arrow 56"/>
          <p:cNvSpPr/>
          <p:nvPr/>
        </p:nvSpPr>
        <p:spPr>
          <a:xfrm>
            <a:off x="5166312" y="1308883"/>
            <a:ext cx="475817" cy="431587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38969" y="47037"/>
            <a:ext cx="23392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Frequency</a:t>
            </a:r>
          </a:p>
          <a:p>
            <a:endParaRPr lang="en-US" u="sng" dirty="0"/>
          </a:p>
          <a:p>
            <a:r>
              <a:rPr lang="en-US" dirty="0" smtClean="0"/>
              <a:t>           = 8 / 8</a:t>
            </a:r>
          </a:p>
          <a:p>
            <a:endParaRPr lang="en-US" u="sng" dirty="0"/>
          </a:p>
          <a:p>
            <a:r>
              <a:rPr lang="en-US" dirty="0" smtClean="0"/>
              <a:t>           = 5 / 8</a:t>
            </a:r>
          </a:p>
          <a:p>
            <a:endParaRPr lang="en-US" u="sng" dirty="0"/>
          </a:p>
          <a:p>
            <a:endParaRPr lang="en-US" u="sng" dirty="0" smtClean="0"/>
          </a:p>
          <a:p>
            <a:r>
              <a:rPr lang="en-US" dirty="0" smtClean="0"/>
              <a:t>            = 3/ 8</a:t>
            </a:r>
            <a:endParaRPr lang="en-US" dirty="0"/>
          </a:p>
          <a:p>
            <a:r>
              <a:rPr lang="en-US" u="sng" dirty="0" smtClean="0"/>
              <a:t> </a:t>
            </a:r>
            <a:endParaRPr lang="en-US" u="sng" dirty="0"/>
          </a:p>
        </p:txBody>
      </p:sp>
      <p:sp>
        <p:nvSpPr>
          <p:cNvPr id="59" name="Quad Arrow 58"/>
          <p:cNvSpPr/>
          <p:nvPr/>
        </p:nvSpPr>
        <p:spPr>
          <a:xfrm>
            <a:off x="574226" y="1998018"/>
            <a:ext cx="475817" cy="431587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Half Frame 59"/>
          <p:cNvSpPr/>
          <p:nvPr/>
        </p:nvSpPr>
        <p:spPr>
          <a:xfrm flipH="1">
            <a:off x="598854" y="1164143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Not Equal 64"/>
          <p:cNvSpPr/>
          <p:nvPr/>
        </p:nvSpPr>
        <p:spPr>
          <a:xfrm>
            <a:off x="1530924" y="385534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Not Equal 65"/>
          <p:cNvSpPr/>
          <p:nvPr/>
        </p:nvSpPr>
        <p:spPr>
          <a:xfrm>
            <a:off x="2399957" y="299791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Not Equal 66"/>
          <p:cNvSpPr/>
          <p:nvPr/>
        </p:nvSpPr>
        <p:spPr>
          <a:xfrm>
            <a:off x="5166311" y="57327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Not Equal 67"/>
          <p:cNvSpPr/>
          <p:nvPr/>
        </p:nvSpPr>
        <p:spPr>
          <a:xfrm>
            <a:off x="501681" y="41321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Right Arrow 69"/>
          <p:cNvSpPr/>
          <p:nvPr/>
        </p:nvSpPr>
        <p:spPr>
          <a:xfrm flipV="1">
            <a:off x="1316924" y="6115165"/>
            <a:ext cx="5727444" cy="125440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686800" y="6369536"/>
            <a:ext cx="238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6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/>
          <a:p>
            <a:r>
              <a:rPr lang="en-US" dirty="0" smtClean="0"/>
              <a:t>Different Clonal expansions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700"/>
            <a:ext cx="9144000" cy="4527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028" y="5911324"/>
            <a:ext cx="3229144" cy="8152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4360" y="5683240"/>
            <a:ext cx="2995528" cy="95523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5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types of ADDED mutation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Coding DNA– Cancer genes (</a:t>
            </a:r>
            <a:r>
              <a:rPr lang="en-US" dirty="0" err="1" smtClean="0"/>
              <a:t>CanG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Coding DNA – Genes linked to </a:t>
            </a:r>
            <a:r>
              <a:rPr lang="en-US" dirty="0" err="1" smtClean="0"/>
              <a:t>CanG</a:t>
            </a:r>
            <a:r>
              <a:rPr lang="en-US" dirty="0" smtClean="0"/>
              <a:t> (</a:t>
            </a:r>
            <a:r>
              <a:rPr lang="en-US" dirty="0" err="1" smtClean="0"/>
              <a:t>Funseq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Non Coding – Regions linked to </a:t>
            </a:r>
            <a:r>
              <a:rPr lang="en-US" dirty="0" err="1" smtClean="0"/>
              <a:t>CanG</a:t>
            </a:r>
            <a:r>
              <a:rPr lang="en-US" dirty="0" smtClean="0"/>
              <a:t> (</a:t>
            </a:r>
            <a:r>
              <a:rPr lang="en-US" dirty="0" err="1" smtClean="0"/>
              <a:t>mirbase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Coding DNA, 1000 random genes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65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94602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15224" y="467509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015224" y="4090539"/>
            <a:ext cx="438975" cy="344958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955867" y="467566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955867" y="409110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955867" y="349086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880849" y="4680626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880849" y="4096071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880849" y="349583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05393" y="869845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5751875" y="2181991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58799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758799" y="411061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758799" y="3510383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80849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598469" y="2186957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05393" y="473150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605393" y="414694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605393" y="354670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6605393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598469" y="1530884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118210" y="4707022"/>
            <a:ext cx="438975" cy="344958"/>
          </a:xfrm>
          <a:prstGeom prst="roundRect">
            <a:avLst/>
          </a:prstGeom>
          <a:solidFill>
            <a:schemeClr val="bg1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488084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51875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59846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75879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5" name="Half Frame 54"/>
          <p:cNvSpPr/>
          <p:nvPr/>
        </p:nvSpPr>
        <p:spPr>
          <a:xfrm flipH="1">
            <a:off x="2533577" y="3821279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Half Frame 55"/>
          <p:cNvSpPr/>
          <p:nvPr/>
        </p:nvSpPr>
        <p:spPr>
          <a:xfrm flipH="1">
            <a:off x="5276058" y="1957288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Quad Arrow 56"/>
          <p:cNvSpPr/>
          <p:nvPr/>
        </p:nvSpPr>
        <p:spPr>
          <a:xfrm>
            <a:off x="5166312" y="1308883"/>
            <a:ext cx="475817" cy="431587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38969" y="47037"/>
            <a:ext cx="3715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ADDED Mutation rate</a:t>
            </a:r>
          </a:p>
          <a:p>
            <a:endParaRPr lang="en-US" u="sng" dirty="0"/>
          </a:p>
          <a:p>
            <a:r>
              <a:rPr lang="en-US" dirty="0" smtClean="0"/>
              <a:t>           + </a:t>
            </a:r>
            <a:r>
              <a:rPr lang="en-US" dirty="0" err="1" smtClean="0"/>
              <a:t>MRlb</a:t>
            </a:r>
            <a:endParaRPr lang="en-US" dirty="0" smtClean="0"/>
          </a:p>
          <a:p>
            <a:endParaRPr lang="en-US" u="sng" dirty="0"/>
          </a:p>
          <a:p>
            <a:r>
              <a:rPr lang="en-US" dirty="0" smtClean="0"/>
              <a:t>           (+ </a:t>
            </a:r>
            <a:r>
              <a:rPr lang="en-US" dirty="0" err="1" smtClean="0"/>
              <a:t>MRlb</a:t>
            </a:r>
            <a:r>
              <a:rPr lang="en-US" dirty="0" smtClean="0"/>
              <a:t>)+</a:t>
            </a:r>
            <a:r>
              <a:rPr lang="en-US" dirty="0" err="1" smtClean="0"/>
              <a:t>MRr</a:t>
            </a:r>
            <a:endParaRPr lang="en-US" dirty="0" smtClean="0"/>
          </a:p>
          <a:p>
            <a:endParaRPr lang="en-US" u="sng" dirty="0"/>
          </a:p>
          <a:p>
            <a:endParaRPr lang="en-US" u="sng" dirty="0" smtClean="0"/>
          </a:p>
          <a:p>
            <a:r>
              <a:rPr lang="en-US" dirty="0" smtClean="0"/>
              <a:t>            (+ </a:t>
            </a:r>
            <a:r>
              <a:rPr lang="en-US" dirty="0" err="1" smtClean="0"/>
              <a:t>MRlb</a:t>
            </a:r>
            <a:r>
              <a:rPr lang="en-US" dirty="0" smtClean="0"/>
              <a:t>+ </a:t>
            </a:r>
            <a:r>
              <a:rPr lang="en-US" dirty="0" err="1" smtClean="0"/>
              <a:t>MRr</a:t>
            </a:r>
            <a:r>
              <a:rPr lang="en-US" dirty="0" smtClean="0"/>
              <a:t>) + </a:t>
            </a:r>
            <a:r>
              <a:rPr lang="en-US" dirty="0" err="1" smtClean="0"/>
              <a:t>MRdb</a:t>
            </a:r>
            <a:endParaRPr lang="en-US" dirty="0"/>
          </a:p>
          <a:p>
            <a:r>
              <a:rPr lang="en-US" u="sng" dirty="0" smtClean="0"/>
              <a:t> </a:t>
            </a:r>
            <a:endParaRPr lang="en-US" u="sng" dirty="0"/>
          </a:p>
        </p:txBody>
      </p:sp>
      <p:sp>
        <p:nvSpPr>
          <p:cNvPr id="59" name="Quad Arrow 58"/>
          <p:cNvSpPr/>
          <p:nvPr/>
        </p:nvSpPr>
        <p:spPr>
          <a:xfrm>
            <a:off x="574226" y="1998018"/>
            <a:ext cx="475817" cy="431587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Half Frame 59"/>
          <p:cNvSpPr/>
          <p:nvPr/>
        </p:nvSpPr>
        <p:spPr>
          <a:xfrm flipH="1">
            <a:off x="598854" y="1164143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Not Equal 64"/>
          <p:cNvSpPr/>
          <p:nvPr/>
        </p:nvSpPr>
        <p:spPr>
          <a:xfrm>
            <a:off x="1530924" y="385534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Not Equal 65"/>
          <p:cNvSpPr/>
          <p:nvPr/>
        </p:nvSpPr>
        <p:spPr>
          <a:xfrm>
            <a:off x="2399957" y="299791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Not Equal 66"/>
          <p:cNvSpPr/>
          <p:nvPr/>
        </p:nvSpPr>
        <p:spPr>
          <a:xfrm>
            <a:off x="5166311" y="57327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Not Equal 67"/>
          <p:cNvSpPr/>
          <p:nvPr/>
        </p:nvSpPr>
        <p:spPr>
          <a:xfrm>
            <a:off x="501681" y="41321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2</a:t>
            </a:fld>
            <a:endParaRPr lang="en-US"/>
          </a:p>
        </p:txBody>
      </p:sp>
      <p:sp>
        <p:nvSpPr>
          <p:cNvPr id="41" name="Right Arrow 40"/>
          <p:cNvSpPr/>
          <p:nvPr/>
        </p:nvSpPr>
        <p:spPr>
          <a:xfrm flipV="1">
            <a:off x="1316924" y="6115165"/>
            <a:ext cx="5727444" cy="125440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686800" y="6369536"/>
            <a:ext cx="238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4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94602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15224" y="467509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015224" y="4090539"/>
            <a:ext cx="438975" cy="344958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955867" y="467566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955867" y="409110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955867" y="349086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880849" y="4680626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880849" y="4096071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880849" y="349583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05393" y="869845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5751875" y="2181991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58799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758799" y="411061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758799" y="3510383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80849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598469" y="2186957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05393" y="473150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605393" y="414694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605393" y="354670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6605393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598469" y="1530884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118210" y="4707022"/>
            <a:ext cx="438975" cy="344958"/>
          </a:xfrm>
          <a:prstGeom prst="roundRect">
            <a:avLst/>
          </a:prstGeom>
          <a:solidFill>
            <a:schemeClr val="bg1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488084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51875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59846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75879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5" name="Half Frame 54"/>
          <p:cNvSpPr/>
          <p:nvPr/>
        </p:nvSpPr>
        <p:spPr>
          <a:xfrm flipH="1">
            <a:off x="2533577" y="3821279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Half Frame 55"/>
          <p:cNvSpPr/>
          <p:nvPr/>
        </p:nvSpPr>
        <p:spPr>
          <a:xfrm flipH="1">
            <a:off x="5276058" y="1957288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Quad Arrow 56"/>
          <p:cNvSpPr/>
          <p:nvPr/>
        </p:nvSpPr>
        <p:spPr>
          <a:xfrm>
            <a:off x="5166312" y="1308883"/>
            <a:ext cx="475817" cy="431587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38969" y="47037"/>
            <a:ext cx="31982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ADDED Replication rate</a:t>
            </a:r>
          </a:p>
          <a:p>
            <a:endParaRPr lang="en-US" u="sng" dirty="0"/>
          </a:p>
          <a:p>
            <a:r>
              <a:rPr lang="en-US" dirty="0" smtClean="0"/>
              <a:t>           + </a:t>
            </a:r>
            <a:r>
              <a:rPr lang="en-US" dirty="0" err="1" smtClean="0"/>
              <a:t>RRlb</a:t>
            </a:r>
            <a:endParaRPr lang="en-US" dirty="0" smtClean="0"/>
          </a:p>
          <a:p>
            <a:endParaRPr lang="en-US" u="sng" dirty="0"/>
          </a:p>
          <a:p>
            <a:r>
              <a:rPr lang="en-US" dirty="0" smtClean="0"/>
              <a:t>           (+ </a:t>
            </a:r>
            <a:r>
              <a:rPr lang="en-US" dirty="0" err="1" smtClean="0"/>
              <a:t>RRlb</a:t>
            </a:r>
            <a:r>
              <a:rPr lang="en-US" dirty="0" smtClean="0"/>
              <a:t>)+ </a:t>
            </a:r>
            <a:r>
              <a:rPr lang="en-US" dirty="0" err="1" smtClean="0"/>
              <a:t>RRr</a:t>
            </a:r>
            <a:endParaRPr lang="en-US" dirty="0" smtClean="0"/>
          </a:p>
          <a:p>
            <a:endParaRPr lang="en-US" u="sng" dirty="0"/>
          </a:p>
          <a:p>
            <a:endParaRPr lang="en-US" u="sng" dirty="0" smtClean="0"/>
          </a:p>
          <a:p>
            <a:r>
              <a:rPr lang="en-US" dirty="0" smtClean="0"/>
              <a:t>            (+ </a:t>
            </a:r>
            <a:r>
              <a:rPr lang="en-US" dirty="0" err="1" smtClean="0"/>
              <a:t>RRb</a:t>
            </a:r>
            <a:r>
              <a:rPr lang="en-US" dirty="0" smtClean="0"/>
              <a:t>+ </a:t>
            </a:r>
            <a:r>
              <a:rPr lang="en-US" dirty="0" err="1" smtClean="0"/>
              <a:t>RRr</a:t>
            </a:r>
            <a:r>
              <a:rPr lang="en-US" dirty="0" smtClean="0"/>
              <a:t>) + </a:t>
            </a:r>
            <a:r>
              <a:rPr lang="en-US" dirty="0" err="1" smtClean="0"/>
              <a:t>RRdb</a:t>
            </a:r>
            <a:endParaRPr lang="en-US" dirty="0"/>
          </a:p>
          <a:p>
            <a:r>
              <a:rPr lang="en-US" u="sng" dirty="0" smtClean="0"/>
              <a:t> </a:t>
            </a:r>
            <a:endParaRPr lang="en-US" u="sng" dirty="0"/>
          </a:p>
        </p:txBody>
      </p:sp>
      <p:sp>
        <p:nvSpPr>
          <p:cNvPr id="59" name="Quad Arrow 58"/>
          <p:cNvSpPr/>
          <p:nvPr/>
        </p:nvSpPr>
        <p:spPr>
          <a:xfrm>
            <a:off x="574226" y="1998018"/>
            <a:ext cx="475817" cy="431587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Half Frame 59"/>
          <p:cNvSpPr/>
          <p:nvPr/>
        </p:nvSpPr>
        <p:spPr>
          <a:xfrm flipH="1">
            <a:off x="598854" y="1164143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Not Equal 64"/>
          <p:cNvSpPr/>
          <p:nvPr/>
        </p:nvSpPr>
        <p:spPr>
          <a:xfrm>
            <a:off x="1530924" y="385534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Not Equal 65"/>
          <p:cNvSpPr/>
          <p:nvPr/>
        </p:nvSpPr>
        <p:spPr>
          <a:xfrm>
            <a:off x="2399957" y="299791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Not Equal 66"/>
          <p:cNvSpPr/>
          <p:nvPr/>
        </p:nvSpPr>
        <p:spPr>
          <a:xfrm>
            <a:off x="5166311" y="57327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Not Equal 67"/>
          <p:cNvSpPr/>
          <p:nvPr/>
        </p:nvSpPr>
        <p:spPr>
          <a:xfrm>
            <a:off x="501681" y="41321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3</a:t>
            </a:fld>
            <a:endParaRPr lang="en-US"/>
          </a:p>
        </p:txBody>
      </p:sp>
      <p:sp>
        <p:nvSpPr>
          <p:cNvPr id="41" name="Right Arrow 40"/>
          <p:cNvSpPr/>
          <p:nvPr/>
        </p:nvSpPr>
        <p:spPr>
          <a:xfrm flipV="1">
            <a:off x="1316924" y="6115165"/>
            <a:ext cx="5727444" cy="125440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686800" y="6369536"/>
            <a:ext cx="238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0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94602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15224" y="467509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015224" y="4090539"/>
            <a:ext cx="438975" cy="344958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955867" y="467566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955867" y="409110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955867" y="349086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880849" y="4680626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880849" y="4096071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880849" y="349583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605393" y="869845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5751875" y="2181991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58799" y="469517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758799" y="411061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758799" y="3510383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80849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598469" y="2186957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05393" y="4731500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605393" y="4146945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605393" y="3546709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6605393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598469" y="1530884"/>
            <a:ext cx="438975" cy="344958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118210" y="4707022"/>
            <a:ext cx="438975" cy="344958"/>
          </a:xfrm>
          <a:prstGeom prst="roundRect">
            <a:avLst/>
          </a:prstGeom>
          <a:solidFill>
            <a:schemeClr val="bg1"/>
          </a:solidFill>
          <a:ln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488084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51875" y="2796558"/>
            <a:ext cx="438975" cy="34495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59846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758799" y="5330384"/>
            <a:ext cx="438975" cy="3449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C√</a:t>
            </a:r>
            <a:endParaRPr lang="en-US" dirty="0"/>
          </a:p>
        </p:txBody>
      </p:sp>
      <p:sp>
        <p:nvSpPr>
          <p:cNvPr id="55" name="Half Frame 54"/>
          <p:cNvSpPr/>
          <p:nvPr/>
        </p:nvSpPr>
        <p:spPr>
          <a:xfrm flipH="1">
            <a:off x="2533577" y="3821279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Half Frame 55"/>
          <p:cNvSpPr/>
          <p:nvPr/>
        </p:nvSpPr>
        <p:spPr>
          <a:xfrm flipH="1">
            <a:off x="5276058" y="1957288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Quad Arrow 56"/>
          <p:cNvSpPr/>
          <p:nvPr/>
        </p:nvSpPr>
        <p:spPr>
          <a:xfrm>
            <a:off x="5166312" y="1308883"/>
            <a:ext cx="475817" cy="431587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Not Equal 64"/>
          <p:cNvSpPr/>
          <p:nvPr/>
        </p:nvSpPr>
        <p:spPr>
          <a:xfrm>
            <a:off x="1530924" y="3855341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Not Equal 65"/>
          <p:cNvSpPr/>
          <p:nvPr/>
        </p:nvSpPr>
        <p:spPr>
          <a:xfrm>
            <a:off x="2399957" y="299791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Not Equal 66"/>
          <p:cNvSpPr/>
          <p:nvPr/>
        </p:nvSpPr>
        <p:spPr>
          <a:xfrm>
            <a:off x="5166311" y="57327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47454" y="258958"/>
            <a:ext cx="4230423" cy="230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If mutation rate AND/OR Pop Size change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4</a:t>
            </a:fld>
            <a:endParaRPr lang="en-US"/>
          </a:p>
        </p:txBody>
      </p:sp>
      <p:sp>
        <p:nvSpPr>
          <p:cNvPr id="42" name="Right Arrow 41"/>
          <p:cNvSpPr/>
          <p:nvPr/>
        </p:nvSpPr>
        <p:spPr>
          <a:xfrm flipV="1">
            <a:off x="1316924" y="6115165"/>
            <a:ext cx="5727444" cy="125440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686800" y="6369536"/>
            <a:ext cx="238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78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2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mutation rate AND/OR </a:t>
            </a:r>
            <a:r>
              <a:rPr lang="en-US" dirty="0" err="1" smtClean="0"/>
              <a:t>PopSize</a:t>
            </a:r>
            <a:r>
              <a:rPr lang="en-US" dirty="0" smtClean="0"/>
              <a:t> change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63700"/>
            <a:ext cx="6235700" cy="3530600"/>
          </a:xfrm>
          <a:prstGeom prst="rect">
            <a:avLst/>
          </a:prstGeom>
        </p:spPr>
      </p:pic>
      <p:sp>
        <p:nvSpPr>
          <p:cNvPr id="6" name="Half Frame 5"/>
          <p:cNvSpPr/>
          <p:nvPr/>
        </p:nvSpPr>
        <p:spPr>
          <a:xfrm flipH="1">
            <a:off x="4666045" y="3671873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698011" y="3244334"/>
            <a:ext cx="353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mutations per 0.05 step</a:t>
            </a:r>
            <a:endParaRPr lang="en-US" dirty="0"/>
          </a:p>
        </p:txBody>
      </p:sp>
      <p:sp>
        <p:nvSpPr>
          <p:cNvPr id="14" name="Not Equal 13"/>
          <p:cNvSpPr/>
          <p:nvPr/>
        </p:nvSpPr>
        <p:spPr>
          <a:xfrm>
            <a:off x="3831623" y="4169703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Not Equal 14"/>
          <p:cNvSpPr/>
          <p:nvPr/>
        </p:nvSpPr>
        <p:spPr>
          <a:xfrm>
            <a:off x="4910682" y="2147589"/>
            <a:ext cx="547999" cy="543830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85815" y="5329615"/>
            <a:ext cx="209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0.05 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72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63700"/>
            <a:ext cx="6235700" cy="353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2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mutation rate AND/OR </a:t>
            </a:r>
            <a:r>
              <a:rPr lang="en-US" dirty="0" err="1" smtClean="0"/>
              <a:t>PopSize</a:t>
            </a:r>
            <a:r>
              <a:rPr lang="en-US" dirty="0" smtClean="0"/>
              <a:t> change</a:t>
            </a:r>
            <a:endParaRPr lang="en-US" dirty="0"/>
          </a:p>
        </p:txBody>
      </p:sp>
      <p:sp>
        <p:nvSpPr>
          <p:cNvPr id="6" name="Half Frame 5"/>
          <p:cNvSpPr/>
          <p:nvPr/>
        </p:nvSpPr>
        <p:spPr>
          <a:xfrm flipH="1">
            <a:off x="4666045" y="3671873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ight Triangle 10"/>
          <p:cNvSpPr/>
          <p:nvPr/>
        </p:nvSpPr>
        <p:spPr>
          <a:xfrm flipH="1">
            <a:off x="4736918" y="4443040"/>
            <a:ext cx="229900" cy="22531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 flipH="1">
            <a:off x="4977766" y="3989532"/>
            <a:ext cx="179960" cy="453508"/>
          </a:xfrm>
          <a:prstGeom prst="rtTriangl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flipH="1">
            <a:off x="4034353" y="6178351"/>
            <a:ext cx="511657" cy="406183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4539193" y="5394011"/>
            <a:ext cx="400512" cy="817562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alf Frame 8"/>
          <p:cNvSpPr/>
          <p:nvPr/>
        </p:nvSpPr>
        <p:spPr>
          <a:xfrm flipH="1">
            <a:off x="2801269" y="5868476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8736" y="5993685"/>
            <a:ext cx="346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93737" y="5993685"/>
            <a:ext cx="1995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 change from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77766" y="5683900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21470" y="6186168"/>
            <a:ext cx="28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 flipH="1">
            <a:off x="4203184" y="5818774"/>
            <a:ext cx="169143" cy="48545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95605" y="5602723"/>
            <a:ext cx="77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dS</a:t>
            </a:r>
            <a:r>
              <a:rPr lang="en-US" sz="1200" dirty="0" smtClean="0"/>
              <a:t>=0.05</a:t>
            </a:r>
            <a:endParaRPr lang="en-US" sz="1200" dirty="0"/>
          </a:p>
        </p:txBody>
      </p:sp>
      <p:sp>
        <p:nvSpPr>
          <p:cNvPr id="24" name="Arc 23"/>
          <p:cNvSpPr/>
          <p:nvPr/>
        </p:nvSpPr>
        <p:spPr>
          <a:xfrm flipV="1">
            <a:off x="3045905" y="384184"/>
            <a:ext cx="2418615" cy="4428821"/>
          </a:xfrm>
          <a:prstGeom prst="arc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ne Callout 2 24"/>
          <p:cNvSpPr/>
          <p:nvPr/>
        </p:nvSpPr>
        <p:spPr>
          <a:xfrm>
            <a:off x="6323688" y="1942278"/>
            <a:ext cx="2097224" cy="10943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3475"/>
              <a:gd name="adj6" fmla="val -4056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Slope depends on Fitness (Mutation rate and replication rate)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5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2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mutation rate AND/OR </a:t>
            </a:r>
            <a:r>
              <a:rPr lang="en-US" dirty="0" err="1" smtClean="0"/>
              <a:t>PopSize</a:t>
            </a:r>
            <a:r>
              <a:rPr lang="en-US" dirty="0" smtClean="0"/>
              <a:t> change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63700"/>
            <a:ext cx="6235700" cy="3530600"/>
          </a:xfrm>
          <a:prstGeom prst="rect">
            <a:avLst/>
          </a:prstGeom>
        </p:spPr>
      </p:pic>
      <p:sp>
        <p:nvSpPr>
          <p:cNvPr id="6" name="Half Frame 5"/>
          <p:cNvSpPr/>
          <p:nvPr/>
        </p:nvSpPr>
        <p:spPr>
          <a:xfrm flipH="1">
            <a:off x="4666045" y="3671873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ight Triangle 10"/>
          <p:cNvSpPr/>
          <p:nvPr/>
        </p:nvSpPr>
        <p:spPr>
          <a:xfrm flipH="1">
            <a:off x="4736918" y="4443040"/>
            <a:ext cx="229900" cy="22531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 flipH="1">
            <a:off x="4977766" y="3989532"/>
            <a:ext cx="179960" cy="453508"/>
          </a:xfrm>
          <a:prstGeom prst="rtTriangl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flipH="1">
            <a:off x="4034353" y="6178351"/>
            <a:ext cx="511657" cy="406183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4539193" y="5394011"/>
            <a:ext cx="400512" cy="817562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alf Frame 8"/>
          <p:cNvSpPr/>
          <p:nvPr/>
        </p:nvSpPr>
        <p:spPr>
          <a:xfrm flipH="1">
            <a:off x="2801269" y="5868476"/>
            <a:ext cx="244637" cy="619750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8736" y="5993685"/>
            <a:ext cx="346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93737" y="5993685"/>
            <a:ext cx="1995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 change from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77766" y="5683900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21470" y="6186168"/>
            <a:ext cx="28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 flipH="1">
            <a:off x="4203184" y="5818774"/>
            <a:ext cx="169143" cy="48545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95605" y="5602723"/>
            <a:ext cx="77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dS</a:t>
            </a:r>
            <a:r>
              <a:rPr lang="en-US" sz="1200" dirty="0" smtClean="0"/>
              <a:t>=0.05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517886" y="5811492"/>
            <a:ext cx="1323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OddsRatio</a:t>
            </a:r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924779" y="5592142"/>
            <a:ext cx="1671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Xprim</a:t>
            </a:r>
            <a:r>
              <a:rPr lang="en-US" dirty="0"/>
              <a:t> *</a:t>
            </a:r>
            <a:r>
              <a:rPr lang="en-US" dirty="0" err="1"/>
              <a:t>Ynorm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946125" y="6021216"/>
            <a:ext cx="161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Yprim</a:t>
            </a:r>
            <a:r>
              <a:rPr lang="en-US" dirty="0"/>
              <a:t>*</a:t>
            </a:r>
            <a:r>
              <a:rPr lang="en-US" dirty="0" err="1"/>
              <a:t>Ynorm</a:t>
            </a:r>
            <a:r>
              <a:rPr lang="en-US" dirty="0"/>
              <a:t>)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6755940" y="6021216"/>
            <a:ext cx="1930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46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Genes on KIRC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32649"/>
              </p:ext>
            </p:extLst>
          </p:nvPr>
        </p:nvGraphicFramePr>
        <p:xfrm>
          <a:off x="1638250" y="2018205"/>
          <a:ext cx="4893561" cy="2431960"/>
        </p:xfrm>
        <a:graphic>
          <a:graphicData uri="http://schemas.openxmlformats.org/drawingml/2006/table">
            <a:tbl>
              <a:tblPr/>
              <a:tblGrid>
                <a:gridCol w="962668"/>
                <a:gridCol w="2192743"/>
                <a:gridCol w="1738150"/>
              </a:tblGrid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Simple Av.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Effect (x/y)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Average OR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VHL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3.222222222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6.175925926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SDHB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2.123076923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6.482967033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MET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1.352678578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1.567754847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TSC2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1.290322581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1.01929592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SDH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2.013369686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4.734865256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PMS2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1.789132132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3.099826529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SDHA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2.003396301</a:t>
                      </a:r>
                    </a:p>
                  </a:txBody>
                  <a:tcPr marL="12700" marR="12700" marT="1270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4.575946912</a:t>
                      </a:r>
                    </a:p>
                  </a:txBody>
                  <a:tcPr marL="12700" marR="12700" marT="1270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ight Triangle 4"/>
          <p:cNvSpPr/>
          <p:nvPr/>
        </p:nvSpPr>
        <p:spPr>
          <a:xfrm flipH="1">
            <a:off x="3298617" y="5266576"/>
            <a:ext cx="511657" cy="406183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3803457" y="4482236"/>
            <a:ext cx="400512" cy="817562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42030" y="477212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5734" y="5274393"/>
            <a:ext cx="28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16200000" flipH="1">
            <a:off x="3467448" y="4906999"/>
            <a:ext cx="169143" cy="48545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59869" y="4690948"/>
            <a:ext cx="77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dS</a:t>
            </a:r>
            <a:r>
              <a:rPr lang="en-US" sz="1200" dirty="0" smtClean="0"/>
              <a:t>=0.05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5084839" y="4690948"/>
            <a:ext cx="1671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Xprim</a:t>
            </a:r>
            <a:r>
              <a:rPr lang="en-US" dirty="0"/>
              <a:t> *</a:t>
            </a:r>
            <a:r>
              <a:rPr lang="en-US" dirty="0" err="1"/>
              <a:t>Ynorm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06185" y="5120022"/>
            <a:ext cx="161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Yprim</a:t>
            </a:r>
            <a:r>
              <a:rPr lang="en-US" dirty="0"/>
              <a:t>*</a:t>
            </a:r>
            <a:r>
              <a:rPr lang="en-US" dirty="0" err="1"/>
              <a:t>Ynorm</a:t>
            </a:r>
            <a:r>
              <a:rPr lang="en-US" dirty="0"/>
              <a:t>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916000" y="5120022"/>
            <a:ext cx="1930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gene list/Cancer</a:t>
            </a:r>
          </a:p>
          <a:p>
            <a:r>
              <a:rPr lang="en-US" dirty="0"/>
              <a:t>Any coding or non-coding </a:t>
            </a:r>
            <a:r>
              <a:rPr lang="en-US" dirty="0" smtClean="0"/>
              <a:t>region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C6A6-2C5F-0342-8C9F-AF7D59B3D4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62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6521</TotalTime>
  <Words>287</Words>
  <Application>Microsoft Macintosh PowerPoint</Application>
  <PresentationFormat>On-screen Show (4:3)</PresentationFormat>
  <Paragraphs>110</Paragraphs>
  <Slides>11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If mutation rate AND/OR PopSize change</vt:lpstr>
      <vt:lpstr>If mutation rate AND/OR PopSize change</vt:lpstr>
      <vt:lpstr>If mutation rate AND/OR PopSize change</vt:lpstr>
      <vt:lpstr>Test Genes on KIRC data</vt:lpstr>
      <vt:lpstr>Expanding on</vt:lpstr>
      <vt:lpstr>Different Clonal expansions</vt:lpstr>
      <vt:lpstr>Three types of ADDED mutation rates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Salichos</dc:creator>
  <cp:lastModifiedBy>Leonidas Salichos</cp:lastModifiedBy>
  <cp:revision>20</cp:revision>
  <dcterms:created xsi:type="dcterms:W3CDTF">2016-03-01T18:43:14Z</dcterms:created>
  <dcterms:modified xsi:type="dcterms:W3CDTF">2016-03-08T00:26:25Z</dcterms:modified>
</cp:coreProperties>
</file>