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71" r:id="rId5"/>
    <p:sldId id="266" r:id="rId6"/>
    <p:sldId id="267" r:id="rId7"/>
    <p:sldId id="268" r:id="rId8"/>
    <p:sldId id="25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12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D158D-2E05-42F3-AE77-4EF7C1EA781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6459B-6AF6-42A2-8533-50EC2114B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1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observe that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37E91-7460-4413-92B0-FF657A2AD3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2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the diploid reference is very useful in functional read alignment especially</a:t>
            </a:r>
            <a:r>
              <a:rPr lang="en-US" baseline="0" dirty="0" smtClean="0"/>
              <a:t> with the current ability to detect rare variants in each individual that are not found in the </a:t>
            </a:r>
            <a:r>
              <a:rPr lang="en-US" baseline="0" dirty="0" smtClean="0"/>
              <a:t>reference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simpler example is a non-ref insertion occurring in an exon and then RNA-</a:t>
            </a:r>
            <a:r>
              <a:rPr lang="en-US" baseline="0" dirty="0" err="1" smtClean="0"/>
              <a:t>seq</a:t>
            </a:r>
            <a:r>
              <a:rPr lang="en-US" baseline="0" dirty="0" smtClean="0"/>
              <a:t> mapping to that missing insertion in the reference – but should be rarer, since </a:t>
            </a:r>
            <a:r>
              <a:rPr lang="en-US" baseline="0" dirty="0" err="1" smtClean="0"/>
              <a:t>indel</a:t>
            </a:r>
            <a:r>
              <a:rPr lang="en-US" baseline="0" dirty="0" smtClean="0"/>
              <a:t> doesn’t occur much in exon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84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6939-FEDA-4CAD-B6F4-EAA52827182C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BAD9F-95BB-4D6E-87DA-B1165D545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Updated figures for </a:t>
            </a:r>
            <a:r>
              <a:rPr lang="en-US" dirty="0" err="1" smtClean="0"/>
              <a:t>PLoS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52400"/>
            <a:ext cx="3413402" cy="6629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3048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Allele-specific behavior can be due to epigenetic and genetic factors.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9292" y="2249508"/>
          <a:ext cx="8935570" cy="2983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995"/>
                <a:gridCol w="1741393"/>
                <a:gridCol w="1741394"/>
                <a:gridCol w="1730174"/>
                <a:gridCol w="1752614"/>
              </a:tblGrid>
              <a:tr h="50292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Ref genome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Pgenome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err="1" smtClean="0"/>
                        <a:t>snvs</a:t>
                      </a:r>
                      <a:r>
                        <a:rPr lang="en-US" sz="1400" dirty="0" smtClean="0"/>
                        <a:t> only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Pgenome</a:t>
                      </a:r>
                      <a:r>
                        <a:rPr lang="en-US" sz="1400" dirty="0" smtClean="0"/>
                        <a:t>: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snvs</a:t>
                      </a:r>
                      <a:r>
                        <a:rPr lang="en-US" sz="1400" dirty="0" smtClean="0"/>
                        <a:t> + </a:t>
                      </a:r>
                      <a:r>
                        <a:rPr lang="en-US" sz="1400" dirty="0" err="1" smtClean="0"/>
                        <a:t>indels</a:t>
                      </a:r>
                      <a:r>
                        <a:rPr lang="en-US" sz="1400" dirty="0" smtClean="0"/>
                        <a:t> only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Pgenome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err="1" smtClean="0"/>
                        <a:t>snvs</a:t>
                      </a:r>
                      <a:r>
                        <a:rPr lang="en-US" sz="1400" dirty="0" smtClean="0"/>
                        <a:t> + </a:t>
                      </a:r>
                      <a:r>
                        <a:rPr lang="en-US" sz="1400" dirty="0" err="1" smtClean="0"/>
                        <a:t>indels</a:t>
                      </a:r>
                      <a:r>
                        <a:rPr lang="en-US" sz="1400" dirty="0" smtClean="0"/>
                        <a:t> + SVs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Reads processed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13030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reads uniquely aligned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171,944,588 (82.65%)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172,591,380 (82.96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%)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172,738,321 (83.03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%)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172,743,175 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83.03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%)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8915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reads that </a:t>
                      </a:r>
                      <a:r>
                        <a:rPr lang="en-US" sz="1400" dirty="0" err="1" smtClean="0"/>
                        <a:t>multimap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17,826,675 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8.57%)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17,795,258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8.55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%)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17,782,167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8.55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%)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17,779,800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8.55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%)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Curved Up Arrow 2"/>
          <p:cNvSpPr/>
          <p:nvPr/>
        </p:nvSpPr>
        <p:spPr>
          <a:xfrm>
            <a:off x="2845213" y="3693952"/>
            <a:ext cx="4935071" cy="388531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7849" y="3738176"/>
            <a:ext cx="2436757" cy="3231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1500" b="1" dirty="0">
                <a:ln/>
                <a:solidFill>
                  <a:srgbClr val="00B050"/>
                </a:solidFill>
              </a:rPr>
              <a:t>Almost 1M increase in reads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3048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Alignment gets better with improved personal genomes</a:t>
            </a:r>
          </a:p>
        </p:txBody>
      </p:sp>
    </p:spTree>
    <p:extLst>
      <p:ext uri="{BB962C8B-B14F-4D97-AF65-F5344CB8AC3E}">
        <p14:creationId xmlns:p14="http://schemas.microsoft.com/office/powerpoint/2010/main" val="122510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6096000" cy="2709652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4</a:t>
            </a:fld>
            <a:endParaRPr lang="en-US"/>
          </a:p>
        </p:txBody>
      </p:sp>
      <p:pic>
        <p:nvPicPr>
          <p:cNvPr id="8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494429"/>
            <a:ext cx="6096000" cy="300733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304800"/>
            <a:ext cx="6477000" cy="3048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" y="3429000"/>
            <a:ext cx="6477000" cy="31242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0" y="685800"/>
            <a:ext cx="2133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 examples of AS behavior that can be accounted for using the personal genomes</a:t>
            </a:r>
          </a:p>
        </p:txBody>
      </p:sp>
    </p:spTree>
    <p:extLst>
      <p:ext uri="{BB962C8B-B14F-4D97-AF65-F5344CB8AC3E}">
        <p14:creationId xmlns:p14="http://schemas.microsoft.com/office/powerpoint/2010/main" val="1392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83063" y="5624463"/>
            <a:ext cx="3520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Rozowsky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i="1" dirty="0" err="1"/>
              <a:t>Mol</a:t>
            </a:r>
            <a:r>
              <a:rPr lang="en-US" i="1" dirty="0"/>
              <a:t> </a:t>
            </a:r>
            <a:r>
              <a:rPr lang="en-US" i="1" dirty="0" err="1"/>
              <a:t>Syst</a:t>
            </a:r>
            <a:r>
              <a:rPr lang="en-US" i="1" dirty="0"/>
              <a:t> </a:t>
            </a:r>
            <a:r>
              <a:rPr lang="en-US" i="1" dirty="0" err="1"/>
              <a:t>Biol</a:t>
            </a:r>
            <a:r>
              <a:rPr lang="en-US" i="1" dirty="0"/>
              <a:t> </a:t>
            </a:r>
            <a:r>
              <a:rPr lang="en-US" dirty="0"/>
              <a:t>(2011)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8521" y="2503910"/>
            <a:ext cx="178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fasta</a:t>
            </a:r>
            <a:r>
              <a:rPr lang="en-US" dirty="0"/>
              <a:t>;</a:t>
            </a:r>
            <a:r>
              <a:rPr lang="en-US" dirty="0"/>
              <a:t> reference)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28521" y="2892890"/>
            <a:ext cx="2169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vcf</a:t>
            </a:r>
            <a:r>
              <a:rPr lang="en-US" dirty="0"/>
              <a:t>, variants</a:t>
            </a:r>
            <a:br>
              <a:rPr lang="en-US" dirty="0"/>
            </a:br>
            <a:r>
              <a:rPr lang="en-US" dirty="0"/>
              <a:t>phased or </a:t>
            </a:r>
            <a:r>
              <a:rPr lang="en-US" dirty="0" err="1"/>
              <a:t>unphased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928521" y="3777121"/>
            <a:ext cx="163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fasta</a:t>
            </a:r>
            <a:r>
              <a:rPr lang="en-US" dirty="0"/>
              <a:t>; for each </a:t>
            </a:r>
            <a:br>
              <a:rPr lang="en-US" dirty="0"/>
            </a:br>
            <a:r>
              <a:rPr lang="en-US" dirty="0"/>
              <a:t>haplotype)</a:t>
            </a:r>
            <a:endParaRPr lang="en-US" dirty="0"/>
          </a:p>
        </p:txBody>
      </p:sp>
      <p:sp>
        <p:nvSpPr>
          <p:cNvPr id="22" name="Plus 21"/>
          <p:cNvSpPr/>
          <p:nvPr/>
        </p:nvSpPr>
        <p:spPr>
          <a:xfrm>
            <a:off x="7612652" y="2778785"/>
            <a:ext cx="197677" cy="23079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Down Arrow 24"/>
          <p:cNvSpPr/>
          <p:nvPr/>
        </p:nvSpPr>
        <p:spPr>
          <a:xfrm>
            <a:off x="7654323" y="3519626"/>
            <a:ext cx="158871" cy="25749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4" y="2286085"/>
            <a:ext cx="6874405" cy="208687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5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" y="3048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Personal genome construction can be easily performed using </a:t>
            </a:r>
            <a:r>
              <a:rPr lang="en-US" sz="2000" i="1" dirty="0" smtClean="0"/>
              <a:t>vcf2diploid</a:t>
            </a:r>
            <a:r>
              <a:rPr lang="en-US" sz="2000" dirty="0" smtClean="0"/>
              <a:t> tool.</a:t>
            </a:r>
          </a:p>
        </p:txBody>
      </p:sp>
    </p:spTree>
    <p:extLst>
      <p:ext uri="{BB962C8B-B14F-4D97-AF65-F5344CB8AC3E}">
        <p14:creationId xmlns:p14="http://schemas.microsoft.com/office/powerpoint/2010/main" val="22606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83063" y="5624463"/>
            <a:ext cx="3520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Rozowsky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i="1" dirty="0" err="1"/>
              <a:t>Mol</a:t>
            </a:r>
            <a:r>
              <a:rPr lang="en-US" i="1" dirty="0"/>
              <a:t> </a:t>
            </a:r>
            <a:r>
              <a:rPr lang="en-US" i="1" dirty="0" err="1"/>
              <a:t>Syst</a:t>
            </a:r>
            <a:r>
              <a:rPr lang="en-US" i="1" dirty="0"/>
              <a:t> </a:t>
            </a:r>
            <a:r>
              <a:rPr lang="en-US" i="1" dirty="0" err="1"/>
              <a:t>Biol</a:t>
            </a:r>
            <a:r>
              <a:rPr lang="en-US" i="1" dirty="0"/>
              <a:t> </a:t>
            </a:r>
            <a:r>
              <a:rPr lang="en-US" dirty="0"/>
              <a:t>(2011)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8521" y="2381941"/>
            <a:ext cx="178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fasta</a:t>
            </a:r>
            <a:r>
              <a:rPr lang="en-US" dirty="0"/>
              <a:t>;</a:t>
            </a:r>
            <a:r>
              <a:rPr lang="en-US" dirty="0"/>
              <a:t> reference)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28521" y="2892890"/>
            <a:ext cx="2169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vcf</a:t>
            </a:r>
            <a:r>
              <a:rPr lang="en-US" dirty="0"/>
              <a:t>, variants</a:t>
            </a:r>
            <a:br>
              <a:rPr lang="en-US" dirty="0"/>
            </a:br>
            <a:r>
              <a:rPr lang="en-US" dirty="0"/>
              <a:t>phased or </a:t>
            </a:r>
            <a:r>
              <a:rPr lang="en-US" dirty="0" err="1"/>
              <a:t>unphased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928521" y="3777121"/>
            <a:ext cx="163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fasta</a:t>
            </a:r>
            <a:r>
              <a:rPr lang="en-US" dirty="0"/>
              <a:t>; for each </a:t>
            </a:r>
            <a:br>
              <a:rPr lang="en-US" dirty="0"/>
            </a:br>
            <a:r>
              <a:rPr lang="en-US" dirty="0"/>
              <a:t>haplotype)</a:t>
            </a:r>
            <a:endParaRPr lang="en-US" dirty="0"/>
          </a:p>
        </p:txBody>
      </p:sp>
      <p:sp>
        <p:nvSpPr>
          <p:cNvPr id="22" name="Plus 21"/>
          <p:cNvSpPr/>
          <p:nvPr/>
        </p:nvSpPr>
        <p:spPr>
          <a:xfrm>
            <a:off x="7615518" y="2714775"/>
            <a:ext cx="197677" cy="23079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Down Arrow 24"/>
          <p:cNvSpPr/>
          <p:nvPr/>
        </p:nvSpPr>
        <p:spPr>
          <a:xfrm>
            <a:off x="7654323" y="3519626"/>
            <a:ext cx="158871" cy="25749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63" y="2217241"/>
            <a:ext cx="7053311" cy="232686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6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" y="3048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Personal genome construction can be easily performed using </a:t>
            </a:r>
            <a:r>
              <a:rPr lang="en-US" sz="2000" i="1" dirty="0" smtClean="0"/>
              <a:t>vcf2diploid</a:t>
            </a:r>
            <a:r>
              <a:rPr lang="en-US" sz="2000" dirty="0" smtClean="0"/>
              <a:t> tool.</a:t>
            </a:r>
          </a:p>
        </p:txBody>
      </p:sp>
    </p:spTree>
    <p:extLst>
      <p:ext uri="{BB962C8B-B14F-4D97-AF65-F5344CB8AC3E}">
        <p14:creationId xmlns:p14="http://schemas.microsoft.com/office/powerpoint/2010/main" val="305310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83063" y="5624463"/>
            <a:ext cx="3520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Rozowsky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i="1" dirty="0" err="1"/>
              <a:t>Mol</a:t>
            </a:r>
            <a:r>
              <a:rPr lang="en-US" i="1" dirty="0"/>
              <a:t> </a:t>
            </a:r>
            <a:r>
              <a:rPr lang="en-US" i="1" dirty="0" err="1"/>
              <a:t>Syst</a:t>
            </a:r>
            <a:r>
              <a:rPr lang="en-US" i="1" dirty="0"/>
              <a:t> </a:t>
            </a:r>
            <a:r>
              <a:rPr lang="en-US" i="1" dirty="0" err="1"/>
              <a:t>Biol</a:t>
            </a:r>
            <a:r>
              <a:rPr lang="en-US" i="1" dirty="0"/>
              <a:t> </a:t>
            </a:r>
            <a:r>
              <a:rPr lang="en-US" dirty="0"/>
              <a:t>(2011)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26593" y="2381941"/>
            <a:ext cx="178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fasta</a:t>
            </a:r>
            <a:r>
              <a:rPr lang="en-US" dirty="0"/>
              <a:t>;</a:t>
            </a:r>
            <a:r>
              <a:rPr lang="en-US" dirty="0"/>
              <a:t> reference)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26593" y="2892890"/>
            <a:ext cx="2169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vcf</a:t>
            </a:r>
            <a:r>
              <a:rPr lang="en-US" dirty="0"/>
              <a:t>, variants</a:t>
            </a:r>
            <a:br>
              <a:rPr lang="en-US" dirty="0"/>
            </a:br>
            <a:r>
              <a:rPr lang="en-US" dirty="0"/>
              <a:t>phased or </a:t>
            </a:r>
            <a:r>
              <a:rPr lang="en-US" dirty="0" err="1"/>
              <a:t>unphased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26594" y="3777121"/>
            <a:ext cx="163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fasta</a:t>
            </a:r>
            <a:r>
              <a:rPr lang="en-US" dirty="0"/>
              <a:t>; for each </a:t>
            </a:r>
            <a:br>
              <a:rPr lang="en-US" dirty="0"/>
            </a:br>
            <a:r>
              <a:rPr lang="en-US" dirty="0"/>
              <a:t>haplotype)</a:t>
            </a:r>
            <a:endParaRPr lang="en-US" dirty="0"/>
          </a:p>
        </p:txBody>
      </p:sp>
      <p:sp>
        <p:nvSpPr>
          <p:cNvPr id="22" name="Plus 21"/>
          <p:cNvSpPr/>
          <p:nvPr/>
        </p:nvSpPr>
        <p:spPr>
          <a:xfrm>
            <a:off x="7713590" y="2714775"/>
            <a:ext cx="197677" cy="23079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Down Arrow 24"/>
          <p:cNvSpPr/>
          <p:nvPr/>
        </p:nvSpPr>
        <p:spPr>
          <a:xfrm>
            <a:off x="7752395" y="3519626"/>
            <a:ext cx="158871" cy="25749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0" y="2299998"/>
            <a:ext cx="6918868" cy="210037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EC2DC-E2F6-47DA-8A26-F1696D083FFF}" type="slidenum">
              <a:rPr lang="en-US" smtClean="0"/>
              <a:t>7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" y="3048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Personal genome construction can be easily performed using </a:t>
            </a:r>
            <a:r>
              <a:rPr lang="en-US" sz="2000" i="1" dirty="0" smtClean="0"/>
              <a:t>vcf2diploid</a:t>
            </a:r>
            <a:r>
              <a:rPr lang="en-US" sz="2000" dirty="0" smtClean="0"/>
              <a:t> tool.</a:t>
            </a:r>
          </a:p>
        </p:txBody>
      </p:sp>
    </p:spTree>
    <p:extLst>
      <p:ext uri="{BB962C8B-B14F-4D97-AF65-F5344CB8AC3E}">
        <p14:creationId xmlns:p14="http://schemas.microsoft.com/office/powerpoint/2010/main" val="360034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1171"/>
            <a:ext cx="5834872" cy="6705600"/>
          </a:xfrm>
        </p:spPr>
      </p:pic>
      <p:sp>
        <p:nvSpPr>
          <p:cNvPr id="7" name="TextBox 6"/>
          <p:cNvSpPr txBox="1"/>
          <p:nvPr/>
        </p:nvSpPr>
        <p:spPr>
          <a:xfrm>
            <a:off x="6096000" y="304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 biases that are present in allele-specific analyses: reference bias and CNVs.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8575"/>
            <a:ext cx="7205168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52818" y="152400"/>
            <a:ext cx="153878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 different molecular level, we can use various methods to measure the abundance of corresponding entities (DNA, RNA or protein) to detect allele-specific behavior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20313</TotalTime>
  <Words>325</Words>
  <Application>Microsoft Office PowerPoint</Application>
  <PresentationFormat>On-screen Show (4:3)</PresentationFormat>
  <Paragraphs>53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Updated figures for PLoS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Jieming Chen</cp:lastModifiedBy>
  <cp:revision>57</cp:revision>
  <dcterms:created xsi:type="dcterms:W3CDTF">2014-07-22T18:48:23Z</dcterms:created>
  <dcterms:modified xsi:type="dcterms:W3CDTF">2016-03-01T17:53:08Z</dcterms:modified>
</cp:coreProperties>
</file>