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3" r:id="rId3"/>
    <p:sldId id="281" r:id="rId4"/>
    <p:sldId id="286" r:id="rId5"/>
    <p:sldId id="289" r:id="rId6"/>
    <p:sldId id="264" r:id="rId7"/>
    <p:sldId id="265" r:id="rId8"/>
    <p:sldId id="288" r:id="rId9"/>
    <p:sldId id="285" r:id="rId10"/>
    <p:sldId id="287" r:id="rId11"/>
    <p:sldId id="268" r:id="rId12"/>
    <p:sldId id="292" r:id="rId13"/>
    <p:sldId id="293" r:id="rId14"/>
    <p:sldId id="294" r:id="rId15"/>
    <p:sldId id="275" r:id="rId16"/>
    <p:sldId id="261" r:id="rId17"/>
    <p:sldId id="290" r:id="rId18"/>
    <p:sldId id="291" r:id="rId19"/>
    <p:sldId id="272" r:id="rId20"/>
    <p:sldId id="284" r:id="rId21"/>
    <p:sldId id="266" r:id="rId22"/>
    <p:sldId id="298" r:id="rId23"/>
    <p:sldId id="276" r:id="rId24"/>
    <p:sldId id="305" r:id="rId25"/>
    <p:sldId id="301" r:id="rId26"/>
    <p:sldId id="302" r:id="rId27"/>
    <p:sldId id="303" r:id="rId28"/>
    <p:sldId id="304" r:id="rId29"/>
    <p:sldId id="306" r:id="rId30"/>
    <p:sldId id="299" r:id="rId31"/>
    <p:sldId id="297" r:id="rId32"/>
    <p:sldId id="307" r:id="rId33"/>
    <p:sldId id="308" r:id="rId34"/>
    <p:sldId id="295" r:id="rId35"/>
    <p:sldId id="258" r:id="rId36"/>
    <p:sldId id="309" r:id="rId37"/>
    <p:sldId id="270" r:id="rId38"/>
    <p:sldId id="27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72" autoAdjust="0"/>
  </p:normalViewPr>
  <p:slideViewPr>
    <p:cSldViewPr snapToGrid="0">
      <p:cViewPr varScale="1">
        <p:scale>
          <a:sx n="61" d="100"/>
          <a:sy n="61" d="100"/>
        </p:scale>
        <p:origin x="8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FF38-3374-4B1E-8D29-A6610AC2EF33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37E91-7460-4413-92B0-FF657A2AD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2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19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 non-optimal antibodies in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experiments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read mapping variability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smtClean="0"/>
              <a:t> true biological variation in factor binding or expression</a:t>
            </a:r>
          </a:p>
          <a:p>
            <a:pPr marL="0" indent="0">
              <a:buNone/>
            </a:pPr>
            <a:r>
              <a:rPr lang="en-US" dirty="0" smtClean="0"/>
              <a:t>etc.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6AEA6-570E-4077-8E50-41DE9B2798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0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construct 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56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03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49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diploid reference is very useful in functional read alignment especially</a:t>
            </a:r>
            <a:r>
              <a:rPr lang="en-US" baseline="0" dirty="0" smtClean="0"/>
              <a:t> with the current ability to detect rare variants in each individual that are not found in the </a:t>
            </a:r>
            <a:r>
              <a:rPr lang="en-US" baseline="0" dirty="0" smtClean="0"/>
              <a:t>reference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simpler example is a non-ref insertion occurring in an exon and then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mapping to that missing insertion in the reference – but should be rarer, since </a:t>
            </a:r>
            <a:r>
              <a:rPr lang="en-US" baseline="0" dirty="0" err="1" smtClean="0"/>
              <a:t>indel</a:t>
            </a:r>
            <a:r>
              <a:rPr lang="en-US" baseline="0" dirty="0" smtClean="0"/>
              <a:t> doesn’t occur much in exon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0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also shown the</a:t>
            </a:r>
            <a:r>
              <a:rPr lang="en-US" baseline="0" dirty="0" smtClean="0"/>
              <a:t> usefulness of PG in two publications:</a:t>
            </a:r>
          </a:p>
          <a:p>
            <a:r>
              <a:rPr lang="en-US" baseline="0" dirty="0" smtClean="0"/>
              <a:t>In the recent 1000GP SV paper published in Nature </a:t>
            </a:r>
          </a:p>
          <a:p>
            <a:endParaRPr lang="en-US" baseline="0" dirty="0" smtClean="0"/>
          </a:p>
          <a:p>
            <a:r>
              <a:rPr lang="en-US" smtClean="0"/>
              <a:t>For the personalized genome approaches the union of unique reads (matched by read ID) mapped to the maternal or paternal alignment for a particular genomic feature were considered.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0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showed the utility of</a:t>
            </a:r>
            <a:r>
              <a:rPr lang="en-US" baseline="0" dirty="0" smtClean="0"/>
              <a:t> including SVs in PG</a:t>
            </a:r>
          </a:p>
          <a:p>
            <a:r>
              <a:rPr lang="en-US" dirty="0" smtClean="0"/>
              <a:t>Showed that</a:t>
            </a:r>
            <a:r>
              <a:rPr lang="en-US" baseline="0" dirty="0" smtClean="0"/>
              <a:t> PG captures the effects of personal variants in functional assay </a:t>
            </a:r>
            <a:r>
              <a:rPr lang="en-US" baseline="0" dirty="0" smtClean="0"/>
              <a:t>readouts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numbers will improve as we gain the ability to build better personal genomes with more accurate call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6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03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Using tool, able to</a:t>
            </a:r>
            <a:r>
              <a:rPr lang="en-US" baseline="0" dirty="0" smtClean="0">
                <a:sym typeface="Wingdings" panose="05000000000000000000" pitchFamily="2" charset="2"/>
              </a:rPr>
              <a:t> construct 382 personal genomes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33 GM cell lines in ENCODE,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allele-specific analyses what</a:t>
            </a:r>
            <a:r>
              <a:rPr lang="en-US" baseline="0" dirty="0" smtClean="0"/>
              <a:t> people do conventionally is aligning the reads to the respectively alleles at positions with heterozygous 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allele-specific analyses we also observe that PG is able to</a:t>
            </a:r>
            <a:r>
              <a:rPr lang="en-US" baseline="0" dirty="0" smtClean="0"/>
              <a:t> alleviate reference bias found when aligning reads to the reference genome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3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4B1F-DD1E-4443-B2DA-FD8DA5532B43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A3AA-51F9-48F7-8B71-37B566EAF00D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B5A-75F5-407E-8DAD-46F86FA84C1D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7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15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D0F7-9A90-44EA-8094-92EBA4427269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EB45-EB90-4F83-B0A3-6E1CC1642A04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BAD1-4EAC-44D6-AC66-ADE8A59B7B2F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8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ED48-552D-47A0-B324-444E9CB6A5A2}" type="datetime1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3695-D6D4-4D58-8078-83A8D565035F}" type="datetime1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04F4-2FA9-47AC-BBAC-5F53D24FB870}" type="datetime1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1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32A1D-942F-49F6-8307-5AEC6F6EEA86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A3BB-7287-42C2-8D81-215439C10DB5}" type="datetime1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E9C75-C01C-41F7-9AB6-26D8EFE69F03}" type="datetime1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EC2DC-E2F6-47DA-8A26-F1696D08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personal genomes for ENCODE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Jieming Chen</a:t>
            </a:r>
          </a:p>
          <a:p>
            <a:r>
              <a:rPr lang="en-US" dirty="0" smtClean="0"/>
              <a:t>Gerstein Lab</a:t>
            </a:r>
          </a:p>
          <a:p>
            <a:r>
              <a:rPr lang="en-US" dirty="0" smtClean="0"/>
              <a:t>Yale University</a:t>
            </a:r>
          </a:p>
          <a:p>
            <a:r>
              <a:rPr lang="en-US" dirty="0" smtClean="0"/>
              <a:t>Mar 11 2016</a:t>
            </a:r>
            <a:endParaRPr lang="en-US" dirty="0"/>
          </a:p>
          <a:p>
            <a:r>
              <a:rPr lang="en-US" dirty="0" smtClean="0"/>
              <a:t>AWG 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construction using </a:t>
            </a:r>
            <a:r>
              <a:rPr lang="en-US" i="1" dirty="0" smtClean="0"/>
              <a:t>vcf2diploid </a:t>
            </a:r>
            <a:r>
              <a:rPr lang="en-US" dirty="0"/>
              <a:t>tool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3" y="6356284"/>
            <a:ext cx="462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Rozowsky </a:t>
            </a:r>
            <a:r>
              <a:rPr lang="en-US" sz="2400" i="1" dirty="0"/>
              <a:t>et al.</a:t>
            </a:r>
            <a:r>
              <a:rPr lang="en-US" sz="2400" dirty="0"/>
              <a:t> </a:t>
            </a:r>
            <a:r>
              <a:rPr lang="en-US" sz="2400" i="1" dirty="0" err="1"/>
              <a:t>Mol</a:t>
            </a:r>
            <a:r>
              <a:rPr lang="en-US" sz="2400" i="1" dirty="0"/>
              <a:t> </a:t>
            </a:r>
            <a:r>
              <a:rPr lang="en-US" sz="2400" i="1" dirty="0" err="1"/>
              <a:t>Syst</a:t>
            </a:r>
            <a:r>
              <a:rPr lang="en-US" sz="2400" i="1" dirty="0"/>
              <a:t> </a:t>
            </a:r>
            <a:r>
              <a:rPr lang="en-US" sz="2400" i="1" dirty="0" err="1"/>
              <a:t>Biol</a:t>
            </a:r>
            <a:r>
              <a:rPr lang="en-US" sz="2400" i="1" dirty="0"/>
              <a:t> </a:t>
            </a:r>
            <a:r>
              <a:rPr lang="en-US" sz="2400" dirty="0"/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8791" y="2032921"/>
            <a:ext cx="231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/>
              <a:t>;</a:t>
            </a:r>
            <a:r>
              <a:rPr lang="en-US" sz="2400" dirty="0" smtClean="0"/>
              <a:t> reference)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368791" y="271418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vcf</a:t>
            </a:r>
            <a:r>
              <a:rPr lang="en-US" sz="2400" dirty="0" smtClean="0"/>
              <a:t>, variants</a:t>
            </a:r>
            <a:br>
              <a:rPr lang="en-US" sz="2400" dirty="0" smtClean="0"/>
            </a:br>
            <a:r>
              <a:rPr lang="en-US" sz="2400" dirty="0" smtClean="0"/>
              <a:t>phased or </a:t>
            </a:r>
            <a:r>
              <a:rPr lang="en-US" sz="2400" dirty="0" err="1" smtClean="0"/>
              <a:t>unphased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368791" y="3893161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 smtClean="0"/>
              <a:t>; for each </a:t>
            </a:r>
            <a:br>
              <a:rPr lang="en-US" sz="2400" dirty="0" smtClean="0"/>
            </a:br>
            <a:r>
              <a:rPr lang="en-US" sz="2400" dirty="0" smtClean="0"/>
              <a:t>haplotype)</a:t>
            </a:r>
            <a:endParaRPr lang="en-US" sz="2400" dirty="0"/>
          </a:p>
        </p:txBody>
      </p:sp>
      <p:sp>
        <p:nvSpPr>
          <p:cNvPr id="22" name="Plus 21"/>
          <p:cNvSpPr/>
          <p:nvPr/>
        </p:nvSpPr>
        <p:spPr>
          <a:xfrm>
            <a:off x="10284786" y="2476700"/>
            <a:ext cx="263569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336527" y="3549835"/>
            <a:ext cx="211828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" y="1923663"/>
            <a:ext cx="9225157" cy="28004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Choice </a:t>
            </a:r>
            <a:r>
              <a:rPr lang="en-US" b="1" dirty="0"/>
              <a:t>of call set(s)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Choice of reference </a:t>
            </a:r>
          </a:p>
          <a:p>
            <a:pPr marL="0" indent="0">
              <a:buNone/>
            </a:pPr>
            <a:r>
              <a:rPr lang="en-US" dirty="0"/>
              <a:t>-- choose the </a:t>
            </a:r>
            <a:r>
              <a:rPr lang="en-US" dirty="0" smtClean="0"/>
              <a:t>reference genome in which the call set is derived from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b="1" dirty="0" smtClean="0"/>
              <a:t>Choice </a:t>
            </a:r>
            <a:r>
              <a:rPr lang="en-US" b="1" dirty="0"/>
              <a:t>of variants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-- e.g</a:t>
            </a:r>
            <a:r>
              <a:rPr lang="en-US" dirty="0"/>
              <a:t>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Order </a:t>
            </a:r>
            <a:r>
              <a:rPr lang="en-US" b="1" dirty="0"/>
              <a:t>of incorporation</a:t>
            </a:r>
          </a:p>
          <a:p>
            <a:pPr marL="0" indent="0">
              <a:buNone/>
            </a:pPr>
            <a:r>
              <a:rPr lang="en-US" dirty="0" smtClean="0"/>
              <a:t>-- SVs &gt; </a:t>
            </a:r>
            <a:r>
              <a:rPr lang="en-US" dirty="0" err="1" smtClean="0"/>
              <a:t>indels</a:t>
            </a:r>
            <a:r>
              <a:rPr lang="en-US" dirty="0" smtClean="0"/>
              <a:t> &gt; SNVs</a:t>
            </a:r>
          </a:p>
          <a:p>
            <a:pPr marL="0" indent="0">
              <a:buNone/>
            </a:pPr>
            <a:r>
              <a:rPr lang="en-US" dirty="0" smtClean="0"/>
              <a:t>-- Increased SNV density around SV breakpoints (Abyzov </a:t>
            </a:r>
            <a:r>
              <a:rPr lang="en-US" i="1" dirty="0" smtClean="0"/>
              <a:t>et al.</a:t>
            </a:r>
            <a:r>
              <a:rPr lang="en-US" dirty="0" smtClean="0"/>
              <a:t> 2015)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personal genomes in downstream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Two 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Ability to incorporate large SVs in quantification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More accurate identification of allele-specific variants 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55" y="555647"/>
            <a:ext cx="10515600" cy="10488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Including SVs in </a:t>
            </a:r>
            <a:r>
              <a:rPr lang="en-US" dirty="0"/>
              <a:t>diploid </a:t>
            </a:r>
            <a:r>
              <a:rPr lang="en-US" dirty="0" smtClean="0"/>
              <a:t>personal genomes: </a:t>
            </a:r>
            <a:r>
              <a:rPr lang="en-US" dirty="0" smtClean="0"/>
              <a:t>a simple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8646"/>
            <a:ext cx="10515600" cy="4674151"/>
          </a:xfrm>
        </p:spPr>
      </p:pic>
      <p:sp>
        <p:nvSpPr>
          <p:cNvPr id="3" name="Rectangle 2"/>
          <p:cNvSpPr/>
          <p:nvPr/>
        </p:nvSpPr>
        <p:spPr>
          <a:xfrm>
            <a:off x="8337176" y="1810871"/>
            <a:ext cx="2707342" cy="70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455" y="555647"/>
            <a:ext cx="10515600" cy="1048871"/>
          </a:xfrm>
        </p:spPr>
        <p:txBody>
          <a:bodyPr>
            <a:normAutofit fontScale="90000"/>
          </a:bodyPr>
          <a:lstStyle/>
          <a:p>
            <a:r>
              <a:rPr lang="en-US" dirty="0"/>
              <a:t>Including SVs in </a:t>
            </a:r>
            <a:r>
              <a:rPr lang="en-US" dirty="0" smtClean="0"/>
              <a:t>diploid personal </a:t>
            </a:r>
            <a:r>
              <a:rPr lang="en-US" dirty="0"/>
              <a:t>genomes </a:t>
            </a:r>
            <a:r>
              <a:rPr lang="en-US" dirty="0"/>
              <a:t>: </a:t>
            </a:r>
            <a:r>
              <a:rPr lang="en-US" dirty="0" smtClean="0"/>
              <a:t>more complex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15" y="1600201"/>
            <a:ext cx="10069971" cy="496781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SVs-in-PG </a:t>
            </a:r>
            <a:r>
              <a:rPr lang="en-US" dirty="0" smtClean="0"/>
              <a:t>analyses in Sudmant </a:t>
            </a:r>
            <a:r>
              <a:rPr lang="en-US" i="1" dirty="0" smtClean="0"/>
              <a:t>et al.</a:t>
            </a:r>
            <a:r>
              <a:rPr lang="en-US" dirty="0" smtClean="0"/>
              <a:t>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(2015)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Constructed </a:t>
            </a:r>
            <a:r>
              <a:rPr lang="en-US" dirty="0" smtClean="0"/>
              <a:t>2 personal genomes of NA12878 based on GRCh37 reference genome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</a:t>
            </a:r>
            <a:r>
              <a:rPr lang="en-US" dirty="0"/>
              <a:t>P3 </a:t>
            </a:r>
            <a:r>
              <a:rPr lang="en-US" b="1" u="sng" dirty="0" smtClean="0"/>
              <a:t>SNVs </a:t>
            </a:r>
            <a:r>
              <a:rPr lang="en-US" b="1" u="sng" dirty="0"/>
              <a:t>and </a:t>
            </a:r>
            <a:r>
              <a:rPr lang="en-US" b="1" u="sng" dirty="0" err="1"/>
              <a:t>indels</a:t>
            </a:r>
            <a:r>
              <a:rPr lang="en-US" b="1" u="sng" dirty="0"/>
              <a:t> </a:t>
            </a:r>
            <a:r>
              <a:rPr lang="en-US" dirty="0" smtClean="0"/>
              <a:t>integrated call set (low coverage)</a:t>
            </a:r>
          </a:p>
          <a:p>
            <a:pPr marL="685783" indent="-685783">
              <a:buFont typeface="+mj-lt"/>
              <a:buAutoNum type="arabicPeriod"/>
            </a:pPr>
            <a:r>
              <a:rPr lang="en-US" dirty="0" smtClean="0"/>
              <a:t>1000GP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SVs </a:t>
            </a:r>
            <a:r>
              <a:rPr lang="en-US" dirty="0" smtClean="0"/>
              <a:t>with breakpoint information from SVG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1037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Utility of SVs</a:t>
            </a:r>
            <a:r>
              <a:rPr lang="en-US" dirty="0" smtClean="0"/>
              <a:t>: Exons 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7822"/>
            <a:ext cx="10972800" cy="4659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Comparing </a:t>
            </a:r>
            <a:r>
              <a:rPr lang="en-US" dirty="0" smtClean="0"/>
              <a:t>between </a:t>
            </a:r>
            <a:r>
              <a:rPr lang="en-US" dirty="0" err="1" smtClean="0"/>
              <a:t>Pgenome-snpsIndels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Pgenome</a:t>
            </a:r>
            <a:r>
              <a:rPr lang="en-US" dirty="0"/>
              <a:t>-SVs</a:t>
            </a:r>
            <a:endParaRPr lang="en-US" dirty="0"/>
          </a:p>
          <a:p>
            <a:r>
              <a:rPr lang="en-US" dirty="0" smtClean="0"/>
              <a:t>18 </a:t>
            </a:r>
            <a:r>
              <a:rPr lang="en-US" dirty="0"/>
              <a:t>exons with a direct SV </a:t>
            </a:r>
            <a:r>
              <a:rPr lang="en-US" dirty="0" smtClean="0"/>
              <a:t>overlap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6/</a:t>
            </a:r>
            <a:r>
              <a:rPr lang="en-US" dirty="0" smtClean="0"/>
              <a:t>18 </a:t>
            </a:r>
            <a:r>
              <a:rPr lang="en-US" dirty="0"/>
              <a:t>exons were expressed (&gt;10 reads)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4/6 showed </a:t>
            </a:r>
            <a:r>
              <a:rPr lang="en-US" dirty="0" smtClean="0"/>
              <a:t>substantial </a:t>
            </a:r>
            <a:r>
              <a:rPr lang="en-US" dirty="0"/>
              <a:t>changes in expression </a:t>
            </a:r>
            <a:r>
              <a:rPr lang="en-US" dirty="0" smtClean="0"/>
              <a:t>using RNA-</a:t>
            </a:r>
            <a:r>
              <a:rPr lang="en-US" dirty="0" err="1" smtClean="0"/>
              <a:t>seq</a:t>
            </a:r>
            <a:r>
              <a:rPr lang="en-US" dirty="0" smtClean="0"/>
              <a:t> data from Kilpinen </a:t>
            </a:r>
            <a:r>
              <a:rPr lang="en-US" i="1" dirty="0" smtClean="0"/>
              <a:t>et al.</a:t>
            </a:r>
            <a:r>
              <a:rPr lang="en-US" dirty="0" smtClean="0"/>
              <a:t> (≥ 2-fold change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539" y="6319673"/>
            <a:ext cx="5611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Oliver Stegle, Sudmant </a:t>
            </a:r>
            <a:r>
              <a:rPr lang="en-US" sz="2400" i="1" dirty="0" smtClean="0"/>
              <a:t>et al., Nature </a:t>
            </a:r>
            <a:r>
              <a:rPr lang="en-US" sz="2400" dirty="0" smtClean="0"/>
              <a:t>(2015)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PG family of NA12878 we already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SNVs, </a:t>
            </a:r>
            <a:r>
              <a:rPr lang="en-US" dirty="0" err="1" smtClean="0"/>
              <a:t>indels</a:t>
            </a:r>
            <a:r>
              <a:rPr lang="en-US" dirty="0" smtClean="0"/>
              <a:t> and SVs from GATK Best Practices v3 (</a:t>
            </a:r>
            <a:r>
              <a:rPr lang="en-US" dirty="0" err="1" smtClean="0"/>
              <a:t>UnifiedGenotype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SNVs and </a:t>
            </a:r>
            <a:r>
              <a:rPr lang="en-US" dirty="0" err="1" smtClean="0"/>
              <a:t>indels</a:t>
            </a:r>
            <a:r>
              <a:rPr lang="en-US" dirty="0" smtClean="0"/>
              <a:t> from </a:t>
            </a:r>
            <a:r>
              <a:rPr lang="en-US" dirty="0"/>
              <a:t>GATK Best Practices </a:t>
            </a:r>
            <a:r>
              <a:rPr lang="en-US" dirty="0" smtClean="0"/>
              <a:t>v4 (</a:t>
            </a:r>
            <a:r>
              <a:rPr lang="en-US" dirty="0" err="1" smtClean="0"/>
              <a:t>HaplotypeCaller</a:t>
            </a:r>
            <a:r>
              <a:rPr lang="en-US" dirty="0" smtClean="0"/>
              <a:t>; </a:t>
            </a:r>
            <a:r>
              <a:rPr lang="en-US" dirty="0" err="1" smtClean="0"/>
              <a:t>PCRfree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 Genomes Project Phase 3 SNVs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1000 Genomes Project Phase 3 </a:t>
            </a:r>
            <a:r>
              <a:rPr lang="en-US" dirty="0" smtClean="0"/>
              <a:t>SNVs and </a:t>
            </a:r>
            <a:r>
              <a:rPr lang="en-US" dirty="0" err="1" smtClean="0"/>
              <a:t>indels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1000 Genomes Project Phase 3 </a:t>
            </a:r>
            <a:r>
              <a:rPr lang="en-US" dirty="0" smtClean="0"/>
              <a:t>SNVs, </a:t>
            </a:r>
            <a:r>
              <a:rPr lang="en-US" dirty="0" err="1" smtClean="0"/>
              <a:t>indels</a:t>
            </a:r>
            <a:r>
              <a:rPr lang="en-US" dirty="0" smtClean="0"/>
              <a:t> and SVs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9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Other possible choices </a:t>
            </a:r>
            <a:r>
              <a:rPr lang="en-US" dirty="0" smtClean="0"/>
              <a:t>of NA12878 call sets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9755"/>
            <a:ext cx="10972800" cy="4967573"/>
          </a:xfrm>
        </p:spPr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en-US" dirty="0" smtClean="0"/>
              <a:t>Genome in a bottle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Complete Genomics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Illumina Platinum Genomes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Broad’s GATK Best Practices bundles</a:t>
            </a:r>
          </a:p>
          <a:p>
            <a:pPr marL="514338" indent="-514338">
              <a:buFont typeface="+mj-lt"/>
              <a:buAutoNum type="arabicPeriod"/>
            </a:pPr>
            <a:r>
              <a:rPr lang="en-US" dirty="0" smtClean="0"/>
              <a:t>1000 Genomes Project</a:t>
            </a:r>
            <a:br>
              <a:rPr lang="en-US" dirty="0" smtClean="0"/>
            </a:br>
            <a:r>
              <a:rPr lang="en-US" dirty="0" smtClean="0"/>
              <a:t>-- </a:t>
            </a:r>
            <a:r>
              <a:rPr lang="en-US" dirty="0" smtClean="0"/>
              <a:t>long reads: 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Moleculo</a:t>
            </a:r>
            <a:endParaRPr lang="en-US" dirty="0" smtClean="0"/>
          </a:p>
          <a:p>
            <a:pPr marL="514338" indent="-514338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6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124"/>
            <a:ext cx="10972800" cy="1309939"/>
          </a:xfrm>
        </p:spPr>
        <p:txBody>
          <a:bodyPr>
            <a:normAutofit/>
          </a:bodyPr>
          <a:lstStyle/>
          <a:p>
            <a:r>
              <a:rPr lang="en-US" dirty="0" smtClean="0"/>
              <a:t>Use of personal genomes in allele-specific (AS) analyses in </a:t>
            </a:r>
            <a:r>
              <a:rPr lang="en-US" dirty="0" err="1" smtClean="0"/>
              <a:t>AlleleDB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19</a:t>
            </a:fld>
            <a:endParaRPr lang="en-US"/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56290" r="12259"/>
          <a:stretch/>
        </p:blipFill>
        <p:spPr>
          <a:xfrm>
            <a:off x="3146942" y="1436063"/>
            <a:ext cx="5898116" cy="4701977"/>
          </a:xfrm>
        </p:spPr>
      </p:pic>
      <p:sp>
        <p:nvSpPr>
          <p:cNvPr id="7" name="Rectangle 6"/>
          <p:cNvSpPr/>
          <p:nvPr/>
        </p:nvSpPr>
        <p:spPr>
          <a:xfrm>
            <a:off x="142847" y="6356350"/>
            <a:ext cx="2637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alleledb.gersteinlab.org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Transitioning from 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/>
              <a:t>Reference Genome (RG) </a:t>
            </a:r>
            <a:r>
              <a:rPr lang="en-US" sz="4000" dirty="0" smtClean="0">
                <a:solidFill>
                  <a:schemeClr val="bg1"/>
                </a:solidFill>
              </a:rPr>
              <a:t>to</a:t>
            </a:r>
            <a:r>
              <a:rPr lang="en-US" sz="4000" b="1" dirty="0" smtClean="0">
                <a:solidFill>
                  <a:schemeClr val="bg1"/>
                </a:solidFill>
              </a:rPr>
              <a:t> Personal Genome (PG)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189" y="2553476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Hg19/GRCh37/Hg38/GRCh38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980266"/>
            <a:ext cx="5160431" cy="5334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13" y="237440"/>
            <a:ext cx="10906760" cy="91318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Compute allelic ratio (i.e. reads difference at the 2 alleles)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77969" y="2240013"/>
            <a:ext cx="203035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9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>
                <a:latin typeface="Courier" pitchFamily="-84" charset="0"/>
                <a:ea typeface="ＭＳ Ｐゴシック" pitchFamily="-84" charset="-128"/>
              </a:rPr>
              <a:t>1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endParaRPr lang="en-US" altLang="en-US" sz="3600" dirty="0">
              <a:solidFill>
                <a:srgbClr val="FF0000"/>
              </a:solidFill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6080026" y="2195195"/>
            <a:ext cx="52283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 smtClean="0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             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0351" y="1206155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02538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5 position 12455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319751" y="3578215"/>
            <a:ext cx="197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0.9 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252471" y="4893534"/>
            <a:ext cx="1456887" cy="533400"/>
            <a:chOff x="8309264" y="4483108"/>
            <a:chExt cx="1524000" cy="5334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09264" y="4559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8690264" y="4483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8309264" y="4940308"/>
              <a:ext cx="1524000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690264" y="4864108"/>
              <a:ext cx="762001" cy="152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0663686" y="446422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0704468" y="454793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726522" y="459301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755981" y="4629498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801056" y="46745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850362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683003" y="450500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0824607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838075" y="4766873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0865389" y="481986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887443" y="4862794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20</a:t>
            </a:fld>
            <a:endParaRPr lang="en-US"/>
          </a:p>
        </p:txBody>
      </p: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156832" y="2240013"/>
            <a:ext cx="5228303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b="1" dirty="0" smtClean="0">
                <a:latin typeface="Courier" pitchFamily="-84" charset="0"/>
                <a:ea typeface="ＭＳ Ｐゴシック" pitchFamily="-84" charset="-128"/>
              </a:rPr>
              <a:t>RNA-/</a:t>
            </a:r>
            <a:r>
              <a:rPr lang="en-US" altLang="en-US" sz="1800" b="1" dirty="0" err="1">
                <a:latin typeface="Courier" pitchFamily="-84" charset="0"/>
                <a:ea typeface="ＭＳ Ｐゴシック" pitchFamily="-84" charset="-128"/>
              </a:rPr>
              <a:t>ChIP-Seq</a:t>
            </a:r>
            <a:r>
              <a:rPr lang="en-US" altLang="en-US" sz="1800" b="1" dirty="0">
                <a:latin typeface="Courier" pitchFamily="-84" charset="0"/>
                <a:ea typeface="ＭＳ Ｐゴシック" pitchFamily="-84" charset="-128"/>
              </a:rPr>
              <a:t> Reads</a:t>
            </a:r>
          </a:p>
          <a:p>
            <a:pPr>
              <a:buNone/>
            </a:pP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CTTTGATAGCGTCAA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CTTTGATAGCGTCAA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TTGACAGCGTCAA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TGATAGCGTCAA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ATAGCGTCAA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TAGCGTCAA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CGTCAA</a:t>
            </a:r>
            <a:r>
              <a:rPr lang="en-US" altLang="en-US" sz="1800" b="1" dirty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GCACGTCGGGA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GTCAA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GCACGTCGAGAG</a:t>
            </a:r>
            <a:endParaRPr lang="en-US" altLang="en-US" sz="1800" dirty="0">
              <a:latin typeface="Courier" pitchFamily="-84" charset="0"/>
              <a:ea typeface="ＭＳ Ｐゴシック" pitchFamily="-84" charset="-128"/>
            </a:endParaRPr>
          </a:p>
          <a:p>
            <a:pPr>
              <a:buNone/>
            </a:pPr>
            <a:r>
              <a:rPr lang="en-US" altLang="en-US" sz="1800" dirty="0">
                <a:latin typeface="Courier" pitchFamily="-84" charset="0"/>
                <a:ea typeface="ＭＳ Ｐゴシック" pitchFamily="-84" charset="-128"/>
              </a:rPr>
              <a:t>             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CAA</a:t>
            </a:r>
            <a:r>
              <a:rPr lang="en-US" altLang="en-US" sz="1800" b="1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1800" dirty="0" smtClean="0">
                <a:latin typeface="Courier" pitchFamily="-84" charset="0"/>
                <a:ea typeface="ＭＳ Ｐゴシック" pitchFamily="-84" charset="-128"/>
              </a:rPr>
              <a:t>GCACGTCGGGAGTT</a:t>
            </a: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200" dirty="0" smtClean="0">
              <a:latin typeface="Courier" pitchFamily="-84" charset="0"/>
              <a:ea typeface="ＭＳ Ｐゴシック" pitchFamily="-84" charset="-12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880801" y="2240013"/>
            <a:ext cx="200578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0000FF"/>
                </a:solidFill>
                <a:latin typeface="Courier" pitchFamily="-84" charset="0"/>
                <a:ea typeface="ＭＳ Ｐゴシック" pitchFamily="-84" charset="-128"/>
              </a:rPr>
              <a:t>T</a:t>
            </a: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 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5 x </a:t>
            </a:r>
            <a:r>
              <a:rPr lang="en-US" altLang="en-US" sz="3600" dirty="0" smtClean="0">
                <a:solidFill>
                  <a:srgbClr val="FF0000"/>
                </a:solidFill>
                <a:latin typeface="Courier" pitchFamily="-84" charset="0"/>
                <a:ea typeface="ＭＳ Ｐゴシック" pitchFamily="-84" charset="-128"/>
              </a:rPr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3600" dirty="0" smtClean="0">
                <a:latin typeface="Courier" pitchFamily="-84" charset="0"/>
                <a:ea typeface="ＭＳ Ｐゴシック" pitchFamily="-84" charset="-128"/>
              </a:rPr>
              <a:t>------</a:t>
            </a:r>
            <a:endParaRPr lang="en-US" altLang="en-US" sz="3600" dirty="0">
              <a:latin typeface="Courier" pitchFamily="-84" charset="0"/>
              <a:ea typeface="ＭＳ Ｐゴシック" pitchFamily="-84" charset="-128"/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3916" y="1128293"/>
            <a:ext cx="914400" cy="9144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56832" y="1583345"/>
            <a:ext cx="5772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e.g. a SNV @ </a:t>
            </a:r>
            <a:r>
              <a:rPr lang="en-US" sz="2400" dirty="0" err="1" smtClean="0"/>
              <a:t>chr</a:t>
            </a:r>
            <a:r>
              <a:rPr lang="en-US" sz="2400" dirty="0" smtClean="0"/>
              <a:t> 7 position 4345325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833635" y="3578215"/>
            <a:ext cx="2565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Allelic ratio = 0.5</a:t>
            </a:r>
          </a:p>
          <a:p>
            <a:r>
              <a:rPr lang="en-US" sz="2000" dirty="0" smtClean="0"/>
              <a:t>(i.e. ‘null’ expectation) </a:t>
            </a:r>
            <a:endParaRPr lang="en-US" sz="20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4472772" y="4969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4836994" y="4893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T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472772" y="5350734"/>
            <a:ext cx="1456887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4836994" y="5274534"/>
            <a:ext cx="728444" cy="152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4913017" y="4438464"/>
            <a:ext cx="29258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47756" y="454364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010003" y="4635939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5057849" y="4719651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111510" y="481624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070663" y="5526726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035764" y="5621175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990686" y="572635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919850" y="5818650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844721" y="5902362"/>
            <a:ext cx="3218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43235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0753283" y="2345431"/>
            <a:ext cx="59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(ref)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1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RNA_a-r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/>
          <a:stretch>
            <a:fillRect/>
          </a:stretch>
        </p:blipFill>
        <p:spPr>
          <a:xfrm>
            <a:off x="1905002" y="2251076"/>
            <a:ext cx="8667751" cy="4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Content Placeholder 3" descr="RNA_a-r.bm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15982" r="6589" b="23326"/>
          <a:stretch/>
        </p:blipFill>
        <p:spPr>
          <a:xfrm flipH="1">
            <a:off x="2906229" y="2307591"/>
            <a:ext cx="6978869" cy="3052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000"/>
            <a:ext cx="10515600" cy="1127676"/>
          </a:xfrm>
        </p:spPr>
        <p:txBody>
          <a:bodyPr>
            <a:normAutofit/>
          </a:bodyPr>
          <a:lstStyle/>
          <a:p>
            <a:r>
              <a:rPr lang="en-US" altLang="zh-CN" sz="3733" dirty="0">
                <a:ea typeface="SimSun" panose="02010600030101010101" pitchFamily="2" charset="-122"/>
              </a:rPr>
              <a:t>Reference Bias in functional read mapping</a:t>
            </a:r>
            <a:br>
              <a:rPr lang="en-US" altLang="zh-CN" sz="3733" dirty="0">
                <a:ea typeface="SimSun" panose="02010600030101010101" pitchFamily="2" charset="-122"/>
              </a:rPr>
            </a:br>
            <a:r>
              <a:rPr lang="en-US" altLang="zh-CN" sz="3733" dirty="0">
                <a:ea typeface="SimSun" panose="02010600030101010101" pitchFamily="2" charset="-122"/>
              </a:rPr>
              <a:t>(naïve alignment against reference)</a:t>
            </a:r>
            <a:endParaRPr lang="en-US" sz="3733" dirty="0"/>
          </a:p>
        </p:txBody>
      </p:sp>
      <p:sp>
        <p:nvSpPr>
          <p:cNvPr id="30" name="Oval 29"/>
          <p:cNvSpPr/>
          <p:nvPr/>
        </p:nvSpPr>
        <p:spPr>
          <a:xfrm>
            <a:off x="2867025" y="4143375"/>
            <a:ext cx="454244" cy="12169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9423400" y="2896887"/>
            <a:ext cx="685800" cy="2475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3" name="Straight Arrow Connector 32"/>
          <p:cNvCxnSpPr>
            <a:stCxn id="38" idx="2"/>
          </p:cNvCxnSpPr>
          <p:nvPr/>
        </p:nvCxnSpPr>
        <p:spPr>
          <a:xfrm flipH="1">
            <a:off x="3346415" y="2138314"/>
            <a:ext cx="1162551" cy="1866127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2"/>
          </p:cNvCxnSpPr>
          <p:nvPr/>
        </p:nvCxnSpPr>
        <p:spPr>
          <a:xfrm>
            <a:off x="4508966" y="2138314"/>
            <a:ext cx="4914435" cy="2005061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09924" y="1676649"/>
            <a:ext cx="259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Allele-specific SNVs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4892" y="1491982"/>
            <a:ext cx="3624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Binomial Null distribution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(no allele-specific behavior)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46955" y="1189749"/>
            <a:ext cx="2749471" cy="1790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ASE/ASB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333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333" dirty="0"/>
          </a:p>
        </p:txBody>
      </p:sp>
      <p:sp>
        <p:nvSpPr>
          <p:cNvPr id="47" name="TextBox 46"/>
          <p:cNvSpPr txBox="1"/>
          <p:nvPr/>
        </p:nvSpPr>
        <p:spPr>
          <a:xfrm>
            <a:off x="9343291" y="1334313"/>
            <a:ext cx="2646878" cy="1995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</a:pPr>
            <a:r>
              <a:rPr lang="en-US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333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914377">
              <a:lnSpc>
                <a:spcPct val="90000"/>
              </a:lnSpc>
            </a:pP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333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333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333" dirty="0"/>
          </a:p>
        </p:txBody>
      </p:sp>
      <p:cxnSp>
        <p:nvCxnSpPr>
          <p:cNvPr id="44" name="Straight Arrow Connector 43"/>
          <p:cNvCxnSpPr>
            <a:stCxn id="41" idx="2"/>
          </p:cNvCxnSpPr>
          <p:nvPr/>
        </p:nvCxnSpPr>
        <p:spPr>
          <a:xfrm flipH="1">
            <a:off x="7470778" y="2322979"/>
            <a:ext cx="416309" cy="138542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031115" y="3133975"/>
            <a:ext cx="1048416" cy="763284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88685" y="6065344"/>
            <a:ext cx="58940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Fraction of reads mapping to </a:t>
            </a:r>
            <a:r>
              <a:rPr lang="en-US" sz="2400" b="1" dirty="0" smtClean="0"/>
              <a:t>reference allele</a:t>
            </a:r>
            <a:endParaRPr lang="en-US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9238501" y="5693861"/>
            <a:ext cx="2256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Reference Allele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915089" y="5716437"/>
            <a:ext cx="217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Alternate Allele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623179" y="2540466"/>
            <a:ext cx="2097127" cy="132033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personal genomes improves AS variant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Alleviates reference bias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We can account for two issues that exist with the use of PGs:</a:t>
            </a:r>
            <a:br>
              <a:rPr lang="en-US" sz="3600" dirty="0" smtClean="0"/>
            </a:br>
            <a:r>
              <a:rPr lang="en-US" sz="3600" dirty="0" smtClean="0"/>
              <a:t>a) </a:t>
            </a:r>
            <a:r>
              <a:rPr lang="en-US" sz="3600" dirty="0" err="1" smtClean="0"/>
              <a:t>Overdispersion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b) </a:t>
            </a:r>
            <a:r>
              <a:rPr lang="en-US" sz="3600" dirty="0"/>
              <a:t>A</a:t>
            </a:r>
            <a:r>
              <a:rPr lang="en-US" sz="3600" dirty="0" smtClean="0"/>
              <a:t>mbiguous mapping bias</a:t>
            </a:r>
            <a:endParaRPr lang="en-US" sz="3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1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PG alleviates reference bias in alignment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3624" r="2" b="26990"/>
          <a:stretch/>
        </p:blipFill>
        <p:spPr>
          <a:xfrm>
            <a:off x="2585542" y="1228152"/>
            <a:ext cx="6495395" cy="5521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5542" y="1228152"/>
            <a:ext cx="231227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575179" y="6335183"/>
            <a:ext cx="168275" cy="11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67717" r="89980" b="30980"/>
          <a:stretch/>
        </p:blipFill>
        <p:spPr>
          <a:xfrm>
            <a:off x="8562478" y="6335183"/>
            <a:ext cx="193675" cy="103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27800" y="6335183"/>
            <a:ext cx="165100" cy="11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4" t="67624" r="58751" b="30980"/>
          <a:stretch/>
        </p:blipFill>
        <p:spPr>
          <a:xfrm>
            <a:off x="6519862" y="6327775"/>
            <a:ext cx="180975" cy="11112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67717" r="89980" b="30980"/>
          <a:stretch/>
        </p:blipFill>
        <p:spPr>
          <a:xfrm>
            <a:off x="8714878" y="6487583"/>
            <a:ext cx="193675" cy="1037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18265" y="6457949"/>
            <a:ext cx="499268" cy="212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31666" y="6494991"/>
            <a:ext cx="448733" cy="175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3550" r="76553" b="94323"/>
          <a:stretch/>
        </p:blipFill>
        <p:spPr>
          <a:xfrm>
            <a:off x="4326732" y="6482291"/>
            <a:ext cx="464186" cy="136526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3550" r="76553" b="94323"/>
          <a:stretch/>
        </p:blipFill>
        <p:spPr>
          <a:xfrm>
            <a:off x="7807746" y="6485556"/>
            <a:ext cx="464186" cy="136526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9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/>
          <a:stretch/>
        </p:blipFill>
        <p:spPr>
          <a:xfrm>
            <a:off x="2103121" y="1950720"/>
            <a:ext cx="7680960" cy="44235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128"/>
            <a:ext cx="10515600" cy="165347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Binomial model on some empirical distributions</a:t>
            </a:r>
            <a:endParaRPr lang="en-US" sz="4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37954-4145-4234-9761-04853FE855D6}" type="slidenum">
              <a:rPr lang="en-US" smtClean="0"/>
              <a:t>24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7230" y="2095584"/>
            <a:ext cx="796412" cy="3019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44622" y="1957101"/>
            <a:ext cx="3274143" cy="3031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90129" y="1461077"/>
            <a:ext cx="231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Allele-specific variants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e.g. allelic ratio = 0.9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04329" y="1382098"/>
            <a:ext cx="685800" cy="685800"/>
          </a:xfrm>
          <a:prstGeom prst="rect">
            <a:avLst/>
          </a:prstGeom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7546122" y="1266527"/>
            <a:ext cx="276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Non-allele-specific variants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e.g. allelic ratio = 0.5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flipH="1">
            <a:off x="6416032" y="1589693"/>
            <a:ext cx="1130090" cy="14626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57973" y="1267798"/>
            <a:ext cx="914400" cy="91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59202" y="1843248"/>
            <a:ext cx="2608324" cy="97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4" t="5841" r="2537" b="74912"/>
          <a:stretch/>
        </p:blipFill>
        <p:spPr>
          <a:xfrm>
            <a:off x="7904599" y="1803738"/>
            <a:ext cx="1595120" cy="91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280" y="5425440"/>
            <a:ext cx="28702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18418" y="5574340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40698" y="5620059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83905" y="5136956"/>
            <a:ext cx="287020" cy="59328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05542" y="548448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80422" y="5606408"/>
            <a:ext cx="28702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45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Alt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04778" y="5236099"/>
            <a:ext cx="785351" cy="786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96097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28204" y="5889221"/>
            <a:ext cx="620548" cy="241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31951" y="4994941"/>
            <a:ext cx="980768" cy="1027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0" y="1575974"/>
            <a:ext cx="4958249" cy="494250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0653" y="2505075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0" y="209856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smtClean="0">
                <a:sym typeface="Wingdings" panose="05000000000000000000" pitchFamily="2" charset="2"/>
              </a:rPr>
              <a:t>over-dispersed </a:t>
            </a:r>
            <a:r>
              <a:rPr lang="en-US" sz="2800" dirty="0">
                <a:sym typeface="Wingdings" panose="05000000000000000000" pitchFamily="2" charset="2"/>
              </a:rPr>
              <a:t>empirical </a:t>
            </a:r>
            <a:r>
              <a:rPr lang="en-US" sz="2800" dirty="0" smtClean="0">
                <a:sym typeface="Wingdings" panose="05000000000000000000" pitchFamily="2" charset="2"/>
              </a:rPr>
              <a:t>distribution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</a:t>
            </a:r>
            <a:r>
              <a:rPr lang="en-US" sz="4000" b="1" dirty="0" smtClean="0"/>
              <a:t>distribution than expected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60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68827"/>
            <a:ext cx="11729883" cy="128802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Over-dispersion </a:t>
            </a:r>
            <a:br>
              <a:rPr lang="en-US" sz="4000" b="1" dirty="0" smtClean="0"/>
            </a:br>
            <a:r>
              <a:rPr lang="en-US" sz="4000" b="1" dirty="0" smtClean="0"/>
              <a:t>– broader </a:t>
            </a:r>
            <a:r>
              <a:rPr lang="en-US" sz="4000" b="1" dirty="0" smtClean="0"/>
              <a:t>distribution than expected</a:t>
            </a:r>
            <a:endParaRPr lang="en-US" sz="4000" b="1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1578864"/>
            <a:ext cx="4956048" cy="49469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234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6289" y="6074979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5014" y="6043448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05500" y="209856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Binomial </a:t>
            </a:r>
            <a:r>
              <a:rPr lang="en-US" sz="2800" dirty="0">
                <a:sym typeface="Wingdings" panose="05000000000000000000" pitchFamily="2" charset="2"/>
              </a:rPr>
              <a:t>distribution insufficient to explain </a:t>
            </a:r>
            <a:r>
              <a:rPr lang="en-US" sz="2800" dirty="0" err="1">
                <a:sym typeface="Wingdings" panose="05000000000000000000" pitchFamily="2" charset="2"/>
              </a:rPr>
              <a:t>overdispersed</a:t>
            </a:r>
            <a:r>
              <a:rPr lang="en-US" sz="2800" dirty="0">
                <a:sym typeface="Wingdings" panose="05000000000000000000" pitchFamily="2" charset="2"/>
              </a:rPr>
              <a:t> empirical </a:t>
            </a:r>
            <a:r>
              <a:rPr lang="en-US" sz="2800" dirty="0" smtClean="0">
                <a:sym typeface="Wingdings" panose="05000000000000000000" pitchFamily="2" charset="2"/>
              </a:rPr>
              <a:t>distribution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ym typeface="Wingdings" panose="05000000000000000000" pitchFamily="2" charset="2"/>
              </a:rPr>
              <a:t>Detect more false positives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28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</a:t>
            </a:r>
            <a:r>
              <a:rPr lang="en-US" b="1" dirty="0" smtClean="0"/>
              <a:t>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355"/>
          <a:stretch/>
        </p:blipFill>
        <p:spPr>
          <a:xfrm>
            <a:off x="936043" y="1388621"/>
            <a:ext cx="5281877" cy="5072444"/>
          </a:xfrm>
        </p:spPr>
      </p:pic>
      <p:sp>
        <p:nvSpPr>
          <p:cNvPr id="10" name="Rectangle 9"/>
          <p:cNvSpPr/>
          <p:nvPr/>
        </p:nvSpPr>
        <p:spPr>
          <a:xfrm>
            <a:off x="6136640" y="5882640"/>
            <a:ext cx="254000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11040" y="2245360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92260" y="6014925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2315" y="6014925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51040" y="5983394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416" y="6461065"/>
            <a:ext cx="40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Chen J.,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Nature </a:t>
            </a:r>
            <a:r>
              <a:rPr lang="en-US" dirty="0" err="1" smtClean="0"/>
              <a:t>Commun</a:t>
            </a:r>
            <a:r>
              <a:rPr lang="en-US" dirty="0" smtClean="0"/>
              <a:t>, </a:t>
            </a:r>
            <a:r>
              <a:rPr lang="en-US" dirty="0" smtClean="0"/>
              <a:t>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9136"/>
            <a:ext cx="10515600" cy="794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Accounting for </a:t>
            </a:r>
            <a:r>
              <a:rPr lang="en-US" b="1" dirty="0" err="1" smtClean="0"/>
              <a:t>overdispersion</a:t>
            </a:r>
            <a:r>
              <a:rPr lang="en-US" b="1" dirty="0" smtClean="0"/>
              <a:t>:</a:t>
            </a:r>
            <a:br>
              <a:rPr lang="en-US" b="1" dirty="0" smtClean="0"/>
            </a:br>
            <a:r>
              <a:rPr lang="en-US" b="1" dirty="0" smtClean="0"/>
              <a:t>Binomial VS Beta-binomial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3" y="1388621"/>
            <a:ext cx="9846034" cy="5072444"/>
          </a:xfrm>
        </p:spPr>
      </p:pic>
      <p:sp>
        <p:nvSpPr>
          <p:cNvPr id="5" name="Rectangle 4"/>
          <p:cNvSpPr/>
          <p:nvPr/>
        </p:nvSpPr>
        <p:spPr>
          <a:xfrm>
            <a:off x="210416" y="6461065"/>
            <a:ext cx="402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Chen J., </a:t>
            </a:r>
            <a:r>
              <a:rPr lang="en-US" i="1" dirty="0" smtClean="0"/>
              <a:t>et </a:t>
            </a:r>
            <a:r>
              <a:rPr lang="en-US" i="1" dirty="0"/>
              <a:t>al.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Nature </a:t>
            </a:r>
            <a:r>
              <a:rPr lang="en-US" dirty="0" err="1" smtClean="0"/>
              <a:t>Commun</a:t>
            </a:r>
            <a:r>
              <a:rPr lang="en-US" dirty="0" smtClean="0"/>
              <a:t>, </a:t>
            </a:r>
            <a:r>
              <a:rPr lang="en-US" dirty="0" smtClean="0"/>
              <a:t>in press)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97600" y="2011680"/>
            <a:ext cx="1391920" cy="141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040" y="2245360"/>
            <a:ext cx="1767840" cy="8839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3CA4-E7BC-41F9-9D32-881AC871CE6B}" type="slidenum">
              <a:rPr lang="en-US" smtClean="0"/>
              <a:t>28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2260" y="6014925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2315" y="6014925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1040" y="5983394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36504" y="6025434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56559" y="6025434"/>
            <a:ext cx="525518" cy="281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95284" y="5993903"/>
            <a:ext cx="525518" cy="208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782077" y="4844480"/>
            <a:ext cx="45719" cy="65151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81136" y="4800903"/>
            <a:ext cx="1007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False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positives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Ambiguous mapping bias due to sequence similarity in read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mismatches in alignment for AS analyses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98" y="2730037"/>
            <a:ext cx="5002485" cy="323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13"/>
          <a:stretch/>
        </p:blipFill>
        <p:spPr>
          <a:xfrm>
            <a:off x="1703391" y="2306889"/>
            <a:ext cx="8430000" cy="1886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Reference </a:t>
            </a:r>
            <a:r>
              <a:rPr lang="en-US" sz="4000" b="1" dirty="0" smtClean="0"/>
              <a:t>Genome (RG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189" y="2553476"/>
            <a:ext cx="29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Hg19/GRCh37/Hg38/GRCh38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2971800"/>
            <a:ext cx="5160431" cy="5418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ambiguous mapping bias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074" y="6356350"/>
            <a:ext cx="1847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Timur Galeev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2"/>
          <a:stretch/>
        </p:blipFill>
        <p:spPr>
          <a:xfrm>
            <a:off x="1093516" y="2995449"/>
            <a:ext cx="3005079" cy="11687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207173" y="2144111"/>
            <a:ext cx="1366344" cy="749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85598" y="1539977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(do not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discard)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62704" y="3819598"/>
            <a:ext cx="214411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6580" y="3969892"/>
            <a:ext cx="245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DETECTION OF AS VARIANTS </a:t>
            </a:r>
          </a:p>
          <a:p>
            <a:r>
              <a:rPr lang="en-US" dirty="0" smtClean="0"/>
              <a:t>(using unique reads)</a:t>
            </a:r>
            <a:endParaRPr lang="en-US" dirty="0"/>
          </a:p>
        </p:txBody>
      </p:sp>
      <p:pic>
        <p:nvPicPr>
          <p:cNvPr id="16" name="Content Placeholder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9"/>
          <a:stretch/>
        </p:blipFill>
        <p:spPr>
          <a:xfrm>
            <a:off x="1093516" y="2229903"/>
            <a:ext cx="3005079" cy="776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96" y="2795752"/>
            <a:ext cx="3005079" cy="1865222"/>
          </a:xfrm>
          <a:prstGeom prst="rect">
            <a:avLst/>
          </a:prstGeom>
        </p:spPr>
      </p:pic>
      <p:sp>
        <p:nvSpPr>
          <p:cNvPr id="20" name="Arc 19"/>
          <p:cNvSpPr/>
          <p:nvPr/>
        </p:nvSpPr>
        <p:spPr>
          <a:xfrm rot="685644">
            <a:off x="3834165" y="2313149"/>
            <a:ext cx="3600588" cy="1299671"/>
          </a:xfrm>
          <a:prstGeom prst="arc">
            <a:avLst>
              <a:gd name="adj1" fmla="val 11194249"/>
              <a:gd name="adj2" fmla="val 20506711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01135" y="2695804"/>
            <a:ext cx="1366344" cy="749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5536" y="3580663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UNIQUE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READS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536" y="2112516"/>
            <a:ext cx="177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MULTI-MAPPING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READS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3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86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of personal genomes in allele-specific analyses in </a:t>
            </a:r>
            <a:r>
              <a:rPr lang="en-US" dirty="0" err="1" smtClean="0"/>
              <a:t>AlleleDB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585" indent="-609585"/>
            <a:r>
              <a:rPr lang="en-US" dirty="0" smtClean="0"/>
              <a:t>Constructed 382 personal genomes from 1000GP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--with </a:t>
            </a:r>
            <a:r>
              <a:rPr lang="en-US" dirty="0" smtClean="0"/>
              <a:t>1000 Genomes Project </a:t>
            </a:r>
            <a:r>
              <a:rPr lang="en-US" dirty="0" smtClean="0">
                <a:sym typeface="Wingdings" panose="05000000000000000000" pitchFamily="2" charset="2"/>
              </a:rPr>
              <a:t>SNVs and </a:t>
            </a:r>
            <a:r>
              <a:rPr lang="en-US" dirty="0" err="1" smtClean="0">
                <a:sym typeface="Wingdings" panose="05000000000000000000" pitchFamily="2" charset="2"/>
              </a:rPr>
              <a:t>indels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smtClean="0"/>
              <a:t>--match with their corresponding RNA-</a:t>
            </a:r>
            <a:r>
              <a:rPr lang="en-US" dirty="0" err="1" smtClean="0"/>
              <a:t>seq</a:t>
            </a:r>
            <a:r>
              <a:rPr lang="en-US" dirty="0" smtClean="0"/>
              <a:t> and/or </a:t>
            </a:r>
            <a:r>
              <a:rPr lang="en-US" dirty="0" err="1" smtClean="0"/>
              <a:t>ChIP-seq</a:t>
            </a:r>
            <a:r>
              <a:rPr lang="en-US" dirty="0" smtClean="0"/>
              <a:t> sets (from 8 different studies)</a:t>
            </a:r>
            <a:endParaRPr lang="en-US" dirty="0"/>
          </a:p>
          <a:p>
            <a:pPr marL="609585" indent="-609585"/>
            <a:r>
              <a:rPr lang="en-US" dirty="0" smtClean="0">
                <a:sym typeface="Wingdings" panose="05000000000000000000" pitchFamily="2" charset="2"/>
              </a:rPr>
              <a:t>Most of our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sets are from ENCODE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--14 GM cell lines in ENCODE data, with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 data and available 1000GP DNA data</a:t>
            </a:r>
          </a:p>
          <a:p>
            <a:pPr marL="609585" indent="-609585"/>
            <a:r>
              <a:rPr lang="en-US" dirty="0" smtClean="0">
                <a:sym typeface="Wingdings" panose="05000000000000000000" pitchFamily="2" charset="2"/>
              </a:rPr>
              <a:t>CEU, YRI trios have </a:t>
            </a:r>
            <a:r>
              <a:rPr lang="en-US" dirty="0" err="1" smtClean="0">
                <a:sym typeface="Wingdings" panose="05000000000000000000" pitchFamily="2" charset="2"/>
              </a:rPr>
              <a:t>ChIP-seq</a:t>
            </a:r>
            <a:r>
              <a:rPr lang="en-US" dirty="0" smtClean="0">
                <a:sym typeface="Wingdings" panose="05000000000000000000" pitchFamily="2" charset="2"/>
              </a:rPr>
              <a:t>, RNA-</a:t>
            </a:r>
            <a:r>
              <a:rPr lang="en-US" dirty="0" err="1" smtClean="0">
                <a:sym typeface="Wingdings" panose="05000000000000000000" pitchFamily="2" charset="2"/>
              </a:rPr>
              <a:t>seq</a:t>
            </a:r>
            <a:r>
              <a:rPr lang="en-US" dirty="0" smtClean="0">
                <a:sym typeface="Wingdings" panose="05000000000000000000" pitchFamily="2" charset="2"/>
              </a:rPr>
              <a:t> and 1000GP DNA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809" y="6356350"/>
            <a:ext cx="3812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Chen </a:t>
            </a:r>
            <a:r>
              <a:rPr lang="en-US" sz="2000" i="1" dirty="0"/>
              <a:t>et al., </a:t>
            </a:r>
            <a:r>
              <a:rPr lang="en-US" sz="2000" i="1" dirty="0" smtClean="0"/>
              <a:t>Nat </a:t>
            </a:r>
            <a:r>
              <a:rPr lang="en-US" sz="2000" i="1" dirty="0" err="1" smtClean="0"/>
              <a:t>Commun</a:t>
            </a:r>
            <a:r>
              <a:rPr lang="en-US" sz="2000" i="1" dirty="0" smtClean="0"/>
              <a:t> </a:t>
            </a:r>
            <a:r>
              <a:rPr lang="en-US" sz="2000" dirty="0" smtClean="0"/>
              <a:t>(in press)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personal genomes in ENCODE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113603"/>
            <a:ext cx="5157787" cy="823912"/>
          </a:xfrm>
        </p:spPr>
        <p:txBody>
          <a:bodyPr/>
          <a:lstStyle/>
          <a:p>
            <a:pPr algn="ctr"/>
            <a:r>
              <a:rPr lang="en-US" dirty="0" smtClean="0"/>
              <a:t>The Encode Consortium, </a:t>
            </a:r>
            <a:r>
              <a:rPr lang="en-US" i="1" dirty="0" smtClean="0"/>
              <a:t>Nature</a:t>
            </a:r>
            <a:r>
              <a:rPr lang="en-US" dirty="0"/>
              <a:t>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9839" y="2025852"/>
            <a:ext cx="5932193" cy="411363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11360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Gerstein </a:t>
            </a:r>
            <a:r>
              <a:rPr lang="en-US" i="1" dirty="0" smtClean="0"/>
              <a:t>et. al.</a:t>
            </a:r>
            <a:r>
              <a:rPr lang="en-US" dirty="0" smtClean="0"/>
              <a:t>, </a:t>
            </a:r>
            <a:r>
              <a:rPr lang="en-US" i="1" dirty="0" smtClean="0"/>
              <a:t>Nature </a:t>
            </a:r>
            <a:r>
              <a:rPr lang="en-US" dirty="0" smtClean="0"/>
              <a:t>(2012)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8510" y="1937515"/>
            <a:ext cx="4485290" cy="47865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68359" y="1937515"/>
            <a:ext cx="294289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4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prospects of PGs in Encode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Diploid genomes for all GM cell lines and H1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Dealing with non-diploid genomes, e.g. cancer cell lines (</a:t>
            </a:r>
            <a:r>
              <a:rPr lang="en-US" sz="3600" dirty="0" err="1" smtClean="0"/>
              <a:t>polyploid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--make use of HeLa genome; phase and ploidy information now available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Entex </a:t>
            </a:r>
            <a:br>
              <a:rPr lang="en-US" sz="3600" dirty="0" smtClean="0"/>
            </a:br>
            <a:r>
              <a:rPr lang="en-US" sz="3600" dirty="0" smtClean="0"/>
              <a:t>--PGs and functional assays for multiple tissues</a:t>
            </a:r>
            <a:br>
              <a:rPr lang="en-US" sz="3600" dirty="0" smtClean="0"/>
            </a:br>
            <a:r>
              <a:rPr lang="en-US" sz="3600" dirty="0" smtClean="0"/>
              <a:t>--possible to incorporate tissue-specific sequencing information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42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Incorporate variants of any size</a:t>
            </a:r>
            <a:r>
              <a:rPr lang="en-US" dirty="0"/>
              <a:t> </a:t>
            </a:r>
            <a:r>
              <a:rPr lang="en-US" dirty="0" smtClean="0"/>
              <a:t>(e.g. SNVs, </a:t>
            </a:r>
            <a:r>
              <a:rPr lang="en-US" dirty="0" err="1" smtClean="0"/>
              <a:t>indels</a:t>
            </a:r>
            <a:r>
              <a:rPr lang="en-US" dirty="0" smtClean="0"/>
              <a:t> and SVs)</a:t>
            </a:r>
            <a:br>
              <a:rPr lang="en-US" dirty="0" smtClean="0"/>
            </a:br>
            <a:r>
              <a:rPr lang="en-US" dirty="0" smtClean="0"/>
              <a:t>--improves alignment of functional reads</a:t>
            </a:r>
            <a:br>
              <a:rPr lang="en-US" dirty="0" smtClean="0"/>
            </a:br>
            <a:r>
              <a:rPr lang="en-US" dirty="0" smtClean="0"/>
              <a:t>--improves accuracy of quantification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Include phase information and diploid nature</a:t>
            </a:r>
            <a:br>
              <a:rPr lang="en-US" dirty="0" smtClean="0"/>
            </a:br>
            <a:r>
              <a:rPr lang="en-US" dirty="0" smtClean="0"/>
              <a:t>--improves allele-specific variant detection</a:t>
            </a:r>
            <a:br>
              <a:rPr lang="en-US" dirty="0" smtClean="0"/>
            </a:br>
            <a:r>
              <a:rPr lang="en-US" dirty="0" smtClean="0"/>
              <a:t>--alleviates reference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Highly scalable</a:t>
            </a:r>
            <a:br>
              <a:rPr lang="en-US" dirty="0"/>
            </a:br>
            <a:r>
              <a:rPr lang="en-US" dirty="0"/>
              <a:t>--more than 300 genomes have been built</a:t>
            </a:r>
            <a:br>
              <a:rPr lang="en-US" dirty="0"/>
            </a:br>
            <a:r>
              <a:rPr lang="en-US" dirty="0"/>
              <a:t>--allows us to make use of parallel </a:t>
            </a:r>
            <a:r>
              <a:rPr lang="en-US" dirty="0" smtClean="0"/>
              <a:t>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85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Yale University</a:t>
            </a:r>
          </a:p>
          <a:p>
            <a:r>
              <a:rPr lang="en-US" dirty="0" smtClean="0"/>
              <a:t>Joel Rozowsky</a:t>
            </a:r>
          </a:p>
          <a:p>
            <a:r>
              <a:rPr lang="en-US" dirty="0" smtClean="0"/>
              <a:t>Timur Galeev</a:t>
            </a:r>
          </a:p>
          <a:p>
            <a:r>
              <a:rPr lang="en-US" dirty="0" smtClean="0"/>
              <a:t>Arif Harmanci</a:t>
            </a:r>
          </a:p>
          <a:p>
            <a:r>
              <a:rPr lang="en-US" dirty="0" smtClean="0"/>
              <a:t>Rob Kitchen</a:t>
            </a:r>
          </a:p>
          <a:p>
            <a:r>
              <a:rPr lang="en-US" dirty="0" smtClean="0"/>
              <a:t>Mark Gerstein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EMBL-EBI</a:t>
            </a:r>
          </a:p>
          <a:p>
            <a:r>
              <a:rPr lang="en-US" dirty="0" smtClean="0"/>
              <a:t>Oliver Stegle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60" y="583419"/>
            <a:ext cx="10758197" cy="616323"/>
          </a:xfrm>
        </p:spPr>
        <p:txBody>
          <a:bodyPr>
            <a:noAutofit/>
          </a:bodyPr>
          <a:lstStyle/>
          <a:p>
            <a:r>
              <a:rPr lang="en-US" sz="3200" dirty="0"/>
              <a:t>Assessing quality of call set: Mendelian inconsistency (e.g. GATK </a:t>
            </a:r>
            <a:r>
              <a:rPr lang="en-US" sz="3200" dirty="0" smtClean="0"/>
              <a:t>UG</a:t>
            </a:r>
            <a:r>
              <a:rPr lang="en-US" sz="3200" dirty="0" smtClean="0"/>
              <a:t> </a:t>
            </a:r>
            <a:r>
              <a:rPr lang="en-US" sz="3200" dirty="0"/>
              <a:t>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048565"/>
              </p:ext>
            </p:extLst>
          </p:nvPr>
        </p:nvGraphicFramePr>
        <p:xfrm>
          <a:off x="1019567" y="1204995"/>
          <a:ext cx="9172016" cy="5201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052"/>
                <a:gridCol w="1412275"/>
                <a:gridCol w="1274969"/>
                <a:gridCol w="1274969"/>
                <a:gridCol w="1274969"/>
                <a:gridCol w="1451503"/>
                <a:gridCol w="1157279"/>
              </a:tblGrid>
              <a:tr h="4649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Father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Mother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%Err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83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AA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2212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97.24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451122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457348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908729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172539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172885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440333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433838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874244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166927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324836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170752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662515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171202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180911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352209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172052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172321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174359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177919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352331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730200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730210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350" marR="6350" marT="635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9163" y="6393594"/>
            <a:ext cx="1447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*Autosomes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582" y="6353200"/>
            <a:ext cx="16562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Jieming Chen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060" y="583419"/>
            <a:ext cx="10758197" cy="616323"/>
          </a:xfrm>
        </p:spPr>
        <p:txBody>
          <a:bodyPr>
            <a:noAutofit/>
          </a:bodyPr>
          <a:lstStyle/>
          <a:p>
            <a:r>
              <a:rPr lang="en-US" sz="3200" dirty="0"/>
              <a:t>Assessing quality of call set: Mendelian inconsistency (e.g. GATK HC PCR-free 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19567" y="1204995"/>
          <a:ext cx="9172016" cy="52019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6052"/>
                <a:gridCol w="1412275"/>
                <a:gridCol w="1274969"/>
                <a:gridCol w="1274969"/>
                <a:gridCol w="1274969"/>
                <a:gridCol w="1451503"/>
                <a:gridCol w="1157279"/>
              </a:tblGrid>
              <a:tr h="4649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Father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2400" b="1" u="none" strike="noStrike" dirty="0" smtClean="0">
                          <a:effectLst/>
                        </a:rPr>
                        <a:t>Mother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%Err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4983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RR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RA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u="none" strike="noStrike" dirty="0">
                          <a:effectLst/>
                        </a:rPr>
                        <a:t>AA 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 smtClean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6072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 smtClean="0">
                          <a:effectLst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518631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505499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1025345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194589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>
                          <a:effectLst/>
                        </a:rPr>
                        <a:t>198054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1.75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507750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506699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1015559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194409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397233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195245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786887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---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742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194722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206720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402184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193636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196672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1.54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198416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202366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401435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0.16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66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6351" marR="6351" marT="6351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1316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816825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u="none" strike="noStrike" dirty="0">
                          <a:effectLst/>
                        </a:rPr>
                        <a:t>818254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0.17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1" marR="6351" marT="6351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39163" y="6393594"/>
            <a:ext cx="1447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*Autosomes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6582" y="6353200"/>
            <a:ext cx="16562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Jieming Chen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344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development </a:t>
            </a:r>
            <a:r>
              <a:rPr lang="en-US" smtClean="0"/>
              <a:t>of personal </a:t>
            </a:r>
            <a:r>
              <a:rPr lang="en-US" dirty="0" smtClean="0"/>
              <a:t>genome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dirty="0"/>
              <a:t>Iterative personal genome construction</a:t>
            </a:r>
          </a:p>
          <a:p>
            <a:pPr marL="0" indent="0">
              <a:buNone/>
            </a:pPr>
            <a:r>
              <a:rPr lang="en-US" sz="3200" dirty="0"/>
              <a:t>iteration 1: construct </a:t>
            </a:r>
            <a:r>
              <a:rPr lang="en-US" sz="3200" dirty="0" err="1"/>
              <a:t>pgenome</a:t>
            </a:r>
            <a:r>
              <a:rPr lang="en-US" sz="3200" dirty="0"/>
              <a:t> per before</a:t>
            </a:r>
          </a:p>
          <a:p>
            <a:pPr marL="0" indent="0">
              <a:buNone/>
            </a:pPr>
            <a:r>
              <a:rPr lang="en-US" sz="3200" dirty="0"/>
              <a:t>-- map DNA reads to </a:t>
            </a:r>
            <a:r>
              <a:rPr lang="en-US" sz="3200" dirty="0" err="1"/>
              <a:t>pgenome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-- refine variants on </a:t>
            </a:r>
            <a:r>
              <a:rPr lang="en-US" sz="3200" dirty="0" err="1"/>
              <a:t>pgenome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iteration 2: rebuild </a:t>
            </a:r>
            <a:r>
              <a:rPr lang="en-US" sz="3200" dirty="0" err="1"/>
              <a:t>pgenome</a:t>
            </a:r>
            <a:endParaRPr lang="en-US" sz="3200" dirty="0"/>
          </a:p>
          <a:p>
            <a:pPr marL="609585" indent="-609585">
              <a:buFont typeface="+mj-lt"/>
              <a:buAutoNum type="arabicPeriod" startAt="2"/>
            </a:pPr>
            <a:r>
              <a:rPr lang="en-US" sz="3200" dirty="0">
                <a:sym typeface="Wingdings" panose="05000000000000000000" pitchFamily="2" charset="2"/>
              </a:rPr>
              <a:t>What makes a personal genome ‘better’ than the other one</a:t>
            </a:r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-- metrics to describe a ‘good’ personal genome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7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2" y="484094"/>
            <a:ext cx="10879429" cy="102939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Transitioning from </a:t>
            </a:r>
            <a:br>
              <a:rPr lang="en-US" sz="4000" b="1" dirty="0" smtClean="0"/>
            </a:br>
            <a:r>
              <a:rPr lang="en-US" sz="4000" b="1" dirty="0" smtClean="0"/>
              <a:t>Reference Genome (RG) </a:t>
            </a:r>
            <a:r>
              <a:rPr lang="en-US" sz="4000" dirty="0" smtClean="0"/>
              <a:t>to</a:t>
            </a:r>
            <a:r>
              <a:rPr lang="en-US" sz="4000" b="1" dirty="0" smtClean="0"/>
              <a:t> Personal Genome (PG)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391" y="2306889"/>
            <a:ext cx="8430000" cy="34948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personal genome?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Functional reads (e.g. RNA-</a:t>
            </a:r>
            <a:r>
              <a:rPr lang="en-US" sz="2400" b="1" dirty="0" err="1" smtClean="0"/>
              <a:t>seq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ChIP-seq</a:t>
            </a:r>
            <a:r>
              <a:rPr lang="en-US" sz="2400" b="1" dirty="0" smtClean="0"/>
              <a:t>) alignment improves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--align more reads</a:t>
            </a:r>
            <a:br>
              <a:rPr lang="en-US" sz="2400" dirty="0" smtClean="0"/>
            </a:br>
            <a:r>
              <a:rPr lang="en-US" sz="2400" dirty="0" smtClean="0"/>
              <a:t>--alleviate reference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Scale </a:t>
            </a:r>
            <a:r>
              <a:rPr lang="en-US" sz="2400" b="1" dirty="0" smtClean="0"/>
              <a:t>easily with </a:t>
            </a:r>
            <a:r>
              <a:rPr lang="en-US" sz="2400" b="1" dirty="0" smtClean="0"/>
              <a:t>more samples and improving sequencing </a:t>
            </a:r>
            <a:r>
              <a:rPr lang="en-US" sz="2400" b="1" dirty="0" smtClean="0"/>
              <a:t>technologies: longer reads and phase </a:t>
            </a:r>
            <a:r>
              <a:rPr lang="en-US" sz="2400" b="1" dirty="0"/>
              <a:t>information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--We </a:t>
            </a:r>
            <a:r>
              <a:rPr lang="en-US" sz="2400" dirty="0"/>
              <a:t>have developed a tool for PG construction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Ability to incorporate private variants of any size, exhibit phase information and diploid nature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/>
              <a:t>--Diploid personal genome (PG) is a more realistic representation of the human </a:t>
            </a:r>
            <a:r>
              <a:rPr lang="en-US" sz="2400" dirty="0" smtClean="0"/>
              <a:t>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 smtClean="0"/>
              <a:t>use of PG improves downstream </a:t>
            </a:r>
            <a:r>
              <a:rPr lang="en-US" sz="2400" b="1" dirty="0" smtClean="0"/>
              <a:t>analyses</a:t>
            </a:r>
            <a:br>
              <a:rPr lang="en-US" sz="2400" b="1" dirty="0" smtClean="0"/>
            </a:br>
            <a:r>
              <a:rPr lang="en-US" sz="2400" dirty="0" smtClean="0"/>
              <a:t>--Two examples for quantification (Sudmant </a:t>
            </a:r>
            <a:r>
              <a:rPr lang="en-US" sz="2400" i="1" dirty="0" smtClean="0"/>
              <a:t>et al., Nature </a:t>
            </a:r>
            <a:r>
              <a:rPr lang="en-US" sz="2400" dirty="0" smtClean="0"/>
              <a:t>2015</a:t>
            </a:r>
            <a:r>
              <a:rPr lang="en-US" sz="2400" i="1" dirty="0" smtClean="0"/>
              <a:t>) </a:t>
            </a:r>
            <a:r>
              <a:rPr lang="en-US" sz="2400" dirty="0" smtClean="0"/>
              <a:t>and allele-specific analyses (Chen </a:t>
            </a:r>
            <a:r>
              <a:rPr lang="en-US" sz="2400" i="1" dirty="0" smtClean="0"/>
              <a:t>et al.,</a:t>
            </a:r>
            <a:r>
              <a:rPr lang="en-US" sz="2400" dirty="0" smtClean="0"/>
              <a:t> </a:t>
            </a:r>
            <a:r>
              <a:rPr lang="en-US" sz="2400" i="1" dirty="0" smtClean="0"/>
              <a:t>Nature </a:t>
            </a:r>
            <a:r>
              <a:rPr lang="en-US" sz="2400" i="1" dirty="0" err="1" smtClean="0"/>
              <a:t>Commun</a:t>
            </a:r>
            <a:r>
              <a:rPr lang="en-US" sz="2400" dirty="0" smtClean="0"/>
              <a:t> </a:t>
            </a:r>
            <a:r>
              <a:rPr lang="en-US" sz="2400" dirty="0" smtClean="0"/>
              <a:t>2016, in press)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26" y="240485"/>
            <a:ext cx="11826591" cy="1378108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NA12878 Pol2 </a:t>
            </a:r>
            <a:r>
              <a:rPr lang="en-US" sz="3733" dirty="0" err="1" smtClean="0"/>
              <a:t>ChIP-seq</a:t>
            </a:r>
            <a:r>
              <a:rPr lang="en-US" sz="3733" dirty="0" smtClean="0"/>
              <a:t> (Encode2)</a:t>
            </a:r>
            <a:endParaRPr lang="en-US" sz="3733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911130"/>
              </p:ext>
            </p:extLst>
          </p:nvPr>
        </p:nvGraphicFramePr>
        <p:xfrm>
          <a:off x="105723" y="1856344"/>
          <a:ext cx="11914094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660"/>
                <a:gridCol w="2321857"/>
                <a:gridCol w="2321859"/>
                <a:gridCol w="2306899"/>
                <a:gridCol w="2336819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83.03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8.57%)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8.55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8.55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8.55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3793616" y="3782269"/>
            <a:ext cx="6580095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798" y="3841234"/>
            <a:ext cx="319286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>
                <a:ln/>
                <a:solidFill>
                  <a:schemeClr val="accent6"/>
                </a:solidFill>
              </a:rPr>
              <a:t>Almost 1M increase in 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032" y="0"/>
            <a:ext cx="11582785" cy="1895931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</a:t>
            </a:r>
            <a:r>
              <a:rPr lang="en-US" sz="3467" dirty="0"/>
              <a:t>NA12878 RNA-</a:t>
            </a:r>
            <a:r>
              <a:rPr lang="en-US" sz="3467" dirty="0" err="1"/>
              <a:t>seq</a:t>
            </a:r>
            <a:r>
              <a:rPr lang="en-US" sz="3467" dirty="0"/>
              <a:t> (Kilpinen </a:t>
            </a:r>
            <a:r>
              <a:rPr lang="en-US" sz="3467" i="1" dirty="0"/>
              <a:t>et al. </a:t>
            </a:r>
            <a:r>
              <a:rPr lang="en-US" sz="3467" dirty="0"/>
              <a:t>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444593"/>
              </p:ext>
            </p:extLst>
          </p:nvPr>
        </p:nvGraphicFramePr>
        <p:xfrm>
          <a:off x="152405" y="1895931"/>
          <a:ext cx="117347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1365"/>
                <a:gridCol w="2219911"/>
                <a:gridCol w="2219911"/>
                <a:gridCol w="2270363"/>
                <a:gridCol w="2223247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67.37%)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67.86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68.00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68.08</a:t>
                      </a: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10.76%)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10.68%)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10.68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%)</a:t>
                      </a:r>
                      <a:endParaRPr lang="en-US" sz="1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10.58%)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4087906" y="3897884"/>
            <a:ext cx="6580095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0129" y="3956849"/>
            <a:ext cx="313085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chemeClr val="accent6"/>
                </a:solidFill>
              </a:rPr>
              <a:t>Over 260K increase </a:t>
            </a:r>
            <a:r>
              <a:rPr lang="en-US" sz="2000" b="1" dirty="0">
                <a:ln/>
                <a:solidFill>
                  <a:schemeClr val="accent6"/>
                </a:solidFill>
              </a:rPr>
              <a:t>in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construction using </a:t>
            </a:r>
            <a:r>
              <a:rPr lang="en-US" i="1" dirty="0" smtClean="0"/>
              <a:t>vcf2diploid </a:t>
            </a:r>
            <a:r>
              <a:rPr lang="en-US" dirty="0" smtClean="0"/>
              <a:t>tool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3" y="6356284"/>
            <a:ext cx="462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Rozowsky </a:t>
            </a:r>
            <a:r>
              <a:rPr lang="en-US" sz="2400" i="1" dirty="0"/>
              <a:t>et al.</a:t>
            </a:r>
            <a:r>
              <a:rPr lang="en-US" sz="2400" dirty="0"/>
              <a:t> </a:t>
            </a:r>
            <a:r>
              <a:rPr lang="en-US" sz="2400" i="1" dirty="0" err="1"/>
              <a:t>Mol</a:t>
            </a:r>
            <a:r>
              <a:rPr lang="en-US" sz="2400" i="1" dirty="0"/>
              <a:t> </a:t>
            </a:r>
            <a:r>
              <a:rPr lang="en-US" sz="2400" i="1" dirty="0" err="1"/>
              <a:t>Syst</a:t>
            </a:r>
            <a:r>
              <a:rPr lang="en-US" sz="2400" i="1" dirty="0"/>
              <a:t> </a:t>
            </a:r>
            <a:r>
              <a:rPr lang="en-US" sz="2400" i="1" dirty="0" err="1"/>
              <a:t>Biol</a:t>
            </a:r>
            <a:r>
              <a:rPr lang="en-US" sz="2400" i="1" dirty="0"/>
              <a:t> </a:t>
            </a:r>
            <a:r>
              <a:rPr lang="en-US" sz="2400" dirty="0"/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8028" y="2195546"/>
            <a:ext cx="231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/>
              <a:t>;</a:t>
            </a:r>
            <a:r>
              <a:rPr lang="en-US" sz="2400" dirty="0" smtClean="0"/>
              <a:t> reference)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238028" y="271418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vcf</a:t>
            </a:r>
            <a:r>
              <a:rPr lang="en-US" sz="2400" dirty="0" smtClean="0"/>
              <a:t>, variants</a:t>
            </a:r>
            <a:br>
              <a:rPr lang="en-US" sz="2400" dirty="0" smtClean="0"/>
            </a:br>
            <a:r>
              <a:rPr lang="en-US" sz="2400" dirty="0" smtClean="0"/>
              <a:t>phased or </a:t>
            </a:r>
            <a:r>
              <a:rPr lang="en-US" sz="2400" dirty="0" err="1" smtClean="0"/>
              <a:t>unphased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38028" y="3893161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 smtClean="0"/>
              <a:t>; for each </a:t>
            </a:r>
            <a:br>
              <a:rPr lang="en-US" sz="2400" dirty="0" smtClean="0"/>
            </a:br>
            <a:r>
              <a:rPr lang="en-US" sz="2400" dirty="0" smtClean="0"/>
              <a:t>haplotype)</a:t>
            </a:r>
            <a:endParaRPr lang="en-US" sz="2400" dirty="0"/>
          </a:p>
        </p:txBody>
      </p:sp>
      <p:sp>
        <p:nvSpPr>
          <p:cNvPr id="22" name="Plus 21"/>
          <p:cNvSpPr/>
          <p:nvPr/>
        </p:nvSpPr>
        <p:spPr>
          <a:xfrm>
            <a:off x="10150202" y="2562046"/>
            <a:ext cx="263569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205764" y="3549835"/>
            <a:ext cx="211828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2" y="1905113"/>
            <a:ext cx="9165873" cy="278249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3406"/>
            <a:ext cx="10515600" cy="808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construction using </a:t>
            </a:r>
            <a:r>
              <a:rPr lang="en-US" i="1" dirty="0" smtClean="0"/>
              <a:t>vcf2diploid </a:t>
            </a:r>
            <a:r>
              <a:rPr lang="en-US" dirty="0"/>
              <a:t>tool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4083" y="6356284"/>
            <a:ext cx="462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Rozowsky </a:t>
            </a:r>
            <a:r>
              <a:rPr lang="en-US" sz="2400" i="1" dirty="0"/>
              <a:t>et al.</a:t>
            </a:r>
            <a:r>
              <a:rPr lang="en-US" sz="2400" dirty="0"/>
              <a:t> </a:t>
            </a:r>
            <a:r>
              <a:rPr lang="en-US" sz="2400" i="1" dirty="0" err="1"/>
              <a:t>Mol</a:t>
            </a:r>
            <a:r>
              <a:rPr lang="en-US" sz="2400" i="1" dirty="0"/>
              <a:t> </a:t>
            </a:r>
            <a:r>
              <a:rPr lang="en-US" sz="2400" i="1" dirty="0" err="1"/>
              <a:t>Syst</a:t>
            </a:r>
            <a:r>
              <a:rPr lang="en-US" sz="2400" i="1" dirty="0"/>
              <a:t> </a:t>
            </a:r>
            <a:r>
              <a:rPr lang="en-US" sz="2400" i="1" dirty="0" err="1"/>
              <a:t>Biol</a:t>
            </a:r>
            <a:r>
              <a:rPr lang="en-US" sz="2400" i="1" dirty="0"/>
              <a:t> </a:t>
            </a:r>
            <a:r>
              <a:rPr lang="en-US" sz="2400" dirty="0"/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8028" y="2032921"/>
            <a:ext cx="2313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/>
              <a:t>;</a:t>
            </a:r>
            <a:r>
              <a:rPr lang="en-US" sz="2400" dirty="0" smtClean="0"/>
              <a:t> reference)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238028" y="2714186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vcf</a:t>
            </a:r>
            <a:r>
              <a:rPr lang="en-US" sz="2400" dirty="0" smtClean="0"/>
              <a:t>, variants</a:t>
            </a:r>
            <a:br>
              <a:rPr lang="en-US" sz="2400" dirty="0" smtClean="0"/>
            </a:br>
            <a:r>
              <a:rPr lang="en-US" sz="2400" dirty="0" smtClean="0"/>
              <a:t>phased or </a:t>
            </a:r>
            <a:r>
              <a:rPr lang="en-US" sz="2400" dirty="0" err="1" smtClean="0"/>
              <a:t>unphased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9238028" y="3893161"/>
            <a:ext cx="21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fasta</a:t>
            </a:r>
            <a:r>
              <a:rPr lang="en-US" sz="2400" dirty="0" smtClean="0"/>
              <a:t>; for each </a:t>
            </a:r>
            <a:br>
              <a:rPr lang="en-US" sz="2400" dirty="0" smtClean="0"/>
            </a:br>
            <a:r>
              <a:rPr lang="en-US" sz="2400" dirty="0" smtClean="0"/>
              <a:t>haplotype)</a:t>
            </a:r>
            <a:endParaRPr lang="en-US" sz="2400" dirty="0"/>
          </a:p>
        </p:txBody>
      </p:sp>
      <p:sp>
        <p:nvSpPr>
          <p:cNvPr id="22" name="Plus 21"/>
          <p:cNvSpPr/>
          <p:nvPr/>
        </p:nvSpPr>
        <p:spPr>
          <a:xfrm>
            <a:off x="10154023" y="2476700"/>
            <a:ext cx="263569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10205764" y="3549835"/>
            <a:ext cx="211828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4" y="1813321"/>
            <a:ext cx="9404414" cy="31024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12762</TotalTime>
  <Words>1634</Words>
  <Application>Microsoft Office PowerPoint</Application>
  <PresentationFormat>Widescreen</PresentationFormat>
  <Paragraphs>480</Paragraphs>
  <Slides>38</Slides>
  <Notes>13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Courier</vt:lpstr>
      <vt:lpstr>ＭＳ Ｐゴシック</vt:lpstr>
      <vt:lpstr>SimSun</vt:lpstr>
      <vt:lpstr>Arial</vt:lpstr>
      <vt:lpstr>Calibri</vt:lpstr>
      <vt:lpstr>Calibri Light</vt:lpstr>
      <vt:lpstr>Courier New</vt:lpstr>
      <vt:lpstr>Wingdings</vt:lpstr>
      <vt:lpstr>Office Theme</vt:lpstr>
      <vt:lpstr>Using personal genomes for ENCODE data</vt:lpstr>
      <vt:lpstr>Transitioning from  Reference Genome (RG) to Personal Genome (PG)</vt:lpstr>
      <vt:lpstr>Reference Genome (RG)</vt:lpstr>
      <vt:lpstr>Transitioning from  Reference Genome (RG) to Personal Genome (PG)</vt:lpstr>
      <vt:lpstr>Why personal genome?</vt:lpstr>
      <vt:lpstr>Alignment gets better as variant sets get more complete: NA12878 Pol2 ChIP-seq (Encode2)</vt:lpstr>
      <vt:lpstr>Alignment gets better as variant sets get more complete: NA12878 RNA-seq (Kilpinen et al. 2013)</vt:lpstr>
      <vt:lpstr>Personal genome construction using vcf2diploid tool</vt:lpstr>
      <vt:lpstr>Personal genome construction using vcf2diploid tool</vt:lpstr>
      <vt:lpstr>Personal genome construction using vcf2diploid tool</vt:lpstr>
      <vt:lpstr>Construction considerations</vt:lpstr>
      <vt:lpstr>Using personal genomes in downstream analyses</vt:lpstr>
      <vt:lpstr>Including SVs in diploid personal genomes: a simple example</vt:lpstr>
      <vt:lpstr>Including SVs in diploid personal genomes : more complex</vt:lpstr>
      <vt:lpstr>SVs-in-PG analyses in Sudmant et al., Nature (2015)</vt:lpstr>
      <vt:lpstr>Utility of SVs: Exons with direct SV overlap</vt:lpstr>
      <vt:lpstr>PG family of NA12878 we already have</vt:lpstr>
      <vt:lpstr>Other possible choices of NA12878 call sets:</vt:lpstr>
      <vt:lpstr>Use of personal genomes in allele-specific (AS) analyses in AlleleDB</vt:lpstr>
      <vt:lpstr>Compute allelic ratio (i.e. reads difference at the 2 alleles)</vt:lpstr>
      <vt:lpstr>Reference Bias in functional read mapping (naïve alignment against reference)</vt:lpstr>
      <vt:lpstr>Using personal genomes improves AS variant detection</vt:lpstr>
      <vt:lpstr>PG alleviates reference bias in alignment</vt:lpstr>
      <vt:lpstr>Binomial model on some empirical distributions</vt:lpstr>
      <vt:lpstr>Over-dispersion  – broader distribution than expected</vt:lpstr>
      <vt:lpstr>Over-dispersion  – broader distribution than expected</vt:lpstr>
      <vt:lpstr>Accounting for overdispersion: Binomial VS Beta-binomial</vt:lpstr>
      <vt:lpstr>Accounting for overdispersion: Binomial VS Beta-binomial</vt:lpstr>
      <vt:lpstr>Ambiguous mapping bias due to sequence similarity in read alignment</vt:lpstr>
      <vt:lpstr>Accounting for ambiguous mapping bias</vt:lpstr>
      <vt:lpstr>Use of personal genomes in allele-specific analyses in AlleleDB</vt:lpstr>
      <vt:lpstr>Use of personal genomes in ENCODE</vt:lpstr>
      <vt:lpstr>Future prospects of PGs in Encode</vt:lpstr>
      <vt:lpstr>Summary</vt:lpstr>
      <vt:lpstr>Acknowledgement</vt:lpstr>
      <vt:lpstr>Assessing quality of call set: Mendelian inconsistency (e.g. GATK UG CEU trio)</vt:lpstr>
      <vt:lpstr>Assessing quality of call set: Mendelian inconsistency (e.g. GATK HC PCR-free CEU trio)</vt:lpstr>
      <vt:lpstr>Future development of personal genome construction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personal genomes for ENCODE data</dc:title>
  <dc:creator>Jieming Chen</dc:creator>
  <cp:lastModifiedBy>Jieming Chen</cp:lastModifiedBy>
  <cp:revision>156</cp:revision>
  <dcterms:created xsi:type="dcterms:W3CDTF">2016-02-20T05:26:41Z</dcterms:created>
  <dcterms:modified xsi:type="dcterms:W3CDTF">2016-03-01T16:20:36Z</dcterms:modified>
</cp:coreProperties>
</file>