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47" autoAdjust="0"/>
  </p:normalViewPr>
  <p:slideViewPr>
    <p:cSldViewPr snapToGrid="0" snapToObjects="1">
      <p:cViewPr>
        <p:scale>
          <a:sx n="80" d="100"/>
          <a:sy n="80" d="100"/>
        </p:scale>
        <p:origin x="-1624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A76C1-9752-734C-BC81-143A742F68D8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859B9-827A-CF43-AE56-86FD7B166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0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F4709-A7F2-F84F-BD4B-D21B36092EE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63869-658D-5843-8BB9-B7D88DF2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24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vitamin D-binding protein (DBP) traps the actin monomers, which accelerates their clearance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Catalyzes the N- or O-acetylation of various </a:t>
            </a:r>
            <a:r>
              <a:rPr lang="en-US" dirty="0" err="1" smtClean="0"/>
              <a:t>arylamine</a:t>
            </a:r>
            <a:r>
              <a:rPr lang="en-US" dirty="0" smtClean="0"/>
              <a:t> and heterocyclic amine substrates and is able to </a:t>
            </a:r>
            <a:r>
              <a:rPr lang="en-US" dirty="0" err="1" smtClean="0"/>
              <a:t>bioactivate</a:t>
            </a:r>
            <a:r>
              <a:rPr lang="en-US" dirty="0" smtClean="0"/>
              <a:t> several known carcinogens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			"Nutrient sensing and signaling systems play an important role in coordinating growth, development, and physiology with nutrient availability (1, 2). These systems are required to maintain a dynamic balance between energy intake and expenditure. Failure to do so lies at the heart of metabolic disorders, including diabetes and obesity"</a:t>
            </a:r>
          </a:p>
          <a:p>
            <a:r>
              <a:rPr lang="en-US" sz="1600" dirty="0" smtClean="0"/>
              <a:t>			"Mice lacking PASK were resistant to high fat diet-induced lipid accumulation and insulin resistance (14). Thus, both in yeast and mammals, PASK coordinates the utilization of nutrients and energy in response to metabolic state."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4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TPR domain</a:t>
            </a:r>
          </a:p>
          <a:p>
            <a:r>
              <a:rPr lang="en-US" dirty="0" smtClean="0"/>
              <a:t>Mutations of the aryl hydrocarbon receptor interacting protein (AIP) have been associated with familial isolated pituitary adenomas</a:t>
            </a:r>
          </a:p>
          <a:p>
            <a:r>
              <a:rPr lang="en-US" dirty="0" smtClean="0"/>
              <a:t>...The precise tumorigenic mechanism is not well understood as AIP interacts with a large number of independent proteins as well as three chaperone systems, HSP90, HSP70 and TOMM20.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63869-658D-5843-8BB9-B7D88DF236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56F2-ED80-3649-94DC-DE0181F4F6D7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8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00CE-82C8-4949-A044-AF03A819AA89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9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D379-1F86-5E41-A782-1B794B72D073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A8AA-5339-F74D-891D-99395152F1F7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C8EF-933A-D543-AFE8-099737C6E3AF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4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797C-04AD-A540-A832-8ADDDFCDD4B9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3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0FDE-061C-5D48-BAFE-961B0C1C1A55}" type="datetime1">
              <a:rPr lang="en-US" smtClean="0"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2929-6172-E44D-9037-E896A238E94A}" type="datetime1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2160-5BC9-E445-BB36-2A1316A4B23F}" type="datetime1">
              <a:rPr lang="en-US" smtClean="0"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634A-F5EB-D242-98CC-29FDCD4A5527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90D5-E591-704D-8417-0CCF2DC851B4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9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445E-19AA-DA4C-8043-BFCAF73A4031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A048-F902-EC4C-8631-7C2AC5C1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18774" y="2022865"/>
            <a:ext cx="25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Avail PDB IDs (given ENSTs) from </a:t>
            </a:r>
            <a:r>
              <a:rPr lang="en-US" dirty="0" err="1" smtClean="0"/>
              <a:t>BioMart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5496" y="2916455"/>
            <a:ext cx="25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PDBs are high-quality X-ray structures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55496" y="3924493"/>
            <a:ext cx="25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PDB Chains known/avail in </a:t>
            </a:r>
            <a:r>
              <a:rPr lang="en-US" dirty="0" err="1" smtClean="0"/>
              <a:t>UniProt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5496" y="4723224"/>
            <a:ext cx="25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SNVs hit within </a:t>
            </a:r>
            <a:r>
              <a:rPr lang="en-US" i="1" u="sng" dirty="0" smtClean="0"/>
              <a:t>crystallized</a:t>
            </a:r>
            <a:r>
              <a:rPr lang="en-US" dirty="0" smtClean="0"/>
              <a:t> region of PDB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3096" y="5507401"/>
            <a:ext cx="2692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ResType</a:t>
            </a:r>
            <a:r>
              <a:rPr lang="en-US" dirty="0" smtClean="0"/>
              <a:t> corresponding to </a:t>
            </a:r>
            <a:r>
              <a:rPr lang="en-US" dirty="0" err="1" smtClean="0"/>
              <a:t>wt</a:t>
            </a:r>
            <a:r>
              <a:rPr lang="en-US" dirty="0" smtClean="0"/>
              <a:t> residue is consistent </a:t>
            </a:r>
            <a:r>
              <a:rPr lang="en-US" dirty="0" err="1" smtClean="0"/>
              <a:t>btwn</a:t>
            </a:r>
            <a:r>
              <a:rPr lang="en-US" dirty="0" smtClean="0"/>
              <a:t> VAT file and PDB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25555" y="2038740"/>
            <a:ext cx="2169942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5496" y="2916455"/>
            <a:ext cx="2540001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5496" y="3924493"/>
            <a:ext cx="2540001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75034" y="4742762"/>
            <a:ext cx="2540001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10912" y="5507401"/>
            <a:ext cx="2704123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317" y="557014"/>
            <a:ext cx="4664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At least one SNV from</a:t>
            </a:r>
          </a:p>
          <a:p>
            <a:pPr algn="ctr"/>
            <a:r>
              <a:rPr lang="en-US" dirty="0" smtClean="0"/>
              <a:t>Subj. Z        Subj. </a:t>
            </a:r>
            <a:r>
              <a:rPr lang="en-US" dirty="0"/>
              <a:t>S   </a:t>
            </a:r>
            <a:r>
              <a:rPr lang="en-US" dirty="0" smtClean="0"/>
              <a:t>   na12878      1KG       HGMD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25130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0917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40612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35475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13109" y="1263747"/>
            <a:ext cx="0" cy="455871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5231" y="3282411"/>
            <a:ext cx="5267567" cy="0"/>
          </a:xfrm>
          <a:prstGeom prst="line">
            <a:avLst/>
          </a:prstGeom>
          <a:ln w="7302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8308" y="4256647"/>
            <a:ext cx="4415692" cy="0"/>
          </a:xfrm>
          <a:prstGeom prst="line">
            <a:avLst/>
          </a:prstGeom>
          <a:ln w="73025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18308" y="5053816"/>
            <a:ext cx="1680307" cy="0"/>
          </a:xfrm>
          <a:prstGeom prst="line">
            <a:avLst/>
          </a:prstGeom>
          <a:ln w="7302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51015" y="5043263"/>
            <a:ext cx="1824298" cy="0"/>
          </a:xfrm>
          <a:prstGeom prst="line">
            <a:avLst/>
          </a:prstGeom>
          <a:ln w="7302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31198" y="5043263"/>
            <a:ext cx="409725" cy="0"/>
          </a:xfrm>
          <a:prstGeom prst="line">
            <a:avLst/>
          </a:prstGeom>
          <a:ln w="7302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11383" y="5900615"/>
            <a:ext cx="1147686" cy="0"/>
          </a:xfrm>
          <a:prstGeom prst="line">
            <a:avLst/>
          </a:prstGeom>
          <a:ln w="730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51015" y="5918586"/>
            <a:ext cx="1824298" cy="0"/>
          </a:xfrm>
          <a:prstGeom prst="line">
            <a:avLst/>
          </a:prstGeom>
          <a:ln w="730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31198" y="5918586"/>
            <a:ext cx="409725" cy="0"/>
          </a:xfrm>
          <a:prstGeom prst="line">
            <a:avLst/>
          </a:prstGeom>
          <a:ln w="730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ED54A048-F902-EC4C-8631-7C2AC5C11B12}" type="slidenum">
              <a:rPr lang="en-US" smtClean="0"/>
              <a:t>1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27000" y="1536112"/>
            <a:ext cx="7112000" cy="0"/>
          </a:xfrm>
          <a:prstGeom prst="line">
            <a:avLst/>
          </a:prstGeom>
          <a:ln w="730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>
            <a:endCxn id="5" idx="1"/>
          </p:cNvCxnSpPr>
          <p:nvPr/>
        </p:nvCxnSpPr>
        <p:spPr>
          <a:xfrm>
            <a:off x="339124" y="2346031"/>
            <a:ext cx="6279650" cy="0"/>
          </a:xfrm>
          <a:prstGeom prst="line">
            <a:avLst/>
          </a:prstGeom>
          <a:ln w="730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8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KW2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663" y="3444875"/>
            <a:ext cx="10207037" cy="3444875"/>
          </a:xfrm>
          <a:prstGeom prst="rect">
            <a:avLst/>
          </a:prstGeom>
        </p:spPr>
      </p:pic>
      <p:pic>
        <p:nvPicPr>
          <p:cNvPr id="6" name="Picture 5" descr="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77" y="331704"/>
            <a:ext cx="4803328" cy="29380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3081" y="2921001"/>
            <a:ext cx="973407" cy="337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42921" y="2868690"/>
            <a:ext cx="108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Subj. Z</a:t>
            </a:r>
            <a:endParaRPr lang="en-US" sz="2000" dirty="0"/>
          </a:p>
        </p:txBody>
      </p:sp>
      <p:pic>
        <p:nvPicPr>
          <p:cNvPr id="9" name="Picture 8" descr="1KW2.tg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5" t="6348" r="24667" b="5978"/>
          <a:stretch/>
        </p:blipFill>
        <p:spPr>
          <a:xfrm>
            <a:off x="264160" y="111761"/>
            <a:ext cx="3738880" cy="3616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77" y="331704"/>
            <a:ext cx="4803328" cy="2938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3081" y="2921001"/>
            <a:ext cx="973407" cy="337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53081" y="2878850"/>
            <a:ext cx="108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Subj. Z</a:t>
            </a:r>
            <a:endParaRPr lang="en-US" sz="2000" dirty="0"/>
          </a:p>
        </p:txBody>
      </p:sp>
      <p:pic>
        <p:nvPicPr>
          <p:cNvPr id="7" name="Picture 6" descr="2PFR.tg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r="19111"/>
          <a:stretch/>
        </p:blipFill>
        <p:spPr>
          <a:xfrm>
            <a:off x="247048" y="46991"/>
            <a:ext cx="3718560" cy="3675838"/>
          </a:xfrm>
          <a:prstGeom prst="rect">
            <a:avLst/>
          </a:prstGeom>
        </p:spPr>
      </p:pic>
      <p:pic>
        <p:nvPicPr>
          <p:cNvPr id="2" name="Picture 1" descr="2PFR_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476" y="3650893"/>
            <a:ext cx="9737725" cy="32864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5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ge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77" y="331704"/>
            <a:ext cx="4803328" cy="2938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3081" y="2921001"/>
            <a:ext cx="973407" cy="337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32761" y="2878850"/>
            <a:ext cx="108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Subj. Z</a:t>
            </a:r>
            <a:endParaRPr lang="en-US" sz="2000" dirty="0"/>
          </a:p>
        </p:txBody>
      </p:sp>
      <p:pic>
        <p:nvPicPr>
          <p:cNvPr id="10" name="Picture 9" descr="3DLS.tg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t="6108" r="22661" b="5937"/>
          <a:stretch/>
        </p:blipFill>
        <p:spPr>
          <a:xfrm>
            <a:off x="122826" y="195513"/>
            <a:ext cx="3890207" cy="3361538"/>
          </a:xfrm>
          <a:prstGeom prst="rect">
            <a:avLst/>
          </a:prstGeom>
        </p:spPr>
      </p:pic>
      <p:pic>
        <p:nvPicPr>
          <p:cNvPr id="2" name="Picture 1" descr="3DLS_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851" y="3565962"/>
            <a:ext cx="9801225" cy="33079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2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APO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954" y="3485304"/>
            <a:ext cx="9993173" cy="3372696"/>
          </a:xfrm>
          <a:prstGeom prst="rect">
            <a:avLst/>
          </a:prstGeom>
        </p:spPr>
      </p:pic>
      <p:pic>
        <p:nvPicPr>
          <p:cNvPr id="2" name="Picture 1" descr="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77" y="236454"/>
            <a:ext cx="4803328" cy="29380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3081" y="2880031"/>
            <a:ext cx="1138080" cy="337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21401" y="2784784"/>
            <a:ext cx="108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Subj. Z</a:t>
            </a:r>
            <a:endParaRPr lang="en-US" sz="2000" dirty="0"/>
          </a:p>
        </p:txBody>
      </p:sp>
      <p:pic>
        <p:nvPicPr>
          <p:cNvPr id="7" name="Picture 6" descr="4APO.tg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6787" r="15799" b="4571"/>
          <a:stretch/>
        </p:blipFill>
        <p:spPr>
          <a:xfrm>
            <a:off x="1" y="317500"/>
            <a:ext cx="4493848" cy="29210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048-F902-EC4C-8631-7C2AC5C11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2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174</Words>
  <Application>Microsoft Macintosh PowerPoint</Application>
  <PresentationFormat>On-screen Show (4:3)</PresentationFormat>
  <Paragraphs>27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24</cp:revision>
  <dcterms:created xsi:type="dcterms:W3CDTF">2016-02-17T22:30:39Z</dcterms:created>
  <dcterms:modified xsi:type="dcterms:W3CDTF">2016-02-17T23:36:56Z</dcterms:modified>
</cp:coreProperties>
</file>