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eming Chen" initials="JC" lastIdx="1" clrIdx="0">
    <p:extLst>
      <p:ext uri="{19B8F6BF-5375-455C-9EA6-DF929625EA0E}">
        <p15:presenceInfo xmlns:p15="http://schemas.microsoft.com/office/powerpoint/2012/main" userId="abed69f131784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759" autoAdjust="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A8C7A-E93C-442B-A646-26C487C72542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87377-F468-4245-AE70-0ED7A10C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7377-F468-4245-AE70-0ED7A10C78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0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Allelic imbalance in expression requires genetic variability in cis </a:t>
            </a:r>
          </a:p>
          <a:p>
            <a:r>
              <a:rPr lang="en-US" dirty="0" smtClean="0"/>
              <a:t>Magnitude</a:t>
            </a:r>
            <a:r>
              <a:rPr lang="en-US" baseline="0" dirty="0" smtClean="0"/>
              <a:t> of ASE effect depends on trans genetic and environmental factors that interact with cis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7377-F468-4245-AE70-0ED7A10C78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5BD-D56E-4E95-8EA1-3DA6A53BBD10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923B-B309-4F4F-8331-C200C83B4E63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8C503-D1CF-4D25-A414-BAD925730D95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3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57B43-F9F6-4839-AEDF-EBAC652E7E87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3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E0D8-9E9C-4F29-8D43-A58281CA94CB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4F7-8023-4259-84BD-32244BBBB450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5745-4221-4666-B0D4-8B3E431F6873}" type="datetime1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AA37-A832-466D-B815-15CBF8786B76}" type="datetime1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27D4-C4B7-4072-819D-FBE671919248}" type="datetime1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EF86-C8CF-4F24-9800-D9164668E672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80D2-E99A-47EC-AD5F-9F46AC0F9A95}" type="datetime1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881A-9F34-4481-B378-A1DE4C66899A}" type="datetime1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29E1-D56C-455F-BD0E-85B77238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winsuk.ac.uk/wp-content/uploads/2015/10/DTR_DataAccess_Policy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JC</a:t>
            </a:r>
          </a:p>
          <a:p>
            <a:r>
              <a:rPr lang="en-US" dirty="0" err="1" smtClean="0"/>
              <a:t>JClub</a:t>
            </a:r>
            <a:endParaRPr lang="en-US" dirty="0" smtClean="0"/>
          </a:p>
          <a:p>
            <a:r>
              <a:rPr lang="en-US" dirty="0" smtClean="0"/>
              <a:t>Feb 18 </a:t>
            </a:r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688" t="25178" r="8546" b="46643"/>
          <a:stretch/>
        </p:blipFill>
        <p:spPr>
          <a:xfrm>
            <a:off x="394611" y="1418214"/>
            <a:ext cx="11402778" cy="2183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9539" t="26312" r="7802" b="61206"/>
          <a:stretch/>
        </p:blipFill>
        <p:spPr>
          <a:xfrm>
            <a:off x="9777147" y="272375"/>
            <a:ext cx="1781706" cy="98817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r>
              <a:rPr lang="en-US" dirty="0" smtClean="0"/>
              <a:t>Variance breakdown for each tissue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9400" y="6364515"/>
            <a:ext cx="2743200" cy="365125"/>
          </a:xfrm>
        </p:spPr>
        <p:txBody>
          <a:bodyPr/>
          <a:lstStyle/>
          <a:p>
            <a:fld id="{AD4A29E1-D56C-455F-BD0E-85B77238C8E1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850" y="1155700"/>
            <a:ext cx="5951250" cy="5391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036" y="1409700"/>
            <a:ext cx="5799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Heritability: 62-88% (green)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Nearly ½ of the variability due to most significant common </a:t>
            </a:r>
            <a:r>
              <a:rPr lang="en-US" sz="3600" dirty="0" err="1" smtClean="0"/>
              <a:t>eQTL</a:t>
            </a:r>
            <a:r>
              <a:rPr lang="en-US" sz="3600" dirty="0" smtClean="0"/>
              <a:t> in all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Substantial presence of </a:t>
            </a:r>
            <a:r>
              <a:rPr lang="en-US" sz="3600" dirty="0" err="1" smtClean="0"/>
              <a:t>GxG</a:t>
            </a:r>
            <a:r>
              <a:rPr lang="en-US" sz="3600" dirty="0" smtClean="0"/>
              <a:t> effects (cis-trans)</a:t>
            </a:r>
          </a:p>
        </p:txBody>
      </p:sp>
    </p:spTree>
    <p:extLst>
      <p:ext uri="{BB962C8B-B14F-4D97-AF65-F5344CB8AC3E}">
        <p14:creationId xmlns:p14="http://schemas.microsoft.com/office/powerpoint/2010/main" val="41177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r>
              <a:rPr lang="en-US" dirty="0" smtClean="0"/>
              <a:t>Variance breakdown for each tissue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9400" y="6364515"/>
            <a:ext cx="2743200" cy="365125"/>
          </a:xfrm>
        </p:spPr>
        <p:txBody>
          <a:bodyPr/>
          <a:lstStyle/>
          <a:p>
            <a:fld id="{AD4A29E1-D56C-455F-BD0E-85B77238C8E1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850" y="1155700"/>
            <a:ext cx="5951250" cy="5391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036" y="1409700"/>
            <a:ext cx="5799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Blood shows shared environmental effect (C)</a:t>
            </a:r>
            <a:br>
              <a:rPr lang="en-US" sz="3600" dirty="0" smtClean="0"/>
            </a:br>
            <a:r>
              <a:rPr lang="en-US" sz="3600" dirty="0" smtClean="0"/>
              <a:t>--due to heterogeneity of blood cell types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58" t="67541" r="58750" b="11277"/>
          <a:stretch/>
        </p:blipFill>
        <p:spPr>
          <a:xfrm>
            <a:off x="972972" y="3718024"/>
            <a:ext cx="2997740" cy="2178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838" y="5915184"/>
            <a:ext cx="538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www.twinsuk.ac.uk/wp-content/uploads/2015/10/DTR_DataAccess_Policy.pdf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r>
              <a:rPr lang="en-US" dirty="0" smtClean="0"/>
              <a:t>Variance breakdown for each tissue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9400" y="6364515"/>
            <a:ext cx="2743200" cy="365125"/>
          </a:xfrm>
        </p:spPr>
        <p:txBody>
          <a:bodyPr/>
          <a:lstStyle/>
          <a:p>
            <a:fld id="{AD4A29E1-D56C-455F-BD0E-85B77238C8E1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850" y="1155700"/>
            <a:ext cx="5951250" cy="5391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036" y="1409700"/>
            <a:ext cx="5799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Environmental factors (yellow E) play a considerable role in ASE in all 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Environmental/epigenetic effects alone cannot create allelic imbalance</a:t>
            </a:r>
            <a:br>
              <a:rPr lang="en-US" sz="3600" dirty="0" smtClean="0"/>
            </a:br>
            <a:r>
              <a:rPr lang="en-US" sz="3600" dirty="0" smtClean="0"/>
              <a:t>--it must exert an effect through a cis DNA sequence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13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GxE</a:t>
            </a:r>
            <a:r>
              <a:rPr lang="en-US" dirty="0" smtClean="0"/>
              <a:t> interaction at certain loci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5802"/>
          <a:stretch/>
        </p:blipFill>
        <p:spPr>
          <a:xfrm>
            <a:off x="915718" y="1690688"/>
            <a:ext cx="3569655" cy="42384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8787" y="1617044"/>
            <a:ext cx="6150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This is adapted from classic discordant MZ twins analysis</a:t>
            </a:r>
            <a:br>
              <a:rPr lang="en-US" sz="3200" dirty="0" smtClean="0"/>
            </a:br>
            <a:r>
              <a:rPr lang="en-US" sz="3200" dirty="0" smtClean="0"/>
              <a:t>--compare loci where each MZ twin pair differs in ASE</a:t>
            </a:r>
            <a:r>
              <a:rPr lang="en-US" sz="3200" dirty="0"/>
              <a:t> </a:t>
            </a:r>
            <a:r>
              <a:rPr lang="en-US" sz="3200" dirty="0" smtClean="0"/>
              <a:t>(phenotype)</a:t>
            </a:r>
          </a:p>
        </p:txBody>
      </p:sp>
    </p:spTree>
    <p:extLst>
      <p:ext uri="{BB962C8B-B14F-4D97-AF65-F5344CB8AC3E}">
        <p14:creationId xmlns:p14="http://schemas.microsoft.com/office/powerpoint/2010/main" val="12499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GxE</a:t>
            </a:r>
            <a:r>
              <a:rPr lang="en-US" dirty="0"/>
              <a:t> interaction at certain loci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965" y="1440553"/>
            <a:ext cx="9198488" cy="51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GxE</a:t>
            </a:r>
            <a:r>
              <a:rPr lang="en-US" dirty="0"/>
              <a:t> interaction </a:t>
            </a:r>
            <a:r>
              <a:rPr lang="en-US" dirty="0" smtClean="0"/>
              <a:t>only in fat and LCLs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loci for </a:t>
            </a:r>
            <a:r>
              <a:rPr lang="en-US" dirty="0" err="1" smtClean="0"/>
              <a:t>GxE</a:t>
            </a:r>
            <a:r>
              <a:rPr lang="en-US" dirty="0" smtClean="0"/>
              <a:t> interaction in fat and LCLs but no conclusive results for skin and blood</a:t>
            </a:r>
          </a:p>
          <a:p>
            <a:r>
              <a:rPr lang="en-US" dirty="0" smtClean="0"/>
              <a:t>Known examples in literature: </a:t>
            </a:r>
            <a:br>
              <a:rPr lang="en-US" dirty="0" smtClean="0"/>
            </a:br>
            <a:r>
              <a:rPr lang="en-US" dirty="0" smtClean="0"/>
              <a:t>genes in fat tissues, </a:t>
            </a:r>
            <a:r>
              <a:rPr lang="en-US" b="1" u="sng" dirty="0" smtClean="0"/>
              <a:t>adiponectin</a:t>
            </a:r>
            <a:r>
              <a:rPr lang="en-US" dirty="0" smtClean="0"/>
              <a:t> and </a:t>
            </a:r>
            <a:r>
              <a:rPr lang="en-US" b="1" u="sng" dirty="0" smtClean="0"/>
              <a:t>fatty acid-CoA ligase</a:t>
            </a:r>
            <a:r>
              <a:rPr lang="en-US" dirty="0" smtClean="0"/>
              <a:t> genes,  respond to fatty acid levels – response to diet and exercise in a genotype-dependent manner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model of ASE regulation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2727" y="1353793"/>
            <a:ext cx="4489830" cy="53676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3583" y="2492943"/>
            <a:ext cx="2512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GxG</a:t>
            </a:r>
            <a:r>
              <a:rPr lang="en-US" sz="2800" b="1" dirty="0" smtClean="0"/>
              <a:t> interaction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13582" y="5000097"/>
            <a:ext cx="245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GxE</a:t>
            </a:r>
            <a:r>
              <a:rPr lang="en-US" sz="2800" b="1" dirty="0" smtClean="0"/>
              <a:t> interaction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86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study provided global quantification of magnitude of genetic and environmental and their interaction effects</a:t>
            </a:r>
          </a:p>
          <a:p>
            <a:r>
              <a:rPr lang="en-US" dirty="0" smtClean="0"/>
              <a:t>38-49% variance not explained additive genetic effects</a:t>
            </a:r>
          </a:p>
          <a:p>
            <a:r>
              <a:rPr lang="en-US" dirty="0" smtClean="0"/>
              <a:t>Substantial amounts of </a:t>
            </a:r>
            <a:r>
              <a:rPr lang="en-US" dirty="0" err="1" smtClean="0"/>
              <a:t>GxG</a:t>
            </a:r>
            <a:r>
              <a:rPr lang="en-US" dirty="0" smtClean="0"/>
              <a:t> and </a:t>
            </a:r>
            <a:r>
              <a:rPr lang="en-US" dirty="0" err="1" smtClean="0"/>
              <a:t>GxE</a:t>
            </a:r>
            <a:r>
              <a:rPr lang="en-US" dirty="0" smtClean="0"/>
              <a:t> interaction effects</a:t>
            </a:r>
          </a:p>
          <a:p>
            <a:r>
              <a:rPr lang="en-US" dirty="0" smtClean="0"/>
              <a:t>No additive trans effect – trans factors exist but work through interaction with cis factors (non-additive) – ASE is primarily a cis regulatory mechanism.</a:t>
            </a:r>
          </a:p>
          <a:p>
            <a:r>
              <a:rPr lang="en-US" dirty="0" smtClean="0"/>
              <a:t>These have implications in interpreting GWAS-discovered regulatory variants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 to Heritability and Twin Studies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3937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Nature-nurture model (observed P, unobserved G and E)</a:t>
                </a:r>
                <a:br>
                  <a:rPr lang="en-US" dirty="0" smtClean="0"/>
                </a:br>
                <a:r>
                  <a:rPr lang="en-US" dirty="0" smtClean="0"/>
                  <a:t>Phenotype (P) = Genotype (G) + Environment (E)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Variances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Additive genetic component (A: additive, D: Dominance, I: Interaction)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Heritability </a:t>
                </a:r>
                <a:br>
                  <a:rPr lang="en-US" dirty="0" smtClean="0"/>
                </a:br>
                <a:r>
                  <a:rPr lang="en-US" dirty="0" smtClean="0"/>
                  <a:t>(broad-sense)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(narrow-sense)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/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Estimate the additive component using twin studies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39375" cy="4351338"/>
              </a:xfrm>
              <a:blipFill rotWithShape="0">
                <a:blip r:embed="rId2"/>
                <a:stretch>
                  <a:fillRect l="-994" t="-29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114694" y="2794609"/>
            <a:ext cx="486383" cy="583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76205" y="3580583"/>
            <a:ext cx="486383" cy="5836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 to Twin Studies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Monozygotic twins (MZ) </a:t>
                </a:r>
                <a:br>
                  <a:rPr lang="en-US" dirty="0" smtClean="0"/>
                </a:br>
                <a:r>
                  <a:rPr lang="en-US" dirty="0" smtClean="0"/>
                  <a:t>-- assume to have perfectly correlated genetics (A)</a:t>
                </a:r>
                <a:br>
                  <a:rPr lang="en-US" dirty="0" smtClean="0"/>
                </a:br>
                <a:r>
                  <a:rPr lang="en-US" dirty="0" smtClean="0"/>
                  <a:t>-- assume common environment (C)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Dizygotic twins (fraternal; DZ)</a:t>
                </a:r>
                <a:br>
                  <a:rPr lang="en-US" dirty="0" smtClean="0"/>
                </a:br>
                <a:r>
                  <a:rPr lang="en-US" dirty="0" smtClean="0"/>
                  <a:t>-- assume to share 0.5 genetic correlation</a:t>
                </a:r>
                <a:br>
                  <a:rPr lang="en-US" dirty="0" smtClean="0"/>
                </a:br>
                <a:r>
                  <a:rPr lang="en-US" dirty="0" smtClean="0"/>
                  <a:t>-- assume </a:t>
                </a:r>
                <a:r>
                  <a:rPr lang="en-US" dirty="0"/>
                  <a:t>shared </a:t>
                </a:r>
                <a:r>
                  <a:rPr lang="en-US" dirty="0" smtClean="0"/>
                  <a:t>environment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Thus, narrow-sense heritability can be estimated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~30% of the variance in allele-specific expression (ASE) can be explained by genetics</a:t>
            </a:r>
          </a:p>
          <a:p>
            <a:r>
              <a:rPr lang="en-US" dirty="0" smtClean="0"/>
              <a:t>But what make up this 30%? Purely </a:t>
            </a:r>
            <a:r>
              <a:rPr lang="en-US" b="1" u="sng" dirty="0" smtClean="0"/>
              <a:t>additive genetics</a:t>
            </a:r>
            <a:r>
              <a:rPr lang="en-US" dirty="0" smtClean="0"/>
              <a:t> or is this also mixed with </a:t>
            </a:r>
            <a:r>
              <a:rPr lang="en-US" b="1" u="sng" dirty="0" smtClean="0"/>
              <a:t>non-additive genetic effects</a:t>
            </a:r>
            <a:r>
              <a:rPr lang="en-US" dirty="0" smtClean="0"/>
              <a:t>: genetic interactions (</a:t>
            </a:r>
            <a:r>
              <a:rPr lang="en-US" dirty="0" err="1" smtClean="0"/>
              <a:t>GxG</a:t>
            </a:r>
            <a:r>
              <a:rPr lang="en-US" dirty="0" smtClean="0"/>
              <a:t>) and/or genetic-environmental (non-genetic) (</a:t>
            </a:r>
            <a:r>
              <a:rPr lang="en-US" dirty="0" err="1" smtClean="0"/>
              <a:t>GxE</a:t>
            </a:r>
            <a:r>
              <a:rPr lang="en-US" dirty="0" smtClean="0"/>
              <a:t>) interactions?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428 female twin pairs (856 individuals)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dirty="0" err="1" smtClean="0"/>
              <a:t>TwinsUK</a:t>
            </a:r>
            <a:r>
              <a:rPr lang="en-US" dirty="0" smtClean="0"/>
              <a:t> cohort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 tissues </a:t>
            </a:r>
            <a:br>
              <a:rPr lang="en-US" dirty="0" smtClean="0"/>
            </a:br>
            <a:r>
              <a:rPr lang="en-US" dirty="0" smtClean="0"/>
              <a:t>--fat, skin, blood and LCLs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49-bp paired end RNA-</a:t>
            </a:r>
            <a:r>
              <a:rPr lang="en-US" dirty="0" err="1" smtClean="0"/>
              <a:t>seq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Genotype information </a:t>
            </a:r>
            <a:br>
              <a:rPr lang="en-US" dirty="0" smtClean="0"/>
            </a:br>
            <a:r>
              <a:rPr lang="en-US" dirty="0" smtClean="0"/>
              <a:t>--HumanHap300, HumanHap610Q, 1M-Duo, 1.2MDuo Illumina microarrays</a:t>
            </a:r>
            <a:br>
              <a:rPr lang="en-US" dirty="0" smtClean="0"/>
            </a:br>
            <a:r>
              <a:rPr lang="en-US" dirty="0" smtClean="0"/>
              <a:t>--impute genotypes from 1KG Phase 1 reference panel (IMPUTE2)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ASE detection</a:t>
            </a:r>
            <a:br>
              <a:rPr lang="en-US" dirty="0" smtClean="0"/>
            </a:br>
            <a:r>
              <a:rPr lang="en-US" dirty="0" smtClean="0"/>
              <a:t>--account for allelic mapping bias (simulated flipping, UCSC </a:t>
            </a:r>
            <a:r>
              <a:rPr lang="en-US" dirty="0" err="1" smtClean="0"/>
              <a:t>mappability</a:t>
            </a:r>
            <a:r>
              <a:rPr lang="en-US" dirty="0" smtClean="0"/>
              <a:t> track)</a:t>
            </a:r>
            <a:br>
              <a:rPr lang="en-US" dirty="0" smtClean="0"/>
            </a:br>
            <a:r>
              <a:rPr lang="en-US" dirty="0" smtClean="0"/>
              <a:t>--binomial test with adjusted expected null to SNP-base-combination ratios</a:t>
            </a:r>
            <a:br>
              <a:rPr lang="en-US" dirty="0" smtClean="0"/>
            </a:br>
            <a:r>
              <a:rPr lang="en-US" dirty="0" smtClean="0"/>
              <a:t>--reads with &gt;= 30 reads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eQTL</a:t>
            </a:r>
            <a:r>
              <a:rPr lang="en-US" dirty="0" smtClean="0"/>
              <a:t> detection</a:t>
            </a:r>
            <a:br>
              <a:rPr lang="en-US" dirty="0" smtClean="0"/>
            </a:br>
            <a:r>
              <a:rPr lang="en-US" dirty="0" smtClean="0"/>
              <a:t>--the main cis genetic influence on ASE</a:t>
            </a:r>
            <a:br>
              <a:rPr lang="en-US" dirty="0" smtClean="0"/>
            </a:br>
            <a:r>
              <a:rPr lang="en-US" dirty="0" smtClean="0"/>
              <a:t>--tested for all SNPs within 1Mb window of TSS of each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881" y="664462"/>
            <a:ext cx="4541809" cy="25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 correlation among twin pairs: </a:t>
            </a:r>
            <a:br>
              <a:rPr lang="en-US" dirty="0" smtClean="0"/>
            </a:br>
            <a:r>
              <a:rPr lang="en-US" dirty="0" smtClean="0"/>
              <a:t>toy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5457" y="2379168"/>
            <a:ext cx="5143290" cy="2567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676" y="6073541"/>
            <a:ext cx="53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</a:t>
            </a:r>
            <a:r>
              <a:rPr lang="en-US" dirty="0" err="1" smtClean="0"/>
              <a:t>Visscher</a:t>
            </a:r>
            <a:r>
              <a:rPr lang="en-US" dirty="0" smtClean="0"/>
              <a:t> et al. (2008) </a:t>
            </a:r>
            <a:r>
              <a:rPr lang="en-US" i="1" dirty="0" smtClean="0"/>
              <a:t>Nat Genet Reviews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53778" y="5131993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Sib 1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522722" y="3401526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Sib 2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390" y="1690688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Allelic ratio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97556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90" y="79725"/>
            <a:ext cx="11665012" cy="1325563"/>
          </a:xfrm>
        </p:spPr>
        <p:txBody>
          <a:bodyPr>
            <a:normAutofit/>
          </a:bodyPr>
          <a:lstStyle/>
          <a:p>
            <a:pPr/>
            <a:r>
              <a:rPr lang="en-US" dirty="0" smtClean="0"/>
              <a:t>ASE correlation among MZ and DZ pairs suggest presence of non-additive genetic factors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8647" y="1592190"/>
            <a:ext cx="6615037" cy="43024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75349" y="5494575"/>
            <a:ext cx="111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(Control)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836" y="1627560"/>
                <a:ext cx="6072860" cy="4900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Expanded genetic model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𝑄𝑇𝐿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𝑐𝑖𝑠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𝐷𝑍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800" dirty="0" smtClean="0"/>
                  <a:t>  </a:t>
                </a:r>
                <a:br>
                  <a:rPr lang="en-US" sz="2800" dirty="0" smtClean="0"/>
                </a:br>
                <a:r>
                  <a:rPr lang="en-US" sz="2800" dirty="0" smtClean="0"/>
                  <a:t>--due to very strong </a:t>
                </a:r>
                <a:r>
                  <a:rPr lang="en-US" sz="2800" dirty="0" err="1" smtClean="0"/>
                  <a:t>eQTL</a:t>
                </a:r>
                <a:r>
                  <a:rPr lang="en-US" sz="2800" dirty="0" smtClean="0"/>
                  <a:t> component, since the mean </a:t>
                </a:r>
                <a:br>
                  <a:rPr lang="en-US" sz="2800" dirty="0" smtClean="0"/>
                </a:br>
                <a:r>
                  <a:rPr lang="en-US" sz="2800" dirty="0" smtClean="0"/>
                  <a:t>similarity between genotype at </a:t>
                </a:r>
                <a:br>
                  <a:rPr lang="en-US" sz="2800" dirty="0" smtClean="0"/>
                </a:br>
                <a:r>
                  <a:rPr lang="en-US" sz="2800" dirty="0" err="1" smtClean="0"/>
                  <a:t>eQTL</a:t>
                </a:r>
                <a:r>
                  <a:rPr lang="en-US" sz="2800" dirty="0" smtClean="0"/>
                  <a:t> loci (IBS) in DZ twins is 90%.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𝐷𝑍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𝐼𝐵𝑆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0.5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𝑐𝑜𝑟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𝑀𝑍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  <a:br>
                  <a:rPr lang="en-US" sz="2800" dirty="0"/>
                </a:br>
                <a:r>
                  <a:rPr lang="en-US" sz="2800" dirty="0"/>
                  <a:t>--suggests presence of non-additive genetic </a:t>
                </a:r>
                <a:r>
                  <a:rPr lang="en-US" sz="2800" dirty="0" smtClean="0"/>
                  <a:t>factors</a:t>
                </a:r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" y="1627560"/>
                <a:ext cx="6072860" cy="4900509"/>
              </a:xfrm>
              <a:prstGeom prst="rect">
                <a:avLst/>
              </a:prstGeom>
              <a:blipFill rotWithShape="0">
                <a:blip r:embed="rId3"/>
                <a:stretch>
                  <a:fillRect l="-1807" t="-1244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131696" y="5894685"/>
            <a:ext cx="3956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*DZ_IBS0.5 </a:t>
            </a:r>
            <a:r>
              <a:rPr lang="en-US" dirty="0"/>
              <a:t>(control)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= </a:t>
            </a:r>
            <a:r>
              <a:rPr lang="en-US" dirty="0"/>
              <a:t>twins that share exactly half genotype</a:t>
            </a:r>
          </a:p>
          <a:p>
            <a:r>
              <a:rPr lang="en-US" dirty="0" smtClean="0"/>
              <a:t>*DZ </a:t>
            </a:r>
            <a:r>
              <a:rPr lang="en-US" dirty="0"/>
              <a:t>= all DZ twins</a:t>
            </a:r>
          </a:p>
        </p:txBody>
      </p:sp>
    </p:spTree>
    <p:extLst>
      <p:ext uri="{BB962C8B-B14F-4D97-AF65-F5344CB8AC3E}">
        <p14:creationId xmlns:p14="http://schemas.microsoft.com/office/powerpoint/2010/main" val="25175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66" y="0"/>
            <a:ext cx="10515600" cy="1325563"/>
          </a:xfrm>
        </p:spPr>
        <p:txBody>
          <a:bodyPr/>
          <a:lstStyle/>
          <a:p>
            <a:r>
              <a:rPr lang="en-US" dirty="0" smtClean="0"/>
              <a:t>Include non-additive genetic factors in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510" y="1036354"/>
                <a:ext cx="10435389" cy="270787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𝑄𝑇𝐿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𝑐𝑖𝑠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𝑐𝑖𝑠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 = common environment </a:t>
                </a:r>
                <a:br>
                  <a:rPr lang="en-US" dirty="0" smtClean="0"/>
                </a:br>
                <a:r>
                  <a:rPr lang="en-US" dirty="0" smtClean="0"/>
                  <a:t>E = individual environment</a:t>
                </a:r>
              </a:p>
              <a:p>
                <a:r>
                  <a:rPr lang="en-US" dirty="0" smtClean="0"/>
                  <a:t>Model with 6 variables and 7 equations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510" y="1036354"/>
                <a:ext cx="10435389" cy="2707874"/>
              </a:xfrm>
              <a:blipFill rotWithShape="0">
                <a:blip r:embed="rId2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A29E1-D56C-455F-BD0E-85B77238C8E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681" t="36790" r="51042" b="24815"/>
          <a:stretch/>
        </p:blipFill>
        <p:spPr>
          <a:xfrm>
            <a:off x="6692900" y="1594982"/>
            <a:ext cx="4813300" cy="51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r>
              <a:rPr lang="en-US" dirty="0" smtClean="0"/>
              <a:t>Variance breakdown for each tissue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69400" y="6364515"/>
            <a:ext cx="2743200" cy="365125"/>
          </a:xfrm>
        </p:spPr>
        <p:txBody>
          <a:bodyPr/>
          <a:lstStyle/>
          <a:p>
            <a:fld id="{AD4A29E1-D56C-455F-BD0E-85B77238C8E1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304" b="48596"/>
          <a:stretch/>
        </p:blipFill>
        <p:spPr>
          <a:xfrm>
            <a:off x="5770850" y="1155700"/>
            <a:ext cx="3017015" cy="2771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036" y="1409700"/>
            <a:ext cx="5799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Genetic/inherited (green)</a:t>
            </a:r>
            <a:br>
              <a:rPr lang="en-US" sz="3600" dirty="0" smtClean="0"/>
            </a:br>
            <a:r>
              <a:rPr lang="en-US" sz="3600" dirty="0" smtClean="0"/>
              <a:t>--</a:t>
            </a:r>
            <a:r>
              <a:rPr lang="en-US" sz="3600" dirty="0" err="1" smtClean="0"/>
              <a:t>eQTL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--all other cis sites </a:t>
            </a:r>
            <a:br>
              <a:rPr lang="en-US" sz="3600" dirty="0" smtClean="0"/>
            </a:br>
            <a:r>
              <a:rPr lang="en-US" sz="3600" dirty="0" smtClean="0"/>
              <a:t>--cis-trans interactions</a:t>
            </a:r>
            <a:br>
              <a:rPr lang="en-US" sz="3600" dirty="0" smtClean="0"/>
            </a:br>
            <a:r>
              <a:rPr lang="en-US" sz="3600" dirty="0" smtClean="0"/>
              <a:t>--trans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Environment (yellow)</a:t>
            </a:r>
            <a:br>
              <a:rPr lang="en-US" sz="3600" dirty="0" smtClean="0"/>
            </a:br>
            <a:r>
              <a:rPr lang="en-US" sz="3600" dirty="0" smtClean="0"/>
              <a:t>--common environment</a:t>
            </a:r>
            <a:br>
              <a:rPr lang="en-US" sz="3600" dirty="0" smtClean="0"/>
            </a:br>
            <a:r>
              <a:rPr lang="en-US" sz="3600" dirty="0" smtClean="0"/>
              <a:t>--individual environment </a:t>
            </a:r>
            <a:br>
              <a:rPr lang="en-US" sz="3600" dirty="0" smtClean="0"/>
            </a:br>
            <a:r>
              <a:rPr lang="en-US" sz="3600" dirty="0" smtClean="0"/>
              <a:t>of twins</a:t>
            </a:r>
          </a:p>
        </p:txBody>
      </p:sp>
    </p:spTree>
    <p:extLst>
      <p:ext uri="{BB962C8B-B14F-4D97-AF65-F5344CB8AC3E}">
        <p14:creationId xmlns:p14="http://schemas.microsoft.com/office/powerpoint/2010/main" val="204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415</Words>
  <Application>Microsoft Office PowerPoint</Application>
  <PresentationFormat>Widescreen</PresentationFormat>
  <Paragraphs>89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Brief intro to Heritability and Twin Studies</vt:lpstr>
      <vt:lpstr>Brief Intro to Twin Studies</vt:lpstr>
      <vt:lpstr>Goal of this study</vt:lpstr>
      <vt:lpstr>Parameters of the study</vt:lpstr>
      <vt:lpstr>ASE correlation among twin pairs:  toy example</vt:lpstr>
      <vt:lpstr>ASE correlation among MZ and DZ pairs suggest presence of non-additive genetic factors</vt:lpstr>
      <vt:lpstr>Include non-additive genetic factors in model</vt:lpstr>
      <vt:lpstr>Variance breakdown for each tissue type</vt:lpstr>
      <vt:lpstr>Variance breakdown for each tissue type</vt:lpstr>
      <vt:lpstr>Variance breakdown for each tissue type</vt:lpstr>
      <vt:lpstr>Variance breakdown for each tissue type</vt:lpstr>
      <vt:lpstr>GxE interaction at certain loci </vt:lpstr>
      <vt:lpstr>GxE interaction at certain loci </vt:lpstr>
      <vt:lpstr>GxE interaction only in fat and LCLs</vt:lpstr>
      <vt:lpstr>Proposed model of ASE regulation</vt:lpstr>
      <vt:lpstr>Summary and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49</cp:revision>
  <dcterms:created xsi:type="dcterms:W3CDTF">2016-02-13T18:49:45Z</dcterms:created>
  <dcterms:modified xsi:type="dcterms:W3CDTF">2016-02-17T15:33:13Z</dcterms:modified>
</cp:coreProperties>
</file>