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7" r:id="rId3"/>
    <p:sldId id="287" r:id="rId4"/>
    <p:sldId id="316" r:id="rId5"/>
    <p:sldId id="333" r:id="rId6"/>
    <p:sldId id="272" r:id="rId7"/>
    <p:sldId id="308" r:id="rId8"/>
    <p:sldId id="310" r:id="rId9"/>
    <p:sldId id="318" r:id="rId10"/>
    <p:sldId id="312" r:id="rId11"/>
    <p:sldId id="329" r:id="rId12"/>
    <p:sldId id="330" r:id="rId13"/>
    <p:sldId id="315" r:id="rId14"/>
    <p:sldId id="331" r:id="rId15"/>
    <p:sldId id="332" r:id="rId16"/>
    <p:sldId id="323" r:id="rId17"/>
    <p:sldId id="289" r:id="rId18"/>
    <p:sldId id="325" r:id="rId19"/>
    <p:sldId id="326" r:id="rId20"/>
    <p:sldId id="327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6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3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3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2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B463E-F123-3244-8913-7649F6040BC9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and how multiple enhancers are used to regulate a gene in a 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Jinrui</a:t>
            </a:r>
            <a:endParaRPr lang="en-US" dirty="0" smtClean="0"/>
          </a:p>
          <a:p>
            <a:r>
              <a:rPr lang="en-US" dirty="0" smtClean="0"/>
              <a:t>Feb 11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4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Enhancer and </a:t>
            </a:r>
            <a:r>
              <a:rPr lang="en-US" dirty="0" smtClean="0"/>
              <a:t>mean expression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 (with </a:t>
            </a:r>
            <a:r>
              <a:rPr lang="en-US" dirty="0"/>
              <a:t>other </a:t>
            </a:r>
            <a:r>
              <a:rPr lang="en-US" dirty="0" smtClean="0"/>
              <a:t>evidence) </a:t>
            </a:r>
          </a:p>
          <a:p>
            <a:pPr lvl="1"/>
            <a:r>
              <a:rPr lang="en-US" dirty="0" smtClean="0"/>
              <a:t>In general more active enhancers increases expressions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substantial fraction of identified “enhancers” are not active, but may play regulatory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6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Enhancer and expression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 noise is measured by coefficient variation (CV), </a:t>
            </a:r>
            <a:r>
              <a:rPr lang="en-US" dirty="0" err="1" smtClean="0"/>
              <a:t>std</a:t>
            </a:r>
            <a:r>
              <a:rPr lang="en-US" dirty="0" smtClean="0"/>
              <a:t>/mean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mean and </a:t>
            </a:r>
            <a:r>
              <a:rPr lang="en-US" dirty="0" err="1" smtClean="0"/>
              <a:t>std</a:t>
            </a:r>
            <a:r>
              <a:rPr lang="en-US" dirty="0" smtClean="0"/>
              <a:t> of a gene are calculated from single-cell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1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 and # of active enhancers</a:t>
            </a:r>
          </a:p>
        </p:txBody>
      </p:sp>
      <p:pic>
        <p:nvPicPr>
          <p:cNvPr id="5" name="Picture 4" descr="cor_cv_cnt0_1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870074"/>
            <a:ext cx="7204075" cy="48027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 = </a:t>
            </a:r>
            <a:r>
              <a:rPr lang="en-US" dirty="0" err="1" smtClean="0"/>
              <a:t>std</a:t>
            </a:r>
            <a:r>
              <a:rPr lang="en-US" dirty="0" smtClean="0"/>
              <a:t>/mean </a:t>
            </a:r>
          </a:p>
          <a:p>
            <a:r>
              <a:rPr lang="en-US" dirty="0" smtClean="0"/>
              <a:t># of enhancers is positive correlated with mean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CV-enhancer negative correlation may be solely due to increased mean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9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 and # of active enhancers, conditional on mean</a:t>
            </a:r>
          </a:p>
        </p:txBody>
      </p:sp>
      <p:pic>
        <p:nvPicPr>
          <p:cNvPr id="6" name="Picture 5" descr="cor_cv_cn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" y="2025650"/>
            <a:ext cx="7204075" cy="48027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7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 and # of inactive enhancers, conditional on mean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r_cv_cnt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762125"/>
            <a:ext cx="7718424" cy="51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Regulatory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175"/>
          </a:xfrm>
        </p:spPr>
        <p:txBody>
          <a:bodyPr>
            <a:normAutofit/>
          </a:bodyPr>
          <a:lstStyle/>
          <a:p>
            <a:r>
              <a:rPr lang="en-US" dirty="0" smtClean="0"/>
              <a:t>Constitutive gene expression model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romoter is always at on state, bound by TFs to start transcription</a:t>
            </a:r>
          </a:p>
          <a:p>
            <a:pPr lvl="1"/>
            <a:r>
              <a:rPr lang="en-US" dirty="0" smtClean="0"/>
              <a:t># of transcripts follow Poisson distribution, thus </a:t>
            </a:r>
            <a:r>
              <a:rPr lang="en-US" dirty="0" err="1" smtClean="0"/>
              <a:t>var</a:t>
            </a:r>
            <a:r>
              <a:rPr lang="en-US" dirty="0" smtClean="0"/>
              <a:t>/mean = 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7813" y="6369536"/>
            <a:ext cx="196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Munsky</a:t>
            </a:r>
            <a:r>
              <a:rPr lang="en-US" dirty="0" smtClean="0"/>
              <a:t> et al.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4033563"/>
            <a:ext cx="4178300" cy="28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4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Regulatory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175"/>
          </a:xfrm>
        </p:spPr>
        <p:txBody>
          <a:bodyPr>
            <a:normAutofit/>
          </a:bodyPr>
          <a:lstStyle/>
          <a:p>
            <a:r>
              <a:rPr lang="en-US" dirty="0" smtClean="0"/>
              <a:t>Regulatory gene </a:t>
            </a:r>
            <a:r>
              <a:rPr lang="en-US" dirty="0"/>
              <a:t>expression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regulation =&gt; </a:t>
            </a:r>
            <a:r>
              <a:rPr lang="en-US" dirty="0" err="1" smtClean="0"/>
              <a:t>var</a:t>
            </a:r>
            <a:r>
              <a:rPr lang="en-US" dirty="0" smtClean="0"/>
              <a:t>/mean &gt;&gt;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99" y="2257897"/>
            <a:ext cx="5400062" cy="2667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7813" y="6369536"/>
            <a:ext cx="196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Munsky</a:t>
            </a:r>
            <a:r>
              <a:rPr lang="en-US" dirty="0" smtClean="0"/>
              <a:t> et al.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0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ctive enhancer and </a:t>
            </a:r>
            <a:r>
              <a:rPr lang="en-US" dirty="0" err="1" smtClean="0"/>
              <a:t>Fano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var</a:t>
            </a:r>
            <a:r>
              <a:rPr lang="en-US" dirty="0" smtClean="0"/>
              <a:t>/mean (</a:t>
            </a:r>
            <a:r>
              <a:rPr lang="en-US" dirty="0" err="1"/>
              <a:t>Fano</a:t>
            </a:r>
            <a:r>
              <a:rPr lang="en-US" dirty="0"/>
              <a:t> </a:t>
            </a:r>
            <a:r>
              <a:rPr lang="en-US" dirty="0" smtClean="0"/>
              <a:t>factor, FF)</a:t>
            </a:r>
            <a:endParaRPr lang="en-US" dirty="0"/>
          </a:p>
        </p:txBody>
      </p:sp>
      <p:pic>
        <p:nvPicPr>
          <p:cNvPr id="4" name="Picture 3" descr="cor_ff_cn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743074"/>
            <a:ext cx="7378700" cy="4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38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Inactive enhancer and </a:t>
            </a:r>
            <a:r>
              <a:rPr lang="en-US" dirty="0" err="1" smtClean="0"/>
              <a:t>Fano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var</a:t>
            </a:r>
            <a:r>
              <a:rPr lang="en-US" dirty="0" smtClean="0"/>
              <a:t>/mean (</a:t>
            </a:r>
            <a:r>
              <a:rPr lang="en-US" dirty="0" err="1"/>
              <a:t>Fano</a:t>
            </a:r>
            <a:r>
              <a:rPr lang="en-US" dirty="0"/>
              <a:t> </a:t>
            </a:r>
            <a:r>
              <a:rPr lang="en-US" dirty="0" smtClean="0"/>
              <a:t>factor, FF)</a:t>
            </a:r>
            <a:endParaRPr lang="en-US" dirty="0"/>
          </a:p>
        </p:txBody>
      </p:sp>
      <p:pic>
        <p:nvPicPr>
          <p:cNvPr id="5" name="Picture 4" descr="cor_ff_cnt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600199"/>
            <a:ext cx="7712075" cy="51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5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enhancers of a gene are active in same cell line</a:t>
            </a:r>
            <a:endParaRPr lang="en-US" dirty="0"/>
          </a:p>
          <a:p>
            <a:pPr lvl="1"/>
            <a:r>
              <a:rPr lang="en-US" dirty="0" smtClean="0"/>
              <a:t>Increase gene expression level?</a:t>
            </a:r>
          </a:p>
          <a:p>
            <a:pPr lvl="1"/>
            <a:r>
              <a:rPr lang="en-US" dirty="0" smtClean="0"/>
              <a:t>Reduce expression noise?</a:t>
            </a:r>
          </a:p>
        </p:txBody>
      </p:sp>
    </p:spTree>
    <p:extLst>
      <p:ext uri="{BB962C8B-B14F-4D97-AF65-F5344CB8AC3E}">
        <p14:creationId xmlns:p14="http://schemas.microsoft.com/office/powerpoint/2010/main" val="306441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Active enhancers influence </a:t>
            </a:r>
            <a:r>
              <a:rPr lang="en-US" dirty="0" err="1" smtClean="0"/>
              <a:t>Fano</a:t>
            </a:r>
            <a:r>
              <a:rPr lang="en-US" dirty="0" smtClean="0"/>
              <a:t> factor through changing mean expression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“Inactive enhancers” have direct influence on </a:t>
            </a:r>
            <a:r>
              <a:rPr lang="en-US" dirty="0" err="1" smtClean="0"/>
              <a:t>Fano</a:t>
            </a:r>
            <a:r>
              <a:rPr lang="en-US" dirty="0" smtClean="0"/>
              <a:t> factor, indicative of their regulatory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6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you!</a:t>
            </a:r>
          </a:p>
          <a:p>
            <a:pPr marL="0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6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0" y="286172"/>
            <a:ext cx="8229600" cy="4525963"/>
          </a:xfrm>
        </p:spPr>
        <p:txBody>
          <a:bodyPr/>
          <a:lstStyle/>
          <a:p>
            <a:r>
              <a:rPr lang="en-US" dirty="0" smtClean="0"/>
              <a:t>An experimental study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929022"/>
            <a:ext cx="54356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89" y="698189"/>
            <a:ext cx="94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1891167"/>
            <a:ext cx="54356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2971803"/>
            <a:ext cx="54356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61" y="1866255"/>
            <a:ext cx="1449208" cy="11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4" y="2940443"/>
            <a:ext cx="1457056" cy="1111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563" y="1741822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9834" y="2741645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72858" y="5550280"/>
            <a:ext cx="257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Snail: Exp12 &lt; Exp2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20563" y="6291136"/>
            <a:ext cx="33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Jacques P </a:t>
            </a:r>
            <a:r>
              <a:rPr lang="en-US" dirty="0" err="1"/>
              <a:t>Bothma</a:t>
            </a:r>
            <a:r>
              <a:rPr lang="en-US" dirty="0"/>
              <a:t> </a:t>
            </a:r>
            <a:r>
              <a:rPr lang="en-US" dirty="0" smtClean="0"/>
              <a:t> et al </a:t>
            </a:r>
            <a:r>
              <a:rPr lang="en-US" dirty="0" err="1" smtClean="0"/>
              <a:t>elife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59352" y="4453132"/>
            <a:ext cx="38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Knirps</a:t>
            </a:r>
            <a:r>
              <a:rPr lang="en-US" sz="2400" dirty="0" smtClean="0"/>
              <a:t>: Exp12 &gt;= Exp1 + Exp2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9352" y="4994172"/>
            <a:ext cx="656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Hunchback: Exp12&lt;= Exp1 + Exp2, but &gt; Exp1, Exp2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408" y="3872726"/>
            <a:ext cx="210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three genes</a:t>
            </a:r>
          </a:p>
        </p:txBody>
      </p:sp>
    </p:spTree>
    <p:extLst>
      <p:ext uri="{BB962C8B-B14F-4D97-AF65-F5344CB8AC3E}">
        <p14:creationId xmlns:p14="http://schemas.microsoft.com/office/powerpoint/2010/main" val="221489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0" y="286172"/>
            <a:ext cx="8229600" cy="4525963"/>
          </a:xfrm>
        </p:spPr>
        <p:txBody>
          <a:bodyPr/>
          <a:lstStyle/>
          <a:p>
            <a:r>
              <a:rPr lang="en-US" dirty="0" smtClean="0"/>
              <a:t>An experimental study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929022"/>
            <a:ext cx="54356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89" y="698189"/>
            <a:ext cx="94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1891167"/>
            <a:ext cx="54356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2971803"/>
            <a:ext cx="54356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61" y="1866255"/>
            <a:ext cx="1449208" cy="11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4" y="2940443"/>
            <a:ext cx="1457056" cy="1111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563" y="1741822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9834" y="2741645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20563" y="6291136"/>
            <a:ext cx="33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Jacques P </a:t>
            </a:r>
            <a:r>
              <a:rPr lang="en-US" dirty="0" err="1"/>
              <a:t>Bothma</a:t>
            </a:r>
            <a:r>
              <a:rPr lang="en-US" dirty="0"/>
              <a:t> </a:t>
            </a:r>
            <a:r>
              <a:rPr lang="en-US" dirty="0" smtClean="0"/>
              <a:t> et al </a:t>
            </a:r>
            <a:r>
              <a:rPr lang="en-US" dirty="0" err="1" smtClean="0"/>
              <a:t>elife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2040" y="4058204"/>
            <a:ext cx="775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Conclusion: extra enhancers may remain, increase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or decrease gene expressions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0" y="286172"/>
            <a:ext cx="8229600" cy="4525963"/>
          </a:xfrm>
        </p:spPr>
        <p:txBody>
          <a:bodyPr/>
          <a:lstStyle/>
          <a:p>
            <a:r>
              <a:rPr lang="en-US" dirty="0" smtClean="0"/>
              <a:t>An experimental study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929022"/>
            <a:ext cx="54356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89" y="698189"/>
            <a:ext cx="94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1891167"/>
            <a:ext cx="54356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2971803"/>
            <a:ext cx="54356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61" y="1866255"/>
            <a:ext cx="1449208" cy="11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4" y="2940443"/>
            <a:ext cx="1457056" cy="1111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563" y="1741822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9834" y="2741645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20563" y="6291136"/>
            <a:ext cx="33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Jacques P </a:t>
            </a:r>
            <a:r>
              <a:rPr lang="en-US" dirty="0" err="1"/>
              <a:t>Bothma</a:t>
            </a:r>
            <a:r>
              <a:rPr lang="en-US" dirty="0"/>
              <a:t> </a:t>
            </a:r>
            <a:r>
              <a:rPr lang="en-US" dirty="0" smtClean="0"/>
              <a:t> et al </a:t>
            </a:r>
            <a:r>
              <a:rPr lang="en-US" dirty="0" err="1" smtClean="0"/>
              <a:t>elife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2040" y="4058204"/>
            <a:ext cx="775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Conclusion: extra enhancers may remain, increase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or decrease gene expressions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771" y="5360083"/>
            <a:ext cx="495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Genome-wide study </a:t>
            </a:r>
            <a:r>
              <a:rPr lang="en-US" sz="2400" dirty="0" smtClean="0"/>
              <a:t>is still missing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005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Enhancer and mean expression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 level and # of enhancers are positively correlated (</a:t>
            </a:r>
            <a:r>
              <a:rPr lang="en-US" dirty="0"/>
              <a:t>spearman’s </a:t>
            </a:r>
            <a:r>
              <a:rPr lang="en-US" dirty="0" smtClean="0"/>
              <a:t>rho) </a:t>
            </a:r>
          </a:p>
        </p:txBody>
      </p:sp>
      <p:pic>
        <p:nvPicPr>
          <p:cNvPr id="6" name="Picture 5" descr="cor_c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240492"/>
            <a:ext cx="6902450" cy="46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 of enhancers may include both active enhancers and “inactive enhancers”</a:t>
            </a:r>
          </a:p>
          <a:p>
            <a:endParaRPr lang="en-US" dirty="0"/>
          </a:p>
          <a:p>
            <a:r>
              <a:rPr lang="en-US" dirty="0" smtClean="0"/>
              <a:t>Use H3K27ac to classify enhancers into active and inactive ones </a:t>
            </a:r>
          </a:p>
        </p:txBody>
      </p:sp>
    </p:spTree>
    <p:extLst>
      <p:ext uri="{BB962C8B-B14F-4D97-AF65-F5344CB8AC3E}">
        <p14:creationId xmlns:p14="http://schemas.microsoft.com/office/powerpoint/2010/main" val="218473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r>
              <a:rPr lang="en-US" dirty="0" smtClean="0"/>
              <a:t>Expression level and # of active enhancers have stronger positive correlation</a:t>
            </a:r>
          </a:p>
          <a:p>
            <a:pPr lvl="1"/>
            <a:r>
              <a:rPr lang="en-US" dirty="0" smtClean="0"/>
              <a:t>Rho increases from 0.13 to 0.2</a:t>
            </a:r>
          </a:p>
        </p:txBody>
      </p:sp>
      <p:pic>
        <p:nvPicPr>
          <p:cNvPr id="6" name="Picture 5" descr="cor_cn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616075"/>
            <a:ext cx="7624763" cy="508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r>
              <a:rPr lang="en-US" dirty="0" smtClean="0"/>
              <a:t>Expression level and # of active enhancers have negligible correlation</a:t>
            </a:r>
          </a:p>
          <a:p>
            <a:pPr lvl="1"/>
            <a:r>
              <a:rPr lang="en-US" dirty="0" smtClean="0"/>
              <a:t>Rho increases from 0.13 to 0.05</a:t>
            </a:r>
          </a:p>
        </p:txBody>
      </p:sp>
      <p:pic>
        <p:nvPicPr>
          <p:cNvPr id="5" name="Picture 4" descr="cor_cnt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433512"/>
            <a:ext cx="8051800" cy="53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6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451</Words>
  <Application>Microsoft Macintosh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Why and how multiple enhancers are used to regulate a gene in a cell</vt:lpstr>
      <vt:lpstr>PowerPoint Presentation</vt:lpstr>
      <vt:lpstr>PowerPoint Presentation</vt:lpstr>
      <vt:lpstr>PowerPoint Presentation</vt:lpstr>
      <vt:lpstr>PowerPoint Presentation</vt:lpstr>
      <vt:lpstr>Enhancer and mean expression level</vt:lpstr>
      <vt:lpstr>PowerPoint Presentation</vt:lpstr>
      <vt:lpstr>PowerPoint Presentation</vt:lpstr>
      <vt:lpstr>PowerPoint Presentation</vt:lpstr>
      <vt:lpstr>Enhancer and mean expression level</vt:lpstr>
      <vt:lpstr>Enhancer and expression noise</vt:lpstr>
      <vt:lpstr>PowerPoint Presentation</vt:lpstr>
      <vt:lpstr>PowerPoint Presentation</vt:lpstr>
      <vt:lpstr>PowerPoint Presentation</vt:lpstr>
      <vt:lpstr>PowerPoint Presentation</vt:lpstr>
      <vt:lpstr>Regulatory mechanism</vt:lpstr>
      <vt:lpstr>Regulatory mechanism</vt:lpstr>
      <vt:lpstr>Active enhancer and Fano factor</vt:lpstr>
      <vt:lpstr>Inactive enhancer and Fano factor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Jin-rui Xu</dc:creator>
  <cp:lastModifiedBy>Jin-rui Xu</cp:lastModifiedBy>
  <cp:revision>428</cp:revision>
  <dcterms:created xsi:type="dcterms:W3CDTF">2015-12-21T20:42:25Z</dcterms:created>
  <dcterms:modified xsi:type="dcterms:W3CDTF">2016-02-11T14:22:57Z</dcterms:modified>
</cp:coreProperties>
</file>