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58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5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incomp-transcript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NA12878</c:v>
                </c:pt>
                <c:pt idx="1">
                  <c:v>Snyder</c:v>
                </c:pt>
                <c:pt idx="2">
                  <c:v>Zimmer V1</c:v>
                </c:pt>
                <c:pt idx="3">
                  <c:v>Zimmer V2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19.0</c:v>
                </c:pt>
                <c:pt idx="1">
                  <c:v>32.0</c:v>
                </c:pt>
                <c:pt idx="2">
                  <c:v>26.0</c:v>
                </c:pt>
                <c:pt idx="3">
                  <c:v>28.0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lof-anc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NA12878</c:v>
                </c:pt>
                <c:pt idx="1">
                  <c:v>Snyder</c:v>
                </c:pt>
                <c:pt idx="2">
                  <c:v>Zimmer V1</c:v>
                </c:pt>
                <c:pt idx="3">
                  <c:v>Zimmer V2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16.0</c:v>
                </c:pt>
                <c:pt idx="1">
                  <c:v>13.0</c:v>
                </c:pt>
                <c:pt idx="2">
                  <c:v>11.0</c:v>
                </c:pt>
                <c:pt idx="3">
                  <c:v>12.0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near start/stop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NA12878</c:v>
                </c:pt>
                <c:pt idx="1">
                  <c:v>Snyder</c:v>
                </c:pt>
                <c:pt idx="2">
                  <c:v>Zimmer V1</c:v>
                </c:pt>
                <c:pt idx="3">
                  <c:v>Zimmer V2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5.0</c:v>
                </c:pt>
                <c:pt idx="1">
                  <c:v>8.0</c:v>
                </c:pt>
                <c:pt idx="2">
                  <c:v>9.0</c:v>
                </c:pt>
                <c:pt idx="3">
                  <c:v>9.0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non-canonical_splice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NA12878</c:v>
                </c:pt>
                <c:pt idx="1">
                  <c:v>Snyder</c:v>
                </c:pt>
                <c:pt idx="2">
                  <c:v>Zimmer V1</c:v>
                </c:pt>
                <c:pt idx="3">
                  <c:v>Zimmer V2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2.0</c:v>
                </c:pt>
                <c:pt idx="1">
                  <c:v>1.0</c:v>
                </c:pt>
                <c:pt idx="2">
                  <c:v>3.0</c:v>
                </c:pt>
                <c:pt idx="3">
                  <c:v>3.0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NA12878</c:v>
                </c:pt>
                <c:pt idx="1">
                  <c:v>Snyder</c:v>
                </c:pt>
                <c:pt idx="2">
                  <c:v>Zimmer V1</c:v>
                </c:pt>
                <c:pt idx="3">
                  <c:v>Zimmer V2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89.0</c:v>
                </c:pt>
                <c:pt idx="1">
                  <c:v>99.0</c:v>
                </c:pt>
                <c:pt idx="2">
                  <c:v>103.0</c:v>
                </c:pt>
                <c:pt idx="3">
                  <c:v>108.0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37390120"/>
        <c:axId val="-2137387192"/>
      </c:barChart>
      <c:catAx>
        <c:axId val="-213739012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7387192"/>
        <c:crosses val="autoZero"/>
        <c:auto val="1"/>
        <c:lblAlgn val="ctr"/>
        <c:lblOffset val="100"/>
        <c:noMultiLvlLbl val="0"/>
      </c:catAx>
      <c:valAx>
        <c:axId val="-2137387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7390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0482283464567"/>
          <c:y val="0.0914788385826771"/>
          <c:w val="0.349517716535433"/>
          <c:h val="0.8045423228346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incomp-transcript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NA12878</c:v>
                </c:pt>
                <c:pt idx="1">
                  <c:v>Snyder</c:v>
                </c:pt>
                <c:pt idx="2">
                  <c:v>Zimmer V1</c:v>
                </c:pt>
                <c:pt idx="3">
                  <c:v>Zimmer V2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425.0</c:v>
                </c:pt>
                <c:pt idx="1">
                  <c:v>497.0</c:v>
                </c:pt>
                <c:pt idx="2">
                  <c:v>386.0</c:v>
                </c:pt>
                <c:pt idx="3">
                  <c:v>389.0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lof-anc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NA12878</c:v>
                </c:pt>
                <c:pt idx="1">
                  <c:v>Snyder</c:v>
                </c:pt>
                <c:pt idx="2">
                  <c:v>Zimmer V1</c:v>
                </c:pt>
                <c:pt idx="3">
                  <c:v>Zimmer V2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29.0</c:v>
                </c:pt>
                <c:pt idx="1">
                  <c:v>39.0</c:v>
                </c:pt>
                <c:pt idx="2">
                  <c:v>34.0</c:v>
                </c:pt>
                <c:pt idx="3">
                  <c:v>34.0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ref-noncanonical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NA12878</c:v>
                </c:pt>
                <c:pt idx="1">
                  <c:v>Snyder</c:v>
                </c:pt>
                <c:pt idx="2">
                  <c:v>Zimmer V1</c:v>
                </c:pt>
                <c:pt idx="3">
                  <c:v>Zimmer V2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1.0</c:v>
                </c:pt>
                <c:pt idx="1">
                  <c:v>1.0</c:v>
                </c:pt>
                <c:pt idx="2">
                  <c:v>4.0</c:v>
                </c:pt>
                <c:pt idx="3">
                  <c:v>1.0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NA12878</c:v>
                </c:pt>
                <c:pt idx="1">
                  <c:v>Snyder</c:v>
                </c:pt>
                <c:pt idx="2">
                  <c:v>Zimmer V1</c:v>
                </c:pt>
                <c:pt idx="3">
                  <c:v>Zimmer V2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89.0</c:v>
                </c:pt>
                <c:pt idx="1">
                  <c:v>169.0</c:v>
                </c:pt>
                <c:pt idx="2">
                  <c:v>40.0</c:v>
                </c:pt>
                <c:pt idx="3">
                  <c:v>43.0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6359016"/>
        <c:axId val="-2146351240"/>
      </c:barChart>
      <c:catAx>
        <c:axId val="214635901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6351240"/>
        <c:crosses val="autoZero"/>
        <c:auto val="1"/>
        <c:lblAlgn val="ctr"/>
        <c:lblOffset val="100"/>
        <c:noMultiLvlLbl val="0"/>
      </c:catAx>
      <c:valAx>
        <c:axId val="-2146351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6359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0800224620534"/>
          <c:y val="0.0914788385826771"/>
          <c:w val="0.289199775379466"/>
          <c:h val="0.8045423228346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C98BA-6419-6D47-AB60-CFE7A646791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5BCFC-5F42-FC49-B9BD-BCA4EECE1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5BCFC-5F42-FC49-B9BD-BCA4EECE1A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06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5BCFC-5F42-FC49-B9BD-BCA4EECE1A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0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7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6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0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0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7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4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6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0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8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0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7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DC911-3991-8540-BA79-01E97F83CF40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87D7-92F2-2B45-8922-20D847BE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1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058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VEP annotation -&gt; </a:t>
            </a:r>
            <a:r>
              <a:rPr lang="en-US" sz="2400" dirty="0" err="1" smtClean="0"/>
              <a:t>ALoFT</a:t>
            </a:r>
            <a:r>
              <a:rPr lang="en-US" sz="2400" dirty="0" smtClean="0"/>
              <a:t> run</a:t>
            </a:r>
          </a:p>
          <a:p>
            <a:endParaRPr lang="en-US" sz="2400" dirty="0"/>
          </a:p>
          <a:p>
            <a:r>
              <a:rPr lang="en-US" sz="2400" dirty="0" smtClean="0"/>
              <a:t># of mutations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# of genes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938012"/>
              </p:ext>
            </p:extLst>
          </p:nvPr>
        </p:nvGraphicFramePr>
        <p:xfrm>
          <a:off x="837051" y="1704564"/>
          <a:ext cx="7849749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785"/>
                <a:gridCol w="2758864"/>
                <a:gridCol w="3674100"/>
              </a:tblGrid>
              <a:tr h="216867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 LOF  (without</a:t>
                      </a:r>
                      <a:r>
                        <a:rPr lang="en-US" sz="2000" baseline="0" dirty="0" smtClean="0"/>
                        <a:t> flags)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Splice (without</a:t>
                      </a:r>
                      <a:r>
                        <a:rPr lang="en-US" sz="2000" baseline="0" dirty="0" smtClean="0"/>
                        <a:t> flags)</a:t>
                      </a:r>
                      <a:endParaRPr lang="en-US" sz="20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NA12878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  (49)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308  (28)</a:t>
                      </a:r>
                      <a:endParaRPr lang="en-US" sz="20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Snyder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91  (53)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357 </a:t>
                      </a:r>
                      <a:r>
                        <a:rPr lang="en-US" sz="2000" baseline="0" dirty="0" smtClean="0"/>
                        <a:t> (57)</a:t>
                      </a:r>
                      <a:endParaRPr lang="en-US" sz="20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Zimmer V1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86  (55)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302  (24)</a:t>
                      </a:r>
                      <a:endParaRPr lang="en-US" sz="20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Zimmer V2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90  (57)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310  (26)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495977"/>
              </p:ext>
            </p:extLst>
          </p:nvPr>
        </p:nvGraphicFramePr>
        <p:xfrm>
          <a:off x="837051" y="4355747"/>
          <a:ext cx="7849749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785"/>
                <a:gridCol w="2758864"/>
                <a:gridCol w="3674100"/>
              </a:tblGrid>
              <a:tr h="216867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 LOF  (without</a:t>
                      </a:r>
                      <a:r>
                        <a:rPr lang="en-US" sz="2000" baseline="0" dirty="0" smtClean="0"/>
                        <a:t> flags)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Splice (without</a:t>
                      </a:r>
                      <a:r>
                        <a:rPr lang="en-US" sz="2000" baseline="0" dirty="0" smtClean="0"/>
                        <a:t> flags)</a:t>
                      </a:r>
                      <a:endParaRPr lang="en-US" sz="20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NA12878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  (49)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275  (29)</a:t>
                      </a:r>
                      <a:endParaRPr lang="en-US" sz="20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Snyder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89  (51)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319 </a:t>
                      </a:r>
                      <a:r>
                        <a:rPr lang="en-US" sz="2000" baseline="0" dirty="0" smtClean="0"/>
                        <a:t> (56)</a:t>
                      </a:r>
                      <a:endParaRPr lang="en-US" sz="20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Zimmer V1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85  (54)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268  (25)</a:t>
                      </a:r>
                      <a:endParaRPr lang="en-US" sz="20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Zimmer V2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88  (55)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274  (27)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306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752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Transcript-level Flags</a:t>
            </a:r>
            <a:endParaRPr lang="en-US" sz="2400" b="1" dirty="0"/>
          </a:p>
          <a:p>
            <a:r>
              <a:rPr lang="en-US" sz="2400" b="1" dirty="0" err="1" smtClean="0"/>
              <a:t>LoF</a:t>
            </a:r>
            <a:endParaRPr lang="en-US" sz="2400" b="1" dirty="0"/>
          </a:p>
        </p:txBody>
      </p:sp>
      <p:graphicFrame>
        <p:nvGraphicFramePr>
          <p:cNvPr id="32" name="Chart 31"/>
          <p:cNvGraphicFramePr/>
          <p:nvPr>
            <p:extLst>
              <p:ext uri="{D42A27DB-BD31-4B8C-83A1-F6EECF244321}">
                <p14:modId xmlns:p14="http://schemas.microsoft.com/office/powerpoint/2010/main" val="2263111411"/>
              </p:ext>
            </p:extLst>
          </p:nvPr>
        </p:nvGraphicFramePr>
        <p:xfrm>
          <a:off x="610945" y="1271351"/>
          <a:ext cx="7791802" cy="3830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78559"/>
              </p:ext>
            </p:extLst>
          </p:nvPr>
        </p:nvGraphicFramePr>
        <p:xfrm>
          <a:off x="1306783" y="5230713"/>
          <a:ext cx="370591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435"/>
                <a:gridCol w="2330482"/>
              </a:tblGrid>
              <a:tr h="21686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</a:t>
                      </a:r>
                      <a:endParaRPr lang="en-US" sz="12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NA12878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89   ( 56 NMD)</a:t>
                      </a:r>
                      <a:endParaRPr lang="en-US" sz="12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Snyder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99   (67 NMD)</a:t>
                      </a:r>
                      <a:endParaRPr lang="en-US" sz="12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Zimmer V1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103   (58 NMD)</a:t>
                      </a:r>
                      <a:endParaRPr lang="en-US" sz="1200" dirty="0"/>
                    </a:p>
                  </a:txBody>
                  <a:tcPr/>
                </a:tc>
              </a:tr>
              <a:tr h="2234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Zimmer V2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108  (63 NMD)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346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778996126"/>
              </p:ext>
            </p:extLst>
          </p:nvPr>
        </p:nvGraphicFramePr>
        <p:xfrm>
          <a:off x="1078797" y="1694338"/>
          <a:ext cx="7158740" cy="3830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894255" y="420696"/>
            <a:ext cx="47700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Transcript-level Flags</a:t>
            </a:r>
          </a:p>
          <a:p>
            <a:r>
              <a:rPr lang="en-US" sz="2400" b="1" dirty="0" smtClean="0"/>
              <a:t>Splice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4837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2-10 at 11.41.39 A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62" y="631693"/>
            <a:ext cx="7123134" cy="56685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433" y="274638"/>
            <a:ext cx="3302325" cy="11430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LOF variants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270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512357"/>
              </p:ext>
            </p:extLst>
          </p:nvPr>
        </p:nvGraphicFramePr>
        <p:xfrm>
          <a:off x="457200" y="1951143"/>
          <a:ext cx="8229600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014"/>
                <a:gridCol w="1131327"/>
                <a:gridCol w="458934"/>
                <a:gridCol w="426916"/>
                <a:gridCol w="939214"/>
                <a:gridCol w="949888"/>
                <a:gridCol w="992579"/>
                <a:gridCol w="28487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FFFF"/>
                          </a:solidFill>
                        </a:rPr>
                        <a:t>chr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rgbClr val="FFFFFF"/>
                          </a:solidFill>
                        </a:rPr>
                        <a:t>pos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ref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alt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gene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rgbClr val="FFFFFF"/>
                          </a:solidFill>
                        </a:rPr>
                        <a:t>Score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genotype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Gene function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17606162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FAM8A1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0.94365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Unknown, Autism related ???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</a:rPr>
                        <a:t>Pubmed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:  </a:t>
                      </a:r>
                      <a:r>
                        <a:rPr lang="en-US" sz="1600" dirty="0" smtClean="0"/>
                        <a:t>22495306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155577717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TIAM2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0.63655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Cell migration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61829719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CCDC47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0.92540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unknown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759925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MISP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0.73605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Mitotic spindle positioning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Potential deleterious variant</a:t>
            </a:r>
            <a:br>
              <a:rPr lang="en-US" sz="2400" dirty="0" smtClean="0"/>
            </a:br>
            <a:r>
              <a:rPr lang="en-US" sz="2400" b="1" dirty="0" smtClean="0"/>
              <a:t>Zimmer 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4942" y="4127751"/>
            <a:ext cx="38562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</a:t>
            </a:r>
            <a:r>
              <a:rPr lang="en-US" dirty="0" smtClean="0"/>
              <a:t>disease associations in </a:t>
            </a:r>
            <a:r>
              <a:rPr lang="en-US" dirty="0" smtClean="0"/>
              <a:t>OMIM</a:t>
            </a:r>
          </a:p>
          <a:p>
            <a:endParaRPr lang="en-US" dirty="0" smtClean="0"/>
          </a:p>
          <a:p>
            <a:r>
              <a:rPr lang="en-US" smtClean="0"/>
              <a:t>CCDC47 </a:t>
            </a:r>
            <a:r>
              <a:rPr lang="en-US" dirty="0" smtClean="0"/>
              <a:t>associated with </a:t>
            </a:r>
            <a:r>
              <a:rPr lang="en-US" dirty="0"/>
              <a:t> Schizophrenia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51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851103"/>
              </p:ext>
            </p:extLst>
          </p:nvPr>
        </p:nvGraphicFramePr>
        <p:xfrm>
          <a:off x="473909" y="1092864"/>
          <a:ext cx="7658834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899"/>
                <a:gridCol w="1197097"/>
                <a:gridCol w="512299"/>
                <a:gridCol w="373551"/>
                <a:gridCol w="981907"/>
                <a:gridCol w="1013924"/>
                <a:gridCol w="1056617"/>
                <a:gridCol w="20705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FFFF"/>
                          </a:solidFill>
                        </a:rPr>
                        <a:t>chr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rgbClr val="FFFFFF"/>
                          </a:solidFill>
                        </a:rPr>
                        <a:t>pos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ref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alt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gene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rgbClr val="FFFFFF"/>
                          </a:solidFill>
                        </a:rPr>
                        <a:t>Score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genotype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OMIM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44079970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ABCG8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0.92190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</a:rPr>
                        <a:t>Sitosterolemia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215854316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ABCA12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0.97240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</a:rPr>
                        <a:t>Ichthyosis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216240022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FN1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0.98975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fibronectin</a:t>
                      </a:r>
                      <a:r>
                        <a:rPr lang="en-US" sz="1600" dirty="0" smtClean="0"/>
                        <a:t> deficiency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111718091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CTNNAL1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0.98845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130635074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AK1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0.96915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Hemolytic anemia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29581479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LYZL1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0.58365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64056777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GPR137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0.94075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18800840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PIK3C2G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0.95735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122400030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WDR66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0.93380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71570264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PCNX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0.98635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68504073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CLN6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0.97080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Ceroid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lipofuscinosis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93007504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ST8SIA2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0.91290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5157344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CDS2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0.95755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Potential deleterious variant</a:t>
            </a:r>
            <a:br>
              <a:rPr lang="en-US" sz="2400" dirty="0" smtClean="0"/>
            </a:br>
            <a:r>
              <a:rPr lang="en-US" sz="2400" b="1" dirty="0" smtClean="0"/>
              <a:t>Snyder   …. </a:t>
            </a:r>
            <a:r>
              <a:rPr lang="en-US" sz="1400" dirty="0" smtClean="0"/>
              <a:t>something is wrong ...  </a:t>
            </a:r>
            <a:r>
              <a:rPr lang="en-US" sz="1400" smtClean="0"/>
              <a:t>(metabolism </a:t>
            </a:r>
            <a:r>
              <a:rPr lang="en-US" sz="1400" dirty="0" smtClean="0"/>
              <a:t>???)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7558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360</Words>
  <Application>Microsoft Macintosh PowerPoint</Application>
  <PresentationFormat>On-screen Show (4:3)</PresentationFormat>
  <Paragraphs>203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LOF variants</vt:lpstr>
      <vt:lpstr>Potential deleterious variant Zimmer </vt:lpstr>
      <vt:lpstr>Potential deleterious variant Snyder   …. something is wrong ...  (metabolism ???)</vt:lpstr>
    </vt:vector>
  </TitlesOfParts>
  <Company>F. Hoffmann-La Roche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55</cp:revision>
  <dcterms:created xsi:type="dcterms:W3CDTF">2016-02-10T17:57:02Z</dcterms:created>
  <dcterms:modified xsi:type="dcterms:W3CDTF">2016-02-10T21:21:39Z</dcterms:modified>
</cp:coreProperties>
</file>