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2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0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2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3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9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0C81-4585-0E4C-862F-219393E3120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F3B99-AFF6-EA47-A1F7-D0D88CCD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0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Modeling RNA </a:t>
            </a:r>
            <a:r>
              <a:rPr lang="en-US" dirty="0" smtClean="0"/>
              <a:t>splicing from </a:t>
            </a:r>
            <a:r>
              <a:rPr lang="en-US" dirty="0" smtClean="0"/>
              <a:t>a  massively parallel </a:t>
            </a:r>
            <a:r>
              <a:rPr lang="en-US" dirty="0" smtClean="0"/>
              <a:t>reporter assay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Rutenberg-Schoenberg</a:t>
            </a:r>
          </a:p>
          <a:p>
            <a:r>
              <a:rPr lang="en-US" dirty="0" smtClean="0"/>
              <a:t>P2-VAR</a:t>
            </a:r>
          </a:p>
          <a:p>
            <a:r>
              <a:rPr lang="en-US" dirty="0" smtClean="0"/>
              <a:t>10 Feb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2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the effects of SNPs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GEUVADIS data (RNA-</a:t>
            </a:r>
            <a:r>
              <a:rPr lang="en-US" dirty="0" err="1" smtClean="0"/>
              <a:t>Seq</a:t>
            </a:r>
            <a:r>
              <a:rPr lang="en-US" dirty="0" smtClean="0"/>
              <a:t> of 1000 genomes subjects)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22" y="2716471"/>
            <a:ext cx="6626392" cy="3700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940" y="6257835"/>
            <a:ext cx="785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Correctly predict direction of splicing effect &gt; 80% of the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33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can also predict effects of disease-causing splicing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These are exon-skipping events, instead of just alternative 5’ and 3’ splice junctions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Allegedly, this is much better than the “Splicing code” from Brendan Frey </a:t>
            </a:r>
            <a:r>
              <a:rPr lang="en-US" i="1" dirty="0" smtClean="0"/>
              <a:t>et al.</a:t>
            </a:r>
            <a:r>
              <a:rPr lang="en-US" dirty="0" smtClean="0"/>
              <a:t>, but hard to compare, because Frey </a:t>
            </a:r>
            <a:r>
              <a:rPr lang="en-US" i="1" dirty="0" smtClean="0"/>
              <a:t>et al.</a:t>
            </a:r>
            <a:r>
              <a:rPr lang="en-US" dirty="0" smtClean="0"/>
              <a:t> don’t share their code.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29"/>
          <a:stretch/>
        </p:blipFill>
        <p:spPr>
          <a:xfrm>
            <a:off x="1306285" y="2431230"/>
            <a:ext cx="6697133" cy="23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can also predict effects of disease-causing splicing variants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4924"/>
            <a:ext cx="4394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935" t="3629"/>
          <a:stretch/>
        </p:blipFill>
        <p:spPr>
          <a:xfrm>
            <a:off x="5383591" y="2870304"/>
            <a:ext cx="3152018" cy="2377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0501" y="5660571"/>
            <a:ext cx="675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CLAIM: HAL R</a:t>
            </a:r>
            <a:r>
              <a:rPr lang="en-US" baseline="30000" dirty="0" smtClean="0"/>
              <a:t>2</a:t>
            </a:r>
            <a:r>
              <a:rPr lang="en-US" dirty="0" smtClean="0"/>
              <a:t> = 0.51, SPANR (Brendan Frey group) R</a:t>
            </a:r>
            <a:r>
              <a:rPr lang="en-US" baseline="30000" dirty="0" smtClean="0"/>
              <a:t>2</a:t>
            </a:r>
            <a:r>
              <a:rPr lang="en-US" dirty="0" smtClean="0"/>
              <a:t> = 0.17 for splicing variants of disease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9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Gapped </a:t>
            </a:r>
            <a:r>
              <a:rPr lang="en-US" dirty="0" err="1" smtClean="0"/>
              <a:t>kmers</a:t>
            </a:r>
            <a:r>
              <a:rPr lang="en-US" dirty="0" smtClean="0"/>
              <a:t> for (slightly) improved splicing prediction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Better modeling through improved feature extraction?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8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17170" y="4332578"/>
            <a:ext cx="796884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~200,000 random sequences tested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Use random sequences to predict usage of SD1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Count occurrence of </a:t>
            </a:r>
            <a:r>
              <a:rPr lang="en-US" sz="3000" dirty="0" err="1" smtClean="0"/>
              <a:t>kmers</a:t>
            </a:r>
            <a:r>
              <a:rPr lang="en-US" sz="3000" dirty="0" smtClean="0"/>
              <a:t> or gapped </a:t>
            </a:r>
            <a:r>
              <a:rPr lang="en-US" sz="3000" dirty="0" err="1" smtClean="0"/>
              <a:t>kmers</a:t>
            </a:r>
            <a:endParaRPr lang="en-US" sz="3000" dirty="0" smtClean="0"/>
          </a:p>
          <a:p>
            <a:pPr marL="914400" lvl="1" indent="-457200">
              <a:buFont typeface="Arial"/>
              <a:buChar char="•"/>
            </a:pPr>
            <a:r>
              <a:rPr lang="en-US" sz="2200" dirty="0" smtClean="0"/>
              <a:t>k = # of fixed letters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/>
              <a:t>g = # of gaps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/>
              <a:t>l = total length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9647" y="2685945"/>
            <a:ext cx="1759699" cy="348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689346" y="2851948"/>
            <a:ext cx="11620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51411" y="2851948"/>
            <a:ext cx="200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51823" y="2685945"/>
            <a:ext cx="2174722" cy="348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2" idx="3"/>
          </p:cNvCxnSpPr>
          <p:nvPr/>
        </p:nvCxnSpPr>
        <p:spPr>
          <a:xfrm flipV="1">
            <a:off x="2689346" y="1781229"/>
            <a:ext cx="1552187" cy="10790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1"/>
          </p:cNvCxnSpPr>
          <p:nvPr/>
        </p:nvCxnSpPr>
        <p:spPr>
          <a:xfrm flipH="1" flipV="1">
            <a:off x="4241533" y="1781229"/>
            <a:ext cx="1610290" cy="10790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660315" y="1781229"/>
            <a:ext cx="581218" cy="11033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01674" y="3034552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SD2</a:t>
            </a:r>
          </a:p>
          <a:p>
            <a:r>
              <a:rPr lang="en-US" b="1" dirty="0" smtClean="0"/>
              <a:t>Major splice site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60082" y="2966680"/>
            <a:ext cx="1728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SD1</a:t>
            </a:r>
          </a:p>
          <a:p>
            <a:pPr algn="r"/>
            <a:r>
              <a:rPr lang="en-US" dirty="0" smtClean="0"/>
              <a:t>Minor splice site 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939183" y="2789722"/>
            <a:ext cx="838347" cy="1576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756170" y="2782675"/>
            <a:ext cx="838347" cy="1576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851411" y="2773108"/>
            <a:ext cx="838347" cy="1576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929647" y="3705723"/>
            <a:ext cx="838347" cy="1576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944440" y="3642572"/>
            <a:ext cx="240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nt</a:t>
            </a:r>
            <a:r>
              <a:rPr lang="en-US" dirty="0" smtClean="0"/>
              <a:t> random sequence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47316" y="3145807"/>
            <a:ext cx="106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3’ barcode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Construct/Toy Prediction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6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of gapped </a:t>
            </a:r>
            <a:r>
              <a:rPr lang="en-US" dirty="0" err="1" smtClean="0"/>
              <a:t>kmers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specificity for noncontiguous nucleotides</a:t>
            </a:r>
          </a:p>
          <a:p>
            <a:r>
              <a:rPr lang="en-US" dirty="0" smtClean="0"/>
              <a:t>More likely to be observed than full </a:t>
            </a:r>
            <a:r>
              <a:rPr lang="en-US" dirty="0" err="1" smtClean="0"/>
              <a:t>kmers</a:t>
            </a:r>
            <a:endParaRPr lang="en-US" dirty="0" smtClean="0"/>
          </a:p>
          <a:p>
            <a:pPr lvl="1"/>
            <a:r>
              <a:rPr lang="en-US" dirty="0" smtClean="0"/>
              <a:t>A–TC–G: </a:t>
            </a:r>
            <a:r>
              <a:rPr lang="en-US" dirty="0" smtClean="0">
                <a:solidFill>
                  <a:srgbClr val="008000"/>
                </a:solidFill>
              </a:rPr>
              <a:t>8 bits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ACTCTG: </a:t>
            </a:r>
            <a:r>
              <a:rPr lang="en-US" dirty="0" smtClean="0">
                <a:solidFill>
                  <a:srgbClr val="FF0000"/>
                </a:solidFill>
              </a:rPr>
              <a:t>12 bits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>
                <a:solidFill>
                  <a:srgbClr val="000000"/>
                </a:solidFill>
              </a:rPr>
              <a:t>: More total features as number of gaps increases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overfitting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problems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53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 regularized </a:t>
            </a:r>
            <a:r>
              <a:rPr lang="en-US" dirty="0" err="1" smtClean="0"/>
              <a:t>softmax</a:t>
            </a:r>
            <a:r>
              <a:rPr lang="en-US" dirty="0" smtClean="0"/>
              <a:t> regression</a:t>
            </a:r>
          </a:p>
          <a:p>
            <a:r>
              <a:rPr lang="en-US" b="1" dirty="0" smtClean="0"/>
              <a:t>X </a:t>
            </a:r>
            <a:r>
              <a:rPr lang="en-US" dirty="0" smtClean="0"/>
              <a:t> is the feature matrix, and </a:t>
            </a:r>
            <a:r>
              <a:rPr lang="en-US" b="1" dirty="0" err="1" smtClean="0"/>
              <a:t>ß</a:t>
            </a:r>
            <a:r>
              <a:rPr lang="en-US" dirty="0" smtClean="0"/>
              <a:t> is a vector of weights for each feature</a:t>
            </a:r>
          </a:p>
          <a:p>
            <a:endParaRPr lang="en-US" b="1" dirty="0"/>
          </a:p>
          <a:p>
            <a:r>
              <a:rPr lang="en-US" dirty="0" smtClean="0"/>
              <a:t>The scores from the regression are transformed using the </a:t>
            </a:r>
            <a:r>
              <a:rPr lang="en-US" dirty="0" err="1" smtClean="0"/>
              <a:t>Softmax</a:t>
            </a:r>
            <a:r>
              <a:rPr lang="en-US" dirty="0" smtClean="0"/>
              <a:t> function to produce a discrete probability distribution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247" y="5489560"/>
            <a:ext cx="4616475" cy="926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67" y="3344926"/>
            <a:ext cx="3098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3335"/>
          </a:xfrm>
        </p:spPr>
        <p:txBody>
          <a:bodyPr>
            <a:normAutofit/>
          </a:bodyPr>
          <a:lstStyle/>
          <a:p>
            <a:r>
              <a:rPr lang="en-US" dirty="0" smtClean="0"/>
              <a:t>Loss function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Model cont.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56" y="2166698"/>
            <a:ext cx="7380834" cy="14639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116880" y="3262574"/>
            <a:ext cx="625860" cy="644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3121" y="3906734"/>
            <a:ext cx="27877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L1 regularization</a:t>
            </a:r>
            <a:endParaRPr lang="en-US" sz="3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39854" y="3308585"/>
            <a:ext cx="197346" cy="782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05983" y="4090780"/>
            <a:ext cx="26624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 smtClean="0"/>
              <a:t>Kullback-Leibler</a:t>
            </a:r>
            <a:r>
              <a:rPr lang="en-US" sz="3000" dirty="0" smtClean="0"/>
              <a:t> </a:t>
            </a:r>
          </a:p>
          <a:p>
            <a:pPr algn="ctr"/>
            <a:r>
              <a:rPr lang="en-US" sz="3000" dirty="0" smtClean="0"/>
              <a:t>Divergence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4778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97" y="792226"/>
            <a:ext cx="8100753" cy="606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398"/>
            <a:ext cx="91440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Model performance (no gaps) by # of fixed letters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290785" y="6488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points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0143" y="21408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3845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fixed letters, adding gaps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64" y="1324119"/>
            <a:ext cx="7375017" cy="5520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0785" y="6488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points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0143" y="21408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04554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thoughts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95932"/>
            <a:ext cx="8541149" cy="34466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7779" y="3270707"/>
            <a:ext cx="1759699" cy="348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97478" y="3436710"/>
            <a:ext cx="11620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59543" y="3436710"/>
            <a:ext cx="200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59955" y="3270707"/>
            <a:ext cx="2174722" cy="348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>
          <a:xfrm flipV="1">
            <a:off x="2597478" y="2365991"/>
            <a:ext cx="1552187" cy="10790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1"/>
          </p:cNvCxnSpPr>
          <p:nvPr/>
        </p:nvCxnSpPr>
        <p:spPr>
          <a:xfrm flipH="1" flipV="1">
            <a:off x="4149665" y="2365991"/>
            <a:ext cx="1610290" cy="10790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8447" y="2365991"/>
            <a:ext cx="581218" cy="11033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9806" y="361931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SD2</a:t>
            </a:r>
          </a:p>
          <a:p>
            <a:r>
              <a:rPr lang="en-US" b="1" dirty="0" smtClean="0"/>
              <a:t>Major splice site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68214" y="3551442"/>
            <a:ext cx="1728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SD1</a:t>
            </a:r>
          </a:p>
          <a:p>
            <a:pPr algn="r"/>
            <a:r>
              <a:rPr lang="en-US" dirty="0" smtClean="0"/>
              <a:t>Minor splice site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847315" y="3374484"/>
            <a:ext cx="838347" cy="1576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4302" y="3367437"/>
            <a:ext cx="838347" cy="1576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59543" y="3357870"/>
            <a:ext cx="838347" cy="1576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37779" y="4290485"/>
            <a:ext cx="838347" cy="1576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52572" y="4227334"/>
            <a:ext cx="240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nt</a:t>
            </a:r>
            <a:r>
              <a:rPr lang="en-US" dirty="0" smtClean="0"/>
              <a:t> random sequence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55448" y="3730569"/>
            <a:ext cx="106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3’ barcode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01975" y="4748356"/>
            <a:ext cx="81868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200,000  random sequences (~10</a:t>
            </a:r>
            <a:r>
              <a:rPr lang="en-US" sz="2500" baseline="30000" dirty="0" smtClean="0"/>
              <a:t>6</a:t>
            </a:r>
            <a:r>
              <a:rPr lang="en-US" sz="2500" dirty="0" smtClean="0"/>
              <a:t> for 3’ splice site).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Transfect plasmids into 293T cells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RNA-</a:t>
            </a:r>
            <a:r>
              <a:rPr lang="en-US" sz="2500" dirty="0" err="1" smtClean="0"/>
              <a:t>Seq</a:t>
            </a:r>
            <a:r>
              <a:rPr lang="en-US" sz="2500" dirty="0" smtClean="0"/>
              <a:t> with targeted primers to observe splicing patterns</a:t>
            </a:r>
          </a:p>
          <a:p>
            <a:pPr marL="285750" indent="-285750">
              <a:buFont typeface="Arial"/>
              <a:buChar char="•"/>
            </a:pPr>
            <a:r>
              <a:rPr lang="en-US" sz="2500" b="1" dirty="0" smtClean="0"/>
              <a:t>Predict RNA splicing (of construct and endogenous genes)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97662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6" y="1001214"/>
            <a:ext cx="7745081" cy="5856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with optimal # of gaps, # of fixed letters = 4-7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0785" y="6488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points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0143" y="21408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758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 RANT: </a:t>
            </a:r>
            <a:r>
              <a:rPr lang="en-US" dirty="0" smtClean="0"/>
              <a:t>Use original Rosenberg </a:t>
            </a:r>
            <a:r>
              <a:rPr lang="en-US" i="1" dirty="0" smtClean="0"/>
              <a:t>et al</a:t>
            </a:r>
            <a:r>
              <a:rPr lang="en-US" dirty="0" smtClean="0"/>
              <a:t>. model to find potential SNPs that affect splicing, and evaluate conservation and enrichment for rare variants.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37662" y="4113894"/>
            <a:ext cx="0" cy="18233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637662" y="5937251"/>
            <a:ext cx="1868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9929" y="6030909"/>
            <a:ext cx="224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Predicted ∆PSI</a:t>
            </a:r>
          </a:p>
          <a:p>
            <a:pPr algn="ctr"/>
            <a:r>
              <a:rPr lang="en-US" dirty="0" smtClean="0"/>
              <a:t>(percent spliced in)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86148" y="464586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Rare variants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773715" y="4645866"/>
            <a:ext cx="1732662" cy="1196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9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</a:t>
            </a:r>
            <a:r>
              <a:rPr lang="en-US" dirty="0" err="1" smtClean="0"/>
              <a:t>gapmer</a:t>
            </a:r>
            <a:r>
              <a:rPr lang="en-US" dirty="0" smtClean="0"/>
              <a:t> splicing model for prediction of effects of SNPs on splicing and for identification of conserved nucleotides that affect splicing.</a:t>
            </a:r>
          </a:p>
          <a:p>
            <a:pPr lvl="1"/>
            <a:r>
              <a:rPr lang="en-US" dirty="0" smtClean="0"/>
              <a:t>And think about new models/feature extraction methods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350018" y="4351587"/>
            <a:ext cx="0" cy="18233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50018" y="6174944"/>
            <a:ext cx="1868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32285" y="6268602"/>
            <a:ext cx="224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Predicted ∆PSI</a:t>
            </a:r>
          </a:p>
          <a:p>
            <a:pPr algn="ctr"/>
            <a:r>
              <a:rPr lang="en-US" dirty="0" smtClean="0"/>
              <a:t>(percent spliced in)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98504" y="488355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Rare variants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486071" y="4787010"/>
            <a:ext cx="1732662" cy="1196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86071" y="4542082"/>
            <a:ext cx="1732662" cy="1441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62799" y="5358510"/>
            <a:ext cx="112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old model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8643" y="4602344"/>
            <a:ext cx="123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new model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2935" t="3629"/>
          <a:stretch/>
        </p:blipFill>
        <p:spPr>
          <a:xfrm>
            <a:off x="993020" y="4480180"/>
            <a:ext cx="3152018" cy="2377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45601"/>
            <a:ext cx="26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Rosenberg </a:t>
            </a:r>
            <a:r>
              <a:rPr lang="en-US" i="1" dirty="0" smtClean="0"/>
              <a:t>et al.</a:t>
            </a:r>
            <a:r>
              <a:rPr lang="en-US" dirty="0" smtClean="0"/>
              <a:t> </a:t>
            </a:r>
            <a:r>
              <a:rPr lang="en-US" i="1" dirty="0" smtClean="0"/>
              <a:t>Cell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8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new or improved model to predict effects of RBP knockdown on splicing.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453"/>
            <a:ext cx="2801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RNA </a:t>
            </a:r>
            <a:r>
              <a:rPr lang="en-US" dirty="0" err="1" smtClean="0"/>
              <a:t>BindNSeq</a:t>
            </a:r>
            <a:endParaRPr lang="en-US" dirty="0" smtClean="0"/>
          </a:p>
          <a:p>
            <a:pPr algn="ctr"/>
            <a:r>
              <a:rPr lang="en-US" dirty="0" smtClean="0"/>
              <a:t>(SELEX-style determination </a:t>
            </a:r>
          </a:p>
          <a:p>
            <a:pPr algn="ctr"/>
            <a:r>
              <a:rPr lang="en-US" dirty="0" smtClean="0"/>
              <a:t>of RBP sequence specificity)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1510" y="3014952"/>
            <a:ext cx="3312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Highly bound </a:t>
            </a:r>
            <a:r>
              <a:rPr lang="en-US" dirty="0" err="1" smtClean="0"/>
              <a:t>kmers</a:t>
            </a:r>
            <a:r>
              <a:rPr lang="en-US" dirty="0" smtClean="0"/>
              <a:t> (or </a:t>
            </a:r>
            <a:r>
              <a:rPr lang="en-US" dirty="0" err="1" smtClean="0"/>
              <a:t>gapmers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RBP of interest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2344" y="5780964"/>
            <a:ext cx="399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Delete bound </a:t>
            </a:r>
            <a:r>
              <a:rPr lang="en-US" dirty="0" err="1" smtClean="0"/>
              <a:t>kmers</a:t>
            </a:r>
            <a:r>
              <a:rPr lang="en-US" dirty="0" smtClean="0"/>
              <a:t> from splicing model </a:t>
            </a:r>
          </a:p>
          <a:p>
            <a:r>
              <a:rPr lang="en-US" dirty="0" smtClean="0"/>
              <a:t>(regression weight = 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4266" y="5657671"/>
            <a:ext cx="2555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Compare predicted ∆PSI</a:t>
            </a:r>
          </a:p>
          <a:p>
            <a:pPr algn="ctr"/>
            <a:r>
              <a:rPr lang="en-US" dirty="0" smtClean="0"/>
              <a:t>to knockdown + 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(possibly filtering for </a:t>
            </a:r>
          </a:p>
          <a:p>
            <a:pPr algn="ctr"/>
            <a:r>
              <a:rPr lang="en-US" dirty="0" smtClean="0"/>
              <a:t>CLIP-</a:t>
            </a:r>
            <a:r>
              <a:rPr lang="en-US" dirty="0" err="1" smtClean="0"/>
              <a:t>Seq</a:t>
            </a:r>
            <a:r>
              <a:rPr lang="en-US" dirty="0" smtClean="0"/>
              <a:t> binding sites)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3258568" y="3338118"/>
            <a:ext cx="21629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 flipH="1">
            <a:off x="7950466" y="3338118"/>
            <a:ext cx="783106" cy="2531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529941" y="6126163"/>
            <a:ext cx="13051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r="52517" b="21265"/>
          <a:stretch/>
        </p:blipFill>
        <p:spPr>
          <a:xfrm>
            <a:off x="1000166" y="3940237"/>
            <a:ext cx="1787071" cy="18407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711" y="3799783"/>
            <a:ext cx="1625600" cy="1632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3465" y="648866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Lambert </a:t>
            </a:r>
            <a:r>
              <a:rPr lang="en-US" i="1" dirty="0" smtClean="0"/>
              <a:t>et al</a:t>
            </a:r>
            <a:r>
              <a:rPr lang="en-US" dirty="0" smtClean="0"/>
              <a:t>. 2014 </a:t>
            </a:r>
            <a:r>
              <a:rPr lang="en-US" i="1" dirty="0" smtClean="0"/>
              <a:t>Mol.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20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new reporter assays to predict other properties of RNA (and use these to prioritize disease variants in RNA).</a:t>
            </a:r>
          </a:p>
          <a:p>
            <a:pPr lvl="1"/>
            <a:r>
              <a:rPr lang="en-US" dirty="0" smtClean="0"/>
              <a:t>RNA stability</a:t>
            </a:r>
          </a:p>
          <a:p>
            <a:pPr lvl="1"/>
            <a:r>
              <a:rPr lang="en-US" dirty="0" smtClean="0"/>
              <a:t>RNA localization (nucleus vs. cytoplasm) </a:t>
            </a:r>
          </a:p>
          <a:p>
            <a:pPr lvl="1"/>
            <a:endParaRPr lang="en-US" dirty="0"/>
          </a:p>
          <a:p>
            <a:r>
              <a:rPr lang="en-US" dirty="0" smtClean="0"/>
              <a:t>Next time: (</a:t>
            </a:r>
            <a:r>
              <a:rPr lang="en-US" i="1" dirty="0" smtClean="0"/>
              <a:t>mostly unsuccessful</a:t>
            </a:r>
            <a:r>
              <a:rPr lang="en-US" dirty="0" smtClean="0"/>
              <a:t>) RNA stability prediction using subset of Rosenberg </a:t>
            </a:r>
            <a:r>
              <a:rPr lang="en-US" i="1" dirty="0" smtClean="0"/>
              <a:t>et al</a:t>
            </a:r>
            <a:r>
              <a:rPr lang="en-US" dirty="0" smtClean="0"/>
              <a:t>.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0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suggest that the library size (as large as millions of sequences) is key.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15" y="2628784"/>
            <a:ext cx="5614286" cy="4106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9525" y="6581001"/>
            <a:ext cx="180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Rosenberg </a:t>
            </a:r>
            <a:r>
              <a:rPr lang="en-US" sz="1200" i="1" dirty="0" smtClean="0"/>
              <a:t>et al. Cell</a:t>
            </a:r>
            <a:r>
              <a:rPr lang="en-US" sz="1200" dirty="0" smtClean="0"/>
              <a:t>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26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5’ splicing library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562100"/>
            <a:ext cx="9144001" cy="3713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951" y="5427686"/>
            <a:ext cx="225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“Constitutive” splicing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95592" y="5191835"/>
            <a:ext cx="0" cy="331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9743"/>
          <a:stretch/>
        </p:blipFill>
        <p:spPr>
          <a:xfrm>
            <a:off x="6067044" y="5703389"/>
            <a:ext cx="3048000" cy="12265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1432" y="5820980"/>
            <a:ext cx="2647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relearn splice donor motif from new donor sequences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605810"/>
            <a:ext cx="180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Rosenberg </a:t>
            </a:r>
            <a:r>
              <a:rPr lang="en-US" sz="1200" i="1" dirty="0" smtClean="0"/>
              <a:t>et al. Cell</a:t>
            </a:r>
            <a:r>
              <a:rPr lang="en-US" sz="1200" dirty="0" smtClean="0"/>
              <a:t>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496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effects on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05810"/>
            <a:ext cx="180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Rosenberg </a:t>
            </a:r>
            <a:r>
              <a:rPr lang="en-US" sz="1200" i="1" dirty="0" smtClean="0"/>
              <a:t>et al. Cell</a:t>
            </a:r>
            <a:r>
              <a:rPr lang="en-US" sz="1200" dirty="0" smtClean="0"/>
              <a:t> 2015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9022"/>
            <a:ext cx="9144000" cy="384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600200"/>
            <a:ext cx="6032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kmer</a:t>
            </a:r>
            <a:r>
              <a:rPr lang="en-US" dirty="0" smtClean="0"/>
              <a:t> scores from 5’ and 3’ exon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6493"/>
            <a:ext cx="9144000" cy="359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05810"/>
            <a:ext cx="180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Rosenberg </a:t>
            </a:r>
            <a:r>
              <a:rPr lang="en-US" sz="1200" i="1" dirty="0" smtClean="0"/>
              <a:t>et al. Cell</a:t>
            </a:r>
            <a:r>
              <a:rPr lang="en-US" sz="1200" dirty="0" smtClean="0"/>
              <a:t>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191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Kmer</a:t>
            </a:r>
            <a:r>
              <a:rPr lang="en-US" dirty="0" smtClean="0"/>
              <a:t> effects are additive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84" y="1417638"/>
            <a:ext cx="6264823" cy="4375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585" y="5990828"/>
            <a:ext cx="312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pretty surprising to me…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9525" y="6581001"/>
            <a:ext cx="180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Rosenberg </a:t>
            </a:r>
            <a:r>
              <a:rPr lang="en-US" sz="1200" i="1" dirty="0" smtClean="0"/>
              <a:t>et al. Cell</a:t>
            </a:r>
            <a:r>
              <a:rPr lang="en-US" sz="1200" dirty="0" smtClean="0"/>
              <a:t>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708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predictive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5070"/>
            <a:ext cx="4346919" cy="30635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Bin sequences, count </a:t>
            </a:r>
            <a:r>
              <a:rPr lang="en-US" dirty="0" err="1" smtClean="0"/>
              <a:t>kmer</a:t>
            </a:r>
            <a:r>
              <a:rPr lang="en-US" dirty="0" smtClean="0"/>
              <a:t> frequencies.</a:t>
            </a:r>
          </a:p>
          <a:p>
            <a:r>
              <a:rPr lang="en-US" dirty="0" smtClean="0"/>
              <a:t>Model splicing probability using </a:t>
            </a:r>
            <a:r>
              <a:rPr lang="en-US" dirty="0" smtClean="0"/>
              <a:t>L1-regularized </a:t>
            </a:r>
            <a:r>
              <a:rPr lang="en-US" dirty="0" err="1" smtClean="0"/>
              <a:t>softmax</a:t>
            </a:r>
            <a:r>
              <a:rPr lang="en-US" dirty="0" smtClean="0"/>
              <a:t> regression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3461"/>
            <a:ext cx="9144000" cy="2734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7853" y="4251388"/>
            <a:ext cx="43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 and observed splicing probabilities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758" y="1600200"/>
            <a:ext cx="3657600" cy="2374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39525" y="6581001"/>
            <a:ext cx="180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Rosenberg </a:t>
            </a:r>
            <a:r>
              <a:rPr lang="en-US" sz="1200" i="1" dirty="0" smtClean="0"/>
              <a:t>et al. Cell</a:t>
            </a:r>
            <a:r>
              <a:rPr lang="en-US" sz="1200" dirty="0" smtClean="0"/>
              <a:t>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854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valuable are incremental data points to modeling the splicing of the construct?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39525" y="6581001"/>
            <a:ext cx="180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Rosenberg </a:t>
            </a:r>
            <a:r>
              <a:rPr lang="en-US" sz="1200" i="1" dirty="0" smtClean="0"/>
              <a:t>et al. Cell</a:t>
            </a:r>
            <a:r>
              <a:rPr lang="en-US" sz="1200" dirty="0" smtClean="0"/>
              <a:t> 2015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836"/>
            <a:ext cx="9144000" cy="41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772</Words>
  <Application>Microsoft Macintosh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Modeling RNA splicing from a  massively parallel reporter assay</vt:lpstr>
      <vt:lpstr>Background thoughts</vt:lpstr>
      <vt:lpstr>Overview</vt:lpstr>
      <vt:lpstr>Alternative 5’ splicing library</vt:lpstr>
      <vt:lpstr>Sequence effects on splicing</vt:lpstr>
      <vt:lpstr>Comparison of kmer scores from 5’ and 3’ exon libraries</vt:lpstr>
      <vt:lpstr>Kmer effects are additive</vt:lpstr>
      <vt:lpstr>Building a predictive model</vt:lpstr>
      <vt:lpstr>How valuable are incremental data points to modeling the splicing of the construct?</vt:lpstr>
      <vt:lpstr>Predicting the effects of SNPs</vt:lpstr>
      <vt:lpstr>Model can also predict effects of disease-causing splicing variants</vt:lpstr>
      <vt:lpstr>Model can also predict effects of disease-causing splicing variants</vt:lpstr>
      <vt:lpstr>Gapped kmers for (slightly) improved splicing prediction  Better modeling through improved feature extraction?</vt:lpstr>
      <vt:lpstr>Construct/Toy Prediction problem</vt:lpstr>
      <vt:lpstr>Advantages and disadvantages of gapped kmers</vt:lpstr>
      <vt:lpstr>Model</vt:lpstr>
      <vt:lpstr>Model cont.</vt:lpstr>
      <vt:lpstr>Model performance (no gaps) by # of fixed letters</vt:lpstr>
      <vt:lpstr>5 fixed letters, adding gaps</vt:lpstr>
      <vt:lpstr>Results with optimal # of gaps, # of fixed letters = 4-7</vt:lpstr>
      <vt:lpstr>Going forward</vt:lpstr>
      <vt:lpstr>Going forward</vt:lpstr>
      <vt:lpstr>Going forward</vt:lpstr>
      <vt:lpstr>Going forward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RNA splicing (and stability) from a  massively parallel reporter assay</dc:title>
  <dc:creator>Michael Rutenberg Schoenberg</dc:creator>
  <cp:lastModifiedBy>Michael Rutenberg Schoenberg</cp:lastModifiedBy>
  <cp:revision>5</cp:revision>
  <dcterms:created xsi:type="dcterms:W3CDTF">2016-02-10T22:16:06Z</dcterms:created>
  <dcterms:modified xsi:type="dcterms:W3CDTF">2016-02-10T23:35:34Z</dcterms:modified>
</cp:coreProperties>
</file>