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62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C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7"/>
    <p:restoredTop sz="94627"/>
  </p:normalViewPr>
  <p:slideViewPr>
    <p:cSldViewPr snapToGrid="0" snapToObjects="1">
      <p:cViewPr>
        <p:scale>
          <a:sx n="100" d="100"/>
          <a:sy n="100" d="100"/>
        </p:scale>
        <p:origin x="4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9965B-5B52-7C40-BA62-F56BBDB953A6}" type="datetimeFigureOut">
              <a:rPr lang="en-US" smtClean="0"/>
              <a:t>2/5/16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952CA-A231-894B-A10E-2D64C5CD8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1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</a:t>
            </a:r>
            <a:r>
              <a:rPr lang="en-US" baseline="0" dirty="0" smtClean="0"/>
              <a:t>flow is good, but showing average is not a good idea.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analysis one by one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use a boxplot on the side of each box, to show the exact numbers of all 20 samples, how they distribute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01B20-0AF2-2843-8C08-656E17F2C40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74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</a:t>
            </a:r>
            <a:r>
              <a:rPr lang="en-US" baseline="0" dirty="0" smtClean="0"/>
              <a:t>flow is good, but showing average is not a good idea.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analysis one by one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use a boxplot on the side of each box, to show the exact numbers of all 20 samples, how they distribute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01B20-0AF2-2843-8C08-656E17F2C40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253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9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80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3DDA4-19BC-B14F-88DD-4059B7FE18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647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E6C-F9C2-6B47-B69C-44E1D550AA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52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B451-A9C3-B442-9FD1-AF43307C19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29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0B04-2FD4-EB4D-B39A-33B25DF4BE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49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D30-FBEA-834D-A666-2FEBD0AAA6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423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72E-8FD0-E043-901E-9DE6F1A2C4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330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7D70-1556-284E-AC0D-7A9771CA0A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47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43B1-68ED-A241-BC37-10B75F0D67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3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0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889-4EC7-2D40-BFCB-A075E7EDF3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97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A978-F3A1-2D45-AC6E-473FA535DF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86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293B-455E-7645-96E2-8E9E1B2949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16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1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0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6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8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3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0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E2092-C130-4449-B796-073B5DFC1C2F}" type="datetimeFigureOut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F4280-E778-664B-9C9A-245B1AC25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9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E35AED9-1B92-4E46-9C2E-9FA9264B93E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2/5/16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5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Zimmerone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Variant Annotation &amp; Filtration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6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/>
          <p:cNvSpPr txBox="1"/>
          <p:nvPr/>
        </p:nvSpPr>
        <p:spPr>
          <a:xfrm>
            <a:off x="524191" y="2299277"/>
            <a:ext cx="3832717" cy="2308324"/>
          </a:xfrm>
          <a:prstGeom prst="rect">
            <a:avLst/>
          </a:prstGeom>
          <a:solidFill>
            <a:srgbClr val="FDFCD5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088169" y="845753"/>
            <a:ext cx="6278332" cy="56820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085" y="71361"/>
            <a:ext cx="11389217" cy="642721"/>
          </a:xfrm>
        </p:spPr>
        <p:txBody>
          <a:bodyPr>
            <a:noAutofit/>
          </a:bodyPr>
          <a:lstStyle/>
          <a:p>
            <a:r>
              <a:rPr lang="en-US" sz="4000" dirty="0" smtClean="0"/>
              <a:t>Variants Filtration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45251"/>
            <a:ext cx="2844800" cy="365125"/>
          </a:xfrm>
        </p:spPr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Process 9"/>
          <p:cNvSpPr/>
          <p:nvPr/>
        </p:nvSpPr>
        <p:spPr>
          <a:xfrm>
            <a:off x="1305672" y="2661195"/>
            <a:ext cx="2095851" cy="330227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s-IS" sz="1400" dirty="0" smtClean="0">
                <a:solidFill>
                  <a:schemeClr val="tx1"/>
                </a:solidFill>
              </a:rPr>
              <a:t>2,783,409 germline </a:t>
            </a:r>
            <a:r>
              <a:rPr lang="en-US" sz="1400" dirty="0" smtClean="0">
                <a:solidFill>
                  <a:schemeClr val="tx1"/>
                </a:solidFill>
              </a:rPr>
              <a:t>SNVs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flipH="1">
            <a:off x="2302068" y="3002296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rminator 27"/>
          <p:cNvSpPr/>
          <p:nvPr/>
        </p:nvSpPr>
        <p:spPr>
          <a:xfrm>
            <a:off x="1938274" y="3159613"/>
            <a:ext cx="934065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coding?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 rot="2288104">
            <a:off x="2085827" y="3475655"/>
            <a:ext cx="118759" cy="37563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839956" y="3508659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p:sp>
        <p:nvSpPr>
          <p:cNvPr id="31" name="Right Arrow 30"/>
          <p:cNvSpPr/>
          <p:nvPr/>
        </p:nvSpPr>
        <p:spPr>
          <a:xfrm rot="2935572">
            <a:off x="2500007" y="3613972"/>
            <a:ext cx="438217" cy="1289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rocess 31"/>
          <p:cNvSpPr/>
          <p:nvPr/>
        </p:nvSpPr>
        <p:spPr>
          <a:xfrm>
            <a:off x="1400618" y="3840583"/>
            <a:ext cx="907276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s-IS" sz="1400" smtClean="0">
                <a:solidFill>
                  <a:schemeClr val="tx1"/>
                </a:solidFill>
              </a:rPr>
              <a:t>2,766,483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Process 32"/>
          <p:cNvSpPr/>
          <p:nvPr/>
        </p:nvSpPr>
        <p:spPr>
          <a:xfrm>
            <a:off x="2833008" y="3924073"/>
            <a:ext cx="686501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s-IS" sz="1400" dirty="0" smtClean="0">
                <a:solidFill>
                  <a:schemeClr val="tx1"/>
                </a:solidFill>
              </a:rPr>
              <a:t>16,926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59278" y="3589779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</a:t>
            </a:r>
            <a:endParaRPr lang="en-US" sz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9888323" y="924411"/>
            <a:ext cx="1458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</a:t>
            </a:r>
            <a:r>
              <a:rPr lang="en-US" sz="2400" b="1" dirty="0" smtClean="0">
                <a:solidFill>
                  <a:srgbClr val="FF0000"/>
                </a:solidFill>
              </a:rPr>
              <a:t>oding Variants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3" name="Down Arrow 102"/>
          <p:cNvSpPr/>
          <p:nvPr/>
        </p:nvSpPr>
        <p:spPr>
          <a:xfrm flipH="1">
            <a:off x="7486069" y="1823778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4" name="Terminator 103"/>
          <p:cNvSpPr/>
          <p:nvPr/>
        </p:nvSpPr>
        <p:spPr>
          <a:xfrm>
            <a:off x="6586417" y="1981095"/>
            <a:ext cx="2005780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err="1">
                <a:solidFill>
                  <a:prstClr val="black"/>
                </a:solidFill>
              </a:rPr>
              <a:t>Nonsynonymous</a:t>
            </a:r>
            <a:r>
              <a:rPr lang="en-US" sz="1400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105" name="Down Arrow 104"/>
          <p:cNvSpPr/>
          <p:nvPr/>
        </p:nvSpPr>
        <p:spPr>
          <a:xfrm>
            <a:off x="7486069" y="2325224"/>
            <a:ext cx="103239" cy="37362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250094" y="2403883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107" name="Right Arrow 106"/>
          <p:cNvSpPr/>
          <p:nvPr/>
        </p:nvSpPr>
        <p:spPr>
          <a:xfrm>
            <a:off x="7569643" y="2462877"/>
            <a:ext cx="378541" cy="9832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604055" y="2284201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109" name="Process 108"/>
          <p:cNvSpPr/>
          <p:nvPr/>
        </p:nvSpPr>
        <p:spPr>
          <a:xfrm>
            <a:off x="7209156" y="2718516"/>
            <a:ext cx="603835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smtClean="0">
                <a:solidFill>
                  <a:prstClr val="black"/>
                </a:solidFill>
              </a:rPr>
              <a:t>7,861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10" name="Process 109"/>
          <p:cNvSpPr/>
          <p:nvPr/>
        </p:nvSpPr>
        <p:spPr>
          <a:xfrm>
            <a:off x="7962932" y="2369470"/>
            <a:ext cx="629265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smtClean="0">
                <a:solidFill>
                  <a:prstClr val="black"/>
                </a:solidFill>
              </a:rPr>
              <a:t>8,844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11" name="Down Arrow 110"/>
          <p:cNvSpPr/>
          <p:nvPr/>
        </p:nvSpPr>
        <p:spPr>
          <a:xfrm flipH="1">
            <a:off x="7514334" y="3041741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2" name="Terminator 111"/>
          <p:cNvSpPr/>
          <p:nvPr/>
        </p:nvSpPr>
        <p:spPr>
          <a:xfrm>
            <a:off x="6157488" y="3218723"/>
            <a:ext cx="2864462" cy="33188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Gene under negative selection?</a:t>
            </a:r>
          </a:p>
        </p:txBody>
      </p:sp>
      <p:sp>
        <p:nvSpPr>
          <p:cNvPr id="113" name="Down Arrow 112"/>
          <p:cNvSpPr/>
          <p:nvPr/>
        </p:nvSpPr>
        <p:spPr>
          <a:xfrm rot="2288104">
            <a:off x="6916254" y="3541514"/>
            <a:ext cx="126740" cy="29474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570443" y="3557937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115" name="Right Arrow 114"/>
          <p:cNvSpPr/>
          <p:nvPr/>
        </p:nvSpPr>
        <p:spPr>
          <a:xfrm rot="2935572">
            <a:off x="8135599" y="3620880"/>
            <a:ext cx="313108" cy="1583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16" name="Process 115"/>
          <p:cNvSpPr/>
          <p:nvPr/>
        </p:nvSpPr>
        <p:spPr>
          <a:xfrm>
            <a:off x="6474804" y="3813739"/>
            <a:ext cx="646248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smtClean="0">
                <a:solidFill>
                  <a:prstClr val="black"/>
                </a:solidFill>
              </a:rPr>
              <a:t>5,631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17" name="Process 116"/>
          <p:cNvSpPr/>
          <p:nvPr/>
        </p:nvSpPr>
        <p:spPr>
          <a:xfrm>
            <a:off x="8115330" y="3857430"/>
            <a:ext cx="752157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smtClean="0">
                <a:solidFill>
                  <a:prstClr val="black"/>
                </a:solidFill>
              </a:rPr>
              <a:t>2,230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8384502" y="3572689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119" name="Down Arrow 118"/>
          <p:cNvSpPr/>
          <p:nvPr/>
        </p:nvSpPr>
        <p:spPr>
          <a:xfrm flipH="1">
            <a:off x="8361139" y="4197929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20" name="Terminator 119"/>
          <p:cNvSpPr/>
          <p:nvPr/>
        </p:nvSpPr>
        <p:spPr>
          <a:xfrm>
            <a:off x="8017013" y="4377779"/>
            <a:ext cx="850474" cy="301454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err="1">
                <a:solidFill>
                  <a:prstClr val="black"/>
                </a:solidFill>
              </a:rPr>
              <a:t>LoF</a:t>
            </a:r>
            <a:r>
              <a:rPr lang="en-US" sz="1400" dirty="0">
                <a:solidFill>
                  <a:prstClr val="black"/>
                </a:solidFill>
              </a:rPr>
              <a:t>?</a:t>
            </a:r>
          </a:p>
        </p:txBody>
      </p:sp>
      <p:sp>
        <p:nvSpPr>
          <p:cNvPr id="121" name="Down Arrow 120"/>
          <p:cNvSpPr/>
          <p:nvPr/>
        </p:nvSpPr>
        <p:spPr>
          <a:xfrm rot="2288104">
            <a:off x="7857554" y="4679713"/>
            <a:ext cx="157484" cy="37165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619626" y="4704293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123" name="Right Arrow 122"/>
          <p:cNvSpPr/>
          <p:nvPr/>
        </p:nvSpPr>
        <p:spPr>
          <a:xfrm rot="2935572">
            <a:off x="8727612" y="4812242"/>
            <a:ext cx="364981" cy="13839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24" name="Process 123"/>
          <p:cNvSpPr/>
          <p:nvPr/>
        </p:nvSpPr>
        <p:spPr>
          <a:xfrm>
            <a:off x="7241100" y="4998887"/>
            <a:ext cx="686213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smtClean="0">
                <a:solidFill>
                  <a:prstClr val="black"/>
                </a:solidFill>
              </a:rPr>
              <a:t>2,215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5" name="Process 124"/>
          <p:cNvSpPr/>
          <p:nvPr/>
        </p:nvSpPr>
        <p:spPr>
          <a:xfrm>
            <a:off x="9021951" y="4981292"/>
            <a:ext cx="782469" cy="27784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smtClean="0">
                <a:solidFill>
                  <a:srgbClr val="FF0000"/>
                </a:solidFill>
              </a:rPr>
              <a:t>15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8907248" y="4696513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127" name="Terminator 126"/>
          <p:cNvSpPr/>
          <p:nvPr/>
        </p:nvSpPr>
        <p:spPr>
          <a:xfrm>
            <a:off x="6838775" y="887513"/>
            <a:ext cx="1454355" cy="286526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dirty="0">
                <a:solidFill>
                  <a:prstClr val="black"/>
                </a:solidFill>
              </a:rPr>
              <a:t>coding?</a:t>
            </a:r>
          </a:p>
        </p:txBody>
      </p:sp>
      <p:sp>
        <p:nvSpPr>
          <p:cNvPr id="128" name="Right Arrow 127"/>
          <p:cNvSpPr/>
          <p:nvPr/>
        </p:nvSpPr>
        <p:spPr>
          <a:xfrm rot="5400000">
            <a:off x="7414229" y="1235321"/>
            <a:ext cx="281048" cy="23569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29" name="Process 128"/>
          <p:cNvSpPr/>
          <p:nvPr/>
        </p:nvSpPr>
        <p:spPr>
          <a:xfrm>
            <a:off x="7209156" y="1511045"/>
            <a:ext cx="753775" cy="253709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smtClean="0">
                <a:solidFill>
                  <a:prstClr val="black"/>
                </a:solidFill>
              </a:rPr>
              <a:t>16,926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691339" y="1203845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131" name="Down Arrow 130"/>
          <p:cNvSpPr/>
          <p:nvPr/>
        </p:nvSpPr>
        <p:spPr>
          <a:xfrm flipH="1">
            <a:off x="7435295" y="5316443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2" name="Terminator 131"/>
          <p:cNvSpPr/>
          <p:nvPr/>
        </p:nvSpPr>
        <p:spPr>
          <a:xfrm>
            <a:off x="6740884" y="5470655"/>
            <a:ext cx="1498194" cy="338974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Gene is a hub?</a:t>
            </a:r>
          </a:p>
        </p:txBody>
      </p:sp>
      <p:sp>
        <p:nvSpPr>
          <p:cNvPr id="133" name="Down Arrow 132"/>
          <p:cNvSpPr/>
          <p:nvPr/>
        </p:nvSpPr>
        <p:spPr>
          <a:xfrm rot="2288104">
            <a:off x="7197513" y="5881313"/>
            <a:ext cx="112243" cy="2061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973182" y="5822807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135" name="Right Arrow 134"/>
          <p:cNvSpPr/>
          <p:nvPr/>
        </p:nvSpPr>
        <p:spPr>
          <a:xfrm rot="2935572">
            <a:off x="7677212" y="5912959"/>
            <a:ext cx="212193" cy="10476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36" name="Process 135"/>
          <p:cNvSpPr/>
          <p:nvPr/>
        </p:nvSpPr>
        <p:spPr>
          <a:xfrm>
            <a:off x="6474804" y="6118357"/>
            <a:ext cx="647469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smtClean="0">
                <a:solidFill>
                  <a:prstClr val="black"/>
                </a:solidFill>
              </a:rPr>
              <a:t>1,571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37" name="Process 136"/>
          <p:cNvSpPr/>
          <p:nvPr/>
        </p:nvSpPr>
        <p:spPr>
          <a:xfrm>
            <a:off x="7594216" y="6109057"/>
            <a:ext cx="705468" cy="27784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smtClean="0">
                <a:solidFill>
                  <a:srgbClr val="FF0000"/>
                </a:solidFill>
              </a:rPr>
              <a:t>644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7855185" y="5840449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0533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/>
          <p:cNvSpPr txBox="1"/>
          <p:nvPr/>
        </p:nvSpPr>
        <p:spPr>
          <a:xfrm>
            <a:off x="319845" y="1131920"/>
            <a:ext cx="3832717" cy="4741220"/>
          </a:xfrm>
          <a:prstGeom prst="rect">
            <a:avLst/>
          </a:prstGeom>
          <a:solidFill>
            <a:srgbClr val="FDFCD5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43400" y="845753"/>
            <a:ext cx="7721600" cy="56820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085" y="71361"/>
            <a:ext cx="11389217" cy="642721"/>
          </a:xfrm>
        </p:spPr>
        <p:txBody>
          <a:bodyPr>
            <a:noAutofit/>
          </a:bodyPr>
          <a:lstStyle/>
          <a:p>
            <a:r>
              <a:rPr lang="en-US" sz="4000" dirty="0" smtClean="0"/>
              <a:t>Variants Filtration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45251"/>
            <a:ext cx="2844800" cy="365125"/>
          </a:xfrm>
        </p:spPr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Process 9"/>
          <p:cNvSpPr/>
          <p:nvPr/>
        </p:nvSpPr>
        <p:spPr>
          <a:xfrm>
            <a:off x="1507726" y="1417638"/>
            <a:ext cx="2095851" cy="330227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s-IS" sz="1400" smtClean="0">
                <a:solidFill>
                  <a:schemeClr val="tx1"/>
                </a:solidFill>
              </a:rPr>
              <a:t>2,783,409 germline </a:t>
            </a:r>
            <a:r>
              <a:rPr lang="en-US" sz="1400" dirty="0" smtClean="0">
                <a:solidFill>
                  <a:schemeClr val="tx1"/>
                </a:solidFill>
              </a:rPr>
              <a:t>SNVs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 flipH="1">
            <a:off x="1968264" y="2903609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rminator 11"/>
          <p:cNvSpPr/>
          <p:nvPr/>
        </p:nvSpPr>
        <p:spPr>
          <a:xfrm>
            <a:off x="1068613" y="3060925"/>
            <a:ext cx="2005780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ENCODE Annotated?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1968264" y="3405055"/>
            <a:ext cx="103239" cy="37362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32290" y="3483713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</a:t>
            </a:r>
            <a:endParaRPr lang="en-US" sz="1200" dirty="0"/>
          </a:p>
        </p:txBody>
      </p:sp>
      <p:sp>
        <p:nvSpPr>
          <p:cNvPr id="15" name="Right Arrow 14"/>
          <p:cNvSpPr/>
          <p:nvPr/>
        </p:nvSpPr>
        <p:spPr>
          <a:xfrm>
            <a:off x="2051838" y="3542708"/>
            <a:ext cx="378541" cy="9832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86251" y="3364031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p:sp>
        <p:nvSpPr>
          <p:cNvPr id="17" name="Process 16"/>
          <p:cNvSpPr/>
          <p:nvPr/>
        </p:nvSpPr>
        <p:spPr>
          <a:xfrm>
            <a:off x="1602671" y="3798346"/>
            <a:ext cx="842456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s-IS" sz="1400" dirty="0" smtClean="0">
                <a:solidFill>
                  <a:schemeClr val="tx1"/>
                </a:solidFill>
              </a:rPr>
              <a:t>722,903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Process 17"/>
          <p:cNvSpPr/>
          <p:nvPr/>
        </p:nvSpPr>
        <p:spPr>
          <a:xfrm>
            <a:off x="2445127" y="3449300"/>
            <a:ext cx="999367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s-IS" sz="1400" dirty="0" smtClean="0">
                <a:solidFill>
                  <a:schemeClr val="tx1"/>
                </a:solidFill>
              </a:rPr>
              <a:t>2,043,580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 flipH="1">
            <a:off x="1996529" y="4121572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rminator 19"/>
          <p:cNvSpPr/>
          <p:nvPr/>
        </p:nvSpPr>
        <p:spPr>
          <a:xfrm>
            <a:off x="1175536" y="4298553"/>
            <a:ext cx="1752603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In sensitive region?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 rot="2288104">
            <a:off x="1323670" y="4595498"/>
            <a:ext cx="135623" cy="5112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052639" y="4637767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p:sp>
        <p:nvSpPr>
          <p:cNvPr id="23" name="Right Arrow 22"/>
          <p:cNvSpPr/>
          <p:nvPr/>
        </p:nvSpPr>
        <p:spPr>
          <a:xfrm rot="2935572">
            <a:off x="2593018" y="4775723"/>
            <a:ext cx="502765" cy="13776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rocess 23"/>
          <p:cNvSpPr/>
          <p:nvPr/>
        </p:nvSpPr>
        <p:spPr>
          <a:xfrm>
            <a:off x="434483" y="5087675"/>
            <a:ext cx="868394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714,906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Process 24"/>
          <p:cNvSpPr/>
          <p:nvPr/>
        </p:nvSpPr>
        <p:spPr>
          <a:xfrm>
            <a:off x="2928139" y="5064799"/>
            <a:ext cx="656307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7,997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66698" y="4652519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</a:t>
            </a:r>
            <a:endParaRPr lang="en-US" sz="1200" dirty="0"/>
          </a:p>
        </p:txBody>
      </p:sp>
      <p:sp>
        <p:nvSpPr>
          <p:cNvPr id="27" name="Down Arrow 26"/>
          <p:cNvSpPr/>
          <p:nvPr/>
        </p:nvSpPr>
        <p:spPr>
          <a:xfrm flipH="1">
            <a:off x="2504122" y="1758739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rminator 27"/>
          <p:cNvSpPr/>
          <p:nvPr/>
        </p:nvSpPr>
        <p:spPr>
          <a:xfrm>
            <a:off x="2140328" y="1916056"/>
            <a:ext cx="934065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coding?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 rot="2288104">
            <a:off x="2287881" y="2232098"/>
            <a:ext cx="118759" cy="37563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042010" y="2265102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</a:t>
            </a:r>
          </a:p>
        </p:txBody>
      </p:sp>
      <p:sp>
        <p:nvSpPr>
          <p:cNvPr id="31" name="Right Arrow 30"/>
          <p:cNvSpPr/>
          <p:nvPr/>
        </p:nvSpPr>
        <p:spPr>
          <a:xfrm rot="2935572">
            <a:off x="2702061" y="2370415"/>
            <a:ext cx="438217" cy="1289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rocess 31"/>
          <p:cNvSpPr/>
          <p:nvPr/>
        </p:nvSpPr>
        <p:spPr>
          <a:xfrm>
            <a:off x="1602672" y="2597026"/>
            <a:ext cx="907276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s-IS" sz="1400" smtClean="0">
                <a:solidFill>
                  <a:schemeClr val="tx1"/>
                </a:solidFill>
              </a:rPr>
              <a:t>2,766,483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Process 32"/>
          <p:cNvSpPr/>
          <p:nvPr/>
        </p:nvSpPr>
        <p:spPr>
          <a:xfrm>
            <a:off x="3035062" y="2680516"/>
            <a:ext cx="686501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s-IS" sz="1400" dirty="0" smtClean="0">
                <a:solidFill>
                  <a:schemeClr val="tx1"/>
                </a:solidFill>
              </a:rPr>
              <a:t>16,926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61332" y="2346222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</a:t>
            </a:r>
            <a:endParaRPr lang="en-US" sz="1200" dirty="0"/>
          </a:p>
        </p:txBody>
      </p:sp>
      <p:sp>
        <p:nvSpPr>
          <p:cNvPr id="35" name="Process 34"/>
          <p:cNvSpPr/>
          <p:nvPr/>
        </p:nvSpPr>
        <p:spPr>
          <a:xfrm>
            <a:off x="5315334" y="2161590"/>
            <a:ext cx="916392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cs-CZ" sz="1400" dirty="0" smtClean="0">
                <a:solidFill>
                  <a:prstClr val="black"/>
                </a:solidFill>
              </a:rPr>
              <a:t>714,906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 flipH="1">
            <a:off x="5690954" y="2474297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" name="Terminator 36"/>
          <p:cNvSpPr/>
          <p:nvPr/>
        </p:nvSpPr>
        <p:spPr>
          <a:xfrm>
            <a:off x="4987946" y="2641447"/>
            <a:ext cx="1546936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Breaks TF motif?</a:t>
            </a:r>
          </a:p>
        </p:txBody>
      </p:sp>
      <p:sp>
        <p:nvSpPr>
          <p:cNvPr id="38" name="Down Arrow 37"/>
          <p:cNvSpPr/>
          <p:nvPr/>
        </p:nvSpPr>
        <p:spPr>
          <a:xfrm rot="2288104">
            <a:off x="5405888" y="2947656"/>
            <a:ext cx="118759" cy="37563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60016" y="2980661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40" name="Right Arrow 39"/>
          <p:cNvSpPr/>
          <p:nvPr/>
        </p:nvSpPr>
        <p:spPr>
          <a:xfrm rot="2935572">
            <a:off x="5820068" y="3085974"/>
            <a:ext cx="438217" cy="1289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1" name="Process 40"/>
          <p:cNvSpPr/>
          <p:nvPr/>
        </p:nvSpPr>
        <p:spPr>
          <a:xfrm>
            <a:off x="6153069" y="3319875"/>
            <a:ext cx="792410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cs-CZ" sz="1400" dirty="0" smtClean="0">
                <a:solidFill>
                  <a:prstClr val="black"/>
                </a:solidFill>
              </a:rPr>
              <a:t>115,340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79338" y="2985581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43" name="Down Arrow 42"/>
          <p:cNvSpPr/>
          <p:nvPr/>
        </p:nvSpPr>
        <p:spPr>
          <a:xfrm flipH="1">
            <a:off x="6354632" y="3639421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4" name="Terminator 43"/>
          <p:cNvSpPr/>
          <p:nvPr/>
        </p:nvSpPr>
        <p:spPr>
          <a:xfrm>
            <a:off x="5548387" y="3806571"/>
            <a:ext cx="1818966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Target </a:t>
            </a:r>
            <a:r>
              <a:rPr lang="en-US" sz="1400">
                <a:solidFill>
                  <a:prstClr val="black"/>
                </a:solidFill>
              </a:rPr>
              <a:t>gene known?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45" name="Down Arrow 44"/>
          <p:cNvSpPr/>
          <p:nvPr/>
        </p:nvSpPr>
        <p:spPr>
          <a:xfrm rot="2288104">
            <a:off x="6069566" y="4112780"/>
            <a:ext cx="118759" cy="37563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23694" y="4145785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47" name="Right Arrow 46"/>
          <p:cNvSpPr/>
          <p:nvPr/>
        </p:nvSpPr>
        <p:spPr>
          <a:xfrm rot="2935572">
            <a:off x="6483746" y="4251098"/>
            <a:ext cx="438217" cy="1289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8" name="Process 47"/>
          <p:cNvSpPr/>
          <p:nvPr/>
        </p:nvSpPr>
        <p:spPr>
          <a:xfrm>
            <a:off x="5395990" y="4477709"/>
            <a:ext cx="703005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is-IS" sz="1400" dirty="0" smtClean="0">
                <a:solidFill>
                  <a:prstClr val="black"/>
                </a:solidFill>
              </a:rPr>
              <a:t>50,851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49" name="Process 48"/>
          <p:cNvSpPr/>
          <p:nvPr/>
        </p:nvSpPr>
        <p:spPr>
          <a:xfrm>
            <a:off x="6816747" y="4484999"/>
            <a:ext cx="732503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cs-CZ" sz="1400" dirty="0" smtClean="0">
                <a:solidFill>
                  <a:prstClr val="black"/>
                </a:solidFill>
              </a:rPr>
              <a:t>64,489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43016" y="4150705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51" name="Down Arrow 50"/>
          <p:cNvSpPr/>
          <p:nvPr/>
        </p:nvSpPr>
        <p:spPr>
          <a:xfrm flipH="1">
            <a:off x="7008478" y="4804548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2" name="Terminator 51"/>
          <p:cNvSpPr/>
          <p:nvPr/>
        </p:nvSpPr>
        <p:spPr>
          <a:xfrm>
            <a:off x="6098995" y="4971698"/>
            <a:ext cx="1922205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Target </a:t>
            </a:r>
            <a:r>
              <a:rPr lang="en-US" sz="1400">
                <a:solidFill>
                  <a:prstClr val="black"/>
                </a:solidFill>
              </a:rPr>
              <a:t>gene is a hub?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3" name="Down Arrow 52"/>
          <p:cNvSpPr/>
          <p:nvPr/>
        </p:nvSpPr>
        <p:spPr>
          <a:xfrm rot="2288104">
            <a:off x="6723412" y="5277907"/>
            <a:ext cx="118759" cy="37563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77540" y="5310912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55" name="Right Arrow 54"/>
          <p:cNvSpPr/>
          <p:nvPr/>
        </p:nvSpPr>
        <p:spPr>
          <a:xfrm rot="2935572">
            <a:off x="7137592" y="5416225"/>
            <a:ext cx="438217" cy="1289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Process 55"/>
          <p:cNvSpPr/>
          <p:nvPr/>
        </p:nvSpPr>
        <p:spPr>
          <a:xfrm>
            <a:off x="6098995" y="5642836"/>
            <a:ext cx="717751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is-IS" sz="1400" smtClean="0">
                <a:solidFill>
                  <a:prstClr val="black"/>
                </a:solidFill>
              </a:rPr>
              <a:t>12,938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7" name="Process 56"/>
          <p:cNvSpPr/>
          <p:nvPr/>
        </p:nvSpPr>
        <p:spPr>
          <a:xfrm>
            <a:off x="7470592" y="5650126"/>
            <a:ext cx="812650" cy="284196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uk-UA" sz="1400" dirty="0" smtClean="0">
                <a:solidFill>
                  <a:srgbClr val="FF0000"/>
                </a:solidFill>
              </a:rPr>
              <a:t>51</a:t>
            </a:r>
            <a:r>
              <a:rPr lang="en-US" sz="1400" dirty="0" smtClean="0">
                <a:solidFill>
                  <a:srgbClr val="FF0000"/>
                </a:solidFill>
              </a:rPr>
              <a:t>,</a:t>
            </a:r>
            <a:r>
              <a:rPr lang="uk-UA" sz="1400" dirty="0" smtClean="0">
                <a:solidFill>
                  <a:srgbClr val="FF0000"/>
                </a:solidFill>
              </a:rPr>
              <a:t>551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396862" y="5315832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59" name="Down Arrow 58"/>
          <p:cNvSpPr/>
          <p:nvPr/>
        </p:nvSpPr>
        <p:spPr>
          <a:xfrm flipH="1">
            <a:off x="5656065" y="1316856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Terminator 59"/>
          <p:cNvSpPr/>
          <p:nvPr/>
        </p:nvSpPr>
        <p:spPr>
          <a:xfrm>
            <a:off x="4835072" y="1493838"/>
            <a:ext cx="1752603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In sensitive region?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15334" y="1845254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62" name="Down Arrow 61"/>
          <p:cNvSpPr/>
          <p:nvPr/>
        </p:nvSpPr>
        <p:spPr>
          <a:xfrm flipH="1">
            <a:off x="5679875" y="1912175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3" name="Process 62"/>
          <p:cNvSpPr/>
          <p:nvPr/>
        </p:nvSpPr>
        <p:spPr>
          <a:xfrm>
            <a:off x="4676682" y="3312585"/>
            <a:ext cx="871705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is-IS" sz="1400" smtClean="0">
                <a:solidFill>
                  <a:prstClr val="black"/>
                </a:solidFill>
              </a:rPr>
              <a:t>599,566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64" name="Process 63"/>
          <p:cNvSpPr/>
          <p:nvPr/>
        </p:nvSpPr>
        <p:spPr>
          <a:xfrm>
            <a:off x="8652608" y="1733348"/>
            <a:ext cx="737421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smtClean="0">
                <a:solidFill>
                  <a:prstClr val="black"/>
                </a:solidFill>
              </a:rPr>
              <a:t>7,997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65" name="Down Arrow 64"/>
          <p:cNvSpPr/>
          <p:nvPr/>
        </p:nvSpPr>
        <p:spPr>
          <a:xfrm flipH="1">
            <a:off x="8972157" y="2073847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Terminator 65"/>
          <p:cNvSpPr/>
          <p:nvPr/>
        </p:nvSpPr>
        <p:spPr>
          <a:xfrm>
            <a:off x="8087248" y="2240997"/>
            <a:ext cx="2192593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In </a:t>
            </a:r>
            <a:r>
              <a:rPr lang="en-US" sz="1400">
                <a:solidFill>
                  <a:prstClr val="black"/>
                </a:solidFill>
              </a:rPr>
              <a:t>ultra-sensitive region?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 rot="2288104">
            <a:off x="8755916" y="2547206"/>
            <a:ext cx="118759" cy="37563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510044" y="2580211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69" name="Right Arrow 68"/>
          <p:cNvSpPr/>
          <p:nvPr/>
        </p:nvSpPr>
        <p:spPr>
          <a:xfrm rot="2935572">
            <a:off x="9170096" y="2685524"/>
            <a:ext cx="438217" cy="1289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Process 69"/>
          <p:cNvSpPr/>
          <p:nvPr/>
        </p:nvSpPr>
        <p:spPr>
          <a:xfrm>
            <a:off x="8114312" y="2912135"/>
            <a:ext cx="671033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smtClean="0">
                <a:solidFill>
                  <a:prstClr val="black"/>
                </a:solidFill>
              </a:rPr>
              <a:t>7,617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71" name="Process 70"/>
          <p:cNvSpPr/>
          <p:nvPr/>
        </p:nvSpPr>
        <p:spPr>
          <a:xfrm>
            <a:off x="9503097" y="2919425"/>
            <a:ext cx="550607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smtClean="0">
                <a:solidFill>
                  <a:prstClr val="black"/>
                </a:solidFill>
              </a:rPr>
              <a:t>380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429366" y="2585131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73" name="Down Arrow 72"/>
          <p:cNvSpPr/>
          <p:nvPr/>
        </p:nvSpPr>
        <p:spPr>
          <a:xfrm flipH="1">
            <a:off x="8935305" y="845753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4" name="Terminator 73"/>
          <p:cNvSpPr/>
          <p:nvPr/>
        </p:nvSpPr>
        <p:spPr>
          <a:xfrm>
            <a:off x="8114312" y="1022735"/>
            <a:ext cx="1752603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>
                <a:solidFill>
                  <a:prstClr val="black"/>
                </a:solidFill>
              </a:rPr>
              <a:t>In sensitive region?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75" name="Right Arrow 74"/>
          <p:cNvSpPr/>
          <p:nvPr/>
        </p:nvSpPr>
        <p:spPr>
          <a:xfrm rot="5400000">
            <a:off x="8813187" y="1428151"/>
            <a:ext cx="336298" cy="17195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020730" y="1405277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77" name="Down Arrow 76"/>
          <p:cNvSpPr/>
          <p:nvPr/>
        </p:nvSpPr>
        <p:spPr>
          <a:xfrm flipH="1">
            <a:off x="9778403" y="3245594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8" name="Terminator 77"/>
          <p:cNvSpPr/>
          <p:nvPr/>
        </p:nvSpPr>
        <p:spPr>
          <a:xfrm>
            <a:off x="9075395" y="3412744"/>
            <a:ext cx="1546936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Breaks TF motif?</a:t>
            </a:r>
          </a:p>
        </p:txBody>
      </p:sp>
      <p:sp>
        <p:nvSpPr>
          <p:cNvPr id="79" name="Down Arrow 78"/>
          <p:cNvSpPr/>
          <p:nvPr/>
        </p:nvSpPr>
        <p:spPr>
          <a:xfrm rot="2288104">
            <a:off x="9493337" y="3718953"/>
            <a:ext cx="118759" cy="37563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247465" y="3751958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81" name="Right Arrow 80"/>
          <p:cNvSpPr/>
          <p:nvPr/>
        </p:nvSpPr>
        <p:spPr>
          <a:xfrm rot="2935572">
            <a:off x="9907517" y="3857271"/>
            <a:ext cx="438217" cy="1289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2" name="Process 81"/>
          <p:cNvSpPr/>
          <p:nvPr/>
        </p:nvSpPr>
        <p:spPr>
          <a:xfrm>
            <a:off x="8972159" y="4083882"/>
            <a:ext cx="550607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smtClean="0">
                <a:solidFill>
                  <a:prstClr val="black"/>
                </a:solidFill>
              </a:rPr>
              <a:t>302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83" name="Process 82"/>
          <p:cNvSpPr/>
          <p:nvPr/>
        </p:nvSpPr>
        <p:spPr>
          <a:xfrm>
            <a:off x="10240518" y="4091172"/>
            <a:ext cx="550607" cy="285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smtClean="0">
                <a:solidFill>
                  <a:prstClr val="black"/>
                </a:solidFill>
              </a:rPr>
              <a:t>78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0166787" y="3756878"/>
            <a:ext cx="235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85" name="Down Arrow 84"/>
          <p:cNvSpPr/>
          <p:nvPr/>
        </p:nvSpPr>
        <p:spPr>
          <a:xfrm flipH="1">
            <a:off x="10491237" y="4478048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6" name="Terminator 85"/>
          <p:cNvSpPr/>
          <p:nvPr/>
        </p:nvSpPr>
        <p:spPr>
          <a:xfrm>
            <a:off x="9581754" y="4704190"/>
            <a:ext cx="1922205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Target gene known?</a:t>
            </a:r>
          </a:p>
        </p:txBody>
      </p:sp>
      <p:sp>
        <p:nvSpPr>
          <p:cNvPr id="87" name="Terminator 86"/>
          <p:cNvSpPr/>
          <p:nvPr/>
        </p:nvSpPr>
        <p:spPr>
          <a:xfrm>
            <a:off x="9983488" y="5586973"/>
            <a:ext cx="1922205" cy="294121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Target </a:t>
            </a:r>
            <a:r>
              <a:rPr lang="en-US" sz="1400">
                <a:solidFill>
                  <a:prstClr val="black"/>
                </a:solidFill>
              </a:rPr>
              <a:t>gene is a hub?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88" name="Down Arrow 87"/>
          <p:cNvSpPr/>
          <p:nvPr/>
        </p:nvSpPr>
        <p:spPr>
          <a:xfrm rot="2288104">
            <a:off x="10302127" y="5025823"/>
            <a:ext cx="80418" cy="23694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0055369" y="5032190"/>
            <a:ext cx="159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90" name="Right Arrow 89"/>
          <p:cNvSpPr/>
          <p:nvPr/>
        </p:nvSpPr>
        <p:spPr>
          <a:xfrm rot="2935572">
            <a:off x="10682668" y="5083653"/>
            <a:ext cx="276422" cy="8728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1" name="Process 90"/>
          <p:cNvSpPr/>
          <p:nvPr/>
        </p:nvSpPr>
        <p:spPr>
          <a:xfrm>
            <a:off x="9769224" y="5223964"/>
            <a:ext cx="428528" cy="259119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smtClean="0">
                <a:solidFill>
                  <a:prstClr val="black"/>
                </a:solidFill>
              </a:rPr>
              <a:t>36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92" name="Process 91"/>
          <p:cNvSpPr/>
          <p:nvPr/>
        </p:nvSpPr>
        <p:spPr>
          <a:xfrm rot="10800000" flipV="1">
            <a:off x="10805733" y="5223396"/>
            <a:ext cx="469443" cy="23127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smtClean="0">
                <a:solidFill>
                  <a:schemeClr val="tx1"/>
                </a:solidFill>
              </a:rPr>
              <a:t>42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0974691" y="5037110"/>
            <a:ext cx="159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94" name="Down Arrow 93"/>
          <p:cNvSpPr/>
          <p:nvPr/>
        </p:nvSpPr>
        <p:spPr>
          <a:xfrm flipH="1">
            <a:off x="10886525" y="5416270"/>
            <a:ext cx="103239" cy="1573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5" name="Down Arrow 94"/>
          <p:cNvSpPr/>
          <p:nvPr/>
        </p:nvSpPr>
        <p:spPr>
          <a:xfrm rot="2288104">
            <a:off x="10583117" y="5892609"/>
            <a:ext cx="80418" cy="23694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0336359" y="5898976"/>
            <a:ext cx="159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N</a:t>
            </a:r>
          </a:p>
        </p:txBody>
      </p:sp>
      <p:sp>
        <p:nvSpPr>
          <p:cNvPr id="97" name="Process 96"/>
          <p:cNvSpPr/>
          <p:nvPr/>
        </p:nvSpPr>
        <p:spPr>
          <a:xfrm>
            <a:off x="10279841" y="6100256"/>
            <a:ext cx="367965" cy="235422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98" name="Process 97"/>
          <p:cNvSpPr/>
          <p:nvPr/>
        </p:nvSpPr>
        <p:spPr>
          <a:xfrm rot="10800000" flipV="1">
            <a:off x="11245252" y="6114542"/>
            <a:ext cx="385623" cy="221135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sz="1400" dirty="0" smtClean="0">
                <a:solidFill>
                  <a:srgbClr val="FF0000"/>
                </a:solidFill>
              </a:rPr>
              <a:t>36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255681" y="5903896"/>
            <a:ext cx="159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100" name="Right Arrow 99"/>
          <p:cNvSpPr/>
          <p:nvPr/>
        </p:nvSpPr>
        <p:spPr>
          <a:xfrm rot="2935572">
            <a:off x="11106536" y="5979011"/>
            <a:ext cx="276422" cy="8728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0215159" y="924411"/>
            <a:ext cx="1690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Non-coding Variants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1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238</Words>
  <Application>Microsoft Macintosh PowerPoint</Application>
  <PresentationFormat>Widescreen</PresentationFormat>
  <Paragraphs>112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1_Office Theme</vt:lpstr>
      <vt:lpstr>Zimmerone</vt:lpstr>
      <vt:lpstr>Variants Filtration</vt:lpstr>
      <vt:lpstr>Variants Filtration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Xiaotong Li</dc:creator>
  <cp:lastModifiedBy>Xiaotong Li</cp:lastModifiedBy>
  <cp:revision>29</cp:revision>
  <dcterms:created xsi:type="dcterms:W3CDTF">2016-02-04T17:13:12Z</dcterms:created>
  <dcterms:modified xsi:type="dcterms:W3CDTF">2016-02-05T21:01:53Z</dcterms:modified>
</cp:coreProperties>
</file>