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sldIdLst>
    <p:sldId id="263" r:id="rId2"/>
    <p:sldId id="262" r:id="rId3"/>
    <p:sldId id="260" r:id="rId4"/>
    <p:sldId id="261" r:id="rId5"/>
    <p:sldId id="265" r:id="rId6"/>
    <p:sldId id="266" r:id="rId7"/>
    <p:sldId id="264" r:id="rId8"/>
    <p:sldId id="268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775"/>
  </p:normalViewPr>
  <p:slideViewPr>
    <p:cSldViewPr snapToGrid="0" snapToObjects="1">
      <p:cViewPr varScale="1">
        <p:scale>
          <a:sx n="90" d="100"/>
          <a:sy n="90" d="100"/>
        </p:scale>
        <p:origin x="174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3551B4-809B-D64F-9334-CA41EB4078BC}" type="datetimeFigureOut">
              <a:rPr lang="en-US" smtClean="0"/>
              <a:t>2/4/16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A70F8B-D7E5-CB4D-A868-99D6C1D2A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81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 slides from </a:t>
            </a:r>
            <a:r>
              <a:rPr lang="en-US" dirty="0" err="1" smtClean="0"/>
              <a:t>dw</a:t>
            </a:r>
            <a:r>
              <a:rPr lang="en-US" dirty="0" smtClean="0"/>
              <a:t> encode authors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A70F8B-D7E5-CB4D-A868-99D6C1D2A15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804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30443FD-D90D-2F4C-9933-D7989B2719D3}" type="datetimeFigureOut">
              <a:rPr lang="en-US"/>
              <a:pPr>
                <a:defRPr/>
              </a:pPr>
              <a:t>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5FB90E0-F704-B246-95DD-5E2B679792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392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30443FD-D90D-2F4C-9933-D7989B2719D3}" type="datetimeFigureOut">
              <a:rPr lang="en-US"/>
              <a:pPr>
                <a:defRPr/>
              </a:pPr>
              <a:t>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5D3E7EF-7AF6-5345-A5E6-BD86E2F652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510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30443FD-D90D-2F4C-9933-D7989B2719D3}" type="datetimeFigureOut">
              <a:rPr lang="en-US"/>
              <a:pPr>
                <a:defRPr/>
              </a:pPr>
              <a:t>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0D96257-E734-1747-80C8-809F125D45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131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30443FD-D90D-2F4C-9933-D7989B2719D3}" type="datetimeFigureOut">
              <a:rPr lang="en-US"/>
              <a:pPr>
                <a:defRPr/>
              </a:pPr>
              <a:t>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2D780BC-6F87-464D-ABA0-94F2F7EFAE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674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30443FD-D90D-2F4C-9933-D7989B2719D3}" type="datetimeFigureOut">
              <a:rPr lang="en-US"/>
              <a:pPr>
                <a:defRPr/>
              </a:pPr>
              <a:t>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C48B660-6B4D-BE42-BA6C-08C64C9A12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354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30443FD-D90D-2F4C-9933-D7989B2719D3}" type="datetimeFigureOut">
              <a:rPr lang="en-US"/>
              <a:pPr>
                <a:defRPr/>
              </a:pPr>
              <a:t>2/4/16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0E3E69D-23EF-4342-B8AD-E8C978BC45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407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30443FD-D90D-2F4C-9933-D7989B2719D3}" type="datetimeFigureOut">
              <a:rPr lang="en-US"/>
              <a:pPr>
                <a:defRPr/>
              </a:pPr>
              <a:t>2/4/16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B72817F-430B-0B46-B686-4BB59D1888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009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30443FD-D90D-2F4C-9933-D7989B2719D3}" type="datetimeFigureOut">
              <a:rPr lang="en-US"/>
              <a:pPr>
                <a:defRPr/>
              </a:pPr>
              <a:t>2/4/16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BE3AD29-5053-1D4C-8EE0-3F2EAEFA7A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254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30443FD-D90D-2F4C-9933-D7989B2719D3}" type="datetimeFigureOut">
              <a:rPr lang="en-US"/>
              <a:pPr>
                <a:defRPr/>
              </a:pPr>
              <a:t>2/4/16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D7FB339-513B-CE45-A23F-4B4645E1F7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152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30443FD-D90D-2F4C-9933-D7989B2719D3}" type="datetimeFigureOut">
              <a:rPr lang="en-US"/>
              <a:pPr>
                <a:defRPr/>
              </a:pPr>
              <a:t>2/4/16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A53693B-473A-EB40-A0AA-29D6A9011B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314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30443FD-D90D-2F4C-9933-D7989B2719D3}" type="datetimeFigureOut">
              <a:rPr lang="en-US"/>
              <a:pPr>
                <a:defRPr/>
              </a:pPr>
              <a:t>2/4/16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8041D1A-6C25-CB45-9076-33B0EFF58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570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150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330443FD-D90D-2F4C-9933-D7989B2719D3}" type="datetimeFigureOut">
              <a:rPr lang="en-US"/>
              <a:pPr>
                <a:defRPr/>
              </a:pPr>
              <a:t>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AF94F938-B610-2843-BF6B-F420EE718A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83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20" Type="http://schemas.openxmlformats.org/officeDocument/2006/relationships/image" Target="../media/image2.jpg"/><Relationship Id="rId21" Type="http://schemas.openxmlformats.org/officeDocument/2006/relationships/image" Target="../media/image3.png"/><Relationship Id="rId22" Type="http://schemas.openxmlformats.org/officeDocument/2006/relationships/image" Target="../media/image4.jpeg"/><Relationship Id="rId23" Type="http://schemas.openxmlformats.org/officeDocument/2006/relationships/image" Target="../media/image5.jpeg"/><Relationship Id="rId24" Type="http://schemas.openxmlformats.org/officeDocument/2006/relationships/image" Target="../media/image6.png"/><Relationship Id="rId25" Type="http://schemas.openxmlformats.org/officeDocument/2006/relationships/image" Target="../media/image7.png"/><Relationship Id="rId26" Type="http://schemas.openxmlformats.org/officeDocument/2006/relationships/image" Target="../media/image8.png"/><Relationship Id="rId27" Type="http://schemas.openxmlformats.org/officeDocument/2006/relationships/image" Target="../media/image9.jpeg"/><Relationship Id="rId28" Type="http://schemas.openxmlformats.org/officeDocument/2006/relationships/image" Target="../media/image10.jpeg"/><Relationship Id="rId29" Type="http://schemas.openxmlformats.org/officeDocument/2006/relationships/image" Target="../media/image11.jpeg"/><Relationship Id="rId30" Type="http://schemas.openxmlformats.org/officeDocument/2006/relationships/image" Target="../media/image12.jpeg"/><Relationship Id="rId31" Type="http://schemas.openxmlformats.org/officeDocument/2006/relationships/image" Target="../media/image13.png"/><Relationship Id="rId10" Type="http://schemas.openxmlformats.org/officeDocument/2006/relationships/tags" Target="../tags/tag10.xml"/><Relationship Id="rId11" Type="http://schemas.openxmlformats.org/officeDocument/2006/relationships/tags" Target="../tags/tag11.xml"/><Relationship Id="rId12" Type="http://schemas.openxmlformats.org/officeDocument/2006/relationships/tags" Target="../tags/tag12.xml"/><Relationship Id="rId13" Type="http://schemas.openxmlformats.org/officeDocument/2006/relationships/tags" Target="../tags/tag13.xml"/><Relationship Id="rId14" Type="http://schemas.openxmlformats.org/officeDocument/2006/relationships/tags" Target="../tags/tag14.xml"/><Relationship Id="rId15" Type="http://schemas.openxmlformats.org/officeDocument/2006/relationships/tags" Target="../tags/tag15.xml"/><Relationship Id="rId16" Type="http://schemas.openxmlformats.org/officeDocument/2006/relationships/tags" Target="../tags/tag16.xml"/><Relationship Id="rId17" Type="http://schemas.openxmlformats.org/officeDocument/2006/relationships/tags" Target="../tags/tag17.xml"/><Relationship Id="rId18" Type="http://schemas.openxmlformats.org/officeDocument/2006/relationships/tags" Target="../tags/tag18.xml"/><Relationship Id="rId19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2" Type="http://schemas.openxmlformats.org/officeDocument/2006/relationships/tags" Target="../tags/tag2.xml"/><Relationship Id="rId3" Type="http://schemas.openxmlformats.org/officeDocument/2006/relationships/tags" Target="../tags/tag3.xml"/><Relationship Id="rId4" Type="http://schemas.openxmlformats.org/officeDocument/2006/relationships/tags" Target="../tags/tag4.xml"/><Relationship Id="rId5" Type="http://schemas.openxmlformats.org/officeDocument/2006/relationships/tags" Target="../tags/tag5.xml"/><Relationship Id="rId6" Type="http://schemas.openxmlformats.org/officeDocument/2006/relationships/tags" Target="../tags/tag6.xml"/><Relationship Id="rId7" Type="http://schemas.openxmlformats.org/officeDocument/2006/relationships/tags" Target="../tags/tag7.xml"/><Relationship Id="rId8" Type="http://schemas.openxmlformats.org/officeDocument/2006/relationships/tags" Target="../tags/tag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ENCODE project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83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36" y="0"/>
            <a:ext cx="8963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19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QOjbCsWsAED44-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475" y="4312044"/>
            <a:ext cx="1361680" cy="179060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7" name="Straight Connector 6"/>
          <p:cNvCxnSpPr/>
          <p:nvPr/>
        </p:nvCxnSpPr>
        <p:spPr bwMode="auto">
          <a:xfrm>
            <a:off x="36513" y="3230563"/>
            <a:ext cx="0" cy="13652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>
            <p:custDataLst>
              <p:tags r:id="rId1"/>
            </p:custDataLst>
          </p:nvPr>
        </p:nvCxnSpPr>
        <p:spPr>
          <a:xfrm>
            <a:off x="36513" y="3357563"/>
            <a:ext cx="5635625" cy="0"/>
          </a:xfrm>
          <a:prstGeom prst="straightConnector1">
            <a:avLst/>
          </a:prstGeom>
          <a:ln w="317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>
            <p:custDataLst>
              <p:tags r:id="rId2"/>
            </p:custDataLst>
          </p:nvPr>
        </p:nvCxnSpPr>
        <p:spPr>
          <a:xfrm>
            <a:off x="5056188" y="3357563"/>
            <a:ext cx="1951037" cy="0"/>
          </a:xfrm>
          <a:prstGeom prst="straightConnector1">
            <a:avLst/>
          </a:prstGeom>
          <a:ln w="31750">
            <a:solidFill>
              <a:schemeClr val="tx1"/>
            </a:solidFill>
            <a:prstDash val="lg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396875" y="-12700"/>
            <a:ext cx="129698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prstClr val="black"/>
                </a:solidFill>
                <a:latin typeface="Helvetica"/>
                <a:ea typeface="ＭＳ Ｐゴシック" charset="0"/>
                <a:cs typeface="Helvetica"/>
              </a:rPr>
              <a:t>The Human</a:t>
            </a:r>
          </a:p>
          <a:p>
            <a:pPr algn="ctr">
              <a:defRPr/>
            </a:pPr>
            <a:r>
              <a:rPr lang="en-US" sz="1200" dirty="0">
                <a:solidFill>
                  <a:prstClr val="black"/>
                </a:solidFill>
                <a:latin typeface="Helvetica"/>
                <a:ea typeface="ＭＳ Ｐゴシック" charset="0"/>
                <a:cs typeface="Helvetica"/>
              </a:rPr>
              <a:t>Genome Project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561975" y="6318250"/>
            <a:ext cx="7747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1200" dirty="0">
                <a:solidFill>
                  <a:prstClr val="black"/>
                </a:solidFill>
                <a:latin typeface="Helvetica"/>
                <a:ea typeface="宋体"/>
                <a:cs typeface="Helvetica"/>
              </a:rPr>
              <a:t>Worm</a:t>
            </a:r>
            <a:endParaRPr lang="en-US" sz="1200" dirty="0">
              <a:solidFill>
                <a:prstClr val="black"/>
              </a:solidFill>
              <a:latin typeface="Helvetica"/>
              <a:ea typeface="ＭＳ Ｐゴシック" charset="0"/>
              <a:cs typeface="Helvetica"/>
            </a:endParaRPr>
          </a:p>
          <a:p>
            <a:pPr algn="ctr">
              <a:defRPr/>
            </a:pPr>
            <a:r>
              <a:rPr lang="en-US" sz="1200" dirty="0">
                <a:solidFill>
                  <a:prstClr val="black"/>
                </a:solidFill>
                <a:latin typeface="Helvetica"/>
                <a:ea typeface="ＭＳ Ｐゴシック" charset="0"/>
                <a:cs typeface="Helvetica"/>
              </a:rPr>
              <a:t>Genome</a:t>
            </a:r>
          </a:p>
        </p:txBody>
      </p:sp>
      <p:cxnSp>
        <p:nvCxnSpPr>
          <p:cNvPr id="115" name="Straight Connector 114"/>
          <p:cNvCxnSpPr/>
          <p:nvPr>
            <p:custDataLst>
              <p:tags r:id="rId3"/>
            </p:custDataLst>
          </p:nvPr>
        </p:nvCxnSpPr>
        <p:spPr>
          <a:xfrm flipH="1" flipV="1">
            <a:off x="5672138" y="3341688"/>
            <a:ext cx="601662" cy="957264"/>
          </a:xfrm>
          <a:prstGeom prst="line">
            <a:avLst/>
          </a:prstGeom>
          <a:ln cap="rnd">
            <a:solidFill>
              <a:schemeClr val="tx1"/>
            </a:solidFill>
            <a:prstDash val="sysDash"/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>
            <a:stCxn id="60459" idx="3"/>
            <a:endCxn id="60434" idx="2"/>
          </p:cNvCxnSpPr>
          <p:nvPr>
            <p:custDataLst>
              <p:tags r:id="rId4"/>
            </p:custDataLst>
          </p:nvPr>
        </p:nvCxnSpPr>
        <p:spPr>
          <a:xfrm flipV="1">
            <a:off x="5477770" y="2381250"/>
            <a:ext cx="2885181" cy="972243"/>
          </a:xfrm>
          <a:prstGeom prst="line">
            <a:avLst/>
          </a:prstGeom>
          <a:ln cap="rnd">
            <a:solidFill>
              <a:schemeClr val="tx1"/>
            </a:solidFill>
            <a:prstDash val="sysDash"/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663825" y="-1588"/>
            <a:ext cx="84296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prstClr val="black"/>
                </a:solidFill>
                <a:latin typeface="Helvetica"/>
                <a:ea typeface="ＭＳ Ｐゴシック" charset="0"/>
                <a:cs typeface="Helvetica"/>
              </a:rPr>
              <a:t>ENCODE</a:t>
            </a:r>
          </a:p>
          <a:p>
            <a:pPr algn="ctr">
              <a:defRPr/>
            </a:pPr>
            <a:r>
              <a:rPr lang="en-US" sz="1200" dirty="0">
                <a:solidFill>
                  <a:prstClr val="black"/>
                </a:solidFill>
                <a:latin typeface="Helvetica"/>
                <a:ea typeface="ＭＳ Ｐゴシック" charset="0"/>
                <a:cs typeface="Helvetica"/>
              </a:rPr>
              <a:t>Pilot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862638" y="0"/>
            <a:ext cx="1057275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prstClr val="black"/>
                </a:solidFill>
                <a:latin typeface="Helvetica"/>
                <a:ea typeface="ＭＳ Ｐゴシック" charset="0"/>
                <a:cs typeface="Helvetica"/>
              </a:rPr>
              <a:t>Comparative</a:t>
            </a:r>
          </a:p>
          <a:p>
            <a:pPr algn="ctr">
              <a:defRPr/>
            </a:pPr>
            <a:r>
              <a:rPr lang="en-US" sz="1200" dirty="0">
                <a:solidFill>
                  <a:prstClr val="black"/>
                </a:solidFill>
                <a:latin typeface="Helvetica"/>
                <a:ea typeface="ＭＳ Ｐゴシック" charset="0"/>
                <a:cs typeface="Helvetica"/>
              </a:rPr>
              <a:t>ENCODE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758113" y="-7938"/>
            <a:ext cx="1311275" cy="461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dirty="0" err="1">
                <a:solidFill>
                  <a:prstClr val="black"/>
                </a:solidFill>
                <a:latin typeface="Helvetica"/>
                <a:ea typeface="ＭＳ Ｐゴシック" charset="0"/>
                <a:cs typeface="Helvetica"/>
              </a:rPr>
              <a:t>Epigenome</a:t>
            </a:r>
            <a:endParaRPr lang="en-US" sz="1200" dirty="0">
              <a:solidFill>
                <a:prstClr val="black"/>
              </a:solidFill>
              <a:latin typeface="Helvetica"/>
              <a:ea typeface="ＭＳ Ｐゴシック" charset="0"/>
              <a:cs typeface="Helvetica"/>
            </a:endParaRPr>
          </a:p>
          <a:p>
            <a:pPr algn="ctr">
              <a:defRPr/>
            </a:pPr>
            <a:r>
              <a:rPr lang="en-US" sz="1200" dirty="0">
                <a:solidFill>
                  <a:prstClr val="black"/>
                </a:solidFill>
                <a:latin typeface="Helvetica"/>
                <a:ea typeface="ＭＳ Ｐゴシック" charset="0"/>
                <a:cs typeface="Helvetica"/>
              </a:rPr>
              <a:t>Roadmap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981450" y="6318250"/>
            <a:ext cx="123666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1200" dirty="0">
                <a:solidFill>
                  <a:prstClr val="black"/>
                </a:solidFill>
                <a:latin typeface="Helvetica"/>
                <a:ea typeface="宋体"/>
                <a:cs typeface="Helvetica"/>
              </a:rPr>
              <a:t>1000 Genomes</a:t>
            </a:r>
            <a:endParaRPr lang="en-US" sz="1200" dirty="0">
              <a:solidFill>
                <a:prstClr val="black"/>
              </a:solidFill>
              <a:latin typeface="Helvetica"/>
              <a:ea typeface="ＭＳ Ｐゴシック" charset="0"/>
              <a:cs typeface="Helvetica"/>
            </a:endParaRPr>
          </a:p>
          <a:p>
            <a:pPr algn="ctr">
              <a:defRPr/>
            </a:pPr>
            <a:r>
              <a:rPr lang="en-US" sz="1200" dirty="0">
                <a:solidFill>
                  <a:prstClr val="black"/>
                </a:solidFill>
                <a:latin typeface="Helvetica"/>
                <a:ea typeface="ＭＳ Ｐゴシック" charset="0"/>
                <a:cs typeface="Helvetica"/>
              </a:rPr>
              <a:t>Pilot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610475" y="6318250"/>
            <a:ext cx="5810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1200" dirty="0" err="1">
                <a:solidFill>
                  <a:prstClr val="black"/>
                </a:solidFill>
                <a:latin typeface="Helvetica"/>
                <a:ea typeface="宋体"/>
                <a:cs typeface="Helvetica"/>
              </a:rPr>
              <a:t>GTEx</a:t>
            </a:r>
            <a:endParaRPr lang="en-US" sz="1200" dirty="0">
              <a:solidFill>
                <a:prstClr val="black"/>
              </a:solidFill>
              <a:latin typeface="Helvetica"/>
              <a:ea typeface="ＭＳ Ｐゴシック" charset="0"/>
              <a:cs typeface="Helvetica"/>
            </a:endParaRPr>
          </a:p>
        </p:txBody>
      </p:sp>
      <p:pic>
        <p:nvPicPr>
          <p:cNvPr id="60433" name="Picture 1" descr="F1.medium.gif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200" y="4298950"/>
            <a:ext cx="1438275" cy="1828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4" name="Picture 17" descr="cover_nature.jp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513" y="522288"/>
            <a:ext cx="1412875" cy="185896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0439" name="Group 17"/>
          <p:cNvGrpSpPr>
            <a:grpSpLocks/>
          </p:cNvGrpSpPr>
          <p:nvPr/>
        </p:nvGrpSpPr>
        <p:grpSpPr bwMode="auto">
          <a:xfrm>
            <a:off x="292100" y="3205163"/>
            <a:ext cx="1079500" cy="138112"/>
            <a:chOff x="292085" y="3205547"/>
            <a:chExt cx="1079770" cy="137725"/>
          </a:xfrm>
        </p:grpSpPr>
        <p:cxnSp>
          <p:nvCxnSpPr>
            <p:cNvPr id="8" name="Straight Connector 7"/>
            <p:cNvCxnSpPr/>
            <p:nvPr/>
          </p:nvCxnSpPr>
          <p:spPr bwMode="auto">
            <a:xfrm>
              <a:off x="292085" y="3249872"/>
              <a:ext cx="0" cy="91817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auto">
            <a:xfrm rot="5400000">
              <a:off x="515325" y="3294987"/>
              <a:ext cx="91817" cy="1587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 bwMode="auto">
            <a:xfrm rot="5400000">
              <a:off x="1302993" y="3274410"/>
              <a:ext cx="137725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 bwMode="auto">
            <a:xfrm rot="5400000">
              <a:off x="790829" y="3295778"/>
              <a:ext cx="93400" cy="1587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 bwMode="auto">
            <a:xfrm rot="5400000">
              <a:off x="1058386" y="3296570"/>
              <a:ext cx="91817" cy="1587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440" name="Group 65"/>
          <p:cNvGrpSpPr>
            <a:grpSpLocks/>
          </p:cNvGrpSpPr>
          <p:nvPr/>
        </p:nvGrpSpPr>
        <p:grpSpPr bwMode="auto">
          <a:xfrm>
            <a:off x="1657350" y="3206750"/>
            <a:ext cx="1079500" cy="136525"/>
            <a:chOff x="292085" y="3205547"/>
            <a:chExt cx="1079770" cy="137725"/>
          </a:xfrm>
        </p:grpSpPr>
        <p:cxnSp>
          <p:nvCxnSpPr>
            <p:cNvPr id="67" name="Straight Connector 66"/>
            <p:cNvCxnSpPr/>
            <p:nvPr/>
          </p:nvCxnSpPr>
          <p:spPr bwMode="auto">
            <a:xfrm>
              <a:off x="292085" y="3250388"/>
              <a:ext cx="0" cy="91283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 bwMode="auto">
            <a:xfrm rot="5400000">
              <a:off x="515593" y="3295235"/>
              <a:ext cx="91283" cy="1587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 bwMode="auto">
            <a:xfrm rot="5400000">
              <a:off x="1302992" y="3274410"/>
              <a:ext cx="137725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 bwMode="auto">
            <a:xfrm rot="5400000">
              <a:off x="791086" y="3296036"/>
              <a:ext cx="92884" cy="1587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 bwMode="auto">
            <a:xfrm rot="5400000">
              <a:off x="1058653" y="3296837"/>
              <a:ext cx="91282" cy="1587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441" name="Group 71"/>
          <p:cNvGrpSpPr>
            <a:grpSpLocks/>
          </p:cNvGrpSpPr>
          <p:nvPr/>
        </p:nvGrpSpPr>
        <p:grpSpPr bwMode="auto">
          <a:xfrm>
            <a:off x="3041650" y="3206750"/>
            <a:ext cx="1081088" cy="138113"/>
            <a:chOff x="292085" y="3205547"/>
            <a:chExt cx="1079770" cy="137725"/>
          </a:xfrm>
        </p:grpSpPr>
        <p:cxnSp>
          <p:nvCxnSpPr>
            <p:cNvPr id="73" name="Straight Connector 72"/>
            <p:cNvCxnSpPr/>
            <p:nvPr/>
          </p:nvCxnSpPr>
          <p:spPr bwMode="auto">
            <a:xfrm>
              <a:off x="292085" y="3249872"/>
              <a:ext cx="0" cy="9181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 bwMode="auto">
            <a:xfrm rot="5400000">
              <a:off x="516515" y="3294988"/>
              <a:ext cx="91816" cy="158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 bwMode="auto">
            <a:xfrm rot="5400000">
              <a:off x="1302992" y="3274410"/>
              <a:ext cx="137725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 bwMode="auto">
            <a:xfrm rot="5400000">
              <a:off x="791612" y="3295780"/>
              <a:ext cx="93400" cy="158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 bwMode="auto">
            <a:xfrm rot="5400000">
              <a:off x="1057193" y="3296571"/>
              <a:ext cx="91816" cy="158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442" name="Group 77"/>
          <p:cNvGrpSpPr>
            <a:grpSpLocks/>
          </p:cNvGrpSpPr>
          <p:nvPr/>
        </p:nvGrpSpPr>
        <p:grpSpPr bwMode="auto">
          <a:xfrm>
            <a:off x="4408488" y="3208338"/>
            <a:ext cx="1079500" cy="136525"/>
            <a:chOff x="292085" y="3205547"/>
            <a:chExt cx="1079770" cy="137725"/>
          </a:xfrm>
        </p:grpSpPr>
        <p:cxnSp>
          <p:nvCxnSpPr>
            <p:cNvPr id="79" name="Straight Connector 78"/>
            <p:cNvCxnSpPr/>
            <p:nvPr/>
          </p:nvCxnSpPr>
          <p:spPr bwMode="auto">
            <a:xfrm>
              <a:off x="292085" y="3250388"/>
              <a:ext cx="0" cy="9128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 bwMode="auto">
            <a:xfrm rot="5400000">
              <a:off x="515592" y="3295235"/>
              <a:ext cx="91282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 bwMode="auto">
            <a:xfrm rot="5400000">
              <a:off x="1302992" y="3274410"/>
              <a:ext cx="137725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 bwMode="auto">
            <a:xfrm rot="5400000">
              <a:off x="791085" y="3296036"/>
              <a:ext cx="92884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 bwMode="auto">
            <a:xfrm rot="5400000">
              <a:off x="1058652" y="3296836"/>
              <a:ext cx="91283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5" name="Straight Connector 84"/>
          <p:cNvCxnSpPr/>
          <p:nvPr>
            <p:custDataLst>
              <p:tags r:id="rId5"/>
            </p:custDataLst>
          </p:nvPr>
        </p:nvCxnSpPr>
        <p:spPr>
          <a:xfrm flipH="1" flipV="1">
            <a:off x="836613" y="3344863"/>
            <a:ext cx="63500" cy="922337"/>
          </a:xfrm>
          <a:prstGeom prst="line">
            <a:avLst/>
          </a:prstGeom>
          <a:ln cap="rnd">
            <a:solidFill>
              <a:schemeClr val="tx1"/>
            </a:solidFill>
            <a:prstDash val="sysDash"/>
            <a:round/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>
            <p:custDataLst>
              <p:tags r:id="rId6"/>
            </p:custDataLst>
          </p:nvPr>
        </p:nvCxnSpPr>
        <p:spPr>
          <a:xfrm flipH="1">
            <a:off x="1371600" y="2627313"/>
            <a:ext cx="247650" cy="717550"/>
          </a:xfrm>
          <a:prstGeom prst="line">
            <a:avLst/>
          </a:prstGeom>
          <a:ln cap="rnd">
            <a:solidFill>
              <a:schemeClr val="tx1"/>
            </a:solidFill>
            <a:prstDash val="sysDash"/>
            <a:round/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>
            <p:custDataLst>
              <p:tags r:id="rId7"/>
            </p:custDataLst>
          </p:nvPr>
        </p:nvCxnSpPr>
        <p:spPr>
          <a:xfrm>
            <a:off x="3113088" y="2290763"/>
            <a:ext cx="198437" cy="1054100"/>
          </a:xfrm>
          <a:prstGeom prst="line">
            <a:avLst/>
          </a:prstGeom>
          <a:ln cap="rnd">
            <a:solidFill>
              <a:schemeClr val="tx1"/>
            </a:solidFill>
            <a:prstDash val="sysDash"/>
            <a:round/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>
            <p:custDataLst>
              <p:tags r:id="rId8"/>
            </p:custDataLst>
          </p:nvPr>
        </p:nvCxnSpPr>
        <p:spPr>
          <a:xfrm flipH="1">
            <a:off x="2705100" y="3341688"/>
            <a:ext cx="1417638" cy="933450"/>
          </a:xfrm>
          <a:prstGeom prst="line">
            <a:avLst/>
          </a:prstGeom>
          <a:ln cap="rnd">
            <a:solidFill>
              <a:schemeClr val="tx1"/>
            </a:solidFill>
            <a:prstDash val="sysDash"/>
            <a:round/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>
            <p:custDataLst>
              <p:tags r:id="rId9"/>
            </p:custDataLst>
          </p:nvPr>
        </p:nvCxnSpPr>
        <p:spPr>
          <a:xfrm>
            <a:off x="4767263" y="2627313"/>
            <a:ext cx="28575" cy="714375"/>
          </a:xfrm>
          <a:prstGeom prst="line">
            <a:avLst/>
          </a:prstGeom>
          <a:ln cap="rnd">
            <a:solidFill>
              <a:schemeClr val="tx1"/>
            </a:solidFill>
            <a:prstDash val="sysDash"/>
            <a:round/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>
            <p:custDataLst>
              <p:tags r:id="rId10"/>
            </p:custDataLst>
          </p:nvPr>
        </p:nvCxnSpPr>
        <p:spPr>
          <a:xfrm>
            <a:off x="4275138" y="3341688"/>
            <a:ext cx="268287" cy="963612"/>
          </a:xfrm>
          <a:prstGeom prst="line">
            <a:avLst/>
          </a:prstGeom>
          <a:ln cap="rnd">
            <a:solidFill>
              <a:schemeClr val="tx1"/>
            </a:solidFill>
            <a:prstDash val="sysDash"/>
            <a:round/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>
            <p:custDataLst>
              <p:tags r:id="rId11"/>
            </p:custDataLst>
          </p:nvPr>
        </p:nvCxnSpPr>
        <p:spPr>
          <a:xfrm flipH="1">
            <a:off x="5357813" y="2673350"/>
            <a:ext cx="1368425" cy="680143"/>
          </a:xfrm>
          <a:prstGeom prst="line">
            <a:avLst/>
          </a:prstGeom>
          <a:ln cap="rnd">
            <a:solidFill>
              <a:schemeClr val="tx1"/>
            </a:solidFill>
            <a:prstDash val="sysDash"/>
            <a:round/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>
            <a:stCxn id="60433" idx="0"/>
          </p:cNvCxnSpPr>
          <p:nvPr>
            <p:custDataLst>
              <p:tags r:id="rId12"/>
            </p:custDataLst>
          </p:nvPr>
        </p:nvCxnSpPr>
        <p:spPr>
          <a:xfrm flipH="1" flipV="1">
            <a:off x="5578475" y="3341688"/>
            <a:ext cx="2328863" cy="957262"/>
          </a:xfrm>
          <a:prstGeom prst="line">
            <a:avLst/>
          </a:prstGeom>
          <a:ln cap="rnd">
            <a:solidFill>
              <a:schemeClr val="tx1"/>
            </a:solidFill>
            <a:prstDash val="sysDash"/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5" name="TextBox 134"/>
          <p:cNvSpPr txBox="1"/>
          <p:nvPr/>
        </p:nvSpPr>
        <p:spPr>
          <a:xfrm>
            <a:off x="4273550" y="30163"/>
            <a:ext cx="92075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prstClr val="black"/>
                </a:solidFill>
                <a:latin typeface="Helvetica"/>
                <a:ea typeface="ＭＳ Ｐゴシック" charset="0"/>
                <a:cs typeface="Helvetica"/>
              </a:rPr>
              <a:t>ENCODE</a:t>
            </a:r>
          </a:p>
          <a:p>
            <a:pPr algn="ctr">
              <a:defRPr/>
            </a:pPr>
            <a:r>
              <a:rPr lang="en-US" sz="1200" dirty="0">
                <a:solidFill>
                  <a:prstClr val="black"/>
                </a:solidFill>
                <a:latin typeface="Helvetica"/>
                <a:ea typeface="ＭＳ Ｐゴシック" charset="0"/>
                <a:cs typeface="Helvetica"/>
              </a:rPr>
              <a:t>Production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5651363" y="6318250"/>
            <a:ext cx="123693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1200" dirty="0">
                <a:solidFill>
                  <a:prstClr val="black"/>
                </a:solidFill>
                <a:latin typeface="Helvetica"/>
                <a:ea typeface="宋体"/>
                <a:cs typeface="Helvetica"/>
              </a:rPr>
              <a:t>1000 Genomes</a:t>
            </a:r>
            <a:endParaRPr lang="en-US" sz="1200" dirty="0">
              <a:solidFill>
                <a:prstClr val="black"/>
              </a:solidFill>
              <a:latin typeface="Helvetica"/>
              <a:ea typeface="ＭＳ Ｐゴシック" charset="0"/>
              <a:cs typeface="Helvetica"/>
            </a:endParaRPr>
          </a:p>
          <a:p>
            <a:pPr algn="ctr">
              <a:defRPr/>
            </a:pPr>
            <a:r>
              <a:rPr lang="en-US" sz="1200" dirty="0" smtClean="0">
                <a:solidFill>
                  <a:prstClr val="black"/>
                </a:solidFill>
                <a:latin typeface="Helvetica"/>
                <a:ea typeface="ＭＳ Ｐゴシック" charset="0"/>
                <a:cs typeface="Helvetica"/>
              </a:rPr>
              <a:t>Phase 3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2111375" y="6389688"/>
            <a:ext cx="1143000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1200" dirty="0" err="1">
                <a:solidFill>
                  <a:prstClr val="black"/>
                </a:solidFill>
                <a:latin typeface="Helvetica"/>
                <a:ea typeface="宋体"/>
                <a:cs typeface="Helvetica"/>
              </a:rPr>
              <a:t>modENCODE</a:t>
            </a:r>
            <a:endParaRPr lang="en-US" sz="1200" dirty="0">
              <a:solidFill>
                <a:prstClr val="black"/>
              </a:solidFill>
              <a:latin typeface="Helvetica"/>
              <a:ea typeface="ＭＳ Ｐゴシック" charset="0"/>
              <a:cs typeface="Helvetica"/>
            </a:endParaRPr>
          </a:p>
        </p:txBody>
      </p:sp>
      <p:sp>
        <p:nvSpPr>
          <p:cNvPr id="60456" name="TextBox 91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 rot="-2700000">
            <a:off x="782638" y="3422650"/>
            <a:ext cx="6969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solidFill>
                  <a:srgbClr val="000000"/>
                </a:solidFill>
                <a:latin typeface="Arial" charset="0"/>
              </a:rPr>
              <a:t>2000</a:t>
            </a:r>
          </a:p>
        </p:txBody>
      </p:sp>
      <p:sp>
        <p:nvSpPr>
          <p:cNvPr id="60457" name="TextBox 91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 rot="-2700000">
            <a:off x="2141538" y="3430588"/>
            <a:ext cx="698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solidFill>
                  <a:srgbClr val="000000"/>
                </a:solidFill>
                <a:latin typeface="Arial" charset="0"/>
              </a:rPr>
              <a:t>2005</a:t>
            </a:r>
          </a:p>
        </p:txBody>
      </p:sp>
      <p:sp>
        <p:nvSpPr>
          <p:cNvPr id="60458" name="TextBox 91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 rot="-2700000">
            <a:off x="3521075" y="3419475"/>
            <a:ext cx="698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solidFill>
                  <a:srgbClr val="000000"/>
                </a:solidFill>
                <a:latin typeface="Arial" charset="0"/>
              </a:rPr>
              <a:t>2010</a:t>
            </a:r>
          </a:p>
        </p:txBody>
      </p:sp>
      <p:sp>
        <p:nvSpPr>
          <p:cNvPr id="60459" name="TextBox 91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 rot="-2700000">
            <a:off x="4881563" y="3416300"/>
            <a:ext cx="698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solidFill>
                  <a:srgbClr val="000000"/>
                </a:solidFill>
                <a:latin typeface="Arial" charset="0"/>
              </a:rPr>
              <a:t>2015</a:t>
            </a:r>
          </a:p>
        </p:txBody>
      </p:sp>
      <p:pic>
        <p:nvPicPr>
          <p:cNvPr id="72" name="Picture 18" descr="cover_nature.jp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638" y="4305300"/>
            <a:ext cx="1423987" cy="18224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9" descr="F2.medium.gif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396875"/>
            <a:ext cx="1352550" cy="18224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10" descr="F3.medium.gif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4267200"/>
            <a:ext cx="1350962" cy="18224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4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830263"/>
            <a:ext cx="1371600" cy="179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5" descr="IMG_0609-1"/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525" y="460375"/>
            <a:ext cx="1381125" cy="18303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" descr="cover_nature.jpg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825" y="769938"/>
            <a:ext cx="1412875" cy="18573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41" descr="GR_highres_cut.jp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850" y="422277"/>
            <a:ext cx="1393825" cy="13414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29" descr="cover_nature (1).jp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831850"/>
            <a:ext cx="1401762" cy="18415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Picture 8" descr="F1.medium.gif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275138"/>
            <a:ext cx="1450975" cy="184626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0359860"/>
      </p:ext>
    </p:extLst>
  </p:cSld>
  <p:clrMapOvr>
    <a:masterClrMapping/>
  </p:clrMapOvr>
  <p:transition spd="slow" advTm="15254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71488" y="5318200"/>
            <a:ext cx="8472488" cy="1325563"/>
          </a:xfrm>
        </p:spPr>
        <p:txBody>
          <a:bodyPr>
            <a:no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ENCODE consortium papers vs. community papers that use ENCODE data but were not funded by ENCODE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1218" y="247651"/>
            <a:ext cx="6240516" cy="525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7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9"/>
          <a:stretch/>
        </p:blipFill>
        <p:spPr>
          <a:xfrm>
            <a:off x="160735" y="1174877"/>
            <a:ext cx="6226292" cy="56049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9142" y="218616"/>
            <a:ext cx="6602145" cy="11430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# of Papers vs. # of Authors from 2004-2014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96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8" t="16085" r="14610" b="15744"/>
          <a:stretch/>
        </p:blipFill>
        <p:spPr>
          <a:xfrm>
            <a:off x="2707752" y="2081641"/>
            <a:ext cx="4058694" cy="40110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3" y="5169852"/>
            <a:ext cx="1463040" cy="1463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1" t="13061" b="39735"/>
          <a:stretch/>
        </p:blipFill>
        <p:spPr>
          <a:xfrm>
            <a:off x="396537" y="4264344"/>
            <a:ext cx="1992448" cy="1110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91"/>
          <a:stretch/>
        </p:blipFill>
        <p:spPr>
          <a:xfrm>
            <a:off x="541063" y="2976477"/>
            <a:ext cx="2353498" cy="14452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4" b="29088"/>
          <a:stretch/>
        </p:blipFill>
        <p:spPr>
          <a:xfrm>
            <a:off x="903611" y="2181384"/>
            <a:ext cx="2353499" cy="13419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0" t="15781" r="11600" b="32293"/>
          <a:stretch/>
        </p:blipFill>
        <p:spPr>
          <a:xfrm>
            <a:off x="1823938" y="1190929"/>
            <a:ext cx="1746056" cy="12220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5" t="14385" r="10025" b="21381"/>
          <a:stretch/>
        </p:blipFill>
        <p:spPr>
          <a:xfrm>
            <a:off x="3091724" y="456727"/>
            <a:ext cx="1843011" cy="15117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7" t="15152" r="11459" b="20612"/>
          <a:stretch/>
        </p:blipFill>
        <p:spPr>
          <a:xfrm>
            <a:off x="4737099" y="524436"/>
            <a:ext cx="1736522" cy="15117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1" t="13653" r="13947" b="13366"/>
          <a:stretch/>
        </p:blipFill>
        <p:spPr>
          <a:xfrm>
            <a:off x="6210300" y="971504"/>
            <a:ext cx="1661612" cy="1717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0" t="15025" r="14659" b="13506"/>
          <a:stretch/>
        </p:blipFill>
        <p:spPr>
          <a:xfrm>
            <a:off x="6863805" y="4534254"/>
            <a:ext cx="1668424" cy="16820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8" t="16067" r="13382" b="15068"/>
          <a:stretch/>
        </p:blipFill>
        <p:spPr>
          <a:xfrm>
            <a:off x="6972300" y="2800979"/>
            <a:ext cx="1682046" cy="162075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072" y="5175639"/>
            <a:ext cx="726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2004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32529" y="4237069"/>
            <a:ext cx="671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2108" y="3338631"/>
            <a:ext cx="703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98269" y="2319772"/>
            <a:ext cx="642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19743" y="1210165"/>
            <a:ext cx="643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2008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69994" y="110650"/>
            <a:ext cx="642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2009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84834" y="183374"/>
            <a:ext cx="760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354261" y="800686"/>
            <a:ext cx="649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247269" y="2607145"/>
            <a:ext cx="692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08349" y="4527820"/>
            <a:ext cx="649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237423" y="6164580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2014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-27275" y="48140"/>
            <a:ext cx="3119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ENCODE co-authorship network</a:t>
            </a:r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1568418" y="5783966"/>
            <a:ext cx="2227877" cy="1074034"/>
            <a:chOff x="4631014" y="1668452"/>
            <a:chExt cx="2227877" cy="1074034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1014" y="1668452"/>
              <a:ext cx="2227877" cy="802691"/>
            </a:xfrm>
            <a:prstGeom prst="rect">
              <a:avLst/>
            </a:prstGeom>
          </p:spPr>
        </p:pic>
        <p:cxnSp>
          <p:nvCxnSpPr>
            <p:cNvPr id="30" name="Straight Connector 29"/>
            <p:cNvCxnSpPr/>
            <p:nvPr/>
          </p:nvCxnSpPr>
          <p:spPr>
            <a:xfrm>
              <a:off x="4631014" y="2619375"/>
              <a:ext cx="328518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4959532" y="2450098"/>
              <a:ext cx="119478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latin typeface="Arial"/>
                  <a:cs typeface="Arial"/>
                </a:rPr>
                <a:t>co-authorship</a:t>
              </a:r>
              <a:endParaRPr lang="en-US" sz="13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164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3" y="415939"/>
            <a:ext cx="7486650" cy="636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4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" y="224088"/>
            <a:ext cx="8522208" cy="63916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25309" y="6301444"/>
            <a:ext cx="4512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number of non-ENCODE neighbors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815122" y="2882509"/>
            <a:ext cx="3932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number of ENCODE neighbors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867552" y="-16605"/>
            <a:ext cx="554470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Helvetica"/>
                <a:cs typeface="Helvetica"/>
              </a:rPr>
              <a:t>Researchers in a ‘broker’ role</a:t>
            </a:r>
            <a:endParaRPr lang="en-US" sz="3200" dirty="0">
              <a:latin typeface="Helvetica"/>
              <a:cs typeface="Helvetica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325" y="2020219"/>
            <a:ext cx="2227877" cy="80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80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uiWXoQIBmzKZSRNi9OjnW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4kXlVK5mZNXMVzF6Zyrp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4kXlVK5mZNXMVzF6ZyrpN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RiGvTzy3Un7LVQa5OceVd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dYfzyhc3WjQZPqBR7iQmH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dYfzyhc3WjQZPqBR7iQmH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dYfzyhc3WjQZPqBR7iQmH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dYfzyhc3WjQZPqBR7iQmH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CLhkFaOmPqI9X9C4VN0g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qeQvu5JAUfcY1jzRZPx3T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uiWXoQIBmzKZSRNi9Ojn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RiGvTzy3Un7LVQa5OceVd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RiGvTzy3Un7LVQa5OceVd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oZa7qKWkicF9SLFTsfsos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4kXlVK5mZNXMVzF6Zyrp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4kXlVK5mZNXMVzF6Zyrp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4kXlVK5mZNXMVzF6ZyrpN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4kXlVK5mZNXMVzF6ZyrpN"/>
</p:tagLst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2253</TotalTime>
  <Words>93</Words>
  <Application>Microsoft Macintosh PowerPoint</Application>
  <PresentationFormat>On-screen Show (4:3)</PresentationFormat>
  <Paragraphs>43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Calibri</vt:lpstr>
      <vt:lpstr>Helvetica</vt:lpstr>
      <vt:lpstr>ＭＳ Ｐゴシック</vt:lpstr>
      <vt:lpstr>宋体</vt:lpstr>
      <vt:lpstr>Arial</vt:lpstr>
      <vt:lpstr>5_Office Theme</vt:lpstr>
      <vt:lpstr>ENCODE project</vt:lpstr>
      <vt:lpstr>PowerPoint Presentation</vt:lpstr>
      <vt:lpstr>PowerPoint Presentation</vt:lpstr>
      <vt:lpstr>ENCODE consortium papers vs. community papers that use ENCODE data but were not funded by ENCODE</vt:lpstr>
      <vt:lpstr># of Papers vs. # of Authors from 2004-2014</vt:lpstr>
      <vt:lpstr>PowerPoint Presentation</vt:lpstr>
      <vt:lpstr>PowerPoint Presentation</vt:lpstr>
      <vt:lpstr>PowerPoint Presentation</vt:lpstr>
    </vt:vector>
  </TitlesOfParts>
  <Company>Yale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Baikang Pei</dc:creator>
  <cp:lastModifiedBy>Liu, Shuang</cp:lastModifiedBy>
  <cp:revision>29</cp:revision>
  <dcterms:created xsi:type="dcterms:W3CDTF">2016-01-20T16:08:36Z</dcterms:created>
  <dcterms:modified xsi:type="dcterms:W3CDTF">2016-02-05T04:29:48Z</dcterms:modified>
</cp:coreProperties>
</file>