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74" r:id="rId7"/>
    <p:sldId id="276" r:id="rId8"/>
    <p:sldId id="265" r:id="rId9"/>
    <p:sldId id="278" r:id="rId10"/>
    <p:sldId id="267" r:id="rId11"/>
    <p:sldId id="279" r:id="rId12"/>
    <p:sldId id="280" r:id="rId13"/>
    <p:sldId id="269" r:id="rId14"/>
    <p:sldId id="283" r:id="rId15"/>
    <p:sldId id="285" r:id="rId16"/>
    <p:sldId id="286" r:id="rId17"/>
    <p:sldId id="287" r:id="rId18"/>
    <p:sldId id="288" r:id="rId19"/>
    <p:sldId id="290" r:id="rId20"/>
    <p:sldId id="28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CE891-3969-4B4B-B603-2B035F82A620}" type="datetimeFigureOut">
              <a:rPr lang="en-US" smtClean="0"/>
              <a:t>2/4/16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DBB3A-D6F4-E949-8E1D-5F58408AF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82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E125D-14A2-4948-B50E-0D66356B1FDF}" type="datetimeFigureOut">
              <a:rPr lang="en-US" smtClean="0"/>
              <a:t>2/4/16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30116-C0B3-7A4E-8F7A-B4829BC3B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379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A38-6EE5-FC47-AE2A-409790E6D5C1}" type="datetime1">
              <a:rPr lang="en-US" smtClean="0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4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AE0AC-331C-9645-9327-A4D6F4CD4393}" type="datetime1">
              <a:rPr lang="en-US" smtClean="0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6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FFE6-5A80-3344-8C3F-148AD5BE7701}" type="datetime1">
              <a:rPr lang="en-US" smtClean="0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0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5F37-9E1B-E842-92AC-4CAC870EEEEA}" type="datetime1">
              <a:rPr lang="en-US" smtClean="0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4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98E30-36DA-4042-8E3E-1C61E5D06297}" type="datetime1">
              <a:rPr lang="en-US" smtClean="0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0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520CA-F79A-B146-8CC3-86D6A45EE1F4}" type="datetime1">
              <a:rPr lang="en-US" smtClean="0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9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EEA2-4916-DE4A-9249-64E9C1702101}" type="datetime1">
              <a:rPr lang="en-US" smtClean="0"/>
              <a:t>2/4/16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2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E1DF-835B-FE43-A8A1-788A5853A468}" type="datetime1">
              <a:rPr lang="en-US" smtClean="0"/>
              <a:t>2/4/16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1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84FBF-D2A1-A74C-9885-C6AD983647D9}" type="datetime1">
              <a:rPr lang="en-US" smtClean="0"/>
              <a:t>2/4/16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4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15221-5FF9-534F-B684-D2707E3DBB86}" type="datetime1">
              <a:rPr lang="en-US" smtClean="0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3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C608-687C-0942-B36A-107323769F12}" type="datetime1">
              <a:rPr lang="en-US" smtClean="0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1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B4BBB-48B0-DD4F-B6E8-BB6516AC9E03}" type="datetime1">
              <a:rPr lang="en-US" smtClean="0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43D7-9F7A-9E48-940D-EAE801AC6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68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4550"/>
            <a:ext cx="7772400" cy="1470025"/>
          </a:xfrm>
        </p:spPr>
        <p:txBody>
          <a:bodyPr/>
          <a:lstStyle/>
          <a:p>
            <a:r>
              <a:rPr lang="en-US" dirty="0" smtClean="0"/>
              <a:t>Enhancer evolution across 20 mammals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 4</a:t>
            </a:r>
            <a:r>
              <a:rPr lang="en-US" baseline="30000" dirty="0" smtClean="0"/>
              <a:t>th</a:t>
            </a:r>
            <a:r>
              <a:rPr lang="en-US" dirty="0" smtClean="0"/>
              <a:t> 2016</a:t>
            </a:r>
          </a:p>
          <a:p>
            <a:r>
              <a:rPr lang="en-US" dirty="0" smtClean="0"/>
              <a:t>Journal Club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92888" y="2667000"/>
            <a:ext cx="69795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Villar</a:t>
            </a:r>
            <a:r>
              <a:rPr lang="en-US" dirty="0" smtClean="0">
                <a:solidFill>
                  <a:schemeClr val="tx1"/>
                </a:solidFill>
              </a:rPr>
              <a:t> et al</a:t>
            </a:r>
            <a:r>
              <a:rPr lang="en-US" i="1" dirty="0" smtClean="0">
                <a:solidFill>
                  <a:schemeClr val="tx1"/>
                </a:solidFill>
              </a:rPr>
              <a:t>. Cell</a:t>
            </a:r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Volume 160, Issue 3, Pages 554-566 (January 2015)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DOI: 10.1016/j.cell.2015.01.006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79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39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y2/y1 over time:  activity divergence rate</a:t>
            </a:r>
          </a:p>
          <a:p>
            <a:pPr marL="0" indent="0">
              <a:buNone/>
            </a:pPr>
            <a:r>
              <a:rPr lang="en-US" dirty="0" smtClean="0"/>
              <a:t>Species pairs that diverged 10 to 180 million years ago (ma)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211" y="1762318"/>
            <a:ext cx="5838823" cy="50568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124" y="3993740"/>
            <a:ext cx="1536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y2/y1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485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39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y2/y1 over time:  activity divergence rate</a:t>
            </a:r>
          </a:p>
          <a:p>
            <a:pPr marL="0" indent="0">
              <a:buNone/>
            </a:pPr>
            <a:r>
              <a:rPr lang="en-US" dirty="0" smtClean="0"/>
              <a:t>Species pairs that diverged 10 to 180 million years ago (ma)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11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26" y="2819739"/>
            <a:ext cx="7935515" cy="185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293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42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Analyzing regulatory elements conserved in activities</a:t>
            </a:r>
          </a:p>
          <a:p>
            <a:pPr marL="0" indent="0">
              <a:buNone/>
            </a:pPr>
            <a:r>
              <a:rPr lang="en-US" sz="2400" dirty="0" smtClean="0"/>
              <a:t>-  Identify regulatory elements highly conserved in activities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030" y="1699553"/>
            <a:ext cx="8442580" cy="46462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5057" y="1921055"/>
            <a:ext cx="1237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dirty="0" smtClean="0"/>
              <a:t>2 &gt;= 10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5518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739"/>
            <a:ext cx="8229600" cy="4525963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romoters with conserved activities are closer to TSS than the enhancers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696" y="1372016"/>
            <a:ext cx="6925621" cy="541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317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739"/>
            <a:ext cx="8229600" cy="4525963"/>
          </a:xfrm>
        </p:spPr>
        <p:txBody>
          <a:bodyPr/>
          <a:lstStyle/>
          <a:p>
            <a:r>
              <a:rPr lang="en-US" dirty="0" smtClean="0"/>
              <a:t>Regulatory elements with conserved activities are also conserved in sequences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692" y="1381603"/>
            <a:ext cx="6398559" cy="539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630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829"/>
            <a:ext cx="8229600" cy="4525963"/>
          </a:xfrm>
        </p:spPr>
        <p:txBody>
          <a:bodyPr/>
          <a:lstStyle/>
          <a:p>
            <a:r>
              <a:rPr lang="en-US" dirty="0" smtClean="0"/>
              <a:t>Analyzing regulatory elements with activities recently evolved</a:t>
            </a:r>
          </a:p>
          <a:p>
            <a:pPr lvl="1"/>
            <a:r>
              <a:rPr lang="en-US" dirty="0" smtClean="0"/>
              <a:t>Identification</a:t>
            </a:r>
          </a:p>
          <a:p>
            <a:pPr lvl="2"/>
            <a:r>
              <a:rPr lang="en-US" dirty="0" smtClean="0"/>
              <a:t>The regulatory element in a species has no active </a:t>
            </a:r>
            <a:r>
              <a:rPr lang="en-US" dirty="0" err="1" smtClean="0"/>
              <a:t>orthologs</a:t>
            </a:r>
            <a:r>
              <a:rPr lang="en-US" dirty="0" smtClean="0"/>
              <a:t> in any of the other 19 mammals 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As a result, a mammal has ~1,000 newly evolved promoters and ~10,000 newly evolved enhancers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9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791"/>
            <a:ext cx="8229600" cy="4525963"/>
          </a:xfrm>
        </p:spPr>
        <p:txBody>
          <a:bodyPr/>
          <a:lstStyle/>
          <a:p>
            <a:r>
              <a:rPr lang="en-US" dirty="0" smtClean="0"/>
              <a:t>Exaptation: a way of evolving new regulatory elements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ncestral DNA sequence exists first, then gains TF binding motifs by mutations and becomes a regulatory element</a:t>
            </a:r>
          </a:p>
          <a:p>
            <a:pPr lvl="1"/>
            <a:endParaRPr lang="en-US" dirty="0">
              <a:solidFill>
                <a:srgbClr val="0000FF"/>
              </a:solidFill>
            </a:endParaRPr>
          </a:p>
          <a:p>
            <a:pPr lvl="1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44" y="2892849"/>
            <a:ext cx="7544786" cy="308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579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Prediction of the exaptation hypothesis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recently evolved regulatory elements have inactive </a:t>
            </a:r>
            <a:r>
              <a:rPr lang="en-US" dirty="0" err="1" smtClean="0">
                <a:solidFill>
                  <a:srgbClr val="000000"/>
                </a:solidFill>
              </a:rPr>
              <a:t>orthologs</a:t>
            </a:r>
            <a:r>
              <a:rPr lang="en-US" dirty="0" smtClean="0">
                <a:solidFill>
                  <a:srgbClr val="000000"/>
                </a:solidFill>
              </a:rPr>
              <a:t> in distant species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10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109"/>
            <a:ext cx="8229600" cy="4525963"/>
          </a:xfrm>
        </p:spPr>
        <p:txBody>
          <a:bodyPr/>
          <a:lstStyle/>
          <a:p>
            <a:r>
              <a:rPr lang="en-US" dirty="0" smtClean="0"/>
              <a:t>Testing the exaptation hypothesis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Focus on recently regulatory elements in Human, Mouse, Cow and Dog respectively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258" y="1768839"/>
            <a:ext cx="4714942" cy="458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700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511"/>
            <a:ext cx="8229600" cy="4525963"/>
          </a:xfrm>
        </p:spPr>
        <p:txBody>
          <a:bodyPr/>
          <a:lstStyle/>
          <a:p>
            <a:r>
              <a:rPr lang="en-US" dirty="0" smtClean="0"/>
              <a:t>Testing the exaptation hypothesis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Focus on recently regulatory elements in Human, Mouse, Cow and Dog respectively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189" y="1835299"/>
            <a:ext cx="5033406" cy="488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73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afsdf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82" y="0"/>
            <a:ext cx="3204568" cy="68128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98480" y="2039764"/>
            <a:ext cx="5051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Totally 20 mammals</a:t>
            </a:r>
          </a:p>
          <a:p>
            <a:endParaRPr lang="en-US" sz="2400" dirty="0"/>
          </a:p>
          <a:p>
            <a:r>
              <a:rPr lang="en-US" sz="2400" dirty="0" smtClean="0"/>
              <a:t>The 10 mammals with high-quality genome sequences are in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 </a:t>
            </a:r>
          </a:p>
          <a:p>
            <a:endParaRPr lang="en-US" sz="2400" dirty="0"/>
          </a:p>
          <a:p>
            <a:r>
              <a:rPr lang="en-US" sz="2400" dirty="0" smtClean="0"/>
              <a:t>Tissue: liver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8303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Recently evolved enhancers are through exaptation</a:t>
            </a:r>
          </a:p>
          <a:p>
            <a:endParaRPr lang="en-US" dirty="0"/>
          </a:p>
          <a:p>
            <a:r>
              <a:rPr lang="en-US" dirty="0" err="1" smtClean="0"/>
              <a:t>Orthologs</a:t>
            </a:r>
            <a:r>
              <a:rPr lang="en-US" dirty="0" smtClean="0"/>
              <a:t> without activity in liver, but in other tissues?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46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Predicting </a:t>
            </a:r>
            <a:r>
              <a:rPr lang="en-US" i="1" dirty="0" err="1" smtClean="0"/>
              <a:t>cis</a:t>
            </a:r>
            <a:r>
              <a:rPr lang="en-US" dirty="0" smtClean="0"/>
              <a:t>-regulatory elements (CRE) using </a:t>
            </a:r>
            <a:r>
              <a:rPr lang="en-US" dirty="0" err="1" smtClean="0"/>
              <a:t>ChIP-seq</a:t>
            </a:r>
            <a:endParaRPr lang="en-US" dirty="0" smtClean="0"/>
          </a:p>
          <a:p>
            <a:pPr lvl="1"/>
            <a:r>
              <a:rPr lang="en-US" dirty="0" smtClean="0"/>
              <a:t>H3K27ac peak =&gt; enhancer region</a:t>
            </a:r>
          </a:p>
          <a:p>
            <a:pPr lvl="1"/>
            <a:r>
              <a:rPr lang="en-US" dirty="0" smtClean="0"/>
              <a:t>H3K4me w/o H3K27ac peak =&gt; promoter region</a:t>
            </a:r>
          </a:p>
          <a:p>
            <a:endParaRPr lang="en-US" dirty="0" smtClean="0"/>
          </a:p>
          <a:p>
            <a:r>
              <a:rPr lang="en-US" dirty="0" smtClean="0"/>
              <a:t>Validation of predicted enhancer sequences</a:t>
            </a:r>
          </a:p>
          <a:p>
            <a:pPr lvl="1"/>
            <a:r>
              <a:rPr lang="en-US" dirty="0" smtClean="0"/>
              <a:t>Test: transfer 145bp of an enhancer sequence into liver cancer cells</a:t>
            </a:r>
          </a:p>
          <a:p>
            <a:pPr lvl="1"/>
            <a:r>
              <a:rPr lang="en-US" dirty="0" smtClean="0"/>
              <a:t>Results: </a:t>
            </a:r>
            <a:r>
              <a:rPr lang="en-US" dirty="0"/>
              <a:t>i</a:t>
            </a:r>
            <a:r>
              <a:rPr lang="en-US" dirty="0" smtClean="0"/>
              <a:t>n the total 400+ tests, 65% show enhancer activity. 97% show either activity or liver specific TF binding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4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types of conservations of the CREs</a:t>
            </a:r>
          </a:p>
          <a:p>
            <a:pPr lvl="1"/>
            <a:r>
              <a:rPr lang="en-US" dirty="0" smtClean="0"/>
              <a:t>(1) Sequence conservation</a:t>
            </a:r>
          </a:p>
          <a:p>
            <a:pPr lvl="2"/>
            <a:r>
              <a:rPr lang="en-US" dirty="0" smtClean="0"/>
              <a:t>CRE has </a:t>
            </a:r>
            <a:r>
              <a:rPr lang="en-US" dirty="0" err="1" smtClean="0"/>
              <a:t>orthologs</a:t>
            </a:r>
            <a:r>
              <a:rPr lang="en-US" dirty="0" smtClean="0"/>
              <a:t> in a number (y1) of species out of the 20</a:t>
            </a:r>
          </a:p>
          <a:p>
            <a:pPr lvl="2"/>
            <a:r>
              <a:rPr lang="en-US" dirty="0" smtClean="0"/>
              <a:t>y1 indicates sequence conservation level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(2) Activity conservation</a:t>
            </a:r>
          </a:p>
          <a:p>
            <a:pPr lvl="2"/>
            <a:r>
              <a:rPr lang="en-US" dirty="0" smtClean="0"/>
              <a:t>CRE has its </a:t>
            </a:r>
            <a:r>
              <a:rPr lang="en-US" dirty="0" err="1" smtClean="0"/>
              <a:t>orthologs</a:t>
            </a:r>
            <a:r>
              <a:rPr lang="en-US" dirty="0"/>
              <a:t> </a:t>
            </a:r>
            <a:r>
              <a:rPr lang="en-US" dirty="0" smtClean="0"/>
              <a:t>also predicted as CRE in y2 out of the y1 species</a:t>
            </a:r>
          </a:p>
          <a:p>
            <a:pPr lvl="2"/>
            <a:r>
              <a:rPr lang="en-US" dirty="0" smtClean="0"/>
              <a:t>y2 indicates activity conservation level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4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230" y="168513"/>
            <a:ext cx="8611499" cy="4525963"/>
          </a:xfrm>
        </p:spPr>
        <p:txBody>
          <a:bodyPr/>
          <a:lstStyle/>
          <a:p>
            <a:r>
              <a:rPr lang="en-US" dirty="0" smtClean="0"/>
              <a:t>Comparing sequence and activity conservations</a:t>
            </a:r>
          </a:p>
          <a:p>
            <a:pPr lvl="1"/>
            <a:r>
              <a:rPr lang="en-US" dirty="0" smtClean="0"/>
              <a:t>Dot (y1) </a:t>
            </a:r>
            <a:r>
              <a:rPr lang="en-US" dirty="0" err="1" smtClean="0"/>
              <a:t>vs</a:t>
            </a:r>
            <a:r>
              <a:rPr lang="en-US" dirty="0" smtClean="0"/>
              <a:t> Bar (y2)</a:t>
            </a:r>
          </a:p>
          <a:p>
            <a:pPr lvl="2"/>
            <a:r>
              <a:rPr lang="en-US" dirty="0" smtClean="0"/>
              <a:t>y1 and y2 are # of species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24" y="1736561"/>
            <a:ext cx="8235960" cy="479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20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230" y="168513"/>
            <a:ext cx="8611499" cy="4525963"/>
          </a:xfrm>
        </p:spPr>
        <p:txBody>
          <a:bodyPr/>
          <a:lstStyle/>
          <a:p>
            <a:r>
              <a:rPr lang="en-US" dirty="0" smtClean="0"/>
              <a:t>Comparing sequence and activity conservations</a:t>
            </a:r>
          </a:p>
          <a:p>
            <a:pPr lvl="1"/>
            <a:r>
              <a:rPr lang="en-US" dirty="0" smtClean="0"/>
              <a:t>If sequence conservation (y1) and activity conservation (y2) are perfectly consistent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907" y="1809963"/>
            <a:ext cx="5220532" cy="4162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266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230" y="168513"/>
            <a:ext cx="8611499" cy="4525963"/>
          </a:xfrm>
        </p:spPr>
        <p:txBody>
          <a:bodyPr/>
          <a:lstStyle/>
          <a:p>
            <a:r>
              <a:rPr lang="en-US" dirty="0" smtClean="0"/>
              <a:t>Comparing sequence and activity conservations</a:t>
            </a:r>
          </a:p>
          <a:p>
            <a:pPr lvl="1"/>
            <a:r>
              <a:rPr lang="en-US" dirty="0" smtClean="0"/>
              <a:t>Sequence and activity conservations are more consistent in promoter than in enhancer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487" y="1987889"/>
            <a:ext cx="6495055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36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670"/>
            <a:ext cx="8229600" cy="4525963"/>
          </a:xfrm>
        </p:spPr>
        <p:txBody>
          <a:bodyPr/>
          <a:lstStyle/>
          <a:p>
            <a:r>
              <a:rPr lang="en-US" dirty="0" smtClean="0"/>
              <a:t>Impact of experimental factors and genome properties on y1 and y2 inconsistency</a:t>
            </a:r>
          </a:p>
          <a:p>
            <a:pPr marL="457200" lvl="1" indent="0">
              <a:buNone/>
            </a:pPr>
            <a:r>
              <a:rPr lang="en-US" dirty="0" smtClean="0"/>
              <a:t>e.g. y2/y1 ~ Reproducibility, =&gt; explain 30% variance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8276" y="1854200"/>
            <a:ext cx="5639728" cy="497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717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670"/>
            <a:ext cx="8229600" cy="4525963"/>
          </a:xfrm>
        </p:spPr>
        <p:txBody>
          <a:bodyPr/>
          <a:lstStyle/>
          <a:p>
            <a:r>
              <a:rPr lang="en-US" dirty="0" smtClean="0"/>
              <a:t>Impact of experimental factors and genome properties on y1 and y2 inconsistency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43D7-9F7A-9E48-940D-EAE801AC6B76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020" y="1601788"/>
            <a:ext cx="5856922" cy="511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510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502</Words>
  <Application>Microsoft Macintosh PowerPoint</Application>
  <PresentationFormat>On-screen Show (4:3)</PresentationFormat>
  <Paragraphs>83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Enhancer evolution across 20 mammals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Enhancer evolution across 20 mammals</dc:title>
  <dc:creator>Jin-rui Xu</dc:creator>
  <cp:lastModifiedBy>Jin-rui Xu</cp:lastModifiedBy>
  <cp:revision>146</cp:revision>
  <dcterms:created xsi:type="dcterms:W3CDTF">2016-02-03T21:30:04Z</dcterms:created>
  <dcterms:modified xsi:type="dcterms:W3CDTF">2016-02-04T16:31:28Z</dcterms:modified>
</cp:coreProperties>
</file>