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4643"/>
  </p:normalViewPr>
  <p:slideViewPr>
    <p:cSldViewPr snapToGrid="0" snapToObjects="1">
      <p:cViewPr varScale="1">
        <p:scale>
          <a:sx n="81" d="100"/>
          <a:sy n="81" d="100"/>
        </p:scale>
        <p:origin x="2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1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1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0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4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4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3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3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262-2E86-F140-97B6-F4A59F763208}" type="datetimeFigureOut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0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44262-2E86-F140-97B6-F4A59F763208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42F30-7462-5B49-BBEF-C37D41A04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7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86122" cy="2387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RNA-</a:t>
            </a:r>
            <a:r>
              <a:rPr lang="en-US" sz="4800" dirty="0" err="1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4800" dirty="0" err="1" smtClean="0">
                <a:latin typeface="Arial" charset="0"/>
                <a:ea typeface="Arial" charset="0"/>
                <a:cs typeface="Arial" charset="0"/>
              </a:rPr>
              <a:t>eq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4800" dirty="0" err="1" smtClean="0">
                <a:latin typeface="Arial" charset="0"/>
                <a:ea typeface="Arial" charset="0"/>
                <a:cs typeface="Arial" charset="0"/>
              </a:rPr>
              <a:t>ChIP-Seq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 pipelines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27" y="110359"/>
            <a:ext cx="2540000" cy="19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27" y="1819319"/>
            <a:ext cx="11668930" cy="469184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6157" y="1103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RNA-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Seq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analysis pipeline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977" y="664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ChIP-Seq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analysis pipeline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z="1100" smtClean="0"/>
              <a:t>3</a:t>
            </a:fld>
            <a:endParaRPr lang="en-US" sz="110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302663" y="1569237"/>
            <a:ext cx="1097280" cy="60883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ChIP</a:t>
            </a:r>
            <a:r>
              <a:rPr lang="en-US" sz="1100" dirty="0"/>
              <a:t> </a:t>
            </a:r>
            <a:r>
              <a:rPr lang="en-US" sz="1100" dirty="0" smtClean="0"/>
              <a:t> </a:t>
            </a:r>
            <a:r>
              <a:rPr lang="en-US" sz="1100" dirty="0" err="1" smtClean="0"/>
              <a:t>FastQ</a:t>
            </a:r>
            <a:r>
              <a:rPr lang="en-US" sz="1100" dirty="0" smtClean="0"/>
              <a:t> file</a:t>
            </a:r>
            <a:endParaRPr lang="en-US" sz="1100" dirty="0"/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1676516" y="1553020"/>
            <a:ext cx="1097280" cy="641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Quality metrics (</a:t>
            </a:r>
            <a:r>
              <a:rPr lang="en-US" sz="1100" dirty="0" err="1" smtClean="0"/>
              <a:t>FastQC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7" name="Rounded Rectangle 6"/>
          <p:cNvSpPr>
            <a:spLocks noChangeAspect="1"/>
          </p:cNvSpPr>
          <p:nvPr/>
        </p:nvSpPr>
        <p:spPr>
          <a:xfrm>
            <a:off x="3050369" y="1563850"/>
            <a:ext cx="1097280" cy="619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Read mapping</a:t>
            </a:r>
          </a:p>
          <a:p>
            <a:pPr algn="ctr"/>
            <a:r>
              <a:rPr lang="en-US" sz="1100" dirty="0" smtClean="0"/>
              <a:t>(Bowtie)</a:t>
            </a:r>
            <a:endParaRPr lang="en-US" sz="1100" dirty="0"/>
          </a:p>
        </p:txBody>
      </p:sp>
      <p:sp>
        <p:nvSpPr>
          <p:cNvPr id="8" name="Rounded Rectangle 7"/>
          <p:cNvSpPr/>
          <p:nvPr/>
        </p:nvSpPr>
        <p:spPr>
          <a:xfrm>
            <a:off x="4424222" y="1280729"/>
            <a:ext cx="1473629" cy="1172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Quality metrics of read counts</a:t>
            </a:r>
          </a:p>
          <a:p>
            <a:pPr algn="ctr"/>
            <a:r>
              <a:rPr lang="en-US" sz="1100" dirty="0" smtClean="0"/>
              <a:t> (</a:t>
            </a:r>
            <a:r>
              <a:rPr lang="en-US" sz="1100" dirty="0"/>
              <a:t>Strand cross-correlation </a:t>
            </a:r>
            <a:r>
              <a:rPr lang="en-US" sz="1100" dirty="0" smtClean="0"/>
              <a:t>analysis, number of reads in the peaks, library complexity)</a:t>
            </a:r>
            <a:endParaRPr lang="en-US" sz="1100" dirty="0"/>
          </a:p>
        </p:txBody>
      </p:sp>
      <p:sp>
        <p:nvSpPr>
          <p:cNvPr id="9" name="Rounded Rectangle 8"/>
          <p:cNvSpPr/>
          <p:nvPr/>
        </p:nvSpPr>
        <p:spPr>
          <a:xfrm>
            <a:off x="6656983" y="3921612"/>
            <a:ext cx="1618488" cy="688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Peak calling</a:t>
            </a:r>
          </a:p>
          <a:p>
            <a:pPr algn="ctr"/>
            <a:r>
              <a:rPr lang="en-US" sz="1100" dirty="0" smtClean="0"/>
              <a:t>(MACS2, MUSIC)</a:t>
            </a:r>
            <a:endParaRPr lang="en-US" sz="1100" dirty="0"/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8324618" y="5565944"/>
            <a:ext cx="1828800" cy="811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Downstream analysis</a:t>
            </a:r>
          </a:p>
          <a:p>
            <a:pPr algn="ctr"/>
            <a:r>
              <a:rPr lang="en-US" sz="1100" dirty="0" smtClean="0"/>
              <a:t>(peak comparison, peak annotation, motif analysis)</a:t>
            </a:r>
            <a:endParaRPr lang="en-US" sz="1100" dirty="0"/>
          </a:p>
        </p:txBody>
      </p:sp>
      <p:cxnSp>
        <p:nvCxnSpPr>
          <p:cNvPr id="13" name="Straight Arrow Connector 12"/>
          <p:cNvCxnSpPr>
            <a:stCxn id="5" idx="3"/>
            <a:endCxn id="6" idx="1"/>
          </p:cNvCxnSpPr>
          <p:nvPr/>
        </p:nvCxnSpPr>
        <p:spPr>
          <a:xfrm>
            <a:off x="1399943" y="1873652"/>
            <a:ext cx="276573" cy="0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8" idx="3"/>
            <a:endCxn id="29" idx="1"/>
          </p:cNvCxnSpPr>
          <p:nvPr/>
        </p:nvCxnSpPr>
        <p:spPr>
          <a:xfrm>
            <a:off x="2839483" y="3203170"/>
            <a:ext cx="210886" cy="0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7" idx="1"/>
          </p:cNvCxnSpPr>
          <p:nvPr/>
        </p:nvCxnSpPr>
        <p:spPr>
          <a:xfrm>
            <a:off x="2773796" y="1873652"/>
            <a:ext cx="276573" cy="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1"/>
          </p:cNvCxnSpPr>
          <p:nvPr/>
        </p:nvCxnSpPr>
        <p:spPr>
          <a:xfrm flipV="1">
            <a:off x="4147649" y="1866958"/>
            <a:ext cx="276573" cy="6695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>
            <a:spLocks noChangeAspect="1"/>
          </p:cNvSpPr>
          <p:nvPr/>
        </p:nvSpPr>
        <p:spPr>
          <a:xfrm>
            <a:off x="344701" y="2914516"/>
            <a:ext cx="1097280" cy="60883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Control </a:t>
            </a:r>
            <a:r>
              <a:rPr lang="en-US" sz="1100" dirty="0" err="1" smtClean="0"/>
              <a:t>FastQ</a:t>
            </a:r>
            <a:r>
              <a:rPr lang="en-US" sz="1100" dirty="0" smtClean="0"/>
              <a:t> file</a:t>
            </a:r>
            <a:endParaRPr lang="en-US" sz="1100" dirty="0"/>
          </a:p>
        </p:txBody>
      </p:sp>
      <p:sp>
        <p:nvSpPr>
          <p:cNvPr id="29" name="Rounded Rectangle 28"/>
          <p:cNvSpPr>
            <a:spLocks noChangeAspect="1"/>
          </p:cNvSpPr>
          <p:nvPr/>
        </p:nvSpPr>
        <p:spPr>
          <a:xfrm>
            <a:off x="3050369" y="2893367"/>
            <a:ext cx="1097280" cy="6196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Read mapping</a:t>
            </a:r>
          </a:p>
          <a:p>
            <a:pPr algn="ctr"/>
            <a:r>
              <a:rPr lang="en-US" sz="1100" dirty="0" smtClean="0"/>
              <a:t>(Bowtie)</a:t>
            </a:r>
            <a:endParaRPr lang="en-US" sz="1100" dirty="0"/>
          </a:p>
        </p:txBody>
      </p:sp>
      <p:cxnSp>
        <p:nvCxnSpPr>
          <p:cNvPr id="39" name="Straight Arrow Connector 38"/>
          <p:cNvCxnSpPr>
            <a:stCxn id="8" idx="3"/>
            <a:endCxn id="9" idx="1"/>
          </p:cNvCxnSpPr>
          <p:nvPr/>
        </p:nvCxnSpPr>
        <p:spPr>
          <a:xfrm>
            <a:off x="5897851" y="1866958"/>
            <a:ext cx="759132" cy="2399145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3"/>
            <a:endCxn id="9" idx="1"/>
          </p:cNvCxnSpPr>
          <p:nvPr/>
        </p:nvCxnSpPr>
        <p:spPr>
          <a:xfrm>
            <a:off x="4147649" y="3203170"/>
            <a:ext cx="2509334" cy="1062933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8579840" y="3926909"/>
            <a:ext cx="1290141" cy="6783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ChIP-Seq</a:t>
            </a:r>
            <a:r>
              <a:rPr lang="en-US" sz="1100" dirty="0" smtClean="0"/>
              <a:t> peaks</a:t>
            </a:r>
            <a:endParaRPr lang="en-US" sz="1100" dirty="0"/>
          </a:p>
        </p:txBody>
      </p:sp>
      <p:cxnSp>
        <p:nvCxnSpPr>
          <p:cNvPr id="50" name="Straight Arrow Connector 49"/>
          <p:cNvCxnSpPr>
            <a:stCxn id="9" idx="3"/>
            <a:endCxn id="49" idx="1"/>
          </p:cNvCxnSpPr>
          <p:nvPr/>
        </p:nvCxnSpPr>
        <p:spPr>
          <a:xfrm flipV="1">
            <a:off x="8275471" y="4266102"/>
            <a:ext cx="304369" cy="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2"/>
            <a:endCxn id="11" idx="0"/>
          </p:cNvCxnSpPr>
          <p:nvPr/>
        </p:nvCxnSpPr>
        <p:spPr>
          <a:xfrm>
            <a:off x="9224911" y="4605295"/>
            <a:ext cx="14107" cy="960649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>
            <a:spLocks noChangeAspect="1"/>
          </p:cNvSpPr>
          <p:nvPr/>
        </p:nvSpPr>
        <p:spPr>
          <a:xfrm>
            <a:off x="6657846" y="2867359"/>
            <a:ext cx="1669198" cy="719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Signal generation, </a:t>
            </a:r>
          </a:p>
          <a:p>
            <a:pPr algn="ctr"/>
            <a:r>
              <a:rPr lang="en-US" sz="1100" dirty="0" smtClean="0"/>
              <a:t>file format conversion</a:t>
            </a:r>
          </a:p>
          <a:p>
            <a:pPr algn="ctr"/>
            <a:r>
              <a:rPr lang="en-US" sz="1100" dirty="0" smtClean="0"/>
              <a:t>(</a:t>
            </a:r>
            <a:r>
              <a:rPr lang="en-US" sz="1100" dirty="0" err="1" smtClean="0"/>
              <a:t>samtools</a:t>
            </a:r>
            <a:r>
              <a:rPr lang="en-US" sz="1100" dirty="0" smtClean="0"/>
              <a:t>, </a:t>
            </a:r>
            <a:r>
              <a:rPr lang="en-US" sz="1100" dirty="0" err="1" smtClean="0"/>
              <a:t>bedtools</a:t>
            </a:r>
            <a:r>
              <a:rPr lang="en-US" sz="1100" dirty="0" smtClean="0"/>
              <a:t>, </a:t>
            </a:r>
            <a:r>
              <a:rPr lang="en-US" sz="1100" dirty="0" err="1"/>
              <a:t>bedGraphToBigWig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cxnSp>
        <p:nvCxnSpPr>
          <p:cNvPr id="59" name="Straight Arrow Connector 58"/>
          <p:cNvCxnSpPr>
            <a:stCxn id="29" idx="3"/>
            <a:endCxn id="55" idx="1"/>
          </p:cNvCxnSpPr>
          <p:nvPr/>
        </p:nvCxnSpPr>
        <p:spPr>
          <a:xfrm>
            <a:off x="4147649" y="3203170"/>
            <a:ext cx="2510197" cy="23965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>
            <a:spLocks noChangeAspect="1"/>
          </p:cNvSpPr>
          <p:nvPr/>
        </p:nvSpPr>
        <p:spPr>
          <a:xfrm>
            <a:off x="6622155" y="1474781"/>
            <a:ext cx="1704889" cy="799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Signal generation, </a:t>
            </a:r>
          </a:p>
          <a:p>
            <a:pPr algn="ctr"/>
            <a:r>
              <a:rPr lang="en-US" sz="1100" dirty="0" smtClean="0"/>
              <a:t>file format conversion</a:t>
            </a:r>
          </a:p>
          <a:p>
            <a:pPr algn="ctr"/>
            <a:r>
              <a:rPr lang="en-US" sz="1100" dirty="0" smtClean="0"/>
              <a:t>(</a:t>
            </a:r>
            <a:r>
              <a:rPr lang="en-US" sz="1100" dirty="0" err="1" smtClean="0"/>
              <a:t>samtools</a:t>
            </a:r>
            <a:r>
              <a:rPr lang="en-US" sz="1100" dirty="0" smtClean="0"/>
              <a:t>, </a:t>
            </a:r>
            <a:r>
              <a:rPr lang="en-US" sz="1100" dirty="0" err="1" smtClean="0"/>
              <a:t>bedtools</a:t>
            </a:r>
            <a:r>
              <a:rPr lang="en-US" sz="1100" dirty="0" smtClean="0"/>
              <a:t>, </a:t>
            </a:r>
            <a:r>
              <a:rPr lang="en-US" sz="1100" dirty="0" err="1"/>
              <a:t>bedGraphToBigWig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cxnSp>
        <p:nvCxnSpPr>
          <p:cNvPr id="65" name="Straight Arrow Connector 64"/>
          <p:cNvCxnSpPr>
            <a:stCxn id="8" idx="3"/>
            <a:endCxn id="62" idx="1"/>
          </p:cNvCxnSpPr>
          <p:nvPr/>
        </p:nvCxnSpPr>
        <p:spPr>
          <a:xfrm>
            <a:off x="5897851" y="1866958"/>
            <a:ext cx="724304" cy="7335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8610599" y="2879738"/>
            <a:ext cx="1290141" cy="6783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Control bigwig file</a:t>
            </a:r>
            <a:endParaRPr lang="en-US" sz="1100" dirty="0"/>
          </a:p>
        </p:txBody>
      </p:sp>
      <p:sp>
        <p:nvSpPr>
          <p:cNvPr id="71" name="Rounded Rectangle 70"/>
          <p:cNvSpPr/>
          <p:nvPr/>
        </p:nvSpPr>
        <p:spPr>
          <a:xfrm>
            <a:off x="8610600" y="1534459"/>
            <a:ext cx="1290141" cy="6783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ChIP</a:t>
            </a:r>
            <a:r>
              <a:rPr lang="en-US" sz="1100" dirty="0" smtClean="0"/>
              <a:t> bigwig file</a:t>
            </a:r>
            <a:endParaRPr lang="en-US" sz="1100" dirty="0"/>
          </a:p>
        </p:txBody>
      </p:sp>
      <p:sp>
        <p:nvSpPr>
          <p:cNvPr id="72" name="Rounded Rectangle 71"/>
          <p:cNvSpPr/>
          <p:nvPr/>
        </p:nvSpPr>
        <p:spPr>
          <a:xfrm>
            <a:off x="10708729" y="2885964"/>
            <a:ext cx="1290141" cy="665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Check peak calling results</a:t>
            </a:r>
            <a:endParaRPr lang="en-US" sz="1100" dirty="0"/>
          </a:p>
        </p:txBody>
      </p:sp>
      <p:cxnSp>
        <p:nvCxnSpPr>
          <p:cNvPr id="73" name="Straight Arrow Connector 72"/>
          <p:cNvCxnSpPr>
            <a:endCxn id="72" idx="1"/>
          </p:cNvCxnSpPr>
          <p:nvPr/>
        </p:nvCxnSpPr>
        <p:spPr>
          <a:xfrm>
            <a:off x="9900740" y="1896671"/>
            <a:ext cx="807989" cy="132226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0" idx="3"/>
            <a:endCxn id="72" idx="1"/>
          </p:cNvCxnSpPr>
          <p:nvPr/>
        </p:nvCxnSpPr>
        <p:spPr>
          <a:xfrm>
            <a:off x="9900740" y="3218931"/>
            <a:ext cx="807989" cy="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9" idx="3"/>
            <a:endCxn id="72" idx="1"/>
          </p:cNvCxnSpPr>
          <p:nvPr/>
        </p:nvCxnSpPr>
        <p:spPr>
          <a:xfrm flipV="1">
            <a:off x="9869981" y="3218932"/>
            <a:ext cx="838748" cy="1047170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8316062" y="3247650"/>
            <a:ext cx="276573" cy="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8303267" y="1894370"/>
            <a:ext cx="276573" cy="1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/>
          <p:cNvSpPr>
            <a:spLocks noChangeAspect="1"/>
          </p:cNvSpPr>
          <p:nvPr/>
        </p:nvSpPr>
        <p:spPr>
          <a:xfrm>
            <a:off x="1742203" y="2882538"/>
            <a:ext cx="1097280" cy="641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Quality metrics (</a:t>
            </a:r>
            <a:r>
              <a:rPr lang="en-US" sz="1100" dirty="0" err="1" smtClean="0"/>
              <a:t>FastQC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1465630" y="3211051"/>
            <a:ext cx="276573" cy="0"/>
          </a:xfrm>
          <a:prstGeom prst="straightConnector1">
            <a:avLst/>
          </a:prstGeom>
          <a:ln w="254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1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-1197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Comparison of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ChIP-Seq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data across projects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6F76-AF62-0F44-B2AE-89022A7B7C0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25" y="283420"/>
            <a:ext cx="3657600" cy="3657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36" y="3247698"/>
            <a:ext cx="3657600" cy="36576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8036" y="1048871"/>
            <a:ext cx="5757530" cy="5336164"/>
            <a:chOff x="1406525" y="1395441"/>
            <a:chExt cx="6364959" cy="546255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6719"/>
            <a:stretch/>
          </p:blipFill>
          <p:spPr>
            <a:xfrm>
              <a:off x="1406525" y="1395441"/>
              <a:ext cx="6364959" cy="492704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065702" y="2438290"/>
              <a:ext cx="874579" cy="44197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86904" y="6489415"/>
              <a:ext cx="1040178" cy="262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charset="0"/>
                  <a:ea typeface="Arial" charset="0"/>
                  <a:cs typeface="Arial" charset="0"/>
                </a:rPr>
                <a:t>Peak overlap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956008"/>
              </p:ext>
            </p:extLst>
          </p:nvPr>
        </p:nvGraphicFramePr>
        <p:xfrm>
          <a:off x="157661" y="2067591"/>
          <a:ext cx="2645626" cy="354493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9250"/>
                <a:gridCol w="1116376"/>
              </a:tblGrid>
              <a:tr h="30846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</a:rPr>
                        <a:t>EpiMap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NeuN</a:t>
                      </a:r>
                      <a:r>
                        <a:rPr lang="en-US" sz="1200" u="none" strike="noStrike" dirty="0" smtClean="0">
                          <a:effectLst/>
                        </a:rPr>
                        <a:t>+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DFC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H3K27ac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INPUT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MACS2 peaks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MUSIC peaks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37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</a:rPr>
                        <a:t>EpiMap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NeuN</a:t>
                      </a:r>
                      <a:r>
                        <a:rPr lang="en-US" sz="1200" u="none" strike="noStrike" dirty="0" smtClean="0">
                          <a:effectLst/>
                        </a:rPr>
                        <a:t>-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DFC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H3K27ac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INPUT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MACS2 peaks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MUSIC peaks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37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 smtClean="0">
                          <a:effectLst/>
                        </a:rPr>
                        <a:t>Brainspan</a:t>
                      </a:r>
                      <a:endParaRPr lang="en-US" sz="12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DFC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H3K27ac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INPUT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MACS2 peaks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MUSIC peaks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82301" y="725215"/>
            <a:ext cx="27432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MACS2 DFC H3K27ac peak number overlap fraction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484" y="3747673"/>
            <a:ext cx="27432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MUSIC DFC H3K27ac peak number overlap fraction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166</Words>
  <Application>Microsoft Macintosh PowerPoint</Application>
  <PresentationFormat>Widescreen</PresentationFormat>
  <Paragraphs>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RNA-Seq and ChIP-Seq pipelines</vt:lpstr>
      <vt:lpstr>RNA-Seq analysis pipeline</vt:lpstr>
      <vt:lpstr>ChIP-Seq analysis pipeline</vt:lpstr>
      <vt:lpstr>Comparison of ChIP-Seq data across projects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RNA-seq and ChIP-seq pipelines</dc:title>
  <dc:creator>Liu, Shuang</dc:creator>
  <cp:lastModifiedBy>Liu, Shuang</cp:lastModifiedBy>
  <cp:revision>26</cp:revision>
  <dcterms:created xsi:type="dcterms:W3CDTF">2016-01-22T19:37:02Z</dcterms:created>
  <dcterms:modified xsi:type="dcterms:W3CDTF">2016-02-04T19:10:22Z</dcterms:modified>
</cp:coreProperties>
</file>