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840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F80A9-5548-3447-95D9-8DF03A34F0CA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0C149-919B-2E4B-A425-4590E538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4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44509-A58D-574D-8769-7275D9AA89B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40A33-660C-2B42-979C-7DA75C20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0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7DA-AC1A-5541-85BF-AF7FAD0D4AEF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4A52-E9CB-474B-828B-375233D89229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492D-F734-2347-A6C5-F26EEBBED216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83F6-93A3-694C-9EAC-7B589AE06D6B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3012-B972-6E41-97F3-4D26819E7389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C62B-097D-5F4B-A689-2C63C7E5D2A5}" type="datetime1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E19D-4EBE-8849-A69D-2C3010367BC8}" type="datetime1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03E3-6CC0-3943-B598-656F22F66A81}" type="datetime1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7D16-51F9-334C-B511-002F05DB1DA4}" type="datetime1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7D8D-DF90-C147-89D9-9C8B8740A51B}" type="datetime1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CAD3-EF9F-524B-951E-0730A14C5D5B}" type="datetime1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F8E08-2726-8B49-A6CE-6BE2B5664F5F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63600" y="906940"/>
            <a:ext cx="7823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Significance in biological contexts</a:t>
            </a:r>
          </a:p>
          <a:p>
            <a:endParaRPr lang="en-US" sz="1500" dirty="0" smtClean="0"/>
          </a:p>
          <a:p>
            <a:endParaRPr lang="en-US" sz="1500" dirty="0"/>
          </a:p>
          <a:p>
            <a:r>
              <a:rPr lang="en-US" sz="2000" dirty="0" smtClean="0"/>
              <a:t>Binding </a:t>
            </a:r>
            <a:r>
              <a:rPr lang="en-US" sz="2000" dirty="0"/>
              <a:t>sites are often frustrated</a:t>
            </a:r>
          </a:p>
          <a:p>
            <a:endParaRPr lang="en-US" sz="2000" dirty="0"/>
          </a:p>
          <a:p>
            <a:r>
              <a:rPr lang="en-US" sz="2000" dirty="0"/>
              <a:t>Frustration in </a:t>
            </a:r>
            <a:r>
              <a:rPr lang="en-US" sz="2000" dirty="0" err="1"/>
              <a:t>allostery</a:t>
            </a:r>
            <a:r>
              <a:rPr lang="en-US" sz="2000" dirty="0"/>
              <a:t> and local conformational changes</a:t>
            </a:r>
          </a:p>
          <a:p>
            <a:endParaRPr lang="en-US" sz="2000" dirty="0"/>
          </a:p>
          <a:p>
            <a:r>
              <a:rPr lang="en-US" sz="2000" dirty="0"/>
              <a:t>Role of frustration in metastable and </a:t>
            </a:r>
            <a:r>
              <a:rPr lang="en-US" sz="2000" dirty="0" err="1"/>
              <a:t>multistable</a:t>
            </a:r>
            <a:r>
              <a:rPr lang="en-US" sz="2000" dirty="0"/>
              <a:t> proteins</a:t>
            </a:r>
          </a:p>
          <a:p>
            <a:endParaRPr lang="en-US" sz="2000" dirty="0"/>
          </a:p>
          <a:p>
            <a:r>
              <a:rPr lang="en-US" sz="2000" dirty="0"/>
              <a:t>Catalytic Sites</a:t>
            </a:r>
          </a:p>
          <a:p>
            <a:endParaRPr lang="en-US" sz="2000" dirty="0"/>
          </a:p>
          <a:p>
            <a:r>
              <a:rPr lang="en-US" sz="2000" dirty="0"/>
              <a:t>Frustration and the initiation of aggregation</a:t>
            </a:r>
          </a:p>
          <a:p>
            <a:endParaRPr lang="en-US" sz="2000" dirty="0"/>
          </a:p>
          <a:p>
            <a:r>
              <a:rPr lang="en-US" sz="2000" dirty="0"/>
              <a:t>Frustration in nucleic acids and protein </a:t>
            </a:r>
            <a:r>
              <a:rPr lang="en-US" sz="2000" dirty="0" smtClean="0"/>
              <a:t>complexes</a:t>
            </a:r>
          </a:p>
          <a:p>
            <a:endParaRPr lang="en-US" sz="2000" dirty="0"/>
          </a:p>
          <a:p>
            <a:endParaRPr lang="en-US" sz="1500" dirty="0"/>
          </a:p>
          <a:p>
            <a:r>
              <a:rPr lang="en-US" sz="1500" i="1" dirty="0" smtClean="0"/>
              <a:t>	</a:t>
            </a:r>
            <a:r>
              <a:rPr lang="en-US" sz="1500" i="1" dirty="0" err="1" smtClean="0"/>
              <a:t>Ferreiro</a:t>
            </a:r>
            <a:r>
              <a:rPr lang="en-US" sz="1500" i="1" dirty="0" smtClean="0"/>
              <a:t> </a:t>
            </a:r>
            <a:r>
              <a:rPr lang="en-US" sz="1500" i="1" dirty="0"/>
              <a:t>D.U., et </a:t>
            </a:r>
            <a:r>
              <a:rPr lang="en-US" sz="1500" i="1" dirty="0" err="1"/>
              <a:t>al"Frustration</a:t>
            </a:r>
            <a:r>
              <a:rPr lang="en-US" sz="1500" i="1" dirty="0"/>
              <a:t> in biomolecules." Quarterly reviews of biophysics 47.04 (2014)</a:t>
            </a:r>
          </a:p>
        </p:txBody>
      </p:sp>
    </p:spTree>
    <p:extLst>
      <p:ext uri="{BB962C8B-B14F-4D97-AF65-F5344CB8AC3E}">
        <p14:creationId xmlns:p14="http://schemas.microsoft.com/office/powerpoint/2010/main" val="380563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8726" y="3330798"/>
            <a:ext cx="8686799" cy="559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64907" y="3330798"/>
            <a:ext cx="2180187" cy="559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0072" y="3331152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30347" y="3331152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7147" y="3330798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36622" y="3330798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1459" y="5326540"/>
            <a:ext cx="84680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Observed:  X  </a:t>
            </a:r>
            <a:r>
              <a:rPr lang="en-US" sz="1500" dirty="0"/>
              <a:t>=  </a:t>
            </a:r>
            <a:r>
              <a:rPr lang="en-US" sz="1500" dirty="0" smtClean="0"/>
              <a:t># of cancer-associated SNVs that intersect frustrated regions (5 in this case)</a:t>
            </a:r>
          </a:p>
          <a:p>
            <a:endParaRPr lang="en-US" sz="1500" dirty="0"/>
          </a:p>
          <a:p>
            <a:r>
              <a:rPr lang="en-US" sz="1500" dirty="0" smtClean="0"/>
              <a:t>Expected: E</a:t>
            </a:r>
            <a:r>
              <a:rPr lang="en-US" sz="1500" dirty="0"/>
              <a:t>[X] = </a:t>
            </a:r>
            <a:r>
              <a:rPr lang="en-US" sz="1500" dirty="0" smtClean="0"/>
              <a:t>[# frustrated residues </a:t>
            </a:r>
            <a:r>
              <a:rPr lang="en-US" sz="1500" dirty="0"/>
              <a:t>/ </a:t>
            </a:r>
            <a:r>
              <a:rPr lang="en-US" sz="1500" dirty="0" smtClean="0"/>
              <a:t>total # residues in protein]  * [ total # of cancer-associated SNVs]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4869295" y="3331152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095" y="902937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9965" y="1006905"/>
            <a:ext cx="232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Cancer-associated SNV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8661" y="1583765"/>
            <a:ext cx="524163" cy="559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9965" y="1668665"/>
            <a:ext cx="230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NON-frustrated region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8661" y="2248785"/>
            <a:ext cx="524163" cy="559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9965" y="2323062"/>
            <a:ext cx="181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Frustrated region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63495" y="3330798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8726" y="4280260"/>
            <a:ext cx="8686799" cy="559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64907" y="4280260"/>
            <a:ext cx="2180187" cy="559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0072" y="4280614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20199" y="4280260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6191" y="4280968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81955" y="4280614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14628" y="4280968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57939" y="4280260"/>
            <a:ext cx="80497" cy="5596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5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990" y="295808"/>
            <a:ext cx="7559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Tumor Suppressor Genes</a:t>
            </a:r>
          </a:p>
          <a:p>
            <a:pPr algn="ctr"/>
            <a:r>
              <a:rPr lang="en-US" b="1" dirty="0" smtClean="0"/>
              <a:t>Minimally </a:t>
            </a:r>
            <a:r>
              <a:rPr lang="en-US" b="1" dirty="0" err="1" smtClean="0"/>
              <a:t>Frustr</a:t>
            </a:r>
            <a:r>
              <a:rPr lang="en-US" b="1" dirty="0" smtClean="0"/>
              <a:t>. Residues</a:t>
            </a:r>
            <a:endParaRPr lang="en-US" b="1" dirty="0"/>
          </a:p>
        </p:txBody>
      </p:sp>
      <p:pic>
        <p:nvPicPr>
          <p:cNvPr id="6" name="Picture 5" descr="min_sing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4"/>
          <a:stretch/>
        </p:blipFill>
        <p:spPr>
          <a:xfrm>
            <a:off x="1568639" y="1466313"/>
            <a:ext cx="2468880" cy="4827788"/>
          </a:xfrm>
          <a:prstGeom prst="rect">
            <a:avLst/>
          </a:prstGeom>
        </p:spPr>
      </p:pic>
      <p:pic>
        <p:nvPicPr>
          <p:cNvPr id="7" name="Picture 6" descr="min_buri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4"/>
          <a:stretch/>
        </p:blipFill>
        <p:spPr>
          <a:xfrm>
            <a:off x="4592282" y="1466313"/>
            <a:ext cx="2468880" cy="4827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6274" y="109698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Single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11213" y="1096981"/>
            <a:ext cx="81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Buried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15522" y="5924769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p-value</a:t>
            </a:r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3.163e-06</a:t>
            </a:r>
          </a:p>
          <a:p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 = 36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5157" y="5950708"/>
            <a:ext cx="19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p-value</a:t>
            </a:r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0.001912</a:t>
            </a:r>
          </a:p>
          <a:p>
            <a:r>
              <a:rPr lang="fi-F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 = 39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990" y="295808"/>
            <a:ext cx="7559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Tumor Suppressor Genes</a:t>
            </a:r>
          </a:p>
          <a:p>
            <a:pPr algn="ctr"/>
            <a:r>
              <a:rPr lang="en-US" b="1" dirty="0" smtClean="0"/>
              <a:t>Maximally </a:t>
            </a:r>
            <a:r>
              <a:rPr lang="en-US" b="1" dirty="0" err="1" smtClean="0"/>
              <a:t>Frustr</a:t>
            </a:r>
            <a:r>
              <a:rPr lang="en-US" b="1" dirty="0" smtClean="0"/>
              <a:t>. Residues</a:t>
            </a:r>
            <a:endParaRPr lang="en-US" b="1" dirty="0"/>
          </a:p>
        </p:txBody>
      </p:sp>
      <p:pic>
        <p:nvPicPr>
          <p:cNvPr id="3" name="Picture 2" descr="max_buri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/>
          <a:stretch/>
        </p:blipFill>
        <p:spPr>
          <a:xfrm>
            <a:off x="4644517" y="1523745"/>
            <a:ext cx="2468880" cy="4781452"/>
          </a:xfrm>
          <a:prstGeom prst="rect">
            <a:avLst/>
          </a:prstGeom>
        </p:spPr>
      </p:pic>
      <p:pic>
        <p:nvPicPr>
          <p:cNvPr id="4" name="Picture 3" descr="max_sing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/>
          <a:stretch/>
        </p:blipFill>
        <p:spPr>
          <a:xfrm>
            <a:off x="1727882" y="1543901"/>
            <a:ext cx="2468880" cy="47814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5520" y="111410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Single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9037" y="1114104"/>
            <a:ext cx="81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Buried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93052" y="5935865"/>
            <a:ext cx="19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558ED5"/>
                </a:solidFill>
              </a:rPr>
              <a:t>p-value</a:t>
            </a:r>
            <a:r>
              <a:rPr lang="fi-FI" b="1" dirty="0" smtClean="0">
                <a:solidFill>
                  <a:srgbClr val="558ED5"/>
                </a:solidFill>
              </a:rPr>
              <a:t> = 0.001818</a:t>
            </a:r>
          </a:p>
          <a:p>
            <a:r>
              <a:rPr lang="fi-FI" b="1" dirty="0" smtClean="0">
                <a:solidFill>
                  <a:srgbClr val="558ED5"/>
                </a:solidFill>
              </a:rPr>
              <a:t>N = 34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9651" y="5981960"/>
            <a:ext cx="19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558ED5"/>
                </a:solidFill>
              </a:rPr>
              <a:t>p-value</a:t>
            </a:r>
            <a:r>
              <a:rPr lang="fi-FI" b="1" dirty="0" smtClean="0">
                <a:solidFill>
                  <a:srgbClr val="558ED5"/>
                </a:solidFill>
              </a:rPr>
              <a:t> = 0.005519</a:t>
            </a:r>
          </a:p>
          <a:p>
            <a:r>
              <a:rPr lang="fi-FI" b="1" dirty="0" smtClean="0">
                <a:solidFill>
                  <a:srgbClr val="558ED5"/>
                </a:solidFill>
              </a:rPr>
              <a:t>N = 28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990" y="295808"/>
            <a:ext cx="7559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Oncogenes</a:t>
            </a:r>
          </a:p>
          <a:p>
            <a:pPr algn="ctr"/>
            <a:r>
              <a:rPr lang="en-US" b="1" dirty="0" smtClean="0"/>
              <a:t>Minimally </a:t>
            </a:r>
            <a:r>
              <a:rPr lang="en-US" b="1" dirty="0" err="1" smtClean="0"/>
              <a:t>Frustr</a:t>
            </a:r>
            <a:r>
              <a:rPr lang="en-US" b="1" dirty="0" smtClean="0"/>
              <a:t>. Residues</a:t>
            </a:r>
            <a:endParaRPr lang="en-US" b="1" dirty="0"/>
          </a:p>
        </p:txBody>
      </p:sp>
      <p:pic>
        <p:nvPicPr>
          <p:cNvPr id="4" name="Picture 3" descr="min_sing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/>
          <a:stretch/>
        </p:blipFill>
        <p:spPr>
          <a:xfrm>
            <a:off x="1828863" y="1542892"/>
            <a:ext cx="2468880" cy="4822265"/>
          </a:xfrm>
          <a:prstGeom prst="rect">
            <a:avLst/>
          </a:prstGeom>
        </p:spPr>
      </p:pic>
      <p:pic>
        <p:nvPicPr>
          <p:cNvPr id="5" name="Picture 4" descr="min_buri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/>
          <a:stretch/>
        </p:blipFill>
        <p:spPr>
          <a:xfrm>
            <a:off x="4696101" y="1542891"/>
            <a:ext cx="2468880" cy="4822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1039" y="105262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Single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54556" y="1052625"/>
            <a:ext cx="81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Buried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10240" y="5995825"/>
            <a:ext cx="1743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 smtClean="0"/>
              <a:t>p-value</a:t>
            </a:r>
            <a:r>
              <a:rPr lang="fi-FI" dirty="0" smtClean="0"/>
              <a:t> = 0.7594</a:t>
            </a:r>
          </a:p>
          <a:p>
            <a:r>
              <a:rPr lang="fi-FI" dirty="0" smtClean="0"/>
              <a:t>N = 96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26640" y="5995825"/>
            <a:ext cx="1882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558ED5"/>
                </a:solidFill>
              </a:rPr>
              <a:t>p-value</a:t>
            </a:r>
            <a:r>
              <a:rPr lang="fi-FI" b="1" dirty="0" smtClean="0">
                <a:solidFill>
                  <a:srgbClr val="558ED5"/>
                </a:solidFill>
              </a:rPr>
              <a:t> = 0.01498</a:t>
            </a:r>
          </a:p>
          <a:p>
            <a:r>
              <a:rPr lang="fi-FI" b="1" dirty="0" smtClean="0">
                <a:solidFill>
                  <a:srgbClr val="558ED5"/>
                </a:solidFill>
              </a:rPr>
              <a:t>N = 118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990" y="295808"/>
            <a:ext cx="7559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Oncogenes</a:t>
            </a:r>
          </a:p>
          <a:p>
            <a:pPr algn="ctr"/>
            <a:r>
              <a:rPr lang="en-US" b="1" dirty="0" smtClean="0"/>
              <a:t>Maximally </a:t>
            </a:r>
            <a:r>
              <a:rPr lang="en-US" b="1" dirty="0" err="1" smtClean="0"/>
              <a:t>Frustr</a:t>
            </a:r>
            <a:r>
              <a:rPr lang="en-US" b="1" dirty="0" smtClean="0"/>
              <a:t>. Residues</a:t>
            </a:r>
            <a:endParaRPr lang="en-US" b="1" dirty="0"/>
          </a:p>
        </p:txBody>
      </p:sp>
      <p:pic>
        <p:nvPicPr>
          <p:cNvPr id="3" name="Picture 2" descr="max_buri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/>
          <a:stretch/>
        </p:blipFill>
        <p:spPr>
          <a:xfrm>
            <a:off x="4671115" y="1522733"/>
            <a:ext cx="2468880" cy="4781956"/>
          </a:xfrm>
          <a:prstGeom prst="rect">
            <a:avLst/>
          </a:prstGeom>
        </p:spPr>
      </p:pic>
      <p:pic>
        <p:nvPicPr>
          <p:cNvPr id="4" name="Picture 3" descr="max_sing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/>
          <a:stretch/>
        </p:blipFill>
        <p:spPr>
          <a:xfrm>
            <a:off x="1718453" y="1522733"/>
            <a:ext cx="2468880" cy="47819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0565" y="107278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Single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94082" y="1072781"/>
            <a:ext cx="81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Buried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94355" y="5935357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558ED5"/>
                </a:solidFill>
              </a:rPr>
              <a:t>p-value</a:t>
            </a:r>
            <a:r>
              <a:rPr lang="fi-FI" b="1" dirty="0" smtClean="0">
                <a:solidFill>
                  <a:srgbClr val="558ED5"/>
                </a:solidFill>
              </a:rPr>
              <a:t> = 4.159e-06</a:t>
            </a:r>
          </a:p>
          <a:p>
            <a:r>
              <a:rPr lang="fi-FI" b="1" dirty="0" smtClean="0">
                <a:solidFill>
                  <a:srgbClr val="558ED5"/>
                </a:solidFill>
              </a:rPr>
              <a:t>N = 112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5025" y="5935357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558ED5"/>
                </a:solidFill>
              </a:rPr>
              <a:t>p-value</a:t>
            </a:r>
            <a:r>
              <a:rPr lang="fi-FI" b="1" dirty="0" smtClean="0">
                <a:solidFill>
                  <a:srgbClr val="558ED5"/>
                </a:solidFill>
              </a:rPr>
              <a:t> = 2.834e-07</a:t>
            </a:r>
          </a:p>
          <a:p>
            <a:r>
              <a:rPr lang="fi-FI" b="1" dirty="0" smtClean="0">
                <a:solidFill>
                  <a:srgbClr val="558ED5"/>
                </a:solidFill>
              </a:rPr>
              <a:t>N = 80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990" y="295808"/>
            <a:ext cx="7559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Distilling this to the Most Interesting Outcomes</a:t>
            </a:r>
          </a:p>
          <a:p>
            <a:pPr algn="ctr"/>
            <a:r>
              <a:rPr lang="en-US" b="1" u="sng" dirty="0" smtClean="0"/>
              <a:t>Maximally</a:t>
            </a:r>
            <a:r>
              <a:rPr lang="en-US" b="1" dirty="0" smtClean="0"/>
              <a:t> </a:t>
            </a:r>
            <a:r>
              <a:rPr lang="en-US" b="1" dirty="0" err="1" smtClean="0"/>
              <a:t>Frustr</a:t>
            </a:r>
            <a:r>
              <a:rPr lang="en-US" b="1" dirty="0" smtClean="0"/>
              <a:t>. Residues Using the </a:t>
            </a:r>
            <a:r>
              <a:rPr lang="en-US" b="1" u="sng" dirty="0" smtClean="0"/>
              <a:t>Single</a:t>
            </a:r>
            <a:r>
              <a:rPr lang="en-US" b="1" dirty="0" smtClean="0"/>
              <a:t>-Residue Index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52407" y="1158092"/>
            <a:ext cx="1243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Oncogenes</a:t>
            </a:r>
          </a:p>
        </p:txBody>
      </p:sp>
      <p:pic>
        <p:nvPicPr>
          <p:cNvPr id="14" name="Picture 13" descr="max_sing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/>
          <a:stretch/>
        </p:blipFill>
        <p:spPr>
          <a:xfrm>
            <a:off x="4398746" y="1538264"/>
            <a:ext cx="2468880" cy="47819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60841" y="1160380"/>
            <a:ext cx="64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TSGs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97829" y="5951589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558ED5"/>
                </a:solidFill>
              </a:rPr>
              <a:t>p-value</a:t>
            </a:r>
            <a:r>
              <a:rPr lang="fi-FI" b="1" dirty="0" smtClean="0">
                <a:solidFill>
                  <a:srgbClr val="558ED5"/>
                </a:solidFill>
              </a:rPr>
              <a:t> = 2.834e-07</a:t>
            </a:r>
          </a:p>
          <a:p>
            <a:r>
              <a:rPr lang="fi-FI" b="1" dirty="0">
                <a:solidFill>
                  <a:srgbClr val="558ED5"/>
                </a:solidFill>
              </a:rPr>
              <a:t>N = </a:t>
            </a:r>
            <a:r>
              <a:rPr lang="fi-FI" b="1" dirty="0" smtClean="0">
                <a:solidFill>
                  <a:srgbClr val="558ED5"/>
                </a:solidFill>
              </a:rPr>
              <a:t>80</a:t>
            </a:r>
            <a:endParaRPr lang="en-US" b="1" dirty="0">
              <a:solidFill>
                <a:srgbClr val="558ED5"/>
              </a:solidFill>
            </a:endParaRPr>
          </a:p>
        </p:txBody>
      </p:sp>
      <p:pic>
        <p:nvPicPr>
          <p:cNvPr id="17" name="Picture 16" descr="max_sing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/>
          <a:stretch/>
        </p:blipFill>
        <p:spPr>
          <a:xfrm>
            <a:off x="1734957" y="1538769"/>
            <a:ext cx="2468880" cy="47814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7712" y="5945329"/>
            <a:ext cx="199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558ED5"/>
                </a:solidFill>
              </a:rPr>
              <a:t>p-value</a:t>
            </a:r>
            <a:r>
              <a:rPr lang="fi-FI" b="1" dirty="0" smtClean="0">
                <a:solidFill>
                  <a:srgbClr val="558ED5"/>
                </a:solidFill>
              </a:rPr>
              <a:t> = 0.005519</a:t>
            </a:r>
          </a:p>
          <a:p>
            <a:r>
              <a:rPr lang="fi-FI" b="1" dirty="0">
                <a:solidFill>
                  <a:srgbClr val="558ED5"/>
                </a:solidFill>
              </a:rPr>
              <a:t>N = </a:t>
            </a:r>
            <a:r>
              <a:rPr lang="fi-FI" b="1" dirty="0" smtClean="0">
                <a:solidFill>
                  <a:srgbClr val="558ED5"/>
                </a:solidFill>
              </a:rPr>
              <a:t>28</a:t>
            </a:r>
            <a:endParaRPr lang="en-US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3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243</Words>
  <Application>Microsoft Macintosh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41</cp:revision>
  <dcterms:created xsi:type="dcterms:W3CDTF">2016-01-26T23:48:07Z</dcterms:created>
  <dcterms:modified xsi:type="dcterms:W3CDTF">2016-01-28T01:27:03Z</dcterms:modified>
</cp:coreProperties>
</file>