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43"/>
  </p:normalViewPr>
  <p:slideViewPr>
    <p:cSldViewPr snapToGrid="0" snapToObjects="1">
      <p:cViewPr>
        <p:scale>
          <a:sx n="79" d="100"/>
          <a:sy n="79" d="100"/>
        </p:scale>
        <p:origin x="1320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5EB86-CCB6-E94F-BC72-9F06324829DB}" type="datetimeFigureOut">
              <a:rPr lang="en-US" smtClean="0"/>
              <a:t>1/27/16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236CA-58D1-F245-9EBB-01A952DA2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00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236CA-58D1-F245-9EBB-01A952DA2096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38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research focus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236CA-58D1-F245-9EBB-01A952DA20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338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18744-263E-AC49-8381-6EC5885A6DC5}" type="datetime1">
              <a:rPr lang="en-US" smtClean="0"/>
              <a:t>1/27/16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6F76-AF62-0F44-B2AE-89022A7B7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97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04E60-B091-EA4D-A8BD-860595F5A44B}" type="datetime1">
              <a:rPr lang="en-US" smtClean="0"/>
              <a:t>1/27/16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6F76-AF62-0F44-B2AE-89022A7B7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394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1F4D-8F71-FD4C-A67F-90DBA9E4DFAB}" type="datetime1">
              <a:rPr lang="en-US" smtClean="0"/>
              <a:t>1/27/16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6F76-AF62-0F44-B2AE-89022A7B7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52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1741-0ED4-8E49-A51E-7F8DBFFD5DB8}" type="datetime1">
              <a:rPr lang="en-US" smtClean="0"/>
              <a:t>1/27/16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6F76-AF62-0F44-B2AE-89022A7B7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317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522D-578E-E644-A0A2-2636AC65A265}" type="datetime1">
              <a:rPr lang="en-US" smtClean="0"/>
              <a:t>1/27/16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6F76-AF62-0F44-B2AE-89022A7B7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25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F0DE4-3A71-A747-8D6F-89BAF73B8F7A}" type="datetime1">
              <a:rPr lang="en-US" smtClean="0"/>
              <a:t>1/27/16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6F76-AF62-0F44-B2AE-89022A7B7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0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79D03-F09A-324E-866F-72DBB3CF52A6}" type="datetime1">
              <a:rPr lang="en-US" smtClean="0"/>
              <a:t>1/27/16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6F76-AF62-0F44-B2AE-89022A7B7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77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9D6B-6166-044F-8BB5-E039A7A177AD}" type="datetime1">
              <a:rPr lang="en-US" smtClean="0"/>
              <a:t>1/27/16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6F76-AF62-0F44-B2AE-89022A7B7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4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1357-6DD5-0744-AF75-71DD26ED0A6F}" type="datetime1">
              <a:rPr lang="en-US" smtClean="0"/>
              <a:t>1/27/16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6F76-AF62-0F44-B2AE-89022A7B7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41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76A9-0DF2-2545-A99D-68CDB2F380E0}" type="datetime1">
              <a:rPr lang="en-US" smtClean="0"/>
              <a:t>1/27/16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6F76-AF62-0F44-B2AE-89022A7B7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83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6387-B292-0148-B172-924C8A17B2F5}" type="datetime1">
              <a:rPr lang="en-US" smtClean="0"/>
              <a:t>1/27/16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6F76-AF62-0F44-B2AE-89022A7B7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99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2D7EE-46BD-B249-89F8-CFD5E1B2612A}" type="datetime1">
              <a:rPr lang="en-US" smtClean="0"/>
              <a:t>1/27/16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C6F76-AF62-0F44-B2AE-89022A7B7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90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PsychENCODE</a:t>
            </a:r>
            <a:r>
              <a:rPr lang="en-US" dirty="0" smtClean="0"/>
              <a:t> joint data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6F76-AF62-0F44-B2AE-89022A7B7C03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8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Aims of </a:t>
            </a:r>
            <a:r>
              <a:rPr lang="en-US" dirty="0" err="1"/>
              <a:t>PsychENCODE</a:t>
            </a:r>
            <a:r>
              <a:rPr lang="en-US" dirty="0"/>
              <a:t> data </a:t>
            </a:r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Establish </a:t>
            </a:r>
            <a:r>
              <a:rPr lang="en-US" dirty="0"/>
              <a:t>uniform data processing pipelines</a:t>
            </a:r>
          </a:p>
          <a:p>
            <a:r>
              <a:rPr lang="en-US" dirty="0"/>
              <a:t>Discover brain specific spliced transcripts and enhancers</a:t>
            </a:r>
          </a:p>
          <a:p>
            <a:r>
              <a:rPr lang="en-US" dirty="0"/>
              <a:t>Conduct integrative analysis to discover functional genomic elements and genotypes associated with psychiatric </a:t>
            </a:r>
            <a:r>
              <a:rPr lang="en-US" dirty="0" smtClean="0"/>
              <a:t>disease</a:t>
            </a:r>
          </a:p>
          <a:p>
            <a:r>
              <a:rPr lang="en-US" dirty="0"/>
              <a:t>Comparison </a:t>
            </a:r>
            <a:r>
              <a:rPr lang="en-US" dirty="0" smtClean="0"/>
              <a:t>with </a:t>
            </a:r>
            <a:r>
              <a:rPr lang="en-US" dirty="0" err="1" smtClean="0"/>
              <a:t>GTEx</a:t>
            </a:r>
            <a:r>
              <a:rPr lang="en-US" dirty="0" smtClean="0"/>
              <a:t>, ENCODE</a:t>
            </a:r>
            <a:r>
              <a:rPr lang="en-US" dirty="0"/>
              <a:t>, Roadmap, </a:t>
            </a:r>
            <a:r>
              <a:rPr lang="en-US" dirty="0" err="1"/>
              <a:t>BrainSpan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6F76-AF62-0F44-B2AE-89022A7B7C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6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Analysis of Repetitive Element transcription in brain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Use RNA-seq samples from different developmental stages and conditions</a:t>
            </a:r>
          </a:p>
          <a:p>
            <a:r>
              <a:rPr lang="en-US" sz="2400" dirty="0" smtClean="0"/>
              <a:t>Estimate transcription signatures of L1Hs, ALUY, HERVK functional transcripts</a:t>
            </a:r>
          </a:p>
          <a:p>
            <a:r>
              <a:rPr lang="en-US" sz="2400" dirty="0" smtClean="0"/>
              <a:t>Remove the effect of background transcription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189" y="3495729"/>
            <a:ext cx="4245984" cy="25398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546" y="3255157"/>
            <a:ext cx="3965880" cy="278042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6F76-AF62-0F44-B2AE-89022A7B7C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9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Allelic analysis in brain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780" y="1056023"/>
            <a:ext cx="7508440" cy="5801977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6F76-AF62-0F44-B2AE-89022A7B7C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6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168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charset="0"/>
                <a:ea typeface="Arial" charset="0"/>
                <a:cs typeface="Arial" charset="0"/>
              </a:rPr>
              <a:t>Comparison of </a:t>
            </a:r>
            <a:r>
              <a:rPr lang="en-US" sz="3600" dirty="0" err="1">
                <a:latin typeface="Arial" charset="0"/>
                <a:ea typeface="Arial" charset="0"/>
                <a:cs typeface="Arial" charset="0"/>
              </a:rPr>
              <a:t>ChIP-Seq</a:t>
            </a: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 data across projects</a:t>
            </a:r>
            <a:endParaRPr lang="en-US" sz="3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6F76-AF62-0F44-B2AE-89022A7B7C03}" type="slidenum">
              <a:rPr lang="en-US" smtClean="0"/>
              <a:t>4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534886" y="1716657"/>
            <a:ext cx="5666014" cy="4772143"/>
            <a:chOff x="599090" y="1080177"/>
            <a:chExt cx="6601810" cy="540862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470"/>
            <a:stretch/>
          </p:blipFill>
          <p:spPr>
            <a:xfrm>
              <a:off x="2195913" y="1080177"/>
              <a:ext cx="5004987" cy="4927044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3306434" y="2069091"/>
              <a:ext cx="850404" cy="4419709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41434" y="6126341"/>
              <a:ext cx="1591324" cy="279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Peak overlap</a:t>
              </a:r>
              <a:endParaRPr lang="en-US" sz="10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99090" y="2150736"/>
              <a:ext cx="2475183" cy="1160024"/>
            </a:xfrm>
            <a:prstGeom prst="rect">
              <a:avLst/>
            </a:prstGeom>
            <a:solidFill>
              <a:srgbClr val="FF0000">
                <a:alpha val="17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err="1" smtClean="0">
                  <a:solidFill>
                    <a:sysClr val="windowText" lastClr="000000"/>
                  </a:solidFill>
                </a:rPr>
                <a:t>EpiMap</a:t>
              </a:r>
              <a:r>
                <a:rPr lang="en-US" dirty="0" smtClean="0">
                  <a:solidFill>
                    <a:sysClr val="windowText" lastClr="000000"/>
                  </a:solidFill>
                </a:rPr>
                <a:t> </a:t>
              </a:r>
            </a:p>
            <a:p>
              <a:r>
                <a:rPr lang="en-US" dirty="0" err="1" smtClean="0">
                  <a:solidFill>
                    <a:sysClr val="windowText" lastClr="000000"/>
                  </a:solidFill>
                </a:rPr>
                <a:t>NeuN</a:t>
              </a:r>
              <a:r>
                <a:rPr lang="en-US" dirty="0" smtClean="0">
                  <a:solidFill>
                    <a:sysClr val="windowText" lastClr="000000"/>
                  </a:solidFill>
                </a:rPr>
                <a:t>+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99091" y="3326247"/>
              <a:ext cx="2475183" cy="1214222"/>
            </a:xfrm>
            <a:prstGeom prst="rect">
              <a:avLst/>
            </a:prstGeom>
            <a:solidFill>
              <a:srgbClr val="92D050">
                <a:alpha val="17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err="1" smtClean="0">
                  <a:solidFill>
                    <a:schemeClr val="tx1"/>
                  </a:solidFill>
                </a:rPr>
                <a:t>EpiMap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</a:p>
            <a:p>
              <a:r>
                <a:rPr lang="en-US" dirty="0" err="1" smtClean="0">
                  <a:solidFill>
                    <a:schemeClr val="tx1"/>
                  </a:solidFill>
                </a:rPr>
                <a:t>NeuN</a:t>
              </a:r>
              <a:r>
                <a:rPr lang="en-US" dirty="0" smtClean="0">
                  <a:solidFill>
                    <a:schemeClr val="tx1"/>
                  </a:solidFill>
                </a:rPr>
                <a:t>-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99091" y="4544807"/>
              <a:ext cx="2475182" cy="1214222"/>
            </a:xfrm>
            <a:prstGeom prst="rect">
              <a:avLst/>
            </a:prstGeom>
            <a:solidFill>
              <a:srgbClr val="7030A0">
                <a:alpha val="17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err="1" smtClean="0">
                  <a:solidFill>
                    <a:schemeClr val="tx1"/>
                  </a:solidFill>
                </a:rPr>
                <a:t>Brainspan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</a:p>
            <a:p>
              <a:r>
                <a:rPr lang="en-US" dirty="0" smtClean="0">
                  <a:solidFill>
                    <a:schemeClr val="tx1"/>
                  </a:solidFill>
                </a:rPr>
                <a:t>HSB126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400152" y="1498829"/>
            <a:ext cx="4508392" cy="4508392"/>
            <a:chOff x="7400152" y="1498829"/>
            <a:chExt cx="4508392" cy="450839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0152" y="1498829"/>
              <a:ext cx="4508392" cy="4508392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8561613" y="1716657"/>
              <a:ext cx="3297944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MUSIC H3K27ac </a:t>
              </a:r>
              <a:r>
                <a:rPr lang="en-US" dirty="0" smtClean="0"/>
                <a:t>Peak </a:t>
              </a:r>
              <a:r>
                <a:rPr lang="en-US" dirty="0" smtClean="0"/>
                <a:t>number </a:t>
              </a:r>
              <a:r>
                <a:rPr lang="en-US" dirty="0" smtClean="0"/>
                <a:t>overlap fraction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5256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Future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 term</a:t>
            </a:r>
          </a:p>
          <a:p>
            <a:r>
              <a:rPr lang="en-US" dirty="0" smtClean="0"/>
              <a:t>Long term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6F76-AF62-0F44-B2AE-89022A7B7C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8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3422</TotalTime>
  <Words>115</Words>
  <Application>Microsoft Macintosh PowerPoint</Application>
  <PresentationFormat>Widescreen</PresentationFormat>
  <Paragraphs>32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Calibri Light</vt:lpstr>
      <vt:lpstr>Arial</vt:lpstr>
      <vt:lpstr>Office Theme</vt:lpstr>
      <vt:lpstr>PsychENCODE joint data analysis</vt:lpstr>
      <vt:lpstr>Aims of PsychENCODE data analysis</vt:lpstr>
      <vt:lpstr>Analysis of Repetitive Element transcription in brain</vt:lpstr>
      <vt:lpstr>Allelic analysis in brain</vt:lpstr>
      <vt:lpstr>Comparison of ChIP-Seq data across projects</vt:lpstr>
      <vt:lpstr>Future plans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PsychENCODE joint data analysis</dc:title>
  <dc:creator>Liu, Shuang</dc:creator>
  <cp:lastModifiedBy>Liu, Shuang</cp:lastModifiedBy>
  <cp:revision>37</cp:revision>
  <dcterms:created xsi:type="dcterms:W3CDTF">2016-01-19T14:38:54Z</dcterms:created>
  <dcterms:modified xsi:type="dcterms:W3CDTF">2016-01-27T21:38:51Z</dcterms:modified>
</cp:coreProperties>
</file>