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3" r:id="rId2"/>
    <p:sldId id="262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51B4-809B-D64F-9334-CA41EB4078BC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70F8B-D7E5-CB4D-A868-99D6C1D2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8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slides from </a:t>
            </a:r>
            <a:r>
              <a:rPr lang="en-US" dirty="0" err="1" smtClean="0"/>
              <a:t>dw</a:t>
            </a:r>
            <a:r>
              <a:rPr lang="en-US" dirty="0" smtClean="0"/>
              <a:t> encode authors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70F8B-D7E5-CB4D-A868-99D6C1D2A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5FB90E0-F704-B246-95DD-5E2B6797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D3E7EF-7AF6-5345-A5E6-BD86E2F65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96257-E734-1747-80C8-809F125D4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780BC-6F87-464D-ABA0-94F2F7EFA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C48B660-6B4D-BE42-BA6C-08C64C9A1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E3E69D-23EF-4342-B8AD-E8C978BC4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72817F-430B-0B46-B686-4BB59D18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BE3AD29-5053-1D4C-8EE0-3F2EAEFA7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7FB339-513B-CE45-A23F-4B4645E1F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53693B-473A-EB40-A0AA-29D6A9011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1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613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8041D1A-6C25-CB45-9076-33B0EFF58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30443FD-D90D-2F4C-9933-D7989B2719D3}" type="datetimeFigureOut">
              <a:rPr lang="en-US"/>
              <a:pPr>
                <a:defRPr/>
              </a:pPr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F94F938-B610-2843-BF6B-F420EE718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2.jpg"/><Relationship Id="rId21" Type="http://schemas.openxmlformats.org/officeDocument/2006/relationships/image" Target="../media/image3.png"/><Relationship Id="rId22" Type="http://schemas.openxmlformats.org/officeDocument/2006/relationships/image" Target="../media/image4.jpeg"/><Relationship Id="rId23" Type="http://schemas.openxmlformats.org/officeDocument/2006/relationships/image" Target="../media/image5.jpeg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jpeg"/><Relationship Id="rId28" Type="http://schemas.openxmlformats.org/officeDocument/2006/relationships/image" Target="../media/image10.jpeg"/><Relationship Id="rId29" Type="http://schemas.openxmlformats.org/officeDocument/2006/relationships/image" Target="../media/image11.jpeg"/><Relationship Id="rId30" Type="http://schemas.openxmlformats.org/officeDocument/2006/relationships/image" Target="../media/image12.jpeg"/><Relationship Id="rId31" Type="http://schemas.openxmlformats.org/officeDocument/2006/relationships/image" Target="../media/image13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ENCODE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6" y="0"/>
            <a:ext cx="896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QOjbCsWsAED44-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75" y="4312044"/>
            <a:ext cx="1361680" cy="17906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6513" y="3230563"/>
            <a:ext cx="0" cy="1365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1"/>
            </p:custDataLst>
          </p:nvPr>
        </p:nvCxnSpPr>
        <p:spPr>
          <a:xfrm>
            <a:off x="36513" y="3357563"/>
            <a:ext cx="5635625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>
            <p:custDataLst>
              <p:tags r:id="rId2"/>
            </p:custDataLst>
          </p:nvPr>
        </p:nvCxnSpPr>
        <p:spPr>
          <a:xfrm>
            <a:off x="5056188" y="3357563"/>
            <a:ext cx="1951037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96875" y="-12700"/>
            <a:ext cx="1296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The Human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Genome Project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61975" y="6318250"/>
            <a:ext cx="774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prstClr val="black"/>
                </a:solidFill>
                <a:latin typeface="Helvetica"/>
                <a:ea typeface="宋体"/>
                <a:cs typeface="Helvetica"/>
              </a:rPr>
              <a:t>Worm</a:t>
            </a:r>
            <a:endParaRPr lang="en-US" sz="1200" dirty="0">
              <a:solidFill>
                <a:prstClr val="black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Genome</a:t>
            </a:r>
          </a:p>
        </p:txBody>
      </p:sp>
      <p:cxnSp>
        <p:nvCxnSpPr>
          <p:cNvPr id="115" name="Straight Connector 114"/>
          <p:cNvCxnSpPr/>
          <p:nvPr>
            <p:custDataLst>
              <p:tags r:id="rId3"/>
            </p:custDataLst>
          </p:nvPr>
        </p:nvCxnSpPr>
        <p:spPr>
          <a:xfrm flipH="1" flipV="1">
            <a:off x="5672138" y="3341688"/>
            <a:ext cx="601662" cy="957264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60459" idx="3"/>
            <a:endCxn id="60434" idx="2"/>
          </p:cNvCxnSpPr>
          <p:nvPr>
            <p:custDataLst>
              <p:tags r:id="rId4"/>
            </p:custDataLst>
          </p:nvPr>
        </p:nvCxnSpPr>
        <p:spPr>
          <a:xfrm flipV="1">
            <a:off x="5477770" y="2381250"/>
            <a:ext cx="2885181" cy="972243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63825" y="-1588"/>
            <a:ext cx="8429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ENCODE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Pilot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2638" y="0"/>
            <a:ext cx="10572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Comparative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ENCODE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00988" y="-7938"/>
            <a:ext cx="962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Epigenome</a:t>
            </a:r>
            <a:endParaRPr lang="en-US" sz="1200" dirty="0">
              <a:solidFill>
                <a:prstClr val="black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Roadmap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1450" y="6318250"/>
            <a:ext cx="1236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prstClr val="black"/>
                </a:solidFill>
                <a:latin typeface="Helvetica"/>
                <a:ea typeface="宋体"/>
                <a:cs typeface="Helvetica"/>
              </a:rPr>
              <a:t>1000 Genomes</a:t>
            </a:r>
            <a:endParaRPr lang="en-US" sz="1200" dirty="0">
              <a:solidFill>
                <a:prstClr val="black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Pilot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10475" y="6318250"/>
            <a:ext cx="581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200" dirty="0" err="1">
                <a:solidFill>
                  <a:prstClr val="black"/>
                </a:solidFill>
                <a:latin typeface="Helvetica"/>
                <a:ea typeface="宋体"/>
                <a:cs typeface="Helvetica"/>
              </a:rPr>
              <a:t>GTEx</a:t>
            </a:r>
            <a:endParaRPr lang="en-US" sz="1200" dirty="0">
              <a:solidFill>
                <a:prstClr val="black"/>
              </a:solidFill>
              <a:latin typeface="Helvetica"/>
              <a:ea typeface="ＭＳ Ｐゴシック" charset="0"/>
              <a:cs typeface="Helvetica"/>
            </a:endParaRPr>
          </a:p>
        </p:txBody>
      </p:sp>
      <p:pic>
        <p:nvPicPr>
          <p:cNvPr id="60433" name="Picture 1" descr="F1.medium.gi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298950"/>
            <a:ext cx="1438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17" descr="cover_nature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522288"/>
            <a:ext cx="141287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39" name="Group 17"/>
          <p:cNvGrpSpPr>
            <a:grpSpLocks/>
          </p:cNvGrpSpPr>
          <p:nvPr/>
        </p:nvGrpSpPr>
        <p:grpSpPr bwMode="auto">
          <a:xfrm>
            <a:off x="292100" y="3205163"/>
            <a:ext cx="1079500" cy="138112"/>
            <a:chOff x="292085" y="3205547"/>
            <a:chExt cx="1079770" cy="137725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92085" y="3249872"/>
              <a:ext cx="0" cy="918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515325" y="3294987"/>
              <a:ext cx="91817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1302993" y="3274410"/>
              <a:ext cx="1377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790829" y="3295778"/>
              <a:ext cx="93400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1058386" y="3296570"/>
              <a:ext cx="91817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40" name="Group 65"/>
          <p:cNvGrpSpPr>
            <a:grpSpLocks/>
          </p:cNvGrpSpPr>
          <p:nvPr/>
        </p:nvGrpSpPr>
        <p:grpSpPr bwMode="auto">
          <a:xfrm>
            <a:off x="1657350" y="3206750"/>
            <a:ext cx="1079500" cy="136525"/>
            <a:chOff x="292085" y="3205547"/>
            <a:chExt cx="1079770" cy="137725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292085" y="3250388"/>
              <a:ext cx="0" cy="9128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515593" y="3295235"/>
              <a:ext cx="9128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1302992" y="3274410"/>
              <a:ext cx="1377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791086" y="3296036"/>
              <a:ext cx="92884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1058653" y="3296837"/>
              <a:ext cx="91282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41" name="Group 71"/>
          <p:cNvGrpSpPr>
            <a:grpSpLocks/>
          </p:cNvGrpSpPr>
          <p:nvPr/>
        </p:nvGrpSpPr>
        <p:grpSpPr bwMode="auto">
          <a:xfrm>
            <a:off x="3041650" y="3206750"/>
            <a:ext cx="1081088" cy="138113"/>
            <a:chOff x="292085" y="3205547"/>
            <a:chExt cx="1079770" cy="137725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292085" y="3249872"/>
              <a:ext cx="0" cy="9181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5400000">
              <a:off x="516515" y="3294988"/>
              <a:ext cx="91816" cy="15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 rot="5400000">
              <a:off x="1302992" y="3274410"/>
              <a:ext cx="1377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791612" y="3295780"/>
              <a:ext cx="93400" cy="15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1057193" y="3296571"/>
              <a:ext cx="91816" cy="15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42" name="Group 77"/>
          <p:cNvGrpSpPr>
            <a:grpSpLocks/>
          </p:cNvGrpSpPr>
          <p:nvPr/>
        </p:nvGrpSpPr>
        <p:grpSpPr bwMode="auto">
          <a:xfrm>
            <a:off x="4408488" y="3208338"/>
            <a:ext cx="1079500" cy="136525"/>
            <a:chOff x="292085" y="3205547"/>
            <a:chExt cx="1079770" cy="137725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292085" y="3250388"/>
              <a:ext cx="0" cy="9128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rot="5400000">
              <a:off x="515592" y="3295235"/>
              <a:ext cx="9128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1302992" y="3274410"/>
              <a:ext cx="1377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791085" y="3296036"/>
              <a:ext cx="9288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1058652" y="3296836"/>
              <a:ext cx="9128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>
            <p:custDataLst>
              <p:tags r:id="rId5"/>
            </p:custDataLst>
          </p:nvPr>
        </p:nvCxnSpPr>
        <p:spPr>
          <a:xfrm flipH="1" flipV="1">
            <a:off x="836613" y="3344863"/>
            <a:ext cx="63500" cy="922337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round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>
            <p:custDataLst>
              <p:tags r:id="rId6"/>
            </p:custDataLst>
          </p:nvPr>
        </p:nvCxnSpPr>
        <p:spPr>
          <a:xfrm flipH="1">
            <a:off x="1371600" y="2627313"/>
            <a:ext cx="247650" cy="717550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round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>
            <p:custDataLst>
              <p:tags r:id="rId7"/>
            </p:custDataLst>
          </p:nvPr>
        </p:nvCxnSpPr>
        <p:spPr>
          <a:xfrm>
            <a:off x="3113088" y="2290763"/>
            <a:ext cx="198437" cy="1054100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round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8"/>
            </p:custDataLst>
          </p:nvPr>
        </p:nvCxnSpPr>
        <p:spPr>
          <a:xfrm flipH="1">
            <a:off x="2705100" y="3341688"/>
            <a:ext cx="1417638" cy="933450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round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9"/>
            </p:custDataLst>
          </p:nvPr>
        </p:nvCxnSpPr>
        <p:spPr>
          <a:xfrm>
            <a:off x="4767263" y="2627313"/>
            <a:ext cx="28575" cy="714375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round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>
            <p:custDataLst>
              <p:tags r:id="rId10"/>
            </p:custDataLst>
          </p:nvPr>
        </p:nvCxnSpPr>
        <p:spPr>
          <a:xfrm>
            <a:off x="4275138" y="3341688"/>
            <a:ext cx="268287" cy="963612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round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>
            <p:custDataLst>
              <p:tags r:id="rId11"/>
            </p:custDataLst>
          </p:nvPr>
        </p:nvCxnSpPr>
        <p:spPr>
          <a:xfrm flipH="1">
            <a:off x="5357813" y="2673350"/>
            <a:ext cx="1368425" cy="680143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round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0433" idx="0"/>
          </p:cNvCxnSpPr>
          <p:nvPr>
            <p:custDataLst>
              <p:tags r:id="rId12"/>
            </p:custDataLst>
          </p:nvPr>
        </p:nvCxnSpPr>
        <p:spPr>
          <a:xfrm flipH="1" flipV="1">
            <a:off x="5578475" y="3341688"/>
            <a:ext cx="2328863" cy="957262"/>
          </a:xfrm>
          <a:prstGeom prst="line">
            <a:avLst/>
          </a:prstGeom>
          <a:ln cap="rnd">
            <a:solidFill>
              <a:schemeClr val="tx1"/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4273550" y="30163"/>
            <a:ext cx="9207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ENCODE</a:t>
            </a:r>
          </a:p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Production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651363" y="6318250"/>
            <a:ext cx="12369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prstClr val="black"/>
                </a:solidFill>
                <a:latin typeface="Helvetica"/>
                <a:ea typeface="宋体"/>
                <a:cs typeface="Helvetica"/>
              </a:rPr>
              <a:t>1000 Genomes</a:t>
            </a:r>
            <a:endParaRPr lang="en-US" sz="1200" dirty="0">
              <a:solidFill>
                <a:prstClr val="black"/>
              </a:solidFill>
              <a:latin typeface="Helvetica"/>
              <a:ea typeface="ＭＳ Ｐゴシック" charset="0"/>
              <a:cs typeface="Helvetica"/>
            </a:endParaRPr>
          </a:p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"/>
                <a:ea typeface="ＭＳ Ｐゴシック" charset="0"/>
                <a:cs typeface="Helvetica"/>
              </a:rPr>
              <a:t>Phase 3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111375" y="6389688"/>
            <a:ext cx="11430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200" dirty="0" err="1">
                <a:solidFill>
                  <a:prstClr val="black"/>
                </a:solidFill>
                <a:latin typeface="Helvetica"/>
                <a:ea typeface="宋体"/>
                <a:cs typeface="Helvetica"/>
              </a:rPr>
              <a:t>modENCODE</a:t>
            </a:r>
            <a:endParaRPr lang="en-US" sz="1200" dirty="0">
              <a:solidFill>
                <a:prstClr val="black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60456" name="TextBox 9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2700000">
            <a:off x="782638" y="34226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2000</a:t>
            </a:r>
          </a:p>
        </p:txBody>
      </p:sp>
      <p:sp>
        <p:nvSpPr>
          <p:cNvPr id="60457" name="TextBox 9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2700000">
            <a:off x="2141538" y="3430588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2005</a:t>
            </a:r>
          </a:p>
        </p:txBody>
      </p:sp>
      <p:sp>
        <p:nvSpPr>
          <p:cNvPr id="60458" name="TextBox 9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2700000">
            <a:off x="3521075" y="3419475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2010</a:t>
            </a:r>
          </a:p>
        </p:txBody>
      </p:sp>
      <p:sp>
        <p:nvSpPr>
          <p:cNvPr id="60459" name="TextBox 9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2700000">
            <a:off x="4881563" y="341630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2015</a:t>
            </a:r>
          </a:p>
        </p:txBody>
      </p:sp>
      <p:pic>
        <p:nvPicPr>
          <p:cNvPr id="72" name="Picture 18" descr="cover_nature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305300"/>
            <a:ext cx="142398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9" descr="F2.medium.gi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96875"/>
            <a:ext cx="13525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0" descr="F3.medium.gi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267200"/>
            <a:ext cx="13509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830263"/>
            <a:ext cx="1371600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IMG_0609-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60375"/>
            <a:ext cx="1381125" cy="1830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" descr="cover_nature.jp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769938"/>
            <a:ext cx="1412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41" descr="GR_highres_cut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65125"/>
            <a:ext cx="13938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9" descr="cover_nature (1)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831850"/>
            <a:ext cx="140176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" descr="F1.medium.gi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75138"/>
            <a:ext cx="14509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59860"/>
      </p:ext>
    </p:extLst>
  </p:cSld>
  <p:clrMapOvr>
    <a:masterClrMapping/>
  </p:clrMapOvr>
  <p:transition spd="slow" advTm="152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488" y="5318200"/>
            <a:ext cx="8472488" cy="13255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ENCODE consortium papers vs. community papers that use ENCODE data but were not funded by ENCODE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18" y="247651"/>
            <a:ext cx="6240516" cy="52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iWXoQIBmzKZSRNi9Ojn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kXlVK5mZNXMVzF6Zyrp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kXlVK5mZNXMVzF6Zyrp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iGvTzy3Un7LVQa5OceV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Yfzyhc3WjQZPqBR7iQm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Yfzyhc3WjQZPqBR7iQm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Yfzyhc3WjQZPqBR7iQm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Yfzyhc3WjQZPqBR7iQm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LhkFaOmPqI9X9C4VN0g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eQvu5JAUfcY1jzRZPx3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iWXoQIBmzKZSRNi9Oj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iGvTzy3Un7LVQa5OceV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iGvTzy3Un7LVQa5OceV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Za7qKWkicF9SLFTsfso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kXlVK5mZNXMVzF6Zyrp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kXlVK5mZNXMVzF6Zyrp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kXlVK5mZNXMVzF6Zyrp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kXlVK5mZNXMVzF6ZyrpN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53</Words>
  <Application>Microsoft Macintosh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Helvetica</vt:lpstr>
      <vt:lpstr>ＭＳ Ｐゴシック</vt:lpstr>
      <vt:lpstr>宋体</vt:lpstr>
      <vt:lpstr>Arial</vt:lpstr>
      <vt:lpstr>5_Office Theme</vt:lpstr>
      <vt:lpstr>ENCODE project</vt:lpstr>
      <vt:lpstr>PowerPoint Presentation</vt:lpstr>
      <vt:lpstr>PowerPoint Presentation</vt:lpstr>
      <vt:lpstr>ENCODE consortium papers vs. community papers that use ENCODE data but were not funded by ENCODE</vt:lpstr>
    </vt:vector>
  </TitlesOfParts>
  <Company>Yale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Baikang Pei</dc:creator>
  <cp:lastModifiedBy>Liu, Shuang</cp:lastModifiedBy>
  <cp:revision>20</cp:revision>
  <dcterms:created xsi:type="dcterms:W3CDTF">2016-01-20T16:08:36Z</dcterms:created>
  <dcterms:modified xsi:type="dcterms:W3CDTF">2016-01-27T21:38:59Z</dcterms:modified>
</cp:coreProperties>
</file>