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88" r:id="rId4"/>
    <p:sldId id="287" r:id="rId5"/>
    <p:sldId id="308" r:id="rId6"/>
    <p:sldId id="309" r:id="rId7"/>
    <p:sldId id="310" r:id="rId8"/>
    <p:sldId id="311" r:id="rId9"/>
    <p:sldId id="312" r:id="rId10"/>
    <p:sldId id="266" r:id="rId11"/>
    <p:sldId id="267" r:id="rId12"/>
    <p:sldId id="268" r:id="rId13"/>
    <p:sldId id="269" r:id="rId14"/>
    <p:sldId id="313" r:id="rId15"/>
    <p:sldId id="298" r:id="rId16"/>
    <p:sldId id="299" r:id="rId17"/>
    <p:sldId id="272" r:id="rId18"/>
    <p:sldId id="275" r:id="rId19"/>
    <p:sldId id="302" r:id="rId20"/>
    <p:sldId id="289" r:id="rId21"/>
    <p:sldId id="290" r:id="rId22"/>
    <p:sldId id="291" r:id="rId23"/>
    <p:sldId id="296" r:id="rId24"/>
    <p:sldId id="314" r:id="rId25"/>
    <p:sldId id="304" r:id="rId26"/>
    <p:sldId id="315" r:id="rId27"/>
    <p:sldId id="316" r:id="rId28"/>
    <p:sldId id="307" r:id="rId29"/>
    <p:sldId id="305" r:id="rId30"/>
    <p:sldId id="300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43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B463E-F123-3244-8913-7649F6040BC9}" type="datetimeFigureOut">
              <a:rPr lang="en-US" smtClean="0"/>
              <a:t>1/27/16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15AB0-8B06-7E45-9540-7270E4FE8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162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B463E-F123-3244-8913-7649F6040BC9}" type="datetimeFigureOut">
              <a:rPr lang="en-US" smtClean="0"/>
              <a:t>1/27/16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15AB0-8B06-7E45-9540-7270E4FE8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81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B463E-F123-3244-8913-7649F6040BC9}" type="datetimeFigureOut">
              <a:rPr lang="en-US" smtClean="0"/>
              <a:t>1/27/16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15AB0-8B06-7E45-9540-7270E4FE8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60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B463E-F123-3244-8913-7649F6040BC9}" type="datetimeFigureOut">
              <a:rPr lang="en-US" smtClean="0"/>
              <a:t>1/27/16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15AB0-8B06-7E45-9540-7270E4FE8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83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B463E-F123-3244-8913-7649F6040BC9}" type="datetimeFigureOut">
              <a:rPr lang="en-US" smtClean="0"/>
              <a:t>1/27/16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15AB0-8B06-7E45-9540-7270E4FE8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465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B463E-F123-3244-8913-7649F6040BC9}" type="datetimeFigureOut">
              <a:rPr lang="en-US" smtClean="0"/>
              <a:t>1/27/16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15AB0-8B06-7E45-9540-7270E4FE8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339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B463E-F123-3244-8913-7649F6040BC9}" type="datetimeFigureOut">
              <a:rPr lang="en-US" smtClean="0"/>
              <a:t>1/27/16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15AB0-8B06-7E45-9540-7270E4FE8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48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B463E-F123-3244-8913-7649F6040BC9}" type="datetimeFigureOut">
              <a:rPr lang="en-US" smtClean="0"/>
              <a:t>1/27/16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15AB0-8B06-7E45-9540-7270E4FE8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30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B463E-F123-3244-8913-7649F6040BC9}" type="datetimeFigureOut">
              <a:rPr lang="en-US" smtClean="0"/>
              <a:t>1/27/16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15AB0-8B06-7E45-9540-7270E4FE8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60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B463E-F123-3244-8913-7649F6040BC9}" type="datetimeFigureOut">
              <a:rPr lang="en-US" smtClean="0"/>
              <a:t>1/27/16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15AB0-8B06-7E45-9540-7270E4FE8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784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B463E-F123-3244-8913-7649F6040BC9}" type="datetimeFigureOut">
              <a:rPr lang="en-US" smtClean="0"/>
              <a:t>1/27/16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15AB0-8B06-7E45-9540-7270E4FE8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24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B463E-F123-3244-8913-7649F6040BC9}" type="datetimeFigureOut">
              <a:rPr lang="en-US" smtClean="0"/>
              <a:t>1/27/16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15AB0-8B06-7E45-9540-7270E4FE8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83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and how multiple enhancers are used to regulate a gene in a cell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Jinrui</a:t>
            </a:r>
            <a:endParaRPr lang="en-US" dirty="0" smtClean="0"/>
          </a:p>
          <a:p>
            <a:r>
              <a:rPr lang="en-US" dirty="0" smtClean="0"/>
              <a:t>Jan 27</a:t>
            </a:r>
            <a:r>
              <a:rPr lang="en-US" baseline="30000" dirty="0" smtClean="0"/>
              <a:t>th</a:t>
            </a:r>
            <a:r>
              <a:rPr lang="en-US" dirty="0" smtClean="0"/>
              <a:t>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640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 materials and data</a:t>
            </a:r>
          </a:p>
          <a:p>
            <a:pPr lvl="1"/>
            <a:r>
              <a:rPr lang="en-US" dirty="0" smtClean="0"/>
              <a:t>Mouse embryonic stem cell (</a:t>
            </a:r>
            <a:r>
              <a:rPr lang="en-US" dirty="0" err="1" smtClean="0"/>
              <a:t>mESC</a:t>
            </a:r>
            <a:r>
              <a:rPr lang="en-US" dirty="0" smtClean="0"/>
              <a:t>)</a:t>
            </a:r>
          </a:p>
          <a:p>
            <a:pPr lvl="2"/>
            <a:r>
              <a:rPr lang="en-US" dirty="0"/>
              <a:t>Hi-Cap to identify enhancer-promoter linkage</a:t>
            </a:r>
          </a:p>
          <a:p>
            <a:pPr lvl="2"/>
            <a:r>
              <a:rPr lang="en-US" dirty="0"/>
              <a:t>RNA-</a:t>
            </a:r>
            <a:r>
              <a:rPr lang="en-US" dirty="0" err="1"/>
              <a:t>seq</a:t>
            </a:r>
            <a:r>
              <a:rPr lang="en-US" dirty="0"/>
              <a:t> data (for testing expression level)</a:t>
            </a:r>
          </a:p>
          <a:p>
            <a:pPr lvl="2"/>
            <a:r>
              <a:rPr lang="en-US" dirty="0"/>
              <a:t>Single cell RNA-</a:t>
            </a:r>
            <a:r>
              <a:rPr lang="en-US" dirty="0" err="1"/>
              <a:t>seq</a:t>
            </a:r>
            <a:r>
              <a:rPr lang="en-US" dirty="0"/>
              <a:t> data (for testing expression noise)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Enhancer activities (by CAGE) across ~400 tissues and cell lines in mouse</a:t>
            </a:r>
          </a:p>
        </p:txBody>
      </p:sp>
    </p:spTree>
    <p:extLst>
      <p:ext uri="{BB962C8B-B14F-4D97-AF65-F5344CB8AC3E}">
        <p14:creationId xmlns:p14="http://schemas.microsoft.com/office/powerpoint/2010/main" val="3357073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</a:t>
            </a:r>
            <a:r>
              <a:rPr lang="en-US" dirty="0" smtClean="0"/>
              <a:t>multiple </a:t>
            </a:r>
            <a:r>
              <a:rPr lang="en-US" dirty="0"/>
              <a:t>enhancers are used to regulate a </a:t>
            </a:r>
            <a:r>
              <a:rPr lang="en-US" dirty="0" smtClean="0"/>
              <a:t>gene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 </a:t>
            </a:r>
            <a:r>
              <a:rPr lang="en-US" dirty="0" smtClean="0"/>
              <a:t>with more enhancers </a:t>
            </a:r>
            <a:r>
              <a:rPr lang="en-US" dirty="0" smtClean="0"/>
              <a:t>has </a:t>
            </a:r>
            <a:r>
              <a:rPr lang="en-US" dirty="0" smtClean="0"/>
              <a:t>higher </a:t>
            </a:r>
            <a:r>
              <a:rPr lang="en-US" dirty="0" smtClean="0"/>
              <a:t>expression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975" y="2270125"/>
            <a:ext cx="3352800" cy="441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824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expression level increase due to promoter?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49681" y="3616722"/>
            <a:ext cx="3972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800" dirty="0"/>
              <a:t>w</a:t>
            </a:r>
            <a:r>
              <a:rPr lang="en-US" sz="2800" dirty="0" smtClean="0"/>
              <a:t>ith stronger promoters?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87185"/>
            <a:ext cx="3044971" cy="4036063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3370699" y="4139942"/>
            <a:ext cx="678982" cy="7365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2071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test this, </a:t>
            </a:r>
          </a:p>
          <a:p>
            <a:pPr lvl="1"/>
            <a:r>
              <a:rPr lang="en-US" dirty="0" smtClean="0"/>
              <a:t>The Hi-Cap data in </a:t>
            </a:r>
            <a:r>
              <a:rPr lang="en-US" dirty="0" err="1" smtClean="0"/>
              <a:t>mESC</a:t>
            </a:r>
            <a:r>
              <a:rPr lang="en-US" dirty="0" smtClean="0"/>
              <a:t> =&gt; enhancer-gene linkages</a:t>
            </a:r>
            <a:endParaRPr lang="en-US" dirty="0"/>
          </a:p>
          <a:p>
            <a:pPr lvl="1"/>
            <a:r>
              <a:rPr lang="en-US" dirty="0" smtClean="0"/>
              <a:t>CAGE data of mouse =&gt; an enhancer is active or not in each of the ~400 tissues and cell lines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93202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 test this, </a:t>
            </a:r>
          </a:p>
          <a:p>
            <a:pPr lvl="1"/>
            <a:r>
              <a:rPr lang="en-US" dirty="0" smtClean="0"/>
              <a:t>The Hi-Cap data in </a:t>
            </a:r>
            <a:r>
              <a:rPr lang="en-US" dirty="0" err="1" smtClean="0"/>
              <a:t>mESC</a:t>
            </a:r>
            <a:r>
              <a:rPr lang="en-US" dirty="0" smtClean="0"/>
              <a:t> =&gt; enhancer-gene linkages</a:t>
            </a:r>
            <a:endParaRPr lang="en-US" dirty="0"/>
          </a:p>
          <a:p>
            <a:pPr lvl="1"/>
            <a:r>
              <a:rPr lang="en-US" dirty="0" smtClean="0"/>
              <a:t>CAGE data of mouse =&gt; an enhancer is active or not in each of the ~400 tissues and cell lines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Results: when a gene has a larger number of active enhancers in, e.g. cell A than in cell B, it has higher expression in cell A. </a:t>
            </a:r>
          </a:p>
        </p:txBody>
      </p:sp>
    </p:spTree>
    <p:extLst>
      <p:ext uri="{BB962C8B-B14F-4D97-AF65-F5344CB8AC3E}">
        <p14:creationId xmlns:p14="http://schemas.microsoft.com/office/powerpoint/2010/main" val="1315885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this comparison result because highly expression genes are more likely to interact with random sequences (false positive enhancers)?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49681" y="3616722"/>
            <a:ext cx="39724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800" dirty="0" smtClean="0"/>
              <a:t>with more false discovers as enhancers?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261" y="3627077"/>
            <a:ext cx="2436090" cy="32290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3370699" y="4139942"/>
            <a:ext cx="678982" cy="7365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855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only enhancers validated in VISTA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236" y="2273586"/>
            <a:ext cx="3192271" cy="450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134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Expression level and # of enhancers are positively correlated (</a:t>
            </a:r>
            <a:r>
              <a:rPr lang="en-US" dirty="0"/>
              <a:t>spearman’s </a:t>
            </a:r>
            <a:r>
              <a:rPr lang="en-US" dirty="0" smtClean="0"/>
              <a:t>rho)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176" y="2575831"/>
            <a:ext cx="6789648" cy="425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5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807"/>
            <a:ext cx="8229600" cy="4525963"/>
          </a:xfrm>
        </p:spPr>
        <p:txBody>
          <a:bodyPr/>
          <a:lstStyle/>
          <a:p>
            <a:r>
              <a:rPr lang="en-US" dirty="0" smtClean="0"/>
              <a:t>Gene </a:t>
            </a:r>
            <a:r>
              <a:rPr lang="en-US" dirty="0"/>
              <a:t>using multiple enhancers </a:t>
            </a:r>
            <a:r>
              <a:rPr lang="en-US" dirty="0" smtClean="0"/>
              <a:t>has </a:t>
            </a:r>
            <a:r>
              <a:rPr lang="en-US" dirty="0"/>
              <a:t>low expression </a:t>
            </a:r>
            <a:r>
              <a:rPr lang="en-US" dirty="0" smtClean="0"/>
              <a:t>noise</a:t>
            </a:r>
            <a:endParaRPr lang="en-US" dirty="0"/>
          </a:p>
          <a:p>
            <a:pPr lvl="1"/>
            <a:r>
              <a:rPr lang="en-US" dirty="0" smtClean="0"/>
              <a:t>CV: </a:t>
            </a:r>
            <a:r>
              <a:rPr lang="en-US" dirty="0" err="1" smtClean="0"/>
              <a:t>std</a:t>
            </a:r>
            <a:r>
              <a:rPr lang="en-US" dirty="0" smtClean="0"/>
              <a:t>/mean, calculated using single cell RNA-</a:t>
            </a:r>
            <a:r>
              <a:rPr lang="en-US" dirty="0" err="1" smtClean="0"/>
              <a:t>seq</a:t>
            </a:r>
            <a:r>
              <a:rPr lang="en-US" dirty="0" smtClean="0"/>
              <a:t> </a:t>
            </a:r>
            <a:r>
              <a:rPr lang="en-US" dirty="0"/>
              <a:t>data</a:t>
            </a:r>
            <a:r>
              <a:rPr lang="en-US" sz="2400" dirty="0"/>
              <a:t> (Use only genes with average transcripts &gt; </a:t>
            </a:r>
            <a:r>
              <a:rPr lang="en-US" sz="2400" dirty="0" smtClean="0"/>
              <a:t>50)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300" y="2111375"/>
            <a:ext cx="3454400" cy="4699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59884" y="3079750"/>
            <a:ext cx="1580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Kim et al. 2013</a:t>
            </a:r>
          </a:p>
        </p:txBody>
      </p:sp>
    </p:spTree>
    <p:extLst>
      <p:ext uri="{BB962C8B-B14F-4D97-AF65-F5344CB8AC3E}">
        <p14:creationId xmlns:p14="http://schemas.microsoft.com/office/powerpoint/2010/main" val="1461794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807"/>
            <a:ext cx="8229600" cy="6287318"/>
          </a:xfrm>
        </p:spPr>
        <p:txBody>
          <a:bodyPr/>
          <a:lstStyle/>
          <a:p>
            <a:r>
              <a:rPr lang="en-US" dirty="0" smtClean="0"/>
              <a:t>Gene </a:t>
            </a:r>
            <a:r>
              <a:rPr lang="en-US" dirty="0"/>
              <a:t>using multiple enhancers </a:t>
            </a:r>
            <a:r>
              <a:rPr lang="en-US" dirty="0" smtClean="0"/>
              <a:t>has </a:t>
            </a:r>
            <a:r>
              <a:rPr lang="en-US" dirty="0" smtClean="0"/>
              <a:t>large </a:t>
            </a:r>
            <a:r>
              <a:rPr lang="en-US" dirty="0" err="1" smtClean="0"/>
              <a:t>Fano</a:t>
            </a:r>
            <a:r>
              <a:rPr lang="en-US" dirty="0" smtClean="0"/>
              <a:t> factor (FF)</a:t>
            </a:r>
          </a:p>
          <a:p>
            <a:pPr lvl="2"/>
            <a:r>
              <a:rPr lang="en-US" dirty="0" smtClean="0"/>
              <a:t>FF = Variance/mean. Large FF indicates the expression is highly regulated (deviate from Poisson </a:t>
            </a:r>
            <a:r>
              <a:rPr lang="en-US" dirty="0" err="1" smtClean="0"/>
              <a:t>exp</a:t>
            </a:r>
            <a:r>
              <a:rPr lang="en-US" dirty="0" smtClean="0"/>
              <a:t> model)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450" y="2054225"/>
            <a:ext cx="32766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03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Abundance of enhancers in mammalian genome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 ~</a:t>
            </a:r>
            <a:r>
              <a:rPr lang="en-US" dirty="0"/>
              <a:t>3-5 enhancers per </a:t>
            </a:r>
            <a:r>
              <a:rPr lang="en-US" dirty="0" smtClean="0"/>
              <a:t>human gene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Multiple enhancers of a gene are for tissue specific expressions</a:t>
            </a:r>
          </a:p>
        </p:txBody>
      </p:sp>
    </p:spTree>
    <p:extLst>
      <p:ext uri="{BB962C8B-B14F-4D97-AF65-F5344CB8AC3E}">
        <p14:creationId xmlns:p14="http://schemas.microsoft.com/office/powerpoint/2010/main" val="1778790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</a:t>
            </a:r>
            <a:r>
              <a:rPr lang="en-US" dirty="0"/>
              <a:t>multiple enhancers </a:t>
            </a:r>
            <a:r>
              <a:rPr lang="en-US" dirty="0" smtClean="0"/>
              <a:t>regulate gene expression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617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Modeling gene expression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How enhancers change </a:t>
            </a:r>
            <a:r>
              <a:rPr lang="en-US" dirty="0" err="1" smtClean="0"/>
              <a:t>Kon</a:t>
            </a:r>
            <a:r>
              <a:rPr lang="en-US" dirty="0"/>
              <a:t> </a:t>
            </a:r>
            <a:r>
              <a:rPr lang="en-US" dirty="0" smtClean="0"/>
              <a:t>and</a:t>
            </a:r>
            <a:r>
              <a:rPr lang="en-US" dirty="0" smtClean="0"/>
              <a:t>/or </a:t>
            </a:r>
            <a:r>
              <a:rPr lang="en-US" dirty="0" err="1" smtClean="0"/>
              <a:t>Koff</a:t>
            </a:r>
            <a:r>
              <a:rPr lang="en-US" dirty="0" smtClean="0"/>
              <a:t>, </a:t>
            </a:r>
            <a:r>
              <a:rPr lang="en-US" dirty="0" smtClean="0"/>
              <a:t>and lead to the previously observed expression patterns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099" y="2257897"/>
            <a:ext cx="5400062" cy="26673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97813" y="6369536"/>
            <a:ext cx="1962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Munsky</a:t>
            </a:r>
            <a:r>
              <a:rPr lang="en-US" dirty="0" smtClean="0"/>
              <a:t> et al.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8005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ingle</a:t>
            </a:r>
            <a:r>
              <a:rPr lang="en-US" dirty="0"/>
              <a:t>-cell RNA-</a:t>
            </a:r>
            <a:r>
              <a:rPr lang="en-US" dirty="0" err="1" smtClean="0"/>
              <a:t>seq</a:t>
            </a:r>
            <a:r>
              <a:rPr lang="en-US" dirty="0" smtClean="0"/>
              <a:t> data are used to estimate </a:t>
            </a:r>
            <a:r>
              <a:rPr lang="en-US" dirty="0" err="1" smtClean="0"/>
              <a:t>kon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koff</a:t>
            </a:r>
            <a:endParaRPr lang="en-US" dirty="0" smtClean="0"/>
          </a:p>
          <a:p>
            <a:pPr lvl="1"/>
            <a:r>
              <a:rPr lang="en-US" dirty="0" smtClean="0"/>
              <a:t>Use only genes with average transcripts &gt; 50</a:t>
            </a:r>
          </a:p>
          <a:p>
            <a:pPr lvl="2"/>
            <a:r>
              <a:rPr lang="en-US" dirty="0" smtClean="0"/>
              <a:t>i.e.</a:t>
            </a:r>
            <a:r>
              <a:rPr lang="en-US" dirty="0" smtClean="0">
                <a:solidFill>
                  <a:srgbClr val="FF0000"/>
                </a:solidFill>
              </a:rPr>
              <a:t> 5173</a:t>
            </a:r>
            <a:r>
              <a:rPr lang="en-US" dirty="0" smtClean="0"/>
              <a:t> genes</a:t>
            </a:r>
          </a:p>
          <a:p>
            <a:pPr lvl="2"/>
            <a:r>
              <a:rPr lang="en-US" dirty="0" smtClean="0"/>
              <a:t>Discard 585 </a:t>
            </a:r>
            <a:r>
              <a:rPr lang="en-US" dirty="0" smtClean="0"/>
              <a:t>genes </a:t>
            </a:r>
            <a:r>
              <a:rPr lang="en-US" dirty="0" smtClean="0"/>
              <a:t>with negative </a:t>
            </a:r>
            <a:r>
              <a:rPr lang="en-US" dirty="0" err="1" smtClean="0"/>
              <a:t>kon</a:t>
            </a:r>
            <a:r>
              <a:rPr lang="en-US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koff</a:t>
            </a:r>
            <a:r>
              <a:rPr lang="en-US" dirty="0" smtClean="0"/>
              <a:t> or </a:t>
            </a:r>
            <a:r>
              <a:rPr lang="en-US" dirty="0" err="1" smtClean="0"/>
              <a:t>kr</a:t>
            </a:r>
            <a:endParaRPr lang="en-US" dirty="0" smtClean="0"/>
          </a:p>
          <a:p>
            <a:pPr lvl="2"/>
            <a:r>
              <a:rPr lang="en-US" dirty="0" smtClean="0"/>
              <a:t>Consequently, </a:t>
            </a:r>
            <a:r>
              <a:rPr lang="en-US" dirty="0" smtClean="0">
                <a:solidFill>
                  <a:srgbClr val="0000FF"/>
                </a:solidFill>
              </a:rPr>
              <a:t>4688</a:t>
            </a:r>
            <a:r>
              <a:rPr lang="en-US" dirty="0" smtClean="0"/>
              <a:t> genes for further analysis</a:t>
            </a:r>
          </a:p>
          <a:p>
            <a:pPr lvl="2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79194" y="5613407"/>
            <a:ext cx="2910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Kim et al. 2013; </a:t>
            </a:r>
            <a:r>
              <a:rPr lang="en-US" dirty="0" err="1" smtClean="0"/>
              <a:t>Pecoud</a:t>
            </a:r>
            <a:r>
              <a:rPr lang="en-US" dirty="0" smtClean="0"/>
              <a:t> 2003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6920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 with more enhancers has </a:t>
            </a:r>
            <a:r>
              <a:rPr lang="en-US" dirty="0" smtClean="0"/>
              <a:t>larg</a:t>
            </a:r>
            <a:r>
              <a:rPr lang="en-US" dirty="0" smtClean="0"/>
              <a:t>er </a:t>
            </a:r>
            <a:r>
              <a:rPr lang="en-US" dirty="0" err="1"/>
              <a:t>k</a:t>
            </a:r>
            <a:r>
              <a:rPr lang="en-US" dirty="0" err="1" smtClean="0"/>
              <a:t>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726" y="2642341"/>
            <a:ext cx="6449090" cy="394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9048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 </a:t>
            </a:r>
            <a:r>
              <a:rPr lang="en-US" dirty="0" smtClean="0"/>
              <a:t>with more enhancers </a:t>
            </a:r>
            <a:r>
              <a:rPr lang="en-US" dirty="0" smtClean="0"/>
              <a:t>has fast-off promoter (larger </a:t>
            </a:r>
            <a:r>
              <a:rPr lang="en-US" dirty="0" err="1" smtClean="0"/>
              <a:t>koff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261" y="2696944"/>
            <a:ext cx="6598787" cy="405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3610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51425"/>
          </a:xfrm>
        </p:spPr>
        <p:txBody>
          <a:bodyPr>
            <a:normAutofit/>
          </a:bodyPr>
          <a:lstStyle/>
          <a:p>
            <a:r>
              <a:rPr lang="en-US" dirty="0"/>
              <a:t>E</a:t>
            </a:r>
            <a:r>
              <a:rPr lang="en-US" dirty="0" smtClean="0"/>
              <a:t>xplanation I</a:t>
            </a:r>
            <a:endParaRPr lang="en-US" dirty="0" smtClean="0"/>
          </a:p>
          <a:p>
            <a:pPr lvl="1"/>
            <a:r>
              <a:rPr lang="en-US" dirty="0" smtClean="0"/>
              <a:t>Assumptions </a:t>
            </a:r>
          </a:p>
          <a:p>
            <a:pPr lvl="2"/>
            <a:r>
              <a:rPr lang="en-US" dirty="0" smtClean="0"/>
              <a:t>Natural selection requires</a:t>
            </a:r>
            <a:r>
              <a:rPr lang="en-US" dirty="0" smtClean="0"/>
              <a:t> </a:t>
            </a:r>
            <a:r>
              <a:rPr lang="en-US" dirty="0" err="1"/>
              <a:t>Kon</a:t>
            </a:r>
            <a:r>
              <a:rPr lang="en-US" dirty="0"/>
              <a:t> – </a:t>
            </a:r>
            <a:r>
              <a:rPr lang="en-US" dirty="0" err="1"/>
              <a:t>Koff</a:t>
            </a:r>
            <a:r>
              <a:rPr lang="en-US" dirty="0"/>
              <a:t> &gt;= a</a:t>
            </a:r>
          </a:p>
          <a:p>
            <a:pPr lvl="2"/>
            <a:r>
              <a:rPr lang="en-US" dirty="0" smtClean="0"/>
              <a:t>Enhancer increases </a:t>
            </a:r>
            <a:r>
              <a:rPr lang="en-US" dirty="0" err="1" smtClean="0"/>
              <a:t>Kon</a:t>
            </a:r>
            <a:r>
              <a:rPr lang="en-US" dirty="0" smtClean="0"/>
              <a:t>, usually neutral or beneficial </a:t>
            </a:r>
            <a:endParaRPr lang="en-US" dirty="0"/>
          </a:p>
          <a:p>
            <a:pPr lvl="2"/>
            <a:r>
              <a:rPr lang="en-US" dirty="0"/>
              <a:t>M</a:t>
            </a:r>
            <a:r>
              <a:rPr lang="en-US" dirty="0" smtClean="0"/>
              <a:t>utation at promoter tends </a:t>
            </a:r>
            <a:r>
              <a:rPr lang="en-US" dirty="0"/>
              <a:t>to </a:t>
            </a:r>
            <a:r>
              <a:rPr lang="en-US" dirty="0" smtClean="0"/>
              <a:t>increases </a:t>
            </a:r>
            <a:r>
              <a:rPr lang="en-US" dirty="0" err="1" smtClean="0"/>
              <a:t>Koff</a:t>
            </a:r>
            <a:r>
              <a:rPr lang="en-US" dirty="0" smtClean="0"/>
              <a:t>, thus is usually </a:t>
            </a:r>
            <a:r>
              <a:rPr lang="en-US" dirty="0" smtClean="0"/>
              <a:t>purged </a:t>
            </a:r>
            <a:r>
              <a:rPr lang="en-US" dirty="0" smtClean="0"/>
              <a:t>out by selection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2825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51425"/>
          </a:xfrm>
        </p:spPr>
        <p:txBody>
          <a:bodyPr>
            <a:normAutofit/>
          </a:bodyPr>
          <a:lstStyle/>
          <a:p>
            <a:r>
              <a:rPr lang="en-US" dirty="0"/>
              <a:t>E</a:t>
            </a:r>
            <a:r>
              <a:rPr lang="en-US" dirty="0" smtClean="0"/>
              <a:t>xplanation I</a:t>
            </a:r>
            <a:endParaRPr lang="en-US" dirty="0" smtClean="0"/>
          </a:p>
          <a:p>
            <a:pPr lvl="1"/>
            <a:r>
              <a:rPr lang="en-US" dirty="0" smtClean="0"/>
              <a:t>Process</a:t>
            </a:r>
            <a:endParaRPr lang="en-US" dirty="0" smtClean="0"/>
          </a:p>
          <a:p>
            <a:pPr lvl="2"/>
            <a:r>
              <a:rPr lang="en-US" dirty="0" smtClean="0"/>
              <a:t>Event1: gain of a new enhancer causes </a:t>
            </a:r>
            <a:r>
              <a:rPr lang="en-US" dirty="0" err="1" smtClean="0"/>
              <a:t>Kon-Koff</a:t>
            </a:r>
            <a:r>
              <a:rPr lang="en-US" dirty="0" smtClean="0"/>
              <a:t> &gt;&gt; a</a:t>
            </a:r>
          </a:p>
          <a:p>
            <a:pPr lvl="2"/>
            <a:r>
              <a:rPr lang="en-US" dirty="0" smtClean="0"/>
              <a:t>Event2: </a:t>
            </a:r>
            <a:r>
              <a:rPr lang="en-US" dirty="0" smtClean="0"/>
              <a:t>a </a:t>
            </a:r>
            <a:r>
              <a:rPr lang="en-US" dirty="0" smtClean="0"/>
              <a:t>mutation appears increasing </a:t>
            </a:r>
            <a:r>
              <a:rPr lang="en-US" dirty="0" err="1" smtClean="0"/>
              <a:t>Koff</a:t>
            </a:r>
            <a:r>
              <a:rPr lang="en-US" dirty="0" smtClean="0"/>
              <a:t>, but due to Event1, still </a:t>
            </a:r>
            <a:r>
              <a:rPr lang="en-US" dirty="0" err="1" smtClean="0"/>
              <a:t>Kon-Koff</a:t>
            </a:r>
            <a:r>
              <a:rPr lang="en-US" dirty="0" smtClean="0"/>
              <a:t> &gt;=a. </a:t>
            </a:r>
          </a:p>
          <a:p>
            <a:pPr lvl="2"/>
            <a:r>
              <a:rPr lang="en-US" dirty="0" smtClean="0"/>
              <a:t>Event3: the mutation is not deleterious, thus is likely to be accepted</a:t>
            </a:r>
          </a:p>
          <a:p>
            <a:pPr lvl="2"/>
            <a:r>
              <a:rPr lang="en-US" dirty="0" smtClean="0"/>
              <a:t>Consequently</a:t>
            </a:r>
            <a:r>
              <a:rPr lang="en-US" dirty="0" smtClean="0"/>
              <a:t>, population </a:t>
            </a:r>
            <a:r>
              <a:rPr lang="en-US" dirty="0" err="1" smtClean="0"/>
              <a:t>Koff</a:t>
            </a:r>
            <a:r>
              <a:rPr lang="en-US" dirty="0" smtClean="0"/>
              <a:t> </a:t>
            </a:r>
            <a:r>
              <a:rPr lang="en-US" dirty="0" smtClean="0"/>
              <a:t>increases 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8318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51425"/>
          </a:xfrm>
        </p:spPr>
        <p:txBody>
          <a:bodyPr>
            <a:normAutofit/>
          </a:bodyPr>
          <a:lstStyle/>
          <a:p>
            <a:r>
              <a:rPr lang="en-US" dirty="0"/>
              <a:t>E</a:t>
            </a:r>
            <a:r>
              <a:rPr lang="en-US" dirty="0" smtClean="0"/>
              <a:t>xplanation I</a:t>
            </a:r>
            <a:endParaRPr lang="en-US" dirty="0" smtClean="0"/>
          </a:p>
          <a:p>
            <a:pPr lvl="1"/>
            <a:r>
              <a:rPr lang="en-US" dirty="0"/>
              <a:t>Predictions</a:t>
            </a:r>
          </a:p>
          <a:p>
            <a:pPr lvl="2"/>
            <a:r>
              <a:rPr lang="en-US" dirty="0"/>
              <a:t># of enhancers increases =&gt; </a:t>
            </a:r>
            <a:r>
              <a:rPr lang="en-US" dirty="0" err="1"/>
              <a:t>Kon</a:t>
            </a:r>
            <a:r>
              <a:rPr lang="en-US" dirty="0"/>
              <a:t> increases =&gt; </a:t>
            </a:r>
            <a:r>
              <a:rPr lang="en-US" dirty="0" err="1"/>
              <a:t>Koff</a:t>
            </a:r>
            <a:r>
              <a:rPr lang="en-US" dirty="0"/>
              <a:t> increases</a:t>
            </a:r>
          </a:p>
          <a:p>
            <a:pPr lvl="3"/>
            <a:endParaRPr lang="en-US" dirty="0"/>
          </a:p>
          <a:p>
            <a:pPr lvl="3"/>
            <a:r>
              <a:rPr lang="en-US" dirty="0"/>
              <a:t>Conditional on </a:t>
            </a:r>
            <a:r>
              <a:rPr lang="en-US" dirty="0" err="1"/>
              <a:t>Kon</a:t>
            </a:r>
            <a:r>
              <a:rPr lang="en-US" dirty="0"/>
              <a:t>, # of enhancer and </a:t>
            </a:r>
            <a:r>
              <a:rPr lang="en-US" dirty="0" err="1"/>
              <a:t>Koff</a:t>
            </a:r>
            <a:r>
              <a:rPr lang="en-US" dirty="0"/>
              <a:t> have no correlation</a:t>
            </a:r>
          </a:p>
          <a:p>
            <a:pPr lvl="4"/>
            <a:endParaRPr lang="en-US" dirty="0" smtClean="0"/>
          </a:p>
          <a:p>
            <a:pPr lvl="4"/>
            <a:endParaRPr lang="en-US" dirty="0"/>
          </a:p>
          <a:p>
            <a:pPr lvl="3"/>
            <a:r>
              <a:rPr lang="en-US" dirty="0"/>
              <a:t>Conditional of </a:t>
            </a:r>
            <a:r>
              <a:rPr lang="en-US" dirty="0" err="1"/>
              <a:t>Koff</a:t>
            </a:r>
            <a:r>
              <a:rPr lang="en-US" dirty="0"/>
              <a:t>, # of enhancer and </a:t>
            </a:r>
            <a:r>
              <a:rPr lang="en-US" dirty="0" err="1"/>
              <a:t>Koff</a:t>
            </a:r>
            <a:r>
              <a:rPr lang="en-US" dirty="0"/>
              <a:t> still have a positive correlation, although expected to be weak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6399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51425"/>
          </a:xfrm>
        </p:spPr>
        <p:txBody>
          <a:bodyPr>
            <a:normAutofit/>
          </a:bodyPr>
          <a:lstStyle/>
          <a:p>
            <a:r>
              <a:rPr lang="en-US" dirty="0"/>
              <a:t>E</a:t>
            </a:r>
            <a:r>
              <a:rPr lang="en-US" dirty="0" smtClean="0"/>
              <a:t>xplanation I</a:t>
            </a:r>
            <a:endParaRPr lang="en-US" dirty="0" smtClean="0"/>
          </a:p>
          <a:p>
            <a:pPr lvl="1"/>
            <a:r>
              <a:rPr lang="en-US" dirty="0"/>
              <a:t>Predictions</a:t>
            </a:r>
          </a:p>
          <a:p>
            <a:pPr lvl="2"/>
            <a:r>
              <a:rPr lang="en-US" dirty="0"/>
              <a:t># of enhancers increases =&gt; </a:t>
            </a:r>
            <a:r>
              <a:rPr lang="en-US" dirty="0" err="1"/>
              <a:t>Kon</a:t>
            </a:r>
            <a:r>
              <a:rPr lang="en-US" dirty="0"/>
              <a:t> increases =&gt; </a:t>
            </a:r>
            <a:r>
              <a:rPr lang="en-US" dirty="0" err="1"/>
              <a:t>Koff</a:t>
            </a:r>
            <a:r>
              <a:rPr lang="en-US" dirty="0"/>
              <a:t> increases</a:t>
            </a:r>
          </a:p>
          <a:p>
            <a:pPr lvl="3"/>
            <a:endParaRPr lang="en-US" dirty="0"/>
          </a:p>
          <a:p>
            <a:pPr lvl="3"/>
            <a:r>
              <a:rPr lang="en-US" dirty="0"/>
              <a:t>Conditional on </a:t>
            </a:r>
            <a:r>
              <a:rPr lang="en-US" dirty="0" err="1"/>
              <a:t>Kon</a:t>
            </a:r>
            <a:r>
              <a:rPr lang="en-US" dirty="0"/>
              <a:t>, # of enhancer and </a:t>
            </a:r>
            <a:r>
              <a:rPr lang="en-US" dirty="0" err="1"/>
              <a:t>Koff</a:t>
            </a:r>
            <a:r>
              <a:rPr lang="en-US" dirty="0"/>
              <a:t> have no correlation</a:t>
            </a:r>
          </a:p>
          <a:p>
            <a:pPr lvl="4"/>
            <a:r>
              <a:rPr lang="en-US" dirty="0">
                <a:solidFill>
                  <a:srgbClr val="0000FF"/>
                </a:solidFill>
              </a:rPr>
              <a:t>Spearman’s rho 0.017, p = 0.55</a:t>
            </a:r>
          </a:p>
          <a:p>
            <a:pPr lvl="4"/>
            <a:endParaRPr lang="en-US" dirty="0"/>
          </a:p>
          <a:p>
            <a:pPr lvl="3"/>
            <a:r>
              <a:rPr lang="en-US" dirty="0"/>
              <a:t>Conditional of </a:t>
            </a:r>
            <a:r>
              <a:rPr lang="en-US" dirty="0" err="1"/>
              <a:t>Koff</a:t>
            </a:r>
            <a:r>
              <a:rPr lang="en-US" dirty="0"/>
              <a:t>, # of enhancer and </a:t>
            </a:r>
            <a:r>
              <a:rPr lang="en-US" dirty="0" err="1"/>
              <a:t>Koff</a:t>
            </a:r>
            <a:r>
              <a:rPr lang="en-US" dirty="0"/>
              <a:t> still have a positive correlation, although expected to be weak</a:t>
            </a:r>
          </a:p>
          <a:p>
            <a:pPr lvl="4"/>
            <a:r>
              <a:rPr lang="en-US" dirty="0">
                <a:solidFill>
                  <a:srgbClr val="0000FF"/>
                </a:solidFill>
              </a:rPr>
              <a:t>Spearman’s rho 0.067, p = 0.022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7803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Another possible explanation</a:t>
            </a:r>
            <a:endParaRPr lang="en-US" dirty="0" smtClean="0"/>
          </a:p>
          <a:p>
            <a:pPr lvl="1"/>
            <a:r>
              <a:rPr lang="en-US" dirty="0" smtClean="0"/>
              <a:t>Some identified enhancers are chimeras.</a:t>
            </a:r>
          </a:p>
          <a:p>
            <a:pPr lvl="1"/>
            <a:r>
              <a:rPr lang="en-US" dirty="0" smtClean="0"/>
              <a:t>Some </a:t>
            </a:r>
            <a:r>
              <a:rPr lang="en-US" dirty="0" smtClean="0"/>
              <a:t>repressors are identified as enhancers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To test this, identify enactive bindings</a:t>
            </a:r>
            <a:endParaRPr lang="en-US" dirty="0"/>
          </a:p>
          <a:p>
            <a:pPr lvl="2"/>
            <a:r>
              <a:rPr lang="en-US" dirty="0"/>
              <a:t>Histone </a:t>
            </a:r>
            <a:r>
              <a:rPr lang="en-US" dirty="0" smtClean="0"/>
              <a:t>modification</a:t>
            </a:r>
            <a:endParaRPr lang="en-US" dirty="0"/>
          </a:p>
          <a:p>
            <a:pPr lvl="2"/>
            <a:r>
              <a:rPr lang="en-US" dirty="0" err="1"/>
              <a:t>eRNA</a:t>
            </a:r>
            <a:endParaRPr lang="en-US" dirty="0"/>
          </a:p>
          <a:p>
            <a:pPr lvl="2"/>
            <a:r>
              <a:rPr lang="en-US" dirty="0" smtClean="0"/>
              <a:t>TF binding (sites)</a:t>
            </a:r>
          </a:p>
          <a:p>
            <a:pPr lvl="2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9741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</a:p>
          <a:p>
            <a:pPr lvl="1"/>
            <a:r>
              <a:rPr lang="en-US" dirty="0" smtClean="0"/>
              <a:t>Filter out false discovered enhancers</a:t>
            </a:r>
          </a:p>
          <a:p>
            <a:pPr lvl="1"/>
            <a:r>
              <a:rPr lang="en-US" dirty="0" smtClean="0"/>
              <a:t>Redo the analyses</a:t>
            </a:r>
          </a:p>
          <a:p>
            <a:pPr lvl="1"/>
            <a:r>
              <a:rPr lang="en-US" dirty="0" smtClean="0"/>
              <a:t>Propose </a:t>
            </a:r>
            <a:r>
              <a:rPr lang="en-US" dirty="0" err="1" smtClean="0"/>
              <a:t>popgen</a:t>
            </a:r>
            <a:r>
              <a:rPr lang="en-US" dirty="0" smtClean="0"/>
              <a:t> model to address</a:t>
            </a:r>
          </a:p>
          <a:p>
            <a:pPr lvl="2"/>
            <a:r>
              <a:rPr lang="en-US" dirty="0" smtClean="0"/>
              <a:t>(1) Necessity </a:t>
            </a:r>
            <a:r>
              <a:rPr lang="en-US" dirty="0"/>
              <a:t>of adding enhancer</a:t>
            </a:r>
          </a:p>
          <a:p>
            <a:pPr lvl="2"/>
            <a:r>
              <a:rPr lang="en-US" dirty="0" smtClean="0"/>
              <a:t>(2) Advantage </a:t>
            </a:r>
            <a:r>
              <a:rPr lang="en-US" dirty="0"/>
              <a:t>of adding enhancer over duplicating </a:t>
            </a:r>
            <a:r>
              <a:rPr lang="en-US" dirty="0" smtClean="0"/>
              <a:t>gene</a:t>
            </a:r>
          </a:p>
          <a:p>
            <a:pPr lvl="1"/>
            <a:r>
              <a:rPr lang="en-US" dirty="0" smtClean="0"/>
              <a:t>Enrichment analysis of GO functions</a:t>
            </a:r>
          </a:p>
        </p:txBody>
      </p:sp>
    </p:spTree>
    <p:extLst>
      <p:ext uri="{BB962C8B-B14F-4D97-AF65-F5344CB8AC3E}">
        <p14:creationId xmlns:p14="http://schemas.microsoft.com/office/powerpoint/2010/main" val="569559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enhancers of a gene are active in same cell line</a:t>
            </a:r>
            <a:endParaRPr lang="en-US" dirty="0"/>
          </a:p>
          <a:p>
            <a:pPr lvl="1"/>
            <a:r>
              <a:rPr lang="en-US" dirty="0"/>
              <a:t>I</a:t>
            </a:r>
            <a:r>
              <a:rPr lang="en-US" dirty="0" smtClean="0"/>
              <a:t>ncrease gene expression level?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educe expression noise?</a:t>
            </a:r>
          </a:p>
          <a:p>
            <a:pPr lvl="1"/>
            <a:r>
              <a:rPr lang="en-US" dirty="0" smtClean="0"/>
              <a:t>Other complicated regulatory roles?</a:t>
            </a:r>
          </a:p>
        </p:txBody>
      </p:sp>
    </p:spTree>
    <p:extLst>
      <p:ext uri="{BB962C8B-B14F-4D97-AF65-F5344CB8AC3E}">
        <p14:creationId xmlns:p14="http://schemas.microsoft.com/office/powerpoint/2010/main" val="1387058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668" y="282238"/>
            <a:ext cx="8229600" cy="4525963"/>
          </a:xfrm>
        </p:spPr>
        <p:txBody>
          <a:bodyPr/>
          <a:lstStyle/>
          <a:p>
            <a:r>
              <a:rPr lang="en-US" dirty="0" smtClean="0"/>
              <a:t>“Enhancers”- are from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51" y="901909"/>
            <a:ext cx="8102807" cy="15926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997" y="2155813"/>
            <a:ext cx="5027183" cy="451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091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540" y="286172"/>
            <a:ext cx="8229600" cy="4525963"/>
          </a:xfrm>
        </p:spPr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xperimental study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524" y="929022"/>
            <a:ext cx="5435600" cy="81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81189" y="698189"/>
            <a:ext cx="941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Exp12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620563" y="6291136"/>
            <a:ext cx="3369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Jacques P </a:t>
            </a:r>
            <a:r>
              <a:rPr lang="en-US" dirty="0" err="1"/>
              <a:t>Bothma</a:t>
            </a:r>
            <a:r>
              <a:rPr lang="en-US" dirty="0"/>
              <a:t> </a:t>
            </a:r>
            <a:r>
              <a:rPr lang="en-US" dirty="0" smtClean="0"/>
              <a:t> et al </a:t>
            </a:r>
            <a:r>
              <a:rPr lang="en-US" dirty="0" err="1" smtClean="0"/>
              <a:t>elife</a:t>
            </a:r>
            <a:r>
              <a:rPr lang="en-US" dirty="0" smtClean="0"/>
              <a:t> 2015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1945" y="868922"/>
            <a:ext cx="1170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Scheme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14894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540" y="286172"/>
            <a:ext cx="8229600" cy="4525963"/>
          </a:xfrm>
        </p:spPr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xperimental study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524" y="929022"/>
            <a:ext cx="5435600" cy="81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81189" y="698189"/>
            <a:ext cx="941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Exp12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524" y="1891167"/>
            <a:ext cx="5435600" cy="812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861" y="1866255"/>
            <a:ext cx="1449208" cy="110554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620563" y="1741822"/>
            <a:ext cx="785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Exp1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620563" y="6291136"/>
            <a:ext cx="3369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Jacques P </a:t>
            </a:r>
            <a:r>
              <a:rPr lang="en-US" dirty="0" err="1"/>
              <a:t>Bothma</a:t>
            </a:r>
            <a:r>
              <a:rPr lang="en-US" dirty="0"/>
              <a:t> </a:t>
            </a:r>
            <a:r>
              <a:rPr lang="en-US" dirty="0" smtClean="0"/>
              <a:t> et al </a:t>
            </a:r>
            <a:r>
              <a:rPr lang="en-US" dirty="0" err="1" smtClean="0"/>
              <a:t>elife</a:t>
            </a:r>
            <a:r>
              <a:rPr lang="en-US" dirty="0" smtClean="0"/>
              <a:t> 2015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1945" y="868922"/>
            <a:ext cx="1170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Scheme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53086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540" y="286172"/>
            <a:ext cx="8229600" cy="4525963"/>
          </a:xfrm>
        </p:spPr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xperimental study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524" y="929022"/>
            <a:ext cx="5435600" cy="81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81189" y="698189"/>
            <a:ext cx="941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Exp12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524" y="1891167"/>
            <a:ext cx="5435600" cy="812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524" y="2971803"/>
            <a:ext cx="5435600" cy="812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861" y="1866255"/>
            <a:ext cx="1449208" cy="11055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664" y="2940443"/>
            <a:ext cx="1457056" cy="11115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620563" y="1741822"/>
            <a:ext cx="785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Exp1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639834" y="2741645"/>
            <a:ext cx="785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Exp2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620563" y="6291136"/>
            <a:ext cx="3369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Jacques P </a:t>
            </a:r>
            <a:r>
              <a:rPr lang="en-US" dirty="0" err="1"/>
              <a:t>Bothma</a:t>
            </a:r>
            <a:r>
              <a:rPr lang="en-US" dirty="0"/>
              <a:t> </a:t>
            </a:r>
            <a:r>
              <a:rPr lang="en-US" dirty="0" smtClean="0"/>
              <a:t> et al </a:t>
            </a:r>
            <a:r>
              <a:rPr lang="en-US" dirty="0" err="1" smtClean="0"/>
              <a:t>elife</a:t>
            </a:r>
            <a:r>
              <a:rPr lang="en-US" dirty="0" smtClean="0"/>
              <a:t> 2015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1945" y="868922"/>
            <a:ext cx="1170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Scheme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53086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540" y="286172"/>
            <a:ext cx="8229600" cy="4525963"/>
          </a:xfrm>
        </p:spPr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xperimental study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524" y="929022"/>
            <a:ext cx="5435600" cy="81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81189" y="698189"/>
            <a:ext cx="941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Exp12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524" y="1891167"/>
            <a:ext cx="5435600" cy="812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524" y="2971803"/>
            <a:ext cx="5435600" cy="812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861" y="1866255"/>
            <a:ext cx="1449208" cy="11055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664" y="2940443"/>
            <a:ext cx="1457056" cy="11115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620563" y="1741822"/>
            <a:ext cx="785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Exp1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639834" y="2741645"/>
            <a:ext cx="785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Exp2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620563" y="6291136"/>
            <a:ext cx="3369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Jacques P </a:t>
            </a:r>
            <a:r>
              <a:rPr lang="en-US" dirty="0" err="1"/>
              <a:t>Bothma</a:t>
            </a:r>
            <a:r>
              <a:rPr lang="en-US" dirty="0"/>
              <a:t> </a:t>
            </a:r>
            <a:r>
              <a:rPr lang="en-US" dirty="0" smtClean="0"/>
              <a:t> et al </a:t>
            </a:r>
            <a:r>
              <a:rPr lang="en-US" dirty="0" err="1" smtClean="0"/>
              <a:t>elife</a:t>
            </a:r>
            <a:r>
              <a:rPr lang="en-US" dirty="0" smtClean="0"/>
              <a:t> 2015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559352" y="4453132"/>
            <a:ext cx="3816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Knirps</a:t>
            </a:r>
            <a:r>
              <a:rPr lang="en-US" sz="2400" dirty="0" smtClean="0"/>
              <a:t>: Exp12 &gt;= Exp1 + Exp2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1945" y="868922"/>
            <a:ext cx="1170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Scheme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236408" y="3872726"/>
            <a:ext cx="2100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On three genes</a:t>
            </a:r>
          </a:p>
        </p:txBody>
      </p:sp>
    </p:spTree>
    <p:extLst>
      <p:ext uri="{BB962C8B-B14F-4D97-AF65-F5344CB8AC3E}">
        <p14:creationId xmlns:p14="http://schemas.microsoft.com/office/powerpoint/2010/main" val="2653086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540" y="286172"/>
            <a:ext cx="8229600" cy="4525963"/>
          </a:xfrm>
        </p:spPr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xperimental study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524" y="929022"/>
            <a:ext cx="5435600" cy="81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81189" y="698189"/>
            <a:ext cx="941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Exp12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524" y="1891167"/>
            <a:ext cx="5435600" cy="812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524" y="2971803"/>
            <a:ext cx="5435600" cy="812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861" y="1866255"/>
            <a:ext cx="1449208" cy="11055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664" y="2940443"/>
            <a:ext cx="1457056" cy="11115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620563" y="1741822"/>
            <a:ext cx="785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Exp1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639834" y="2741645"/>
            <a:ext cx="785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Exp2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620563" y="6291136"/>
            <a:ext cx="3369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Jacques P </a:t>
            </a:r>
            <a:r>
              <a:rPr lang="en-US" dirty="0" err="1"/>
              <a:t>Bothma</a:t>
            </a:r>
            <a:r>
              <a:rPr lang="en-US" dirty="0"/>
              <a:t> </a:t>
            </a:r>
            <a:r>
              <a:rPr lang="en-US" dirty="0" smtClean="0"/>
              <a:t> et al </a:t>
            </a:r>
            <a:r>
              <a:rPr lang="en-US" dirty="0" err="1" smtClean="0"/>
              <a:t>elife</a:t>
            </a:r>
            <a:r>
              <a:rPr lang="en-US" dirty="0" smtClean="0"/>
              <a:t> 2015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559352" y="4453132"/>
            <a:ext cx="3816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Knirps</a:t>
            </a:r>
            <a:r>
              <a:rPr lang="en-US" sz="2400" dirty="0" smtClean="0"/>
              <a:t>: Exp12 &gt;= Exp1 + Exp2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59352" y="4994172"/>
            <a:ext cx="6565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Hunchback: Exp12&lt;= Exp1 + Exp2, but &gt; Exp1, Exp2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21945" y="868922"/>
            <a:ext cx="1170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Scheme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236408" y="3872726"/>
            <a:ext cx="2100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On three genes</a:t>
            </a:r>
          </a:p>
        </p:txBody>
      </p:sp>
    </p:spTree>
    <p:extLst>
      <p:ext uri="{BB962C8B-B14F-4D97-AF65-F5344CB8AC3E}">
        <p14:creationId xmlns:p14="http://schemas.microsoft.com/office/powerpoint/2010/main" val="2941483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540" y="286172"/>
            <a:ext cx="8229600" cy="4525963"/>
          </a:xfrm>
        </p:spPr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xperimental study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524" y="929022"/>
            <a:ext cx="5435600" cy="81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81189" y="698189"/>
            <a:ext cx="941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Exp12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524" y="1891167"/>
            <a:ext cx="5435600" cy="812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524" y="2971803"/>
            <a:ext cx="5435600" cy="812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861" y="1866255"/>
            <a:ext cx="1449208" cy="11055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664" y="2940443"/>
            <a:ext cx="1457056" cy="11115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620563" y="1741822"/>
            <a:ext cx="785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Exp1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639834" y="2741645"/>
            <a:ext cx="785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Exp2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588733" y="5534405"/>
            <a:ext cx="2579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Snail: Exp12 &lt; Exp2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620563" y="6291136"/>
            <a:ext cx="3369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Jacques P </a:t>
            </a:r>
            <a:r>
              <a:rPr lang="en-US" dirty="0" err="1"/>
              <a:t>Bothma</a:t>
            </a:r>
            <a:r>
              <a:rPr lang="en-US" dirty="0"/>
              <a:t> </a:t>
            </a:r>
            <a:r>
              <a:rPr lang="en-US" dirty="0" smtClean="0"/>
              <a:t> et al </a:t>
            </a:r>
            <a:r>
              <a:rPr lang="en-US" dirty="0" err="1" smtClean="0"/>
              <a:t>elife</a:t>
            </a:r>
            <a:r>
              <a:rPr lang="en-US" dirty="0" smtClean="0"/>
              <a:t> 2015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559352" y="4453132"/>
            <a:ext cx="3816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Knirps</a:t>
            </a:r>
            <a:r>
              <a:rPr lang="en-US" sz="2400" dirty="0" smtClean="0"/>
              <a:t>: Exp12 &gt;= Exp1 + Exp2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59352" y="4994172"/>
            <a:ext cx="6565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Hunchback: Exp12&lt;= Exp1 + Exp2, but &gt; Exp1, Exp2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21945" y="868922"/>
            <a:ext cx="1170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Scheme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236408" y="3872726"/>
            <a:ext cx="2100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On three genes</a:t>
            </a:r>
          </a:p>
        </p:txBody>
      </p:sp>
    </p:spTree>
    <p:extLst>
      <p:ext uri="{BB962C8B-B14F-4D97-AF65-F5344CB8AC3E}">
        <p14:creationId xmlns:p14="http://schemas.microsoft.com/office/powerpoint/2010/main" val="2941483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1780</TotalTime>
  <Words>897</Words>
  <Application>Microsoft Macintosh PowerPoint</Application>
  <PresentationFormat>On-screen Show (4:3)</PresentationFormat>
  <Paragraphs>145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Why and how multiple enhancers are used to regulate a gene in a cell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multiple enhancers are used to regulate a gene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multiple enhancers regulate gene expression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Jin-rui Xu</dc:creator>
  <cp:lastModifiedBy>Jin-rui Xu</cp:lastModifiedBy>
  <cp:revision>386</cp:revision>
  <dcterms:created xsi:type="dcterms:W3CDTF">2015-12-21T20:42:25Z</dcterms:created>
  <dcterms:modified xsi:type="dcterms:W3CDTF">2016-01-27T21:17:56Z</dcterms:modified>
</cp:coreProperties>
</file>