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68" r:id="rId9"/>
    <p:sldId id="269" r:id="rId10"/>
    <p:sldId id="270" r:id="rId11"/>
    <p:sldId id="271" r:id="rId12"/>
    <p:sldId id="276" r:id="rId13"/>
    <p:sldId id="272" r:id="rId14"/>
    <p:sldId id="273" r:id="rId15"/>
    <p:sldId id="275" r:id="rId16"/>
    <p:sldId id="274" r:id="rId17"/>
    <p:sldId id="278" r:id="rId18"/>
    <p:sldId id="277" r:id="rId19"/>
    <p:sldId id="263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8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E275D-AA5F-9942-819D-F9259556FA3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729D-9F6D-3D4D-9296-702D66C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	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705"/>
            <a:ext cx="9144000" cy="42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6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C&gt;T in ACG correlates with 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41" y="1117600"/>
            <a:ext cx="6667500" cy="562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876" y="1556137"/>
            <a:ext cx="1144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Cor</a:t>
            </a:r>
            <a:r>
              <a:rPr lang="en-US" b="1" dirty="0" smtClean="0">
                <a:solidFill>
                  <a:srgbClr val="FF0000"/>
                </a:solidFill>
              </a:rPr>
              <a:t> = 0.44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 = 0.033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9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83" y="934570"/>
            <a:ext cx="7150100" cy="580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5739" y="6488668"/>
            <a:ext cx="331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T1 vs. T3: all p &lt; 0.05 except ACG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2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003300"/>
            <a:ext cx="63754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C&gt;T in </a:t>
            </a:r>
            <a:r>
              <a:rPr lang="en-US" dirty="0" err="1" smtClean="0"/>
              <a:t>CpG</a:t>
            </a:r>
            <a:r>
              <a:rPr lang="en-US" dirty="0" smtClean="0"/>
              <a:t> in Cluster 1 (</a:t>
            </a:r>
            <a:r>
              <a:rPr lang="en-US" dirty="0" err="1" smtClean="0"/>
              <a:t>hypermethylation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81618"/>
            <a:ext cx="7759700" cy="600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6483" y="1925980"/>
            <a:ext cx="116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 &lt; 0.0012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2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Mutations in Chromatin Remodeler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82188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2600"/>
            <a:ext cx="8229600" cy="589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6361" y="3494097"/>
            <a:ext cx="104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 = 0.023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1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APOBEC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83596"/>
            <a:ext cx="86741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ApoBEC</a:t>
            </a:r>
            <a:r>
              <a:rPr lang="en-US" dirty="0" smtClean="0"/>
              <a:t> (inside motif/outside)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079457"/>
            <a:ext cx="8013700" cy="5334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69844" y="1605958"/>
            <a:ext cx="2016956" cy="250230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4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Overall spectrum shows strong C&gt;T in </a:t>
            </a:r>
            <a:r>
              <a:rPr lang="en-US" dirty="0" err="1" smtClean="0"/>
              <a:t>CpG</a:t>
            </a:r>
            <a:r>
              <a:rPr lang="en-US" dirty="0" smtClean="0"/>
              <a:t> mutation pattern and high between-sample heterogeneity (PCA)</a:t>
            </a:r>
          </a:p>
          <a:p>
            <a:r>
              <a:rPr lang="en-US" dirty="0" smtClean="0"/>
              <a:t>C&gt;T in </a:t>
            </a:r>
            <a:r>
              <a:rPr lang="en-US" dirty="0" err="1" smtClean="0"/>
              <a:t>CpG</a:t>
            </a:r>
            <a:r>
              <a:rPr lang="en-US" dirty="0" smtClean="0"/>
              <a:t> correlates with Age (</a:t>
            </a:r>
            <a:r>
              <a:rPr lang="en-US" dirty="0" err="1" smtClean="0"/>
              <a:t>ApCpG</a:t>
            </a:r>
            <a:r>
              <a:rPr lang="en-US" dirty="0" smtClean="0"/>
              <a:t>) and tumor size (T stage, except </a:t>
            </a:r>
            <a:r>
              <a:rPr lang="en-US" dirty="0" err="1" smtClean="0"/>
              <a:t>ApCpG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Higher C&gt;T in </a:t>
            </a:r>
            <a:r>
              <a:rPr lang="en-US" dirty="0" err="1" smtClean="0"/>
              <a:t>CpG</a:t>
            </a:r>
            <a:r>
              <a:rPr lang="en-US" dirty="0" smtClean="0"/>
              <a:t> rate among Cluster 1 samples (</a:t>
            </a:r>
            <a:r>
              <a:rPr lang="en-US" dirty="0" err="1" smtClean="0"/>
              <a:t>hypermethylation</a:t>
            </a:r>
            <a:r>
              <a:rPr lang="en-US" dirty="0" smtClean="0"/>
              <a:t> subgroup)</a:t>
            </a:r>
          </a:p>
          <a:p>
            <a:r>
              <a:rPr lang="en-US" dirty="0" smtClean="0"/>
              <a:t>More mutations in open chromatin (DHS) in chromatin remodeler defect samples</a:t>
            </a:r>
          </a:p>
          <a:p>
            <a:r>
              <a:rPr lang="en-US" dirty="0" err="1" smtClean="0"/>
              <a:t>ApoBEC</a:t>
            </a:r>
            <a:r>
              <a:rPr lang="en-US" dirty="0" smtClean="0"/>
              <a:t> signature in a couple of samples (Fisher exact test needed)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4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“Yao’s plot”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5913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9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184835"/>
            <a:ext cx="6819900" cy="5384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68824" y="2495176"/>
            <a:ext cx="4318000" cy="33468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6706" y="2125844"/>
            <a:ext cx="120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C&gt;T in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CpG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8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“Yao’s plot”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41" y="1270000"/>
            <a:ext cx="65913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1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	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61882" y="3048000"/>
            <a:ext cx="3824942" cy="265952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12" y="1184836"/>
            <a:ext cx="68199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9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00" y="1184836"/>
            <a:ext cx="6819900" cy="538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498"/>
          <a:stretch/>
        </p:blipFill>
        <p:spPr>
          <a:xfrm>
            <a:off x="0" y="3361232"/>
            <a:ext cx="5137015" cy="4187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95894" y="2166471"/>
            <a:ext cx="1728694" cy="24055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3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471"/>
            <a:ext cx="9144000" cy="50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1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863600"/>
            <a:ext cx="70485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213971"/>
            <a:ext cx="67818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6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Smoking Signature?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80740" cy="564333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960470" y="4403938"/>
            <a:ext cx="343647" cy="37352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3647" y="3866056"/>
            <a:ext cx="173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T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G &gt; T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6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C&gt;A not significant in smokers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5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9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174</Words>
  <Application>Microsoft Macintosh PowerPoint</Application>
  <PresentationFormat>On-screen Show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Signature </vt:lpstr>
      <vt:lpstr>Signature </vt:lpstr>
      <vt:lpstr>Signature </vt:lpstr>
      <vt:lpstr>Signature </vt:lpstr>
      <vt:lpstr>Signature </vt:lpstr>
      <vt:lpstr>Signature </vt:lpstr>
      <vt:lpstr>Signature </vt:lpstr>
      <vt:lpstr>Smoking Signature?</vt:lpstr>
      <vt:lpstr>C&gt;A not significant in smokers</vt:lpstr>
      <vt:lpstr>C&gt;T in ACG correlates with age</vt:lpstr>
      <vt:lpstr>Signature </vt:lpstr>
      <vt:lpstr>Signature </vt:lpstr>
      <vt:lpstr>More C&gt;T in CpG in Cluster 1 (hypermethylation)</vt:lpstr>
      <vt:lpstr>Mutations in Chromatin Remodeler</vt:lpstr>
      <vt:lpstr>PowerPoint Presentation</vt:lpstr>
      <vt:lpstr>APOBEC</vt:lpstr>
      <vt:lpstr>ApoBEC (inside motif/outside)</vt:lpstr>
      <vt:lpstr>Summary </vt:lpstr>
      <vt:lpstr>“Yao’s plot”</vt:lpstr>
      <vt:lpstr>“Yao’s plot”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Shantao</dc:creator>
  <cp:lastModifiedBy>Shantao</cp:lastModifiedBy>
  <cp:revision>15</cp:revision>
  <dcterms:created xsi:type="dcterms:W3CDTF">2016-01-26T13:16:35Z</dcterms:created>
  <dcterms:modified xsi:type="dcterms:W3CDTF">2016-01-26T23:40:15Z</dcterms:modified>
</cp:coreProperties>
</file>