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4"/>
  </p:notesMasterIdLst>
  <p:sldIdLst>
    <p:sldId id="256" r:id="rId2"/>
    <p:sldId id="266" r:id="rId3"/>
    <p:sldId id="258" r:id="rId4"/>
    <p:sldId id="259" r:id="rId5"/>
    <p:sldId id="261" r:id="rId6"/>
    <p:sldId id="262" r:id="rId7"/>
    <p:sldId id="263" r:id="rId8"/>
    <p:sldId id="268" r:id="rId9"/>
    <p:sldId id="269" r:id="rId10"/>
    <p:sldId id="264"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272" autoAdjust="0"/>
  </p:normalViewPr>
  <p:slideViewPr>
    <p:cSldViewPr snapToGrid="0" snapToObjects="1">
      <p:cViewPr varScale="1">
        <p:scale>
          <a:sx n="53" d="100"/>
          <a:sy n="53" d="100"/>
        </p:scale>
        <p:origin x="-11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F1B522-C78A-CE41-88DA-E53F898678EF}" type="datetimeFigureOut">
              <a:rPr lang="en-US" smtClean="0"/>
              <a:t>1/18/16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EB9A24-CF2A-0A4E-9045-883B60E2B07D}" type="slidenum">
              <a:rPr lang="en-US" smtClean="0"/>
              <a:t>‹#›</a:t>
            </a:fld>
            <a:endParaRPr lang="en-US"/>
          </a:p>
        </p:txBody>
      </p:sp>
    </p:spTree>
    <p:extLst>
      <p:ext uri="{BB962C8B-B14F-4D97-AF65-F5344CB8AC3E}">
        <p14:creationId xmlns:p14="http://schemas.microsoft.com/office/powerpoint/2010/main" val="19164343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Cancer is caused by somatic mutations. Our understanding of the biological processes that </a:t>
            </a:r>
            <a:r>
              <a:rPr lang="en-US" baseline="0" dirty="0" smtClean="0"/>
              <a:t>g</a:t>
            </a:r>
            <a:r>
              <a:rPr lang="en-US" dirty="0" smtClean="0"/>
              <a:t>enerate somatic mutations is</a:t>
            </a:r>
            <a:r>
              <a:rPr lang="en-US" baseline="0" dirty="0" smtClean="0"/>
              <a:t> limited.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DNA replication machinery, exogenous or endogenous mutagen exposures (UV or tobacco smoking), enzymatic modifications of DNA or defective DNA mismatch repair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Signatures are different combinations of mutation types </a:t>
            </a:r>
          </a:p>
          <a:p>
            <a:r>
              <a:rPr lang="en-US" dirty="0" smtClean="0"/>
              <a:t>Signatures</a:t>
            </a:r>
            <a:r>
              <a:rPr lang="en-US" baseline="0" dirty="0" smtClean="0"/>
              <a:t> in many cancer types most notably occurs when a signature attributed to APOBEC family of </a:t>
            </a:r>
            <a:r>
              <a:rPr lang="en-US" baseline="0" dirty="0" err="1" smtClean="0"/>
              <a:t>cytidine</a:t>
            </a:r>
            <a:r>
              <a:rPr lang="en-US" baseline="0" dirty="0" smtClean="0"/>
              <a:t> </a:t>
            </a:r>
            <a:r>
              <a:rPr lang="en-US" baseline="0" dirty="0" err="1" smtClean="0"/>
              <a:t>deaminases</a:t>
            </a:r>
            <a:r>
              <a:rPr lang="en-US" baseline="0" dirty="0" smtClean="0"/>
              <a:t> </a:t>
            </a:r>
          </a:p>
          <a:p>
            <a:endParaRPr lang="en-US" baseline="0" dirty="0" smtClean="0"/>
          </a:p>
          <a:p>
            <a:r>
              <a:rPr lang="en-US" baseline="0" dirty="0" smtClean="0"/>
              <a:t>Before: signatures were </a:t>
            </a:r>
            <a:r>
              <a:rPr lang="en-US" baseline="0" dirty="0" err="1" smtClean="0"/>
              <a:t>exploredusing</a:t>
            </a:r>
            <a:r>
              <a:rPr lang="en-US" baseline="0" dirty="0" smtClean="0"/>
              <a:t> a small number of mutated cancer genes that are drivers. To make a mutation signature, a single mutation from each cancer sample is entered into a mutation set aggregated from several cases of a particular cancer type</a:t>
            </a:r>
          </a:p>
          <a:p>
            <a:endParaRPr lang="en-US" baseline="0" dirty="0" smtClean="0"/>
          </a:p>
          <a:p>
            <a:r>
              <a:rPr lang="en-US" baseline="0" dirty="0" smtClean="0"/>
              <a:t>Now: Sequencing technology has overcome past limitations with new algorithms of identifying signatures</a:t>
            </a:r>
          </a:p>
          <a:p>
            <a:endParaRPr lang="en-US" baseline="0" dirty="0" smtClean="0"/>
          </a:p>
          <a:p>
            <a:r>
              <a:rPr lang="en-US" dirty="0" err="1" smtClean="0"/>
              <a:t>Hypermutation</a:t>
            </a:r>
            <a:r>
              <a:rPr lang="en-US" dirty="0" smtClean="0"/>
              <a:t> was found to be localized to small genomic regions or </a:t>
            </a:r>
            <a:r>
              <a:rPr lang="en-US" dirty="0" err="1" smtClean="0"/>
              <a:t>kataegis</a:t>
            </a:r>
            <a:r>
              <a:rPr lang="en-US" dirty="0" smtClean="0"/>
              <a:t> that are found in many cancer types</a:t>
            </a:r>
          </a:p>
        </p:txBody>
      </p:sp>
      <p:sp>
        <p:nvSpPr>
          <p:cNvPr id="4" name="Slide Number Placeholder 3"/>
          <p:cNvSpPr>
            <a:spLocks noGrp="1"/>
          </p:cNvSpPr>
          <p:nvPr>
            <p:ph type="sldNum" sz="quarter" idx="10"/>
          </p:nvPr>
        </p:nvSpPr>
        <p:spPr/>
        <p:txBody>
          <a:bodyPr/>
          <a:lstStyle/>
          <a:p>
            <a:fld id="{E5EB9A24-CF2A-0A4E-9045-883B60E2B07D}" type="slidenum">
              <a:rPr lang="en-US" smtClean="0"/>
              <a:t>2</a:t>
            </a:fld>
            <a:endParaRPr lang="en-US"/>
          </a:p>
        </p:txBody>
      </p:sp>
    </p:spTree>
    <p:extLst>
      <p:ext uri="{BB962C8B-B14F-4D97-AF65-F5344CB8AC3E}">
        <p14:creationId xmlns:p14="http://schemas.microsoft.com/office/powerpoint/2010/main" val="338138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4,938,362 mutations analyzed from 7,042 cancers of</a:t>
            </a:r>
            <a:r>
              <a:rPr lang="en-US" baseline="0" dirty="0" smtClean="0"/>
              <a:t> 30 different classes</a:t>
            </a:r>
            <a:endParaRPr lang="en-US" dirty="0" smtClean="0"/>
          </a:p>
          <a:p>
            <a:r>
              <a:rPr lang="en-US" baseline="0" dirty="0" smtClean="0"/>
              <a:t>Normal DNA has to also be sequenced. </a:t>
            </a:r>
          </a:p>
          <a:p>
            <a:endParaRPr lang="en-US" dirty="0" smtClean="0"/>
          </a:p>
          <a:p>
            <a:r>
              <a:rPr lang="en-US" dirty="0" smtClean="0"/>
              <a:t>Red</a:t>
            </a:r>
            <a:r>
              <a:rPr lang="en-US" baseline="0" dirty="0" smtClean="0"/>
              <a:t> line is the median number of somatic mutations. Ordering of cancer types is based on the median </a:t>
            </a:r>
          </a:p>
          <a:p>
            <a:r>
              <a:rPr lang="en-US" baseline="0" dirty="0" smtClean="0"/>
              <a:t>Vertical axis is log scaled – shows the number of mutations per </a:t>
            </a:r>
            <a:r>
              <a:rPr lang="en-US" baseline="0" dirty="0" err="1" smtClean="0"/>
              <a:t>megabase</a:t>
            </a:r>
            <a:endParaRPr lang="en-US" baseline="0" dirty="0" smtClean="0"/>
          </a:p>
          <a:p>
            <a:r>
              <a:rPr lang="en-US" dirty="0" smtClean="0"/>
              <a:t>Prevalence of somatic mutations</a:t>
            </a:r>
            <a:r>
              <a:rPr lang="en-US" baseline="0" dirty="0" smtClean="0"/>
              <a:t> is highly variable within a cancer class. Childhood cancers carry the fewest mutations where cancers related to chronic mutagenic exposures exhibited the highest prevalence.</a:t>
            </a:r>
            <a:endParaRPr lang="en-US" dirty="0"/>
          </a:p>
        </p:txBody>
      </p:sp>
      <p:sp>
        <p:nvSpPr>
          <p:cNvPr id="4" name="Slide Number Placeholder 3"/>
          <p:cNvSpPr>
            <a:spLocks noGrp="1"/>
          </p:cNvSpPr>
          <p:nvPr>
            <p:ph type="sldNum" sz="quarter" idx="10"/>
          </p:nvPr>
        </p:nvSpPr>
        <p:spPr/>
        <p:txBody>
          <a:bodyPr/>
          <a:lstStyle/>
          <a:p>
            <a:fld id="{E5EB9A24-CF2A-0A4E-9045-883B60E2B07D}" type="slidenum">
              <a:rPr lang="en-US" smtClean="0"/>
              <a:t>3</a:t>
            </a:fld>
            <a:endParaRPr lang="en-US"/>
          </a:p>
        </p:txBody>
      </p:sp>
    </p:spTree>
    <p:extLst>
      <p:ext uri="{BB962C8B-B14F-4D97-AF65-F5344CB8AC3E}">
        <p14:creationId xmlns:p14="http://schemas.microsoft.com/office/powerpoint/2010/main" val="4182750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Algorithm to extrac</a:t>
            </a:r>
            <a:r>
              <a:rPr lang="en-US" baseline="0" dirty="0" smtClean="0"/>
              <a:t>t mutational signatures from catalogues of somatic mutations and applied to cancer whole genome sequences. Novel and known signatures found. The contribution to each signature to each cancer sample and the timing of the activity properly estimated. </a:t>
            </a:r>
          </a:p>
          <a:p>
            <a:r>
              <a:rPr lang="en-US" baseline="0" dirty="0" smtClean="0"/>
              <a:t>This approach can be applied to mutational catalogues from sequences of all coding exons. This allows the generation of somatic mutations from 1000s of cancers. </a:t>
            </a:r>
          </a:p>
          <a:p>
            <a:endParaRPr lang="en-US" baseline="0" dirty="0" smtClean="0"/>
          </a:p>
          <a:p>
            <a:r>
              <a:rPr lang="en-US" dirty="0" smtClean="0"/>
              <a:t>First:</a:t>
            </a:r>
            <a:r>
              <a:rPr lang="en-US" baseline="0" dirty="0" smtClean="0"/>
              <a:t> </a:t>
            </a:r>
            <a:r>
              <a:rPr lang="en-US" dirty="0" smtClean="0"/>
              <a:t>mutational signatures were</a:t>
            </a:r>
            <a:r>
              <a:rPr lang="en-US" baseline="0" dirty="0" smtClean="0"/>
              <a:t> extracted using base substitutions. There are six classes of base substitutions and when you incorporate information around the mutated site you get 96 possible mutations in this classification. This is useful to distinguish signatures that cause same substitutions but in different sequence contexts</a:t>
            </a:r>
          </a:p>
          <a:p>
            <a:endParaRPr lang="en-US" baseline="0" dirty="0" smtClean="0"/>
          </a:p>
          <a:p>
            <a:r>
              <a:rPr lang="en-US" baseline="0" dirty="0" smtClean="0"/>
              <a:t>Figure shows this approach applied to 30 cancer types revealing 21 distinct but validated mutational signatures</a:t>
            </a:r>
          </a:p>
          <a:p>
            <a:r>
              <a:rPr lang="en-US" baseline="0" dirty="0" smtClean="0"/>
              <a:t>Lots of diversity </a:t>
            </a:r>
          </a:p>
          <a:p>
            <a:r>
              <a:rPr lang="en-US" baseline="0" dirty="0" smtClean="0"/>
              <a:t>Some signatures show 1 or 2 of the 96 combinations (Signature 10) showing high specificity </a:t>
            </a:r>
          </a:p>
          <a:p>
            <a:r>
              <a:rPr lang="en-US" baseline="0" dirty="0" smtClean="0"/>
              <a:t>Others like signature 3 show equal representations of all mutations more or less </a:t>
            </a:r>
          </a:p>
          <a:p>
            <a:endParaRPr lang="en-US" dirty="0"/>
          </a:p>
        </p:txBody>
      </p:sp>
      <p:sp>
        <p:nvSpPr>
          <p:cNvPr id="4" name="Slide Number Placeholder 3"/>
          <p:cNvSpPr>
            <a:spLocks noGrp="1"/>
          </p:cNvSpPr>
          <p:nvPr>
            <p:ph type="sldNum" sz="quarter" idx="10"/>
          </p:nvPr>
        </p:nvSpPr>
        <p:spPr/>
        <p:txBody>
          <a:bodyPr/>
          <a:lstStyle/>
          <a:p>
            <a:fld id="{E5EB9A24-CF2A-0A4E-9045-883B60E2B07D}" type="slidenum">
              <a:rPr lang="en-US" smtClean="0"/>
              <a:t>4</a:t>
            </a:fld>
            <a:endParaRPr lang="en-US"/>
          </a:p>
        </p:txBody>
      </p:sp>
    </p:spTree>
    <p:extLst>
      <p:ext uri="{BB962C8B-B14F-4D97-AF65-F5344CB8AC3E}">
        <p14:creationId xmlns:p14="http://schemas.microsoft.com/office/powerpoint/2010/main" val="216319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Cancer types ordered A-Z</a:t>
            </a:r>
            <a:r>
              <a:rPr lang="en-US" baseline="0" dirty="0" smtClean="0"/>
              <a:t> </a:t>
            </a:r>
          </a:p>
          <a:p>
            <a:r>
              <a:rPr lang="en-US" baseline="0" dirty="0" smtClean="0"/>
              <a:t>Mutational signatures are displayed as rows </a:t>
            </a:r>
            <a:br>
              <a:rPr lang="en-US" baseline="0" dirty="0" smtClean="0"/>
            </a:br>
            <a:r>
              <a:rPr lang="en-US" baseline="0" dirty="0" smtClean="0"/>
              <a:t>Prevalence in cancer sample = % of samples (7042 cancers) where signature contributed to a significant number of mutations</a:t>
            </a:r>
            <a:endParaRPr lang="en-US" dirty="0" smtClean="0"/>
          </a:p>
          <a:p>
            <a:endParaRPr lang="en-US" dirty="0" smtClean="0"/>
          </a:p>
          <a:p>
            <a:r>
              <a:rPr lang="en-US" dirty="0" smtClean="0"/>
              <a:t>Signatures 1A and 1B</a:t>
            </a:r>
            <a:r>
              <a:rPr lang="en-US" baseline="0" dirty="0" smtClean="0"/>
              <a:t> are observed in 25/30 cancer classes. </a:t>
            </a:r>
          </a:p>
          <a:p>
            <a:r>
              <a:rPr lang="en-US" baseline="0" dirty="0" smtClean="0"/>
              <a:t>We notice the C&gt;T substitutions at </a:t>
            </a:r>
            <a:r>
              <a:rPr lang="en-US" baseline="0" dirty="0" err="1" smtClean="0"/>
              <a:t>NpCpG</a:t>
            </a:r>
            <a:r>
              <a:rPr lang="en-US" baseline="0" dirty="0" smtClean="0"/>
              <a:t> </a:t>
            </a:r>
            <a:r>
              <a:rPr lang="en-US" baseline="0" dirty="0" err="1" smtClean="0"/>
              <a:t>trinucleotides</a:t>
            </a:r>
            <a:r>
              <a:rPr lang="en-US" baseline="0" dirty="0" smtClean="0"/>
              <a:t>.</a:t>
            </a:r>
          </a:p>
          <a:p>
            <a:r>
              <a:rPr lang="en-US" baseline="0" dirty="0" smtClean="0"/>
              <a:t>Mutually exclusive in </a:t>
            </a:r>
            <a:r>
              <a:rPr lang="en-US" baseline="0" dirty="0" err="1" smtClean="0"/>
              <a:t>tumour</a:t>
            </a:r>
            <a:r>
              <a:rPr lang="en-US" baseline="0" dirty="0" smtClean="0"/>
              <a:t> types say that they probably represent the same underlying process. </a:t>
            </a:r>
          </a:p>
          <a:p>
            <a:r>
              <a:rPr lang="en-US" baseline="0" dirty="0" smtClean="0"/>
              <a:t>Paper speculates these signatures are related to elevated rate of spontaneous deamination of 5-methyl-cytosine which results in C&gt;T transitions. </a:t>
            </a:r>
          </a:p>
          <a:p>
            <a:endParaRPr lang="en-US" baseline="0" dirty="0" smtClean="0"/>
          </a:p>
          <a:p>
            <a:r>
              <a:rPr lang="en-US" baseline="0" dirty="0" smtClean="0"/>
              <a:t>Signature 2 is C&gt;T and C&gt;G and found in 16/30 cancer types </a:t>
            </a:r>
          </a:p>
          <a:p>
            <a:r>
              <a:rPr lang="en-US" baseline="0" dirty="0" smtClean="0"/>
              <a:t>Speculate that this is due to over activity of members of the APOBEC family of </a:t>
            </a:r>
            <a:r>
              <a:rPr lang="en-US" baseline="0" dirty="0" err="1" smtClean="0"/>
              <a:t>cytidine</a:t>
            </a:r>
            <a:r>
              <a:rPr lang="en-US" baseline="0" dirty="0" smtClean="0"/>
              <a:t> </a:t>
            </a:r>
            <a:r>
              <a:rPr lang="en-US" baseline="0" dirty="0" err="1" smtClean="0"/>
              <a:t>deaminases</a:t>
            </a:r>
            <a:r>
              <a:rPr lang="en-US" baseline="0" dirty="0" smtClean="0"/>
              <a:t> which covert C to U and due to problems with base excision repair and DNA replication machineries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5EB9A24-CF2A-0A4E-9045-883B60E2B07D}" type="slidenum">
              <a:rPr lang="en-US" smtClean="0"/>
              <a:t>5</a:t>
            </a:fld>
            <a:endParaRPr lang="en-US"/>
          </a:p>
        </p:txBody>
      </p:sp>
    </p:spTree>
    <p:extLst>
      <p:ext uri="{BB962C8B-B14F-4D97-AF65-F5344CB8AC3E}">
        <p14:creationId xmlns:p14="http://schemas.microsoft.com/office/powerpoint/2010/main" val="1993335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individual cancer genomes exhibit</a:t>
            </a:r>
            <a:r>
              <a:rPr lang="en-US" baseline="0" dirty="0" smtClean="0"/>
              <a:t> more than one mutational signature and many different combinations of signatures. </a:t>
            </a:r>
          </a:p>
          <a:p>
            <a:r>
              <a:rPr lang="en-US" baseline="0" dirty="0" smtClean="0"/>
              <a:t>Patterns of contribution to cancer samples is very different between signatures. </a:t>
            </a:r>
          </a:p>
          <a:p>
            <a:endParaRPr lang="en-US" baseline="0" dirty="0" smtClean="0"/>
          </a:p>
          <a:p>
            <a:r>
              <a:rPr lang="en-US" baseline="0" dirty="0" smtClean="0"/>
              <a:t>Bar represents a typical selected sample for a particular cancer type. </a:t>
            </a:r>
          </a:p>
          <a:p>
            <a:r>
              <a:rPr lang="en-US" baseline="0" dirty="0" smtClean="0"/>
              <a:t>Vertical axis denotes number of mutations per </a:t>
            </a:r>
            <a:r>
              <a:rPr lang="en-US" baseline="0" dirty="0" err="1" smtClean="0"/>
              <a:t>megabase</a:t>
            </a:r>
            <a:endParaRPr lang="en-US" baseline="0" dirty="0" smtClean="0"/>
          </a:p>
          <a:p>
            <a:r>
              <a:rPr lang="en-US" baseline="0" dirty="0" smtClean="0"/>
              <a:t>1A 1B usually has the same amount of contribution while other signatures vary greatly probably due to differing carcinogenic exposures or after neoplastic change. </a:t>
            </a:r>
          </a:p>
        </p:txBody>
      </p:sp>
      <p:sp>
        <p:nvSpPr>
          <p:cNvPr id="4" name="Slide Number Placeholder 3"/>
          <p:cNvSpPr>
            <a:spLocks noGrp="1"/>
          </p:cNvSpPr>
          <p:nvPr>
            <p:ph type="sldNum" sz="quarter" idx="10"/>
          </p:nvPr>
        </p:nvSpPr>
        <p:spPr/>
        <p:txBody>
          <a:bodyPr/>
          <a:lstStyle/>
          <a:p>
            <a:fld id="{E5EB9A24-CF2A-0A4E-9045-883B60E2B07D}" type="slidenum">
              <a:rPr lang="en-US" smtClean="0"/>
              <a:t>6</a:t>
            </a:fld>
            <a:endParaRPr lang="en-US"/>
          </a:p>
        </p:txBody>
      </p:sp>
    </p:spTree>
    <p:extLst>
      <p:ext uri="{BB962C8B-B14F-4D97-AF65-F5344CB8AC3E}">
        <p14:creationId xmlns:p14="http://schemas.microsoft.com/office/powerpoint/2010/main" val="1797829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Efficiency of DNA damage and DNA maintenance</a:t>
            </a:r>
            <a:r>
              <a:rPr lang="en-US" baseline="0" dirty="0" smtClean="0"/>
              <a:t> can differ between transcribed and </a:t>
            </a:r>
            <a:r>
              <a:rPr lang="en-US" baseline="0" dirty="0" err="1" smtClean="0"/>
              <a:t>untranscribed</a:t>
            </a:r>
            <a:r>
              <a:rPr lang="en-US" baseline="0" dirty="0" smtClean="0"/>
              <a:t> strands of genes</a:t>
            </a:r>
          </a:p>
          <a:p>
            <a:endParaRPr lang="en-US" baseline="0" dirty="0" smtClean="0"/>
          </a:p>
          <a:p>
            <a:r>
              <a:rPr lang="en-US" baseline="0" dirty="0" smtClean="0"/>
              <a:t>Re-extracted substitution mutational signatures incorporating the transcriptional strand on which the mutation had taken place</a:t>
            </a:r>
          </a:p>
          <a:p>
            <a:r>
              <a:rPr lang="en-US" baseline="0" dirty="0" smtClean="0"/>
              <a:t>96*2 = 192 mutation subclasses </a:t>
            </a:r>
          </a:p>
          <a:p>
            <a:r>
              <a:rPr lang="en-US" baseline="0" dirty="0" smtClean="0"/>
              <a:t>Figure 5 shows transcriptional bias for C&gt;A in transcribed strand of signature 4</a:t>
            </a:r>
          </a:p>
          <a:p>
            <a:r>
              <a:rPr lang="en-US" baseline="0" dirty="0" smtClean="0"/>
              <a:t>Going back to Figure 3 we know signature 4 is related to tobacco smoking </a:t>
            </a:r>
          </a:p>
          <a:p>
            <a:r>
              <a:rPr lang="en-US" baseline="0" dirty="0" smtClean="0"/>
              <a:t>So signature 4 is probably an imprint of bulky DNA adducts generated by polycyclic hydrocarbons fond in tobacco smoke </a:t>
            </a:r>
          </a:p>
          <a:p>
            <a:endParaRPr lang="en-US" baseline="0" dirty="0" smtClean="0"/>
          </a:p>
          <a:p>
            <a:r>
              <a:rPr lang="en-US" baseline="0" dirty="0" smtClean="0"/>
              <a:t>Like this the authors are able to elucidate the underlying biology of many different signatures </a:t>
            </a:r>
            <a:endParaRPr lang="en-US" dirty="0"/>
          </a:p>
        </p:txBody>
      </p:sp>
      <p:sp>
        <p:nvSpPr>
          <p:cNvPr id="4" name="Slide Number Placeholder 3"/>
          <p:cNvSpPr>
            <a:spLocks noGrp="1"/>
          </p:cNvSpPr>
          <p:nvPr>
            <p:ph type="sldNum" sz="quarter" idx="10"/>
          </p:nvPr>
        </p:nvSpPr>
        <p:spPr/>
        <p:txBody>
          <a:bodyPr/>
          <a:lstStyle/>
          <a:p>
            <a:fld id="{E5EB9A24-CF2A-0A4E-9045-883B60E2B07D}" type="slidenum">
              <a:rPr lang="en-US" smtClean="0"/>
              <a:t>7</a:t>
            </a:fld>
            <a:endParaRPr lang="en-US"/>
          </a:p>
        </p:txBody>
      </p:sp>
    </p:spTree>
    <p:extLst>
      <p:ext uri="{BB962C8B-B14F-4D97-AF65-F5344CB8AC3E}">
        <p14:creationId xmlns:p14="http://schemas.microsoft.com/office/powerpoint/2010/main" val="335942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did base substitutions and transcriptional</a:t>
            </a:r>
            <a:r>
              <a:rPr lang="en-US" baseline="0" dirty="0" smtClean="0"/>
              <a:t> strand bias</a:t>
            </a:r>
            <a:endParaRPr lang="en-US" dirty="0"/>
          </a:p>
        </p:txBody>
      </p:sp>
      <p:sp>
        <p:nvSpPr>
          <p:cNvPr id="4" name="Slide Number Placeholder 3"/>
          <p:cNvSpPr>
            <a:spLocks noGrp="1"/>
          </p:cNvSpPr>
          <p:nvPr>
            <p:ph type="sldNum" sz="quarter" idx="10"/>
          </p:nvPr>
        </p:nvSpPr>
        <p:spPr/>
        <p:txBody>
          <a:bodyPr/>
          <a:lstStyle/>
          <a:p>
            <a:fld id="{E5EB9A24-CF2A-0A4E-9045-883B60E2B07D}" type="slidenum">
              <a:rPr lang="en-US" smtClean="0"/>
              <a:t>8</a:t>
            </a:fld>
            <a:endParaRPr lang="en-US"/>
          </a:p>
        </p:txBody>
      </p:sp>
    </p:spTree>
    <p:extLst>
      <p:ext uri="{BB962C8B-B14F-4D97-AF65-F5344CB8AC3E}">
        <p14:creationId xmlns:p14="http://schemas.microsoft.com/office/powerpoint/2010/main" val="939467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Hypermutation</a:t>
            </a:r>
            <a:r>
              <a:rPr lang="en-US" dirty="0" smtClean="0"/>
              <a:t> was found to be localized to small genomic regions or </a:t>
            </a:r>
            <a:r>
              <a:rPr lang="en-US" dirty="0" err="1" smtClean="0"/>
              <a:t>kataegis</a:t>
            </a:r>
            <a:r>
              <a:rPr lang="en-US" dirty="0" smtClean="0"/>
              <a:t> that are found in many cancer types</a:t>
            </a:r>
          </a:p>
          <a:p>
            <a:r>
              <a:rPr lang="en-US" dirty="0" smtClean="0"/>
              <a:t>Clusters of C&gt;T and C&gt;g mutations particularly</a:t>
            </a:r>
            <a:r>
              <a:rPr lang="en-US" baseline="0" dirty="0" smtClean="0"/>
              <a:t> in </a:t>
            </a:r>
            <a:r>
              <a:rPr lang="en-US" baseline="0" dirty="0" err="1" smtClean="0"/>
              <a:t>TpCpN</a:t>
            </a:r>
            <a:r>
              <a:rPr lang="en-US" baseline="0" dirty="0" smtClean="0"/>
              <a:t> </a:t>
            </a:r>
            <a:r>
              <a:rPr lang="en-US" baseline="0" dirty="0" err="1" smtClean="0"/>
              <a:t>trinucleotides</a:t>
            </a:r>
            <a:r>
              <a:rPr lang="en-US" baseline="0" dirty="0" smtClean="0"/>
              <a:t> and on the same DNA strand</a:t>
            </a:r>
          </a:p>
          <a:p>
            <a:r>
              <a:rPr lang="en-US" baseline="0" dirty="0" smtClean="0"/>
              <a:t>Foci of </a:t>
            </a:r>
            <a:r>
              <a:rPr lang="en-US" baseline="0" dirty="0" err="1" smtClean="0"/>
              <a:t>kataegis</a:t>
            </a:r>
            <a:r>
              <a:rPr lang="en-US" baseline="0" dirty="0" smtClean="0"/>
              <a:t> found in vicinity of genomic rearrangements </a:t>
            </a:r>
          </a:p>
          <a:p>
            <a:endParaRPr lang="en-US" baseline="0" dirty="0" smtClean="0"/>
          </a:p>
          <a:p>
            <a:r>
              <a:rPr lang="en-US" baseline="0" dirty="0" smtClean="0"/>
              <a:t>Problems with APOBEC family enzymes found as a reason </a:t>
            </a:r>
          </a:p>
          <a:p>
            <a:endParaRPr lang="en-US" baseline="0" dirty="0" smtClean="0"/>
          </a:p>
          <a:p>
            <a:r>
              <a:rPr lang="en-US" baseline="0" dirty="0" smtClean="0"/>
              <a:t>Rainfall plot showing </a:t>
            </a:r>
            <a:r>
              <a:rPr lang="en-US" baseline="0" dirty="0" err="1" smtClean="0"/>
              <a:t>Kataegis</a:t>
            </a:r>
            <a:r>
              <a:rPr lang="en-US" baseline="0" dirty="0" smtClean="0"/>
              <a:t> in 3 cancers. Each dot is a cancer sample in which a somatic mutation has occurred at that spot. Arrows indicate clusters of mutations or </a:t>
            </a:r>
            <a:r>
              <a:rPr lang="en-US" baseline="0" dirty="0" err="1" smtClean="0"/>
              <a:t>kataegis</a:t>
            </a:r>
            <a:r>
              <a:rPr lang="en-US" baseline="0" dirty="0" smtClean="0"/>
              <a:t> at the genomic location. </a:t>
            </a:r>
            <a:endParaRPr lang="en-US" dirty="0"/>
          </a:p>
        </p:txBody>
      </p:sp>
      <p:sp>
        <p:nvSpPr>
          <p:cNvPr id="4" name="Slide Number Placeholder 3"/>
          <p:cNvSpPr>
            <a:spLocks noGrp="1"/>
          </p:cNvSpPr>
          <p:nvPr>
            <p:ph type="sldNum" sz="quarter" idx="10"/>
          </p:nvPr>
        </p:nvSpPr>
        <p:spPr/>
        <p:txBody>
          <a:bodyPr/>
          <a:lstStyle/>
          <a:p>
            <a:fld id="{E5EB9A24-CF2A-0A4E-9045-883B60E2B07D}" type="slidenum">
              <a:rPr lang="en-US" smtClean="0"/>
              <a:t>10</a:t>
            </a:fld>
            <a:endParaRPr lang="en-US"/>
          </a:p>
        </p:txBody>
      </p:sp>
    </p:spTree>
    <p:extLst>
      <p:ext uri="{BB962C8B-B14F-4D97-AF65-F5344CB8AC3E}">
        <p14:creationId xmlns:p14="http://schemas.microsoft.com/office/powerpoint/2010/main" val="103457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B9A24-CF2A-0A4E-9045-883B60E2B07D}" type="slidenum">
              <a:rPr lang="en-US" smtClean="0"/>
              <a:t>12</a:t>
            </a:fld>
            <a:endParaRPr lang="en-US"/>
          </a:p>
        </p:txBody>
      </p:sp>
    </p:spTree>
    <p:extLst>
      <p:ext uri="{BB962C8B-B14F-4D97-AF65-F5344CB8AC3E}">
        <p14:creationId xmlns:p14="http://schemas.microsoft.com/office/powerpoint/2010/main" val="120436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Monday, January 18,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Monday, January 18,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Monday, January 18,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Monday, January 18,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January 18,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Monday, January 18,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Monday, January 18, 16</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Monday, January 18, 16</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Monday, January 18, 16</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Monday, January 18,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Monday, January 18,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Monday, January 18, 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athworks.com/matlabcentral/fileexchange/3872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dirty="0"/>
          </a:p>
        </p:txBody>
      </p:sp>
      <p:sp>
        <p:nvSpPr>
          <p:cNvPr id="3" name="Subtitle 2"/>
          <p:cNvSpPr>
            <a:spLocks noGrp="1"/>
          </p:cNvSpPr>
          <p:nvPr>
            <p:ph type="subTitle" idx="1"/>
          </p:nvPr>
        </p:nvSpPr>
        <p:spPr>
          <a:xfrm>
            <a:off x="1211338" y="4264361"/>
            <a:ext cx="6400800" cy="1752600"/>
          </a:xfrm>
        </p:spPr>
        <p:txBody>
          <a:bodyPr/>
          <a:lstStyle/>
          <a:p>
            <a:pPr algn="ctr"/>
            <a:r>
              <a:rPr lang="en-US" dirty="0" smtClean="0"/>
              <a:t>Presented by Jay Krishnan</a:t>
            </a:r>
            <a:endParaRPr lang="en-US" dirty="0"/>
          </a:p>
        </p:txBody>
      </p:sp>
      <p:pic>
        <p:nvPicPr>
          <p:cNvPr id="4" name="Picture 3" descr="Screen Shot 2016-01-11 at 4.22.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990"/>
            <a:ext cx="9144000" cy="2654300"/>
          </a:xfrm>
          <a:prstGeom prst="rect">
            <a:avLst/>
          </a:prstGeom>
        </p:spPr>
      </p:pic>
    </p:spTree>
    <p:extLst>
      <p:ext uri="{BB962C8B-B14F-4D97-AF65-F5344CB8AC3E}">
        <p14:creationId xmlns:p14="http://schemas.microsoft.com/office/powerpoint/2010/main" val="39429050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5410200"/>
            <a:ext cx="7620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nl-NL"/>
              <a:t>LB Alexandrov </a:t>
            </a:r>
            <a:r>
              <a:rPr lang="en-GB" altLang="zh-CN" i="1">
                <a:ea typeface="宋体" charset="0"/>
                <a:cs typeface="宋体" charset="0"/>
              </a:rPr>
              <a:t>et al. Nature </a:t>
            </a:r>
            <a:r>
              <a:rPr lang="en-US" altLang="zh-CN" b="1">
                <a:ea typeface="宋体" charset="0"/>
                <a:cs typeface="宋体" charset="0"/>
              </a:rPr>
              <a:t>000</a:t>
            </a:r>
            <a:r>
              <a:rPr lang="en-GB" altLang="zh-CN">
                <a:ea typeface="宋体" charset="0"/>
                <a:cs typeface="宋体" charset="0"/>
              </a:rPr>
              <a:t>, 1-7 (2013) </a:t>
            </a:r>
            <a:r>
              <a:rPr lang="en-US"/>
              <a:t>doi:10.1038/nature12477</a:t>
            </a:r>
          </a:p>
        </p:txBody>
      </p:sp>
      <p:sp>
        <p:nvSpPr>
          <p:cNvPr id="2051" name="Text Box 8"/>
          <p:cNvSpPr txBox="1">
            <a:spLocks noChangeArrowheads="1"/>
          </p:cNvSpPr>
          <p:nvPr/>
        </p:nvSpPr>
        <p:spPr bwMode="auto">
          <a:xfrm>
            <a:off x="381000" y="1233488"/>
            <a:ext cx="8397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algn="l" eaLnBrk="1" hangingPunct="1"/>
            <a:r>
              <a:rPr lang="en-US" sz="1800"/>
              <a:t>Kataegis in three cancers.</a:t>
            </a:r>
          </a:p>
        </p:txBody>
      </p:sp>
      <p:pic>
        <p:nvPicPr>
          <p:cNvPr id="2052" name="Picture 31" descr="nature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descr="nature12477-f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752600"/>
            <a:ext cx="3176588" cy="325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7560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sz="2800" dirty="0" smtClean="0"/>
              <a:t>Mutational catalogues were stringently filtered </a:t>
            </a:r>
          </a:p>
          <a:p>
            <a:r>
              <a:rPr lang="en-US" sz="2800" dirty="0"/>
              <a:t>A</a:t>
            </a:r>
            <a:r>
              <a:rPr lang="en-US" sz="2800" dirty="0" smtClean="0"/>
              <a:t> previously developed computational framework was used to extract the signatures</a:t>
            </a:r>
          </a:p>
          <a:p>
            <a:r>
              <a:rPr lang="en-US" sz="2800" dirty="0" smtClean="0"/>
              <a:t>Framework can be downloaded from </a:t>
            </a:r>
            <a:r>
              <a:rPr lang="en-US" sz="2800" dirty="0" smtClean="0">
                <a:hlinkClick r:id="rId2"/>
              </a:rPr>
              <a:t>http://www.mathworks.com/matlabcentral/fileexchange</a:t>
            </a:r>
            <a:r>
              <a:rPr lang="en-US" sz="2800" dirty="0">
                <a:hlinkClick r:id="rId2"/>
              </a:rPr>
              <a:t>/</a:t>
            </a:r>
            <a:r>
              <a:rPr lang="en-US" sz="2800" dirty="0" smtClean="0">
                <a:hlinkClick r:id="rId2"/>
              </a:rPr>
              <a:t>38724</a:t>
            </a:r>
            <a:endParaRPr lang="en-US" sz="2800" dirty="0" smtClean="0"/>
          </a:p>
          <a:p>
            <a:r>
              <a:rPr lang="en-US" sz="2800" dirty="0" smtClean="0"/>
              <a:t>Complete set of somatic mutations is available</a:t>
            </a:r>
          </a:p>
          <a:p>
            <a:r>
              <a:rPr lang="en-US" sz="2800" dirty="0" smtClean="0"/>
              <a:t>All mutational signatures are validated  </a:t>
            </a:r>
            <a:endParaRPr lang="en-US" sz="2800" dirty="0"/>
          </a:p>
        </p:txBody>
      </p:sp>
    </p:spTree>
    <p:extLst>
      <p:ext uri="{BB962C8B-B14F-4D97-AF65-F5344CB8AC3E}">
        <p14:creationId xmlns:p14="http://schemas.microsoft.com/office/powerpoint/2010/main" val="9711020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Content Placeholder 2"/>
          <p:cNvSpPr>
            <a:spLocks noGrp="1"/>
          </p:cNvSpPr>
          <p:nvPr>
            <p:ph idx="1"/>
          </p:nvPr>
        </p:nvSpPr>
        <p:spPr/>
        <p:txBody>
          <a:bodyPr/>
          <a:lstStyle/>
          <a:p>
            <a:r>
              <a:rPr lang="en-US" dirty="0" smtClean="0"/>
              <a:t>Diversity and complexity of somatic  mutational processes is being revealed by studying mutational patterns</a:t>
            </a:r>
          </a:p>
          <a:p>
            <a:r>
              <a:rPr lang="en-US" dirty="0" smtClean="0"/>
              <a:t>With WGS more mutational signatures will be extracted</a:t>
            </a:r>
          </a:p>
          <a:p>
            <a:r>
              <a:rPr lang="en-US" dirty="0" smtClean="0"/>
              <a:t>Mechanics of most signatures is still unknown </a:t>
            </a:r>
          </a:p>
          <a:p>
            <a:r>
              <a:rPr lang="en-US" dirty="0" smtClean="0"/>
              <a:t>Explanation depends on:</a:t>
            </a:r>
          </a:p>
          <a:p>
            <a:pPr lvl="1"/>
            <a:r>
              <a:rPr lang="en-US" dirty="0" smtClean="0"/>
              <a:t>Compilation of signatures from model systems exposed to known mutagens</a:t>
            </a:r>
          </a:p>
          <a:p>
            <a:pPr lvl="1"/>
            <a:r>
              <a:rPr lang="en-US" dirty="0" smtClean="0"/>
              <a:t>Correlation of contributions of mutational signatures with other biological characteristics in each cancer</a:t>
            </a:r>
          </a:p>
          <a:p>
            <a:pPr lvl="2"/>
            <a:r>
              <a:rPr lang="en-US" dirty="0" smtClean="0"/>
              <a:t>Help from molecular profiling to epidemiology </a:t>
            </a:r>
          </a:p>
          <a:p>
            <a:r>
              <a:rPr lang="en-US" dirty="0" smtClean="0"/>
              <a:t>Future Directions</a:t>
            </a:r>
            <a:endParaRPr lang="en-US" dirty="0"/>
          </a:p>
        </p:txBody>
      </p:sp>
    </p:spTree>
    <p:extLst>
      <p:ext uri="{BB962C8B-B14F-4D97-AF65-F5344CB8AC3E}">
        <p14:creationId xmlns:p14="http://schemas.microsoft.com/office/powerpoint/2010/main" val="23505675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Somatic Mutations - Our understanding of biological processes is limited </a:t>
            </a:r>
          </a:p>
          <a:p>
            <a:r>
              <a:rPr lang="en-US" dirty="0" smtClean="0"/>
              <a:t>4,938,362 mutations analyzed from 7,042 cancers </a:t>
            </a:r>
          </a:p>
          <a:p>
            <a:pPr lvl="1"/>
            <a:r>
              <a:rPr lang="en-US" dirty="0" smtClean="0"/>
              <a:t>20+ distinct mutational signatures </a:t>
            </a:r>
          </a:p>
          <a:p>
            <a:r>
              <a:rPr lang="en-US" dirty="0" smtClean="0"/>
              <a:t>Prevalence of signatures in one or many cancer classes</a:t>
            </a:r>
          </a:p>
          <a:p>
            <a:pPr lvl="1"/>
            <a:r>
              <a:rPr lang="en-US" dirty="0" smtClean="0"/>
              <a:t>APOBEC family of </a:t>
            </a:r>
            <a:r>
              <a:rPr lang="en-US" dirty="0" err="1" smtClean="0"/>
              <a:t>cytidine</a:t>
            </a:r>
            <a:r>
              <a:rPr lang="en-US" dirty="0" smtClean="0"/>
              <a:t> </a:t>
            </a:r>
            <a:r>
              <a:rPr lang="en-US" dirty="0" err="1" smtClean="0"/>
              <a:t>deaminases</a:t>
            </a:r>
            <a:r>
              <a:rPr lang="en-US" dirty="0" smtClean="0"/>
              <a:t> </a:t>
            </a:r>
          </a:p>
          <a:p>
            <a:r>
              <a:rPr lang="en-US" dirty="0" smtClean="0"/>
              <a:t>Association with age</a:t>
            </a:r>
          </a:p>
          <a:p>
            <a:pPr lvl="1"/>
            <a:r>
              <a:rPr lang="en-US" dirty="0" smtClean="0"/>
              <a:t>Mutagenic exposures or defects in DNA maintenance </a:t>
            </a:r>
          </a:p>
          <a:p>
            <a:r>
              <a:rPr lang="en-US" dirty="0" err="1" smtClean="0"/>
              <a:t>Hypermutation</a:t>
            </a:r>
            <a:r>
              <a:rPr lang="en-US" dirty="0" smtClean="0"/>
              <a:t> </a:t>
            </a:r>
          </a:p>
          <a:p>
            <a:r>
              <a:rPr lang="en-US" dirty="0" smtClean="0"/>
              <a:t>Results highlight the diversity of mutational processes underlying development of cancer</a:t>
            </a:r>
          </a:p>
          <a:p>
            <a:pPr lvl="1"/>
            <a:r>
              <a:rPr lang="en-US" dirty="0" smtClean="0"/>
              <a:t>Cancer </a:t>
            </a:r>
            <a:r>
              <a:rPr lang="en-US" dirty="0" err="1" smtClean="0"/>
              <a:t>aetiology</a:t>
            </a:r>
            <a:r>
              <a:rPr lang="en-US" dirty="0" smtClean="0"/>
              <a:t>, prevention and therapy </a:t>
            </a:r>
          </a:p>
          <a:p>
            <a:endParaRPr lang="en-US" dirty="0"/>
          </a:p>
        </p:txBody>
      </p:sp>
    </p:spTree>
    <p:extLst>
      <p:ext uri="{BB962C8B-B14F-4D97-AF65-F5344CB8AC3E}">
        <p14:creationId xmlns:p14="http://schemas.microsoft.com/office/powerpoint/2010/main" val="3131603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5410200"/>
            <a:ext cx="7620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nl-NL"/>
              <a:t>LB Alexandrov </a:t>
            </a:r>
            <a:r>
              <a:rPr lang="en-GB" altLang="zh-CN" i="1">
                <a:ea typeface="宋体" charset="0"/>
                <a:cs typeface="宋体" charset="0"/>
              </a:rPr>
              <a:t>et al. Nature </a:t>
            </a:r>
            <a:r>
              <a:rPr lang="en-US" altLang="zh-CN" b="1">
                <a:ea typeface="宋体" charset="0"/>
                <a:cs typeface="宋体" charset="0"/>
              </a:rPr>
              <a:t>000</a:t>
            </a:r>
            <a:r>
              <a:rPr lang="en-GB" altLang="zh-CN">
                <a:ea typeface="宋体" charset="0"/>
                <a:cs typeface="宋体" charset="0"/>
              </a:rPr>
              <a:t>, 1-7 (2013) </a:t>
            </a:r>
            <a:r>
              <a:rPr lang="en-US"/>
              <a:t>doi:10.1038/nature12477</a:t>
            </a:r>
          </a:p>
        </p:txBody>
      </p:sp>
      <p:sp>
        <p:nvSpPr>
          <p:cNvPr id="2051" name="Text Box 8"/>
          <p:cNvSpPr txBox="1">
            <a:spLocks noChangeArrowheads="1"/>
          </p:cNvSpPr>
          <p:nvPr/>
        </p:nvSpPr>
        <p:spPr bwMode="auto">
          <a:xfrm>
            <a:off x="381000" y="1157288"/>
            <a:ext cx="8397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algn="l" eaLnBrk="1" hangingPunct="1"/>
            <a:r>
              <a:rPr lang="en-US" sz="1800"/>
              <a:t>The prevalence of somatic mutations across human cancer types.</a:t>
            </a:r>
          </a:p>
        </p:txBody>
      </p:sp>
      <p:pic>
        <p:nvPicPr>
          <p:cNvPr id="2052" name="Picture 31" descr="nature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descr="nature12477-f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981200"/>
            <a:ext cx="6523038" cy="263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3043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5410200"/>
            <a:ext cx="7620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nl-NL"/>
              <a:t>LB Alexandrov </a:t>
            </a:r>
            <a:r>
              <a:rPr lang="en-GB" altLang="zh-CN" i="1">
                <a:ea typeface="宋体" charset="0"/>
                <a:cs typeface="宋体" charset="0"/>
              </a:rPr>
              <a:t>et al. Nature </a:t>
            </a:r>
            <a:r>
              <a:rPr lang="en-US" altLang="zh-CN" b="1">
                <a:ea typeface="宋体" charset="0"/>
                <a:cs typeface="宋体" charset="0"/>
              </a:rPr>
              <a:t>000</a:t>
            </a:r>
            <a:r>
              <a:rPr lang="en-GB" altLang="zh-CN">
                <a:ea typeface="宋体" charset="0"/>
                <a:cs typeface="宋体" charset="0"/>
              </a:rPr>
              <a:t>, 1-7 (2013) </a:t>
            </a:r>
            <a:r>
              <a:rPr lang="en-US"/>
              <a:t>doi:10.1038/nature12477</a:t>
            </a:r>
          </a:p>
        </p:txBody>
      </p:sp>
      <p:sp>
        <p:nvSpPr>
          <p:cNvPr id="2051" name="Text Box 8"/>
          <p:cNvSpPr txBox="1">
            <a:spLocks noChangeArrowheads="1"/>
          </p:cNvSpPr>
          <p:nvPr/>
        </p:nvSpPr>
        <p:spPr bwMode="auto">
          <a:xfrm>
            <a:off x="381000" y="1157288"/>
            <a:ext cx="8397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algn="l" eaLnBrk="1" hangingPunct="1"/>
            <a:r>
              <a:rPr lang="en-US" sz="1800"/>
              <a:t>Validated mutational signatures found in human cancer.</a:t>
            </a:r>
          </a:p>
        </p:txBody>
      </p:sp>
      <p:pic>
        <p:nvPicPr>
          <p:cNvPr id="2052" name="Picture 31" descr="nature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descr="nature12477-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76400"/>
            <a:ext cx="4495800" cy="366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2998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5410200"/>
            <a:ext cx="7620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nl-NL"/>
              <a:t>LB Alexandrov </a:t>
            </a:r>
            <a:r>
              <a:rPr lang="en-GB" altLang="zh-CN" i="1">
                <a:ea typeface="宋体" charset="0"/>
                <a:cs typeface="宋体" charset="0"/>
              </a:rPr>
              <a:t>et al. Nature </a:t>
            </a:r>
            <a:r>
              <a:rPr lang="en-US" altLang="zh-CN" b="1">
                <a:ea typeface="宋体" charset="0"/>
                <a:cs typeface="宋体" charset="0"/>
              </a:rPr>
              <a:t>000</a:t>
            </a:r>
            <a:r>
              <a:rPr lang="en-GB" altLang="zh-CN">
                <a:ea typeface="宋体" charset="0"/>
                <a:cs typeface="宋体" charset="0"/>
              </a:rPr>
              <a:t>, 1-7 (2013) </a:t>
            </a:r>
            <a:r>
              <a:rPr lang="en-US"/>
              <a:t>doi:10.1038/nature12477</a:t>
            </a:r>
          </a:p>
        </p:txBody>
      </p:sp>
      <p:sp>
        <p:nvSpPr>
          <p:cNvPr id="2051" name="Text Box 8"/>
          <p:cNvSpPr txBox="1">
            <a:spLocks noChangeArrowheads="1"/>
          </p:cNvSpPr>
          <p:nvPr/>
        </p:nvSpPr>
        <p:spPr bwMode="auto">
          <a:xfrm>
            <a:off x="381000" y="882650"/>
            <a:ext cx="8397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en-US" sz="1800"/>
              <a:t>The presence of mutational signatures across human cancer</a:t>
            </a:r>
          </a:p>
          <a:p>
            <a:pPr eaLnBrk="1" hangingPunct="1"/>
            <a:r>
              <a:rPr lang="en-US" sz="1800"/>
              <a:t>types.</a:t>
            </a:r>
          </a:p>
        </p:txBody>
      </p:sp>
      <p:pic>
        <p:nvPicPr>
          <p:cNvPr id="2052" name="Picture 31" descr="nature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descr="nature12477-f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752600"/>
            <a:ext cx="6340475" cy="330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3238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5410200"/>
            <a:ext cx="7620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nl-NL"/>
              <a:t>LB Alexandrov </a:t>
            </a:r>
            <a:r>
              <a:rPr lang="en-GB" altLang="zh-CN" i="1">
                <a:ea typeface="宋体" charset="0"/>
                <a:cs typeface="宋体" charset="0"/>
              </a:rPr>
              <a:t>et al. Nature </a:t>
            </a:r>
            <a:r>
              <a:rPr lang="en-US" altLang="zh-CN" b="1">
                <a:ea typeface="宋体" charset="0"/>
                <a:cs typeface="宋体" charset="0"/>
              </a:rPr>
              <a:t>000</a:t>
            </a:r>
            <a:r>
              <a:rPr lang="en-GB" altLang="zh-CN">
                <a:ea typeface="宋体" charset="0"/>
                <a:cs typeface="宋体" charset="0"/>
              </a:rPr>
              <a:t>, 1-7 (2013) </a:t>
            </a:r>
            <a:r>
              <a:rPr lang="en-US"/>
              <a:t>doi:10.1038/nature12477</a:t>
            </a:r>
          </a:p>
        </p:txBody>
      </p:sp>
      <p:sp>
        <p:nvSpPr>
          <p:cNvPr id="2051" name="Text Box 8"/>
          <p:cNvSpPr txBox="1">
            <a:spLocks noChangeArrowheads="1"/>
          </p:cNvSpPr>
          <p:nvPr/>
        </p:nvSpPr>
        <p:spPr bwMode="auto">
          <a:xfrm>
            <a:off x="381000" y="882650"/>
            <a:ext cx="8397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en-US" sz="1800"/>
              <a:t>The contributions of mutational signatures to individual cancers</a:t>
            </a:r>
          </a:p>
          <a:p>
            <a:pPr eaLnBrk="1" hangingPunct="1"/>
            <a:r>
              <a:rPr lang="en-US" sz="1800"/>
              <a:t>of selected cancer types.</a:t>
            </a:r>
          </a:p>
        </p:txBody>
      </p:sp>
      <p:pic>
        <p:nvPicPr>
          <p:cNvPr id="2052" name="Picture 31" descr="nature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descr="nature12477-f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905000"/>
            <a:ext cx="533400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0902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5410200"/>
            <a:ext cx="7620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nl-NL"/>
              <a:t>LB Alexandrov </a:t>
            </a:r>
            <a:r>
              <a:rPr lang="en-GB" altLang="zh-CN" i="1">
                <a:ea typeface="宋体" charset="0"/>
                <a:cs typeface="宋体" charset="0"/>
              </a:rPr>
              <a:t>et al. Nature </a:t>
            </a:r>
            <a:r>
              <a:rPr lang="en-US" altLang="zh-CN" b="1">
                <a:ea typeface="宋体" charset="0"/>
                <a:cs typeface="宋体" charset="0"/>
              </a:rPr>
              <a:t>000</a:t>
            </a:r>
            <a:r>
              <a:rPr lang="en-GB" altLang="zh-CN">
                <a:ea typeface="宋体" charset="0"/>
                <a:cs typeface="宋体" charset="0"/>
              </a:rPr>
              <a:t>, 1-7 (2013) </a:t>
            </a:r>
            <a:r>
              <a:rPr lang="en-US"/>
              <a:t>doi:10.1038/nature12477</a:t>
            </a:r>
          </a:p>
        </p:txBody>
      </p:sp>
      <p:sp>
        <p:nvSpPr>
          <p:cNvPr id="2051" name="Text Box 8"/>
          <p:cNvSpPr txBox="1">
            <a:spLocks noChangeArrowheads="1"/>
          </p:cNvSpPr>
          <p:nvPr/>
        </p:nvSpPr>
        <p:spPr bwMode="auto">
          <a:xfrm>
            <a:off x="381000" y="958850"/>
            <a:ext cx="8397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en-US" sz="1800"/>
              <a:t>Selected mutational signatures with strong transcriptional strand</a:t>
            </a:r>
          </a:p>
          <a:p>
            <a:pPr eaLnBrk="1" hangingPunct="1"/>
            <a:r>
              <a:rPr lang="en-US" sz="1800"/>
              <a:t>bias.</a:t>
            </a:r>
          </a:p>
        </p:txBody>
      </p:sp>
      <p:pic>
        <p:nvPicPr>
          <p:cNvPr id="2052" name="Picture 31" descr="nature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descr="nature12477-f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905000"/>
            <a:ext cx="5867400" cy="314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7626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Mutational Signatures with insertions and deletions</a:t>
            </a:r>
            <a:endParaRPr lang="en-US" dirty="0"/>
          </a:p>
        </p:txBody>
      </p:sp>
      <p:sp>
        <p:nvSpPr>
          <p:cNvPr id="3" name="Content Placeholder 2"/>
          <p:cNvSpPr>
            <a:spLocks noGrp="1"/>
          </p:cNvSpPr>
          <p:nvPr>
            <p:ph idx="1"/>
          </p:nvPr>
        </p:nvSpPr>
        <p:spPr/>
        <p:txBody>
          <a:bodyPr>
            <a:normAutofit/>
          </a:bodyPr>
          <a:lstStyle/>
          <a:p>
            <a:r>
              <a:rPr lang="en-US" sz="2800" dirty="0" smtClean="0"/>
              <a:t>Re-extracted mutational signatures adding 2 </a:t>
            </a:r>
            <a:r>
              <a:rPr lang="en-US" sz="2800" dirty="0" err="1" smtClean="0"/>
              <a:t>furthur</a:t>
            </a:r>
            <a:r>
              <a:rPr lang="en-US" sz="2800" dirty="0" smtClean="0"/>
              <a:t> classes of mutations</a:t>
            </a:r>
          </a:p>
          <a:p>
            <a:pPr lvl="1"/>
            <a:r>
              <a:rPr lang="en-US" sz="2400" dirty="0" err="1" smtClean="0"/>
              <a:t>Indels</a:t>
            </a:r>
            <a:r>
              <a:rPr lang="en-US" sz="2400" dirty="0" smtClean="0"/>
              <a:t> at short nucleotide repeats </a:t>
            </a:r>
          </a:p>
          <a:p>
            <a:pPr lvl="1"/>
            <a:r>
              <a:rPr lang="en-US" sz="2400" dirty="0" err="1" smtClean="0"/>
              <a:t>Indels</a:t>
            </a:r>
            <a:r>
              <a:rPr lang="en-US" sz="2400" dirty="0" smtClean="0"/>
              <a:t> with overlapping </a:t>
            </a:r>
            <a:r>
              <a:rPr lang="en-US" sz="2400" dirty="0" err="1" smtClean="0"/>
              <a:t>microhomology</a:t>
            </a:r>
            <a:r>
              <a:rPr lang="en-US" sz="2400" dirty="0" smtClean="0"/>
              <a:t> at breakpoint junctions</a:t>
            </a:r>
          </a:p>
          <a:p>
            <a:r>
              <a:rPr lang="en-US" sz="2800" dirty="0" smtClean="0"/>
              <a:t>3/21 base substitution signatures associated with lots of </a:t>
            </a:r>
            <a:r>
              <a:rPr lang="en-US" sz="2800" dirty="0" err="1" smtClean="0"/>
              <a:t>indels</a:t>
            </a:r>
            <a:endParaRPr lang="en-US" sz="2800" dirty="0" smtClean="0"/>
          </a:p>
          <a:p>
            <a:r>
              <a:rPr lang="en-US" sz="2800" dirty="0" smtClean="0"/>
              <a:t>Patterns of </a:t>
            </a:r>
            <a:r>
              <a:rPr lang="en-US" sz="2800" dirty="0" err="1" smtClean="0"/>
              <a:t>indels</a:t>
            </a:r>
            <a:r>
              <a:rPr lang="en-US" sz="2800" dirty="0" smtClean="0"/>
              <a:t> termed as microsatellite instability is characteristic of cancers with defective DNA mismatch repair</a:t>
            </a:r>
          </a:p>
        </p:txBody>
      </p:sp>
    </p:spTree>
    <p:extLst>
      <p:ext uri="{BB962C8B-B14F-4D97-AF65-F5344CB8AC3E}">
        <p14:creationId xmlns:p14="http://schemas.microsoft.com/office/powerpoint/2010/main" val="29236486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Cancer </a:t>
            </a:r>
            <a:r>
              <a:rPr lang="en-US" dirty="0" err="1" smtClean="0"/>
              <a:t>Aetiology</a:t>
            </a:r>
            <a:r>
              <a:rPr lang="en-US" dirty="0" smtClean="0"/>
              <a:t> and Mutational Signatures</a:t>
            </a:r>
            <a:endParaRPr lang="en-US" dirty="0"/>
          </a:p>
        </p:txBody>
      </p:sp>
      <p:sp>
        <p:nvSpPr>
          <p:cNvPr id="3" name="Content Placeholder 2"/>
          <p:cNvSpPr>
            <a:spLocks noGrp="1"/>
          </p:cNvSpPr>
          <p:nvPr>
            <p:ph idx="1"/>
          </p:nvPr>
        </p:nvSpPr>
        <p:spPr/>
        <p:txBody>
          <a:bodyPr>
            <a:normAutofit/>
          </a:bodyPr>
          <a:lstStyle/>
          <a:p>
            <a:r>
              <a:rPr lang="en-US" dirty="0" smtClean="0"/>
              <a:t>What are the causes?</a:t>
            </a:r>
          </a:p>
          <a:p>
            <a:pPr lvl="1"/>
            <a:r>
              <a:rPr lang="en-US" dirty="0" smtClean="0"/>
              <a:t>1A/1B - deamination of 5-methyl-cytosine</a:t>
            </a:r>
          </a:p>
          <a:p>
            <a:pPr lvl="1"/>
            <a:r>
              <a:rPr lang="en-US" dirty="0" smtClean="0"/>
              <a:t>7 – melanoma and squamous carcinoma due to UV</a:t>
            </a:r>
          </a:p>
          <a:p>
            <a:pPr lvl="1"/>
            <a:r>
              <a:rPr lang="en-US" dirty="0" smtClean="0"/>
              <a:t>4 – Tobacco Smoking</a:t>
            </a:r>
          </a:p>
          <a:p>
            <a:pPr lvl="1"/>
            <a:r>
              <a:rPr lang="en-US" dirty="0" smtClean="0"/>
              <a:t>11 – Some anticancer drugs are mutagens </a:t>
            </a:r>
          </a:p>
          <a:p>
            <a:pPr lvl="1"/>
            <a:r>
              <a:rPr lang="en-US" dirty="0" smtClean="0"/>
              <a:t>6 – DNA mismatch repair </a:t>
            </a:r>
          </a:p>
          <a:p>
            <a:pPr lvl="1"/>
            <a:r>
              <a:rPr lang="en-US" dirty="0" smtClean="0"/>
              <a:t>3 – double strand break repair  </a:t>
            </a:r>
          </a:p>
          <a:p>
            <a:r>
              <a:rPr lang="en-US" dirty="0" smtClean="0"/>
              <a:t>Still many signatures to find </a:t>
            </a:r>
          </a:p>
          <a:p>
            <a:r>
              <a:rPr lang="en-US" dirty="0" smtClean="0"/>
              <a:t>Still many unknown underlying reasons </a:t>
            </a:r>
            <a:endParaRPr lang="en-US" dirty="0"/>
          </a:p>
        </p:txBody>
      </p:sp>
    </p:spTree>
    <p:extLst>
      <p:ext uri="{BB962C8B-B14F-4D97-AF65-F5344CB8AC3E}">
        <p14:creationId xmlns:p14="http://schemas.microsoft.com/office/powerpoint/2010/main" val="122983807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1249</TotalTime>
  <Words>1162</Words>
  <Application>Microsoft Macintosh PowerPoint</Application>
  <PresentationFormat>On-screen Show (4:3)</PresentationFormat>
  <Paragraphs>127</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Clarity</vt:lpstr>
      <vt:lpstr> </vt:lpstr>
      <vt:lpstr>Overview</vt:lpstr>
      <vt:lpstr>PowerPoint Presentation</vt:lpstr>
      <vt:lpstr>PowerPoint Presentation</vt:lpstr>
      <vt:lpstr>PowerPoint Presentation</vt:lpstr>
      <vt:lpstr>PowerPoint Presentation</vt:lpstr>
      <vt:lpstr>PowerPoint Presentation</vt:lpstr>
      <vt:lpstr>Mutational Signatures with insertions and deletions</vt:lpstr>
      <vt:lpstr>Cancer Aetiology and Mutational Signatures</vt:lpstr>
      <vt:lpstr>PowerPoint Presentation</vt:lpstr>
      <vt:lpstr>Methodology</vt:lpstr>
      <vt:lpstr>Discussion </vt:lpstr>
    </vt:vector>
  </TitlesOfParts>
  <Company>Yale University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Jayanth Krishnan</dc:creator>
  <cp:lastModifiedBy>Jayanth Krishnan</cp:lastModifiedBy>
  <cp:revision>36</cp:revision>
  <dcterms:created xsi:type="dcterms:W3CDTF">2016-01-11T21:20:12Z</dcterms:created>
  <dcterms:modified xsi:type="dcterms:W3CDTF">2016-01-19T17:02:56Z</dcterms:modified>
</cp:coreProperties>
</file>