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4" r:id="rId4"/>
    <p:sldId id="258" r:id="rId5"/>
    <p:sldId id="278" r:id="rId6"/>
    <p:sldId id="260" r:id="rId7"/>
    <p:sldId id="261" r:id="rId8"/>
    <p:sldId id="275" r:id="rId9"/>
    <p:sldId id="276" r:id="rId10"/>
    <p:sldId id="277" r:id="rId11"/>
    <p:sldId id="280" r:id="rId12"/>
    <p:sldId id="279" r:id="rId13"/>
    <p:sldId id="272" r:id="rId14"/>
    <p:sldId id="267" r:id="rId15"/>
    <p:sldId id="270" r:id="rId16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eming Chen" initials="JC" lastIdx="1" clrIdx="0">
    <p:extLst>
      <p:ext uri="{19B8F6BF-5375-455C-9EA6-DF929625EA0E}">
        <p15:presenceInfo xmlns:p15="http://schemas.microsoft.com/office/powerpoint/2012/main" userId="abed69f131784f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66FFFF"/>
    <a:srgbClr val="9D1499"/>
    <a:srgbClr val="2ED989"/>
    <a:srgbClr val="766C67"/>
    <a:srgbClr val="ADA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90" autoAdjust="0"/>
    <p:restoredTop sz="94125" autoAdjust="0"/>
  </p:normalViewPr>
  <p:slideViewPr>
    <p:cSldViewPr snapToGrid="0">
      <p:cViewPr varScale="1">
        <p:scale>
          <a:sx n="71" d="100"/>
          <a:sy n="71" d="100"/>
        </p:scale>
        <p:origin x="3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F51C9EA-719E-4548-BE8D-3D56DEC9BCE6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14526BA-C4EF-41E3-BD95-879ACB1D9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9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26BA-C4EF-41E3-BD95-879ACB1D95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1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26BA-C4EF-41E3-BD95-879ACB1D95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3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C38E-A0F1-4930-8074-486C18CE6E2B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2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F6AE-323B-495F-97AC-9555C4178433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F672-9B08-4038-B889-D4C550687128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5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52FD-37FC-43D6-9BCB-ADD00BE7CECD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3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F394-1A5B-4824-B63F-F47DDA1E3293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8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1006-C572-4F94-B95A-C8D46946C926}" type="datetime1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1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C14B-D733-4A06-8F5B-2F2C68B66438}" type="datetime1">
              <a:rPr lang="en-US" smtClean="0"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9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80E8-83B3-4112-AD53-0EC0B06CC207}" type="datetime1">
              <a:rPr lang="en-US" smtClean="0"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2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163D-A0A4-4AF6-8D94-FC196BB3143E}" type="datetime1">
              <a:rPr lang="en-US" smtClean="0"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0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0B2D-387B-4C20-8A4B-06313D1DE38E}" type="datetime1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7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9ECA-BE75-4ED1-B223-263F7E418664}" type="datetime1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5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666A5-85AE-4D3C-9442-65CEB66DC1CE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632A-3374-47DF-ADC3-C2920B6D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531" y="1147530"/>
            <a:ext cx="9950937" cy="2387600"/>
          </a:xfrm>
        </p:spPr>
        <p:txBody>
          <a:bodyPr>
            <a:normAutofit/>
          </a:bodyPr>
          <a:lstStyle/>
          <a:p>
            <a:r>
              <a:rPr lang="en-US" sz="4000" b="1" i="1" dirty="0" smtClean="0"/>
              <a:t>SNV </a:t>
            </a:r>
            <a:r>
              <a:rPr lang="en-US" sz="4000" b="1" i="1" dirty="0" smtClean="0"/>
              <a:t>annotation in protein </a:t>
            </a:r>
            <a:r>
              <a:rPr lang="en-US" sz="4000" b="1" i="1" dirty="0" smtClean="0"/>
              <a:t>interacting repeat domains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Pack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5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4" r="2275" b="4333"/>
          <a:stretch/>
        </p:blipFill>
        <p:spPr>
          <a:xfrm>
            <a:off x="91536" y="3030071"/>
            <a:ext cx="12008928" cy="2537011"/>
          </a:xfrm>
        </p:spPr>
      </p:pic>
      <p:cxnSp>
        <p:nvCxnSpPr>
          <p:cNvPr id="9" name="Straight Connector 8"/>
          <p:cNvCxnSpPr/>
          <p:nvPr/>
        </p:nvCxnSpPr>
        <p:spPr>
          <a:xfrm>
            <a:off x="838200" y="3236265"/>
            <a:ext cx="11183471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0" r="6912"/>
          <a:stretch/>
        </p:blipFill>
        <p:spPr>
          <a:xfrm>
            <a:off x="457200" y="5275726"/>
            <a:ext cx="11367247" cy="146124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3397624" y="3030071"/>
            <a:ext cx="0" cy="191312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307543" y="2760551"/>
            <a:ext cx="242047" cy="26952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5853953" y="2766928"/>
            <a:ext cx="242047" cy="2695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15" name="Oval 14"/>
          <p:cNvSpPr/>
          <p:nvPr/>
        </p:nvSpPr>
        <p:spPr>
          <a:xfrm>
            <a:off x="4643719" y="2760551"/>
            <a:ext cx="242047" cy="26952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11304495" y="2766928"/>
            <a:ext cx="242047" cy="2695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399060" y="2766928"/>
            <a:ext cx="242047" cy="2695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2823877" cy="28238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11" y="-125494"/>
            <a:ext cx="3162315" cy="31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80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Hypervariable positions contain known binding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90688"/>
            <a:ext cx="8458200" cy="4252913"/>
          </a:xfrm>
        </p:spPr>
        <p:txBody>
          <a:bodyPr>
            <a:normAutofit/>
          </a:bodyPr>
          <a:lstStyle/>
          <a:p>
            <a:r>
              <a:rPr lang="en-US" dirty="0" smtClean="0"/>
              <a:t>Functional signature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 based on </a:t>
            </a:r>
            <a:r>
              <a:rPr lang="en-US" dirty="0" err="1" smtClean="0">
                <a:sym typeface="Wingdings" pitchFamily="2" charset="2"/>
              </a:rPr>
              <a:t>Magliery</a:t>
            </a:r>
            <a:r>
              <a:rPr lang="en-US" dirty="0" smtClean="0">
                <a:sym typeface="Wingdings" pitchFamily="2" charset="2"/>
              </a:rPr>
              <a:t> et. al. </a:t>
            </a:r>
            <a:r>
              <a:rPr lang="en-US" dirty="0" err="1" smtClean="0">
                <a:sym typeface="Wingdings" pitchFamily="2" charset="2"/>
              </a:rPr>
              <a:t>hypervariable</a:t>
            </a:r>
            <a:r>
              <a:rPr lang="en-US" dirty="0" smtClean="0">
                <a:sym typeface="Wingdings" pitchFamily="2" charset="2"/>
              </a:rPr>
              <a:t> sites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 positions </a:t>
            </a:r>
            <a:r>
              <a:rPr lang="en-US" dirty="0" smtClean="0"/>
              <a:t>2,5,9,12,13,33,34 on each </a:t>
            </a:r>
            <a:br>
              <a:rPr lang="en-US" dirty="0" smtClean="0"/>
            </a:br>
            <a:r>
              <a:rPr lang="en-US" dirty="0" smtClean="0"/>
              <a:t>repeat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b="76470"/>
          <a:stretch>
            <a:fillRect/>
          </a:stretch>
        </p:blipFill>
        <p:spPr bwMode="auto">
          <a:xfrm>
            <a:off x="1524001" y="3733800"/>
            <a:ext cx="47148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t="23529" b="50072"/>
          <a:stretch>
            <a:fillRect/>
          </a:stretch>
        </p:blipFill>
        <p:spPr bwMode="auto">
          <a:xfrm>
            <a:off x="6248400" y="3581400"/>
            <a:ext cx="434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 l="41919" t="72883" r="32222" b="19656"/>
          <a:stretch>
            <a:fillRect/>
          </a:stretch>
        </p:blipFill>
        <p:spPr bwMode="auto">
          <a:xfrm>
            <a:off x="9220200" y="25908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0E57-209E-41FC-BF52-221A43151A0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Hypervariable positions contain known binding sites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12</a:t>
            </a:fld>
            <a:endParaRPr lang="en-US"/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5"/>
          <a:stretch/>
        </p:blipFill>
        <p:spPr>
          <a:xfrm>
            <a:off x="273620" y="3028249"/>
            <a:ext cx="11515627" cy="1855694"/>
          </a:xfrm>
        </p:spPr>
      </p:pic>
      <p:sp>
        <p:nvSpPr>
          <p:cNvPr id="9" name="Rectangle 8"/>
          <p:cNvSpPr/>
          <p:nvPr/>
        </p:nvSpPr>
        <p:spPr>
          <a:xfrm>
            <a:off x="1470213" y="2795167"/>
            <a:ext cx="295835" cy="24567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84613" y="2795167"/>
            <a:ext cx="295835" cy="24567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03813" y="2795167"/>
            <a:ext cx="295835" cy="24567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18213" y="2795167"/>
            <a:ext cx="295835" cy="24567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14048" y="2795167"/>
            <a:ext cx="295835" cy="24567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936942" y="2795167"/>
            <a:ext cx="295835" cy="24567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233106" y="2795167"/>
            <a:ext cx="295835" cy="24567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21978" y="1893796"/>
            <a:ext cx="9014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ym typeface="Wingdings" pitchFamily="2" charset="2"/>
              </a:rPr>
              <a:t>Hypervariable positions </a:t>
            </a:r>
            <a:r>
              <a:rPr lang="en-US" sz="2800" dirty="0"/>
              <a:t>2,5,9,12,13,33,34 on </a:t>
            </a:r>
            <a:r>
              <a:rPr lang="en-US" sz="2800" dirty="0" smtClean="0"/>
              <a:t>each repeat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51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3" r="3226"/>
          <a:stretch/>
        </p:blipFill>
        <p:spPr>
          <a:xfrm>
            <a:off x="152399" y="1079324"/>
            <a:ext cx="12007673" cy="43712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6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ClinVar</a:t>
            </a:r>
            <a:r>
              <a:rPr lang="en-US" dirty="0" smtClean="0"/>
              <a:t>/HGMD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0" r="8087"/>
          <a:stretch/>
        </p:blipFill>
        <p:spPr>
          <a:xfrm>
            <a:off x="466166" y="5275726"/>
            <a:ext cx="11394140" cy="14612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6094" y="1079324"/>
            <a:ext cx="376518" cy="5657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22612" y="1079324"/>
            <a:ext cx="376518" cy="5657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63571" y="1079324"/>
            <a:ext cx="376518" cy="5657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87570" y="1079324"/>
            <a:ext cx="376518" cy="5657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76228" y="1079324"/>
            <a:ext cx="376518" cy="565764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45412" y="1079324"/>
            <a:ext cx="376518" cy="5657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70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57129" y="484094"/>
            <a:ext cx="322729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5. BLOSUM30 scores of positions on TPR motif ranked according to sequence conservation. </a:t>
            </a:r>
            <a:r>
              <a:rPr lang="en-US" dirty="0" smtClean="0"/>
              <a:t>Each box on the </a:t>
            </a:r>
            <a:r>
              <a:rPr lang="en-US" dirty="0" err="1" smtClean="0"/>
              <a:t>heatmap</a:t>
            </a:r>
            <a:r>
              <a:rPr lang="en-US" dirty="0" smtClean="0"/>
              <a:t> is colored according to the percentage of SNVs </a:t>
            </a:r>
            <a:r>
              <a:rPr lang="en-US" dirty="0"/>
              <a:t>at the position on the TPR motif (x-axis) </a:t>
            </a:r>
            <a:r>
              <a:rPr lang="en-US" dirty="0" smtClean="0"/>
              <a:t>with that BLOSUM30 score (y-axis). We see that at every position, most of the variants are above 0, suggesting that the amino acid changes are mostly tolerable in terms of physiochemical changes. There is also a considerable proportion of changes that are mildly unfavorable (between scores -1 and -2). At some positions such as positions 24,11 and 4, highly unfavorable changes are accommodated at scores of -6.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094"/>
            <a:ext cx="8811651" cy="55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81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Ankyrins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Magliery</a:t>
            </a:r>
            <a:r>
              <a:rPr lang="en-US" dirty="0" smtClean="0"/>
              <a:t> paper 1AWC – mouse </a:t>
            </a:r>
          </a:p>
          <a:p>
            <a:r>
              <a:rPr lang="en-US" dirty="0" smtClean="0"/>
              <a:t>3KBU – </a:t>
            </a:r>
            <a:r>
              <a:rPr lang="en-US" smtClean="0"/>
              <a:t>1 repeat</a:t>
            </a:r>
            <a:endParaRPr lang="en-US" dirty="0" smtClean="0"/>
          </a:p>
          <a:p>
            <a:r>
              <a:rPr lang="en-US" dirty="0" smtClean="0"/>
              <a:t>3ZKJ – 6 repeats need to read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9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62"/>
          <a:stretch/>
        </p:blipFill>
        <p:spPr>
          <a:xfrm>
            <a:off x="9144" y="65848"/>
            <a:ext cx="8548616" cy="48468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32520" y="402336"/>
            <a:ext cx="3340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All positions are conserved in conventional multiple sequence alignment by homologous proteins across</a:t>
            </a:r>
          </a:p>
          <a:p>
            <a:r>
              <a:rPr lang="en-US" b="1" dirty="0"/>
              <a:t>m</a:t>
            </a:r>
            <a:r>
              <a:rPr lang="en-US" b="1" dirty="0" smtClean="0"/>
              <a:t>ultiple species. </a:t>
            </a:r>
            <a:r>
              <a:rPr lang="en-US" dirty="0" smtClean="0"/>
              <a:t>When we align by domain across species, we can see domain features more clearly (highlighted in yellow).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68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65848"/>
            <a:ext cx="8548616" cy="67281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32520" y="402336"/>
            <a:ext cx="3340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All positions are conserved in conventional multiple sequence alignment by homologous proteins across</a:t>
            </a:r>
          </a:p>
          <a:p>
            <a:r>
              <a:rPr lang="en-US" b="1" dirty="0"/>
              <a:t>m</a:t>
            </a:r>
            <a:r>
              <a:rPr lang="en-US" b="1" dirty="0" smtClean="0"/>
              <a:t>ultiple species. </a:t>
            </a:r>
            <a:r>
              <a:rPr lang="en-US" dirty="0" smtClean="0"/>
              <a:t>When we align by domain across species, we can see domain features more clearly (highlighted in yellow).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76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53835" y="484094"/>
            <a:ext cx="49305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2. Our approach. (1)</a:t>
            </a:r>
            <a:r>
              <a:rPr lang="en-US" dirty="0" smtClean="0"/>
              <a:t> We start with querying and obtaining desired domain from a database. In our study, we use TPR motif from the SMART database.</a:t>
            </a:r>
            <a:r>
              <a:rPr lang="en-US" b="1" dirty="0" smtClean="0"/>
              <a:t> (2)</a:t>
            </a:r>
            <a:r>
              <a:rPr lang="en-US" dirty="0" smtClean="0"/>
              <a:t> We then perform a multiple sequence alignment of the TPR motifs to identify motif- or domain-specific important residues. </a:t>
            </a:r>
            <a:r>
              <a:rPr lang="en-US" b="1" dirty="0" smtClean="0"/>
              <a:t>(3)</a:t>
            </a:r>
            <a:r>
              <a:rPr lang="en-US" dirty="0" smtClean="0"/>
              <a:t> To further ascertain the importance, we use some proxies for estimating evolutionary constraints. This is done first by mapping SNVs onto the alignment (after excluding singletons), </a:t>
            </a:r>
            <a:r>
              <a:rPr lang="en-US" b="1" dirty="0" smtClean="0"/>
              <a:t>(4)</a:t>
            </a:r>
            <a:r>
              <a:rPr lang="en-US" dirty="0" smtClean="0"/>
              <a:t> then tabulating SNV properties at each position. Metrics such as the relative proportion of non-synonymous to synonymous SNVs and the proportion of rare with respect to common SNVs are used to estimate selective constraints for each position.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79" y="103907"/>
            <a:ext cx="7558415" cy="66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575" t="24436" r="61679" b="47071"/>
          <a:stretch/>
        </p:blipFill>
        <p:spPr>
          <a:xfrm>
            <a:off x="1075765" y="839040"/>
            <a:ext cx="9689008" cy="30157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7106" y="4258235"/>
            <a:ext cx="9072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Supplementary Table 1. Number of SNVs in each dataset</a:t>
            </a:r>
            <a:r>
              <a:rPr lang="en-US" dirty="0" smtClean="0"/>
              <a:t>. The 1000 Genomes Project (1000GP)</a:t>
            </a:r>
            <a:r>
              <a:rPr lang="en-US" b="1" dirty="0" smtClean="0"/>
              <a:t> </a:t>
            </a:r>
            <a:r>
              <a:rPr lang="en-US" dirty="0" smtClean="0"/>
              <a:t>provides the least number of autosomal SNVs, followed by an approximate 6-fold increase in number of exomes in the combined set of 1000GP and Exome Sequencing Project (ESP6500). Our study uses the dataset from </a:t>
            </a:r>
            <a:r>
              <a:rPr lang="en-US" dirty="0" err="1" smtClean="0"/>
              <a:t>ExAC</a:t>
            </a:r>
            <a:r>
              <a:rPr lang="en-US" dirty="0" smtClean="0"/>
              <a:t>, with 60,706 individuals, an almost 10-fold increase from the combined set of 1000GP+ESP6500.</a:t>
            </a:r>
          </a:p>
        </p:txBody>
      </p:sp>
    </p:spTree>
    <p:extLst>
      <p:ext uri="{BB962C8B-B14F-4D97-AF65-F5344CB8AC3E}">
        <p14:creationId xmlns:p14="http://schemas.microsoft.com/office/powerpoint/2010/main" val="11038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6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155"/>
            <a:ext cx="8465996" cy="6554320"/>
          </a:xfrm>
        </p:spPr>
      </p:pic>
      <p:sp>
        <p:nvSpPr>
          <p:cNvPr id="10" name="TextBox 9"/>
          <p:cNvSpPr txBox="1"/>
          <p:nvPr/>
        </p:nvSpPr>
        <p:spPr>
          <a:xfrm>
            <a:off x="8346141" y="484094"/>
            <a:ext cx="3738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3. Comparing, amongst 3 datasets, the log ratio of the number of non-synonymous to synonymous SNVs at each TPR motif position.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999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46141" y="484094"/>
            <a:ext cx="373828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4. Sequence conservation is related to evolutionary constraints. </a:t>
            </a:r>
            <a:r>
              <a:rPr lang="en-US" dirty="0" smtClean="0"/>
              <a:t>We rank the positions on the TPR motif according to a descending order of sequence conservation.</a:t>
            </a:r>
            <a:r>
              <a:rPr lang="en-US" b="1" dirty="0" smtClean="0"/>
              <a:t> </a:t>
            </a:r>
            <a:r>
              <a:rPr lang="en-US" dirty="0" smtClean="0"/>
              <a:t>We observe that the log ratio of NS to S SNVs are consistently low where the sequence conservation is high, except for positions 11 (yellow) and 15 (magenta). This signifies that these positions have indeed high selective constraints. In an X-ray crystal structure of a TPR domain made up of 3 motifs (PDB ID: 1ELW), we can see that the highly conserved positions (red) are mostly at the core of the domain, suggesting their importance in the structural stability of the protein-interacting domain.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21"/>
            <a:ext cx="8113059" cy="667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2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9701791" cy="4876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28" y="365125"/>
            <a:ext cx="5392271" cy="5761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SIFT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0"/>
          <a:stretch/>
        </p:blipFill>
        <p:spPr>
          <a:xfrm>
            <a:off x="1846729" y="4823011"/>
            <a:ext cx="8811651" cy="14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5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4" r="2275" b="4333"/>
          <a:stretch/>
        </p:blipFill>
        <p:spPr>
          <a:xfrm>
            <a:off x="91536" y="1219779"/>
            <a:ext cx="12008928" cy="4347303"/>
          </a:xfrm>
        </p:spPr>
      </p:pic>
      <p:cxnSp>
        <p:nvCxnSpPr>
          <p:cNvPr id="9" name="Straight Connector 8"/>
          <p:cNvCxnSpPr/>
          <p:nvPr/>
        </p:nvCxnSpPr>
        <p:spPr>
          <a:xfrm>
            <a:off x="838200" y="1541935"/>
            <a:ext cx="11183471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0" r="6912"/>
          <a:stretch/>
        </p:blipFill>
        <p:spPr>
          <a:xfrm>
            <a:off x="457200" y="5275726"/>
            <a:ext cx="11367247" cy="146124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3397624" y="770966"/>
            <a:ext cx="0" cy="595050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307543" y="943882"/>
            <a:ext cx="242047" cy="269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5853953" y="950259"/>
            <a:ext cx="242047" cy="269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15" name="Oval 14"/>
          <p:cNvSpPr/>
          <p:nvPr/>
        </p:nvSpPr>
        <p:spPr>
          <a:xfrm>
            <a:off x="4643719" y="943882"/>
            <a:ext cx="242047" cy="269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11304495" y="950259"/>
            <a:ext cx="242047" cy="269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17" name="Oval 16"/>
          <p:cNvSpPr/>
          <p:nvPr/>
        </p:nvSpPr>
        <p:spPr>
          <a:xfrm>
            <a:off x="10399060" y="950259"/>
            <a:ext cx="242047" cy="269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8225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8370</TotalTime>
  <Words>628</Words>
  <Application>Microsoft Office PowerPoint</Application>
  <PresentationFormat>Widescreen</PresentationFormat>
  <Paragraphs>50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SNV annotation in protein interacting repeat domains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SIFT</vt:lpstr>
      <vt:lpstr>SIFT</vt:lpstr>
      <vt:lpstr>SIFT</vt:lpstr>
      <vt:lpstr>Hypervariable positions contain known binding sites</vt:lpstr>
      <vt:lpstr>Hypervariable positions contain known binding sites</vt:lpstr>
      <vt:lpstr>ClinVar/HGMD results</vt:lpstr>
      <vt:lpstr>PowerPoint Presentation</vt:lpstr>
      <vt:lpstr>Ankyrins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Jieming Chen</dc:creator>
  <cp:lastModifiedBy>Jieming Chen</cp:lastModifiedBy>
  <cp:revision>322</cp:revision>
  <cp:lastPrinted>2015-07-15T14:59:52Z</cp:lastPrinted>
  <dcterms:created xsi:type="dcterms:W3CDTF">2015-05-26T21:39:28Z</dcterms:created>
  <dcterms:modified xsi:type="dcterms:W3CDTF">2016-01-12T14:34:16Z</dcterms:modified>
</cp:coreProperties>
</file>