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303" r:id="rId2"/>
    <p:sldId id="305" r:id="rId3"/>
    <p:sldId id="298" r:id="rId4"/>
    <p:sldId id="299" r:id="rId5"/>
    <p:sldId id="308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00" r:id="rId21"/>
    <p:sldId id="306" r:id="rId22"/>
    <p:sldId id="30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29" r:id="rId32"/>
    <p:sldId id="324" r:id="rId33"/>
    <p:sldId id="325" r:id="rId34"/>
    <p:sldId id="326" r:id="rId35"/>
    <p:sldId id="327" r:id="rId36"/>
    <p:sldId id="328" r:id="rId37"/>
    <p:sldId id="33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ED2"/>
    <a:srgbClr val="FF2F92"/>
    <a:srgbClr val="A135F1"/>
    <a:srgbClr val="0432FD"/>
    <a:srgbClr val="80FA03"/>
    <a:srgbClr val="F69F04"/>
    <a:srgbClr val="FF2500"/>
    <a:srgbClr val="04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3"/>
  </p:normalViewPr>
  <p:slideViewPr>
    <p:cSldViewPr snapToGrid="0" snapToObjects="1">
      <p:cViewPr>
        <p:scale>
          <a:sx n="85" d="100"/>
          <a:sy n="85" d="100"/>
        </p:scale>
        <p:origin x="1392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3E544-F214-AB4B-8DB8-DAC5FAA58945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B3FED-8D4E-EF46-BBB2-660BFA4BE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7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FED-8D4E-EF46-BBB2-660BFA4BEB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0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C1C6-E24F-C845-9901-24546B775D5D}" type="datetime1">
              <a:rPr lang="en-US" smtClean="0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8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C473-5F09-494A-A4C9-34D626970905}" type="datetime1">
              <a:rPr lang="en-US" smtClean="0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7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0B9F-47F5-8647-B4B4-FA1C63FD26C6}" type="datetime1">
              <a:rPr lang="en-US" smtClean="0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1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4F79-3C1D-864C-BF9B-AF5FB67327A2}" type="datetime1">
              <a:rPr lang="en-US" smtClean="0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6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A04C-1F5D-9C4F-A1ED-82A4317A143D}" type="datetime1">
              <a:rPr lang="en-US" smtClean="0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7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E49D-8235-6A4D-AAB5-680AA3F72712}" type="datetime1">
              <a:rPr lang="en-US" smtClean="0"/>
              <a:t>12/30/15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3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CC7-D995-2545-9987-20F515772EE7}" type="datetime1">
              <a:rPr lang="en-US" smtClean="0"/>
              <a:t>12/30/15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2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5715-BF97-8748-BB46-55CE269BCD5B}" type="datetime1">
              <a:rPr lang="en-US" smtClean="0"/>
              <a:t>12/30/15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8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9632-5E04-684E-A088-34DD5DE0E773}" type="datetime1">
              <a:rPr lang="en-US" smtClean="0"/>
              <a:t>12/30/15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9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4C5F-06C3-584C-9264-9717661B0E56}" type="datetime1">
              <a:rPr lang="en-US" smtClean="0"/>
              <a:t>12/30/15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5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FD9F-F89D-594D-8401-BF77BA96B226}" type="datetime1">
              <a:rPr lang="en-US" smtClean="0"/>
              <a:t>12/30/15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0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F5DD-38FE-AD4E-8520-445D975AD347}" type="datetime1">
              <a:rPr lang="en-US" smtClean="0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89163-C20C-EC42-A765-B2306876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896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Enhancer Predictions in Mouse</a:t>
            </a:r>
            <a:endParaRPr lang="en-US" sz="36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4" y="178045"/>
            <a:ext cx="1257763" cy="1619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2769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Jill Moore</a:t>
            </a:r>
          </a:p>
          <a:p>
            <a:pPr algn="ctr"/>
            <a:r>
              <a:rPr lang="en-US" sz="2400" dirty="0" err="1" smtClean="0">
                <a:latin typeface="+mj-lt"/>
              </a:rPr>
              <a:t>Weng</a:t>
            </a:r>
            <a:r>
              <a:rPr lang="en-US" sz="2400" dirty="0" smtClean="0">
                <a:latin typeface="+mj-lt"/>
              </a:rPr>
              <a:t> Lab</a:t>
            </a:r>
          </a:p>
          <a:p>
            <a:pPr algn="ctr"/>
            <a:r>
              <a:rPr lang="en-US" sz="2400" smtClean="0">
                <a:latin typeface="+mj-lt"/>
              </a:rPr>
              <a:t>January 2016</a:t>
            </a:r>
            <a:endParaRPr lang="en-US" sz="24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1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Hindbrain – All Results</a:t>
            </a:r>
            <a:endParaRPr lang="en-US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0699" y="2277069"/>
            <a:ext cx="30989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2500"/>
                </a:solidFill>
              </a:rPr>
              <a:t>Peak P-value</a:t>
            </a:r>
          </a:p>
          <a:p>
            <a:pPr algn="r"/>
            <a:r>
              <a:rPr lang="en-US" b="1" dirty="0" smtClean="0">
                <a:solidFill>
                  <a:srgbClr val="F69F04"/>
                </a:solidFill>
              </a:rPr>
              <a:t>DNase Signal</a:t>
            </a:r>
          </a:p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>
                <a:solidFill>
                  <a:srgbClr val="0432FD"/>
                </a:solidFill>
              </a:rPr>
              <a:t>DNase Signal + H3K27ac Signal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9010" y="636456"/>
            <a:ext cx="31806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2500"/>
                </a:solidFill>
              </a:rPr>
              <a:t>Peak P-value</a:t>
            </a:r>
          </a:p>
          <a:p>
            <a:pPr algn="r"/>
            <a:r>
              <a:rPr lang="en-US" b="1" dirty="0" smtClean="0">
                <a:solidFill>
                  <a:srgbClr val="F69F04"/>
                </a:solidFill>
              </a:rPr>
              <a:t>DNase Signal</a:t>
            </a:r>
          </a:p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>
                <a:solidFill>
                  <a:srgbClr val="0432FD"/>
                </a:solidFill>
              </a:rPr>
              <a:t>DNase Signal + H3K27ac Signal</a:t>
            </a:r>
          </a:p>
          <a:p>
            <a:pPr algn="r"/>
            <a:r>
              <a:rPr lang="en-US" b="1" dirty="0" smtClean="0">
                <a:solidFill>
                  <a:srgbClr val="A135F1"/>
                </a:solidFill>
              </a:rPr>
              <a:t>DNase P-value +H3K27ac Signal</a:t>
            </a:r>
            <a:endParaRPr lang="en-US" b="1" dirty="0">
              <a:solidFill>
                <a:srgbClr val="A135F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96065" y="2743200"/>
            <a:ext cx="1324095" cy="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96066" y="1111770"/>
            <a:ext cx="1324095" cy="0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69590" y="742438"/>
            <a:ext cx="137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DNase Peaks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1387" y="2373868"/>
            <a:ext cx="159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H3K27ac Peaks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68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4020" y="643141"/>
            <a:ext cx="31806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2500"/>
                </a:solidFill>
              </a:rPr>
              <a:t>Peak P-value</a:t>
            </a:r>
          </a:p>
          <a:p>
            <a:pPr algn="r"/>
            <a:r>
              <a:rPr lang="en-US" b="1" dirty="0" smtClean="0">
                <a:solidFill>
                  <a:srgbClr val="F69F04"/>
                </a:solidFill>
              </a:rPr>
              <a:t>DNase Signal</a:t>
            </a:r>
          </a:p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>
                <a:solidFill>
                  <a:srgbClr val="0432FD"/>
                </a:solidFill>
              </a:rPr>
              <a:t>DNase Signal + H3K27ac Signal</a:t>
            </a:r>
          </a:p>
          <a:p>
            <a:pPr algn="r"/>
            <a:r>
              <a:rPr lang="en-US" b="1" dirty="0" smtClean="0">
                <a:solidFill>
                  <a:srgbClr val="A135F1"/>
                </a:solidFill>
              </a:rPr>
              <a:t>DNase P-value +H3K27ac Signal</a:t>
            </a:r>
            <a:endParaRPr lang="en-US" b="1" dirty="0">
              <a:solidFill>
                <a:srgbClr val="A135F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Limb – DNase Peak Space</a:t>
            </a:r>
            <a:endParaRPr lang="en-US" sz="2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18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5709" y="643141"/>
            <a:ext cx="30989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2500"/>
                </a:solidFill>
              </a:rPr>
              <a:t>Peak P-value</a:t>
            </a:r>
          </a:p>
          <a:p>
            <a:pPr algn="r"/>
            <a:r>
              <a:rPr lang="en-US" b="1" dirty="0" smtClean="0">
                <a:solidFill>
                  <a:srgbClr val="F69F04"/>
                </a:solidFill>
              </a:rPr>
              <a:t>DNase Signal</a:t>
            </a:r>
          </a:p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>
                <a:solidFill>
                  <a:srgbClr val="0432FD"/>
                </a:solidFill>
              </a:rPr>
              <a:t>DNase Signal + H3K27ac Signal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Limb – H3K27ac Peak </a:t>
            </a:r>
            <a:r>
              <a:rPr lang="en-US" sz="2800" dirty="0" smtClean="0">
                <a:latin typeface="+mj-lt"/>
              </a:rPr>
              <a:t>Space</a:t>
            </a:r>
            <a:endParaRPr lang="en-US" sz="2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82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0699" y="2277069"/>
            <a:ext cx="30989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2500"/>
                </a:solidFill>
              </a:rPr>
              <a:t>Peak P-value</a:t>
            </a:r>
          </a:p>
          <a:p>
            <a:pPr algn="r"/>
            <a:r>
              <a:rPr lang="en-US" b="1" dirty="0" smtClean="0">
                <a:solidFill>
                  <a:srgbClr val="F69F04"/>
                </a:solidFill>
              </a:rPr>
              <a:t>DNase Signal</a:t>
            </a:r>
          </a:p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>
                <a:solidFill>
                  <a:srgbClr val="0432FD"/>
                </a:solidFill>
              </a:rPr>
              <a:t>DNase Signal + H3K27ac Signal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9010" y="636456"/>
            <a:ext cx="31806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2500"/>
                </a:solidFill>
              </a:rPr>
              <a:t>Peak P-value</a:t>
            </a:r>
          </a:p>
          <a:p>
            <a:pPr algn="r"/>
            <a:r>
              <a:rPr lang="en-US" b="1" dirty="0" smtClean="0">
                <a:solidFill>
                  <a:srgbClr val="F69F04"/>
                </a:solidFill>
              </a:rPr>
              <a:t>DNase Signal</a:t>
            </a:r>
          </a:p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>
                <a:solidFill>
                  <a:srgbClr val="0432FD"/>
                </a:solidFill>
              </a:rPr>
              <a:t>DNase Signal + H3K27ac Signal</a:t>
            </a:r>
          </a:p>
          <a:p>
            <a:pPr algn="r"/>
            <a:r>
              <a:rPr lang="en-US" b="1" dirty="0" smtClean="0">
                <a:solidFill>
                  <a:srgbClr val="A135F1"/>
                </a:solidFill>
              </a:rPr>
              <a:t>DNase P-value +H3K27ac Signal</a:t>
            </a:r>
            <a:endParaRPr lang="en-US" b="1" dirty="0">
              <a:solidFill>
                <a:srgbClr val="A135F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96065" y="2743200"/>
            <a:ext cx="1324095" cy="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96066" y="1111770"/>
            <a:ext cx="1324095" cy="0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69590" y="742438"/>
            <a:ext cx="137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DNase Peaks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1387" y="2373868"/>
            <a:ext cx="159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H3K27ac Peaks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Limb – All Results</a:t>
            </a:r>
            <a:endParaRPr lang="en-US" sz="2800" dirty="0">
              <a:latin typeface="+mj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64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Midbrain – DNase Peak Space</a:t>
            </a:r>
            <a:endParaRPr lang="en-US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4020" y="643141"/>
            <a:ext cx="31806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2500"/>
                </a:solidFill>
              </a:rPr>
              <a:t>Peak P-value</a:t>
            </a:r>
          </a:p>
          <a:p>
            <a:pPr algn="r"/>
            <a:r>
              <a:rPr lang="en-US" b="1" dirty="0" smtClean="0">
                <a:solidFill>
                  <a:srgbClr val="F69F04"/>
                </a:solidFill>
              </a:rPr>
              <a:t>DNase Signal</a:t>
            </a:r>
          </a:p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>
                <a:solidFill>
                  <a:srgbClr val="0432FD"/>
                </a:solidFill>
              </a:rPr>
              <a:t>DNase Signal + H3K27ac Signal</a:t>
            </a:r>
          </a:p>
          <a:p>
            <a:pPr algn="r"/>
            <a:r>
              <a:rPr lang="en-US" b="1" dirty="0" smtClean="0">
                <a:solidFill>
                  <a:srgbClr val="A135F1"/>
                </a:solidFill>
              </a:rPr>
              <a:t>DNase P-value +H3K27ac Signal</a:t>
            </a:r>
            <a:endParaRPr lang="en-US" b="1" dirty="0">
              <a:solidFill>
                <a:srgbClr val="A135F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3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Midbrain – H3K27ac Peak Space</a:t>
            </a:r>
            <a:endParaRPr lang="en-US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5709" y="643141"/>
            <a:ext cx="30989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2500"/>
                </a:solidFill>
              </a:rPr>
              <a:t>Peak P-value</a:t>
            </a:r>
          </a:p>
          <a:p>
            <a:pPr algn="r"/>
            <a:r>
              <a:rPr lang="en-US" b="1" dirty="0" smtClean="0">
                <a:solidFill>
                  <a:srgbClr val="F69F04"/>
                </a:solidFill>
              </a:rPr>
              <a:t>DNase Signal</a:t>
            </a:r>
          </a:p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>
                <a:solidFill>
                  <a:srgbClr val="0432FD"/>
                </a:solidFill>
              </a:rPr>
              <a:t>DNase Signal + H3K27ac Signal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07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Midbrain – All Results</a:t>
            </a:r>
            <a:endParaRPr lang="en-US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0699" y="2277069"/>
            <a:ext cx="30989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2500"/>
                </a:solidFill>
              </a:rPr>
              <a:t>Peak P-value</a:t>
            </a:r>
          </a:p>
          <a:p>
            <a:pPr algn="r"/>
            <a:r>
              <a:rPr lang="en-US" b="1" dirty="0" smtClean="0">
                <a:solidFill>
                  <a:srgbClr val="F69F04"/>
                </a:solidFill>
              </a:rPr>
              <a:t>DNase Signal</a:t>
            </a:r>
          </a:p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>
                <a:solidFill>
                  <a:srgbClr val="0432FD"/>
                </a:solidFill>
              </a:rPr>
              <a:t>DNase Signal + H3K27ac Signal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9010" y="636456"/>
            <a:ext cx="31806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2500"/>
                </a:solidFill>
              </a:rPr>
              <a:t>Peak P-value</a:t>
            </a:r>
          </a:p>
          <a:p>
            <a:pPr algn="r"/>
            <a:r>
              <a:rPr lang="en-US" b="1" dirty="0" smtClean="0">
                <a:solidFill>
                  <a:srgbClr val="F69F04"/>
                </a:solidFill>
              </a:rPr>
              <a:t>DNase Signal</a:t>
            </a:r>
          </a:p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>
                <a:solidFill>
                  <a:srgbClr val="0432FD"/>
                </a:solidFill>
              </a:rPr>
              <a:t>DNase Signal + H3K27ac Signal</a:t>
            </a:r>
          </a:p>
          <a:p>
            <a:pPr algn="r"/>
            <a:r>
              <a:rPr lang="en-US" b="1" dirty="0" smtClean="0">
                <a:solidFill>
                  <a:srgbClr val="A135F1"/>
                </a:solidFill>
              </a:rPr>
              <a:t>DNase P-value +H3K27ac Signal</a:t>
            </a:r>
            <a:endParaRPr lang="en-US" b="1" dirty="0">
              <a:solidFill>
                <a:srgbClr val="A135F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96065" y="2743200"/>
            <a:ext cx="1324095" cy="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96066" y="1111770"/>
            <a:ext cx="1324095" cy="0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69590" y="742438"/>
            <a:ext cx="137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DNase Peaks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61387" y="2373868"/>
            <a:ext cx="159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H3K27ac Peaks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82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74020" y="643141"/>
            <a:ext cx="31806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2500"/>
                </a:solidFill>
              </a:rPr>
              <a:t>Peak P-value</a:t>
            </a:r>
          </a:p>
          <a:p>
            <a:pPr algn="r"/>
            <a:r>
              <a:rPr lang="en-US" b="1" dirty="0" smtClean="0">
                <a:solidFill>
                  <a:srgbClr val="F69F04"/>
                </a:solidFill>
              </a:rPr>
              <a:t>DNase Signal</a:t>
            </a:r>
          </a:p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>
                <a:solidFill>
                  <a:srgbClr val="0432FD"/>
                </a:solidFill>
              </a:rPr>
              <a:t>DNase Signal + H3K27ac Signal</a:t>
            </a:r>
          </a:p>
          <a:p>
            <a:pPr algn="r"/>
            <a:r>
              <a:rPr lang="en-US" b="1" dirty="0" smtClean="0">
                <a:solidFill>
                  <a:srgbClr val="A135F1"/>
                </a:solidFill>
              </a:rPr>
              <a:t>DNase P-value +H3K27ac Signal</a:t>
            </a:r>
            <a:endParaRPr lang="en-US" b="1" dirty="0">
              <a:solidFill>
                <a:srgbClr val="A135F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Neural Tube – DNase Peak Space</a:t>
            </a:r>
            <a:endParaRPr lang="en-US" sz="28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99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5709" y="643141"/>
            <a:ext cx="30989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2500"/>
                </a:solidFill>
              </a:rPr>
              <a:t>Peak P-value</a:t>
            </a:r>
          </a:p>
          <a:p>
            <a:pPr algn="r"/>
            <a:r>
              <a:rPr lang="en-US" b="1" dirty="0" smtClean="0">
                <a:solidFill>
                  <a:srgbClr val="F69F04"/>
                </a:solidFill>
              </a:rPr>
              <a:t>DNase Signal</a:t>
            </a:r>
          </a:p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>
                <a:solidFill>
                  <a:srgbClr val="0432FD"/>
                </a:solidFill>
              </a:rPr>
              <a:t>DNase Signal + H3K27ac Signal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Neural Tube – H3K27ac Peak Space</a:t>
            </a:r>
            <a:endParaRPr lang="en-US" sz="2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65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0699" y="2277069"/>
            <a:ext cx="30989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2500"/>
                </a:solidFill>
              </a:rPr>
              <a:t>Peak P-value</a:t>
            </a:r>
          </a:p>
          <a:p>
            <a:pPr algn="r"/>
            <a:r>
              <a:rPr lang="en-US" b="1" dirty="0" smtClean="0">
                <a:solidFill>
                  <a:srgbClr val="F69F04"/>
                </a:solidFill>
              </a:rPr>
              <a:t>DNase Signal</a:t>
            </a:r>
          </a:p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>
                <a:solidFill>
                  <a:srgbClr val="0432FD"/>
                </a:solidFill>
              </a:rPr>
              <a:t>DNase Signal + H3K27ac Signal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9010" y="636456"/>
            <a:ext cx="31806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2500"/>
                </a:solidFill>
              </a:rPr>
              <a:t>Peak P-value</a:t>
            </a:r>
          </a:p>
          <a:p>
            <a:pPr algn="r"/>
            <a:r>
              <a:rPr lang="en-US" b="1" dirty="0" smtClean="0">
                <a:solidFill>
                  <a:srgbClr val="F69F04"/>
                </a:solidFill>
              </a:rPr>
              <a:t>DNase Signal</a:t>
            </a:r>
          </a:p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>
                <a:solidFill>
                  <a:srgbClr val="0432FD"/>
                </a:solidFill>
              </a:rPr>
              <a:t>DNase Signal + H3K27ac Signal</a:t>
            </a:r>
          </a:p>
          <a:p>
            <a:pPr algn="r"/>
            <a:r>
              <a:rPr lang="en-US" b="1" dirty="0" smtClean="0">
                <a:solidFill>
                  <a:srgbClr val="A135F1"/>
                </a:solidFill>
              </a:rPr>
              <a:t>DNase P-value +H3K27ac Signal</a:t>
            </a:r>
            <a:endParaRPr lang="en-US" b="1" dirty="0">
              <a:solidFill>
                <a:srgbClr val="A135F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96065" y="2743200"/>
            <a:ext cx="1324095" cy="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96066" y="1111770"/>
            <a:ext cx="1324095" cy="0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69590" y="742438"/>
            <a:ext cx="137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DNase Peaks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1387" y="2373868"/>
            <a:ext cx="159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H3K27ac Peaks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Neural Tube </a:t>
            </a:r>
            <a:r>
              <a:rPr lang="en-US" sz="2800" dirty="0" smtClean="0">
                <a:latin typeface="+mj-lt"/>
              </a:rPr>
              <a:t>– All Results</a:t>
            </a:r>
            <a:endParaRPr lang="en-US" sz="2800" dirty="0">
              <a:latin typeface="+mj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2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86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Approaches for Predicting Enhancers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8" y="1314450"/>
            <a:ext cx="8215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Approach #1 –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Center predictions on DNase Peaks.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Optimize peak ranking by incorporating H3K27ac data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Approach #2 –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Center predictions on H3K27ac peaks.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+mj-lt"/>
              </a:rPr>
              <a:t>Optimize peak ranking by incorporating </a:t>
            </a:r>
            <a:r>
              <a:rPr lang="en-US" sz="2400" dirty="0" smtClean="0">
                <a:latin typeface="+mj-lt"/>
              </a:rPr>
              <a:t>DNase data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70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36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Area Under PR Curves </a:t>
            </a:r>
            <a:endParaRPr lang="en-US" sz="3200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4960"/>
              </p:ext>
            </p:extLst>
          </p:nvPr>
        </p:nvGraphicFramePr>
        <p:xfrm>
          <a:off x="119921" y="1064297"/>
          <a:ext cx="8904158" cy="5396463"/>
        </p:xfrm>
        <a:graphic>
          <a:graphicData uri="http://schemas.openxmlformats.org/drawingml/2006/table">
            <a:tbl>
              <a:tblPr/>
              <a:tblGrid>
                <a:gridCol w="1134417"/>
                <a:gridCol w="2484387"/>
                <a:gridCol w="1111030"/>
                <a:gridCol w="1095601"/>
                <a:gridCol w="1249922"/>
                <a:gridCol w="856731"/>
                <a:gridCol w="972070"/>
              </a:tblGrid>
              <a:tr h="463179"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800" b="1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Peak</a:t>
                      </a:r>
                      <a:endParaRPr lang="is-IS" sz="1800" b="1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Ranking Metric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Midbrain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b="1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Hindbrain</a:t>
                      </a:r>
                      <a:endParaRPr lang="nb-NO" sz="1800" b="1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b="1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Neural</a:t>
                      </a:r>
                      <a:r>
                        <a:rPr lang="nb-NO" sz="1800" b="1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Tube</a:t>
                      </a:r>
                      <a:endParaRPr lang="nb-NO" sz="1800" b="1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800" b="1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Limb</a:t>
                      </a:r>
                      <a:endParaRPr lang="fi-FI" sz="1800" b="1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 b="1" dirty="0" err="1" smtClean="0">
                          <a:effectLst/>
                          <a:latin typeface="Calibri" charset="0"/>
                        </a:rPr>
                        <a:t>Average</a:t>
                      </a:r>
                      <a:endParaRPr lang="hr-HR" sz="1800" b="1" dirty="0">
                        <a:effectLst/>
                        <a:latin typeface="Calibri" charset="0"/>
                      </a:endParaRP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00"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H3K27ac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H3K27ac Peak P-value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0.4054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0.3141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0.2510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0.3187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>
                          <a:effectLst/>
                          <a:latin typeface="+mj-lt"/>
                        </a:rPr>
                        <a:t>32.23%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00"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H3K27ac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H3K27ac Signal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0.4180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0.3236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0.2579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0.3249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 dirty="0">
                          <a:effectLst/>
                          <a:latin typeface="+mj-lt"/>
                        </a:rPr>
                        <a:t>33.11%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900"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H3K27ac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DNase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Signal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0.3935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0.3390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0.2860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0.3666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 dirty="0">
                          <a:effectLst/>
                          <a:latin typeface="+mj-lt"/>
                        </a:rPr>
                        <a:t>34.63%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628"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H3K27ac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DNase &amp; H3K27ac Signal </a:t>
                      </a: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rtl="0" fontAlgn="b"/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Average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Rank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dirty="0">
                          <a:effectLst/>
                          <a:latin typeface="+mj-lt"/>
                        </a:rPr>
                        <a:t>0.4114</a:t>
                      </a: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dirty="0">
                          <a:effectLst/>
                          <a:latin typeface="+mj-lt"/>
                        </a:rPr>
                        <a:t>0.3448</a:t>
                      </a: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dirty="0">
                          <a:effectLst/>
                          <a:latin typeface="+mj-lt"/>
                        </a:rPr>
                        <a:t>0.2844</a:t>
                      </a: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dirty="0">
                          <a:effectLst/>
                          <a:latin typeface="+mj-lt"/>
                        </a:rPr>
                        <a:t>0.3544</a:t>
                      </a: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dirty="0">
                          <a:effectLst/>
                          <a:latin typeface="+mj-lt"/>
                        </a:rPr>
                        <a:t>34.87%</a:t>
                      </a: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DNase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DNase Peak P-value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>
                          <a:effectLst/>
                          <a:latin typeface="+mj-lt"/>
                        </a:rPr>
                        <a:t>0.3646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dirty="0">
                          <a:effectLst/>
                          <a:latin typeface="+mj-lt"/>
                        </a:rPr>
                        <a:t>0.3520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>
                          <a:effectLst/>
                          <a:latin typeface="+mj-lt"/>
                        </a:rPr>
                        <a:t>0.3018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 dirty="0">
                          <a:effectLst/>
                          <a:latin typeface="+mj-lt"/>
                        </a:rPr>
                        <a:t>0.3709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>
                          <a:effectLst/>
                          <a:latin typeface="+mj-lt"/>
                        </a:rPr>
                        <a:t>34.73%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DNase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DNase Signal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0.3942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0.3480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0.3034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0.3599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 dirty="0">
                          <a:effectLst/>
                          <a:latin typeface="+mj-lt"/>
                        </a:rPr>
                        <a:t>35.14%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DNase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H3K27ac Signal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0.4000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0.3457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0.3158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0.3496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 dirty="0">
                          <a:effectLst/>
                          <a:latin typeface="+mj-lt"/>
                        </a:rPr>
                        <a:t>35.28%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6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DNase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DNase &amp; H3K27ac Signal </a:t>
                      </a:r>
                      <a:endParaRPr lang="en-US" sz="1800" b="1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Rank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0.4156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0.3650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0.3272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0.3712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 b="1" dirty="0">
                          <a:effectLst/>
                          <a:latin typeface="+mn-lt"/>
                        </a:rPr>
                        <a:t>36.98%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986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DNase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DNase P-value &amp; H3K27ac </a:t>
                      </a: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rtl="0" fontAlgn="b"/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Signal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Average Rank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0.3902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0.3628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0.3172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0.3732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 dirty="0">
                          <a:effectLst/>
                          <a:latin typeface="+mj-lt"/>
                        </a:rPr>
                        <a:t>36.09%</a:t>
                      </a:r>
                    </a:p>
                  </a:txBody>
                  <a:tcPr marL="25830" marR="25830" marT="17220" marB="172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39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36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Conclusion – Part I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715" y="1079292"/>
            <a:ext cx="83495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1. For time point/tissue combinations with DNase data and H3K27ac data: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center predictions on DNase peaks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rank peaks based on an average rank of DNase and H3K27ac signal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2. For </a:t>
            </a:r>
            <a:r>
              <a:rPr lang="en-US" sz="2400" dirty="0">
                <a:latin typeface="+mj-lt"/>
              </a:rPr>
              <a:t>time </a:t>
            </a:r>
            <a:r>
              <a:rPr lang="en-US" sz="2400" dirty="0" smtClean="0">
                <a:latin typeface="+mj-lt"/>
              </a:rPr>
              <a:t>point/tissue </a:t>
            </a:r>
            <a:r>
              <a:rPr lang="en-US" sz="2400" dirty="0">
                <a:latin typeface="+mj-lt"/>
              </a:rPr>
              <a:t>combinations with </a:t>
            </a:r>
            <a:r>
              <a:rPr lang="en-US" sz="2400" dirty="0" smtClean="0">
                <a:latin typeface="+mj-lt"/>
              </a:rPr>
              <a:t>only H3K27ac </a:t>
            </a:r>
            <a:r>
              <a:rPr lang="en-US" sz="2400" dirty="0">
                <a:latin typeface="+mj-lt"/>
              </a:rPr>
              <a:t>data: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latin typeface="+mj-lt"/>
              </a:rPr>
              <a:t>center predictions on </a:t>
            </a:r>
            <a:r>
              <a:rPr lang="en-US" sz="2400" dirty="0" smtClean="0">
                <a:latin typeface="+mj-lt"/>
              </a:rPr>
              <a:t>H3K27ac peaks</a:t>
            </a:r>
            <a:endParaRPr lang="en-US" sz="2400" dirty="0">
              <a:latin typeface="+mj-lt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latin typeface="+mj-lt"/>
              </a:rPr>
              <a:t>rank peaks based on H</a:t>
            </a:r>
            <a:r>
              <a:rPr lang="en-US" sz="2400" dirty="0" smtClean="0">
                <a:latin typeface="+mj-lt"/>
              </a:rPr>
              <a:t>3K27ac </a:t>
            </a:r>
            <a:r>
              <a:rPr lang="en-US" sz="2400" dirty="0">
                <a:latin typeface="+mj-lt"/>
              </a:rPr>
              <a:t>signal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83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86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Next Step - Optimizing Parameters</a:t>
            </a:r>
            <a:endParaRPr lang="en-US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4" y="1254489"/>
            <a:ext cx="8215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Width of DNase Signal</a:t>
            </a:r>
          </a:p>
          <a:p>
            <a:pPr marL="342900" indent="-342900">
              <a:buFont typeface="Arial" charset="0"/>
              <a:buChar char="•"/>
            </a:pPr>
            <a:endParaRPr lang="en-US" sz="10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10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Width of H3K27ac Signal</a:t>
            </a:r>
          </a:p>
          <a:p>
            <a:pPr marL="342900" indent="-342900">
              <a:buFont typeface="Arial" charset="0"/>
              <a:buChar char="•"/>
            </a:pPr>
            <a:endParaRPr lang="en-US" sz="10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10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Weights of DNase and H3K27ac ranks</a:t>
            </a:r>
          </a:p>
          <a:p>
            <a:pPr marL="342900" indent="-342900">
              <a:buFont typeface="Arial" charset="0"/>
              <a:buChar char="•"/>
            </a:pPr>
            <a:endParaRPr lang="en-US" sz="10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10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Incorporating H3K4me1/2/3 and H3K9ac histone marks</a:t>
            </a:r>
          </a:p>
          <a:p>
            <a:pPr marL="342900" indent="-342900">
              <a:buFont typeface="Arial" charset="0"/>
              <a:buChar char="•"/>
            </a:pPr>
            <a:endParaRPr lang="en-US" sz="10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10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Incorporating methylation data with normal and </a:t>
            </a:r>
            <a:r>
              <a:rPr lang="en-US" sz="2400" dirty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ayesian adjusted ranking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20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86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Next Step - Optimizing Parameters</a:t>
            </a:r>
            <a:endParaRPr lang="en-US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4" y="1254489"/>
            <a:ext cx="8215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Width of DNase Signal</a:t>
            </a:r>
          </a:p>
          <a:p>
            <a:pPr marL="342900" indent="-342900">
              <a:buFont typeface="Arial" charset="0"/>
              <a:buChar char="•"/>
            </a:pPr>
            <a:endParaRPr lang="en-US" sz="10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10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Width of H3K27ac Signal</a:t>
            </a:r>
          </a:p>
          <a:p>
            <a:pPr marL="342900" indent="-342900">
              <a:buFont typeface="Arial" charset="0"/>
              <a:buChar char="•"/>
            </a:pPr>
            <a:endParaRPr lang="en-US" sz="10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10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Weights of DNase and H3K27ac ranks</a:t>
            </a:r>
          </a:p>
          <a:p>
            <a:pPr marL="342900" indent="-342900">
              <a:buFont typeface="Arial" charset="0"/>
              <a:buChar char="•"/>
            </a:pPr>
            <a:endParaRPr lang="en-US" sz="10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10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Incorporating H3K4me1/2/3 and H3K9ac histone marks</a:t>
            </a:r>
          </a:p>
          <a:p>
            <a:pPr marL="342900" indent="-342900">
              <a:buFont typeface="Arial" charset="0"/>
              <a:buChar char="•"/>
            </a:pPr>
            <a:endParaRPr lang="en-US" sz="10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10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Incorporating methylation data with normal and </a:t>
            </a:r>
            <a:r>
              <a:rPr lang="en-US" sz="2400" dirty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ayesian adjusted ranking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78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86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Optimal Parameters</a:t>
            </a:r>
            <a:endParaRPr lang="en-US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4" y="1149558"/>
            <a:ext cx="82153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Use DNase Signal for 500bp window centered at each DNase peak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Use H3K27ac Signal for 2Kb window centered at each DNase peak (or H3K27ac peak)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Weighing DNase more in the average rank slightly helps in DNase Peak Space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Addition of methylation slightly helps in H3K27ac Peak Space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All other options decrease performance or have inconsistent improvements across tissues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69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218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Adjusting Weights of Average Rank –</a:t>
            </a:r>
          </a:p>
          <a:p>
            <a:pPr algn="ctr"/>
            <a:r>
              <a:rPr lang="en-US" sz="3200" dirty="0" smtClean="0">
                <a:latin typeface="+mj-lt"/>
              </a:rPr>
              <a:t> DNase Peak Space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88668"/>
            <a:ext cx="517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Note: All DNase Rep1 Peaks were used in this analysis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95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Hindbrain</a:t>
            </a:r>
            <a:endParaRPr lang="en-US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7029" y="643141"/>
            <a:ext cx="34276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69F04"/>
                </a:solidFill>
              </a:rPr>
              <a:t>DNase Signal</a:t>
            </a:r>
          </a:p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>
                <a:solidFill>
                  <a:srgbClr val="0432FD"/>
                </a:solidFill>
              </a:rPr>
              <a:t>DNase Signal + H3K27ac Signal</a:t>
            </a:r>
          </a:p>
          <a:p>
            <a:pPr algn="r"/>
            <a:r>
              <a:rPr lang="en-US" b="1" dirty="0" smtClean="0">
                <a:solidFill>
                  <a:srgbClr val="A135F1"/>
                </a:solidFill>
              </a:rPr>
              <a:t>4 x DNase </a:t>
            </a:r>
            <a:r>
              <a:rPr lang="en-US" b="1" dirty="0">
                <a:solidFill>
                  <a:srgbClr val="A135F1"/>
                </a:solidFill>
              </a:rPr>
              <a:t>Signal + H3K27ac </a:t>
            </a:r>
            <a:r>
              <a:rPr lang="en-US" b="1" dirty="0" smtClean="0">
                <a:solidFill>
                  <a:srgbClr val="A135F1"/>
                </a:solidFill>
              </a:rPr>
              <a:t>Signal</a:t>
            </a:r>
          </a:p>
          <a:p>
            <a:pPr algn="r"/>
            <a:r>
              <a:rPr lang="en-US" b="1" dirty="0" smtClean="0">
                <a:solidFill>
                  <a:srgbClr val="FF2F92"/>
                </a:solidFill>
              </a:rPr>
              <a:t>2 x DNase </a:t>
            </a:r>
            <a:r>
              <a:rPr lang="en-US" b="1" dirty="0">
                <a:solidFill>
                  <a:srgbClr val="FF2F92"/>
                </a:solidFill>
              </a:rPr>
              <a:t>Signal + H3K27ac Signal</a:t>
            </a:r>
          </a:p>
          <a:p>
            <a:pPr algn="r"/>
            <a:r>
              <a:rPr lang="en-US" b="1" dirty="0">
                <a:solidFill>
                  <a:srgbClr val="00CED2"/>
                </a:solidFill>
              </a:rPr>
              <a:t>DNase Signal + </a:t>
            </a:r>
            <a:r>
              <a:rPr lang="en-US" b="1" dirty="0" smtClean="0">
                <a:solidFill>
                  <a:srgbClr val="00CED2"/>
                </a:solidFill>
              </a:rPr>
              <a:t>2 x H3K27ac Signal</a:t>
            </a:r>
          </a:p>
          <a:p>
            <a:pPr algn="r"/>
            <a:endParaRPr lang="en-US" b="1" dirty="0">
              <a:solidFill>
                <a:srgbClr val="0432F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92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Limb</a:t>
            </a:r>
            <a:endParaRPr lang="en-US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7029" y="643141"/>
            <a:ext cx="34276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69F04"/>
                </a:solidFill>
              </a:rPr>
              <a:t>DNase Signal</a:t>
            </a:r>
          </a:p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>
                <a:solidFill>
                  <a:srgbClr val="0432FD"/>
                </a:solidFill>
              </a:rPr>
              <a:t>DNase Signal + H3K27ac Signal</a:t>
            </a:r>
          </a:p>
          <a:p>
            <a:pPr algn="r"/>
            <a:r>
              <a:rPr lang="en-US" b="1" dirty="0" smtClean="0">
                <a:solidFill>
                  <a:srgbClr val="A135F1"/>
                </a:solidFill>
              </a:rPr>
              <a:t>4 x DNase </a:t>
            </a:r>
            <a:r>
              <a:rPr lang="en-US" b="1" dirty="0">
                <a:solidFill>
                  <a:srgbClr val="A135F1"/>
                </a:solidFill>
              </a:rPr>
              <a:t>Signal + H3K27ac </a:t>
            </a:r>
            <a:r>
              <a:rPr lang="en-US" b="1" dirty="0" smtClean="0">
                <a:solidFill>
                  <a:srgbClr val="A135F1"/>
                </a:solidFill>
              </a:rPr>
              <a:t>Signal</a:t>
            </a:r>
          </a:p>
          <a:p>
            <a:pPr algn="r"/>
            <a:r>
              <a:rPr lang="en-US" b="1" dirty="0" smtClean="0">
                <a:solidFill>
                  <a:srgbClr val="FF2F92"/>
                </a:solidFill>
              </a:rPr>
              <a:t>2 x DNase </a:t>
            </a:r>
            <a:r>
              <a:rPr lang="en-US" b="1" dirty="0">
                <a:solidFill>
                  <a:srgbClr val="FF2F92"/>
                </a:solidFill>
              </a:rPr>
              <a:t>Signal + H3K27ac Signal</a:t>
            </a:r>
          </a:p>
          <a:p>
            <a:pPr algn="r"/>
            <a:r>
              <a:rPr lang="en-US" b="1" dirty="0">
                <a:solidFill>
                  <a:srgbClr val="00CED2"/>
                </a:solidFill>
              </a:rPr>
              <a:t>DNase Signal + </a:t>
            </a:r>
            <a:r>
              <a:rPr lang="en-US" b="1" dirty="0" smtClean="0">
                <a:solidFill>
                  <a:srgbClr val="00CED2"/>
                </a:solidFill>
              </a:rPr>
              <a:t>2 x H3K27ac Signal</a:t>
            </a:r>
          </a:p>
          <a:p>
            <a:pPr algn="r"/>
            <a:endParaRPr lang="en-US" b="1" dirty="0">
              <a:solidFill>
                <a:srgbClr val="0432F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04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Midbrain</a:t>
            </a:r>
            <a:endParaRPr lang="en-US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7029" y="643141"/>
            <a:ext cx="34276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69F04"/>
                </a:solidFill>
              </a:rPr>
              <a:t>DNase Signal</a:t>
            </a:r>
          </a:p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>
                <a:solidFill>
                  <a:srgbClr val="0432FD"/>
                </a:solidFill>
              </a:rPr>
              <a:t>DNase Signal + H3K27ac Signal</a:t>
            </a:r>
          </a:p>
          <a:p>
            <a:pPr algn="r"/>
            <a:r>
              <a:rPr lang="en-US" b="1" dirty="0" smtClean="0">
                <a:solidFill>
                  <a:srgbClr val="A135F1"/>
                </a:solidFill>
              </a:rPr>
              <a:t>4 x DNase </a:t>
            </a:r>
            <a:r>
              <a:rPr lang="en-US" b="1" dirty="0">
                <a:solidFill>
                  <a:srgbClr val="A135F1"/>
                </a:solidFill>
              </a:rPr>
              <a:t>Signal + H3K27ac </a:t>
            </a:r>
            <a:r>
              <a:rPr lang="en-US" b="1" dirty="0" smtClean="0">
                <a:solidFill>
                  <a:srgbClr val="A135F1"/>
                </a:solidFill>
              </a:rPr>
              <a:t>Signal</a:t>
            </a:r>
          </a:p>
          <a:p>
            <a:pPr algn="r"/>
            <a:r>
              <a:rPr lang="en-US" b="1" dirty="0" smtClean="0">
                <a:solidFill>
                  <a:srgbClr val="FF2F92"/>
                </a:solidFill>
              </a:rPr>
              <a:t>2 x DNase </a:t>
            </a:r>
            <a:r>
              <a:rPr lang="en-US" b="1" dirty="0">
                <a:solidFill>
                  <a:srgbClr val="FF2F92"/>
                </a:solidFill>
              </a:rPr>
              <a:t>Signal + H3K27ac Signal</a:t>
            </a:r>
          </a:p>
          <a:p>
            <a:pPr algn="r"/>
            <a:r>
              <a:rPr lang="en-US" b="1" dirty="0">
                <a:solidFill>
                  <a:srgbClr val="00CED2"/>
                </a:solidFill>
              </a:rPr>
              <a:t>DNase Signal + </a:t>
            </a:r>
            <a:r>
              <a:rPr lang="en-US" b="1" dirty="0" smtClean="0">
                <a:solidFill>
                  <a:srgbClr val="00CED2"/>
                </a:solidFill>
              </a:rPr>
              <a:t>2 x H3K27ac Signal</a:t>
            </a:r>
          </a:p>
          <a:p>
            <a:pPr algn="r"/>
            <a:endParaRPr lang="en-US" b="1" dirty="0">
              <a:solidFill>
                <a:srgbClr val="0432F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2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Neural Tube</a:t>
            </a:r>
            <a:endParaRPr lang="en-US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7029" y="643141"/>
            <a:ext cx="34276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69F04"/>
                </a:solidFill>
              </a:rPr>
              <a:t>DNase Signal</a:t>
            </a:r>
          </a:p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>
                <a:solidFill>
                  <a:srgbClr val="0432FD"/>
                </a:solidFill>
              </a:rPr>
              <a:t>DNase Signal + H3K27ac Signal</a:t>
            </a:r>
          </a:p>
          <a:p>
            <a:pPr algn="r"/>
            <a:r>
              <a:rPr lang="en-US" b="1" dirty="0" smtClean="0">
                <a:solidFill>
                  <a:srgbClr val="A135F1"/>
                </a:solidFill>
              </a:rPr>
              <a:t>4 x DNase </a:t>
            </a:r>
            <a:r>
              <a:rPr lang="en-US" b="1" dirty="0">
                <a:solidFill>
                  <a:srgbClr val="A135F1"/>
                </a:solidFill>
              </a:rPr>
              <a:t>Signal + H3K27ac </a:t>
            </a:r>
            <a:r>
              <a:rPr lang="en-US" b="1" dirty="0" smtClean="0">
                <a:solidFill>
                  <a:srgbClr val="A135F1"/>
                </a:solidFill>
              </a:rPr>
              <a:t>Signal</a:t>
            </a:r>
          </a:p>
          <a:p>
            <a:pPr algn="r"/>
            <a:r>
              <a:rPr lang="en-US" b="1" dirty="0" smtClean="0">
                <a:solidFill>
                  <a:srgbClr val="FF2F92"/>
                </a:solidFill>
              </a:rPr>
              <a:t>2 x DNase </a:t>
            </a:r>
            <a:r>
              <a:rPr lang="en-US" b="1" dirty="0">
                <a:solidFill>
                  <a:srgbClr val="FF2F92"/>
                </a:solidFill>
              </a:rPr>
              <a:t>Signal + H3K27ac Signal</a:t>
            </a:r>
          </a:p>
          <a:p>
            <a:pPr algn="r"/>
            <a:r>
              <a:rPr lang="en-US" b="1" dirty="0">
                <a:solidFill>
                  <a:srgbClr val="00CED2"/>
                </a:solidFill>
              </a:rPr>
              <a:t>DNase Signal + </a:t>
            </a:r>
            <a:r>
              <a:rPr lang="en-US" b="1" dirty="0" smtClean="0">
                <a:solidFill>
                  <a:srgbClr val="00CED2"/>
                </a:solidFill>
              </a:rPr>
              <a:t>2 x H3K27ac Signal</a:t>
            </a:r>
          </a:p>
          <a:p>
            <a:pPr algn="r"/>
            <a:endParaRPr lang="en-US" b="1" dirty="0">
              <a:solidFill>
                <a:srgbClr val="0432F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6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86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Controlling For Genome Coverage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8" y="1314450"/>
            <a:ext cx="8215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Issue #1 - There are more DNase peaks than H3K27ac peaks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Issue #2 – H3K27ac peaks are wider than DNase peaks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0017"/>
              </p:ext>
            </p:extLst>
          </p:nvPr>
        </p:nvGraphicFramePr>
        <p:xfrm>
          <a:off x="471487" y="4792427"/>
          <a:ext cx="8088925" cy="1743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785"/>
                <a:gridCol w="1617785"/>
                <a:gridCol w="1617785"/>
                <a:gridCol w="1617785"/>
                <a:gridCol w="1617785"/>
              </a:tblGrid>
              <a:tr h="58109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Hindbrain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Limb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Midbrain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Neural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Tube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109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DNase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150.6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bp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150.6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bp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150.4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bp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150.9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bp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109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H3K27ac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815.1 </a:t>
                      </a:r>
                      <a:r>
                        <a:rPr lang="nb-NO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bp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750.6 </a:t>
                      </a:r>
                      <a:r>
                        <a:rPr lang="nb-NO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bp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748.6 </a:t>
                      </a:r>
                      <a:r>
                        <a:rPr lang="hr-HR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bp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742.1</a:t>
                      </a:r>
                      <a:r>
                        <a:rPr lang="is-I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bp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098817"/>
              </p:ext>
            </p:extLst>
          </p:nvPr>
        </p:nvGraphicFramePr>
        <p:xfrm>
          <a:off x="471487" y="1961979"/>
          <a:ext cx="8088925" cy="1620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785"/>
                <a:gridCol w="1617785"/>
                <a:gridCol w="1617785"/>
                <a:gridCol w="1617785"/>
                <a:gridCol w="1617785"/>
              </a:tblGrid>
              <a:tr h="54022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Hindbrain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Limb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Midbrain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Neural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Tube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2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DNase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160,907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190,647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168,090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180,835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2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H3K27ac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34,130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28,049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28,960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30,431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08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938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Area Under PR Curves</a:t>
            </a:r>
            <a:endParaRPr lang="en-US" sz="3200" dirty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372075"/>
              </p:ext>
            </p:extLst>
          </p:nvPr>
        </p:nvGraphicFramePr>
        <p:xfrm>
          <a:off x="201899" y="1214278"/>
          <a:ext cx="8740201" cy="4242140"/>
        </p:xfrm>
        <a:graphic>
          <a:graphicData uri="http://schemas.openxmlformats.org/drawingml/2006/table">
            <a:tbl>
              <a:tblPr/>
              <a:tblGrid>
                <a:gridCol w="2585131"/>
                <a:gridCol w="1231014"/>
                <a:gridCol w="1231014"/>
                <a:gridCol w="1231014"/>
                <a:gridCol w="1231014"/>
                <a:gridCol w="1231014"/>
              </a:tblGrid>
              <a:tr h="606020">
                <a:tc>
                  <a:txBody>
                    <a:bodyPr/>
                    <a:lstStyle/>
                    <a:p>
                      <a:pPr algn="ctr" rtl="0" fontAlgn="b"/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Midbrain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Hindbrain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Neural Tube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Limb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effectLst/>
                          <a:latin typeface="+mj-lt"/>
                        </a:rPr>
                        <a:t>Average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+mj-lt"/>
                        </a:rPr>
                        <a:t>Only DNase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800" dirty="0">
                          <a:effectLst/>
                          <a:latin typeface="+mj-lt"/>
                        </a:rPr>
                        <a:t>0.3988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>
                          <a:effectLst/>
                          <a:latin typeface="+mj-lt"/>
                        </a:rPr>
                        <a:t>0.3572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>
                          <a:effectLst/>
                          <a:latin typeface="+mj-lt"/>
                        </a:rPr>
                        <a:t>0.3182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>
                          <a:effectLst/>
                          <a:latin typeface="+mj-lt"/>
                        </a:rPr>
                        <a:t>0.3805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>
                          <a:effectLst/>
                          <a:latin typeface="+mj-lt"/>
                        </a:rPr>
                        <a:t>36.37%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+mj-lt"/>
                        </a:rPr>
                        <a:t>4 </a:t>
                      </a:r>
                      <a:r>
                        <a:rPr lang="en-US" sz="1800" b="1" dirty="0" smtClean="0">
                          <a:effectLst/>
                          <a:latin typeface="+mj-lt"/>
                        </a:rPr>
                        <a:t>x DNase</a:t>
                      </a:r>
                      <a:r>
                        <a:rPr lang="en-US" sz="1800" b="1" baseline="0" dirty="0" smtClean="0">
                          <a:effectLst/>
                          <a:latin typeface="+mj-lt"/>
                        </a:rPr>
                        <a:t> + H3K27ac</a:t>
                      </a:r>
                      <a:endParaRPr lang="en-US" sz="1800" b="1" dirty="0">
                        <a:effectLst/>
                        <a:latin typeface="+mj-lt"/>
                      </a:endParaRP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>
                          <a:effectLst/>
                          <a:latin typeface="+mj-lt"/>
                        </a:rPr>
                        <a:t>0.4191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800" b="1" dirty="0">
                          <a:effectLst/>
                          <a:latin typeface="+mn-lt"/>
                        </a:rPr>
                        <a:t>0.3733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>
                          <a:effectLst/>
                          <a:latin typeface="+mj-lt"/>
                        </a:rPr>
                        <a:t>0.3295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800" b="1" dirty="0">
                          <a:effectLst/>
                          <a:latin typeface="+mn-lt"/>
                        </a:rPr>
                        <a:t>0.3904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>
                          <a:effectLst/>
                          <a:latin typeface="+mj-lt"/>
                        </a:rPr>
                        <a:t>37.81%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 smtClean="0">
                          <a:effectLst/>
                          <a:latin typeface="+mj-lt"/>
                        </a:rPr>
                        <a:t>2 x DNase</a:t>
                      </a:r>
                      <a:r>
                        <a:rPr lang="en-US" sz="1800" b="1" baseline="0" dirty="0" smtClean="0">
                          <a:effectLst/>
                          <a:latin typeface="+mj-lt"/>
                        </a:rPr>
                        <a:t> + H3K27ac</a:t>
                      </a:r>
                      <a:endParaRPr lang="en-US" sz="1800" b="1" dirty="0">
                        <a:effectLst/>
                        <a:latin typeface="+mj-lt"/>
                      </a:endParaRP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>
                          <a:effectLst/>
                          <a:latin typeface="+mj-lt"/>
                        </a:rPr>
                        <a:t>0.4286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>
                          <a:effectLst/>
                          <a:latin typeface="+mj-lt"/>
                        </a:rPr>
                        <a:t>0.3726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b="1" dirty="0">
                          <a:effectLst/>
                          <a:latin typeface="+mn-lt"/>
                        </a:rPr>
                        <a:t>0.3318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 dirty="0">
                          <a:effectLst/>
                          <a:latin typeface="+mj-lt"/>
                        </a:rPr>
                        <a:t>0.3869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 b="1" dirty="0">
                          <a:effectLst/>
                          <a:latin typeface="+mn-lt"/>
                        </a:rPr>
                        <a:t>38.00%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</a:tr>
              <a:tr h="606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 smtClean="0">
                          <a:effectLst/>
                          <a:latin typeface="+mj-lt"/>
                        </a:rPr>
                        <a:t>DNase</a:t>
                      </a:r>
                      <a:r>
                        <a:rPr lang="en-US" sz="1800" b="1" baseline="0" dirty="0" smtClean="0">
                          <a:effectLst/>
                          <a:latin typeface="+mj-lt"/>
                        </a:rPr>
                        <a:t> + H3K27ac</a:t>
                      </a:r>
                      <a:endParaRPr lang="en-US" sz="1800" b="1" dirty="0">
                        <a:effectLst/>
                        <a:latin typeface="+mj-lt"/>
                      </a:endParaRP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>
                          <a:effectLst/>
                          <a:latin typeface="+mj-lt"/>
                        </a:rPr>
                        <a:t>0.4353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>
                          <a:effectLst/>
                          <a:latin typeface="+mj-lt"/>
                        </a:rPr>
                        <a:t>0.3647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>
                          <a:effectLst/>
                          <a:latin typeface="+mj-lt"/>
                        </a:rPr>
                        <a:t>0.3201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>
                          <a:effectLst/>
                          <a:latin typeface="+mj-lt"/>
                        </a:rPr>
                        <a:t>0.3780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>
                          <a:effectLst/>
                          <a:latin typeface="+mj-lt"/>
                        </a:rPr>
                        <a:t>37.45%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 smtClean="0">
                          <a:effectLst/>
                          <a:latin typeface="+mj-lt"/>
                        </a:rPr>
                        <a:t>DNase</a:t>
                      </a:r>
                      <a:r>
                        <a:rPr lang="en-US" sz="1800" b="1" baseline="0" dirty="0" smtClean="0">
                          <a:effectLst/>
                          <a:latin typeface="+mj-lt"/>
                        </a:rPr>
                        <a:t> + 2 x H3K27ac</a:t>
                      </a:r>
                      <a:endParaRPr lang="en-US" sz="1800" b="1" dirty="0">
                        <a:effectLst/>
                        <a:latin typeface="+mj-lt"/>
                      </a:endParaRP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800" b="1" dirty="0">
                          <a:effectLst/>
                          <a:latin typeface="+mn-lt"/>
                        </a:rPr>
                        <a:t>0.4363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>
                          <a:effectLst/>
                          <a:latin typeface="+mj-lt"/>
                        </a:rPr>
                        <a:t>0.3531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800">
                          <a:effectLst/>
                          <a:latin typeface="+mj-lt"/>
                        </a:rPr>
                        <a:t>0.3051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800" dirty="0">
                          <a:effectLst/>
                          <a:latin typeface="+mj-lt"/>
                        </a:rPr>
                        <a:t>0.3634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>
                          <a:effectLst/>
                          <a:latin typeface="+mj-lt"/>
                        </a:rPr>
                        <a:t>36.45%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0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+mj-lt"/>
                        </a:rPr>
                        <a:t>Only H3K27ac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>
                          <a:effectLst/>
                          <a:latin typeface="+mj-lt"/>
                        </a:rPr>
                        <a:t>0.4154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 dirty="0">
                          <a:effectLst/>
                          <a:latin typeface="+mj-lt"/>
                        </a:rPr>
                        <a:t>0.3113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800" dirty="0">
                          <a:effectLst/>
                          <a:latin typeface="+mj-lt"/>
                        </a:rPr>
                        <a:t>0.2461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800">
                          <a:effectLst/>
                          <a:latin typeface="+mj-lt"/>
                        </a:rPr>
                        <a:t>0.3190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dirty="0">
                          <a:effectLst/>
                          <a:latin typeface="+mj-lt"/>
                        </a:rPr>
                        <a:t>32.29%</a:t>
                      </a:r>
                    </a:p>
                  </a:txBody>
                  <a:tcPr marL="33324" marR="33324" marT="22216" marB="2221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5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218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Methylation Results – H3K27ac Peak Space</a:t>
            </a:r>
            <a:endParaRPr lang="en-US" sz="32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34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Hindbrain – H3K27ac Peak Space</a:t>
            </a:r>
            <a:endParaRPr lang="en-US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7928" y="643141"/>
            <a:ext cx="3416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/>
              <a:t>% Methylated </a:t>
            </a:r>
            <a:r>
              <a:rPr lang="en-US" b="1" dirty="0" err="1" smtClean="0"/>
              <a:t>CpG</a:t>
            </a:r>
            <a:endParaRPr lang="en-US" b="1" dirty="0" smtClean="0"/>
          </a:p>
          <a:p>
            <a:pPr algn="r"/>
            <a:r>
              <a:rPr lang="en-US" b="1" dirty="0" smtClean="0">
                <a:solidFill>
                  <a:srgbClr val="A135F1"/>
                </a:solidFill>
              </a:rPr>
              <a:t>H3K27ac Signal + Methylation</a:t>
            </a:r>
          </a:p>
          <a:p>
            <a:pPr algn="r"/>
            <a:r>
              <a:rPr lang="en-US" b="1" dirty="0" smtClean="0">
                <a:solidFill>
                  <a:srgbClr val="FF2F92"/>
                </a:solidFill>
              </a:rPr>
              <a:t>H3K27ac Signal x 2 + Methylation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20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Limb – H3K27ac Peak Space</a:t>
            </a:r>
            <a:endParaRPr lang="en-US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7928" y="643141"/>
            <a:ext cx="3416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/>
              <a:t>% Methylated </a:t>
            </a:r>
            <a:r>
              <a:rPr lang="en-US" b="1" dirty="0" err="1" smtClean="0"/>
              <a:t>CpG</a:t>
            </a:r>
            <a:endParaRPr lang="en-US" b="1" dirty="0" smtClean="0"/>
          </a:p>
          <a:p>
            <a:pPr algn="r"/>
            <a:r>
              <a:rPr lang="en-US" b="1" dirty="0" smtClean="0">
                <a:solidFill>
                  <a:srgbClr val="A135F1"/>
                </a:solidFill>
              </a:rPr>
              <a:t>H3K27ac Signal + Methylation</a:t>
            </a:r>
          </a:p>
          <a:p>
            <a:pPr algn="r"/>
            <a:r>
              <a:rPr lang="en-US" b="1" dirty="0" smtClean="0">
                <a:solidFill>
                  <a:srgbClr val="FF2F92"/>
                </a:solidFill>
              </a:rPr>
              <a:t>H3K27ac Signal x 2 + Methylation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37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Midbrain – H3K27ac Peak Space</a:t>
            </a:r>
            <a:endParaRPr lang="en-US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7928" y="643141"/>
            <a:ext cx="3416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/>
              <a:t>% Methylated </a:t>
            </a:r>
            <a:r>
              <a:rPr lang="en-US" b="1" dirty="0" err="1" smtClean="0"/>
              <a:t>CpG</a:t>
            </a:r>
            <a:endParaRPr lang="en-US" b="1" dirty="0" smtClean="0"/>
          </a:p>
          <a:p>
            <a:pPr algn="r"/>
            <a:r>
              <a:rPr lang="en-US" b="1" dirty="0" smtClean="0">
                <a:solidFill>
                  <a:srgbClr val="A135F1"/>
                </a:solidFill>
              </a:rPr>
              <a:t>H3K27ac Signal + Methylation</a:t>
            </a:r>
          </a:p>
          <a:p>
            <a:pPr algn="r"/>
            <a:r>
              <a:rPr lang="en-US" b="1" dirty="0" smtClean="0">
                <a:solidFill>
                  <a:srgbClr val="FF2F92"/>
                </a:solidFill>
              </a:rPr>
              <a:t>H3K27ac Signal x 2 + Methylation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9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Neural Tube - H3K27ac Peak Space</a:t>
            </a:r>
            <a:endParaRPr lang="en-US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7928" y="643141"/>
            <a:ext cx="3416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/>
              <a:t>% Methylated </a:t>
            </a:r>
            <a:r>
              <a:rPr lang="en-US" b="1" dirty="0" err="1" smtClean="0"/>
              <a:t>CpG</a:t>
            </a:r>
            <a:endParaRPr lang="en-US" b="1" dirty="0" smtClean="0"/>
          </a:p>
          <a:p>
            <a:pPr algn="r"/>
            <a:r>
              <a:rPr lang="en-US" b="1" dirty="0" smtClean="0">
                <a:solidFill>
                  <a:srgbClr val="A135F1"/>
                </a:solidFill>
              </a:rPr>
              <a:t>H3K27ac Signal + Methylation</a:t>
            </a:r>
          </a:p>
          <a:p>
            <a:pPr algn="r"/>
            <a:r>
              <a:rPr lang="en-US" b="1" dirty="0" smtClean="0">
                <a:solidFill>
                  <a:srgbClr val="FF2F92"/>
                </a:solidFill>
              </a:rPr>
              <a:t>H3K27ac Signal x 2 + Methylation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0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199198"/>
              </p:ext>
            </p:extLst>
          </p:nvPr>
        </p:nvGraphicFramePr>
        <p:xfrm>
          <a:off x="282176" y="1285875"/>
          <a:ext cx="8579643" cy="3386134"/>
        </p:xfrm>
        <a:graphic>
          <a:graphicData uri="http://schemas.openxmlformats.org/drawingml/2006/table">
            <a:tbl>
              <a:tblPr/>
              <a:tblGrid>
                <a:gridCol w="2416103"/>
                <a:gridCol w="1232708"/>
                <a:gridCol w="1232708"/>
                <a:gridCol w="1232708"/>
                <a:gridCol w="1232708"/>
                <a:gridCol w="1232708"/>
              </a:tblGrid>
              <a:tr h="832136">
                <a:tc>
                  <a:txBody>
                    <a:bodyPr/>
                    <a:lstStyle/>
                    <a:p>
                      <a:pPr rtl="0" fontAlgn="b"/>
                      <a:endParaRPr lang="en-US" sz="2000" b="1" dirty="0">
                        <a:effectLst/>
                      </a:endParaRP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Midbrain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Hindbrain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Neural Tube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Limb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>
                          <a:effectLst/>
                          <a:latin typeface="Calibri" charset="0"/>
                        </a:rPr>
                        <a:t>Average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H3K27ac Signal Only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2000" b="1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0.4180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1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0.3236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20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0.2579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0.3249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33.11%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Methylation Only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0.3605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20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0.2912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20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0.2135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20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0.3057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29.27%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13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H3K27ac + Methylation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20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0.4038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20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0.3191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20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0.2624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0.3289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32.85%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13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 x H3K27ac + Methylation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20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0.4114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20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0.3225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2000" b="1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0.2663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20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0.3285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1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33.22%</a:t>
                      </a:r>
                    </a:p>
                  </a:txBody>
                  <a:tcPr marL="33994" marR="33994" marT="22663" marB="2266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9938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Area Under PR Curves</a:t>
            </a:r>
            <a:endParaRPr lang="en-US" sz="3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90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36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Conclusion – Part II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715" y="1079292"/>
            <a:ext cx="83495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1. For time point/tissue combinations with DNase data and H3K27ac data: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center predictions on DNase peaks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rank peaks based on an average rank of DNase x 2 + H3K27ac signal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2. For </a:t>
            </a:r>
            <a:r>
              <a:rPr lang="en-US" sz="2400" dirty="0">
                <a:latin typeface="+mj-lt"/>
              </a:rPr>
              <a:t>time </a:t>
            </a:r>
            <a:r>
              <a:rPr lang="en-US" sz="2400" dirty="0" smtClean="0">
                <a:latin typeface="+mj-lt"/>
              </a:rPr>
              <a:t>point/tissue </a:t>
            </a:r>
            <a:r>
              <a:rPr lang="en-US" sz="2400" dirty="0">
                <a:latin typeface="+mj-lt"/>
              </a:rPr>
              <a:t>combinations with </a:t>
            </a:r>
            <a:r>
              <a:rPr lang="en-US" sz="2400" dirty="0" smtClean="0">
                <a:latin typeface="+mj-lt"/>
              </a:rPr>
              <a:t>only H3K27ac </a:t>
            </a:r>
            <a:r>
              <a:rPr lang="en-US" sz="2400" dirty="0">
                <a:latin typeface="+mj-lt"/>
              </a:rPr>
              <a:t>data: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latin typeface="+mj-lt"/>
              </a:rPr>
              <a:t>center predictions on </a:t>
            </a:r>
            <a:r>
              <a:rPr lang="en-US" sz="2400" dirty="0" smtClean="0">
                <a:latin typeface="+mj-lt"/>
              </a:rPr>
              <a:t>H3K27ac peaks</a:t>
            </a:r>
            <a:endParaRPr lang="en-US" sz="2400" dirty="0">
              <a:latin typeface="+mj-lt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latin typeface="+mj-lt"/>
              </a:rPr>
              <a:t>rank peaks based on </a:t>
            </a:r>
            <a:r>
              <a:rPr lang="en-US" sz="2400" dirty="0" smtClean="0">
                <a:latin typeface="+mj-lt"/>
              </a:rPr>
              <a:t>an average rank of H3K27ac signal x 2 + </a:t>
            </a:r>
            <a:r>
              <a:rPr lang="en-US" sz="2400" dirty="0" err="1" smtClean="0">
                <a:latin typeface="+mj-lt"/>
              </a:rPr>
              <a:t>CpG</a:t>
            </a:r>
            <a:r>
              <a:rPr lang="en-US" sz="2400" dirty="0" smtClean="0">
                <a:latin typeface="+mj-lt"/>
              </a:rPr>
              <a:t> % methylation</a:t>
            </a:r>
            <a:endParaRPr lang="en-US" sz="2400" dirty="0">
              <a:latin typeface="+mj-lt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9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86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Controlling For Genome Coverage - Solutions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8" y="1314450"/>
            <a:ext cx="8215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Step #1 – Control for the number of peaks (use the same number of H3K27ac peaks and DNase peaks)</a:t>
            </a:r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Step #2 –Set </a:t>
            </a:r>
            <a:r>
              <a:rPr lang="en-US" sz="2400" dirty="0">
                <a:latin typeface="+mj-lt"/>
              </a:rPr>
              <a:t>all peak widths to 300 </a:t>
            </a:r>
            <a:r>
              <a:rPr lang="en-US" sz="2400" dirty="0" err="1">
                <a:latin typeface="+mj-lt"/>
              </a:rPr>
              <a:t>bp</a:t>
            </a:r>
            <a:r>
              <a:rPr lang="en-US" sz="2400" dirty="0">
                <a:latin typeface="+mj-lt"/>
              </a:rPr>
              <a:t> centered around summit (H3K27ac) or center of peak (DNase)</a:t>
            </a: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0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86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Methods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8" y="1314450"/>
            <a:ext cx="82153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We intersected peaks with VISTA elements using </a:t>
            </a:r>
            <a:r>
              <a:rPr lang="en-US" sz="2400" dirty="0" err="1" smtClean="0">
                <a:latin typeface="+mj-lt"/>
              </a:rPr>
              <a:t>Bedtools</a:t>
            </a:r>
            <a:r>
              <a:rPr lang="en-US" sz="2400" dirty="0" smtClean="0">
                <a:latin typeface="+mj-lt"/>
              </a:rPr>
              <a:t> and required each peak to overlap at least 5% of the VISTA element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For DNase, we used only replicate 1 datasets. For H3K27ac, we used the combined replicate datasets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294582"/>
              </p:ext>
            </p:extLst>
          </p:nvPr>
        </p:nvGraphicFramePr>
        <p:xfrm>
          <a:off x="1106773" y="2439041"/>
          <a:ext cx="6930453" cy="2490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151"/>
                <a:gridCol w="2310151"/>
                <a:gridCol w="2310151"/>
              </a:tblGrid>
              <a:tr h="83026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VISTA Positive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VISTA Negative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02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Overlaps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Peak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True Positive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False Positive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02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Does Not </a:t>
                      </a: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Overlap Peak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False Negative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True Negative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86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Methods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8" y="1314450"/>
            <a:ext cx="8215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We generated PR curves by ranking the peaks by different metrics such as p-value, signal, and average ranked signal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We assigned VISTA elements that do NOT overlap a peak signals of 0 and p-values of 1. These regions are the straight lines at the end of each PR curve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9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218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Part I Results</a:t>
            </a:r>
            <a:endParaRPr lang="en-US" sz="32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7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41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Hindbrain – DNase Peak Space</a:t>
            </a:r>
            <a:endParaRPr lang="en-US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4020" y="643141"/>
            <a:ext cx="31806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2500"/>
                </a:solidFill>
              </a:rPr>
              <a:t>Peak P-value</a:t>
            </a:r>
          </a:p>
          <a:p>
            <a:pPr algn="r"/>
            <a:r>
              <a:rPr lang="en-US" b="1" dirty="0" smtClean="0">
                <a:solidFill>
                  <a:srgbClr val="F69F04"/>
                </a:solidFill>
              </a:rPr>
              <a:t>DNase Signal</a:t>
            </a:r>
          </a:p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>
                <a:solidFill>
                  <a:srgbClr val="0432FD"/>
                </a:solidFill>
              </a:rPr>
              <a:t>DNase Signal + H3K27ac Signal</a:t>
            </a:r>
          </a:p>
          <a:p>
            <a:pPr algn="r"/>
            <a:r>
              <a:rPr lang="en-US" b="1" dirty="0" smtClean="0">
                <a:solidFill>
                  <a:srgbClr val="A135F1"/>
                </a:solidFill>
              </a:rPr>
              <a:t>DNase P-value +H3K27ac Signal</a:t>
            </a:r>
            <a:endParaRPr lang="en-US" b="1" dirty="0">
              <a:solidFill>
                <a:srgbClr val="A135F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4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Hindbrain – H3K27ac Peak Space</a:t>
            </a:r>
            <a:endParaRPr lang="en-US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5709" y="643141"/>
            <a:ext cx="30989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2500"/>
                </a:solidFill>
              </a:rPr>
              <a:t>Peak P-value</a:t>
            </a:r>
          </a:p>
          <a:p>
            <a:pPr algn="r"/>
            <a:r>
              <a:rPr lang="en-US" b="1" dirty="0" smtClean="0">
                <a:solidFill>
                  <a:srgbClr val="F69F04"/>
                </a:solidFill>
              </a:rPr>
              <a:t>DNase Signal</a:t>
            </a:r>
          </a:p>
          <a:p>
            <a:pPr algn="r"/>
            <a:r>
              <a:rPr lang="en-US" b="1" dirty="0" smtClean="0">
                <a:solidFill>
                  <a:srgbClr val="80FA03"/>
                </a:solidFill>
              </a:rPr>
              <a:t>H3K27ac Signal</a:t>
            </a:r>
          </a:p>
          <a:p>
            <a:pPr algn="r"/>
            <a:r>
              <a:rPr lang="en-US" b="1" dirty="0" smtClean="0">
                <a:solidFill>
                  <a:srgbClr val="0432FD"/>
                </a:solidFill>
              </a:rPr>
              <a:t>DNase Signal + H3K27ac Signal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163-C20C-EC42-A765-B2306876EC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93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1321</Words>
  <Application>Microsoft Macintosh PowerPoint</Application>
  <PresentationFormat>On-screen Show (4:3)</PresentationFormat>
  <Paragraphs>466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41</cp:revision>
  <dcterms:created xsi:type="dcterms:W3CDTF">2015-12-29T16:19:40Z</dcterms:created>
  <dcterms:modified xsi:type="dcterms:W3CDTF">2015-12-30T19:26:40Z</dcterms:modified>
</cp:coreProperties>
</file>