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62" r:id="rId5"/>
    <p:sldId id="264" r:id="rId6"/>
    <p:sldId id="269" r:id="rId7"/>
    <p:sldId id="260" r:id="rId8"/>
    <p:sldId id="261" r:id="rId9"/>
    <p:sldId id="263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/>
    <p:restoredTop sz="50000"/>
  </p:normalViewPr>
  <p:slideViewPr>
    <p:cSldViewPr snapToGrid="0" snapToObjects="1">
      <p:cViewPr>
        <p:scale>
          <a:sx n="90" d="100"/>
          <a:sy n="90" d="100"/>
        </p:scale>
        <p:origin x="124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95676-1DEE-4740-A99E-2A6436D00F61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1B20-0AF2-2843-8C08-656E17F2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6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Deoxyribonuclease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IBC-312</a:t>
            </a: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number for each category/annotation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1B20-0AF2-2843-8C08-656E17F2C4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1B20-0AF2-2843-8C08-656E17F2C4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DDA4-19BC-B14F-88DD-4059B7FE18D7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A978-F3A1-2D45-AC6E-473FA535DF47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2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293B-455E-7645-96E2-8E9E1B2949F9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BE6C-F9C2-6B47-B69C-44E1D550AAD8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B451-A9C3-B442-9FD1-AF43307C1990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0B04-2FD4-EB4D-B39A-33B25DF4BE8A}" type="datetime1">
              <a:rPr lang="en-US" smtClean="0"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1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2D30-FBEA-834D-A666-2FEBD0AAA636}" type="datetime1">
              <a:rPr lang="en-US" smtClean="0"/>
              <a:t>12/22/15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2E-8FD0-E043-901E-9DE6F1A2C4AB}" type="datetime1">
              <a:rPr lang="en-US" smtClean="0"/>
              <a:t>12/22/15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7D70-1556-284E-AC0D-7A9771CA0A99}" type="datetime1">
              <a:rPr lang="en-US" smtClean="0"/>
              <a:t>12/22/15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43B1-68ED-A241-BC37-10B75F0D6760}" type="datetime1">
              <a:rPr lang="en-US" smtClean="0"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0889-4EC7-2D40-BFCB-A075E7EDF351}" type="datetime1">
              <a:rPr lang="en-US" smtClean="0"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8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AED9-1B92-4E46-9C2E-9FA9264B93EA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Somatic Mutations Analysis for IBC WGS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December 22, 2015</a:t>
            </a:r>
          </a:p>
          <a:p>
            <a:r>
              <a:rPr lang="en-US" sz="2800" dirty="0" smtClean="0"/>
              <a:t>Xiaotong Li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Inferring mutational signatures from SNVs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31886"/>
            <a:ext cx="90297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Example: eight cancer types </a:t>
            </a:r>
            <a:r>
              <a:rPr lang="en-US" sz="1800" dirty="0" smtClean="0"/>
              <a:t>(whole-</a:t>
            </a:r>
            <a:r>
              <a:rPr lang="en-US" sz="1800" dirty="0" err="1" smtClean="0"/>
              <a:t>exome</a:t>
            </a:r>
            <a:r>
              <a:rPr lang="en-US" sz="1800" dirty="0" smtClean="0"/>
              <a:t> sequenced samples)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62" y="1631891"/>
            <a:ext cx="5527675" cy="4702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4225" y="6334125"/>
            <a:ext cx="514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a Observed mutational spectrum of each study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Decompose the mutational spectra into five mutational signatures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Inferring mutational signatures from SNVs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4" y="1637460"/>
            <a:ext cx="6932613" cy="48427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1371604"/>
            <a:ext cx="9086847" cy="51863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Hierarchical clustering based on the presence of signatures in each study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800" dirty="0" smtClean="0"/>
              <a:t>Underlines the similarities in mutational processes of biologically related cancer types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89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Inferring mutational signatures from SNVs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5577993" cy="3173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49" y="2332036"/>
            <a:ext cx="3657599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Cancer types:</a:t>
            </a:r>
            <a:br>
              <a:rPr lang="en-US" dirty="0"/>
            </a:br>
            <a:r>
              <a:rPr lang="en-US" dirty="0"/>
              <a:t>- </a:t>
            </a:r>
            <a:r>
              <a:rPr lang="en-US" sz="1600" dirty="0"/>
              <a:t>GBM: </a:t>
            </a:r>
            <a:r>
              <a:rPr lang="en-US" sz="1600" dirty="0" err="1"/>
              <a:t>glioblastoma</a:t>
            </a:r>
            <a:r>
              <a:rPr lang="en-US" sz="1600" dirty="0"/>
              <a:t> </a:t>
            </a:r>
            <a:r>
              <a:rPr lang="en-US" sz="1600" dirty="0" err="1"/>
              <a:t>multiforme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HNSC: head and neck squamous cell </a:t>
            </a:r>
            <a:r>
              <a:rPr lang="en-US" sz="1600" dirty="0" smtClean="0"/>
              <a:t>carcinoma</a:t>
            </a:r>
          </a:p>
          <a:p>
            <a:r>
              <a:rPr lang="en-US" sz="1600" dirty="0" smtClean="0"/>
              <a:t>- </a:t>
            </a:r>
            <a:r>
              <a:rPr lang="en-US" sz="1600" dirty="0"/>
              <a:t>KIRC: kidney </a:t>
            </a:r>
            <a:r>
              <a:rPr lang="en-US" sz="1600" dirty="0" err="1"/>
              <a:t>chromophobe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LUAD: lung adenocarcinoma</a:t>
            </a:r>
            <a:br>
              <a:rPr lang="en-US" sz="1600" dirty="0"/>
            </a:br>
            <a:r>
              <a:rPr lang="en-US" sz="1600" dirty="0"/>
              <a:t>- LUSC: lung squamous cell carcinoma</a:t>
            </a:r>
            <a:br>
              <a:rPr lang="en-US" sz="1600" dirty="0"/>
            </a:br>
            <a:r>
              <a:rPr lang="en-US" sz="1600" dirty="0"/>
              <a:t>- OV: ovarian serous </a:t>
            </a:r>
            <a:r>
              <a:rPr lang="en-US" sz="1600" dirty="0" err="1"/>
              <a:t>cystadenocarcinoma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SKCM: skin cutaneous melanoma</a:t>
            </a:r>
            <a:br>
              <a:rPr lang="en-US" sz="1600" dirty="0"/>
            </a:br>
            <a:r>
              <a:rPr lang="en-US" sz="1600" dirty="0"/>
              <a:t>- THCA: thyroid carcinoma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89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Inferring mutational signatures from SNVs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7237" y="1671638"/>
            <a:ext cx="7629525" cy="4357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IBC samples</a:t>
            </a:r>
          </a:p>
          <a:p>
            <a:pPr lvl="1"/>
            <a:r>
              <a:rPr lang="en-US" sz="2000" dirty="0" smtClean="0"/>
              <a:t>decipher mutational signatures </a:t>
            </a:r>
          </a:p>
          <a:p>
            <a:pPr lvl="1"/>
            <a:r>
              <a:rPr lang="en-US" sz="2000" dirty="0" smtClean="0"/>
              <a:t>hierarchical clustering (ages; ER status; PR status; HER2 status, etc.)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IBC samples </a:t>
            </a:r>
            <a:r>
              <a:rPr lang="en-US" sz="2400" dirty="0" smtClean="0">
                <a:solidFill>
                  <a:srgbClr val="FF0000"/>
                </a:solidFill>
              </a:rPr>
              <a:t>vs.</a:t>
            </a:r>
            <a:r>
              <a:rPr lang="en-US" sz="2400" dirty="0" smtClean="0"/>
              <a:t> Non-IBC samples</a:t>
            </a:r>
          </a:p>
          <a:p>
            <a:pPr lvl="1"/>
            <a:r>
              <a:rPr lang="en-US" sz="2000" dirty="0" smtClean="0"/>
              <a:t>decipher mutational signatures</a:t>
            </a:r>
          </a:p>
          <a:p>
            <a:pPr lvl="1"/>
            <a:r>
              <a:rPr lang="en-US" sz="2000" dirty="0" smtClean="0"/>
              <a:t>hierarchical clustering</a:t>
            </a:r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Inflammatory Breast Cancer (IBC)</a:t>
            </a:r>
            <a:r>
              <a:rPr lang="en-US" sz="2400" baseline="30000" dirty="0" smtClean="0"/>
              <a:t>[1]</a:t>
            </a:r>
            <a:endParaRPr lang="en-US" sz="2400" dirty="0" smtClean="0"/>
          </a:p>
          <a:p>
            <a:pPr lvl="1"/>
            <a:r>
              <a:rPr lang="en-US" sz="2000" dirty="0"/>
              <a:t>Rare (1%~4%) </a:t>
            </a:r>
            <a:r>
              <a:rPr lang="en-US" sz="2000" dirty="0" smtClean="0"/>
              <a:t>&amp; Aggressive</a:t>
            </a:r>
          </a:p>
          <a:p>
            <a:pPr lvl="1"/>
            <a:r>
              <a:rPr lang="en-US" sz="2000" dirty="0" smtClean="0"/>
              <a:t>Affects young patients population</a:t>
            </a:r>
          </a:p>
          <a:p>
            <a:pPr lvl="1"/>
            <a:r>
              <a:rPr lang="en-US" sz="2000" dirty="0" smtClean="0"/>
              <a:t>Standard breast cancer risk factors NOT applicable</a:t>
            </a:r>
          </a:p>
          <a:p>
            <a:pPr lvl="1"/>
            <a:r>
              <a:rPr lang="en-US" sz="2000" dirty="0" smtClean="0"/>
              <a:t>NO known risk factors specified to IBC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ecurrence and/or metastases</a:t>
            </a:r>
          </a:p>
          <a:p>
            <a:pPr lvl="1"/>
            <a:r>
              <a:rPr lang="en-US" sz="2000" dirty="0" smtClean="0"/>
              <a:t>5-year survival rate: l</a:t>
            </a:r>
            <a:r>
              <a:rPr lang="en-US" altLang="zh-CN" sz="2000" dirty="0" smtClean="0"/>
              <a:t>imited to 40%</a:t>
            </a:r>
            <a:r>
              <a:rPr lang="en-US" altLang="zh-CN" sz="2000" baseline="30000" dirty="0" smtClean="0"/>
              <a:t>[2]</a:t>
            </a:r>
            <a:endParaRPr lang="en-US" sz="2000" dirty="0" smtClean="0"/>
          </a:p>
          <a:p>
            <a:r>
              <a:rPr lang="en-US" sz="2400" dirty="0" smtClean="0"/>
              <a:t>Whole genome sequencing on 20 IBC samples </a:t>
            </a:r>
          </a:p>
          <a:p>
            <a:pPr lvl="1"/>
            <a:r>
              <a:rPr lang="en-US" sz="2000" dirty="0" smtClean="0"/>
              <a:t>Matched tumor-normal pairs</a:t>
            </a:r>
          </a:p>
          <a:p>
            <a:pPr lvl="1"/>
            <a:r>
              <a:rPr lang="en-US" sz="2000" dirty="0" smtClean="0"/>
              <a:t>Coverage: tumor sample: 60X; normal sample: 60X(the first two) /40X</a:t>
            </a:r>
          </a:p>
          <a:p>
            <a:pPr marL="57150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213" y="6173787"/>
            <a:ext cx="2133600" cy="365125"/>
          </a:xfrm>
        </p:spPr>
        <p:txBody>
          <a:bodyPr/>
          <a:lstStyle/>
          <a:p>
            <a:fld id="{14C9E246-013B-234B-ABF1-C29D53B352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289"/>
            <a:ext cx="8229600" cy="9182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Somatic SNV for IBC Samples </a:t>
            </a:r>
            <a:r>
              <a:rPr lang="en-US" sz="2400" dirty="0" smtClean="0">
                <a:solidFill>
                  <a:srgbClr val="FF0000"/>
                </a:solidFill>
              </a:rPr>
              <a:t>(average)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17567"/>
              </p:ext>
            </p:extLst>
          </p:nvPr>
        </p:nvGraphicFramePr>
        <p:xfrm>
          <a:off x="1007522" y="1135999"/>
          <a:ext cx="6804212" cy="132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9488"/>
                <a:gridCol w="44347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Somatic variant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5941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(4030)</a:t>
                      </a:r>
                      <a:r>
                        <a:rPr lang="en-US" sz="1600" baseline="300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endParaRPr lang="en-US" sz="160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(min: 1109; max: 24815; median:</a:t>
                      </a:r>
                      <a:r>
                        <a:rPr lang="en-US" sz="1600" baseline="0" dirty="0" smtClean="0"/>
                        <a:t> 3865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Coding variants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53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(56)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Non-coding variants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</a:rPr>
                        <a:t>5888 </a:t>
                      </a:r>
                      <a:r>
                        <a:rPr lang="en-US" sz="1600" b="0" dirty="0" smtClean="0">
                          <a:solidFill>
                            <a:srgbClr val="00B0F0"/>
                          </a:solidFill>
                        </a:rPr>
                        <a:t>(3974)</a:t>
                      </a:r>
                      <a:endParaRPr lang="en-US" sz="1600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58699"/>
              </p:ext>
            </p:extLst>
          </p:nvPr>
        </p:nvGraphicFramePr>
        <p:xfrm>
          <a:off x="294832" y="3317784"/>
          <a:ext cx="315767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708"/>
                <a:gridCol w="964964"/>
              </a:tblGrid>
              <a:tr h="2839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Coding variants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68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synonymous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14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(16)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2725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nonsynonymous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37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(36)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prematureStop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(3)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66189"/>
              </p:ext>
            </p:extLst>
          </p:nvPr>
        </p:nvGraphicFramePr>
        <p:xfrm>
          <a:off x="3876064" y="2841384"/>
          <a:ext cx="4682551" cy="340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11"/>
                <a:gridCol w="1178540"/>
              </a:tblGrid>
              <a:tr h="2692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Non-coding</a:t>
                      </a:r>
                      <a:r>
                        <a:rPr lang="en-US" sz="1400" baseline="0" dirty="0" smtClean="0"/>
                        <a:t> variants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0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TFP</a:t>
                      </a:r>
                    </a:p>
                    <a:p>
                      <a:pPr algn="ctr"/>
                      <a:r>
                        <a:rPr lang="en-US" sz="1200" dirty="0" smtClean="0"/>
                        <a:t>(transcription factor</a:t>
                      </a:r>
                      <a:r>
                        <a:rPr lang="en-US" sz="1200" baseline="0" dirty="0" smtClean="0"/>
                        <a:t> binding peak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693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(544)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636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TFM</a:t>
                      </a:r>
                    </a:p>
                    <a:p>
                      <a:pPr algn="ctr"/>
                      <a:r>
                        <a:rPr lang="en-US" sz="1200" dirty="0" smtClean="0"/>
                        <a:t>(transcription</a:t>
                      </a:r>
                      <a:r>
                        <a:rPr lang="en-US" sz="1200" baseline="0" dirty="0" smtClean="0"/>
                        <a:t> factor bound motifs in peak regions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19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(17)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977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gene</a:t>
                      </a:r>
                    </a:p>
                    <a:p>
                      <a:pPr algn="ctr"/>
                      <a:r>
                        <a:rPr lang="en-US" sz="1200" dirty="0" smtClean="0"/>
                        <a:t>(TF regulating known cancer</a:t>
                      </a:r>
                      <a:r>
                        <a:rPr lang="en-US" sz="1200" baseline="0" dirty="0" smtClean="0"/>
                        <a:t> gene)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18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(15)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89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DHS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DNasel</a:t>
                      </a:r>
                      <a:r>
                        <a:rPr lang="en-US" sz="1200" dirty="0" smtClean="0"/>
                        <a:t> hypersensitive sites)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795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(616)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871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ncRNA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200" dirty="0" smtClean="0"/>
                        <a:t>(non-coding</a:t>
                      </a:r>
                      <a:r>
                        <a:rPr lang="en-US" sz="1200" baseline="0" dirty="0" smtClean="0"/>
                        <a:t> RNA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16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(14)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156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Pseudogene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15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(17)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334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Enhancer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318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(253)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430780"/>
            <a:ext cx="520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*:Average number of five ER+HER2- samples 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275569"/>
              </p:ext>
            </p:extLst>
          </p:nvPr>
        </p:nvGraphicFramePr>
        <p:xfrm>
          <a:off x="653753" y="3654986"/>
          <a:ext cx="42030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778"/>
                <a:gridCol w="1094282"/>
              </a:tblGrid>
              <a:tr h="2542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Network hubs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PPI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(protein protein interaction network 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1833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(1302)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187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(regulatory</a:t>
                      </a:r>
                      <a:r>
                        <a:rPr lang="en-US" sz="1400" baseline="0" dirty="0" smtClean="0"/>
                        <a:t> network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1024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(741)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360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PHOS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(phosphorylation network)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296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(207)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3516"/>
              </p:ext>
            </p:extLst>
          </p:nvPr>
        </p:nvGraphicFramePr>
        <p:xfrm>
          <a:off x="5163795" y="4204529"/>
          <a:ext cx="315767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36"/>
                <a:gridCol w="1578836"/>
              </a:tblGrid>
              <a:tr h="1350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Motif analysis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34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Motif</a:t>
                      </a:r>
                      <a:r>
                        <a:rPr lang="en-US" sz="1400" baseline="0" dirty="0" smtClean="0"/>
                        <a:t> Gain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(16)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2294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Motif Breaking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(15)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124289"/>
            <a:ext cx="8229600" cy="918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Somatic SNV for IBC Samples </a:t>
            </a:r>
            <a:r>
              <a:rPr lang="en-US" sz="2400" dirty="0" smtClean="0">
                <a:solidFill>
                  <a:srgbClr val="FF0000"/>
                </a:solidFill>
              </a:rPr>
              <a:t>(average)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430780"/>
            <a:ext cx="520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*:Average number of five ER+HER2- samples </a:t>
            </a:r>
            <a:endParaRPr lang="en-US" sz="1600" b="1" dirty="0">
              <a:solidFill>
                <a:srgbClr val="00B0F0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663950"/>
              </p:ext>
            </p:extLst>
          </p:nvPr>
        </p:nvGraphicFramePr>
        <p:xfrm>
          <a:off x="1007522" y="1135999"/>
          <a:ext cx="6804212" cy="132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9488"/>
                <a:gridCol w="44347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Somatic variant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5941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(4030)</a:t>
                      </a:r>
                      <a:r>
                        <a:rPr lang="en-US" sz="1600" baseline="300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endParaRPr lang="en-US" sz="160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(min: 1109; max: 24815; median:</a:t>
                      </a:r>
                      <a:r>
                        <a:rPr lang="en-US" sz="1600" baseline="0" dirty="0" smtClean="0"/>
                        <a:t> 3865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Coding variants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53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(56)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Non-coding variants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</a:rPr>
                        <a:t>5888 </a:t>
                      </a:r>
                      <a:r>
                        <a:rPr lang="en-US" sz="1600" b="0" dirty="0" smtClean="0">
                          <a:solidFill>
                            <a:srgbClr val="00B0F0"/>
                          </a:solidFill>
                        </a:rPr>
                        <a:t>(3974)</a:t>
                      </a:r>
                      <a:endParaRPr lang="en-US" sz="1600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Filtering of somatic variants for identification of candidate drivers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30" y="1792287"/>
            <a:ext cx="3966740" cy="4516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5887" y="1752604"/>
            <a:ext cx="168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IBC samples (average)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 1"/>
          <p:cNvSpPr/>
          <p:nvPr/>
        </p:nvSpPr>
        <p:spPr>
          <a:xfrm>
            <a:off x="1853231" y="1495363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1295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flipH="1">
            <a:off x="2079375" y="1808071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rminator 3"/>
          <p:cNvSpPr/>
          <p:nvPr/>
        </p:nvSpPr>
        <p:spPr>
          <a:xfrm>
            <a:off x="1376368" y="1975220"/>
            <a:ext cx="1546936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Breaks TF motif?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288104">
            <a:off x="1794309" y="2281430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8438" y="2314434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7" name="Right Arrow 6"/>
          <p:cNvSpPr/>
          <p:nvPr/>
        </p:nvSpPr>
        <p:spPr>
          <a:xfrm rot="2935572">
            <a:off x="2208489" y="2419747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cess 7"/>
          <p:cNvSpPr/>
          <p:nvPr/>
        </p:nvSpPr>
        <p:spPr>
          <a:xfrm>
            <a:off x="1273131" y="2646358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1282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Process 8"/>
          <p:cNvSpPr/>
          <p:nvPr/>
        </p:nvSpPr>
        <p:spPr>
          <a:xfrm>
            <a:off x="2541490" y="2653648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760" y="2319354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11" name="Down Arrow 10"/>
          <p:cNvSpPr/>
          <p:nvPr/>
        </p:nvSpPr>
        <p:spPr>
          <a:xfrm flipH="1">
            <a:off x="2743053" y="2973195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rminator 11"/>
          <p:cNvSpPr/>
          <p:nvPr/>
        </p:nvSpPr>
        <p:spPr>
          <a:xfrm>
            <a:off x="1936809" y="3140344"/>
            <a:ext cx="1818966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Target </a:t>
            </a:r>
            <a:r>
              <a:rPr lang="en-US" sz="1400" smtClean="0">
                <a:solidFill>
                  <a:schemeClr val="tx1"/>
                </a:solidFill>
              </a:rPr>
              <a:t>gene known?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2288104">
            <a:off x="2457987" y="3446554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12116" y="347955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15" name="Right Arrow 14"/>
          <p:cNvSpPr/>
          <p:nvPr/>
        </p:nvSpPr>
        <p:spPr>
          <a:xfrm rot="2935572">
            <a:off x="2872167" y="3584871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cess 15"/>
          <p:cNvSpPr/>
          <p:nvPr/>
        </p:nvSpPr>
        <p:spPr>
          <a:xfrm>
            <a:off x="1936809" y="3811482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Process 16"/>
          <p:cNvSpPr/>
          <p:nvPr/>
        </p:nvSpPr>
        <p:spPr>
          <a:xfrm>
            <a:off x="3205168" y="3818772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1438" y="348447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19" name="Down Arrow 18"/>
          <p:cNvSpPr/>
          <p:nvPr/>
        </p:nvSpPr>
        <p:spPr>
          <a:xfrm flipH="1">
            <a:off x="3396899" y="4138322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rminator 19"/>
          <p:cNvSpPr/>
          <p:nvPr/>
        </p:nvSpPr>
        <p:spPr>
          <a:xfrm>
            <a:off x="2487416" y="4305471"/>
            <a:ext cx="1922205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Target </a:t>
            </a:r>
            <a:r>
              <a:rPr lang="en-US" sz="1400" smtClean="0">
                <a:solidFill>
                  <a:schemeClr val="tx1"/>
                </a:solidFill>
              </a:rPr>
              <a:t>gene is a hub?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2288104">
            <a:off x="3111833" y="4611681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65962" y="464468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23" name="Right Arrow 22"/>
          <p:cNvSpPr/>
          <p:nvPr/>
        </p:nvSpPr>
        <p:spPr>
          <a:xfrm rot="2935572">
            <a:off x="3526013" y="4749998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cess 23"/>
          <p:cNvSpPr/>
          <p:nvPr/>
        </p:nvSpPr>
        <p:spPr>
          <a:xfrm>
            <a:off x="2590655" y="497660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Process 24"/>
          <p:cNvSpPr/>
          <p:nvPr/>
        </p:nvSpPr>
        <p:spPr>
          <a:xfrm>
            <a:off x="3859014" y="498389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5284" y="464960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27" name="Process 26"/>
          <p:cNvSpPr/>
          <p:nvPr/>
        </p:nvSpPr>
        <p:spPr>
          <a:xfrm>
            <a:off x="5793196" y="1481075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flipH="1">
            <a:off x="6039005" y="1821575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rminator 28"/>
          <p:cNvSpPr/>
          <p:nvPr/>
        </p:nvSpPr>
        <p:spPr>
          <a:xfrm>
            <a:off x="5154096" y="1988724"/>
            <a:ext cx="2192593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</a:t>
            </a:r>
            <a:r>
              <a:rPr lang="en-US" sz="1400" smtClean="0">
                <a:solidFill>
                  <a:schemeClr val="tx1"/>
                </a:solidFill>
              </a:rPr>
              <a:t>ultra-sensitive region?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2288104">
            <a:off x="5822764" y="2294934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576893" y="232793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32" name="Right Arrow 31"/>
          <p:cNvSpPr/>
          <p:nvPr/>
        </p:nvSpPr>
        <p:spPr>
          <a:xfrm rot="2935572">
            <a:off x="6236944" y="2433251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rocess 32"/>
          <p:cNvSpPr/>
          <p:nvPr/>
        </p:nvSpPr>
        <p:spPr>
          <a:xfrm>
            <a:off x="5301586" y="2659862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Process 33"/>
          <p:cNvSpPr/>
          <p:nvPr/>
        </p:nvSpPr>
        <p:spPr>
          <a:xfrm>
            <a:off x="6569945" y="2667152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96215" y="233285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36" name="Down Arrow 35"/>
          <p:cNvSpPr/>
          <p:nvPr/>
        </p:nvSpPr>
        <p:spPr>
          <a:xfrm flipH="1">
            <a:off x="4044752" y="436313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rminator 36"/>
          <p:cNvSpPr/>
          <p:nvPr/>
        </p:nvSpPr>
        <p:spPr>
          <a:xfrm>
            <a:off x="3223759" y="613294"/>
            <a:ext cx="1752603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In sensitive region?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 rot="2288104">
            <a:off x="3106422" y="910239"/>
            <a:ext cx="135623" cy="5112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864887" y="95250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40" name="Right Arrow 39"/>
          <p:cNvSpPr/>
          <p:nvPr/>
        </p:nvSpPr>
        <p:spPr>
          <a:xfrm rot="2935572">
            <a:off x="4828054" y="1090464"/>
            <a:ext cx="502765" cy="1377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101734" y="967260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42" name="Down Arrow 41"/>
          <p:cNvSpPr/>
          <p:nvPr/>
        </p:nvSpPr>
        <p:spPr>
          <a:xfrm flipH="1">
            <a:off x="6845251" y="2993322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rminator 42"/>
          <p:cNvSpPr/>
          <p:nvPr/>
        </p:nvSpPr>
        <p:spPr>
          <a:xfrm>
            <a:off x="6142244" y="3160471"/>
            <a:ext cx="1546936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Breaks TF motif?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2288104">
            <a:off x="6560185" y="3466681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314314" y="349968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46" name="Right Arrow 45"/>
          <p:cNvSpPr/>
          <p:nvPr/>
        </p:nvSpPr>
        <p:spPr>
          <a:xfrm rot="2935572">
            <a:off x="6974365" y="3604998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rocess 46"/>
          <p:cNvSpPr/>
          <p:nvPr/>
        </p:nvSpPr>
        <p:spPr>
          <a:xfrm>
            <a:off x="6039007" y="383160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Process 47"/>
          <p:cNvSpPr/>
          <p:nvPr/>
        </p:nvSpPr>
        <p:spPr>
          <a:xfrm>
            <a:off x="7307366" y="383889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3636" y="350460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50" name="Down Arrow 49"/>
          <p:cNvSpPr/>
          <p:nvPr/>
        </p:nvSpPr>
        <p:spPr>
          <a:xfrm flipH="1">
            <a:off x="7558085" y="4225776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rminator 50"/>
          <p:cNvSpPr/>
          <p:nvPr/>
        </p:nvSpPr>
        <p:spPr>
          <a:xfrm>
            <a:off x="6648602" y="4451917"/>
            <a:ext cx="1922205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Target gene known?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 flipH="1">
            <a:off x="7558085" y="4799466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rminator 54"/>
          <p:cNvSpPr/>
          <p:nvPr/>
        </p:nvSpPr>
        <p:spPr>
          <a:xfrm>
            <a:off x="6648602" y="5005943"/>
            <a:ext cx="1922205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Target </a:t>
            </a:r>
            <a:r>
              <a:rPr lang="en-US" sz="1400" smtClean="0">
                <a:solidFill>
                  <a:schemeClr val="tx1"/>
                </a:solidFill>
              </a:rPr>
              <a:t>gene is a hub?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 flipH="1">
            <a:off x="7559000" y="5357396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rminator 56"/>
          <p:cNvSpPr/>
          <p:nvPr/>
        </p:nvSpPr>
        <p:spPr>
          <a:xfrm>
            <a:off x="7120552" y="5544209"/>
            <a:ext cx="1052047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recurrent?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96215" y="4225776"/>
            <a:ext cx="2266320" cy="1819838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5" y="40341"/>
            <a:ext cx="7153835" cy="8471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Base substitution mutation spectra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" y="860612"/>
            <a:ext cx="9059936" cy="593686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78" y="434560"/>
            <a:ext cx="8229600" cy="829675"/>
          </a:xfrm>
        </p:spPr>
        <p:txBody>
          <a:bodyPr>
            <a:noAutofit/>
          </a:bodyPr>
          <a:lstStyle/>
          <a:p>
            <a:r>
              <a:rPr lang="en-US" sz="2800" dirty="0"/>
              <a:t>Genomic </a:t>
            </a:r>
            <a:r>
              <a:rPr lang="en-US" sz="2800" dirty="0" err="1"/>
              <a:t>heatmap</a:t>
            </a:r>
            <a:r>
              <a:rPr lang="en-US" sz="2800" dirty="0"/>
              <a:t> for base substitution frequency at </a:t>
            </a:r>
            <a:r>
              <a:rPr lang="en-US" sz="2800" dirty="0" smtClean="0"/>
              <a:t>tri-nucleotides </a:t>
            </a:r>
            <a:r>
              <a:rPr lang="en-US" sz="2800" dirty="0"/>
              <a:t>context</a:t>
            </a:r>
            <a:br>
              <a:rPr lang="en-US" sz="2800" dirty="0"/>
            </a:b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41867" y="1982630"/>
            <a:ext cx="5992076" cy="4619002"/>
            <a:chOff x="1374399" y="1328979"/>
            <a:chExt cx="7312401" cy="55290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1996" y="1328979"/>
              <a:ext cx="6844804" cy="55290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4399" y="1417638"/>
              <a:ext cx="564103" cy="524284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5" y="1828807"/>
            <a:ext cx="1378768" cy="1428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7129690" y="4108668"/>
            <a:ext cx="162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Five prime base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888" y="6542954"/>
            <a:ext cx="1285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Three prime base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0277" y="1546247"/>
            <a:ext cx="147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Mutation type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6624" y="1779698"/>
            <a:ext cx="509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C&gt;A               C&gt;G                C&gt;T               T&gt;A                T&gt;C                T&gt;G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26446" y="1001124"/>
            <a:ext cx="2267532" cy="67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400" dirty="0" smtClean="0">
                <a:latin typeface="Arial"/>
                <a:cs typeface="Arial"/>
              </a:rPr>
              <a:t>“Xp</a:t>
            </a:r>
            <a:r>
              <a:rPr lang="en-US" sz="1400" u="sng" dirty="0" smtClean="0">
                <a:latin typeface="Arial"/>
                <a:cs typeface="Arial"/>
              </a:rPr>
              <a:t>Y</a:t>
            </a:r>
            <a:r>
              <a:rPr lang="en-US" sz="1400" dirty="0" smtClean="0">
                <a:latin typeface="Arial"/>
                <a:cs typeface="Arial"/>
              </a:rPr>
              <a:t>pZ” triplet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200" dirty="0">
                <a:latin typeface="Arial"/>
                <a:cs typeface="Arial"/>
              </a:rPr>
              <a:t>Y</a:t>
            </a:r>
            <a:r>
              <a:rPr lang="en-US" sz="1200" dirty="0" smtClean="0">
                <a:latin typeface="Arial"/>
                <a:cs typeface="Arial"/>
              </a:rPr>
              <a:t>: Mutated base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200" dirty="0" smtClean="0">
                <a:latin typeface="Arial"/>
                <a:cs typeface="Arial"/>
              </a:rPr>
              <a:t>X,Z: Any base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Inferring Mutational Signatures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576" b="22653"/>
          <a:stretch/>
        </p:blipFill>
        <p:spPr>
          <a:xfrm>
            <a:off x="488950" y="1564481"/>
            <a:ext cx="8166100" cy="229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66" y="4045743"/>
            <a:ext cx="8365268" cy="2353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556</Words>
  <Application>Microsoft Macintosh PowerPoint</Application>
  <PresentationFormat>On-screen Show (4:3)</PresentationFormat>
  <Paragraphs>178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Wingdings</vt:lpstr>
      <vt:lpstr>宋体</vt:lpstr>
      <vt:lpstr>Arial</vt:lpstr>
      <vt:lpstr>Office Theme</vt:lpstr>
      <vt:lpstr>Somatic Mutations Analysis for IBC WGS data</vt:lpstr>
      <vt:lpstr>Background</vt:lpstr>
      <vt:lpstr>Somatic SNV for IBC Samples (average)</vt:lpstr>
      <vt:lpstr>PowerPoint Presentation</vt:lpstr>
      <vt:lpstr>Filtering of somatic variants for identification of candidate drivers</vt:lpstr>
      <vt:lpstr>PowerPoint Presentation</vt:lpstr>
      <vt:lpstr>Base substitution mutation spectra</vt:lpstr>
      <vt:lpstr>Genomic heatmap for base substitution frequency at tri-nucleotides context </vt:lpstr>
      <vt:lpstr>Inferring Mutational Signatures</vt:lpstr>
      <vt:lpstr>Inferring mutational signatures from SNVs</vt:lpstr>
      <vt:lpstr>Inferring mutational signatures from SNVs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Xiaotong Li</dc:creator>
  <cp:lastModifiedBy>Xiaotong Li</cp:lastModifiedBy>
  <cp:revision>102</cp:revision>
  <dcterms:created xsi:type="dcterms:W3CDTF">2015-11-16T15:34:36Z</dcterms:created>
  <dcterms:modified xsi:type="dcterms:W3CDTF">2015-12-22T23:42:31Z</dcterms:modified>
</cp:coreProperties>
</file>