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82" r:id="rId13"/>
    <p:sldId id="275" r:id="rId14"/>
    <p:sldId id="277" r:id="rId15"/>
    <p:sldId id="280" r:id="rId16"/>
    <p:sldId id="284" r:id="rId17"/>
    <p:sldId id="286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6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8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6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6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3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4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3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6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8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2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B463E-F123-3244-8913-7649F6040BC9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15AB0-8B06-7E45-9540-7270E4FE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8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multiple enhancers are used to regulate a gene in a cell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Jinrui</a:t>
            </a:r>
            <a:endParaRPr lang="en-US" dirty="0" smtClean="0"/>
          </a:p>
          <a:p>
            <a:r>
              <a:rPr lang="en-US" dirty="0" smtClean="0"/>
              <a:t>Dec 22</a:t>
            </a:r>
            <a:r>
              <a:rPr lang="en-US" baseline="30000" dirty="0" smtClean="0"/>
              <a:t>nd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40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Totally ~400 tissues/cell lines </a:t>
            </a:r>
          </a:p>
          <a:p>
            <a:pPr lvl="1"/>
            <a:r>
              <a:rPr lang="en-US" dirty="0" smtClean="0"/>
              <a:t>~400 </a:t>
            </a:r>
            <a:r>
              <a:rPr lang="en-US" dirty="0" err="1" smtClean="0"/>
              <a:t>vs</a:t>
            </a:r>
            <a:r>
              <a:rPr lang="en-US" dirty="0" smtClean="0"/>
              <a:t> ~400 =&gt; ~79800 paired comparisons</a:t>
            </a:r>
          </a:p>
          <a:p>
            <a:endParaRPr lang="en-US" dirty="0" smtClean="0"/>
          </a:p>
          <a:p>
            <a:r>
              <a:rPr lang="en-US" dirty="0" smtClean="0"/>
              <a:t>29000+ comparisons have been done </a:t>
            </a:r>
          </a:p>
          <a:p>
            <a:endParaRPr lang="en-US" dirty="0" smtClean="0"/>
          </a:p>
          <a:p>
            <a:r>
              <a:rPr lang="en-US" dirty="0" smtClean="0"/>
              <a:t>97% support my hypothesis (</a:t>
            </a:r>
            <a:r>
              <a:rPr lang="en-US" i="1" dirty="0" smtClean="0"/>
              <a:t>p</a:t>
            </a:r>
            <a:r>
              <a:rPr lang="en-US" dirty="0" smtClean="0"/>
              <a:t> &lt; 0.05) </a:t>
            </a:r>
          </a:p>
        </p:txBody>
      </p:sp>
    </p:spTree>
    <p:extLst>
      <p:ext uri="{BB962C8B-B14F-4D97-AF65-F5344CB8AC3E}">
        <p14:creationId xmlns:p14="http://schemas.microsoft.com/office/powerpoint/2010/main" val="3076226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 level and # of enhancers are slightly positively correlated (</a:t>
            </a:r>
            <a:r>
              <a:rPr lang="en-US" dirty="0"/>
              <a:t>spearman’s </a:t>
            </a:r>
            <a:r>
              <a:rPr lang="en-US" dirty="0" smtClean="0"/>
              <a:t>rho) </a:t>
            </a:r>
          </a:p>
        </p:txBody>
      </p:sp>
      <p:pic>
        <p:nvPicPr>
          <p:cNvPr id="4" name="Picture 3" descr="fig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10" y="2302924"/>
            <a:ext cx="6657126" cy="443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5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Expression level and # of enhancers are </a:t>
            </a:r>
            <a:r>
              <a:rPr lang="en-US" dirty="0" smtClean="0">
                <a:solidFill>
                  <a:srgbClr val="FF0000"/>
                </a:solidFill>
              </a:rPr>
              <a:t>slightly</a:t>
            </a:r>
            <a:r>
              <a:rPr lang="en-US" dirty="0" smtClean="0"/>
              <a:t> positive correlated </a:t>
            </a:r>
          </a:p>
          <a:p>
            <a:pPr lvl="1"/>
            <a:r>
              <a:rPr lang="en-US" dirty="0" smtClean="0"/>
              <a:t>Other biological factors such as activities of enhancers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Enhancer-linkage identification are extremely unreliable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Noise removal: </a:t>
            </a:r>
            <a:r>
              <a:rPr lang="en-US" dirty="0"/>
              <a:t>m</a:t>
            </a:r>
            <a:r>
              <a:rPr lang="en-US" dirty="0" smtClean="0"/>
              <a:t>edian expression level and # of enhancers are strongly correlated (rho = 0.65, an estimate of correlation upper-bound)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6247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807"/>
            <a:ext cx="8229600" cy="4525963"/>
          </a:xfrm>
        </p:spPr>
        <p:txBody>
          <a:bodyPr/>
          <a:lstStyle/>
          <a:p>
            <a:r>
              <a:rPr lang="en-US" dirty="0"/>
              <a:t>Genes using multiple enhancers have low expression noises</a:t>
            </a:r>
          </a:p>
          <a:p>
            <a:pPr lvl="1"/>
            <a:r>
              <a:rPr lang="en-US" dirty="0" smtClean="0"/>
              <a:t>Gene expression noise (CV^2)</a:t>
            </a:r>
          </a:p>
          <a:p>
            <a:pPr lvl="2"/>
            <a:r>
              <a:rPr lang="en-US" dirty="0" smtClean="0"/>
              <a:t>CV: </a:t>
            </a:r>
            <a:r>
              <a:rPr lang="en-US" dirty="0" err="1" smtClean="0"/>
              <a:t>std</a:t>
            </a:r>
            <a:r>
              <a:rPr lang="en-US" dirty="0" smtClean="0"/>
              <a:t>/mean from single cell RNA-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</a:p>
        </p:txBody>
      </p:sp>
      <p:pic>
        <p:nvPicPr>
          <p:cNvPr id="5" name="Picture 4" descr="fig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21" y="2104884"/>
            <a:ext cx="3360975" cy="44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94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 noise and # of active enhancers are negatively correlated (rho = -0.04, p &lt; 0.003)</a:t>
            </a:r>
          </a:p>
          <a:p>
            <a:pPr lvl="1"/>
            <a:r>
              <a:rPr lang="en-US" dirty="0" smtClean="0"/>
              <a:t>Other biological factors </a:t>
            </a:r>
          </a:p>
          <a:p>
            <a:pPr lvl="1"/>
            <a:r>
              <a:rPr lang="en-US" dirty="0" smtClean="0"/>
              <a:t>Unreliable enhancer identification </a:t>
            </a:r>
          </a:p>
          <a:p>
            <a:pPr lvl="1"/>
            <a:r>
              <a:rPr lang="en-US" dirty="0" smtClean="0"/>
              <a:t>Mean and </a:t>
            </a:r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 from single cell RNA-</a:t>
            </a:r>
            <a:r>
              <a:rPr lang="en-US" dirty="0" err="1" smtClean="0"/>
              <a:t>seq</a:t>
            </a:r>
            <a:r>
              <a:rPr lang="en-US" dirty="0" smtClean="0"/>
              <a:t> are very noisy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Or enhancers are less influential </a:t>
            </a:r>
            <a:r>
              <a:rPr lang="en-US" smtClean="0"/>
              <a:t>on expression noise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3442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multiple 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441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ultiple enhancers VS single strong enhancer</a:t>
            </a:r>
          </a:p>
          <a:p>
            <a:pPr lvl="1"/>
            <a:r>
              <a:rPr lang="en-US" dirty="0" smtClean="0"/>
              <a:t>High binding affinity (k) </a:t>
            </a:r>
            <a:r>
              <a:rPr lang="en-US" dirty="0"/>
              <a:t>is difficult to achieve due to selection-mutation </a:t>
            </a:r>
            <a:r>
              <a:rPr lang="en-US" dirty="0" smtClean="0"/>
              <a:t>balance</a:t>
            </a:r>
          </a:p>
          <a:p>
            <a:pPr lvl="2"/>
            <a:r>
              <a:rPr lang="en-US" dirty="0" smtClean="0"/>
              <a:t>Will be reasoned with binding kinetics and </a:t>
            </a:r>
            <a:r>
              <a:rPr lang="en-US" dirty="0" err="1" smtClean="0"/>
              <a:t>popgen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High k may not be selectively favored because enhancer needs to interact with multiple regulatory proteins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</a:t>
            </a:r>
            <a:r>
              <a:rPr lang="en-US" dirty="0" smtClean="0"/>
              <a:t>ingle enhancer is not robust to chromatin and diffusion environments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4069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3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Infer interactions among enhancers in gene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4" y="1223963"/>
            <a:ext cx="8575675" cy="54435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toy model of enhancers and their interactions </a:t>
            </a:r>
          </a:p>
          <a:p>
            <a:pPr lvl="1"/>
            <a:r>
              <a:rPr lang="en-US" dirty="0" smtClean="0"/>
              <a:t>E</a:t>
            </a:r>
            <a:r>
              <a:rPr lang="en-US" baseline="-25000" dirty="0" smtClean="0"/>
              <a:t>X</a:t>
            </a:r>
            <a:r>
              <a:rPr lang="en-US" dirty="0" smtClean="0"/>
              <a:t> and E</a:t>
            </a:r>
            <a:r>
              <a:rPr lang="en-US" baseline="-25000" dirty="0" smtClean="0"/>
              <a:t>Y</a:t>
            </a:r>
            <a:r>
              <a:rPr lang="en-US" dirty="0" smtClean="0"/>
              <a:t> are the two enhancers of a gene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Gene expression triggered by a enhancer is assumed to follow normal distribution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 combined expression Z from this </a:t>
            </a:r>
            <a:r>
              <a:rPr lang="en-US" dirty="0" err="1" smtClean="0"/>
              <a:t>modelis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Compare predicted expression with observed </a:t>
            </a:r>
            <a:r>
              <a:rPr lang="en-US" dirty="0"/>
              <a:t>expression </a:t>
            </a:r>
            <a:r>
              <a:rPr lang="en-US" dirty="0" smtClean="0"/>
              <a:t>to infer E-E interactions</a:t>
            </a:r>
            <a:endParaRPr lang="en-US" dirty="0"/>
          </a:p>
          <a:p>
            <a:pPr marL="342900" lvl="1" indent="-342900">
              <a:buFont typeface="Arial"/>
              <a:buChar char="•"/>
            </a:pPr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925" y="3163773"/>
            <a:ext cx="2698750" cy="8424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9875" y="3264659"/>
            <a:ext cx="2642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 </a:t>
            </a:r>
            <a:r>
              <a:rPr lang="en-US" dirty="0" smtClean="0"/>
              <a:t>is mean expression level</a:t>
            </a:r>
          </a:p>
          <a:p>
            <a:r>
              <a:rPr lang="el-GR" dirty="0" smtClean="0"/>
              <a:t>σ</a:t>
            </a:r>
            <a:r>
              <a:rPr lang="en-US" dirty="0" smtClean="0"/>
              <a:t> is standard deviation</a:t>
            </a:r>
            <a:r>
              <a:rPr lang="el-GR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050" y="4382897"/>
            <a:ext cx="29718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940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Dr. Mark Gerstein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Dr. Fabio </a:t>
            </a:r>
            <a:r>
              <a:rPr lang="en-US" dirty="0"/>
              <a:t>Navarro &amp; </a:t>
            </a:r>
            <a:r>
              <a:rPr lang="en-US" dirty="0" err="1"/>
              <a:t>Shantao</a:t>
            </a:r>
            <a:r>
              <a:rPr lang="en-US" dirty="0"/>
              <a:t> Li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300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 you!</a:t>
            </a:r>
          </a:p>
          <a:p>
            <a:pPr marL="0" indent="0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6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Abundance of enhancers in human genome</a:t>
            </a:r>
          </a:p>
          <a:p>
            <a:pPr lvl="1"/>
            <a:r>
              <a:rPr lang="en-US" dirty="0" smtClean="0"/>
              <a:t>~</a:t>
            </a:r>
            <a:r>
              <a:rPr lang="en-US" dirty="0"/>
              <a:t>100,000 enhancers </a:t>
            </a:r>
            <a:r>
              <a:rPr lang="en-US" dirty="0" err="1"/>
              <a:t>vs</a:t>
            </a:r>
            <a:r>
              <a:rPr lang="en-US" dirty="0"/>
              <a:t> ~20,000 </a:t>
            </a:r>
            <a:r>
              <a:rPr lang="en-US" dirty="0" smtClean="0"/>
              <a:t>genes</a:t>
            </a:r>
          </a:p>
          <a:p>
            <a:pPr lvl="1"/>
            <a:r>
              <a:rPr lang="en-US" dirty="0"/>
              <a:t>~3-5 enhancers per </a:t>
            </a:r>
            <a:r>
              <a:rPr lang="en-US" dirty="0" smtClean="0"/>
              <a:t>gene, </a:t>
            </a:r>
            <a:r>
              <a:rPr lang="en-US" dirty="0"/>
              <a:t>on </a:t>
            </a:r>
            <a:r>
              <a:rPr lang="en-US" dirty="0" smtClean="0"/>
              <a:t>average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Primary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shadow</a:t>
            </a:r>
            <a:r>
              <a:rPr lang="en-US" dirty="0" smtClean="0"/>
              <a:t> enhancers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 dominant explanation: individual primary and shadow enhancers mediate gene expressions for different cell types</a:t>
            </a:r>
          </a:p>
        </p:txBody>
      </p:sp>
    </p:spTree>
    <p:extLst>
      <p:ext uri="{BB962C8B-B14F-4D97-AF65-F5344CB8AC3E}">
        <p14:creationId xmlns:p14="http://schemas.microsoft.com/office/powerpoint/2010/main" val="1778790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observations that primary </a:t>
            </a:r>
            <a:r>
              <a:rPr lang="en-US" dirty="0"/>
              <a:t>and shadow enhancers have overlapping spatial-temporal </a:t>
            </a:r>
            <a:r>
              <a:rPr lang="en-US" dirty="0" smtClean="0"/>
              <a:t>activities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is </a:t>
            </a:r>
            <a:r>
              <a:rPr lang="en-US" dirty="0" smtClean="0">
                <a:solidFill>
                  <a:srgbClr val="FF0000"/>
                </a:solidFill>
              </a:rPr>
              <a:t>thought</a:t>
            </a:r>
            <a:r>
              <a:rPr lang="en-US" dirty="0" smtClean="0"/>
              <a:t> to improve the precision (reduce noise) and reliability of gene expression in a cell</a:t>
            </a:r>
          </a:p>
        </p:txBody>
      </p:sp>
    </p:spTree>
    <p:extLst>
      <p:ext uri="{BB962C8B-B14F-4D97-AF65-F5344CB8AC3E}">
        <p14:creationId xmlns:p14="http://schemas.microsoft.com/office/powerpoint/2010/main" val="288744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rimary and shadow enhancers with overlap activities are used to maintain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 gene expression level</a:t>
            </a:r>
          </a:p>
          <a:p>
            <a:pPr lvl="1"/>
            <a:r>
              <a:rPr lang="en-US" dirty="0" smtClean="0"/>
              <a:t>Low gene expression noise</a:t>
            </a:r>
          </a:p>
        </p:txBody>
      </p:sp>
    </p:spTree>
    <p:extLst>
      <p:ext uri="{BB962C8B-B14F-4D97-AF65-F5344CB8AC3E}">
        <p14:creationId xmlns:p14="http://schemas.microsoft.com/office/powerpoint/2010/main" val="3991725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materials and data</a:t>
            </a:r>
          </a:p>
          <a:p>
            <a:pPr lvl="1"/>
            <a:r>
              <a:rPr lang="en-US" dirty="0" smtClean="0"/>
              <a:t>Mouse embryonic stem cell (</a:t>
            </a:r>
            <a:r>
              <a:rPr lang="en-US" dirty="0" err="1" smtClean="0"/>
              <a:t>mESC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Hi-Cap to identify enhancer-promoter linkage</a:t>
            </a:r>
          </a:p>
          <a:p>
            <a:pPr lvl="2"/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data (for testing expression level)</a:t>
            </a:r>
            <a:endParaRPr lang="en-US" dirty="0"/>
          </a:p>
          <a:p>
            <a:pPr lvl="2"/>
            <a:r>
              <a:rPr lang="en-US" dirty="0" smtClean="0"/>
              <a:t>Single cell RNA-</a:t>
            </a:r>
            <a:r>
              <a:rPr lang="en-US" dirty="0" err="1" smtClean="0"/>
              <a:t>seq</a:t>
            </a:r>
            <a:r>
              <a:rPr lang="en-US" dirty="0" smtClean="0"/>
              <a:t> data (for testing expression noise)</a:t>
            </a:r>
          </a:p>
        </p:txBody>
      </p:sp>
    </p:spTree>
    <p:extLst>
      <p:ext uri="{BB962C8B-B14F-4D97-AF65-F5344CB8AC3E}">
        <p14:creationId xmlns:p14="http://schemas.microsoft.com/office/powerpoint/2010/main" val="335707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Genes with multiple enhancers have higher expression</a:t>
            </a:r>
            <a:endParaRPr lang="en-US" dirty="0"/>
          </a:p>
        </p:txBody>
      </p:sp>
      <p:pic>
        <p:nvPicPr>
          <p:cNvPr id="4" name="Picture 3" descr="fig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877" y="2063661"/>
            <a:ext cx="3352723" cy="447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2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expression level difference due to TFs and promoters</a:t>
            </a:r>
          </a:p>
        </p:txBody>
      </p:sp>
      <p:pic>
        <p:nvPicPr>
          <p:cNvPr id="5" name="Picture 4" descr="fig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58" y="2424513"/>
            <a:ext cx="3352723" cy="44702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33479" y="2368112"/>
            <a:ext cx="518352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e.g. </a:t>
            </a:r>
            <a:r>
              <a:rPr lang="en-US" sz="2800" dirty="0" smtClean="0"/>
              <a:t>maybe the </a:t>
            </a:r>
            <a:r>
              <a:rPr lang="en-US" sz="2800" dirty="0"/>
              <a:t>genes with multiple active enhancers </a:t>
            </a:r>
            <a:r>
              <a:rPr lang="en-US" sz="2800" dirty="0" smtClean="0"/>
              <a:t>happen to have stronger promoters, which cause high expressions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7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CAGE data of ~400 tissues and cell lines</a:t>
            </a:r>
          </a:p>
          <a:p>
            <a:pPr lvl="1"/>
            <a:r>
              <a:rPr lang="en-US" dirty="0" smtClean="0"/>
              <a:t>In each tissue or cell line</a:t>
            </a:r>
          </a:p>
          <a:p>
            <a:pPr lvl="2"/>
            <a:r>
              <a:rPr lang="en-US" dirty="0" smtClean="0"/>
              <a:t>Active </a:t>
            </a:r>
            <a:r>
              <a:rPr lang="en-US" dirty="0"/>
              <a:t>enhancers </a:t>
            </a:r>
            <a:endParaRPr lang="en-US" dirty="0" smtClean="0"/>
          </a:p>
          <a:p>
            <a:pPr lvl="2"/>
            <a:r>
              <a:rPr lang="en-US" dirty="0" smtClean="0"/>
              <a:t>Gene </a:t>
            </a:r>
            <a:r>
              <a:rPr lang="en-US" dirty="0"/>
              <a:t>expression </a:t>
            </a:r>
            <a:r>
              <a:rPr lang="en-US" dirty="0" smtClean="0"/>
              <a:t>levels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Based on the enhancer-promoter linkage (from Hi-Cap) and enhancer activities</a:t>
            </a:r>
          </a:p>
          <a:p>
            <a:pPr marL="457200" lvl="1" indent="0">
              <a:buNone/>
            </a:pPr>
            <a:r>
              <a:rPr lang="en-US" dirty="0" smtClean="0"/>
              <a:t>    =&gt; # of enhancers used by a gene in each tissue and cell line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02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83049"/>
            <a:ext cx="8229600" cy="4525963"/>
          </a:xfrm>
        </p:spPr>
        <p:txBody>
          <a:bodyPr/>
          <a:lstStyle/>
          <a:p>
            <a:r>
              <a:rPr lang="en-US" dirty="0" smtClean="0"/>
              <a:t>An illustrative example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068" y="4788867"/>
            <a:ext cx="7943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CAGE to get </a:t>
            </a:r>
            <a:r>
              <a:rPr lang="en-US" sz="2400" dirty="0" smtClean="0"/>
              <a:t>expression levels for the genes in each groups:</a:t>
            </a:r>
          </a:p>
          <a:p>
            <a:r>
              <a:rPr lang="en-US" sz="2400" dirty="0" smtClean="0"/>
              <a:t>	If GRP1 has higher expression than GRP2 (p &lt; 0.05), my hypothesis is supported (Wilcoxon pair test 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9491" y="809801"/>
            <a:ext cx="7035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Genes and # of enhancers identified in cell line A and B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66929" y="3051371"/>
            <a:ext cx="7870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Generate two groups from the table: </a:t>
            </a:r>
          </a:p>
          <a:p>
            <a:r>
              <a:rPr lang="en-US" sz="2400" dirty="0"/>
              <a:t>	</a:t>
            </a:r>
            <a:r>
              <a:rPr lang="en-US" sz="2400" dirty="0" smtClean="0">
                <a:solidFill>
                  <a:srgbClr val="3366FF"/>
                </a:solidFill>
              </a:rPr>
              <a:t>GRP1</a:t>
            </a:r>
            <a:r>
              <a:rPr lang="en-US" sz="2400" dirty="0" smtClean="0"/>
              <a:t> contains genes expressed using </a:t>
            </a:r>
            <a:r>
              <a:rPr lang="en-US" sz="2400" b="1" dirty="0" smtClean="0"/>
              <a:t>more</a:t>
            </a:r>
            <a:r>
              <a:rPr lang="en-US" sz="2400" dirty="0" smtClean="0"/>
              <a:t> enhancers </a:t>
            </a:r>
            <a:r>
              <a:rPr lang="en-US" sz="2400" dirty="0" smtClean="0"/>
              <a:t>(i.e. </a:t>
            </a:r>
            <a:r>
              <a:rPr lang="en-US" sz="2400" dirty="0" smtClean="0">
                <a:solidFill>
                  <a:srgbClr val="0000FF"/>
                </a:solidFill>
              </a:rPr>
              <a:t>Gene1 </a:t>
            </a:r>
            <a:r>
              <a:rPr lang="en-US" sz="2400" dirty="0" smtClean="0">
                <a:solidFill>
                  <a:srgbClr val="0000FF"/>
                </a:solidFill>
              </a:rPr>
              <a:t>in cell-line B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0000FF"/>
                </a:solidFill>
              </a:rPr>
              <a:t>Gene2 in cell-line A</a:t>
            </a:r>
            <a:r>
              <a:rPr lang="en-US" sz="2400" dirty="0" smtClean="0"/>
              <a:t>), while </a:t>
            </a:r>
            <a:r>
              <a:rPr lang="en-US" sz="2400" dirty="0" smtClean="0">
                <a:solidFill>
                  <a:srgbClr val="FF0000"/>
                </a:solidFill>
              </a:rPr>
              <a:t>GRP2</a:t>
            </a:r>
            <a:r>
              <a:rPr lang="en-US" sz="2400" dirty="0" smtClean="0"/>
              <a:t> with </a:t>
            </a:r>
            <a:r>
              <a:rPr lang="en-US" sz="2400" b="1" dirty="0" smtClean="0"/>
              <a:t>less </a:t>
            </a:r>
            <a:r>
              <a:rPr lang="en-US" sz="2400" dirty="0" smtClean="0"/>
              <a:t>enhancers.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786" y="1250174"/>
            <a:ext cx="3536405" cy="141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32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591</Words>
  <Application>Microsoft Macintosh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Why multiple enhancers are used to regulate a gene in a cell</vt:lpstr>
      <vt:lpstr>PowerPoint Presentation</vt:lpstr>
      <vt:lpstr>PowerPoint Presentation</vt:lpstr>
      <vt:lpstr>Hypothesis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Necessity of multiple enhancers</vt:lpstr>
      <vt:lpstr>Infer interactions among enhancers in gene expression</vt:lpstr>
      <vt:lpstr>Acknowledgements 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Jin-rui Xu</dc:creator>
  <cp:lastModifiedBy>Jin-rui Xu</cp:lastModifiedBy>
  <cp:revision>187</cp:revision>
  <dcterms:created xsi:type="dcterms:W3CDTF">2015-12-21T20:42:25Z</dcterms:created>
  <dcterms:modified xsi:type="dcterms:W3CDTF">2015-12-22T23:37:57Z</dcterms:modified>
</cp:coreProperties>
</file>