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262" r:id="rId5"/>
    <p:sldId id="264" r:id="rId6"/>
    <p:sldId id="269" r:id="rId7"/>
    <p:sldId id="260" r:id="rId8"/>
    <p:sldId id="261" r:id="rId9"/>
    <p:sldId id="263" r:id="rId10"/>
    <p:sldId id="270" r:id="rId11"/>
    <p:sldId id="272" r:id="rId12"/>
    <p:sldId id="273" r:id="rId13"/>
    <p:sldId id="274" r:id="rId14"/>
    <p:sldId id="275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/>
    <p:restoredTop sz="93588"/>
  </p:normalViewPr>
  <p:slideViewPr>
    <p:cSldViewPr snapToGrid="0" snapToObjects="1">
      <p:cViewPr>
        <p:scale>
          <a:sx n="90" d="100"/>
          <a:sy n="90" d="100"/>
        </p:scale>
        <p:origin x="71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5676-1DEE-4740-A99E-2A6436D00F61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1B20-0AF2-2843-8C08-656E17F2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Deoxyribonuclease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IBC-312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number for each category/annotation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1B20-0AF2-2843-8C08-656E17F2C4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DDA4-19BC-B14F-88DD-4059B7FE18D7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A978-F3A1-2D45-AC6E-473FA535DF47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2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293B-455E-7645-96E2-8E9E1B2949F9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BE6C-F9C2-6B47-B69C-44E1D550AAD8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451-A9C3-B442-9FD1-AF43307C1990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0B04-2FD4-EB4D-B39A-33B25DF4BE8A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2D30-FBEA-834D-A666-2FEBD0AAA636}" type="datetime1">
              <a:rPr lang="en-US" smtClean="0"/>
              <a:t>12/22/15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2E-8FD0-E043-901E-9DE6F1A2C4AB}" type="datetime1">
              <a:rPr lang="en-US" smtClean="0"/>
              <a:t>12/22/15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D70-1556-284E-AC0D-7A9771CA0A99}" type="datetime1">
              <a:rPr lang="en-US" smtClean="0"/>
              <a:t>12/22/15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B1-68ED-A241-BC37-10B75F0D6760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889-4EC7-2D40-BFCB-A075E7EDF351}" type="datetime1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AED9-1B92-4E46-9C2E-9FA9264B93EA}" type="datetime1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C772-194F-1D4B-9341-F17C83A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Somatic </a:t>
            </a:r>
            <a:r>
              <a:rPr lang="en-US" dirty="0" smtClean="0"/>
              <a:t>Mutations </a:t>
            </a:r>
            <a:r>
              <a:rPr lang="en-US" dirty="0" smtClean="0"/>
              <a:t>Analysis for IBC WGS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December 22, 2015</a:t>
            </a:r>
          </a:p>
          <a:p>
            <a:r>
              <a:rPr lang="en-US" sz="2800" dirty="0" smtClean="0"/>
              <a:t>Xiaotong Li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Inferring mutational signatures from SNVs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31886"/>
            <a:ext cx="90297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Example: eight cancer types </a:t>
            </a:r>
            <a:r>
              <a:rPr lang="en-US" sz="1800" dirty="0" smtClean="0"/>
              <a:t>(whole-</a:t>
            </a:r>
            <a:r>
              <a:rPr lang="en-US" sz="1800" dirty="0" err="1" smtClean="0"/>
              <a:t>exome</a:t>
            </a:r>
            <a:r>
              <a:rPr lang="en-US" sz="1800" dirty="0" smtClean="0"/>
              <a:t> sequenced samples)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62" y="1631891"/>
            <a:ext cx="5527675" cy="4702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4225" y="6334125"/>
            <a:ext cx="514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a Observed mutational spectrum of each study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Decompose the mutational spectra into five mutational signatures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Inferring mutational signatures from SNVs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4" y="1637460"/>
            <a:ext cx="6932613" cy="48427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4"/>
            <a:ext cx="9086847" cy="51863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Hierarchical clustering based on the presence of signatures in each study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800" dirty="0" smtClean="0"/>
              <a:t>Underlines the similarities in mutational processes of biologically related cancer types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89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Inferring mutational signatures from SNVs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5577993" cy="3173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49" y="2332036"/>
            <a:ext cx="3657599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Cancer types:</a:t>
            </a:r>
            <a:br>
              <a:rPr lang="en-US" dirty="0"/>
            </a:br>
            <a:r>
              <a:rPr lang="en-US" dirty="0"/>
              <a:t>- </a:t>
            </a:r>
            <a:r>
              <a:rPr lang="en-US" sz="1600" dirty="0"/>
              <a:t>GBM: </a:t>
            </a:r>
            <a:r>
              <a:rPr lang="en-US" sz="1600" dirty="0" err="1"/>
              <a:t>glioblastoma</a:t>
            </a:r>
            <a:r>
              <a:rPr lang="en-US" sz="1600" dirty="0"/>
              <a:t> </a:t>
            </a:r>
            <a:r>
              <a:rPr lang="en-US" sz="1600" dirty="0" err="1"/>
              <a:t>multiforme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HNSC: head and neck squamous cell </a:t>
            </a:r>
            <a:r>
              <a:rPr lang="en-US" sz="1600" dirty="0" smtClean="0"/>
              <a:t>carcinoma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KIRC: kidney </a:t>
            </a:r>
            <a:r>
              <a:rPr lang="en-US" sz="1600" dirty="0" err="1"/>
              <a:t>chromophobe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LUAD: lung adenocarcinoma</a:t>
            </a:r>
            <a:br>
              <a:rPr lang="en-US" sz="1600" dirty="0"/>
            </a:br>
            <a:r>
              <a:rPr lang="en-US" sz="1600" dirty="0"/>
              <a:t>- LUSC: lung squamous cell carcinoma</a:t>
            </a:r>
            <a:br>
              <a:rPr lang="en-US" sz="1600" dirty="0"/>
            </a:br>
            <a:r>
              <a:rPr lang="en-US" sz="1600" dirty="0"/>
              <a:t>- OV: ovarian serous </a:t>
            </a:r>
            <a:r>
              <a:rPr lang="en-US" sz="1600" dirty="0" err="1"/>
              <a:t>cystadenocarcinoma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- SKCM: skin cutaneous melanoma</a:t>
            </a:r>
            <a:br>
              <a:rPr lang="en-US" sz="1600" dirty="0"/>
            </a:br>
            <a:r>
              <a:rPr lang="en-US" sz="1600" dirty="0"/>
              <a:t>- THCA: thyroid carcinoma 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89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Inferring mutational signatures from SNVs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7237" y="1671638"/>
            <a:ext cx="7629525" cy="4357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IBC samples</a:t>
            </a:r>
          </a:p>
          <a:p>
            <a:pPr lvl="1"/>
            <a:r>
              <a:rPr lang="en-US" sz="2000" dirty="0" smtClean="0"/>
              <a:t>decipher mutational signatures </a:t>
            </a:r>
          </a:p>
          <a:p>
            <a:pPr lvl="1"/>
            <a:r>
              <a:rPr lang="en-US" sz="2000" dirty="0" smtClean="0"/>
              <a:t>hierarchical clustering (ages; ER status; PR status; HER2 status, etc.)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IBC samples </a:t>
            </a:r>
            <a:r>
              <a:rPr lang="en-US" sz="2400" dirty="0" smtClean="0">
                <a:solidFill>
                  <a:srgbClr val="FF0000"/>
                </a:solidFill>
              </a:rPr>
              <a:t>vs.</a:t>
            </a:r>
            <a:r>
              <a:rPr lang="en-US" sz="2400" dirty="0" smtClean="0"/>
              <a:t> Non-IBC samples</a:t>
            </a:r>
          </a:p>
          <a:p>
            <a:pPr lvl="1"/>
            <a:r>
              <a:rPr lang="en-US" sz="2000" dirty="0" smtClean="0"/>
              <a:t>decipher mutational signatures</a:t>
            </a:r>
          </a:p>
          <a:p>
            <a:pPr lvl="1"/>
            <a:r>
              <a:rPr lang="en-US" sz="2000" dirty="0" smtClean="0"/>
              <a:t>hierarchical clustering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run </a:t>
            </a:r>
            <a:r>
              <a:rPr lang="en-US" sz="2000" dirty="0" err="1" smtClean="0"/>
              <a:t>Funseq</a:t>
            </a:r>
            <a:r>
              <a:rPr lang="en-US" sz="2000" dirty="0" smtClean="0"/>
              <a:t>, ensure the input file and output file have the same number of genes, especially when run it with multiple samples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cess 4"/>
          <p:cNvSpPr/>
          <p:nvPr/>
        </p:nvSpPr>
        <p:spPr>
          <a:xfrm>
            <a:off x="3628107" y="176980"/>
            <a:ext cx="1602658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5914 somatic SNVs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H="1">
            <a:off x="4326197" y="540774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rminator 9"/>
          <p:cNvSpPr/>
          <p:nvPr/>
        </p:nvSpPr>
        <p:spPr>
          <a:xfrm>
            <a:off x="3426546" y="698090"/>
            <a:ext cx="2005780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ENCODE Annotated?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26197" y="1042220"/>
            <a:ext cx="103239" cy="3736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90223" y="112087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>
            <a:off x="4409771" y="1179873"/>
            <a:ext cx="378541" cy="983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44184" y="1001196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15" name="Process 14"/>
          <p:cNvSpPr/>
          <p:nvPr/>
        </p:nvSpPr>
        <p:spPr>
          <a:xfrm>
            <a:off x="4102512" y="1435511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1312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4803060" y="1086465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4629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flipH="1">
            <a:off x="4326195" y="1750142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rminator 17"/>
          <p:cNvSpPr/>
          <p:nvPr/>
        </p:nvSpPr>
        <p:spPr>
          <a:xfrm>
            <a:off x="3962401" y="1907459"/>
            <a:ext cx="93406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coding?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2288104">
            <a:off x="4109954" y="2223501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64083" y="225650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21" name="Right Arrow 20"/>
          <p:cNvSpPr/>
          <p:nvPr/>
        </p:nvSpPr>
        <p:spPr>
          <a:xfrm rot="2935572">
            <a:off x="4524134" y="2361818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cess 21"/>
          <p:cNvSpPr/>
          <p:nvPr/>
        </p:nvSpPr>
        <p:spPr>
          <a:xfrm>
            <a:off x="3588776" y="258842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1312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4857135" y="259571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3405" y="226142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25" name="Down Arrow 24"/>
          <p:cNvSpPr/>
          <p:nvPr/>
        </p:nvSpPr>
        <p:spPr>
          <a:xfrm flipH="1">
            <a:off x="3819829" y="2885770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rminator 25"/>
          <p:cNvSpPr/>
          <p:nvPr/>
        </p:nvSpPr>
        <p:spPr>
          <a:xfrm>
            <a:off x="2998836" y="3062751"/>
            <a:ext cx="175260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In 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2288104">
            <a:off x="3146970" y="3359696"/>
            <a:ext cx="135623" cy="511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75939" y="340196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29" name="Right Arrow 28"/>
          <p:cNvSpPr/>
          <p:nvPr/>
        </p:nvSpPr>
        <p:spPr>
          <a:xfrm rot="2935572">
            <a:off x="4416318" y="3539921"/>
            <a:ext cx="502765" cy="137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rocess 29"/>
          <p:cNvSpPr/>
          <p:nvPr/>
        </p:nvSpPr>
        <p:spPr>
          <a:xfrm>
            <a:off x="2462983" y="3851873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1295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4857139" y="3828997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9998" y="3416717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33" name="Down Arrow 32"/>
          <p:cNvSpPr/>
          <p:nvPr/>
        </p:nvSpPr>
        <p:spPr>
          <a:xfrm flipH="1">
            <a:off x="2689127" y="4164581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rminator 33"/>
          <p:cNvSpPr/>
          <p:nvPr/>
        </p:nvSpPr>
        <p:spPr>
          <a:xfrm>
            <a:off x="1986120" y="4331730"/>
            <a:ext cx="154693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Breaks TF motif?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2288104">
            <a:off x="2404061" y="4637940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58190" y="467094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37" name="Right Arrow 36"/>
          <p:cNvSpPr/>
          <p:nvPr/>
        </p:nvSpPr>
        <p:spPr>
          <a:xfrm rot="2935572">
            <a:off x="2818241" y="4776257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rocess 37"/>
          <p:cNvSpPr/>
          <p:nvPr/>
        </p:nvSpPr>
        <p:spPr>
          <a:xfrm>
            <a:off x="1882883" y="500286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1282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Process 38"/>
          <p:cNvSpPr/>
          <p:nvPr/>
        </p:nvSpPr>
        <p:spPr>
          <a:xfrm>
            <a:off x="3151242" y="501015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7512" y="467586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41" name="Down Arrow 40"/>
          <p:cNvSpPr/>
          <p:nvPr/>
        </p:nvSpPr>
        <p:spPr>
          <a:xfrm flipH="1">
            <a:off x="5102948" y="4169497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rminator 41"/>
          <p:cNvSpPr/>
          <p:nvPr/>
        </p:nvSpPr>
        <p:spPr>
          <a:xfrm>
            <a:off x="4218039" y="4336646"/>
            <a:ext cx="219259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smtClean="0">
                <a:solidFill>
                  <a:schemeClr val="tx1"/>
                </a:solidFill>
              </a:rPr>
              <a:t>ultra-sensitive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2288104">
            <a:off x="4886707" y="4642856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40836" y="4675860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45" name="Right Arrow 44"/>
          <p:cNvSpPr/>
          <p:nvPr/>
        </p:nvSpPr>
        <p:spPr>
          <a:xfrm rot="2935572">
            <a:off x="5300887" y="4781173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ocess 45"/>
          <p:cNvSpPr/>
          <p:nvPr/>
        </p:nvSpPr>
        <p:spPr>
          <a:xfrm>
            <a:off x="4365529" y="5007784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Process 46"/>
          <p:cNvSpPr/>
          <p:nvPr/>
        </p:nvSpPr>
        <p:spPr>
          <a:xfrm>
            <a:off x="5633888" y="5015074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60158" y="4680780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Inflammatory Breast Cancer (IBC)</a:t>
            </a:r>
            <a:r>
              <a:rPr lang="en-US" sz="2400" baseline="30000" dirty="0" smtClean="0"/>
              <a:t>[1]</a:t>
            </a:r>
            <a:endParaRPr lang="en-US" sz="2400" dirty="0" smtClean="0"/>
          </a:p>
          <a:p>
            <a:pPr lvl="1"/>
            <a:r>
              <a:rPr lang="en-US" sz="2000" dirty="0"/>
              <a:t>Rare (1%~4%) </a:t>
            </a:r>
            <a:r>
              <a:rPr lang="en-US" sz="2000" dirty="0" smtClean="0"/>
              <a:t>&amp; Aggressive</a:t>
            </a:r>
          </a:p>
          <a:p>
            <a:pPr lvl="1"/>
            <a:r>
              <a:rPr lang="en-US" sz="2000" dirty="0" smtClean="0"/>
              <a:t>Affects young patients population</a:t>
            </a:r>
          </a:p>
          <a:p>
            <a:pPr lvl="1"/>
            <a:r>
              <a:rPr lang="en-US" sz="2000" dirty="0" smtClean="0"/>
              <a:t>Standard breast cancer risk factors NOT applicable</a:t>
            </a:r>
          </a:p>
          <a:p>
            <a:pPr lvl="1"/>
            <a:r>
              <a:rPr lang="en-US" sz="2000" dirty="0" smtClean="0"/>
              <a:t>NO known risk factors specified to IBC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ecurrence and/or metastases</a:t>
            </a:r>
          </a:p>
          <a:p>
            <a:pPr lvl="1"/>
            <a:r>
              <a:rPr lang="en-US" sz="2000" dirty="0" smtClean="0"/>
              <a:t>5-year survival rate: l</a:t>
            </a:r>
            <a:r>
              <a:rPr lang="en-US" altLang="zh-CN" sz="2000" dirty="0" smtClean="0"/>
              <a:t>imited to 40%</a:t>
            </a:r>
            <a:r>
              <a:rPr lang="en-US" altLang="zh-CN" sz="2000" baseline="30000" dirty="0" smtClean="0"/>
              <a:t>[2]</a:t>
            </a:r>
            <a:endParaRPr lang="en-US" sz="2000" dirty="0" smtClean="0"/>
          </a:p>
          <a:p>
            <a:r>
              <a:rPr lang="en-US" sz="2400" dirty="0" smtClean="0"/>
              <a:t>Whole genome sequencing on 20 IBC samples </a:t>
            </a:r>
          </a:p>
          <a:p>
            <a:pPr lvl="1"/>
            <a:r>
              <a:rPr lang="en-US" sz="2000" dirty="0" smtClean="0"/>
              <a:t>Matched tumor-normal pairs</a:t>
            </a:r>
          </a:p>
          <a:p>
            <a:pPr lvl="1"/>
            <a:r>
              <a:rPr lang="en-US" sz="2000" dirty="0" smtClean="0"/>
              <a:t>Coverage: tumor sample: 60X; normal sample: 60X(the first two) /40X</a:t>
            </a:r>
          </a:p>
          <a:p>
            <a:pPr marL="5715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13" y="6173787"/>
            <a:ext cx="2133600" cy="365125"/>
          </a:xfrm>
        </p:spPr>
        <p:txBody>
          <a:bodyPr/>
          <a:lstStyle/>
          <a:p>
            <a:fld id="{14C9E246-013B-234B-ABF1-C29D53B352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89"/>
            <a:ext cx="8229600" cy="9182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Somatic SNV for IBC Samples </a:t>
            </a:r>
            <a:r>
              <a:rPr lang="en-US" sz="2400" dirty="0" smtClean="0">
                <a:solidFill>
                  <a:srgbClr val="FF0000"/>
                </a:solidFill>
              </a:rPr>
              <a:t>(average)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7567"/>
              </p:ext>
            </p:extLst>
          </p:nvPr>
        </p:nvGraphicFramePr>
        <p:xfrm>
          <a:off x="1007522" y="1135999"/>
          <a:ext cx="6804212" cy="132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9488"/>
                <a:gridCol w="44347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Somatic variant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5941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(4030)</a:t>
                      </a:r>
                      <a:r>
                        <a:rPr lang="en-US" sz="1600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endParaRPr lang="en-US" sz="16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(min: 1109; max: 24815; median:</a:t>
                      </a:r>
                      <a:r>
                        <a:rPr lang="en-US" sz="1600" baseline="0" dirty="0" smtClean="0"/>
                        <a:t> 3865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Coding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53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(56)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Non-coding variants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</a:rPr>
                        <a:t>5888 </a:t>
                      </a:r>
                      <a:r>
                        <a:rPr lang="en-US" sz="1600" b="0" dirty="0" smtClean="0">
                          <a:solidFill>
                            <a:srgbClr val="00B0F0"/>
                          </a:solidFill>
                        </a:rPr>
                        <a:t>(3974)</a:t>
                      </a:r>
                      <a:endParaRPr lang="en-US" sz="1600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58699"/>
              </p:ext>
            </p:extLst>
          </p:nvPr>
        </p:nvGraphicFramePr>
        <p:xfrm>
          <a:off x="294832" y="3317784"/>
          <a:ext cx="315767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08"/>
                <a:gridCol w="964964"/>
              </a:tblGrid>
              <a:tr h="2839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Coding variants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6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synonymous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2725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nonsynonymous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37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(36)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prematureStop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(3)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66189"/>
              </p:ext>
            </p:extLst>
          </p:nvPr>
        </p:nvGraphicFramePr>
        <p:xfrm>
          <a:off x="3876064" y="2841384"/>
          <a:ext cx="4682551" cy="340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11"/>
                <a:gridCol w="1178540"/>
              </a:tblGrid>
              <a:tr h="2692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Non-coding</a:t>
                      </a:r>
                      <a:r>
                        <a:rPr lang="en-US" sz="1400" baseline="0" dirty="0" smtClean="0"/>
                        <a:t> variants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09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TFP</a:t>
                      </a:r>
                    </a:p>
                    <a:p>
                      <a:pPr algn="ctr"/>
                      <a:r>
                        <a:rPr lang="en-US" sz="1200" dirty="0" smtClean="0"/>
                        <a:t>(transcription factor</a:t>
                      </a:r>
                      <a:r>
                        <a:rPr lang="en-US" sz="1200" baseline="0" dirty="0" smtClean="0"/>
                        <a:t> binding peak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693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(544)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636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TFM</a:t>
                      </a:r>
                    </a:p>
                    <a:p>
                      <a:pPr algn="ctr"/>
                      <a:r>
                        <a:rPr lang="en-US" sz="1200" dirty="0" smtClean="0"/>
                        <a:t>(transcription</a:t>
                      </a:r>
                      <a:r>
                        <a:rPr lang="en-US" sz="1200" baseline="0" dirty="0" smtClean="0"/>
                        <a:t> factor bound motifs in peak regions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19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97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gene</a:t>
                      </a:r>
                    </a:p>
                    <a:p>
                      <a:pPr algn="ctr"/>
                      <a:r>
                        <a:rPr lang="en-US" sz="1200" dirty="0" smtClean="0"/>
                        <a:t>(TF regulating known cancer</a:t>
                      </a:r>
                      <a:r>
                        <a:rPr lang="en-US" sz="1200" baseline="0" dirty="0" smtClean="0"/>
                        <a:t> gene)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18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(15)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89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DHS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DNasel</a:t>
                      </a:r>
                      <a:r>
                        <a:rPr lang="en-US" sz="1200" dirty="0" smtClean="0"/>
                        <a:t> hypersensitive sites)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795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(616)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871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ncRNA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200" dirty="0" smtClean="0"/>
                        <a:t>(non-coding</a:t>
                      </a:r>
                      <a:r>
                        <a:rPr lang="en-US" sz="1200" baseline="0" dirty="0" smtClean="0"/>
                        <a:t> RNA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(14)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156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Pseudogene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15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334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Enhancer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318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(253)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430780"/>
            <a:ext cx="520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*:Average number of five ER+HER2- samples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75569"/>
              </p:ext>
            </p:extLst>
          </p:nvPr>
        </p:nvGraphicFramePr>
        <p:xfrm>
          <a:off x="653753" y="3654986"/>
          <a:ext cx="42030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778"/>
                <a:gridCol w="1094282"/>
              </a:tblGrid>
              <a:tr h="2542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 hubs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01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PPI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(protein protein interaction network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1833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(1302)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18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(regulatory</a:t>
                      </a:r>
                      <a:r>
                        <a:rPr lang="en-US" sz="1400" baseline="0" dirty="0" smtClean="0"/>
                        <a:t> network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1024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(741)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36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PHOS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/>
                        <a:t>(phosphorylation network)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(207)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3516"/>
              </p:ext>
            </p:extLst>
          </p:nvPr>
        </p:nvGraphicFramePr>
        <p:xfrm>
          <a:off x="5163795" y="4204529"/>
          <a:ext cx="31576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36"/>
                <a:gridCol w="1578836"/>
              </a:tblGrid>
              <a:tr h="1350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Motif analysis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34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Motif</a:t>
                      </a:r>
                      <a:r>
                        <a:rPr lang="en-US" sz="1400" baseline="0" dirty="0" smtClean="0"/>
                        <a:t> Gain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(16)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2294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Motif Breaking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(15)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24289"/>
            <a:ext cx="8229600" cy="918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Somatic SNV for IBC Samples </a:t>
            </a:r>
            <a:r>
              <a:rPr lang="en-US" sz="2400" dirty="0" smtClean="0">
                <a:solidFill>
                  <a:srgbClr val="FF0000"/>
                </a:solidFill>
              </a:rPr>
              <a:t>(average)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30780"/>
            <a:ext cx="520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*:Average number of five ER+HER2- samples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63950"/>
              </p:ext>
            </p:extLst>
          </p:nvPr>
        </p:nvGraphicFramePr>
        <p:xfrm>
          <a:off x="1007522" y="1135999"/>
          <a:ext cx="6804212" cy="132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9488"/>
                <a:gridCol w="44347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Somatic variant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5941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(4030)</a:t>
                      </a:r>
                      <a:r>
                        <a:rPr lang="en-US" sz="1600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endParaRPr lang="en-US" sz="16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(min: 1109; max: 24815; median:</a:t>
                      </a:r>
                      <a:r>
                        <a:rPr lang="en-US" sz="1600" baseline="0" dirty="0" smtClean="0"/>
                        <a:t> 3865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Coding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53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(56)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Non-coding variants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</a:rPr>
                        <a:t>5888 </a:t>
                      </a:r>
                      <a:r>
                        <a:rPr lang="en-US" sz="1600" b="0" dirty="0" smtClean="0">
                          <a:solidFill>
                            <a:srgbClr val="00B0F0"/>
                          </a:solidFill>
                        </a:rPr>
                        <a:t>(3974)</a:t>
                      </a:r>
                      <a:endParaRPr lang="en-US" sz="1600" b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Filtering of somatic variants for identification of candidate drivers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30" y="1792287"/>
            <a:ext cx="3966740" cy="4516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887" y="1752604"/>
            <a:ext cx="168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IBC samples (average)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 1"/>
          <p:cNvSpPr/>
          <p:nvPr/>
        </p:nvSpPr>
        <p:spPr>
          <a:xfrm>
            <a:off x="1853231" y="1495363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1295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flipH="1">
            <a:off x="2079375" y="1808071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rminator 3"/>
          <p:cNvSpPr/>
          <p:nvPr/>
        </p:nvSpPr>
        <p:spPr>
          <a:xfrm>
            <a:off x="1376368" y="1975220"/>
            <a:ext cx="154693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Breaks TF motif?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288104">
            <a:off x="1794309" y="2281430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8438" y="231443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7" name="Right Arrow 6"/>
          <p:cNvSpPr/>
          <p:nvPr/>
        </p:nvSpPr>
        <p:spPr>
          <a:xfrm rot="2935572">
            <a:off x="2208489" y="2419747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1273131" y="264635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1282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Process 8"/>
          <p:cNvSpPr/>
          <p:nvPr/>
        </p:nvSpPr>
        <p:spPr>
          <a:xfrm>
            <a:off x="2541490" y="2653648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760" y="2319354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11" name="Down Arrow 10"/>
          <p:cNvSpPr/>
          <p:nvPr/>
        </p:nvSpPr>
        <p:spPr>
          <a:xfrm flipH="1">
            <a:off x="2743053" y="2973195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rminator 11"/>
          <p:cNvSpPr/>
          <p:nvPr/>
        </p:nvSpPr>
        <p:spPr>
          <a:xfrm>
            <a:off x="1936809" y="3140344"/>
            <a:ext cx="181896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known?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288104">
            <a:off x="2457987" y="3446554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12116" y="347955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15" name="Right Arrow 14"/>
          <p:cNvSpPr/>
          <p:nvPr/>
        </p:nvSpPr>
        <p:spPr>
          <a:xfrm rot="2935572">
            <a:off x="2872167" y="3584871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cess 15"/>
          <p:cNvSpPr/>
          <p:nvPr/>
        </p:nvSpPr>
        <p:spPr>
          <a:xfrm>
            <a:off x="1936809" y="381148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Process 16"/>
          <p:cNvSpPr/>
          <p:nvPr/>
        </p:nvSpPr>
        <p:spPr>
          <a:xfrm>
            <a:off x="3205168" y="381877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1438" y="348447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19" name="Down Arrow 18"/>
          <p:cNvSpPr/>
          <p:nvPr/>
        </p:nvSpPr>
        <p:spPr>
          <a:xfrm flipH="1">
            <a:off x="3396899" y="4138322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rminator 19"/>
          <p:cNvSpPr/>
          <p:nvPr/>
        </p:nvSpPr>
        <p:spPr>
          <a:xfrm>
            <a:off x="2487416" y="4305471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is a hub?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2288104">
            <a:off x="3111833" y="4611681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65962" y="464468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23" name="Right Arrow 22"/>
          <p:cNvSpPr/>
          <p:nvPr/>
        </p:nvSpPr>
        <p:spPr>
          <a:xfrm rot="2935572">
            <a:off x="3526013" y="4749998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cess 23"/>
          <p:cNvSpPr/>
          <p:nvPr/>
        </p:nvSpPr>
        <p:spPr>
          <a:xfrm>
            <a:off x="2590655" y="497660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3859014" y="498389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5284" y="464960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27" name="Process 26"/>
          <p:cNvSpPr/>
          <p:nvPr/>
        </p:nvSpPr>
        <p:spPr>
          <a:xfrm>
            <a:off x="5793196" y="1481075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flipH="1">
            <a:off x="6039005" y="1821575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rminator 28"/>
          <p:cNvSpPr/>
          <p:nvPr/>
        </p:nvSpPr>
        <p:spPr>
          <a:xfrm>
            <a:off x="5154096" y="1988724"/>
            <a:ext cx="219259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smtClean="0">
                <a:solidFill>
                  <a:schemeClr val="tx1"/>
                </a:solidFill>
              </a:rPr>
              <a:t>ultra-sensitive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2288104">
            <a:off x="5822764" y="2294934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76893" y="232793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 rot="2935572">
            <a:off x="6236944" y="2433251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cess 32"/>
          <p:cNvSpPr/>
          <p:nvPr/>
        </p:nvSpPr>
        <p:spPr>
          <a:xfrm>
            <a:off x="5301586" y="265986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6569945" y="2667152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6215" y="233285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36" name="Down Arrow 35"/>
          <p:cNvSpPr/>
          <p:nvPr/>
        </p:nvSpPr>
        <p:spPr>
          <a:xfrm flipH="1">
            <a:off x="4044752" y="436313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rminator 36"/>
          <p:cNvSpPr/>
          <p:nvPr/>
        </p:nvSpPr>
        <p:spPr>
          <a:xfrm>
            <a:off x="3223759" y="613294"/>
            <a:ext cx="1752603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In sensitive region?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rot="2288104">
            <a:off x="3106422" y="910239"/>
            <a:ext cx="135623" cy="5112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64887" y="952508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40" name="Right Arrow 39"/>
          <p:cNvSpPr/>
          <p:nvPr/>
        </p:nvSpPr>
        <p:spPr>
          <a:xfrm rot="2935572">
            <a:off x="4828054" y="1090464"/>
            <a:ext cx="502765" cy="137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01734" y="967260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42" name="Down Arrow 41"/>
          <p:cNvSpPr/>
          <p:nvPr/>
        </p:nvSpPr>
        <p:spPr>
          <a:xfrm flipH="1">
            <a:off x="6845251" y="2993322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rminator 42"/>
          <p:cNvSpPr/>
          <p:nvPr/>
        </p:nvSpPr>
        <p:spPr>
          <a:xfrm>
            <a:off x="6142244" y="3160471"/>
            <a:ext cx="1546936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Breaks TF motif?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2288104">
            <a:off x="6560185" y="3466681"/>
            <a:ext cx="118759" cy="3756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314314" y="349968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endParaRPr lang="en-US" sz="1200" dirty="0"/>
          </a:p>
        </p:txBody>
      </p:sp>
      <p:sp>
        <p:nvSpPr>
          <p:cNvPr id="46" name="Right Arrow 45"/>
          <p:cNvSpPr/>
          <p:nvPr/>
        </p:nvSpPr>
        <p:spPr>
          <a:xfrm rot="2935572">
            <a:off x="6974365" y="3604998"/>
            <a:ext cx="438217" cy="1289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ocess 46"/>
          <p:cNvSpPr/>
          <p:nvPr/>
        </p:nvSpPr>
        <p:spPr>
          <a:xfrm>
            <a:off x="6039007" y="383160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Process 47"/>
          <p:cNvSpPr/>
          <p:nvPr/>
        </p:nvSpPr>
        <p:spPr>
          <a:xfrm>
            <a:off x="7307366" y="3838899"/>
            <a:ext cx="550607" cy="28513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3636" y="3504605"/>
            <a:ext cx="23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sp>
        <p:nvSpPr>
          <p:cNvPr id="50" name="Down Arrow 49"/>
          <p:cNvSpPr/>
          <p:nvPr/>
        </p:nvSpPr>
        <p:spPr>
          <a:xfrm flipH="1">
            <a:off x="7558085" y="422577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rminator 50"/>
          <p:cNvSpPr/>
          <p:nvPr/>
        </p:nvSpPr>
        <p:spPr>
          <a:xfrm>
            <a:off x="6648602" y="4451917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gene known?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flipH="1">
            <a:off x="7558085" y="479946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rminator 54"/>
          <p:cNvSpPr/>
          <p:nvPr/>
        </p:nvSpPr>
        <p:spPr>
          <a:xfrm>
            <a:off x="6648602" y="5005943"/>
            <a:ext cx="1922205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Target </a:t>
            </a:r>
            <a:r>
              <a:rPr lang="en-US" sz="1400" smtClean="0">
                <a:solidFill>
                  <a:schemeClr val="tx1"/>
                </a:solidFill>
              </a:rPr>
              <a:t>gene is a hub?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flipH="1">
            <a:off x="7559000" y="5357396"/>
            <a:ext cx="103239" cy="1573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rminator 56"/>
          <p:cNvSpPr/>
          <p:nvPr/>
        </p:nvSpPr>
        <p:spPr>
          <a:xfrm>
            <a:off x="7120552" y="5544209"/>
            <a:ext cx="1052047" cy="29412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recurrent?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96215" y="4225776"/>
            <a:ext cx="2266320" cy="1819838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40341"/>
            <a:ext cx="7153835" cy="8471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Base substitution mutation spectra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860612"/>
            <a:ext cx="9059936" cy="593686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78" y="434560"/>
            <a:ext cx="8229600" cy="829675"/>
          </a:xfrm>
        </p:spPr>
        <p:txBody>
          <a:bodyPr>
            <a:noAutofit/>
          </a:bodyPr>
          <a:lstStyle/>
          <a:p>
            <a:r>
              <a:rPr lang="en-US" sz="2800" dirty="0"/>
              <a:t>Genomic </a:t>
            </a:r>
            <a:r>
              <a:rPr lang="en-US" sz="2800" dirty="0" err="1"/>
              <a:t>heatmap</a:t>
            </a:r>
            <a:r>
              <a:rPr lang="en-US" sz="2800" dirty="0"/>
              <a:t> for base substitution frequency at </a:t>
            </a:r>
            <a:r>
              <a:rPr lang="en-US" sz="2800" dirty="0" smtClean="0"/>
              <a:t>tri-nucleotides </a:t>
            </a:r>
            <a:r>
              <a:rPr lang="en-US" sz="2800" dirty="0"/>
              <a:t>context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41867" y="1982630"/>
            <a:ext cx="5992076" cy="4619002"/>
            <a:chOff x="1374399" y="1328979"/>
            <a:chExt cx="7312401" cy="55290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1996" y="1328979"/>
              <a:ext cx="6844804" cy="55290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4399" y="1417638"/>
              <a:ext cx="564103" cy="52428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" y="1828807"/>
            <a:ext cx="1378768" cy="1428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7129690" y="4108668"/>
            <a:ext cx="162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Five prime base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86888" y="6542954"/>
            <a:ext cx="1285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Three prime base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277" y="1546247"/>
            <a:ext cx="147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Mutation type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6624" y="1779698"/>
            <a:ext cx="509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C&gt;A               C&gt;G                C&gt;T               T&gt;A                T&gt;C                T&gt;G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6446" y="1001124"/>
            <a:ext cx="2267532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1400" dirty="0" smtClean="0">
                <a:latin typeface="Arial"/>
                <a:cs typeface="Arial"/>
              </a:rPr>
              <a:t>“Xp</a:t>
            </a:r>
            <a:r>
              <a:rPr lang="en-US" sz="1400" u="sng" dirty="0" smtClean="0">
                <a:latin typeface="Arial"/>
                <a:cs typeface="Arial"/>
              </a:rPr>
              <a:t>Y</a:t>
            </a:r>
            <a:r>
              <a:rPr lang="en-US" sz="1400" dirty="0" smtClean="0">
                <a:latin typeface="Arial"/>
                <a:cs typeface="Arial"/>
              </a:rPr>
              <a:t>pZ” triplet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200" dirty="0">
                <a:latin typeface="Arial"/>
                <a:cs typeface="Arial"/>
              </a:rPr>
              <a:t>Y</a:t>
            </a:r>
            <a:r>
              <a:rPr lang="en-US" sz="1200" dirty="0" smtClean="0">
                <a:latin typeface="Arial"/>
                <a:cs typeface="Arial"/>
              </a:rPr>
              <a:t>: Mutated base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200" dirty="0" smtClean="0">
                <a:latin typeface="Arial"/>
                <a:cs typeface="Arial"/>
              </a:rPr>
              <a:t>X,Z: Any base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Inferring Mutational Signatures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576" b="22653"/>
          <a:stretch/>
        </p:blipFill>
        <p:spPr>
          <a:xfrm>
            <a:off x="488950" y="1564481"/>
            <a:ext cx="8166100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6" y="4045743"/>
            <a:ext cx="8365268" cy="235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625</Words>
  <Application>Microsoft Macintosh PowerPoint</Application>
  <PresentationFormat>On-screen Show (4:3)</PresentationFormat>
  <Paragraphs>209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宋体</vt:lpstr>
      <vt:lpstr>Arial</vt:lpstr>
      <vt:lpstr>Office Theme</vt:lpstr>
      <vt:lpstr>Somatic Mutations Analysis for IBC WGS data</vt:lpstr>
      <vt:lpstr>Background</vt:lpstr>
      <vt:lpstr>Somatic SNV for IBC Samples (average)</vt:lpstr>
      <vt:lpstr>PowerPoint Presentation</vt:lpstr>
      <vt:lpstr>Filtering of somatic variants for identification of candidate drivers</vt:lpstr>
      <vt:lpstr>PowerPoint Presentation</vt:lpstr>
      <vt:lpstr>Base substitution mutation spectra</vt:lpstr>
      <vt:lpstr>Genomic heatmap for base substitution frequency at tri-nucleotides context </vt:lpstr>
      <vt:lpstr>Inferring Mutational Signatures</vt:lpstr>
      <vt:lpstr>Inferring mutational signatures from SNVs</vt:lpstr>
      <vt:lpstr>Inferring mutational signatures from SNVs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101</cp:revision>
  <dcterms:created xsi:type="dcterms:W3CDTF">2015-11-16T15:34:36Z</dcterms:created>
  <dcterms:modified xsi:type="dcterms:W3CDTF">2015-12-22T22:00:37Z</dcterms:modified>
</cp:coreProperties>
</file>