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5"/>
  </p:notesMasterIdLst>
  <p:sldIdLst>
    <p:sldId id="256" r:id="rId2"/>
    <p:sldId id="266" r:id="rId3"/>
    <p:sldId id="258" r:id="rId4"/>
    <p:sldId id="267" r:id="rId5"/>
    <p:sldId id="260" r:id="rId6"/>
    <p:sldId id="264" r:id="rId7"/>
    <p:sldId id="265" r:id="rId8"/>
    <p:sldId id="262" r:id="rId9"/>
    <p:sldId id="269" r:id="rId10"/>
    <p:sldId id="270" r:id="rId11"/>
    <p:sldId id="261" r:id="rId12"/>
    <p:sldId id="263" r:id="rId13"/>
    <p:sldId id="257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08"/>
    <p:restoredTop sz="86031"/>
  </p:normalViewPr>
  <p:slideViewPr>
    <p:cSldViewPr snapToGrid="0" snapToObjects="1">
      <p:cViewPr varScale="1">
        <p:scale>
          <a:sx n="78" d="100"/>
          <a:sy n="78" d="100"/>
        </p:scale>
        <p:origin x="200" y="2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notesMaster" Target="notesMasters/notesMaster1.xml"/><Relationship Id="rId16" Type="http://schemas.openxmlformats.org/officeDocument/2006/relationships/presProps" Target="presProps.xml"/><Relationship Id="rId17" Type="http://schemas.openxmlformats.org/officeDocument/2006/relationships/viewProps" Target="viewProps.xml"/><Relationship Id="rId18" Type="http://schemas.openxmlformats.org/officeDocument/2006/relationships/theme" Target="theme/theme1.xml"/><Relationship Id="rId1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6BE574-C8DF-9145-9F82-C1BBC7B545DD}" type="datetimeFigureOut">
              <a:rPr lang="en-US" smtClean="0"/>
              <a:t>12/16/15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A04804-79F6-CA4F-99CD-370B04446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2217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Shape 18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82" name="Shape 18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-US" dirty="0" smtClean="0"/>
              <a:t>check the total number of </a:t>
            </a:r>
            <a:r>
              <a:rPr lang="en-US" dirty="0" err="1" smtClean="0"/>
              <a:t>transcriptome</a:t>
            </a:r>
            <a:r>
              <a:rPr lang="en-US" dirty="0" smtClean="0"/>
              <a:t> reads</a:t>
            </a:r>
            <a:endParaRPr dirty="0"/>
          </a:p>
        </p:txBody>
      </p:sp>
      <p:sp>
        <p:nvSpPr>
          <p:cNvPr id="183" name="Shape 183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90771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Shape 23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31" name="Shape 23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32" name="Shape 232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7125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where do the reads that map to the</a:t>
            </a:r>
            <a:r>
              <a:rPr lang="en-US" baseline="0" dirty="0" smtClean="0"/>
              <a:t> genome go?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A04804-79F6-CA4F-99CD-370B0444636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250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Punctuated by large amounts of one taxon in</a:t>
            </a:r>
            <a:r>
              <a:rPr lang="en-US" baseline="0" dirty="0" smtClean="0"/>
              <a:t> one sample, 75th percentile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A04804-79F6-CA4F-99CD-370B0444636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166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Shape 23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31" name="Shape 23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-US" dirty="0" smtClean="0"/>
              <a:t>metazoans not in the </a:t>
            </a:r>
            <a:r>
              <a:rPr lang="en-US" dirty="0" err="1" smtClean="0"/>
              <a:t>exceRpt</a:t>
            </a:r>
            <a:r>
              <a:rPr lang="en-US" dirty="0" smtClean="0"/>
              <a:t> pipeline</a:t>
            </a:r>
            <a:endParaRPr dirty="0"/>
          </a:p>
        </p:txBody>
      </p:sp>
      <p:sp>
        <p:nvSpPr>
          <p:cNvPr id="232" name="Shape 232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3503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AD0F81-4743-BC4D-B989-8848558D1DBF}" type="datetimeFigureOut">
              <a:rPr lang="en-US" smtClean="0"/>
              <a:t>12/16/15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B29F8-7F9D-8049-A31E-319006C2E3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31823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AD0F81-4743-BC4D-B989-8848558D1DBF}" type="datetimeFigureOut">
              <a:rPr lang="en-US" smtClean="0"/>
              <a:t>12/16/15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B29F8-7F9D-8049-A31E-319006C2E3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57377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AD0F81-4743-BC4D-B989-8848558D1DBF}" type="datetimeFigureOut">
              <a:rPr lang="en-US" smtClean="0"/>
              <a:t>12/16/15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B29F8-7F9D-8049-A31E-319006C2E3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117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AD0F81-4743-BC4D-B989-8848558D1DBF}" type="datetimeFigureOut">
              <a:rPr lang="en-US" smtClean="0"/>
              <a:t>12/16/15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B29F8-7F9D-8049-A31E-319006C2E3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3337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AD0F81-4743-BC4D-B989-8848558D1DBF}" type="datetimeFigureOut">
              <a:rPr lang="en-US" smtClean="0"/>
              <a:t>12/16/15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B29F8-7F9D-8049-A31E-319006C2E3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9318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AD0F81-4743-BC4D-B989-8848558D1DBF}" type="datetimeFigureOut">
              <a:rPr lang="en-US" smtClean="0"/>
              <a:t>12/16/15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B29F8-7F9D-8049-A31E-319006C2E3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8688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AD0F81-4743-BC4D-B989-8848558D1DBF}" type="datetimeFigureOut">
              <a:rPr lang="en-US" smtClean="0"/>
              <a:t>12/16/15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B29F8-7F9D-8049-A31E-319006C2E3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371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AD0F81-4743-BC4D-B989-8848558D1DBF}" type="datetimeFigureOut">
              <a:rPr lang="en-US" smtClean="0"/>
              <a:t>12/16/15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B29F8-7F9D-8049-A31E-319006C2E3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0118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AD0F81-4743-BC4D-B989-8848558D1DBF}" type="datetimeFigureOut">
              <a:rPr lang="en-US" smtClean="0"/>
              <a:t>12/16/15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B29F8-7F9D-8049-A31E-319006C2E3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8456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AD0F81-4743-BC4D-B989-8848558D1DBF}" type="datetimeFigureOut">
              <a:rPr lang="en-US" smtClean="0"/>
              <a:t>12/16/15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B29F8-7F9D-8049-A31E-319006C2E3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6903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AD0F81-4743-BC4D-B989-8848558D1DBF}" type="datetimeFigureOut">
              <a:rPr lang="en-US" smtClean="0"/>
              <a:t>12/16/15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B29F8-7F9D-8049-A31E-319006C2E3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402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AD0F81-4743-BC4D-B989-8848558D1DBF}" type="datetimeFigureOut">
              <a:rPr lang="en-US" smtClean="0"/>
              <a:t>12/16/15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9B29F8-7F9D-8049-A31E-319006C2E3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9013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tif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tif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8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4" Type="http://schemas.openxmlformats.org/officeDocument/2006/relationships/image" Target="../media/image10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11.tiff"/><Relationship Id="rId8" Type="http://schemas.openxmlformats.org/officeDocument/2006/relationships/image" Target="../media/image12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P2-TECH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16 Dec 2015</a:t>
            </a:r>
          </a:p>
          <a:p>
            <a:r>
              <a:rPr lang="en-US" dirty="0" smtClean="0"/>
              <a:t>Dan </a:t>
            </a:r>
            <a:r>
              <a:rPr lang="en-US" dirty="0" err="1" smtClean="0"/>
              <a:t>Spakowicz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43260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268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Samples with fewer reads are more likely to have a higher fraction that map to </a:t>
            </a:r>
            <a:r>
              <a:rPr lang="en-US" smtClean="0"/>
              <a:t>exogenous genomes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4467" y="2022776"/>
            <a:ext cx="5280208" cy="3957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9450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8705" y="1690688"/>
            <a:ext cx="7134590" cy="4227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101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495" y="0"/>
            <a:ext cx="113530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600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Chupp</a:t>
            </a:r>
            <a:r>
              <a:rPr lang="en-US" dirty="0" smtClean="0"/>
              <a:t> Asthma Project -- Samples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168 single cell </a:t>
            </a:r>
            <a:r>
              <a:rPr lang="en-US" dirty="0" err="1" smtClean="0"/>
              <a:t>RNAseq</a:t>
            </a:r>
            <a:endParaRPr lang="en-US" dirty="0" smtClean="0"/>
          </a:p>
          <a:p>
            <a:pPr lvl="1"/>
            <a:r>
              <a:rPr lang="en-US" dirty="0" smtClean="0"/>
              <a:t>96 for sample prep 790 (higher quality)</a:t>
            </a:r>
          </a:p>
          <a:p>
            <a:pPr lvl="1"/>
            <a:r>
              <a:rPr lang="en-US" dirty="0" smtClean="0"/>
              <a:t>72 for sample prep 791 (lower quality)</a:t>
            </a:r>
          </a:p>
          <a:p>
            <a:pPr lvl="2"/>
            <a:endParaRPr lang="en-US" dirty="0" smtClean="0"/>
          </a:p>
          <a:p>
            <a:r>
              <a:rPr lang="en-US" dirty="0" smtClean="0"/>
              <a:t>20 </a:t>
            </a:r>
            <a:r>
              <a:rPr lang="en-US" dirty="0"/>
              <a:t>bulk-cell </a:t>
            </a:r>
            <a:r>
              <a:rPr lang="en-US" dirty="0" err="1"/>
              <a:t>RNAseq</a:t>
            </a:r>
            <a:r>
              <a:rPr lang="en-US" dirty="0"/>
              <a:t> </a:t>
            </a:r>
            <a:r>
              <a:rPr lang="en-US" dirty="0" smtClean="0"/>
              <a:t>sample</a:t>
            </a:r>
          </a:p>
          <a:p>
            <a:pPr lvl="1"/>
            <a:r>
              <a:rPr lang="en-US" dirty="0" smtClean="0"/>
              <a:t>Cell counts and viabilities</a:t>
            </a:r>
          </a:p>
          <a:p>
            <a:pPr lvl="1"/>
            <a:endParaRPr lang="en-US" dirty="0"/>
          </a:p>
          <a:p>
            <a:r>
              <a:rPr lang="en-US" dirty="0" smtClean="0"/>
              <a:t>88 new </a:t>
            </a:r>
            <a:r>
              <a:rPr lang="en-US" smtClean="0"/>
              <a:t>Microarray samples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5269993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Shape 177"/>
          <p:cNvSpPr txBox="1">
            <a:spLocks noGrp="1"/>
          </p:cNvSpPr>
          <p:nvPr>
            <p:ph type="body" idx="1"/>
          </p:nvPr>
        </p:nvSpPr>
        <p:spPr>
          <a:xfrm>
            <a:off x="1981200" y="1600200"/>
            <a:ext cx="8229600" cy="4526100"/>
          </a:xfrm>
          <a:prstGeom prst="rect">
            <a:avLst/>
          </a:prstGeom>
        </p:spPr>
        <p:txBody>
          <a:bodyPr vert="horz" lIns="91425" tIns="91425" rIns="91425" bIns="91425" rtlCol="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pic>
        <p:nvPicPr>
          <p:cNvPr id="178" name="Shape 17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88476" y="1778175"/>
            <a:ext cx="7397273" cy="4564275"/>
          </a:xfrm>
          <a:prstGeom prst="rect">
            <a:avLst/>
          </a:prstGeom>
          <a:noFill/>
          <a:ln>
            <a:noFill/>
          </a:ln>
        </p:spPr>
      </p:pic>
      <p:sp>
        <p:nvSpPr>
          <p:cNvPr id="179" name="Shape 179"/>
          <p:cNvSpPr txBox="1">
            <a:spLocks noGrp="1"/>
          </p:cNvSpPr>
          <p:nvPr>
            <p:ph type="title"/>
          </p:nvPr>
        </p:nvSpPr>
        <p:spPr>
          <a:xfrm>
            <a:off x="2100275" y="155212"/>
            <a:ext cx="8229600" cy="1143000"/>
          </a:xfrm>
          <a:prstGeom prst="rect">
            <a:avLst/>
          </a:prstGeom>
        </p:spPr>
        <p:txBody>
          <a:bodyPr vert="horz" lIns="91425" tIns="91425" rIns="91425" bIns="91425" rtlCol="0" anchor="ctr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-US"/>
              <a:t>Percent of reads mapping to the genome and transcriptome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en-US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3</a:t>
            </a:fld>
            <a:endParaRPr lang="en-US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18341826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3184" y="1400001"/>
            <a:ext cx="8530677" cy="5425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763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 txBox="1">
            <a:spLocks noGrp="1"/>
          </p:cNvSpPr>
          <p:nvPr>
            <p:ph type="title"/>
          </p:nvPr>
        </p:nvSpPr>
        <p:spPr>
          <a:xfrm>
            <a:off x="1981200" y="274637"/>
            <a:ext cx="8229600" cy="1143000"/>
          </a:xfrm>
          <a:prstGeom prst="rect">
            <a:avLst/>
          </a:prstGeom>
        </p:spPr>
        <p:txBody>
          <a:bodyPr vert="horz" lIns="91425" tIns="91425" rIns="91425" bIns="91425" rtlCol="0" anchor="ctr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-US"/>
              <a:t>What are the unmapped reads?</a:t>
            </a:r>
          </a:p>
        </p:txBody>
      </p:sp>
      <p:sp>
        <p:nvSpPr>
          <p:cNvPr id="217" name="Shape 217"/>
          <p:cNvSpPr txBox="1">
            <a:spLocks noGrp="1"/>
          </p:cNvSpPr>
          <p:nvPr>
            <p:ph type="body" idx="1"/>
          </p:nvPr>
        </p:nvSpPr>
        <p:spPr>
          <a:xfrm>
            <a:off x="1981200" y="1486125"/>
            <a:ext cx="8229600" cy="4526100"/>
          </a:xfrm>
          <a:prstGeom prst="rect">
            <a:avLst/>
          </a:prstGeom>
        </p:spPr>
        <p:txBody>
          <a:bodyPr vert="horz" lIns="91425" tIns="91425" rIns="91425" bIns="91425" rtlCol="0" anchor="t" anchorCtr="0">
            <a:noAutofit/>
          </a:bodyPr>
          <a:lstStyle/>
          <a:p>
            <a:pPr marL="203200" indent="0">
              <a:spcBef>
                <a:spcPts val="0"/>
              </a:spcBef>
              <a:buNone/>
            </a:pPr>
            <a:r>
              <a:rPr lang="en-US"/>
              <a:t>Randomly sample and BLAST</a:t>
            </a:r>
          </a:p>
        </p:txBody>
      </p:sp>
      <p:pic>
        <p:nvPicPr>
          <p:cNvPr id="218" name="Shape 218"/>
          <p:cNvPicPr preferRelativeResize="0"/>
          <p:nvPr/>
        </p:nvPicPr>
        <p:blipFill rotWithShape="1">
          <a:blip r:embed="rId3">
            <a:alphaModFix/>
          </a:blip>
          <a:srcRect l="999" t="69527"/>
          <a:stretch/>
        </p:blipFill>
        <p:spPr>
          <a:xfrm>
            <a:off x="1906987" y="2525300"/>
            <a:ext cx="8530424" cy="1253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Shape 219"/>
          <p:cNvPicPr preferRelativeResize="0"/>
          <p:nvPr/>
        </p:nvPicPr>
        <p:blipFill rotWithShape="1">
          <a:blip r:embed="rId4">
            <a:alphaModFix/>
          </a:blip>
          <a:srcRect t="83044"/>
          <a:stretch/>
        </p:blipFill>
        <p:spPr>
          <a:xfrm>
            <a:off x="1560675" y="4042221"/>
            <a:ext cx="9143998" cy="723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Shape 220"/>
          <p:cNvPicPr preferRelativeResize="0"/>
          <p:nvPr/>
        </p:nvPicPr>
        <p:blipFill rotWithShape="1">
          <a:blip r:embed="rId5">
            <a:alphaModFix/>
          </a:blip>
          <a:srcRect t="84015"/>
          <a:stretch/>
        </p:blipFill>
        <p:spPr>
          <a:xfrm>
            <a:off x="1524001" y="4886716"/>
            <a:ext cx="9143999" cy="661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Shape 221"/>
          <p:cNvPicPr preferRelativeResize="0"/>
          <p:nvPr/>
        </p:nvPicPr>
        <p:blipFill rotWithShape="1">
          <a:blip r:embed="rId6">
            <a:alphaModFix/>
          </a:blip>
          <a:srcRect t="75865"/>
          <a:stretch/>
        </p:blipFill>
        <p:spPr>
          <a:xfrm>
            <a:off x="1885862" y="5767475"/>
            <a:ext cx="8572648" cy="100462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22" name="Shape 222"/>
          <p:cNvCxnSpPr/>
          <p:nvPr/>
        </p:nvCxnSpPr>
        <p:spPr>
          <a:xfrm rot="10800000" flipH="1">
            <a:off x="1209025" y="3827424"/>
            <a:ext cx="9950400" cy="1440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223" name="Shape 223"/>
          <p:cNvCxnSpPr/>
          <p:nvPr/>
        </p:nvCxnSpPr>
        <p:spPr>
          <a:xfrm rot="10800000" flipH="1">
            <a:off x="1351900" y="4818949"/>
            <a:ext cx="9950400" cy="1440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224" name="Shape 224"/>
          <p:cNvCxnSpPr/>
          <p:nvPr/>
        </p:nvCxnSpPr>
        <p:spPr>
          <a:xfrm rot="10800000" flipH="1">
            <a:off x="1308625" y="5630774"/>
            <a:ext cx="9950400" cy="1440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225" name="Shape 225"/>
          <p:cNvSpPr txBox="1"/>
          <p:nvPr/>
        </p:nvSpPr>
        <p:spPr>
          <a:xfrm>
            <a:off x="1548176" y="2605751"/>
            <a:ext cx="2748899" cy="3206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r>
              <a:rPr lang="en-US"/>
              <a:t>1)</a:t>
            </a:r>
          </a:p>
        </p:txBody>
      </p:sp>
      <p:sp>
        <p:nvSpPr>
          <p:cNvPr id="226" name="Shape 226"/>
          <p:cNvSpPr txBox="1"/>
          <p:nvPr/>
        </p:nvSpPr>
        <p:spPr>
          <a:xfrm>
            <a:off x="1484476" y="3918001"/>
            <a:ext cx="2748899" cy="3206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r>
              <a:rPr lang="en-US"/>
              <a:t>2)</a:t>
            </a:r>
          </a:p>
        </p:txBody>
      </p:sp>
      <p:sp>
        <p:nvSpPr>
          <p:cNvPr id="227" name="Shape 227"/>
          <p:cNvSpPr txBox="1"/>
          <p:nvPr/>
        </p:nvSpPr>
        <p:spPr>
          <a:xfrm>
            <a:off x="1536501" y="4791351"/>
            <a:ext cx="2748899" cy="3206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r>
              <a:rPr lang="en-US"/>
              <a:t>3)</a:t>
            </a:r>
          </a:p>
        </p:txBody>
      </p:sp>
      <p:sp>
        <p:nvSpPr>
          <p:cNvPr id="228" name="Shape 228"/>
          <p:cNvSpPr txBox="1"/>
          <p:nvPr/>
        </p:nvSpPr>
        <p:spPr>
          <a:xfrm>
            <a:off x="1548176" y="5601951"/>
            <a:ext cx="2748899" cy="3206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r>
              <a:rPr lang="en-US"/>
              <a:t>4)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en-US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5</a:t>
            </a:fld>
            <a:endParaRPr lang="en-US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02857915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91312"/>
            <a:ext cx="12192000" cy="6075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475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28210"/>
            <a:ext cx="12192000" cy="6001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29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7724" t="5436" r="84994" b="83840"/>
          <a:stretch/>
        </p:blipFill>
        <p:spPr>
          <a:xfrm>
            <a:off x="10531364" y="242217"/>
            <a:ext cx="1188861" cy="111361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14696" y="230188"/>
            <a:ext cx="27448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</a:t>
            </a:r>
            <a:r>
              <a:rPr lang="en-US" dirty="0" smtClean="0"/>
              <a:t>0 most abundant matches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l="29455" t="19386" r="16749"/>
          <a:stretch/>
        </p:blipFill>
        <p:spPr>
          <a:xfrm rot="5400000">
            <a:off x="4188028" y="622665"/>
            <a:ext cx="6263432" cy="5969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267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 txBox="1">
            <a:spLocks noGrp="1"/>
          </p:cNvSpPr>
          <p:nvPr>
            <p:ph type="title"/>
          </p:nvPr>
        </p:nvSpPr>
        <p:spPr>
          <a:xfrm>
            <a:off x="1981200" y="274637"/>
            <a:ext cx="8229600" cy="1143000"/>
          </a:xfrm>
          <a:prstGeom prst="rect">
            <a:avLst/>
          </a:prstGeom>
        </p:spPr>
        <p:txBody>
          <a:bodyPr vert="horz" lIns="91425" tIns="91425" rIns="91425" bIns="91425" rtlCol="0" anchor="ctr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-US"/>
              <a:t>What are the unmapped reads?</a:t>
            </a:r>
          </a:p>
        </p:txBody>
      </p:sp>
      <p:sp>
        <p:nvSpPr>
          <p:cNvPr id="217" name="Shape 217"/>
          <p:cNvSpPr txBox="1">
            <a:spLocks noGrp="1"/>
          </p:cNvSpPr>
          <p:nvPr>
            <p:ph type="body" idx="1"/>
          </p:nvPr>
        </p:nvSpPr>
        <p:spPr>
          <a:xfrm>
            <a:off x="1981200" y="1486125"/>
            <a:ext cx="8229600" cy="4526100"/>
          </a:xfrm>
          <a:prstGeom prst="rect">
            <a:avLst/>
          </a:prstGeom>
        </p:spPr>
        <p:txBody>
          <a:bodyPr vert="horz" lIns="91425" tIns="91425" rIns="91425" bIns="91425" rtlCol="0" anchor="t" anchorCtr="0">
            <a:noAutofit/>
          </a:bodyPr>
          <a:lstStyle/>
          <a:p>
            <a:pPr marL="203200" indent="0">
              <a:spcBef>
                <a:spcPts val="0"/>
              </a:spcBef>
              <a:buNone/>
            </a:pPr>
            <a:r>
              <a:rPr lang="en-US"/>
              <a:t>Randomly sample and BLAST</a:t>
            </a:r>
          </a:p>
        </p:txBody>
      </p:sp>
      <p:pic>
        <p:nvPicPr>
          <p:cNvPr id="218" name="Shape 218"/>
          <p:cNvPicPr preferRelativeResize="0"/>
          <p:nvPr/>
        </p:nvPicPr>
        <p:blipFill rotWithShape="1">
          <a:blip r:embed="rId3">
            <a:alphaModFix/>
          </a:blip>
          <a:srcRect l="999" t="69527"/>
          <a:stretch/>
        </p:blipFill>
        <p:spPr>
          <a:xfrm>
            <a:off x="1906987" y="2525300"/>
            <a:ext cx="8530424" cy="1253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Shape 219"/>
          <p:cNvPicPr preferRelativeResize="0"/>
          <p:nvPr/>
        </p:nvPicPr>
        <p:blipFill rotWithShape="1">
          <a:blip r:embed="rId4">
            <a:alphaModFix/>
          </a:blip>
          <a:srcRect t="83044"/>
          <a:stretch/>
        </p:blipFill>
        <p:spPr>
          <a:xfrm>
            <a:off x="1560675" y="4042221"/>
            <a:ext cx="9143998" cy="723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Shape 220"/>
          <p:cNvPicPr preferRelativeResize="0"/>
          <p:nvPr/>
        </p:nvPicPr>
        <p:blipFill rotWithShape="1">
          <a:blip r:embed="rId5">
            <a:alphaModFix/>
          </a:blip>
          <a:srcRect t="84015"/>
          <a:stretch/>
        </p:blipFill>
        <p:spPr>
          <a:xfrm>
            <a:off x="1524001" y="4886716"/>
            <a:ext cx="9143999" cy="661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Shape 221"/>
          <p:cNvPicPr preferRelativeResize="0"/>
          <p:nvPr/>
        </p:nvPicPr>
        <p:blipFill rotWithShape="1">
          <a:blip r:embed="rId6">
            <a:alphaModFix/>
          </a:blip>
          <a:srcRect t="75865"/>
          <a:stretch/>
        </p:blipFill>
        <p:spPr>
          <a:xfrm>
            <a:off x="1885862" y="5767475"/>
            <a:ext cx="8572648" cy="100462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22" name="Shape 222"/>
          <p:cNvCxnSpPr/>
          <p:nvPr/>
        </p:nvCxnSpPr>
        <p:spPr>
          <a:xfrm rot="10800000" flipH="1">
            <a:off x="1209025" y="3827424"/>
            <a:ext cx="9950400" cy="1440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223" name="Shape 223"/>
          <p:cNvCxnSpPr/>
          <p:nvPr/>
        </p:nvCxnSpPr>
        <p:spPr>
          <a:xfrm rot="10800000" flipH="1">
            <a:off x="1351900" y="4818949"/>
            <a:ext cx="9950400" cy="1440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224" name="Shape 224"/>
          <p:cNvCxnSpPr/>
          <p:nvPr/>
        </p:nvCxnSpPr>
        <p:spPr>
          <a:xfrm rot="10800000" flipH="1">
            <a:off x="1308625" y="5630774"/>
            <a:ext cx="9950400" cy="1440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225" name="Shape 225"/>
          <p:cNvSpPr txBox="1"/>
          <p:nvPr/>
        </p:nvSpPr>
        <p:spPr>
          <a:xfrm>
            <a:off x="1548176" y="2605751"/>
            <a:ext cx="2748899" cy="3206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r>
              <a:rPr lang="en-US"/>
              <a:t>1)</a:t>
            </a:r>
          </a:p>
        </p:txBody>
      </p:sp>
      <p:sp>
        <p:nvSpPr>
          <p:cNvPr id="226" name="Shape 226"/>
          <p:cNvSpPr txBox="1"/>
          <p:nvPr/>
        </p:nvSpPr>
        <p:spPr>
          <a:xfrm>
            <a:off x="1484476" y="3918001"/>
            <a:ext cx="2748899" cy="3206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r>
              <a:rPr lang="en-US"/>
              <a:t>2)</a:t>
            </a:r>
          </a:p>
        </p:txBody>
      </p:sp>
      <p:sp>
        <p:nvSpPr>
          <p:cNvPr id="227" name="Shape 227"/>
          <p:cNvSpPr txBox="1"/>
          <p:nvPr/>
        </p:nvSpPr>
        <p:spPr>
          <a:xfrm>
            <a:off x="1536501" y="4791351"/>
            <a:ext cx="2748899" cy="3206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r>
              <a:rPr lang="en-US"/>
              <a:t>3)</a:t>
            </a:r>
          </a:p>
        </p:txBody>
      </p:sp>
      <p:sp>
        <p:nvSpPr>
          <p:cNvPr id="228" name="Shape 228"/>
          <p:cNvSpPr txBox="1"/>
          <p:nvPr/>
        </p:nvSpPr>
        <p:spPr>
          <a:xfrm>
            <a:off x="1548176" y="5601951"/>
            <a:ext cx="2748899" cy="3206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r>
              <a:rPr lang="en-US"/>
              <a:t>4)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en-US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9</a:t>
            </a:fld>
            <a:endParaRPr lang="en-US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964155" y="1761762"/>
            <a:ext cx="469519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/>
              <a:t>input_to_exogenous_genomes</a:t>
            </a:r>
            <a:r>
              <a:rPr lang="en-US" dirty="0"/>
              <a:t>     </a:t>
            </a:r>
            <a:r>
              <a:rPr lang="en-US" dirty="0" smtClean="0"/>
              <a:t>   1264395</a:t>
            </a:r>
          </a:p>
          <a:p>
            <a:r>
              <a:rPr lang="en-US" dirty="0" err="1" smtClean="0"/>
              <a:t>exogenous_genomes</a:t>
            </a:r>
            <a:r>
              <a:rPr lang="en-US" dirty="0" smtClean="0"/>
              <a:t>     		  </a:t>
            </a:r>
            <a:r>
              <a:rPr lang="en-US" dirty="0"/>
              <a:t>735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731881" y="1292232"/>
            <a:ext cx="17075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Sample 791-C78</a:t>
            </a:r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0549" y="1089744"/>
            <a:ext cx="1524852" cy="114363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151" y="2378978"/>
            <a:ext cx="1544524" cy="1206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962011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643</TotalTime>
  <Words>161</Words>
  <Application>Microsoft Macintosh PowerPoint</Application>
  <PresentationFormat>Widescreen</PresentationFormat>
  <Paragraphs>42</Paragraphs>
  <Slides>13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Calibri</vt:lpstr>
      <vt:lpstr>Calibri Light</vt:lpstr>
      <vt:lpstr>Arial</vt:lpstr>
      <vt:lpstr>Office Theme</vt:lpstr>
      <vt:lpstr>P2-TECH</vt:lpstr>
      <vt:lpstr>Chupp Asthma Project -- Samples</vt:lpstr>
      <vt:lpstr>Percent of reads mapping to the genome and transcriptome</vt:lpstr>
      <vt:lpstr>PowerPoint Presentation</vt:lpstr>
      <vt:lpstr>What are the unmapped reads?</vt:lpstr>
      <vt:lpstr>PowerPoint Presentation</vt:lpstr>
      <vt:lpstr>PowerPoint Presentation</vt:lpstr>
      <vt:lpstr>PowerPoint Presentation</vt:lpstr>
      <vt:lpstr>What are the unmapped reads?</vt:lpstr>
      <vt:lpstr>PowerPoint Presentation</vt:lpstr>
      <vt:lpstr>Samples with fewer reads are more likely to have a higher fraction that map to exogenous genomes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P2-TECH</dc:title>
  <dc:creator>Spakowicz, Daniel</dc:creator>
  <cp:lastModifiedBy>Spakowicz, Daniel</cp:lastModifiedBy>
  <cp:revision>19</cp:revision>
  <dcterms:created xsi:type="dcterms:W3CDTF">2015-12-16T03:52:40Z</dcterms:created>
  <dcterms:modified xsi:type="dcterms:W3CDTF">2015-12-16T23:59:39Z</dcterms:modified>
</cp:coreProperties>
</file>