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jpg" ContentType="image/jpeg"/>
  <Default Extension="tiff" ContentType="image/tiff"/>
  <Default Extension="rels" ContentType="application/vnd.openxmlformats-package.relationships+xml"/>
  <Default Extension="vml" ContentType="application/vnd.openxmlformats-officedocument.vmlDrawing"/>
  <Default Extension="gif" ContentType="image/gif"/>
  <Default Extension="tif" ContentType="image/tiff"/>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autoCompressPictures="0">
  <p:sldMasterIdLst>
    <p:sldMasterId id="2147483648" r:id="rId1"/>
  </p:sldMasterIdLst>
  <p:notesMasterIdLst>
    <p:notesMasterId r:id="rId49"/>
  </p:notesMasterIdLst>
  <p:sldIdLst>
    <p:sldId id="256" r:id="rId2"/>
    <p:sldId id="259" r:id="rId3"/>
    <p:sldId id="264" r:id="rId4"/>
    <p:sldId id="260" r:id="rId5"/>
    <p:sldId id="261" r:id="rId6"/>
    <p:sldId id="262" r:id="rId7"/>
    <p:sldId id="263" r:id="rId8"/>
    <p:sldId id="265" r:id="rId9"/>
    <p:sldId id="270" r:id="rId10"/>
    <p:sldId id="266" r:id="rId11"/>
    <p:sldId id="272" r:id="rId12"/>
    <p:sldId id="267" r:id="rId13"/>
    <p:sldId id="278" r:id="rId14"/>
    <p:sldId id="269" r:id="rId15"/>
    <p:sldId id="307" r:id="rId16"/>
    <p:sldId id="271" r:id="rId17"/>
    <p:sldId id="273" r:id="rId18"/>
    <p:sldId id="274" r:id="rId19"/>
    <p:sldId id="277" r:id="rId20"/>
    <p:sldId id="275" r:id="rId21"/>
    <p:sldId id="279" r:id="rId22"/>
    <p:sldId id="280" r:id="rId23"/>
    <p:sldId id="292" r:id="rId24"/>
    <p:sldId id="281" r:id="rId25"/>
    <p:sldId id="282" r:id="rId26"/>
    <p:sldId id="283" r:id="rId27"/>
    <p:sldId id="284" r:id="rId28"/>
    <p:sldId id="285" r:id="rId29"/>
    <p:sldId id="286" r:id="rId30"/>
    <p:sldId id="287" r:id="rId31"/>
    <p:sldId id="288" r:id="rId32"/>
    <p:sldId id="289" r:id="rId33"/>
    <p:sldId id="294" r:id="rId34"/>
    <p:sldId id="299" r:id="rId35"/>
    <p:sldId id="295" r:id="rId36"/>
    <p:sldId id="296" r:id="rId37"/>
    <p:sldId id="297" r:id="rId38"/>
    <p:sldId id="298" r:id="rId39"/>
    <p:sldId id="290" r:id="rId40"/>
    <p:sldId id="302" r:id="rId41"/>
    <p:sldId id="301" r:id="rId42"/>
    <p:sldId id="303" r:id="rId43"/>
    <p:sldId id="304" r:id="rId44"/>
    <p:sldId id="293" r:id="rId45"/>
    <p:sldId id="305" r:id="rId46"/>
    <p:sldId id="306" r:id="rId47"/>
    <p:sldId id="300"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 Mengting" initials="GM"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17"/>
    <p:restoredTop sz="89071"/>
  </p:normalViewPr>
  <p:slideViewPr>
    <p:cSldViewPr snapToGrid="0" snapToObjects="1">
      <p:cViewPr>
        <p:scale>
          <a:sx n="70" d="100"/>
          <a:sy n="70" d="100"/>
        </p:scale>
        <p:origin x="216" y="5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commentAuthors" Target="commentAuthors.xml"/><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A2BC23-859A-9440-A6F0-38CC88AFCD07}" type="doc">
      <dgm:prSet loTypeId="urn:microsoft.com/office/officeart/2005/8/layout/process1" loCatId="process" qsTypeId="urn:microsoft.com/office/officeart/2005/8/quickstyle/simple4" qsCatId="simple" csTypeId="urn:microsoft.com/office/officeart/2005/8/colors/accent1_2" csCatId="accent1" phldr="1"/>
      <dgm:spPr/>
    </dgm:pt>
    <dgm:pt modelId="{7F03DB98-EDBF-3645-B2D2-071079126796}">
      <dgm:prSet phldrT="[Text]"/>
      <dgm:spPr/>
      <dgm:t>
        <a:bodyPr/>
        <a:lstStyle/>
        <a:p>
          <a:r>
            <a:rPr lang="en-US" altLang="zh-CN" dirty="0" smtClean="0"/>
            <a:t>Pre-processing</a:t>
          </a:r>
          <a:r>
            <a:rPr lang="zh-CN" altLang="en-US" dirty="0" smtClean="0"/>
            <a:t> </a:t>
          </a:r>
          <a:r>
            <a:rPr lang="en-US" altLang="zh-CN" dirty="0" smtClean="0"/>
            <a:t>&amp;</a:t>
          </a:r>
          <a:r>
            <a:rPr lang="zh-CN" altLang="en-US" dirty="0" smtClean="0"/>
            <a:t> </a:t>
          </a:r>
          <a:r>
            <a:rPr lang="en-US" altLang="zh-CN" dirty="0" smtClean="0"/>
            <a:t>Quality</a:t>
          </a:r>
          <a:r>
            <a:rPr lang="zh-CN" altLang="en-US" dirty="0" smtClean="0"/>
            <a:t> </a:t>
          </a:r>
          <a:r>
            <a:rPr lang="en-US" altLang="zh-CN" dirty="0" smtClean="0"/>
            <a:t>Control</a:t>
          </a:r>
          <a:endParaRPr lang="en-US" dirty="0"/>
        </a:p>
      </dgm:t>
    </dgm:pt>
    <dgm:pt modelId="{44793499-2A96-2246-86AB-908CAC2C41E2}" type="parTrans" cxnId="{B0FD3970-484D-DB42-9A00-6F0FDFCCB37A}">
      <dgm:prSet/>
      <dgm:spPr/>
      <dgm:t>
        <a:bodyPr/>
        <a:lstStyle/>
        <a:p>
          <a:endParaRPr lang="en-US"/>
        </a:p>
      </dgm:t>
    </dgm:pt>
    <dgm:pt modelId="{EBDCA018-9675-FA43-BDF2-99835CA7FE8F}" type="sibTrans" cxnId="{B0FD3970-484D-DB42-9A00-6F0FDFCCB37A}">
      <dgm:prSet/>
      <dgm:spPr/>
      <dgm:t>
        <a:bodyPr/>
        <a:lstStyle/>
        <a:p>
          <a:endParaRPr lang="en-US"/>
        </a:p>
      </dgm:t>
    </dgm:pt>
    <dgm:pt modelId="{760A44F4-FF2D-934C-AC0D-F9AF836CB4B3}">
      <dgm:prSet phldrT="[Text]"/>
      <dgm:spPr/>
      <dgm:t>
        <a:bodyPr/>
        <a:lstStyle/>
        <a:p>
          <a:r>
            <a:rPr lang="en-US" altLang="zh-CN" dirty="0" smtClean="0"/>
            <a:t>Alignment</a:t>
          </a:r>
          <a:endParaRPr lang="en-US" dirty="0"/>
        </a:p>
      </dgm:t>
    </dgm:pt>
    <dgm:pt modelId="{8CEBDD87-BB17-C147-AF8B-82AFA76C1EAF}" type="parTrans" cxnId="{D4AE5F58-B14F-A04C-B1FB-4B397DA5BE19}">
      <dgm:prSet/>
      <dgm:spPr/>
      <dgm:t>
        <a:bodyPr/>
        <a:lstStyle/>
        <a:p>
          <a:endParaRPr lang="en-US"/>
        </a:p>
      </dgm:t>
    </dgm:pt>
    <dgm:pt modelId="{79850496-901F-AA43-AA95-2830E083A2BC}" type="sibTrans" cxnId="{D4AE5F58-B14F-A04C-B1FB-4B397DA5BE19}">
      <dgm:prSet/>
      <dgm:spPr/>
      <dgm:t>
        <a:bodyPr/>
        <a:lstStyle/>
        <a:p>
          <a:endParaRPr lang="en-US"/>
        </a:p>
      </dgm:t>
    </dgm:pt>
    <dgm:pt modelId="{631D8C06-D98E-5F47-AF47-B446B3DC3AB6}">
      <dgm:prSet phldrT="[Text]"/>
      <dgm:spPr/>
      <dgm:t>
        <a:bodyPr/>
        <a:lstStyle/>
        <a:p>
          <a:r>
            <a:rPr lang="en-US" altLang="zh-CN" dirty="0" smtClean="0"/>
            <a:t>Peak</a:t>
          </a:r>
          <a:r>
            <a:rPr lang="zh-CN" altLang="en-US" dirty="0" smtClean="0"/>
            <a:t> </a:t>
          </a:r>
          <a:r>
            <a:rPr lang="en-US" altLang="zh-CN" dirty="0" smtClean="0"/>
            <a:t>Calling</a:t>
          </a:r>
          <a:endParaRPr lang="en-US" dirty="0"/>
        </a:p>
      </dgm:t>
    </dgm:pt>
    <dgm:pt modelId="{A34FC088-9859-934A-8517-A9D4C14EF52C}" type="parTrans" cxnId="{1EAB9EB9-D21D-084D-B91B-70466D588C42}">
      <dgm:prSet/>
      <dgm:spPr/>
      <dgm:t>
        <a:bodyPr/>
        <a:lstStyle/>
        <a:p>
          <a:endParaRPr lang="en-US"/>
        </a:p>
      </dgm:t>
    </dgm:pt>
    <dgm:pt modelId="{DD88F894-388A-2440-9B49-3A92F6129D57}" type="sibTrans" cxnId="{1EAB9EB9-D21D-084D-B91B-70466D588C42}">
      <dgm:prSet/>
      <dgm:spPr/>
      <dgm:t>
        <a:bodyPr/>
        <a:lstStyle/>
        <a:p>
          <a:endParaRPr lang="en-US"/>
        </a:p>
      </dgm:t>
    </dgm:pt>
    <dgm:pt modelId="{5F9DC471-88F1-2B41-958A-91DF494E8A04}" type="pres">
      <dgm:prSet presAssocID="{5EA2BC23-859A-9440-A6F0-38CC88AFCD07}" presName="Name0" presStyleCnt="0">
        <dgm:presLayoutVars>
          <dgm:dir/>
          <dgm:resizeHandles val="exact"/>
        </dgm:presLayoutVars>
      </dgm:prSet>
      <dgm:spPr/>
    </dgm:pt>
    <dgm:pt modelId="{5C109B25-9597-7341-8FD3-6B92A89EF9F0}" type="pres">
      <dgm:prSet presAssocID="{7F03DB98-EDBF-3645-B2D2-071079126796}" presName="node" presStyleLbl="node1" presStyleIdx="0" presStyleCnt="3">
        <dgm:presLayoutVars>
          <dgm:bulletEnabled val="1"/>
        </dgm:presLayoutVars>
      </dgm:prSet>
      <dgm:spPr/>
      <dgm:t>
        <a:bodyPr/>
        <a:lstStyle/>
        <a:p>
          <a:endParaRPr lang="en-US"/>
        </a:p>
      </dgm:t>
    </dgm:pt>
    <dgm:pt modelId="{399F9EA2-303B-844A-BFA6-7DA2EB80D900}" type="pres">
      <dgm:prSet presAssocID="{EBDCA018-9675-FA43-BDF2-99835CA7FE8F}" presName="sibTrans" presStyleLbl="sibTrans2D1" presStyleIdx="0" presStyleCnt="2"/>
      <dgm:spPr/>
      <dgm:t>
        <a:bodyPr/>
        <a:lstStyle/>
        <a:p>
          <a:endParaRPr lang="en-US"/>
        </a:p>
      </dgm:t>
    </dgm:pt>
    <dgm:pt modelId="{6C70CC10-002C-DA45-ADFD-F754FF151134}" type="pres">
      <dgm:prSet presAssocID="{EBDCA018-9675-FA43-BDF2-99835CA7FE8F}" presName="connectorText" presStyleLbl="sibTrans2D1" presStyleIdx="0" presStyleCnt="2"/>
      <dgm:spPr/>
      <dgm:t>
        <a:bodyPr/>
        <a:lstStyle/>
        <a:p>
          <a:endParaRPr lang="en-US"/>
        </a:p>
      </dgm:t>
    </dgm:pt>
    <dgm:pt modelId="{36A5BD15-E755-F649-BBF0-38C551693EB0}" type="pres">
      <dgm:prSet presAssocID="{760A44F4-FF2D-934C-AC0D-F9AF836CB4B3}" presName="node" presStyleLbl="node1" presStyleIdx="1" presStyleCnt="3">
        <dgm:presLayoutVars>
          <dgm:bulletEnabled val="1"/>
        </dgm:presLayoutVars>
      </dgm:prSet>
      <dgm:spPr/>
      <dgm:t>
        <a:bodyPr/>
        <a:lstStyle/>
        <a:p>
          <a:endParaRPr lang="en-US"/>
        </a:p>
      </dgm:t>
    </dgm:pt>
    <dgm:pt modelId="{2D294E37-CDD6-914E-B90C-214CEB5601CD}" type="pres">
      <dgm:prSet presAssocID="{79850496-901F-AA43-AA95-2830E083A2BC}" presName="sibTrans" presStyleLbl="sibTrans2D1" presStyleIdx="1" presStyleCnt="2"/>
      <dgm:spPr/>
      <dgm:t>
        <a:bodyPr/>
        <a:lstStyle/>
        <a:p>
          <a:endParaRPr lang="en-US"/>
        </a:p>
      </dgm:t>
    </dgm:pt>
    <dgm:pt modelId="{66285D22-9E0A-8A4C-A8A7-569BAE562DAA}" type="pres">
      <dgm:prSet presAssocID="{79850496-901F-AA43-AA95-2830E083A2BC}" presName="connectorText" presStyleLbl="sibTrans2D1" presStyleIdx="1" presStyleCnt="2"/>
      <dgm:spPr/>
      <dgm:t>
        <a:bodyPr/>
        <a:lstStyle/>
        <a:p>
          <a:endParaRPr lang="en-US"/>
        </a:p>
      </dgm:t>
    </dgm:pt>
    <dgm:pt modelId="{411442E6-DAC8-9543-B3FD-09EE0C6E058D}" type="pres">
      <dgm:prSet presAssocID="{631D8C06-D98E-5F47-AF47-B446B3DC3AB6}" presName="node" presStyleLbl="node1" presStyleIdx="2" presStyleCnt="3">
        <dgm:presLayoutVars>
          <dgm:bulletEnabled val="1"/>
        </dgm:presLayoutVars>
      </dgm:prSet>
      <dgm:spPr/>
      <dgm:t>
        <a:bodyPr/>
        <a:lstStyle/>
        <a:p>
          <a:endParaRPr lang="en-US"/>
        </a:p>
      </dgm:t>
    </dgm:pt>
  </dgm:ptLst>
  <dgm:cxnLst>
    <dgm:cxn modelId="{A77F41C1-AF75-6F4F-855F-DCE8A2466253}" type="presOf" srcId="{79850496-901F-AA43-AA95-2830E083A2BC}" destId="{66285D22-9E0A-8A4C-A8A7-569BAE562DAA}" srcOrd="1" destOrd="0" presId="urn:microsoft.com/office/officeart/2005/8/layout/process1"/>
    <dgm:cxn modelId="{1EAB9EB9-D21D-084D-B91B-70466D588C42}" srcId="{5EA2BC23-859A-9440-A6F0-38CC88AFCD07}" destId="{631D8C06-D98E-5F47-AF47-B446B3DC3AB6}" srcOrd="2" destOrd="0" parTransId="{A34FC088-9859-934A-8517-A9D4C14EF52C}" sibTransId="{DD88F894-388A-2440-9B49-3A92F6129D57}"/>
    <dgm:cxn modelId="{B0FD3970-484D-DB42-9A00-6F0FDFCCB37A}" srcId="{5EA2BC23-859A-9440-A6F0-38CC88AFCD07}" destId="{7F03DB98-EDBF-3645-B2D2-071079126796}" srcOrd="0" destOrd="0" parTransId="{44793499-2A96-2246-86AB-908CAC2C41E2}" sibTransId="{EBDCA018-9675-FA43-BDF2-99835CA7FE8F}"/>
    <dgm:cxn modelId="{C9F036F7-0A0A-8B4F-A4DF-CC73DB9B6F08}" type="presOf" srcId="{EBDCA018-9675-FA43-BDF2-99835CA7FE8F}" destId="{399F9EA2-303B-844A-BFA6-7DA2EB80D900}" srcOrd="0" destOrd="0" presId="urn:microsoft.com/office/officeart/2005/8/layout/process1"/>
    <dgm:cxn modelId="{0367DF44-C744-5E4A-9390-632AD91D02C7}" type="presOf" srcId="{5EA2BC23-859A-9440-A6F0-38CC88AFCD07}" destId="{5F9DC471-88F1-2B41-958A-91DF494E8A04}" srcOrd="0" destOrd="0" presId="urn:microsoft.com/office/officeart/2005/8/layout/process1"/>
    <dgm:cxn modelId="{9008DDC1-B08A-A645-8689-E0F63FBCFCFC}" type="presOf" srcId="{760A44F4-FF2D-934C-AC0D-F9AF836CB4B3}" destId="{36A5BD15-E755-F649-BBF0-38C551693EB0}" srcOrd="0" destOrd="0" presId="urn:microsoft.com/office/officeart/2005/8/layout/process1"/>
    <dgm:cxn modelId="{6A8E26C5-4E51-534B-8434-3359EECDA36F}" type="presOf" srcId="{7F03DB98-EDBF-3645-B2D2-071079126796}" destId="{5C109B25-9597-7341-8FD3-6B92A89EF9F0}" srcOrd="0" destOrd="0" presId="urn:microsoft.com/office/officeart/2005/8/layout/process1"/>
    <dgm:cxn modelId="{C60C5D8E-A23A-0D4E-8F28-B94A4CBADD9B}" type="presOf" srcId="{631D8C06-D98E-5F47-AF47-B446B3DC3AB6}" destId="{411442E6-DAC8-9543-B3FD-09EE0C6E058D}" srcOrd="0" destOrd="0" presId="urn:microsoft.com/office/officeart/2005/8/layout/process1"/>
    <dgm:cxn modelId="{366E2766-CB68-504D-8AD4-8CC69D2AFC6E}" type="presOf" srcId="{EBDCA018-9675-FA43-BDF2-99835CA7FE8F}" destId="{6C70CC10-002C-DA45-ADFD-F754FF151134}" srcOrd="1" destOrd="0" presId="urn:microsoft.com/office/officeart/2005/8/layout/process1"/>
    <dgm:cxn modelId="{D4AE5F58-B14F-A04C-B1FB-4B397DA5BE19}" srcId="{5EA2BC23-859A-9440-A6F0-38CC88AFCD07}" destId="{760A44F4-FF2D-934C-AC0D-F9AF836CB4B3}" srcOrd="1" destOrd="0" parTransId="{8CEBDD87-BB17-C147-AF8B-82AFA76C1EAF}" sibTransId="{79850496-901F-AA43-AA95-2830E083A2BC}"/>
    <dgm:cxn modelId="{AA86BDC5-1683-5F4C-AE28-BE9EBD90CA8E}" type="presOf" srcId="{79850496-901F-AA43-AA95-2830E083A2BC}" destId="{2D294E37-CDD6-914E-B90C-214CEB5601CD}" srcOrd="0" destOrd="0" presId="urn:microsoft.com/office/officeart/2005/8/layout/process1"/>
    <dgm:cxn modelId="{CA4F6B8C-FD8B-B84C-9F4C-F448F1521E7E}" type="presParOf" srcId="{5F9DC471-88F1-2B41-958A-91DF494E8A04}" destId="{5C109B25-9597-7341-8FD3-6B92A89EF9F0}" srcOrd="0" destOrd="0" presId="urn:microsoft.com/office/officeart/2005/8/layout/process1"/>
    <dgm:cxn modelId="{367429F3-3F9B-C24F-A4F7-4F83D4E75BE8}" type="presParOf" srcId="{5F9DC471-88F1-2B41-958A-91DF494E8A04}" destId="{399F9EA2-303B-844A-BFA6-7DA2EB80D900}" srcOrd="1" destOrd="0" presId="urn:microsoft.com/office/officeart/2005/8/layout/process1"/>
    <dgm:cxn modelId="{4447B8E6-C5EC-EA4F-AAAB-2E9C87C87A1F}" type="presParOf" srcId="{399F9EA2-303B-844A-BFA6-7DA2EB80D900}" destId="{6C70CC10-002C-DA45-ADFD-F754FF151134}" srcOrd="0" destOrd="0" presId="urn:microsoft.com/office/officeart/2005/8/layout/process1"/>
    <dgm:cxn modelId="{83131ECA-FB7B-424C-A1B0-350024D89101}" type="presParOf" srcId="{5F9DC471-88F1-2B41-958A-91DF494E8A04}" destId="{36A5BD15-E755-F649-BBF0-38C551693EB0}" srcOrd="2" destOrd="0" presId="urn:microsoft.com/office/officeart/2005/8/layout/process1"/>
    <dgm:cxn modelId="{CF68EF19-2577-D344-BB7F-5DF8AC93A68B}" type="presParOf" srcId="{5F9DC471-88F1-2B41-958A-91DF494E8A04}" destId="{2D294E37-CDD6-914E-B90C-214CEB5601CD}" srcOrd="3" destOrd="0" presId="urn:microsoft.com/office/officeart/2005/8/layout/process1"/>
    <dgm:cxn modelId="{4B2BAAFC-3FE7-2842-A201-CFA0817D8616}" type="presParOf" srcId="{2D294E37-CDD6-914E-B90C-214CEB5601CD}" destId="{66285D22-9E0A-8A4C-A8A7-569BAE562DAA}" srcOrd="0" destOrd="0" presId="urn:microsoft.com/office/officeart/2005/8/layout/process1"/>
    <dgm:cxn modelId="{F083CE62-248D-2F49-A00C-38BD7F7EFBF5}" type="presParOf" srcId="{5F9DC471-88F1-2B41-958A-91DF494E8A04}" destId="{411442E6-DAC8-9543-B3FD-09EE0C6E058D}"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A2BC23-859A-9440-A6F0-38CC88AFCD07}" type="doc">
      <dgm:prSet loTypeId="urn:microsoft.com/office/officeart/2005/8/layout/process1" loCatId="process" qsTypeId="urn:microsoft.com/office/officeart/2005/8/quickstyle/simple4" qsCatId="simple" csTypeId="urn:microsoft.com/office/officeart/2005/8/colors/accent1_2" csCatId="accent1" phldr="1"/>
      <dgm:spPr/>
    </dgm:pt>
    <dgm:pt modelId="{7F03DB98-EDBF-3645-B2D2-071079126796}">
      <dgm:prSet phldrT="[Text]"/>
      <dgm:spPr/>
      <dgm:t>
        <a:bodyPr/>
        <a:lstStyle/>
        <a:p>
          <a:r>
            <a:rPr lang="en-US" altLang="zh-CN" dirty="0" smtClean="0"/>
            <a:t>Pre-processing</a:t>
          </a:r>
          <a:r>
            <a:rPr lang="zh-CN" altLang="en-US" dirty="0" smtClean="0"/>
            <a:t> </a:t>
          </a:r>
          <a:r>
            <a:rPr lang="en-US" altLang="zh-CN" dirty="0" smtClean="0"/>
            <a:t>&amp;</a:t>
          </a:r>
          <a:r>
            <a:rPr lang="zh-CN" altLang="en-US" dirty="0" smtClean="0"/>
            <a:t> </a:t>
          </a:r>
          <a:r>
            <a:rPr lang="en-US" altLang="zh-CN" dirty="0" smtClean="0"/>
            <a:t>Quality</a:t>
          </a:r>
          <a:r>
            <a:rPr lang="zh-CN" altLang="en-US" dirty="0" smtClean="0"/>
            <a:t> </a:t>
          </a:r>
          <a:r>
            <a:rPr lang="en-US" altLang="zh-CN" dirty="0" smtClean="0"/>
            <a:t>Control</a:t>
          </a:r>
          <a:endParaRPr lang="en-US" dirty="0"/>
        </a:p>
      </dgm:t>
    </dgm:pt>
    <dgm:pt modelId="{44793499-2A96-2246-86AB-908CAC2C41E2}" type="parTrans" cxnId="{B0FD3970-484D-DB42-9A00-6F0FDFCCB37A}">
      <dgm:prSet/>
      <dgm:spPr/>
      <dgm:t>
        <a:bodyPr/>
        <a:lstStyle/>
        <a:p>
          <a:endParaRPr lang="en-US"/>
        </a:p>
      </dgm:t>
    </dgm:pt>
    <dgm:pt modelId="{EBDCA018-9675-FA43-BDF2-99835CA7FE8F}" type="sibTrans" cxnId="{B0FD3970-484D-DB42-9A00-6F0FDFCCB37A}">
      <dgm:prSet/>
      <dgm:spPr>
        <a:gradFill flip="none" rotWithShape="0">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dgm:spPr>
      <dgm:t>
        <a:bodyPr/>
        <a:lstStyle/>
        <a:p>
          <a:endParaRPr lang="en-US"/>
        </a:p>
      </dgm:t>
    </dgm:pt>
    <dgm:pt modelId="{760A44F4-FF2D-934C-AC0D-F9AF836CB4B3}">
      <dgm:prSet phldrT="[Text]"/>
      <dgm:spPr>
        <a:gradFill flip="none" rotWithShape="0">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dgm:spPr>
      <dgm:t>
        <a:bodyPr/>
        <a:lstStyle/>
        <a:p>
          <a:r>
            <a:rPr lang="en-US" altLang="zh-CN" dirty="0" smtClean="0"/>
            <a:t>Alignment</a:t>
          </a:r>
          <a:endParaRPr lang="en-US" dirty="0"/>
        </a:p>
      </dgm:t>
    </dgm:pt>
    <dgm:pt modelId="{8CEBDD87-BB17-C147-AF8B-82AFA76C1EAF}" type="parTrans" cxnId="{D4AE5F58-B14F-A04C-B1FB-4B397DA5BE19}">
      <dgm:prSet/>
      <dgm:spPr/>
      <dgm:t>
        <a:bodyPr/>
        <a:lstStyle/>
        <a:p>
          <a:endParaRPr lang="en-US"/>
        </a:p>
      </dgm:t>
    </dgm:pt>
    <dgm:pt modelId="{79850496-901F-AA43-AA95-2830E083A2BC}" type="sibTrans" cxnId="{D4AE5F58-B14F-A04C-B1FB-4B397DA5BE19}">
      <dgm:prSet/>
      <dgm:spPr>
        <a:gradFill flip="none" rotWithShape="0">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dgm:spPr>
      <dgm:t>
        <a:bodyPr/>
        <a:lstStyle/>
        <a:p>
          <a:endParaRPr lang="en-US"/>
        </a:p>
      </dgm:t>
    </dgm:pt>
    <dgm:pt modelId="{631D8C06-D98E-5F47-AF47-B446B3DC3AB6}">
      <dgm:prSet phldrT="[Text]"/>
      <dgm:spPr>
        <a:gradFill flip="none" rotWithShape="0">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dgm:spPr>
      <dgm:t>
        <a:bodyPr/>
        <a:lstStyle/>
        <a:p>
          <a:r>
            <a:rPr lang="en-US" altLang="zh-CN" dirty="0" smtClean="0"/>
            <a:t>Peak</a:t>
          </a:r>
          <a:r>
            <a:rPr lang="zh-CN" altLang="en-US" dirty="0" smtClean="0"/>
            <a:t> </a:t>
          </a:r>
          <a:r>
            <a:rPr lang="en-US" altLang="zh-CN" dirty="0" smtClean="0"/>
            <a:t>Calling</a:t>
          </a:r>
          <a:endParaRPr lang="en-US" dirty="0"/>
        </a:p>
      </dgm:t>
    </dgm:pt>
    <dgm:pt modelId="{A34FC088-9859-934A-8517-A9D4C14EF52C}" type="parTrans" cxnId="{1EAB9EB9-D21D-084D-B91B-70466D588C42}">
      <dgm:prSet/>
      <dgm:spPr/>
      <dgm:t>
        <a:bodyPr/>
        <a:lstStyle/>
        <a:p>
          <a:endParaRPr lang="en-US"/>
        </a:p>
      </dgm:t>
    </dgm:pt>
    <dgm:pt modelId="{DD88F894-388A-2440-9B49-3A92F6129D57}" type="sibTrans" cxnId="{1EAB9EB9-D21D-084D-B91B-70466D588C42}">
      <dgm:prSet/>
      <dgm:spPr/>
      <dgm:t>
        <a:bodyPr/>
        <a:lstStyle/>
        <a:p>
          <a:endParaRPr lang="en-US"/>
        </a:p>
      </dgm:t>
    </dgm:pt>
    <dgm:pt modelId="{5F9DC471-88F1-2B41-958A-91DF494E8A04}" type="pres">
      <dgm:prSet presAssocID="{5EA2BC23-859A-9440-A6F0-38CC88AFCD07}" presName="Name0" presStyleCnt="0">
        <dgm:presLayoutVars>
          <dgm:dir/>
          <dgm:resizeHandles val="exact"/>
        </dgm:presLayoutVars>
      </dgm:prSet>
      <dgm:spPr/>
    </dgm:pt>
    <dgm:pt modelId="{5C109B25-9597-7341-8FD3-6B92A89EF9F0}" type="pres">
      <dgm:prSet presAssocID="{7F03DB98-EDBF-3645-B2D2-071079126796}" presName="node" presStyleLbl="node1" presStyleIdx="0" presStyleCnt="3">
        <dgm:presLayoutVars>
          <dgm:bulletEnabled val="1"/>
        </dgm:presLayoutVars>
      </dgm:prSet>
      <dgm:spPr/>
      <dgm:t>
        <a:bodyPr/>
        <a:lstStyle/>
        <a:p>
          <a:endParaRPr lang="en-US"/>
        </a:p>
      </dgm:t>
    </dgm:pt>
    <dgm:pt modelId="{399F9EA2-303B-844A-BFA6-7DA2EB80D900}" type="pres">
      <dgm:prSet presAssocID="{EBDCA018-9675-FA43-BDF2-99835CA7FE8F}" presName="sibTrans" presStyleLbl="sibTrans2D1" presStyleIdx="0" presStyleCnt="2"/>
      <dgm:spPr/>
      <dgm:t>
        <a:bodyPr/>
        <a:lstStyle/>
        <a:p>
          <a:endParaRPr lang="en-US"/>
        </a:p>
      </dgm:t>
    </dgm:pt>
    <dgm:pt modelId="{6C70CC10-002C-DA45-ADFD-F754FF151134}" type="pres">
      <dgm:prSet presAssocID="{EBDCA018-9675-FA43-BDF2-99835CA7FE8F}" presName="connectorText" presStyleLbl="sibTrans2D1" presStyleIdx="0" presStyleCnt="2"/>
      <dgm:spPr/>
      <dgm:t>
        <a:bodyPr/>
        <a:lstStyle/>
        <a:p>
          <a:endParaRPr lang="en-US"/>
        </a:p>
      </dgm:t>
    </dgm:pt>
    <dgm:pt modelId="{36A5BD15-E755-F649-BBF0-38C551693EB0}" type="pres">
      <dgm:prSet presAssocID="{760A44F4-FF2D-934C-AC0D-F9AF836CB4B3}" presName="node" presStyleLbl="node1" presStyleIdx="1" presStyleCnt="3">
        <dgm:presLayoutVars>
          <dgm:bulletEnabled val="1"/>
        </dgm:presLayoutVars>
      </dgm:prSet>
      <dgm:spPr/>
      <dgm:t>
        <a:bodyPr/>
        <a:lstStyle/>
        <a:p>
          <a:endParaRPr lang="en-US"/>
        </a:p>
      </dgm:t>
    </dgm:pt>
    <dgm:pt modelId="{2D294E37-CDD6-914E-B90C-214CEB5601CD}" type="pres">
      <dgm:prSet presAssocID="{79850496-901F-AA43-AA95-2830E083A2BC}" presName="sibTrans" presStyleLbl="sibTrans2D1" presStyleIdx="1" presStyleCnt="2"/>
      <dgm:spPr/>
      <dgm:t>
        <a:bodyPr/>
        <a:lstStyle/>
        <a:p>
          <a:endParaRPr lang="en-US"/>
        </a:p>
      </dgm:t>
    </dgm:pt>
    <dgm:pt modelId="{66285D22-9E0A-8A4C-A8A7-569BAE562DAA}" type="pres">
      <dgm:prSet presAssocID="{79850496-901F-AA43-AA95-2830E083A2BC}" presName="connectorText" presStyleLbl="sibTrans2D1" presStyleIdx="1" presStyleCnt="2"/>
      <dgm:spPr/>
      <dgm:t>
        <a:bodyPr/>
        <a:lstStyle/>
        <a:p>
          <a:endParaRPr lang="en-US"/>
        </a:p>
      </dgm:t>
    </dgm:pt>
    <dgm:pt modelId="{411442E6-DAC8-9543-B3FD-09EE0C6E058D}" type="pres">
      <dgm:prSet presAssocID="{631D8C06-D98E-5F47-AF47-B446B3DC3AB6}" presName="node" presStyleLbl="node1" presStyleIdx="2" presStyleCnt="3">
        <dgm:presLayoutVars>
          <dgm:bulletEnabled val="1"/>
        </dgm:presLayoutVars>
      </dgm:prSet>
      <dgm:spPr/>
      <dgm:t>
        <a:bodyPr/>
        <a:lstStyle/>
        <a:p>
          <a:endParaRPr lang="en-US"/>
        </a:p>
      </dgm:t>
    </dgm:pt>
  </dgm:ptLst>
  <dgm:cxnLst>
    <dgm:cxn modelId="{5E2361E7-1708-174E-9447-844D9517569F}" type="presOf" srcId="{79850496-901F-AA43-AA95-2830E083A2BC}" destId="{66285D22-9E0A-8A4C-A8A7-569BAE562DAA}" srcOrd="1" destOrd="0" presId="urn:microsoft.com/office/officeart/2005/8/layout/process1"/>
    <dgm:cxn modelId="{1EAB9EB9-D21D-084D-B91B-70466D588C42}" srcId="{5EA2BC23-859A-9440-A6F0-38CC88AFCD07}" destId="{631D8C06-D98E-5F47-AF47-B446B3DC3AB6}" srcOrd="2" destOrd="0" parTransId="{A34FC088-9859-934A-8517-A9D4C14EF52C}" sibTransId="{DD88F894-388A-2440-9B49-3A92F6129D57}"/>
    <dgm:cxn modelId="{B923FFC3-7A03-C143-836A-947A0A37FF0D}" type="presOf" srcId="{5EA2BC23-859A-9440-A6F0-38CC88AFCD07}" destId="{5F9DC471-88F1-2B41-958A-91DF494E8A04}" srcOrd="0" destOrd="0" presId="urn:microsoft.com/office/officeart/2005/8/layout/process1"/>
    <dgm:cxn modelId="{B0FD3970-484D-DB42-9A00-6F0FDFCCB37A}" srcId="{5EA2BC23-859A-9440-A6F0-38CC88AFCD07}" destId="{7F03DB98-EDBF-3645-B2D2-071079126796}" srcOrd="0" destOrd="0" parTransId="{44793499-2A96-2246-86AB-908CAC2C41E2}" sibTransId="{EBDCA018-9675-FA43-BDF2-99835CA7FE8F}"/>
    <dgm:cxn modelId="{D1C994FB-BD36-B242-A12D-BD1DEEBEB744}" type="presOf" srcId="{EBDCA018-9675-FA43-BDF2-99835CA7FE8F}" destId="{399F9EA2-303B-844A-BFA6-7DA2EB80D900}" srcOrd="0" destOrd="0" presId="urn:microsoft.com/office/officeart/2005/8/layout/process1"/>
    <dgm:cxn modelId="{DA7CE127-E844-894A-AB9E-87A4084B6ED2}" type="presOf" srcId="{79850496-901F-AA43-AA95-2830E083A2BC}" destId="{2D294E37-CDD6-914E-B90C-214CEB5601CD}" srcOrd="0" destOrd="0" presId="urn:microsoft.com/office/officeart/2005/8/layout/process1"/>
    <dgm:cxn modelId="{5F9AFD40-4394-4647-80C3-2C05C483443C}" type="presOf" srcId="{631D8C06-D98E-5F47-AF47-B446B3DC3AB6}" destId="{411442E6-DAC8-9543-B3FD-09EE0C6E058D}" srcOrd="0" destOrd="0" presId="urn:microsoft.com/office/officeart/2005/8/layout/process1"/>
    <dgm:cxn modelId="{D4AE5F58-B14F-A04C-B1FB-4B397DA5BE19}" srcId="{5EA2BC23-859A-9440-A6F0-38CC88AFCD07}" destId="{760A44F4-FF2D-934C-AC0D-F9AF836CB4B3}" srcOrd="1" destOrd="0" parTransId="{8CEBDD87-BB17-C147-AF8B-82AFA76C1EAF}" sibTransId="{79850496-901F-AA43-AA95-2830E083A2BC}"/>
    <dgm:cxn modelId="{2FEE75F6-8B12-E64D-B3E3-D3BE8EBA44EE}" type="presOf" srcId="{760A44F4-FF2D-934C-AC0D-F9AF836CB4B3}" destId="{36A5BD15-E755-F649-BBF0-38C551693EB0}" srcOrd="0" destOrd="0" presId="urn:microsoft.com/office/officeart/2005/8/layout/process1"/>
    <dgm:cxn modelId="{3017CFFC-3233-C344-A402-071AC9516EFA}" type="presOf" srcId="{EBDCA018-9675-FA43-BDF2-99835CA7FE8F}" destId="{6C70CC10-002C-DA45-ADFD-F754FF151134}" srcOrd="1" destOrd="0" presId="urn:microsoft.com/office/officeart/2005/8/layout/process1"/>
    <dgm:cxn modelId="{8603E872-8EFC-C74E-910F-8C0EA631A82C}" type="presOf" srcId="{7F03DB98-EDBF-3645-B2D2-071079126796}" destId="{5C109B25-9597-7341-8FD3-6B92A89EF9F0}" srcOrd="0" destOrd="0" presId="urn:microsoft.com/office/officeart/2005/8/layout/process1"/>
    <dgm:cxn modelId="{2B0D290A-25A2-9241-A997-7EC8E779172B}" type="presParOf" srcId="{5F9DC471-88F1-2B41-958A-91DF494E8A04}" destId="{5C109B25-9597-7341-8FD3-6B92A89EF9F0}" srcOrd="0" destOrd="0" presId="urn:microsoft.com/office/officeart/2005/8/layout/process1"/>
    <dgm:cxn modelId="{8CC3DD01-A022-2A4E-99FA-2BBFFEA4CE0B}" type="presParOf" srcId="{5F9DC471-88F1-2B41-958A-91DF494E8A04}" destId="{399F9EA2-303B-844A-BFA6-7DA2EB80D900}" srcOrd="1" destOrd="0" presId="urn:microsoft.com/office/officeart/2005/8/layout/process1"/>
    <dgm:cxn modelId="{26D1F7F7-59CC-FB4D-B207-65154826F3DE}" type="presParOf" srcId="{399F9EA2-303B-844A-BFA6-7DA2EB80D900}" destId="{6C70CC10-002C-DA45-ADFD-F754FF151134}" srcOrd="0" destOrd="0" presId="urn:microsoft.com/office/officeart/2005/8/layout/process1"/>
    <dgm:cxn modelId="{493E5F38-DE8E-D24D-8418-392B6EE0F63D}" type="presParOf" srcId="{5F9DC471-88F1-2B41-958A-91DF494E8A04}" destId="{36A5BD15-E755-F649-BBF0-38C551693EB0}" srcOrd="2" destOrd="0" presId="urn:microsoft.com/office/officeart/2005/8/layout/process1"/>
    <dgm:cxn modelId="{DCF4D8EE-4FB5-D94F-B132-796DAD156497}" type="presParOf" srcId="{5F9DC471-88F1-2B41-958A-91DF494E8A04}" destId="{2D294E37-CDD6-914E-B90C-214CEB5601CD}" srcOrd="3" destOrd="0" presId="urn:microsoft.com/office/officeart/2005/8/layout/process1"/>
    <dgm:cxn modelId="{AD8EAE91-359C-B247-852D-1D93A2DA41E8}" type="presParOf" srcId="{2D294E37-CDD6-914E-B90C-214CEB5601CD}" destId="{66285D22-9E0A-8A4C-A8A7-569BAE562DAA}" srcOrd="0" destOrd="0" presId="urn:microsoft.com/office/officeart/2005/8/layout/process1"/>
    <dgm:cxn modelId="{CDACDEB0-FDEF-B647-8273-EAEC5F7E0AC5}" type="presParOf" srcId="{5F9DC471-88F1-2B41-958A-91DF494E8A04}" destId="{411442E6-DAC8-9543-B3FD-09EE0C6E058D}"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EA2BC23-859A-9440-A6F0-38CC88AFCD07}" type="doc">
      <dgm:prSet loTypeId="urn:microsoft.com/office/officeart/2005/8/layout/process1" loCatId="process" qsTypeId="urn:microsoft.com/office/officeart/2005/8/quickstyle/simple4" qsCatId="simple" csTypeId="urn:microsoft.com/office/officeart/2005/8/colors/accent1_2" csCatId="accent1" phldr="1"/>
      <dgm:spPr/>
    </dgm:pt>
    <dgm:pt modelId="{7F03DB98-EDBF-3645-B2D2-071079126796}">
      <dgm:prSet phldrT="[Text]"/>
      <dgm:spPr>
        <a:gradFill flip="none" rotWithShape="0">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dgm:spPr>
      <dgm:t>
        <a:bodyPr/>
        <a:lstStyle/>
        <a:p>
          <a:r>
            <a:rPr lang="en-US" altLang="zh-CN" dirty="0" smtClean="0"/>
            <a:t>Pre-processing</a:t>
          </a:r>
          <a:r>
            <a:rPr lang="zh-CN" altLang="en-US" dirty="0" smtClean="0"/>
            <a:t> </a:t>
          </a:r>
          <a:r>
            <a:rPr lang="en-US" altLang="zh-CN" dirty="0" smtClean="0"/>
            <a:t>&amp;</a:t>
          </a:r>
          <a:r>
            <a:rPr lang="zh-CN" altLang="en-US" dirty="0" smtClean="0"/>
            <a:t> </a:t>
          </a:r>
          <a:r>
            <a:rPr lang="en-US" altLang="zh-CN" dirty="0" smtClean="0"/>
            <a:t>Quality</a:t>
          </a:r>
          <a:r>
            <a:rPr lang="zh-CN" altLang="en-US" dirty="0" smtClean="0"/>
            <a:t> </a:t>
          </a:r>
          <a:r>
            <a:rPr lang="en-US" altLang="zh-CN" dirty="0" smtClean="0"/>
            <a:t>Control</a:t>
          </a:r>
          <a:endParaRPr lang="en-US" dirty="0"/>
        </a:p>
      </dgm:t>
    </dgm:pt>
    <dgm:pt modelId="{44793499-2A96-2246-86AB-908CAC2C41E2}" type="parTrans" cxnId="{B0FD3970-484D-DB42-9A00-6F0FDFCCB37A}">
      <dgm:prSet/>
      <dgm:spPr/>
      <dgm:t>
        <a:bodyPr/>
        <a:lstStyle/>
        <a:p>
          <a:endParaRPr lang="en-US"/>
        </a:p>
      </dgm:t>
    </dgm:pt>
    <dgm:pt modelId="{EBDCA018-9675-FA43-BDF2-99835CA7FE8F}" type="sibTrans" cxnId="{B0FD3970-484D-DB42-9A00-6F0FDFCCB37A}">
      <dgm:prSet/>
      <dgm:spPr>
        <a:gradFill flip="none" rotWithShape="0">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dgm:spPr>
      <dgm:t>
        <a:bodyPr/>
        <a:lstStyle/>
        <a:p>
          <a:endParaRPr lang="en-US"/>
        </a:p>
      </dgm:t>
    </dgm:pt>
    <dgm:pt modelId="{760A44F4-FF2D-934C-AC0D-F9AF836CB4B3}">
      <dgm:prSet phldrT="[Text]"/>
      <dgm:spPr/>
      <dgm:t>
        <a:bodyPr/>
        <a:lstStyle/>
        <a:p>
          <a:r>
            <a:rPr lang="en-US" altLang="zh-CN" dirty="0" smtClean="0"/>
            <a:t>Alignment</a:t>
          </a:r>
          <a:endParaRPr lang="en-US" dirty="0"/>
        </a:p>
      </dgm:t>
    </dgm:pt>
    <dgm:pt modelId="{8CEBDD87-BB17-C147-AF8B-82AFA76C1EAF}" type="parTrans" cxnId="{D4AE5F58-B14F-A04C-B1FB-4B397DA5BE19}">
      <dgm:prSet/>
      <dgm:spPr/>
      <dgm:t>
        <a:bodyPr/>
        <a:lstStyle/>
        <a:p>
          <a:endParaRPr lang="en-US"/>
        </a:p>
      </dgm:t>
    </dgm:pt>
    <dgm:pt modelId="{79850496-901F-AA43-AA95-2830E083A2BC}" type="sibTrans" cxnId="{D4AE5F58-B14F-A04C-B1FB-4B397DA5BE19}">
      <dgm:prSet/>
      <dgm:spPr>
        <a:gradFill flip="none" rotWithShape="0">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dgm:spPr>
      <dgm:t>
        <a:bodyPr/>
        <a:lstStyle/>
        <a:p>
          <a:endParaRPr lang="en-US"/>
        </a:p>
      </dgm:t>
    </dgm:pt>
    <dgm:pt modelId="{631D8C06-D98E-5F47-AF47-B446B3DC3AB6}">
      <dgm:prSet phldrT="[Text]"/>
      <dgm:spPr>
        <a:gradFill flip="none" rotWithShape="0">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dgm:spPr>
      <dgm:t>
        <a:bodyPr/>
        <a:lstStyle/>
        <a:p>
          <a:r>
            <a:rPr lang="en-US" altLang="zh-CN" dirty="0" smtClean="0"/>
            <a:t>Peak</a:t>
          </a:r>
          <a:r>
            <a:rPr lang="zh-CN" altLang="en-US" dirty="0" smtClean="0"/>
            <a:t> </a:t>
          </a:r>
          <a:r>
            <a:rPr lang="en-US" altLang="zh-CN" dirty="0" smtClean="0"/>
            <a:t>Calling</a:t>
          </a:r>
          <a:endParaRPr lang="en-US" dirty="0"/>
        </a:p>
      </dgm:t>
    </dgm:pt>
    <dgm:pt modelId="{A34FC088-9859-934A-8517-A9D4C14EF52C}" type="parTrans" cxnId="{1EAB9EB9-D21D-084D-B91B-70466D588C42}">
      <dgm:prSet/>
      <dgm:spPr/>
      <dgm:t>
        <a:bodyPr/>
        <a:lstStyle/>
        <a:p>
          <a:endParaRPr lang="en-US"/>
        </a:p>
      </dgm:t>
    </dgm:pt>
    <dgm:pt modelId="{DD88F894-388A-2440-9B49-3A92F6129D57}" type="sibTrans" cxnId="{1EAB9EB9-D21D-084D-B91B-70466D588C42}">
      <dgm:prSet/>
      <dgm:spPr/>
      <dgm:t>
        <a:bodyPr/>
        <a:lstStyle/>
        <a:p>
          <a:endParaRPr lang="en-US"/>
        </a:p>
      </dgm:t>
    </dgm:pt>
    <dgm:pt modelId="{5F9DC471-88F1-2B41-958A-91DF494E8A04}" type="pres">
      <dgm:prSet presAssocID="{5EA2BC23-859A-9440-A6F0-38CC88AFCD07}" presName="Name0" presStyleCnt="0">
        <dgm:presLayoutVars>
          <dgm:dir/>
          <dgm:resizeHandles val="exact"/>
        </dgm:presLayoutVars>
      </dgm:prSet>
      <dgm:spPr/>
    </dgm:pt>
    <dgm:pt modelId="{5C109B25-9597-7341-8FD3-6B92A89EF9F0}" type="pres">
      <dgm:prSet presAssocID="{7F03DB98-EDBF-3645-B2D2-071079126796}" presName="node" presStyleLbl="node1" presStyleIdx="0" presStyleCnt="3">
        <dgm:presLayoutVars>
          <dgm:bulletEnabled val="1"/>
        </dgm:presLayoutVars>
      </dgm:prSet>
      <dgm:spPr/>
      <dgm:t>
        <a:bodyPr/>
        <a:lstStyle/>
        <a:p>
          <a:endParaRPr lang="en-US"/>
        </a:p>
      </dgm:t>
    </dgm:pt>
    <dgm:pt modelId="{399F9EA2-303B-844A-BFA6-7DA2EB80D900}" type="pres">
      <dgm:prSet presAssocID="{EBDCA018-9675-FA43-BDF2-99835CA7FE8F}" presName="sibTrans" presStyleLbl="sibTrans2D1" presStyleIdx="0" presStyleCnt="2"/>
      <dgm:spPr/>
      <dgm:t>
        <a:bodyPr/>
        <a:lstStyle/>
        <a:p>
          <a:endParaRPr lang="en-US"/>
        </a:p>
      </dgm:t>
    </dgm:pt>
    <dgm:pt modelId="{6C70CC10-002C-DA45-ADFD-F754FF151134}" type="pres">
      <dgm:prSet presAssocID="{EBDCA018-9675-FA43-BDF2-99835CA7FE8F}" presName="connectorText" presStyleLbl="sibTrans2D1" presStyleIdx="0" presStyleCnt="2"/>
      <dgm:spPr/>
      <dgm:t>
        <a:bodyPr/>
        <a:lstStyle/>
        <a:p>
          <a:endParaRPr lang="en-US"/>
        </a:p>
      </dgm:t>
    </dgm:pt>
    <dgm:pt modelId="{36A5BD15-E755-F649-BBF0-38C551693EB0}" type="pres">
      <dgm:prSet presAssocID="{760A44F4-FF2D-934C-AC0D-F9AF836CB4B3}" presName="node" presStyleLbl="node1" presStyleIdx="1" presStyleCnt="3">
        <dgm:presLayoutVars>
          <dgm:bulletEnabled val="1"/>
        </dgm:presLayoutVars>
      </dgm:prSet>
      <dgm:spPr/>
      <dgm:t>
        <a:bodyPr/>
        <a:lstStyle/>
        <a:p>
          <a:endParaRPr lang="en-US"/>
        </a:p>
      </dgm:t>
    </dgm:pt>
    <dgm:pt modelId="{2D294E37-CDD6-914E-B90C-214CEB5601CD}" type="pres">
      <dgm:prSet presAssocID="{79850496-901F-AA43-AA95-2830E083A2BC}" presName="sibTrans" presStyleLbl="sibTrans2D1" presStyleIdx="1" presStyleCnt="2"/>
      <dgm:spPr/>
      <dgm:t>
        <a:bodyPr/>
        <a:lstStyle/>
        <a:p>
          <a:endParaRPr lang="en-US"/>
        </a:p>
      </dgm:t>
    </dgm:pt>
    <dgm:pt modelId="{66285D22-9E0A-8A4C-A8A7-569BAE562DAA}" type="pres">
      <dgm:prSet presAssocID="{79850496-901F-AA43-AA95-2830E083A2BC}" presName="connectorText" presStyleLbl="sibTrans2D1" presStyleIdx="1" presStyleCnt="2"/>
      <dgm:spPr/>
      <dgm:t>
        <a:bodyPr/>
        <a:lstStyle/>
        <a:p>
          <a:endParaRPr lang="en-US"/>
        </a:p>
      </dgm:t>
    </dgm:pt>
    <dgm:pt modelId="{411442E6-DAC8-9543-B3FD-09EE0C6E058D}" type="pres">
      <dgm:prSet presAssocID="{631D8C06-D98E-5F47-AF47-B446B3DC3AB6}" presName="node" presStyleLbl="node1" presStyleIdx="2" presStyleCnt="3">
        <dgm:presLayoutVars>
          <dgm:bulletEnabled val="1"/>
        </dgm:presLayoutVars>
      </dgm:prSet>
      <dgm:spPr/>
      <dgm:t>
        <a:bodyPr/>
        <a:lstStyle/>
        <a:p>
          <a:endParaRPr lang="en-US"/>
        </a:p>
      </dgm:t>
    </dgm:pt>
  </dgm:ptLst>
  <dgm:cxnLst>
    <dgm:cxn modelId="{7DED07C9-C352-0947-BA80-056937BEB9DC}" type="presOf" srcId="{EBDCA018-9675-FA43-BDF2-99835CA7FE8F}" destId="{399F9EA2-303B-844A-BFA6-7DA2EB80D900}" srcOrd="0" destOrd="0" presId="urn:microsoft.com/office/officeart/2005/8/layout/process1"/>
    <dgm:cxn modelId="{A48EAD1A-8779-7C4A-A790-28B904F90BCA}" type="presOf" srcId="{EBDCA018-9675-FA43-BDF2-99835CA7FE8F}" destId="{6C70CC10-002C-DA45-ADFD-F754FF151134}" srcOrd="1" destOrd="0" presId="urn:microsoft.com/office/officeart/2005/8/layout/process1"/>
    <dgm:cxn modelId="{8BBC1EAD-EAAB-B941-A644-7B03FE39A75F}" type="presOf" srcId="{79850496-901F-AA43-AA95-2830E083A2BC}" destId="{2D294E37-CDD6-914E-B90C-214CEB5601CD}" srcOrd="0" destOrd="0" presId="urn:microsoft.com/office/officeart/2005/8/layout/process1"/>
    <dgm:cxn modelId="{1EAB9EB9-D21D-084D-B91B-70466D588C42}" srcId="{5EA2BC23-859A-9440-A6F0-38CC88AFCD07}" destId="{631D8C06-D98E-5F47-AF47-B446B3DC3AB6}" srcOrd="2" destOrd="0" parTransId="{A34FC088-9859-934A-8517-A9D4C14EF52C}" sibTransId="{DD88F894-388A-2440-9B49-3A92F6129D57}"/>
    <dgm:cxn modelId="{E07C4142-3665-2E43-83C1-7EDE33D9E086}" type="presOf" srcId="{7F03DB98-EDBF-3645-B2D2-071079126796}" destId="{5C109B25-9597-7341-8FD3-6B92A89EF9F0}" srcOrd="0" destOrd="0" presId="urn:microsoft.com/office/officeart/2005/8/layout/process1"/>
    <dgm:cxn modelId="{D4AE5F58-B14F-A04C-B1FB-4B397DA5BE19}" srcId="{5EA2BC23-859A-9440-A6F0-38CC88AFCD07}" destId="{760A44F4-FF2D-934C-AC0D-F9AF836CB4B3}" srcOrd="1" destOrd="0" parTransId="{8CEBDD87-BB17-C147-AF8B-82AFA76C1EAF}" sibTransId="{79850496-901F-AA43-AA95-2830E083A2BC}"/>
    <dgm:cxn modelId="{FFE95D9E-42F1-E04A-8B03-CD3332424875}" type="presOf" srcId="{5EA2BC23-859A-9440-A6F0-38CC88AFCD07}" destId="{5F9DC471-88F1-2B41-958A-91DF494E8A04}" srcOrd="0" destOrd="0" presId="urn:microsoft.com/office/officeart/2005/8/layout/process1"/>
    <dgm:cxn modelId="{664B1D04-3F37-8E48-BF79-C21B51FE1DE1}" type="presOf" srcId="{79850496-901F-AA43-AA95-2830E083A2BC}" destId="{66285D22-9E0A-8A4C-A8A7-569BAE562DAA}" srcOrd="1" destOrd="0" presId="urn:microsoft.com/office/officeart/2005/8/layout/process1"/>
    <dgm:cxn modelId="{B0FD3970-484D-DB42-9A00-6F0FDFCCB37A}" srcId="{5EA2BC23-859A-9440-A6F0-38CC88AFCD07}" destId="{7F03DB98-EDBF-3645-B2D2-071079126796}" srcOrd="0" destOrd="0" parTransId="{44793499-2A96-2246-86AB-908CAC2C41E2}" sibTransId="{EBDCA018-9675-FA43-BDF2-99835CA7FE8F}"/>
    <dgm:cxn modelId="{E111EE88-2666-444D-96ED-8399B8001C17}" type="presOf" srcId="{760A44F4-FF2D-934C-AC0D-F9AF836CB4B3}" destId="{36A5BD15-E755-F649-BBF0-38C551693EB0}" srcOrd="0" destOrd="0" presId="urn:microsoft.com/office/officeart/2005/8/layout/process1"/>
    <dgm:cxn modelId="{FC37EF25-BD06-F843-83C6-06C009DE7D21}" type="presOf" srcId="{631D8C06-D98E-5F47-AF47-B446B3DC3AB6}" destId="{411442E6-DAC8-9543-B3FD-09EE0C6E058D}" srcOrd="0" destOrd="0" presId="urn:microsoft.com/office/officeart/2005/8/layout/process1"/>
    <dgm:cxn modelId="{2C1A4937-0EDC-9F40-891B-8E6CC849505E}" type="presParOf" srcId="{5F9DC471-88F1-2B41-958A-91DF494E8A04}" destId="{5C109B25-9597-7341-8FD3-6B92A89EF9F0}" srcOrd="0" destOrd="0" presId="urn:microsoft.com/office/officeart/2005/8/layout/process1"/>
    <dgm:cxn modelId="{8BD98223-43AE-E244-AA2D-195ED9353E2A}" type="presParOf" srcId="{5F9DC471-88F1-2B41-958A-91DF494E8A04}" destId="{399F9EA2-303B-844A-BFA6-7DA2EB80D900}" srcOrd="1" destOrd="0" presId="urn:microsoft.com/office/officeart/2005/8/layout/process1"/>
    <dgm:cxn modelId="{499BFA4A-759F-7E46-BC4A-36E52F2A850B}" type="presParOf" srcId="{399F9EA2-303B-844A-BFA6-7DA2EB80D900}" destId="{6C70CC10-002C-DA45-ADFD-F754FF151134}" srcOrd="0" destOrd="0" presId="urn:microsoft.com/office/officeart/2005/8/layout/process1"/>
    <dgm:cxn modelId="{03C1F538-D6F8-7D4B-9C53-EEEFAE3AEC01}" type="presParOf" srcId="{5F9DC471-88F1-2B41-958A-91DF494E8A04}" destId="{36A5BD15-E755-F649-BBF0-38C551693EB0}" srcOrd="2" destOrd="0" presId="urn:microsoft.com/office/officeart/2005/8/layout/process1"/>
    <dgm:cxn modelId="{C637647E-BD6D-F141-AF75-768465B64C8B}" type="presParOf" srcId="{5F9DC471-88F1-2B41-958A-91DF494E8A04}" destId="{2D294E37-CDD6-914E-B90C-214CEB5601CD}" srcOrd="3" destOrd="0" presId="urn:microsoft.com/office/officeart/2005/8/layout/process1"/>
    <dgm:cxn modelId="{6171BDD2-CC75-C647-86F5-C967342043B6}" type="presParOf" srcId="{2D294E37-CDD6-914E-B90C-214CEB5601CD}" destId="{66285D22-9E0A-8A4C-A8A7-569BAE562DAA}" srcOrd="0" destOrd="0" presId="urn:microsoft.com/office/officeart/2005/8/layout/process1"/>
    <dgm:cxn modelId="{1864C18B-459F-6044-8176-2EEA35C95642}" type="presParOf" srcId="{5F9DC471-88F1-2B41-958A-91DF494E8A04}" destId="{411442E6-DAC8-9543-B3FD-09EE0C6E058D}"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EA2BC23-859A-9440-A6F0-38CC88AFCD07}" type="doc">
      <dgm:prSet loTypeId="urn:microsoft.com/office/officeart/2005/8/layout/process1" loCatId="process" qsTypeId="urn:microsoft.com/office/officeart/2005/8/quickstyle/simple4" qsCatId="simple" csTypeId="urn:microsoft.com/office/officeart/2005/8/colors/accent1_2" csCatId="accent1" phldr="1"/>
      <dgm:spPr/>
    </dgm:pt>
    <dgm:pt modelId="{7F03DB98-EDBF-3645-B2D2-071079126796}">
      <dgm:prSet phldrT="[Text]"/>
      <dgm:spPr>
        <a:gradFill flip="none" rotWithShape="0">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dgm:spPr>
      <dgm:t>
        <a:bodyPr/>
        <a:lstStyle/>
        <a:p>
          <a:r>
            <a:rPr lang="en-US" altLang="zh-CN" dirty="0" smtClean="0"/>
            <a:t>Pre-processing</a:t>
          </a:r>
          <a:r>
            <a:rPr lang="zh-CN" altLang="en-US" dirty="0" smtClean="0"/>
            <a:t> </a:t>
          </a:r>
          <a:r>
            <a:rPr lang="en-US" altLang="zh-CN" dirty="0" smtClean="0"/>
            <a:t>&amp;</a:t>
          </a:r>
          <a:r>
            <a:rPr lang="zh-CN" altLang="en-US" dirty="0" smtClean="0"/>
            <a:t> </a:t>
          </a:r>
          <a:r>
            <a:rPr lang="en-US" altLang="zh-CN" dirty="0" smtClean="0"/>
            <a:t>Quality</a:t>
          </a:r>
          <a:r>
            <a:rPr lang="zh-CN" altLang="en-US" dirty="0" smtClean="0"/>
            <a:t> </a:t>
          </a:r>
          <a:r>
            <a:rPr lang="en-US" altLang="zh-CN" dirty="0" smtClean="0"/>
            <a:t>Control</a:t>
          </a:r>
          <a:endParaRPr lang="en-US" dirty="0"/>
        </a:p>
      </dgm:t>
    </dgm:pt>
    <dgm:pt modelId="{44793499-2A96-2246-86AB-908CAC2C41E2}" type="parTrans" cxnId="{B0FD3970-484D-DB42-9A00-6F0FDFCCB37A}">
      <dgm:prSet/>
      <dgm:spPr/>
      <dgm:t>
        <a:bodyPr/>
        <a:lstStyle/>
        <a:p>
          <a:endParaRPr lang="en-US"/>
        </a:p>
      </dgm:t>
    </dgm:pt>
    <dgm:pt modelId="{EBDCA018-9675-FA43-BDF2-99835CA7FE8F}" type="sibTrans" cxnId="{B0FD3970-484D-DB42-9A00-6F0FDFCCB37A}">
      <dgm:prSet/>
      <dgm:spPr>
        <a:gradFill flip="none" rotWithShape="0">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dgm:spPr>
      <dgm:t>
        <a:bodyPr/>
        <a:lstStyle/>
        <a:p>
          <a:endParaRPr lang="en-US"/>
        </a:p>
      </dgm:t>
    </dgm:pt>
    <dgm:pt modelId="{760A44F4-FF2D-934C-AC0D-F9AF836CB4B3}">
      <dgm:prSet phldrT="[Text]"/>
      <dgm:spPr/>
      <dgm:t>
        <a:bodyPr/>
        <a:lstStyle/>
        <a:p>
          <a:r>
            <a:rPr lang="en-US" altLang="zh-CN" dirty="0" smtClean="0"/>
            <a:t>Alignment</a:t>
          </a:r>
          <a:endParaRPr lang="en-US" dirty="0"/>
        </a:p>
      </dgm:t>
    </dgm:pt>
    <dgm:pt modelId="{8CEBDD87-BB17-C147-AF8B-82AFA76C1EAF}" type="parTrans" cxnId="{D4AE5F58-B14F-A04C-B1FB-4B397DA5BE19}">
      <dgm:prSet/>
      <dgm:spPr/>
      <dgm:t>
        <a:bodyPr/>
        <a:lstStyle/>
        <a:p>
          <a:endParaRPr lang="en-US"/>
        </a:p>
      </dgm:t>
    </dgm:pt>
    <dgm:pt modelId="{79850496-901F-AA43-AA95-2830E083A2BC}" type="sibTrans" cxnId="{D4AE5F58-B14F-A04C-B1FB-4B397DA5BE19}">
      <dgm:prSet/>
      <dgm:spPr>
        <a:gradFill flip="none" rotWithShape="0">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dgm:spPr>
      <dgm:t>
        <a:bodyPr/>
        <a:lstStyle/>
        <a:p>
          <a:endParaRPr lang="en-US"/>
        </a:p>
      </dgm:t>
    </dgm:pt>
    <dgm:pt modelId="{631D8C06-D98E-5F47-AF47-B446B3DC3AB6}">
      <dgm:prSet phldrT="[Text]"/>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r>
            <a:rPr lang="en-US" altLang="zh-CN" dirty="0" smtClean="0"/>
            <a:t>Peak</a:t>
          </a:r>
          <a:r>
            <a:rPr lang="zh-CN" altLang="en-US" dirty="0" smtClean="0"/>
            <a:t> </a:t>
          </a:r>
          <a:r>
            <a:rPr lang="en-US" altLang="zh-CN" dirty="0" smtClean="0"/>
            <a:t>Calling</a:t>
          </a:r>
          <a:endParaRPr lang="en-US" dirty="0"/>
        </a:p>
      </dgm:t>
    </dgm:pt>
    <dgm:pt modelId="{A34FC088-9859-934A-8517-A9D4C14EF52C}" type="parTrans" cxnId="{1EAB9EB9-D21D-084D-B91B-70466D588C42}">
      <dgm:prSet/>
      <dgm:spPr/>
      <dgm:t>
        <a:bodyPr/>
        <a:lstStyle/>
        <a:p>
          <a:endParaRPr lang="en-US"/>
        </a:p>
      </dgm:t>
    </dgm:pt>
    <dgm:pt modelId="{DD88F894-388A-2440-9B49-3A92F6129D57}" type="sibTrans" cxnId="{1EAB9EB9-D21D-084D-B91B-70466D588C42}">
      <dgm:prSet/>
      <dgm:spPr/>
      <dgm:t>
        <a:bodyPr/>
        <a:lstStyle/>
        <a:p>
          <a:endParaRPr lang="en-US"/>
        </a:p>
      </dgm:t>
    </dgm:pt>
    <dgm:pt modelId="{5F9DC471-88F1-2B41-958A-91DF494E8A04}" type="pres">
      <dgm:prSet presAssocID="{5EA2BC23-859A-9440-A6F0-38CC88AFCD07}" presName="Name0" presStyleCnt="0">
        <dgm:presLayoutVars>
          <dgm:dir/>
          <dgm:resizeHandles val="exact"/>
        </dgm:presLayoutVars>
      </dgm:prSet>
      <dgm:spPr/>
    </dgm:pt>
    <dgm:pt modelId="{5C109B25-9597-7341-8FD3-6B92A89EF9F0}" type="pres">
      <dgm:prSet presAssocID="{7F03DB98-EDBF-3645-B2D2-071079126796}" presName="node" presStyleLbl="node1" presStyleIdx="0" presStyleCnt="3">
        <dgm:presLayoutVars>
          <dgm:bulletEnabled val="1"/>
        </dgm:presLayoutVars>
      </dgm:prSet>
      <dgm:spPr/>
      <dgm:t>
        <a:bodyPr/>
        <a:lstStyle/>
        <a:p>
          <a:endParaRPr lang="en-US"/>
        </a:p>
      </dgm:t>
    </dgm:pt>
    <dgm:pt modelId="{399F9EA2-303B-844A-BFA6-7DA2EB80D900}" type="pres">
      <dgm:prSet presAssocID="{EBDCA018-9675-FA43-BDF2-99835CA7FE8F}" presName="sibTrans" presStyleLbl="sibTrans2D1" presStyleIdx="0" presStyleCnt="2"/>
      <dgm:spPr/>
      <dgm:t>
        <a:bodyPr/>
        <a:lstStyle/>
        <a:p>
          <a:endParaRPr lang="en-US"/>
        </a:p>
      </dgm:t>
    </dgm:pt>
    <dgm:pt modelId="{6C70CC10-002C-DA45-ADFD-F754FF151134}" type="pres">
      <dgm:prSet presAssocID="{EBDCA018-9675-FA43-BDF2-99835CA7FE8F}" presName="connectorText" presStyleLbl="sibTrans2D1" presStyleIdx="0" presStyleCnt="2"/>
      <dgm:spPr/>
      <dgm:t>
        <a:bodyPr/>
        <a:lstStyle/>
        <a:p>
          <a:endParaRPr lang="en-US"/>
        </a:p>
      </dgm:t>
    </dgm:pt>
    <dgm:pt modelId="{36A5BD15-E755-F649-BBF0-38C551693EB0}" type="pres">
      <dgm:prSet presAssocID="{760A44F4-FF2D-934C-AC0D-F9AF836CB4B3}" presName="node" presStyleLbl="node1" presStyleIdx="1" presStyleCnt="3">
        <dgm:presLayoutVars>
          <dgm:bulletEnabled val="1"/>
        </dgm:presLayoutVars>
      </dgm:prSet>
      <dgm:spPr/>
      <dgm:t>
        <a:bodyPr/>
        <a:lstStyle/>
        <a:p>
          <a:endParaRPr lang="en-US"/>
        </a:p>
      </dgm:t>
    </dgm:pt>
    <dgm:pt modelId="{2D294E37-CDD6-914E-B90C-214CEB5601CD}" type="pres">
      <dgm:prSet presAssocID="{79850496-901F-AA43-AA95-2830E083A2BC}" presName="sibTrans" presStyleLbl="sibTrans2D1" presStyleIdx="1" presStyleCnt="2"/>
      <dgm:spPr/>
      <dgm:t>
        <a:bodyPr/>
        <a:lstStyle/>
        <a:p>
          <a:endParaRPr lang="en-US"/>
        </a:p>
      </dgm:t>
    </dgm:pt>
    <dgm:pt modelId="{66285D22-9E0A-8A4C-A8A7-569BAE562DAA}" type="pres">
      <dgm:prSet presAssocID="{79850496-901F-AA43-AA95-2830E083A2BC}" presName="connectorText" presStyleLbl="sibTrans2D1" presStyleIdx="1" presStyleCnt="2"/>
      <dgm:spPr/>
      <dgm:t>
        <a:bodyPr/>
        <a:lstStyle/>
        <a:p>
          <a:endParaRPr lang="en-US"/>
        </a:p>
      </dgm:t>
    </dgm:pt>
    <dgm:pt modelId="{411442E6-DAC8-9543-B3FD-09EE0C6E058D}" type="pres">
      <dgm:prSet presAssocID="{631D8C06-D98E-5F47-AF47-B446B3DC3AB6}" presName="node" presStyleLbl="node1" presStyleIdx="2" presStyleCnt="3">
        <dgm:presLayoutVars>
          <dgm:bulletEnabled val="1"/>
        </dgm:presLayoutVars>
      </dgm:prSet>
      <dgm:spPr/>
      <dgm:t>
        <a:bodyPr/>
        <a:lstStyle/>
        <a:p>
          <a:endParaRPr lang="en-US"/>
        </a:p>
      </dgm:t>
    </dgm:pt>
  </dgm:ptLst>
  <dgm:cxnLst>
    <dgm:cxn modelId="{A7CB97E1-9F34-2941-8750-B4AC37B6AA52}" type="presOf" srcId="{760A44F4-FF2D-934C-AC0D-F9AF836CB4B3}" destId="{36A5BD15-E755-F649-BBF0-38C551693EB0}" srcOrd="0" destOrd="0" presId="urn:microsoft.com/office/officeart/2005/8/layout/process1"/>
    <dgm:cxn modelId="{19A02164-AB71-EA46-8D21-61AC772DA3D9}" type="presOf" srcId="{EBDCA018-9675-FA43-BDF2-99835CA7FE8F}" destId="{6C70CC10-002C-DA45-ADFD-F754FF151134}" srcOrd="1" destOrd="0" presId="urn:microsoft.com/office/officeart/2005/8/layout/process1"/>
    <dgm:cxn modelId="{A6399B7A-E5B9-1442-BB0F-01FF15591EBC}" type="presOf" srcId="{631D8C06-D98E-5F47-AF47-B446B3DC3AB6}" destId="{411442E6-DAC8-9543-B3FD-09EE0C6E058D}" srcOrd="0" destOrd="0" presId="urn:microsoft.com/office/officeart/2005/8/layout/process1"/>
    <dgm:cxn modelId="{3DF8F39C-DEBB-984B-8443-A28CBA85AECE}" type="presOf" srcId="{EBDCA018-9675-FA43-BDF2-99835CA7FE8F}" destId="{399F9EA2-303B-844A-BFA6-7DA2EB80D900}" srcOrd="0" destOrd="0" presId="urn:microsoft.com/office/officeart/2005/8/layout/process1"/>
    <dgm:cxn modelId="{8A611576-61F3-AB4A-B2BD-A8D6DD6E0620}" type="presOf" srcId="{7F03DB98-EDBF-3645-B2D2-071079126796}" destId="{5C109B25-9597-7341-8FD3-6B92A89EF9F0}" srcOrd="0" destOrd="0" presId="urn:microsoft.com/office/officeart/2005/8/layout/process1"/>
    <dgm:cxn modelId="{1EAB9EB9-D21D-084D-B91B-70466D588C42}" srcId="{5EA2BC23-859A-9440-A6F0-38CC88AFCD07}" destId="{631D8C06-D98E-5F47-AF47-B446B3DC3AB6}" srcOrd="2" destOrd="0" parTransId="{A34FC088-9859-934A-8517-A9D4C14EF52C}" sibTransId="{DD88F894-388A-2440-9B49-3A92F6129D57}"/>
    <dgm:cxn modelId="{D4AE5F58-B14F-A04C-B1FB-4B397DA5BE19}" srcId="{5EA2BC23-859A-9440-A6F0-38CC88AFCD07}" destId="{760A44F4-FF2D-934C-AC0D-F9AF836CB4B3}" srcOrd="1" destOrd="0" parTransId="{8CEBDD87-BB17-C147-AF8B-82AFA76C1EAF}" sibTransId="{79850496-901F-AA43-AA95-2830E083A2BC}"/>
    <dgm:cxn modelId="{C6D0572D-577B-7F41-A76E-01B8CEF8BD4B}" type="presOf" srcId="{5EA2BC23-859A-9440-A6F0-38CC88AFCD07}" destId="{5F9DC471-88F1-2B41-958A-91DF494E8A04}" srcOrd="0" destOrd="0" presId="urn:microsoft.com/office/officeart/2005/8/layout/process1"/>
    <dgm:cxn modelId="{4160289D-9136-2F4B-AF3A-05FC4F1AA304}" type="presOf" srcId="{79850496-901F-AA43-AA95-2830E083A2BC}" destId="{66285D22-9E0A-8A4C-A8A7-569BAE562DAA}" srcOrd="1" destOrd="0" presId="urn:microsoft.com/office/officeart/2005/8/layout/process1"/>
    <dgm:cxn modelId="{B0FD3970-484D-DB42-9A00-6F0FDFCCB37A}" srcId="{5EA2BC23-859A-9440-A6F0-38CC88AFCD07}" destId="{7F03DB98-EDBF-3645-B2D2-071079126796}" srcOrd="0" destOrd="0" parTransId="{44793499-2A96-2246-86AB-908CAC2C41E2}" sibTransId="{EBDCA018-9675-FA43-BDF2-99835CA7FE8F}"/>
    <dgm:cxn modelId="{191EF75F-5C1E-8A4A-95C1-73EF89B797F3}" type="presOf" srcId="{79850496-901F-AA43-AA95-2830E083A2BC}" destId="{2D294E37-CDD6-914E-B90C-214CEB5601CD}" srcOrd="0" destOrd="0" presId="urn:microsoft.com/office/officeart/2005/8/layout/process1"/>
    <dgm:cxn modelId="{89BD8345-FB23-804D-8AAF-3DCFCC112B2A}" type="presParOf" srcId="{5F9DC471-88F1-2B41-958A-91DF494E8A04}" destId="{5C109B25-9597-7341-8FD3-6B92A89EF9F0}" srcOrd="0" destOrd="0" presId="urn:microsoft.com/office/officeart/2005/8/layout/process1"/>
    <dgm:cxn modelId="{28B74F43-D89D-A142-8046-112150E382D0}" type="presParOf" srcId="{5F9DC471-88F1-2B41-958A-91DF494E8A04}" destId="{399F9EA2-303B-844A-BFA6-7DA2EB80D900}" srcOrd="1" destOrd="0" presId="urn:microsoft.com/office/officeart/2005/8/layout/process1"/>
    <dgm:cxn modelId="{53C3DC52-670A-534B-96D1-EA3CD64CDCB4}" type="presParOf" srcId="{399F9EA2-303B-844A-BFA6-7DA2EB80D900}" destId="{6C70CC10-002C-DA45-ADFD-F754FF151134}" srcOrd="0" destOrd="0" presId="urn:microsoft.com/office/officeart/2005/8/layout/process1"/>
    <dgm:cxn modelId="{714874D5-CEE5-BD4A-9F79-267E00493A4B}" type="presParOf" srcId="{5F9DC471-88F1-2B41-958A-91DF494E8A04}" destId="{36A5BD15-E755-F649-BBF0-38C551693EB0}" srcOrd="2" destOrd="0" presId="urn:microsoft.com/office/officeart/2005/8/layout/process1"/>
    <dgm:cxn modelId="{627D3F31-966E-0D44-A75D-A37F3E42C17B}" type="presParOf" srcId="{5F9DC471-88F1-2B41-958A-91DF494E8A04}" destId="{2D294E37-CDD6-914E-B90C-214CEB5601CD}" srcOrd="3" destOrd="0" presId="urn:microsoft.com/office/officeart/2005/8/layout/process1"/>
    <dgm:cxn modelId="{8B300196-5F6C-244D-89B9-5AFC7269F925}" type="presParOf" srcId="{2D294E37-CDD6-914E-B90C-214CEB5601CD}" destId="{66285D22-9E0A-8A4C-A8A7-569BAE562DAA}" srcOrd="0" destOrd="0" presId="urn:microsoft.com/office/officeart/2005/8/layout/process1"/>
    <dgm:cxn modelId="{BDAEA54D-2ABA-B84D-9340-A8C7DCC575AA}" type="presParOf" srcId="{5F9DC471-88F1-2B41-958A-91DF494E8A04}" destId="{411442E6-DAC8-9543-B3FD-09EE0C6E058D}"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109B25-9597-7341-8FD3-6B92A89EF9F0}">
      <dsp:nvSpPr>
        <dsp:cNvPr id="0" name=""/>
        <dsp:cNvSpPr/>
      </dsp:nvSpPr>
      <dsp:spPr>
        <a:xfrm>
          <a:off x="9242" y="1346949"/>
          <a:ext cx="2762398" cy="165743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altLang="zh-CN" sz="3100" kern="1200" dirty="0" smtClean="0"/>
            <a:t>Pre-processing</a:t>
          </a:r>
          <a:r>
            <a:rPr lang="zh-CN" altLang="en-US" sz="3100" kern="1200" dirty="0" smtClean="0"/>
            <a:t> </a:t>
          </a:r>
          <a:r>
            <a:rPr lang="en-US" altLang="zh-CN" sz="3100" kern="1200" dirty="0" smtClean="0"/>
            <a:t>&amp;</a:t>
          </a:r>
          <a:r>
            <a:rPr lang="zh-CN" altLang="en-US" sz="3100" kern="1200" dirty="0" smtClean="0"/>
            <a:t> </a:t>
          </a:r>
          <a:r>
            <a:rPr lang="en-US" altLang="zh-CN" sz="3100" kern="1200" dirty="0" smtClean="0"/>
            <a:t>Quality</a:t>
          </a:r>
          <a:r>
            <a:rPr lang="zh-CN" altLang="en-US" sz="3100" kern="1200" dirty="0" smtClean="0"/>
            <a:t> </a:t>
          </a:r>
          <a:r>
            <a:rPr lang="en-US" altLang="zh-CN" sz="3100" kern="1200" dirty="0" smtClean="0"/>
            <a:t>Control</a:t>
          </a:r>
          <a:endParaRPr lang="en-US" sz="3100" kern="1200" dirty="0"/>
        </a:p>
      </dsp:txBody>
      <dsp:txXfrm>
        <a:off x="57787" y="1395494"/>
        <a:ext cx="2665308" cy="1560349"/>
      </dsp:txXfrm>
    </dsp:sp>
    <dsp:sp modelId="{399F9EA2-303B-844A-BFA6-7DA2EB80D900}">
      <dsp:nvSpPr>
        <dsp:cNvPr id="0" name=""/>
        <dsp:cNvSpPr/>
      </dsp:nvSpPr>
      <dsp:spPr>
        <a:xfrm>
          <a:off x="3047880" y="1833131"/>
          <a:ext cx="585628" cy="685074"/>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n-US" sz="2500" kern="1200"/>
        </a:p>
      </dsp:txBody>
      <dsp:txXfrm>
        <a:off x="3047880" y="1970146"/>
        <a:ext cx="409940" cy="411044"/>
      </dsp:txXfrm>
    </dsp:sp>
    <dsp:sp modelId="{36A5BD15-E755-F649-BBF0-38C551693EB0}">
      <dsp:nvSpPr>
        <dsp:cNvPr id="0" name=""/>
        <dsp:cNvSpPr/>
      </dsp:nvSpPr>
      <dsp:spPr>
        <a:xfrm>
          <a:off x="3876600" y="1346949"/>
          <a:ext cx="2762398" cy="165743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altLang="zh-CN" sz="3100" kern="1200" dirty="0" smtClean="0"/>
            <a:t>Alignment</a:t>
          </a:r>
          <a:endParaRPr lang="en-US" sz="3100" kern="1200" dirty="0"/>
        </a:p>
      </dsp:txBody>
      <dsp:txXfrm>
        <a:off x="3925145" y="1395494"/>
        <a:ext cx="2665308" cy="1560349"/>
      </dsp:txXfrm>
    </dsp:sp>
    <dsp:sp modelId="{2D294E37-CDD6-914E-B90C-214CEB5601CD}">
      <dsp:nvSpPr>
        <dsp:cNvPr id="0" name=""/>
        <dsp:cNvSpPr/>
      </dsp:nvSpPr>
      <dsp:spPr>
        <a:xfrm>
          <a:off x="6915239" y="1833131"/>
          <a:ext cx="585628" cy="685074"/>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n-US" sz="2500" kern="1200"/>
        </a:p>
      </dsp:txBody>
      <dsp:txXfrm>
        <a:off x="6915239" y="1970146"/>
        <a:ext cx="409940" cy="411044"/>
      </dsp:txXfrm>
    </dsp:sp>
    <dsp:sp modelId="{411442E6-DAC8-9543-B3FD-09EE0C6E058D}">
      <dsp:nvSpPr>
        <dsp:cNvPr id="0" name=""/>
        <dsp:cNvSpPr/>
      </dsp:nvSpPr>
      <dsp:spPr>
        <a:xfrm>
          <a:off x="7743958" y="1346949"/>
          <a:ext cx="2762398" cy="165743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altLang="zh-CN" sz="3100" kern="1200" dirty="0" smtClean="0"/>
            <a:t>Peak</a:t>
          </a:r>
          <a:r>
            <a:rPr lang="zh-CN" altLang="en-US" sz="3100" kern="1200" dirty="0" smtClean="0"/>
            <a:t> </a:t>
          </a:r>
          <a:r>
            <a:rPr lang="en-US" altLang="zh-CN" sz="3100" kern="1200" dirty="0" smtClean="0"/>
            <a:t>Calling</a:t>
          </a:r>
          <a:endParaRPr lang="en-US" sz="3100" kern="1200" dirty="0"/>
        </a:p>
      </dsp:txBody>
      <dsp:txXfrm>
        <a:off x="7792503" y="1395494"/>
        <a:ext cx="2665308" cy="15603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109B25-9597-7341-8FD3-6B92A89EF9F0}">
      <dsp:nvSpPr>
        <dsp:cNvPr id="0" name=""/>
        <dsp:cNvSpPr/>
      </dsp:nvSpPr>
      <dsp:spPr>
        <a:xfrm>
          <a:off x="9242" y="1346949"/>
          <a:ext cx="2762398" cy="165743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altLang="zh-CN" sz="3100" kern="1200" dirty="0" smtClean="0"/>
            <a:t>Pre-processing</a:t>
          </a:r>
          <a:r>
            <a:rPr lang="zh-CN" altLang="en-US" sz="3100" kern="1200" dirty="0" smtClean="0"/>
            <a:t> </a:t>
          </a:r>
          <a:r>
            <a:rPr lang="en-US" altLang="zh-CN" sz="3100" kern="1200" dirty="0" smtClean="0"/>
            <a:t>&amp;</a:t>
          </a:r>
          <a:r>
            <a:rPr lang="zh-CN" altLang="en-US" sz="3100" kern="1200" dirty="0" smtClean="0"/>
            <a:t> </a:t>
          </a:r>
          <a:r>
            <a:rPr lang="en-US" altLang="zh-CN" sz="3100" kern="1200" dirty="0" smtClean="0"/>
            <a:t>Quality</a:t>
          </a:r>
          <a:r>
            <a:rPr lang="zh-CN" altLang="en-US" sz="3100" kern="1200" dirty="0" smtClean="0"/>
            <a:t> </a:t>
          </a:r>
          <a:r>
            <a:rPr lang="en-US" altLang="zh-CN" sz="3100" kern="1200" dirty="0" smtClean="0"/>
            <a:t>Control</a:t>
          </a:r>
          <a:endParaRPr lang="en-US" sz="3100" kern="1200" dirty="0"/>
        </a:p>
      </dsp:txBody>
      <dsp:txXfrm>
        <a:off x="57787" y="1395494"/>
        <a:ext cx="2665308" cy="1560349"/>
      </dsp:txXfrm>
    </dsp:sp>
    <dsp:sp modelId="{399F9EA2-303B-844A-BFA6-7DA2EB80D900}">
      <dsp:nvSpPr>
        <dsp:cNvPr id="0" name=""/>
        <dsp:cNvSpPr/>
      </dsp:nvSpPr>
      <dsp:spPr>
        <a:xfrm>
          <a:off x="3047880" y="1833131"/>
          <a:ext cx="585628" cy="685074"/>
        </a:xfrm>
        <a:prstGeom prst="rightArrow">
          <a:avLst>
            <a:gd name="adj1" fmla="val 60000"/>
            <a:gd name="adj2" fmla="val 50000"/>
          </a:avLst>
        </a:prstGeom>
        <a:gradFill flip="none" rotWithShape="0">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n-US" sz="2500" kern="1200"/>
        </a:p>
      </dsp:txBody>
      <dsp:txXfrm>
        <a:off x="3047880" y="1970146"/>
        <a:ext cx="409940" cy="411044"/>
      </dsp:txXfrm>
    </dsp:sp>
    <dsp:sp modelId="{36A5BD15-E755-F649-BBF0-38C551693EB0}">
      <dsp:nvSpPr>
        <dsp:cNvPr id="0" name=""/>
        <dsp:cNvSpPr/>
      </dsp:nvSpPr>
      <dsp:spPr>
        <a:xfrm>
          <a:off x="3876600" y="1346949"/>
          <a:ext cx="2762398" cy="1657439"/>
        </a:xfrm>
        <a:prstGeom prst="roundRect">
          <a:avLst>
            <a:gd name="adj" fmla="val 10000"/>
          </a:avLst>
        </a:prstGeom>
        <a:gradFill flip="none" rotWithShape="0">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altLang="zh-CN" sz="3100" kern="1200" dirty="0" smtClean="0"/>
            <a:t>Alignment</a:t>
          </a:r>
          <a:endParaRPr lang="en-US" sz="3100" kern="1200" dirty="0"/>
        </a:p>
      </dsp:txBody>
      <dsp:txXfrm>
        <a:off x="3925145" y="1395494"/>
        <a:ext cx="2665308" cy="1560349"/>
      </dsp:txXfrm>
    </dsp:sp>
    <dsp:sp modelId="{2D294E37-CDD6-914E-B90C-214CEB5601CD}">
      <dsp:nvSpPr>
        <dsp:cNvPr id="0" name=""/>
        <dsp:cNvSpPr/>
      </dsp:nvSpPr>
      <dsp:spPr>
        <a:xfrm>
          <a:off x="6915239" y="1833131"/>
          <a:ext cx="585628" cy="685074"/>
        </a:xfrm>
        <a:prstGeom prst="rightArrow">
          <a:avLst>
            <a:gd name="adj1" fmla="val 60000"/>
            <a:gd name="adj2" fmla="val 50000"/>
          </a:avLst>
        </a:prstGeom>
        <a:gradFill flip="none" rotWithShape="0">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n-US" sz="2500" kern="1200"/>
        </a:p>
      </dsp:txBody>
      <dsp:txXfrm>
        <a:off x="6915239" y="1970146"/>
        <a:ext cx="409940" cy="411044"/>
      </dsp:txXfrm>
    </dsp:sp>
    <dsp:sp modelId="{411442E6-DAC8-9543-B3FD-09EE0C6E058D}">
      <dsp:nvSpPr>
        <dsp:cNvPr id="0" name=""/>
        <dsp:cNvSpPr/>
      </dsp:nvSpPr>
      <dsp:spPr>
        <a:xfrm>
          <a:off x="7743958" y="1346949"/>
          <a:ext cx="2762398" cy="1657439"/>
        </a:xfrm>
        <a:prstGeom prst="roundRect">
          <a:avLst>
            <a:gd name="adj" fmla="val 10000"/>
          </a:avLst>
        </a:prstGeom>
        <a:gradFill flip="none" rotWithShape="0">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altLang="zh-CN" sz="3100" kern="1200" dirty="0" smtClean="0"/>
            <a:t>Peak</a:t>
          </a:r>
          <a:r>
            <a:rPr lang="zh-CN" altLang="en-US" sz="3100" kern="1200" dirty="0" smtClean="0"/>
            <a:t> </a:t>
          </a:r>
          <a:r>
            <a:rPr lang="en-US" altLang="zh-CN" sz="3100" kern="1200" dirty="0" smtClean="0"/>
            <a:t>Calling</a:t>
          </a:r>
          <a:endParaRPr lang="en-US" sz="3100" kern="1200" dirty="0"/>
        </a:p>
      </dsp:txBody>
      <dsp:txXfrm>
        <a:off x="7792503" y="1395494"/>
        <a:ext cx="2665308" cy="15603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109B25-9597-7341-8FD3-6B92A89EF9F0}">
      <dsp:nvSpPr>
        <dsp:cNvPr id="0" name=""/>
        <dsp:cNvSpPr/>
      </dsp:nvSpPr>
      <dsp:spPr>
        <a:xfrm>
          <a:off x="9242" y="1346949"/>
          <a:ext cx="2762398" cy="1657439"/>
        </a:xfrm>
        <a:prstGeom prst="roundRect">
          <a:avLst>
            <a:gd name="adj" fmla="val 10000"/>
          </a:avLst>
        </a:prstGeom>
        <a:gradFill flip="none" rotWithShape="0">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altLang="zh-CN" sz="3100" kern="1200" dirty="0" smtClean="0"/>
            <a:t>Pre-processing</a:t>
          </a:r>
          <a:r>
            <a:rPr lang="zh-CN" altLang="en-US" sz="3100" kern="1200" dirty="0" smtClean="0"/>
            <a:t> </a:t>
          </a:r>
          <a:r>
            <a:rPr lang="en-US" altLang="zh-CN" sz="3100" kern="1200" dirty="0" smtClean="0"/>
            <a:t>&amp;</a:t>
          </a:r>
          <a:r>
            <a:rPr lang="zh-CN" altLang="en-US" sz="3100" kern="1200" dirty="0" smtClean="0"/>
            <a:t> </a:t>
          </a:r>
          <a:r>
            <a:rPr lang="en-US" altLang="zh-CN" sz="3100" kern="1200" dirty="0" smtClean="0"/>
            <a:t>Quality</a:t>
          </a:r>
          <a:r>
            <a:rPr lang="zh-CN" altLang="en-US" sz="3100" kern="1200" dirty="0" smtClean="0"/>
            <a:t> </a:t>
          </a:r>
          <a:r>
            <a:rPr lang="en-US" altLang="zh-CN" sz="3100" kern="1200" dirty="0" smtClean="0"/>
            <a:t>Control</a:t>
          </a:r>
          <a:endParaRPr lang="en-US" sz="3100" kern="1200" dirty="0"/>
        </a:p>
      </dsp:txBody>
      <dsp:txXfrm>
        <a:off x="57787" y="1395494"/>
        <a:ext cx="2665308" cy="1560349"/>
      </dsp:txXfrm>
    </dsp:sp>
    <dsp:sp modelId="{399F9EA2-303B-844A-BFA6-7DA2EB80D900}">
      <dsp:nvSpPr>
        <dsp:cNvPr id="0" name=""/>
        <dsp:cNvSpPr/>
      </dsp:nvSpPr>
      <dsp:spPr>
        <a:xfrm>
          <a:off x="3047880" y="1833131"/>
          <a:ext cx="585628" cy="685074"/>
        </a:xfrm>
        <a:prstGeom prst="rightArrow">
          <a:avLst>
            <a:gd name="adj1" fmla="val 60000"/>
            <a:gd name="adj2" fmla="val 50000"/>
          </a:avLst>
        </a:prstGeom>
        <a:gradFill flip="none" rotWithShape="0">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n-US" sz="2500" kern="1200"/>
        </a:p>
      </dsp:txBody>
      <dsp:txXfrm>
        <a:off x="3047880" y="1970146"/>
        <a:ext cx="409940" cy="411044"/>
      </dsp:txXfrm>
    </dsp:sp>
    <dsp:sp modelId="{36A5BD15-E755-F649-BBF0-38C551693EB0}">
      <dsp:nvSpPr>
        <dsp:cNvPr id="0" name=""/>
        <dsp:cNvSpPr/>
      </dsp:nvSpPr>
      <dsp:spPr>
        <a:xfrm>
          <a:off x="3876600" y="1346949"/>
          <a:ext cx="2762398" cy="165743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altLang="zh-CN" sz="3100" kern="1200" dirty="0" smtClean="0"/>
            <a:t>Alignment</a:t>
          </a:r>
          <a:endParaRPr lang="en-US" sz="3100" kern="1200" dirty="0"/>
        </a:p>
      </dsp:txBody>
      <dsp:txXfrm>
        <a:off x="3925145" y="1395494"/>
        <a:ext cx="2665308" cy="1560349"/>
      </dsp:txXfrm>
    </dsp:sp>
    <dsp:sp modelId="{2D294E37-CDD6-914E-B90C-214CEB5601CD}">
      <dsp:nvSpPr>
        <dsp:cNvPr id="0" name=""/>
        <dsp:cNvSpPr/>
      </dsp:nvSpPr>
      <dsp:spPr>
        <a:xfrm>
          <a:off x="6915239" y="1833131"/>
          <a:ext cx="585628" cy="685074"/>
        </a:xfrm>
        <a:prstGeom prst="rightArrow">
          <a:avLst>
            <a:gd name="adj1" fmla="val 60000"/>
            <a:gd name="adj2" fmla="val 50000"/>
          </a:avLst>
        </a:prstGeom>
        <a:gradFill flip="none" rotWithShape="0">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n-US" sz="2500" kern="1200"/>
        </a:p>
      </dsp:txBody>
      <dsp:txXfrm>
        <a:off x="6915239" y="1970146"/>
        <a:ext cx="409940" cy="411044"/>
      </dsp:txXfrm>
    </dsp:sp>
    <dsp:sp modelId="{411442E6-DAC8-9543-B3FD-09EE0C6E058D}">
      <dsp:nvSpPr>
        <dsp:cNvPr id="0" name=""/>
        <dsp:cNvSpPr/>
      </dsp:nvSpPr>
      <dsp:spPr>
        <a:xfrm>
          <a:off x="7743958" y="1346949"/>
          <a:ext cx="2762398" cy="1657439"/>
        </a:xfrm>
        <a:prstGeom prst="roundRect">
          <a:avLst>
            <a:gd name="adj" fmla="val 10000"/>
          </a:avLst>
        </a:prstGeom>
        <a:gradFill flip="none" rotWithShape="0">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altLang="zh-CN" sz="3100" kern="1200" dirty="0" smtClean="0"/>
            <a:t>Peak</a:t>
          </a:r>
          <a:r>
            <a:rPr lang="zh-CN" altLang="en-US" sz="3100" kern="1200" dirty="0" smtClean="0"/>
            <a:t> </a:t>
          </a:r>
          <a:r>
            <a:rPr lang="en-US" altLang="zh-CN" sz="3100" kern="1200" dirty="0" smtClean="0"/>
            <a:t>Calling</a:t>
          </a:r>
          <a:endParaRPr lang="en-US" sz="3100" kern="1200" dirty="0"/>
        </a:p>
      </dsp:txBody>
      <dsp:txXfrm>
        <a:off x="7792503" y="1395494"/>
        <a:ext cx="2665308" cy="15603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109B25-9597-7341-8FD3-6B92A89EF9F0}">
      <dsp:nvSpPr>
        <dsp:cNvPr id="0" name=""/>
        <dsp:cNvSpPr/>
      </dsp:nvSpPr>
      <dsp:spPr>
        <a:xfrm>
          <a:off x="9242" y="1346949"/>
          <a:ext cx="2762398" cy="1657439"/>
        </a:xfrm>
        <a:prstGeom prst="roundRect">
          <a:avLst>
            <a:gd name="adj" fmla="val 10000"/>
          </a:avLst>
        </a:prstGeom>
        <a:gradFill flip="none" rotWithShape="0">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altLang="zh-CN" sz="3100" kern="1200" dirty="0" smtClean="0"/>
            <a:t>Pre-processing</a:t>
          </a:r>
          <a:r>
            <a:rPr lang="zh-CN" altLang="en-US" sz="3100" kern="1200" dirty="0" smtClean="0"/>
            <a:t> </a:t>
          </a:r>
          <a:r>
            <a:rPr lang="en-US" altLang="zh-CN" sz="3100" kern="1200" dirty="0" smtClean="0"/>
            <a:t>&amp;</a:t>
          </a:r>
          <a:r>
            <a:rPr lang="zh-CN" altLang="en-US" sz="3100" kern="1200" dirty="0" smtClean="0"/>
            <a:t> </a:t>
          </a:r>
          <a:r>
            <a:rPr lang="en-US" altLang="zh-CN" sz="3100" kern="1200" dirty="0" smtClean="0"/>
            <a:t>Quality</a:t>
          </a:r>
          <a:r>
            <a:rPr lang="zh-CN" altLang="en-US" sz="3100" kern="1200" dirty="0" smtClean="0"/>
            <a:t> </a:t>
          </a:r>
          <a:r>
            <a:rPr lang="en-US" altLang="zh-CN" sz="3100" kern="1200" dirty="0" smtClean="0"/>
            <a:t>Control</a:t>
          </a:r>
          <a:endParaRPr lang="en-US" sz="3100" kern="1200" dirty="0"/>
        </a:p>
      </dsp:txBody>
      <dsp:txXfrm>
        <a:off x="57787" y="1395494"/>
        <a:ext cx="2665308" cy="1560349"/>
      </dsp:txXfrm>
    </dsp:sp>
    <dsp:sp modelId="{399F9EA2-303B-844A-BFA6-7DA2EB80D900}">
      <dsp:nvSpPr>
        <dsp:cNvPr id="0" name=""/>
        <dsp:cNvSpPr/>
      </dsp:nvSpPr>
      <dsp:spPr>
        <a:xfrm>
          <a:off x="3047880" y="1833131"/>
          <a:ext cx="585628" cy="685074"/>
        </a:xfrm>
        <a:prstGeom prst="rightArrow">
          <a:avLst>
            <a:gd name="adj1" fmla="val 60000"/>
            <a:gd name="adj2" fmla="val 50000"/>
          </a:avLst>
        </a:prstGeom>
        <a:gradFill flip="none" rotWithShape="0">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n-US" sz="2500" kern="1200"/>
        </a:p>
      </dsp:txBody>
      <dsp:txXfrm>
        <a:off x="3047880" y="1970146"/>
        <a:ext cx="409940" cy="411044"/>
      </dsp:txXfrm>
    </dsp:sp>
    <dsp:sp modelId="{36A5BD15-E755-F649-BBF0-38C551693EB0}">
      <dsp:nvSpPr>
        <dsp:cNvPr id="0" name=""/>
        <dsp:cNvSpPr/>
      </dsp:nvSpPr>
      <dsp:spPr>
        <a:xfrm>
          <a:off x="3876600" y="1346949"/>
          <a:ext cx="2762398" cy="165743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altLang="zh-CN" sz="3100" kern="1200" dirty="0" smtClean="0"/>
            <a:t>Alignment</a:t>
          </a:r>
          <a:endParaRPr lang="en-US" sz="3100" kern="1200" dirty="0"/>
        </a:p>
      </dsp:txBody>
      <dsp:txXfrm>
        <a:off x="3925145" y="1395494"/>
        <a:ext cx="2665308" cy="1560349"/>
      </dsp:txXfrm>
    </dsp:sp>
    <dsp:sp modelId="{2D294E37-CDD6-914E-B90C-214CEB5601CD}">
      <dsp:nvSpPr>
        <dsp:cNvPr id="0" name=""/>
        <dsp:cNvSpPr/>
      </dsp:nvSpPr>
      <dsp:spPr>
        <a:xfrm>
          <a:off x="6915239" y="1833131"/>
          <a:ext cx="585628" cy="685074"/>
        </a:xfrm>
        <a:prstGeom prst="rightArrow">
          <a:avLst>
            <a:gd name="adj1" fmla="val 60000"/>
            <a:gd name="adj2" fmla="val 50000"/>
          </a:avLst>
        </a:prstGeom>
        <a:gradFill flip="none" rotWithShape="0">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n-US" sz="2500" kern="1200"/>
        </a:p>
      </dsp:txBody>
      <dsp:txXfrm>
        <a:off x="6915239" y="1970146"/>
        <a:ext cx="409940" cy="411044"/>
      </dsp:txXfrm>
    </dsp:sp>
    <dsp:sp modelId="{411442E6-DAC8-9543-B3FD-09EE0C6E058D}">
      <dsp:nvSpPr>
        <dsp:cNvPr id="0" name=""/>
        <dsp:cNvSpPr/>
      </dsp:nvSpPr>
      <dsp:spPr>
        <a:xfrm>
          <a:off x="7743958" y="1346949"/>
          <a:ext cx="2762398" cy="1657439"/>
        </a:xfrm>
        <a:prstGeom prst="roundRect">
          <a:avLst>
            <a:gd name="adj" fmla="val 10000"/>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altLang="zh-CN" sz="3100" kern="1200" dirty="0" smtClean="0"/>
            <a:t>Peak</a:t>
          </a:r>
          <a:r>
            <a:rPr lang="zh-CN" altLang="en-US" sz="3100" kern="1200" dirty="0" smtClean="0"/>
            <a:t> </a:t>
          </a:r>
          <a:r>
            <a:rPr lang="en-US" altLang="zh-CN" sz="3100" kern="1200" dirty="0" smtClean="0"/>
            <a:t>Calling</a:t>
          </a:r>
          <a:endParaRPr lang="en-US" sz="3100" kern="1200" dirty="0"/>
        </a:p>
      </dsp:txBody>
      <dsp:txXfrm>
        <a:off x="7792503" y="1395494"/>
        <a:ext cx="2665308" cy="156034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D16176-EC71-264C-B6C0-0561E0A97F39}" type="datetimeFigureOut">
              <a:rPr lang="en-US" smtClean="0"/>
              <a:t>12/11/15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8FDA8E-F4CA-914B-A8EA-4BABF7BF4957}" type="slidenum">
              <a:rPr lang="en-US" smtClean="0"/>
              <a:t>‹#›</a:t>
            </a:fld>
            <a:endParaRPr lang="en-US"/>
          </a:p>
        </p:txBody>
      </p:sp>
    </p:spTree>
    <p:extLst>
      <p:ext uri="{BB962C8B-B14F-4D97-AF65-F5344CB8AC3E}">
        <p14:creationId xmlns:p14="http://schemas.microsoft.com/office/powerpoint/2010/main" val="1950100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Gene_expression" TargetMode="External"/><Relationship Id="rId4" Type="http://schemas.openxmlformats.org/officeDocument/2006/relationships/hyperlink" Target="http://www.sciencemag.org/search?author1=Nils+Bl%C3%BCthgen&amp;sortspec=date&amp;submit=Submit" TargetMode="External"/><Relationship Id="rId5" Type="http://schemas.openxmlformats.org/officeDocument/2006/relationships/hyperlink" Target="http://www.sciencemag.org/search?author1=Debora+S.+Marks&amp;sortspec=date&amp;submit=Submit" TargetMode="External"/><Relationship Id="rId6" Type="http://schemas.openxmlformats.org/officeDocument/2006/relationships/hyperlink" Target="http://www.sciencemag.org/search?author1=Alexander+van+Oudenaarden&amp;sortspec=date&amp;submit=Submit" TargetMode="External"/><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Collaborate</a:t>
            </a:r>
            <a:r>
              <a:rPr lang="zh-CN" altLang="en-US" sz="1200" kern="1200" dirty="0" smtClean="0">
                <a:solidFill>
                  <a:schemeClr val="tx1"/>
                </a:solidFill>
                <a:latin typeface="+mn-lt"/>
                <a:ea typeface="+mn-ea"/>
                <a:cs typeface="+mn-cs"/>
              </a:rPr>
              <a:t> </a:t>
            </a:r>
            <a:r>
              <a:rPr lang="en-US" altLang="zh-CN" sz="1200" kern="1200" dirty="0" smtClean="0">
                <a:solidFill>
                  <a:schemeClr val="tx1"/>
                </a:solidFill>
                <a:latin typeface="+mn-lt"/>
                <a:ea typeface="+mn-ea"/>
                <a:cs typeface="+mn-cs"/>
              </a:rPr>
              <a:t>with</a:t>
            </a:r>
            <a:r>
              <a:rPr lang="zh-CN" altLang="en-US" sz="1200" kern="1200" dirty="0" smtClean="0">
                <a:solidFill>
                  <a:schemeClr val="tx1"/>
                </a:solidFill>
                <a:latin typeface="+mn-lt"/>
                <a:ea typeface="+mn-ea"/>
                <a:cs typeface="+mn-cs"/>
              </a:rPr>
              <a:t> </a:t>
            </a:r>
            <a:r>
              <a:rPr lang="en-US" altLang="zh-CN" sz="1200" kern="1200" dirty="0" smtClean="0">
                <a:solidFill>
                  <a:schemeClr val="tx1"/>
                </a:solidFill>
                <a:latin typeface="+mn-lt"/>
                <a:ea typeface="+mn-ea"/>
                <a:cs typeface="+mn-cs"/>
              </a:rPr>
              <a:t>a</a:t>
            </a:r>
            <a:r>
              <a:rPr lang="zh-CN" altLang="en-US" sz="1200" kern="1200" dirty="0" smtClean="0">
                <a:solidFill>
                  <a:schemeClr val="tx1"/>
                </a:solidFill>
                <a:latin typeface="+mn-lt"/>
                <a:ea typeface="+mn-ea"/>
                <a:cs typeface="+mn-cs"/>
              </a:rPr>
              <a:t> </a:t>
            </a:r>
            <a:r>
              <a:rPr lang="en-US" altLang="zh-CN" sz="1200" kern="1200" dirty="0" smtClean="0">
                <a:solidFill>
                  <a:schemeClr val="tx1"/>
                </a:solidFill>
                <a:latin typeface="+mn-lt"/>
                <a:ea typeface="+mn-ea"/>
                <a:cs typeface="+mn-cs"/>
              </a:rPr>
              <a:t>lab</a:t>
            </a:r>
            <a:r>
              <a:rPr lang="en-US" sz="1200" kern="1200" dirty="0" smtClean="0">
                <a:solidFill>
                  <a:schemeClr val="tx1"/>
                </a:solidFill>
                <a:latin typeface="+mn-lt"/>
                <a:ea typeface="+mn-ea"/>
                <a:cs typeface="+mn-cs"/>
              </a:rPr>
              <a:t> at Yale</a:t>
            </a:r>
            <a:r>
              <a:rPr lang="zh-CN" altLang="en-US"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Cardiovascular Research Center</a:t>
            </a:r>
            <a:r>
              <a:rPr lang="en-US" altLang="zh-CN" sz="1200"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 work with </a:t>
            </a:r>
            <a:r>
              <a:rPr lang="en-US" sz="1200" kern="1200" dirty="0" err="1" smtClean="0">
                <a:solidFill>
                  <a:schemeClr val="tx1"/>
                </a:solidFill>
                <a:latin typeface="+mn-lt"/>
                <a:ea typeface="+mn-ea"/>
                <a:cs typeface="+mn-cs"/>
              </a:rPr>
              <a:t>zebrafish</a:t>
            </a:r>
            <a:r>
              <a:rPr lang="en-US" sz="1200" kern="1200" dirty="0" smtClean="0">
                <a:solidFill>
                  <a:schemeClr val="tx1"/>
                </a:solidFill>
                <a:latin typeface="+mn-lt"/>
                <a:ea typeface="+mn-ea"/>
                <a:cs typeface="+mn-cs"/>
              </a:rPr>
              <a:t> to characterize small non-coding RNAs as regulators of vascular development.  We would like to identify </a:t>
            </a:r>
            <a:r>
              <a:rPr lang="en-US" sz="1200" kern="1200" dirty="0" err="1" smtClean="0">
                <a:solidFill>
                  <a:schemeClr val="tx1"/>
                </a:solidFill>
                <a:latin typeface="+mn-lt"/>
                <a:ea typeface="+mn-ea"/>
                <a:cs typeface="+mn-cs"/>
              </a:rPr>
              <a:t>miRNAs</a:t>
            </a:r>
            <a:r>
              <a:rPr lang="en-US" sz="1200" kern="1200" dirty="0" smtClean="0">
                <a:solidFill>
                  <a:schemeClr val="tx1"/>
                </a:solidFill>
                <a:latin typeface="+mn-lt"/>
                <a:ea typeface="+mn-ea"/>
                <a:cs typeface="+mn-cs"/>
              </a:rPr>
              <a:t>-mRNAs interactions that are conserved between human and </a:t>
            </a:r>
            <a:r>
              <a:rPr lang="en-US" sz="1200" kern="1200" dirty="0" err="1" smtClean="0">
                <a:solidFill>
                  <a:schemeClr val="tx1"/>
                </a:solidFill>
                <a:latin typeface="+mn-lt"/>
                <a:ea typeface="+mn-ea"/>
                <a:cs typeface="+mn-cs"/>
              </a:rPr>
              <a:t>zebrafish</a:t>
            </a:r>
            <a:r>
              <a:rPr lang="en-US" sz="1200" kern="1200" dirty="0" smtClean="0">
                <a:solidFill>
                  <a:schemeClr val="tx1"/>
                </a:solidFill>
                <a:latin typeface="+mn-lt"/>
                <a:ea typeface="+mn-ea"/>
                <a:cs typeface="+mn-cs"/>
              </a:rPr>
              <a:t> blood vessels.</a:t>
            </a:r>
            <a:endParaRPr lang="en-US" dirty="0"/>
          </a:p>
        </p:txBody>
      </p:sp>
      <p:sp>
        <p:nvSpPr>
          <p:cNvPr id="4" name="Slide Number Placeholder 3"/>
          <p:cNvSpPr>
            <a:spLocks noGrp="1"/>
          </p:cNvSpPr>
          <p:nvPr>
            <p:ph type="sldNum" sz="quarter" idx="10"/>
          </p:nvPr>
        </p:nvSpPr>
        <p:spPr/>
        <p:txBody>
          <a:bodyPr/>
          <a:lstStyle/>
          <a:p>
            <a:fld id="{48853BCF-98FF-2E4E-A50A-026234D6E67F}" type="slidenum">
              <a:rPr lang="en-US" smtClean="0"/>
              <a:t>3</a:t>
            </a:fld>
            <a:endParaRPr lang="en-US"/>
          </a:p>
        </p:txBody>
      </p:sp>
    </p:spTree>
    <p:extLst>
      <p:ext uri="{BB962C8B-B14F-4D97-AF65-F5344CB8AC3E}">
        <p14:creationId xmlns:p14="http://schemas.microsoft.com/office/powerpoint/2010/main" val="944332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sz="1200" dirty="0" smtClean="0"/>
              <a:t>Passage 4 HUVEC on Fibrinogen (10ug/ml) coated PDMS, Cultured in Complete EGM for 1 or 2 days.</a:t>
            </a:r>
          </a:p>
          <a:p>
            <a:r>
              <a:rPr lang="en-US" sz="1200" dirty="0" smtClean="0"/>
              <a:t>Fixed with 4% PFA, </a:t>
            </a:r>
            <a:r>
              <a:rPr lang="en-US" sz="1200" dirty="0" err="1" smtClean="0"/>
              <a:t>permeablized</a:t>
            </a:r>
            <a:r>
              <a:rPr lang="en-US" sz="1200" dirty="0" smtClean="0"/>
              <a:t> and stained for F-Actin (568 </a:t>
            </a:r>
            <a:r>
              <a:rPr lang="en-US" sz="1200" dirty="0" err="1" smtClean="0"/>
              <a:t>Phalloidin</a:t>
            </a:r>
            <a:r>
              <a:rPr lang="en-US" sz="1200" dirty="0" smtClean="0"/>
              <a:t>), </a:t>
            </a:r>
            <a:r>
              <a:rPr lang="en-US" sz="1200" dirty="0" err="1" smtClean="0"/>
              <a:t>Paxillin</a:t>
            </a:r>
            <a:r>
              <a:rPr lang="en-US" sz="1200" dirty="0" smtClean="0"/>
              <a:t> (488 anti-Rabbit), and </a:t>
            </a:r>
            <a:r>
              <a:rPr lang="en-US" sz="1200" dirty="0" err="1" smtClean="0"/>
              <a:t>Hoeschst</a:t>
            </a:r>
            <a:r>
              <a:rPr lang="en-US" sz="1200" dirty="0" smtClean="0"/>
              <a:t>.</a:t>
            </a:r>
          </a:p>
          <a:p>
            <a:endParaRPr lang="en-US" sz="1200" dirty="0" smtClean="0"/>
          </a:p>
          <a:p>
            <a:r>
              <a:rPr lang="en-US" sz="1200" dirty="0" smtClean="0"/>
              <a:t>Notes:</a:t>
            </a:r>
          </a:p>
          <a:p>
            <a:r>
              <a:rPr lang="en-US" sz="1200" dirty="0" smtClean="0"/>
              <a:t>The third stiffness I tried (a thin 3kPa gel) looked too stiff (similar to 30kPa).  We could potentially go softer than 3kPa if needed.</a:t>
            </a:r>
          </a:p>
          <a:p>
            <a:r>
              <a:rPr lang="en-US" sz="1200" dirty="0" smtClean="0"/>
              <a:t>I took </a:t>
            </a:r>
            <a:r>
              <a:rPr lang="en-US" sz="1200" dirty="0" err="1" smtClean="0"/>
              <a:t>Trizol</a:t>
            </a:r>
            <a:r>
              <a:rPr lang="en-US" sz="1200" dirty="0" smtClean="0"/>
              <a:t> samples but unfortunately I don’t have them for the softest gels (3kPa gels).</a:t>
            </a:r>
          </a:p>
          <a:p>
            <a:r>
              <a:rPr lang="en-US" sz="1200" dirty="0" smtClean="0"/>
              <a:t>I’m currently doing this again with both Fibrinogen and Fibronectin.  I will get better (more cells from larger gels) </a:t>
            </a:r>
            <a:r>
              <a:rPr lang="en-US" sz="1200" dirty="0" err="1" smtClean="0"/>
              <a:t>Trizol</a:t>
            </a:r>
            <a:r>
              <a:rPr lang="en-US" sz="1200" dirty="0" smtClean="0"/>
              <a:t> samples from those.</a:t>
            </a:r>
          </a:p>
          <a:p>
            <a:r>
              <a:rPr lang="en-US" sz="1200" dirty="0" smtClean="0"/>
              <a:t>My density was a bit too high (some cells were touching), cells were fairly heterogeneous but I tried to pick somewhat representative images.</a:t>
            </a:r>
          </a:p>
          <a:p>
            <a:endParaRPr lang="en-GB" dirty="0"/>
          </a:p>
        </p:txBody>
      </p:sp>
      <p:sp>
        <p:nvSpPr>
          <p:cNvPr id="4" name="Slide Number Placeholder 3"/>
          <p:cNvSpPr>
            <a:spLocks noGrp="1"/>
          </p:cNvSpPr>
          <p:nvPr>
            <p:ph type="sldNum" idx="10"/>
          </p:nvPr>
        </p:nvSpPr>
        <p:spPr/>
        <p:txBody>
          <a:bodyPr/>
          <a:lstStyle/>
          <a:p>
            <a:pPr algn="r"/>
            <a:fld id="{E4DBE2C0-88A3-4A79-9354-C735C7FFEECC}" type="slidenum">
              <a:rPr lang="en-US" sz="1400" smtClean="0">
                <a:latin typeface="Times New Roman"/>
              </a:rPr>
              <a:t>46</a:t>
            </a:fld>
            <a:endParaRPr lang="en-US"/>
          </a:p>
        </p:txBody>
      </p:sp>
    </p:spTree>
    <p:extLst>
      <p:ext uri="{BB962C8B-B14F-4D97-AF65-F5344CB8AC3E}">
        <p14:creationId xmlns:p14="http://schemas.microsoft.com/office/powerpoint/2010/main" val="758769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pPr algn="just"/>
            <a:r>
              <a:rPr lang="en-US" altLang="en-US" sz="1200" dirty="0" smtClean="0">
                <a:solidFill>
                  <a:schemeClr val="bg1"/>
                </a:solidFill>
                <a:latin typeface="Arial" panose="020B0604020202020204" pitchFamily="34" charset="0"/>
                <a:cs typeface="Arial" panose="020B0604020202020204" pitchFamily="34" charset="0"/>
              </a:rPr>
              <a:t>In condition of increasing stiffness, cells can change the expression of particular genes, identified as </a:t>
            </a:r>
            <a:r>
              <a:rPr lang="en-US" altLang="en-US" sz="1200" dirty="0" err="1" smtClean="0">
                <a:solidFill>
                  <a:schemeClr val="bg1"/>
                </a:solidFill>
                <a:latin typeface="Arial" panose="020B0604020202020204" pitchFamily="34" charset="0"/>
                <a:cs typeface="Arial" panose="020B0604020202020204" pitchFamily="34" charset="0"/>
              </a:rPr>
              <a:t>mechanosensory</a:t>
            </a:r>
            <a:r>
              <a:rPr lang="en-US" altLang="en-US" sz="1200" dirty="0" smtClean="0">
                <a:solidFill>
                  <a:schemeClr val="bg1"/>
                </a:solidFill>
                <a:latin typeface="Arial" panose="020B0604020202020204" pitchFamily="34" charset="0"/>
                <a:cs typeface="Arial" panose="020B0604020202020204" pitchFamily="34" charset="0"/>
              </a:rPr>
              <a:t> genes, which are important for extracellular matrix deformation and cell survival and proliferation. This change in gene expression generates a positive feedback loop which leads to a fibrotic status of the cells. </a:t>
            </a:r>
          </a:p>
          <a:p>
            <a:pPr algn="just"/>
            <a:r>
              <a:rPr lang="en-US" altLang="en-US" sz="1200" dirty="0" smtClean="0">
                <a:solidFill>
                  <a:schemeClr val="bg1"/>
                </a:solidFill>
                <a:latin typeface="Arial" panose="020B0604020202020204" pitchFamily="34" charset="0"/>
                <a:cs typeface="Arial" panose="020B0604020202020204" pitchFamily="34" charset="0"/>
              </a:rPr>
              <a:t>Here, we speculate </a:t>
            </a:r>
            <a:r>
              <a:rPr lang="en-US" sz="1200" dirty="0" smtClean="0">
                <a:solidFill>
                  <a:schemeClr val="bg1"/>
                </a:solidFill>
                <a:latin typeface="Arial" panose="020B0604020202020204" pitchFamily="34" charset="0"/>
                <a:cs typeface="Arial" panose="020B0604020202020204" pitchFamily="34" charset="0"/>
              </a:rPr>
              <a:t>microRNAs as an important player in the negative feedback loop, which are active to keep the cell in the correct homeostasis status and prevent fibrosis.</a:t>
            </a:r>
            <a:endParaRPr lang="en-GB" sz="1200" dirty="0" smtClean="0">
              <a:solidFill>
                <a:schemeClr val="bg1"/>
              </a:solidFill>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idx="10"/>
          </p:nvPr>
        </p:nvSpPr>
        <p:spPr/>
        <p:txBody>
          <a:bodyPr/>
          <a:lstStyle/>
          <a:p>
            <a:pPr algn="r"/>
            <a:fld id="{E4DBE2C0-88A3-4A79-9354-C735C7FFEECC}" type="slidenum">
              <a:rPr lang="en-US" sz="1400" smtClean="0">
                <a:latin typeface="Times New Roman"/>
              </a:rPr>
              <a:t>47</a:t>
            </a:fld>
            <a:endParaRPr lang="en-US"/>
          </a:p>
        </p:txBody>
      </p:sp>
    </p:spTree>
    <p:extLst>
      <p:ext uri="{BB962C8B-B14F-4D97-AF65-F5344CB8AC3E}">
        <p14:creationId xmlns:p14="http://schemas.microsoft.com/office/powerpoint/2010/main" val="714900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MicroRNAs are expressed as autonomous transcripts (</a:t>
            </a:r>
            <a:r>
              <a:rPr lang="en-US" dirty="0" err="1" smtClean="0"/>
              <a:t>pri-miRNA</a:t>
            </a:r>
            <a:r>
              <a:rPr lang="en-US" altLang="zh-CN" dirty="0" smtClean="0"/>
              <a:t>)</a:t>
            </a:r>
            <a:endParaRPr lang="zh-CN" altLang="en-US" dirty="0" smtClean="0"/>
          </a:p>
          <a:p>
            <a:r>
              <a:rPr lang="en-US" dirty="0" smtClean="0"/>
              <a:t>The </a:t>
            </a:r>
            <a:r>
              <a:rPr lang="en-US" dirty="0" err="1" smtClean="0"/>
              <a:t>Drosha</a:t>
            </a:r>
            <a:r>
              <a:rPr lang="en-US" dirty="0" smtClean="0"/>
              <a:t> complex processes </a:t>
            </a:r>
            <a:r>
              <a:rPr lang="en-US" dirty="0" err="1" smtClean="0"/>
              <a:t>pri-miRNAs</a:t>
            </a:r>
            <a:r>
              <a:rPr lang="en-US" dirty="0" smtClean="0"/>
              <a:t> into hairpin </a:t>
            </a:r>
            <a:r>
              <a:rPr lang="en-US" dirty="0" err="1" smtClean="0"/>
              <a:t>miRNA</a:t>
            </a:r>
            <a:r>
              <a:rPr lang="en-US" dirty="0" smtClean="0"/>
              <a:t> precursors (pre-</a:t>
            </a:r>
            <a:r>
              <a:rPr lang="en-US" dirty="0" err="1" smtClean="0"/>
              <a:t>miRNAs</a:t>
            </a:r>
            <a:r>
              <a:rPr lang="en-US" dirty="0" smtClean="0"/>
              <a:t>) in the nucleus</a:t>
            </a:r>
          </a:p>
          <a:p>
            <a:r>
              <a:rPr lang="en-US" dirty="0" smtClean="0"/>
              <a:t>then Dicer cleaves these pre-</a:t>
            </a:r>
            <a:r>
              <a:rPr lang="en-US" dirty="0" err="1" smtClean="0"/>
              <a:t>miRNAs</a:t>
            </a:r>
            <a:r>
              <a:rPr lang="en-US" dirty="0" smtClean="0"/>
              <a:t> into double stranded 22 nucleotide </a:t>
            </a:r>
            <a:r>
              <a:rPr lang="en-US" dirty="0" err="1" smtClean="0"/>
              <a:t>miRNA</a:t>
            </a:r>
            <a:r>
              <a:rPr lang="en-US" dirty="0" smtClean="0"/>
              <a:t> in the cytoplasm. </a:t>
            </a:r>
          </a:p>
          <a:p>
            <a:r>
              <a:rPr lang="en-US" dirty="0" smtClean="0"/>
              <a:t>The mature strand from the resulting duplex microRNA is subsequently incorporated into a </a:t>
            </a:r>
            <a:r>
              <a:rPr lang="en-US" dirty="0" err="1" smtClean="0"/>
              <a:t>ribonucleoprotein</a:t>
            </a:r>
            <a:r>
              <a:rPr lang="en-US" dirty="0" smtClean="0"/>
              <a:t> silencing complex (RISC) and used as a complementary guide sequence that binds to sites in the 3’UTR of a target mRNA. </a:t>
            </a:r>
          </a:p>
          <a:p>
            <a:r>
              <a:rPr lang="en-US" dirty="0" smtClean="0"/>
              <a:t>Upon RISC binding, a target transcript is </a:t>
            </a:r>
            <a:r>
              <a:rPr lang="en-US" dirty="0" err="1" smtClean="0"/>
              <a:t>deadenylated</a:t>
            </a:r>
            <a:r>
              <a:rPr lang="en-US" dirty="0" smtClean="0"/>
              <a:t> leading to its degradation and translational </a:t>
            </a:r>
            <a:r>
              <a:rPr lang="da-DK" dirty="0" smtClean="0"/>
              <a:t>repression</a:t>
            </a:r>
            <a:endParaRPr lang="en-US" dirty="0" smtClean="0"/>
          </a:p>
          <a:p>
            <a:endParaRPr lang="en-US" dirty="0" smtClean="0"/>
          </a:p>
          <a:p>
            <a:r>
              <a:rPr lang="en-US" dirty="0" err="1" smtClean="0"/>
              <a:t>miRNAs</a:t>
            </a:r>
            <a:r>
              <a:rPr lang="en-US" dirty="0" smtClean="0"/>
              <a:t> regulate diverse biological functions, including cell proliferation, apoptosis, senescence, differentiation, metabolism, </a:t>
            </a:r>
            <a:r>
              <a:rPr lang="en-US" dirty="0" err="1" smtClean="0"/>
              <a:t>tumorigenesis</a:t>
            </a:r>
            <a:r>
              <a:rPr lang="en-US" dirty="0" smtClean="0"/>
              <a:t>, and developments in particular has been </a:t>
            </a:r>
            <a:r>
              <a:rPr lang="en-US" dirty="0" err="1" smtClean="0"/>
              <a:t>largly</a:t>
            </a:r>
            <a:r>
              <a:rPr lang="en-US" dirty="0" smtClean="0"/>
              <a:t> </a:t>
            </a:r>
            <a:r>
              <a:rPr lang="en-US" dirty="0" err="1" smtClean="0"/>
              <a:t>dimostrated</a:t>
            </a:r>
            <a:r>
              <a:rPr lang="en-US" dirty="0" smtClean="0"/>
              <a:t> their implication in multiple aspects of vascular growth control</a:t>
            </a:r>
          </a:p>
          <a:p>
            <a:endParaRPr lang="zh-CN" altLang="en-US" sz="1200" kern="1200" dirty="0" smtClean="0">
              <a:solidFill>
                <a:schemeClr val="tx1"/>
              </a:solidFill>
              <a:latin typeface="+mn-lt"/>
              <a:ea typeface="+mn-ea"/>
              <a:cs typeface="+mn-cs"/>
            </a:endParaRPr>
          </a:p>
          <a:p>
            <a:endParaRPr lang="zh-CN" altLang="en-US" sz="1200" kern="1200" dirty="0" smtClean="0">
              <a:solidFill>
                <a:schemeClr val="tx1"/>
              </a:solidFill>
              <a:latin typeface="+mn-lt"/>
              <a:ea typeface="+mn-ea"/>
              <a:cs typeface="+mn-cs"/>
            </a:endParaRPr>
          </a:p>
          <a:p>
            <a:endParaRPr lang="zh-CN" alt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MicroRNA (red) bound by </a:t>
            </a:r>
            <a:r>
              <a:rPr lang="en-US" sz="1200" kern="1200" dirty="0" err="1" smtClean="0">
                <a:solidFill>
                  <a:schemeClr val="tx1"/>
                </a:solidFill>
                <a:latin typeface="+mn-lt"/>
                <a:ea typeface="+mn-ea"/>
                <a:cs typeface="+mn-cs"/>
              </a:rPr>
              <a:t>Argonaute</a:t>
            </a:r>
            <a:r>
              <a:rPr lang="en-US" sz="1200" kern="1200" dirty="0" smtClean="0">
                <a:solidFill>
                  <a:schemeClr val="tx1"/>
                </a:solidFill>
                <a:latin typeface="+mn-lt"/>
                <a:ea typeface="+mn-ea"/>
                <a:cs typeface="+mn-cs"/>
              </a:rPr>
              <a:t> (AGO) such that nucleotides 2–8 are </a:t>
            </a:r>
            <a:r>
              <a:rPr lang="en-US" sz="1200" kern="1200" dirty="0" err="1" smtClean="0">
                <a:solidFill>
                  <a:schemeClr val="tx1"/>
                </a:solidFill>
                <a:latin typeface="+mn-lt"/>
                <a:ea typeface="+mn-ea"/>
                <a:cs typeface="+mn-cs"/>
              </a:rPr>
              <a:t>preorganized</a:t>
            </a:r>
            <a:r>
              <a:rPr lang="en-US" sz="1200" kern="1200" dirty="0" smtClean="0">
                <a:solidFill>
                  <a:schemeClr val="tx1"/>
                </a:solidFill>
                <a:latin typeface="+mn-lt"/>
                <a:ea typeface="+mn-ea"/>
                <a:cs typeface="+mn-cs"/>
              </a:rPr>
              <a:t> to favor efficient pairing. Nucleotide 1 is twisted away from the helix and permanently unavailable for pairing; nucleotides 9–11 are facing away from an incoming mRNA and unavailable for nucleation; the remainder of the </a:t>
            </a:r>
            <a:r>
              <a:rPr lang="en-US" sz="1200" kern="1200" dirty="0" err="1" smtClean="0">
                <a:solidFill>
                  <a:schemeClr val="tx1"/>
                </a:solidFill>
                <a:latin typeface="+mn-lt"/>
                <a:ea typeface="+mn-ea"/>
                <a:cs typeface="+mn-cs"/>
              </a:rPr>
              <a:t>miRNA</a:t>
            </a:r>
            <a:r>
              <a:rPr lang="en-US" sz="1200" kern="1200" dirty="0" smtClean="0">
                <a:solidFill>
                  <a:schemeClr val="tx1"/>
                </a:solidFill>
                <a:latin typeface="+mn-lt"/>
                <a:ea typeface="+mn-ea"/>
                <a:cs typeface="+mn-cs"/>
              </a:rPr>
              <a:t> is bound in a configuration that has not been </a:t>
            </a:r>
            <a:r>
              <a:rPr lang="en-US" sz="1200" kern="1200" dirty="0" err="1" smtClean="0">
                <a:solidFill>
                  <a:schemeClr val="tx1"/>
                </a:solidFill>
                <a:latin typeface="+mn-lt"/>
                <a:ea typeface="+mn-ea"/>
                <a:cs typeface="+mn-cs"/>
              </a:rPr>
              <a:t>preorganized</a:t>
            </a:r>
            <a:r>
              <a:rPr lang="en-US" sz="1200" kern="1200" dirty="0" smtClean="0">
                <a:solidFill>
                  <a:schemeClr val="tx1"/>
                </a:solidFill>
                <a:latin typeface="+mn-lt"/>
                <a:ea typeface="+mn-ea"/>
                <a:cs typeface="+mn-cs"/>
              </a:rPr>
              <a:t> for efficient pairing.</a:t>
            </a:r>
          </a:p>
          <a:p>
            <a:r>
              <a:rPr lang="en-US" altLang="zh-CN" sz="1200" kern="1200" dirty="0" err="1" smtClean="0">
                <a:solidFill>
                  <a:schemeClr val="tx1"/>
                </a:solidFill>
                <a:latin typeface="+mn-lt"/>
                <a:ea typeface="+mn-ea"/>
                <a:cs typeface="+mn-cs"/>
              </a:rPr>
              <a:t>miRNA</a:t>
            </a:r>
            <a:r>
              <a:rPr lang="en-US" altLang="zh-CN" sz="1200" kern="1200" dirty="0" smtClean="0">
                <a:solidFill>
                  <a:schemeClr val="tx1"/>
                </a:solidFill>
                <a:latin typeface="+mn-lt"/>
                <a:ea typeface="+mn-ea"/>
                <a:cs typeface="+mn-cs"/>
              </a:rPr>
              <a:t> are</a:t>
            </a:r>
            <a:r>
              <a:rPr lang="en-US" altLang="zh-CN" sz="1200" kern="1200" baseline="0" dirty="0" smtClean="0">
                <a:solidFill>
                  <a:schemeClr val="tx1"/>
                </a:solidFill>
                <a:latin typeface="+mn-lt"/>
                <a:ea typeface="+mn-ea"/>
                <a:cs typeface="+mn-cs"/>
              </a:rPr>
              <a:t> 22nt</a:t>
            </a:r>
            <a:endParaRPr lang="zh-CN" altLang="en-US" sz="1200" kern="1200" dirty="0" smtClean="0">
              <a:solidFill>
                <a:schemeClr val="tx1"/>
              </a:solidFill>
              <a:latin typeface="+mn-lt"/>
              <a:ea typeface="+mn-ea"/>
              <a:cs typeface="+mn-cs"/>
            </a:endParaRPr>
          </a:p>
          <a:p>
            <a:endParaRPr lang="zh-CN" alt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Recognition of an 8mer site by the preformed binding pocket. An A at position 1 of the site presumably is recognized directly by the protein of the silencing complex.</a:t>
            </a:r>
            <a:endParaRPr lang="en-US" dirty="0"/>
          </a:p>
        </p:txBody>
      </p:sp>
      <p:sp>
        <p:nvSpPr>
          <p:cNvPr id="4" name="Slide Number Placeholder 3"/>
          <p:cNvSpPr>
            <a:spLocks noGrp="1"/>
          </p:cNvSpPr>
          <p:nvPr>
            <p:ph type="sldNum" sz="quarter" idx="10"/>
          </p:nvPr>
        </p:nvSpPr>
        <p:spPr/>
        <p:txBody>
          <a:bodyPr/>
          <a:lstStyle/>
          <a:p>
            <a:fld id="{9D8FDA8E-F4CA-914B-A8EA-4BABF7BF4957}" type="slidenum">
              <a:rPr lang="en-US" smtClean="0"/>
              <a:t>4</a:t>
            </a:fld>
            <a:endParaRPr lang="en-US"/>
          </a:p>
        </p:txBody>
      </p:sp>
    </p:spTree>
    <p:extLst>
      <p:ext uri="{BB962C8B-B14F-4D97-AF65-F5344CB8AC3E}">
        <p14:creationId xmlns:p14="http://schemas.microsoft.com/office/powerpoint/2010/main" val="2126821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1 | </a:t>
            </a:r>
            <a:r>
              <a:rPr lang="en-US" sz="1200" b="0" i="0" u="none" strike="noStrike" kern="1200" baseline="0" dirty="0" smtClean="0">
                <a:solidFill>
                  <a:schemeClr val="tx1"/>
                </a:solidFill>
                <a:latin typeface="+mn-lt"/>
                <a:ea typeface="+mn-ea"/>
                <a:cs typeface="+mn-cs"/>
              </a:rPr>
              <a:t>Overview of the HITS-CLIP protocol. A scheme for the experimental portion of the protocol is shown for Ago, with the </a:t>
            </a:r>
            <a:r>
              <a:rPr lang="en-US" sz="1200" b="0" i="0" u="none" strike="noStrike" kern="1200" baseline="0" dirty="0" err="1" smtClean="0">
                <a:solidFill>
                  <a:schemeClr val="tx1"/>
                </a:solidFill>
                <a:latin typeface="+mn-lt"/>
                <a:ea typeface="+mn-ea"/>
                <a:cs typeface="+mn-cs"/>
              </a:rPr>
              <a:t>miRNA</a:t>
            </a:r>
            <a:r>
              <a:rPr lang="en-US" sz="1200" b="0" i="0" u="none" strike="noStrike" kern="1200" baseline="0" dirty="0" smtClean="0">
                <a:solidFill>
                  <a:schemeClr val="tx1"/>
                </a:solidFill>
                <a:latin typeface="+mn-lt"/>
                <a:ea typeface="+mn-ea"/>
                <a:cs typeface="+mn-cs"/>
              </a:rPr>
              <a:t> drawn in blue and the mRNA in black. Phosphate (P) or hydroxyl (OH) status of RNA ends are indicated where pertinent. (</a:t>
            </a:r>
            <a:r>
              <a:rPr lang="en-US" sz="1200" b="1" i="0" u="none" strike="noStrike" kern="1200" baseline="0" dirty="0" smtClean="0">
                <a:solidFill>
                  <a:schemeClr val="tx1"/>
                </a:solidFill>
                <a:latin typeface="+mn-lt"/>
                <a:ea typeface="+mn-ea"/>
                <a:cs typeface="+mn-cs"/>
              </a:rPr>
              <a:t>a</a:t>
            </a:r>
            <a:r>
              <a:rPr lang="en-US" sz="1200" b="0" i="0" u="none" strike="noStrike" kern="1200" baseline="0" dirty="0" smtClean="0">
                <a:solidFill>
                  <a:schemeClr val="tx1"/>
                </a:solidFill>
                <a:latin typeface="+mn-lt"/>
                <a:ea typeface="+mn-ea"/>
                <a:cs typeface="+mn-cs"/>
              </a:rPr>
              <a:t>) UV irradiation of live cells or tissue induces RNA-protein cross-links (Steps 1–3). (</a:t>
            </a:r>
            <a:r>
              <a:rPr lang="en-US" sz="1200" b="1" i="0" u="none" strike="noStrike" kern="1200" baseline="0" dirty="0" smtClean="0">
                <a:solidFill>
                  <a:schemeClr val="tx1"/>
                </a:solidFill>
                <a:latin typeface="+mn-lt"/>
                <a:ea typeface="+mn-ea"/>
                <a:cs typeface="+mn-cs"/>
              </a:rPr>
              <a:t>b</a:t>
            </a:r>
            <a:r>
              <a:rPr lang="en-US" sz="1200" b="0" i="0" u="none" strike="noStrike" kern="1200" baseline="0" dirty="0" smtClean="0">
                <a:solidFill>
                  <a:schemeClr val="tx1"/>
                </a:solidFill>
                <a:latin typeface="+mn-lt"/>
                <a:ea typeface="+mn-ea"/>
                <a:cs typeface="+mn-cs"/>
              </a:rPr>
              <a:t>) Material is lysed, RNA is partially digested and the target protein is </a:t>
            </a:r>
            <a:r>
              <a:rPr lang="en-US" sz="1200" b="0" i="0" u="none" strike="noStrike" kern="1200" baseline="0" dirty="0" err="1" smtClean="0">
                <a:solidFill>
                  <a:schemeClr val="tx1"/>
                </a:solidFill>
                <a:latin typeface="+mn-lt"/>
                <a:ea typeface="+mn-ea"/>
                <a:cs typeface="+mn-cs"/>
              </a:rPr>
              <a:t>immunopurified</a:t>
            </a:r>
            <a:r>
              <a:rPr lang="en-US" sz="1200" b="0" i="0" u="none" strike="noStrike" kern="1200" baseline="0" dirty="0" smtClean="0">
                <a:solidFill>
                  <a:schemeClr val="tx1"/>
                </a:solidFill>
                <a:latin typeface="+mn-lt"/>
                <a:ea typeface="+mn-ea"/>
                <a:cs typeface="+mn-cs"/>
              </a:rPr>
              <a:t> with antibody coupled to magnetic beads (Steps 4–17). (</a:t>
            </a:r>
            <a:r>
              <a:rPr lang="en-US" sz="1200" b="1" i="0" u="none" strike="noStrike" kern="1200" baseline="0" dirty="0" smtClean="0">
                <a:solidFill>
                  <a:schemeClr val="tx1"/>
                </a:solidFill>
                <a:latin typeface="+mn-lt"/>
                <a:ea typeface="+mn-ea"/>
                <a:cs typeface="+mn-cs"/>
              </a:rPr>
              <a:t>c</a:t>
            </a:r>
            <a:r>
              <a:rPr lang="en-US" sz="1200" b="0" i="0" u="none" strike="noStrike" kern="1200" baseline="0" dirty="0" smtClean="0">
                <a:solidFill>
                  <a:schemeClr val="tx1"/>
                </a:solidFill>
                <a:latin typeface="+mn-lt"/>
                <a:ea typeface="+mn-ea"/>
                <a:cs typeface="+mn-cs"/>
              </a:rPr>
              <a:t>) Alkaline phosphatase treatment removes 3′ hydroxyl to permit 3′ linker ligation (Steps 18–20). (</a:t>
            </a:r>
            <a:r>
              <a:rPr lang="en-US" sz="1200" b="1" i="0" u="none" strike="noStrike" kern="1200" baseline="0" dirty="0" smtClean="0">
                <a:solidFill>
                  <a:schemeClr val="tx1"/>
                </a:solidFill>
                <a:latin typeface="+mn-lt"/>
                <a:ea typeface="+mn-ea"/>
                <a:cs typeface="+mn-cs"/>
              </a:rPr>
              <a:t>d</a:t>
            </a:r>
            <a:r>
              <a:rPr lang="en-US" sz="1200" b="0" i="0" u="none" strike="noStrike" kern="1200" baseline="0" dirty="0" smtClean="0">
                <a:solidFill>
                  <a:schemeClr val="tx1"/>
                </a:solidFill>
                <a:latin typeface="+mn-lt"/>
                <a:ea typeface="+mn-ea"/>
                <a:cs typeface="+mn-cs"/>
              </a:rPr>
              <a:t>) Radiolabeled (*) 3′ linker (red) is ligated to RNA tags (Steps 21 and 22). Note that two options for radiolabeling are presented in the protocol. The figure depicts the use of a radiolabeled 3′ linker, done for Ago and other cases in which direct polynucleotide kinase (PNK) labeling gives high background. (</a:t>
            </a:r>
            <a:r>
              <a:rPr lang="en-US" sz="1200" b="1" i="0" u="none" strike="noStrike" kern="1200" baseline="0" dirty="0" smtClean="0">
                <a:solidFill>
                  <a:schemeClr val="tx1"/>
                </a:solidFill>
                <a:latin typeface="+mn-lt"/>
                <a:ea typeface="+mn-ea"/>
                <a:cs typeface="+mn-cs"/>
              </a:rPr>
              <a:t>e</a:t>
            </a:r>
            <a:r>
              <a:rPr lang="en-US" sz="1200" b="0" i="0" u="none" strike="noStrike" kern="1200" baseline="0" dirty="0" smtClean="0">
                <a:solidFill>
                  <a:schemeClr val="tx1"/>
                </a:solidFill>
                <a:latin typeface="+mn-lt"/>
                <a:ea typeface="+mn-ea"/>
                <a:cs typeface="+mn-cs"/>
              </a:rPr>
              <a:t>) Polynucleotide kinase treatment phosphorylates 5′ RNA ends, allowing subsequent 5′ linker ligation (Steps 23 and 24). (</a:t>
            </a:r>
            <a:r>
              <a:rPr lang="en-US" sz="1200" b="1" i="0" u="none" strike="noStrike" kern="1200" baseline="0" dirty="0" smtClean="0">
                <a:solidFill>
                  <a:schemeClr val="tx1"/>
                </a:solidFill>
                <a:latin typeface="+mn-lt"/>
                <a:ea typeface="+mn-ea"/>
                <a:cs typeface="+mn-cs"/>
              </a:rPr>
              <a:t>f</a:t>
            </a:r>
            <a:r>
              <a:rPr lang="en-US" sz="1200" b="0" i="0" u="none" strike="noStrike" kern="1200" baseline="0" dirty="0" smtClean="0">
                <a:solidFill>
                  <a:schemeClr val="tx1"/>
                </a:solidFill>
                <a:latin typeface="+mn-lt"/>
                <a:ea typeface="+mn-ea"/>
                <a:cs typeface="+mn-cs"/>
              </a:rPr>
              <a:t>) Complexes are eluted from beads and separated by SDS-PAGE. After transfer to nitrocellulose membrane, complexes are visualized by autoradiography (Steps 25–32). (</a:t>
            </a:r>
            <a:r>
              <a:rPr lang="en-US" sz="1200" b="1" i="0" u="none" strike="noStrike" kern="1200" baseline="0" dirty="0" smtClean="0">
                <a:solidFill>
                  <a:schemeClr val="tx1"/>
                </a:solidFill>
                <a:latin typeface="+mn-lt"/>
                <a:ea typeface="+mn-ea"/>
                <a:cs typeface="+mn-cs"/>
              </a:rPr>
              <a:t>g</a:t>
            </a:r>
            <a:r>
              <a:rPr lang="en-US" sz="1200" b="0" i="0" u="none" strike="noStrike" kern="1200" baseline="0" dirty="0" smtClean="0">
                <a:solidFill>
                  <a:schemeClr val="tx1"/>
                </a:solidFill>
                <a:latin typeface="+mn-lt"/>
                <a:ea typeface="+mn-ea"/>
                <a:cs typeface="+mn-cs"/>
              </a:rPr>
              <a:t>) RNA is extracted from the desired membrane region by protease treatment, and the 5′ linker (purple) is ligated to tags (Steps 33–52). (</a:t>
            </a:r>
            <a:r>
              <a:rPr lang="en-US" sz="1200" b="1" i="0" u="none" strike="noStrike" kern="1200" baseline="0" dirty="0" smtClean="0">
                <a:solidFill>
                  <a:schemeClr val="tx1"/>
                </a:solidFill>
                <a:latin typeface="+mn-lt"/>
                <a:ea typeface="+mn-ea"/>
                <a:cs typeface="+mn-cs"/>
              </a:rPr>
              <a:t>h</a:t>
            </a:r>
            <a:r>
              <a:rPr lang="en-US" sz="1200" b="0" i="0" u="none" strike="noStrike" kern="1200" baseline="0" dirty="0" smtClean="0">
                <a:solidFill>
                  <a:schemeClr val="tx1"/>
                </a:solidFill>
                <a:latin typeface="+mn-lt"/>
                <a:ea typeface="+mn-ea"/>
                <a:cs typeface="+mn-cs"/>
              </a:rPr>
              <a:t>) Tags are amplified by RT-PCR (Steps 53–77). (</a:t>
            </a:r>
            <a:r>
              <a:rPr lang="en-US" sz="1200" b="1" i="0" u="none" strike="noStrike" kern="1200" baseline="0" dirty="0" err="1" smtClean="0">
                <a:solidFill>
                  <a:schemeClr val="tx1"/>
                </a:solidFill>
                <a:latin typeface="+mn-lt"/>
                <a:ea typeface="+mn-ea"/>
                <a:cs typeface="+mn-cs"/>
              </a:rPr>
              <a:t>i</a:t>
            </a:r>
            <a:r>
              <a:rPr lang="en-US" sz="1200" b="0" i="0" u="none" strike="noStrike" kern="1200" baseline="0" dirty="0" smtClean="0">
                <a:solidFill>
                  <a:schemeClr val="tx1"/>
                </a:solidFill>
                <a:latin typeface="+mn-lt"/>
                <a:ea typeface="+mn-ea"/>
                <a:cs typeface="+mn-cs"/>
              </a:rPr>
              <a:t>) After the addition of sequencing adapters in a second PCR step, the samples are sequenced on the </a:t>
            </a:r>
            <a:r>
              <a:rPr lang="en-US" sz="1200" b="0" i="0" u="none" strike="noStrike" kern="1200" baseline="0" dirty="0" err="1" smtClean="0">
                <a:solidFill>
                  <a:schemeClr val="tx1"/>
                </a:solidFill>
                <a:latin typeface="+mn-lt"/>
                <a:ea typeface="+mn-ea"/>
                <a:cs typeface="+mn-cs"/>
              </a:rPr>
              <a:t>Illumina</a:t>
            </a:r>
            <a:r>
              <a:rPr lang="en-US" sz="1200" b="0" i="0" u="none" strike="noStrike" kern="1200" baseline="0" dirty="0" smtClean="0">
                <a:solidFill>
                  <a:schemeClr val="tx1"/>
                </a:solidFill>
                <a:latin typeface="+mn-lt"/>
                <a:ea typeface="+mn-ea"/>
                <a:cs typeface="+mn-cs"/>
              </a:rPr>
              <a:t> platform (Steps 78–87)</a:t>
            </a:r>
            <a:endParaRPr lang="en-US" dirty="0"/>
          </a:p>
        </p:txBody>
      </p:sp>
      <p:sp>
        <p:nvSpPr>
          <p:cNvPr id="4" name="Slide Number Placeholder 3"/>
          <p:cNvSpPr>
            <a:spLocks noGrp="1"/>
          </p:cNvSpPr>
          <p:nvPr>
            <p:ph type="sldNum" sz="quarter" idx="10"/>
          </p:nvPr>
        </p:nvSpPr>
        <p:spPr/>
        <p:txBody>
          <a:bodyPr/>
          <a:lstStyle/>
          <a:p>
            <a:fld id="{9D8FDA8E-F4CA-914B-A8EA-4BABF7BF4957}" type="slidenum">
              <a:rPr lang="en-US" smtClean="0"/>
              <a:t>6</a:t>
            </a:fld>
            <a:endParaRPr lang="en-US"/>
          </a:p>
        </p:txBody>
      </p:sp>
    </p:spTree>
    <p:extLst>
      <p:ext uri="{BB962C8B-B14F-4D97-AF65-F5344CB8AC3E}">
        <p14:creationId xmlns:p14="http://schemas.microsoft.com/office/powerpoint/2010/main" val="1904981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3"/>
            <a:r>
              <a:rPr lang="en-US" dirty="0" smtClean="0"/>
              <a:t>Piranha author suggests at least 30bp</a:t>
            </a:r>
          </a:p>
          <a:p>
            <a:pPr lvl="3"/>
            <a:r>
              <a:rPr lang="en-US" dirty="0" smtClean="0"/>
              <a:t>1, 10, 20, 30 </a:t>
            </a:r>
            <a:r>
              <a:rPr lang="en-US" dirty="0" err="1" smtClean="0"/>
              <a:t>bp</a:t>
            </a:r>
            <a:r>
              <a:rPr lang="en-US" dirty="0" smtClean="0"/>
              <a:t> used  </a:t>
            </a:r>
          </a:p>
        </p:txBody>
      </p:sp>
      <p:sp>
        <p:nvSpPr>
          <p:cNvPr id="4" name="Slide Number Placeholder 3"/>
          <p:cNvSpPr>
            <a:spLocks noGrp="1"/>
          </p:cNvSpPr>
          <p:nvPr>
            <p:ph type="sldNum" sz="quarter" idx="10"/>
          </p:nvPr>
        </p:nvSpPr>
        <p:spPr/>
        <p:txBody>
          <a:bodyPr/>
          <a:lstStyle/>
          <a:p>
            <a:fld id="{9D8FDA8E-F4CA-914B-A8EA-4BABF7BF4957}" type="slidenum">
              <a:rPr lang="en-US" smtClean="0"/>
              <a:t>20</a:t>
            </a:fld>
            <a:endParaRPr lang="en-US"/>
          </a:p>
        </p:txBody>
      </p:sp>
    </p:spTree>
    <p:extLst>
      <p:ext uri="{BB962C8B-B14F-4D97-AF65-F5344CB8AC3E}">
        <p14:creationId xmlns:p14="http://schemas.microsoft.com/office/powerpoint/2010/main" val="503199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~50M</a:t>
            </a:r>
            <a:r>
              <a:rPr lang="zh-CN" altLang="en-US" baseline="0" dirty="0" smtClean="0"/>
              <a:t> </a:t>
            </a:r>
            <a:r>
              <a:rPr lang="en-US" altLang="zh-CN" baseline="0" dirty="0" smtClean="0"/>
              <a:t>raw,</a:t>
            </a:r>
            <a:r>
              <a:rPr lang="zh-CN" altLang="en-US" baseline="0" dirty="0" smtClean="0"/>
              <a:t> </a:t>
            </a:r>
            <a:r>
              <a:rPr lang="en-US" altLang="zh-CN" baseline="0" dirty="0" smtClean="0"/>
              <a:t>~2M</a:t>
            </a:r>
            <a:r>
              <a:rPr lang="zh-CN" altLang="en-US" baseline="0" dirty="0" smtClean="0"/>
              <a:t> </a:t>
            </a:r>
            <a:r>
              <a:rPr lang="en-US" altLang="zh-CN" baseline="0" dirty="0" smtClean="0"/>
              <a:t>before</a:t>
            </a:r>
            <a:r>
              <a:rPr lang="zh-CN" altLang="en-US" baseline="0" dirty="0" smtClean="0"/>
              <a:t> </a:t>
            </a:r>
            <a:r>
              <a:rPr lang="en-US" altLang="zh-CN" baseline="0" dirty="0" smtClean="0"/>
              <a:t>mapping,</a:t>
            </a:r>
            <a:r>
              <a:rPr lang="zh-CN" altLang="en-US" baseline="0" dirty="0" smtClean="0"/>
              <a:t> </a:t>
            </a:r>
            <a:r>
              <a:rPr lang="en-US" altLang="zh-CN" baseline="0" dirty="0" smtClean="0"/>
              <a:t>~1M</a:t>
            </a:r>
            <a:r>
              <a:rPr lang="zh-CN" altLang="en-US" baseline="0" dirty="0" smtClean="0"/>
              <a:t> </a:t>
            </a:r>
            <a:r>
              <a:rPr lang="en-US" altLang="zh-CN" baseline="0" dirty="0" smtClean="0"/>
              <a:t>uniquely</a:t>
            </a:r>
            <a:r>
              <a:rPr lang="zh-CN" altLang="en-US" baseline="0" dirty="0" smtClean="0"/>
              <a:t> </a:t>
            </a:r>
            <a:r>
              <a:rPr lang="en-US" altLang="zh-CN" baseline="0" dirty="0" smtClean="0"/>
              <a:t>mapped,</a:t>
            </a:r>
            <a:r>
              <a:rPr lang="zh-CN" altLang="en-US" baseline="0" dirty="0" smtClean="0"/>
              <a:t> </a:t>
            </a:r>
            <a:r>
              <a:rPr lang="en-US" altLang="zh-CN" baseline="0" dirty="0" smtClean="0"/>
              <a:t>~100K</a:t>
            </a:r>
            <a:r>
              <a:rPr lang="zh-CN" altLang="en-US" baseline="0" dirty="0" smtClean="0"/>
              <a:t> </a:t>
            </a:r>
            <a:r>
              <a:rPr lang="en-US" altLang="zh-CN" baseline="0" dirty="0" smtClean="0"/>
              <a:t>after</a:t>
            </a:r>
            <a:r>
              <a:rPr lang="zh-CN" altLang="en-US" baseline="0" dirty="0" smtClean="0"/>
              <a:t> </a:t>
            </a:r>
            <a:r>
              <a:rPr lang="en-US" altLang="zh-CN" baseline="0" dirty="0" smtClean="0"/>
              <a:t>collapse</a:t>
            </a:r>
            <a:endParaRPr lang="zh-CN" altLang="en-US" baseline="0" dirty="0" smtClean="0"/>
          </a:p>
          <a:p>
            <a:r>
              <a:rPr lang="en-US" altLang="zh-CN" baseline="0" dirty="0" smtClean="0"/>
              <a:t>Piranha</a:t>
            </a:r>
            <a:r>
              <a:rPr lang="zh-CN" altLang="en-US" baseline="0" dirty="0" smtClean="0"/>
              <a:t> </a:t>
            </a:r>
            <a:r>
              <a:rPr lang="en-US" altLang="zh-CN" baseline="0" dirty="0" smtClean="0"/>
              <a:t>with</a:t>
            </a:r>
            <a:r>
              <a:rPr lang="zh-CN" altLang="en-US" baseline="0" dirty="0" smtClean="0"/>
              <a:t> </a:t>
            </a:r>
            <a:r>
              <a:rPr lang="en-US" altLang="zh-CN" baseline="0" dirty="0" smtClean="0"/>
              <a:t>bin</a:t>
            </a:r>
            <a:r>
              <a:rPr lang="zh-CN" altLang="en-US" baseline="0" dirty="0" smtClean="0"/>
              <a:t> </a:t>
            </a:r>
            <a:r>
              <a:rPr lang="en-US" altLang="zh-CN" baseline="0" dirty="0" smtClean="0"/>
              <a:t>size</a:t>
            </a:r>
            <a:r>
              <a:rPr lang="zh-CN" altLang="en-US" baseline="0" dirty="0" smtClean="0"/>
              <a:t> </a:t>
            </a:r>
            <a:r>
              <a:rPr lang="en-US" altLang="zh-CN" baseline="0" dirty="0" smtClean="0"/>
              <a:t>30</a:t>
            </a:r>
            <a:r>
              <a:rPr lang="zh-CN" altLang="en-US" baseline="0" dirty="0" smtClean="0"/>
              <a:t> </a:t>
            </a:r>
            <a:r>
              <a:rPr lang="en-US" altLang="zh-CN" baseline="0" dirty="0" smtClean="0"/>
              <a:t>was</a:t>
            </a:r>
            <a:r>
              <a:rPr lang="zh-CN" altLang="en-US" baseline="0" dirty="0" smtClean="0"/>
              <a:t> </a:t>
            </a:r>
            <a:r>
              <a:rPr lang="en-US" altLang="zh-CN" baseline="0" dirty="0" smtClean="0"/>
              <a:t>used.</a:t>
            </a:r>
            <a:r>
              <a:rPr lang="zh-CN" altLang="en-US" baseline="0" dirty="0" smtClean="0"/>
              <a:t> </a:t>
            </a:r>
            <a:r>
              <a:rPr lang="en-US" altLang="zh-CN" baseline="0" dirty="0" err="1" smtClean="0"/>
              <a:t>Possi</a:t>
            </a:r>
            <a:endParaRPr lang="en-US" dirty="0"/>
          </a:p>
        </p:txBody>
      </p:sp>
      <p:sp>
        <p:nvSpPr>
          <p:cNvPr id="4" name="Slide Number Placeholder 3"/>
          <p:cNvSpPr>
            <a:spLocks noGrp="1"/>
          </p:cNvSpPr>
          <p:nvPr>
            <p:ph type="sldNum" sz="quarter" idx="10"/>
          </p:nvPr>
        </p:nvSpPr>
        <p:spPr/>
        <p:txBody>
          <a:bodyPr/>
          <a:lstStyle/>
          <a:p>
            <a:fld id="{9D8FDA8E-F4CA-914B-A8EA-4BABF7BF4957}" type="slidenum">
              <a:rPr lang="en-US" smtClean="0"/>
              <a:t>21</a:t>
            </a:fld>
            <a:endParaRPr lang="en-US"/>
          </a:p>
        </p:txBody>
      </p:sp>
    </p:spTree>
    <p:extLst>
      <p:ext uri="{BB962C8B-B14F-4D97-AF65-F5344CB8AC3E}">
        <p14:creationId xmlns:p14="http://schemas.microsoft.com/office/powerpoint/2010/main" val="1060687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8FDA8E-F4CA-914B-A8EA-4BABF7BF4957}" type="slidenum">
              <a:rPr lang="en-US" smtClean="0"/>
              <a:t>23</a:t>
            </a:fld>
            <a:endParaRPr lang="en-US"/>
          </a:p>
        </p:txBody>
      </p:sp>
    </p:spTree>
    <p:extLst>
      <p:ext uri="{BB962C8B-B14F-4D97-AF65-F5344CB8AC3E}">
        <p14:creationId xmlns:p14="http://schemas.microsoft.com/office/powerpoint/2010/main" val="1935592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Single</a:t>
            </a:r>
            <a:r>
              <a:rPr lang="zh-CN" altLang="en-US" dirty="0" smtClean="0"/>
              <a:t> </a:t>
            </a:r>
            <a:r>
              <a:rPr lang="en-US" altLang="zh-CN" dirty="0" err="1" smtClean="0"/>
              <a:t>miRNAs</a:t>
            </a:r>
            <a:r>
              <a:rPr lang="zh-CN" altLang="en-US" dirty="0" smtClean="0"/>
              <a:t> </a:t>
            </a:r>
            <a:r>
              <a:rPr lang="en-US" altLang="zh-CN" dirty="0" smtClean="0"/>
              <a:t>important</a:t>
            </a:r>
            <a:r>
              <a:rPr lang="zh-CN" altLang="en-US" dirty="0" smtClean="0"/>
              <a:t> </a:t>
            </a:r>
            <a:r>
              <a:rPr lang="en-US" altLang="zh-CN" dirty="0" smtClean="0"/>
              <a:t>in</a:t>
            </a:r>
            <a:r>
              <a:rPr lang="zh-CN" altLang="en-US" dirty="0" smtClean="0"/>
              <a:t> </a:t>
            </a:r>
            <a:r>
              <a:rPr lang="en-US" altLang="zh-CN" dirty="0" smtClean="0"/>
              <a:t>endothelial</a:t>
            </a:r>
            <a:r>
              <a:rPr lang="zh-CN" altLang="en-US" dirty="0" smtClean="0"/>
              <a:t> </a:t>
            </a:r>
            <a:r>
              <a:rPr lang="en-US" altLang="zh-CN" dirty="0" smtClean="0"/>
              <a:t>cells</a:t>
            </a:r>
            <a:endParaRPr lang="zh-CN" altLang="en-US" dirty="0" smtClean="0"/>
          </a:p>
          <a:p>
            <a:endParaRPr lang="zh-CN" altLang="en-US" dirty="0" smtClean="0"/>
          </a:p>
          <a:p>
            <a:r>
              <a:rPr lang="en-US" dirty="0" smtClean="0"/>
              <a:t>MicroRNAs are small, noncoding RNAs (20-23 nucleotides) that negatively regulate gene expression at the post-transcriptional level by binding to </a:t>
            </a:r>
            <a:r>
              <a:rPr lang="it-IT" dirty="0" err="1" smtClean="0"/>
              <a:t>mRNAs</a:t>
            </a:r>
            <a:r>
              <a:rPr lang="it-IT" dirty="0" smtClean="0"/>
              <a:t> [</a:t>
            </a:r>
            <a:r>
              <a:rPr lang="en-US" dirty="0" smtClean="0"/>
              <a:t>base-pairing with complementary sequences in the 3' untranslated regions (UTRs) of protein-coding transcripts]</a:t>
            </a:r>
          </a:p>
          <a:p>
            <a:endParaRPr lang="en-US" dirty="0" smtClean="0"/>
          </a:p>
          <a:p>
            <a:r>
              <a:rPr lang="en-US" dirty="0" smtClean="0"/>
              <a:t>MicroRNAs are expressed as autonomous transcripts (</a:t>
            </a:r>
            <a:r>
              <a:rPr lang="en-US" dirty="0" err="1" smtClean="0"/>
              <a:t>pri-miRNA</a:t>
            </a:r>
            <a:r>
              <a:rPr lang="en-US" dirty="0" smtClean="0"/>
              <a:t>), or are found in introns where they are expressed within pre-mRNA</a:t>
            </a:r>
          </a:p>
          <a:p>
            <a:r>
              <a:rPr lang="en-US" dirty="0" smtClean="0"/>
              <a:t>The </a:t>
            </a:r>
            <a:r>
              <a:rPr lang="en-US" dirty="0" err="1" smtClean="0"/>
              <a:t>Drosha</a:t>
            </a:r>
            <a:r>
              <a:rPr lang="en-US" dirty="0" smtClean="0"/>
              <a:t> complex processes </a:t>
            </a:r>
            <a:r>
              <a:rPr lang="en-US" dirty="0" err="1" smtClean="0"/>
              <a:t>pri-miRNAs</a:t>
            </a:r>
            <a:r>
              <a:rPr lang="en-US" dirty="0" smtClean="0"/>
              <a:t> into hairpin </a:t>
            </a:r>
            <a:r>
              <a:rPr lang="en-US" dirty="0" err="1" smtClean="0"/>
              <a:t>miRNA</a:t>
            </a:r>
            <a:r>
              <a:rPr lang="en-US" dirty="0" smtClean="0"/>
              <a:t> precursors (pre-</a:t>
            </a:r>
            <a:r>
              <a:rPr lang="en-US" dirty="0" err="1" smtClean="0"/>
              <a:t>miRNAs</a:t>
            </a:r>
            <a:r>
              <a:rPr lang="en-US" dirty="0" smtClean="0"/>
              <a:t>) in the nucleus</a:t>
            </a:r>
          </a:p>
          <a:p>
            <a:r>
              <a:rPr lang="en-US" dirty="0" smtClean="0"/>
              <a:t>then Dicer cleaves these pre-</a:t>
            </a:r>
            <a:r>
              <a:rPr lang="en-US" dirty="0" err="1" smtClean="0"/>
              <a:t>miRNAs</a:t>
            </a:r>
            <a:r>
              <a:rPr lang="en-US" dirty="0" smtClean="0"/>
              <a:t> into double stranded 22 nucleotide </a:t>
            </a:r>
            <a:r>
              <a:rPr lang="en-US" dirty="0" err="1" smtClean="0"/>
              <a:t>miRNA</a:t>
            </a:r>
            <a:r>
              <a:rPr lang="en-US" dirty="0" smtClean="0"/>
              <a:t> in the cytoplasm. </a:t>
            </a:r>
          </a:p>
          <a:p>
            <a:r>
              <a:rPr lang="en-US" dirty="0" smtClean="0"/>
              <a:t>The mature strand from the resulting duplex microRNA is subsequently incorporated into a </a:t>
            </a:r>
            <a:r>
              <a:rPr lang="en-US" dirty="0" err="1" smtClean="0"/>
              <a:t>ribonucleoprotein</a:t>
            </a:r>
            <a:r>
              <a:rPr lang="en-US" dirty="0" smtClean="0"/>
              <a:t> silencing complex (RISC) and used as a complementary guide sequence that binds to sites in the 3’UTR of a target mRNA. </a:t>
            </a:r>
          </a:p>
          <a:p>
            <a:r>
              <a:rPr lang="en-US" dirty="0" smtClean="0"/>
              <a:t>Upon RISC binding, a target transcript is </a:t>
            </a:r>
            <a:r>
              <a:rPr lang="en-US" dirty="0" err="1" smtClean="0"/>
              <a:t>deadenylated</a:t>
            </a:r>
            <a:r>
              <a:rPr lang="en-US" dirty="0" smtClean="0"/>
              <a:t> leading to its degradation and translational </a:t>
            </a:r>
            <a:r>
              <a:rPr lang="da-DK" dirty="0" smtClean="0"/>
              <a:t>repression</a:t>
            </a:r>
            <a:endParaRPr lang="en-US" dirty="0" smtClean="0"/>
          </a:p>
          <a:p>
            <a:endParaRPr lang="en-US" dirty="0" smtClean="0"/>
          </a:p>
          <a:p>
            <a:r>
              <a:rPr lang="en-US" dirty="0" err="1" smtClean="0"/>
              <a:t>miRNAs</a:t>
            </a:r>
            <a:r>
              <a:rPr lang="en-US" dirty="0" smtClean="0"/>
              <a:t> regulate diverse biological functions, including cell proliferation, apoptosis, senescence, differentiation, metabolism, </a:t>
            </a:r>
            <a:r>
              <a:rPr lang="en-US" dirty="0" err="1" smtClean="0"/>
              <a:t>tumorigenesis</a:t>
            </a:r>
            <a:r>
              <a:rPr lang="en-US" dirty="0" smtClean="0"/>
              <a:t>, and developments in particular has been </a:t>
            </a:r>
            <a:r>
              <a:rPr lang="en-US" dirty="0" err="1" smtClean="0"/>
              <a:t>largly</a:t>
            </a:r>
            <a:r>
              <a:rPr lang="en-US" dirty="0" smtClean="0"/>
              <a:t> </a:t>
            </a:r>
            <a:r>
              <a:rPr lang="en-US" dirty="0" err="1" smtClean="0"/>
              <a:t>dimostrated</a:t>
            </a:r>
            <a:r>
              <a:rPr lang="en-US" dirty="0" smtClean="0"/>
              <a:t> their implication in multiple aspects of vascular growth control</a:t>
            </a:r>
          </a:p>
          <a:p>
            <a:endParaRPr lang="en-US" dirty="0"/>
          </a:p>
        </p:txBody>
      </p:sp>
      <p:sp>
        <p:nvSpPr>
          <p:cNvPr id="4" name="Slide Number Placeholder 3"/>
          <p:cNvSpPr>
            <a:spLocks noGrp="1"/>
          </p:cNvSpPr>
          <p:nvPr>
            <p:ph type="sldNum" sz="quarter" idx="10"/>
          </p:nvPr>
        </p:nvSpPr>
        <p:spPr/>
        <p:txBody>
          <a:bodyPr/>
          <a:lstStyle/>
          <a:p>
            <a:fld id="{9D8FDA8E-F4CA-914B-A8EA-4BABF7BF4957}" type="slidenum">
              <a:rPr lang="en-US" smtClean="0"/>
              <a:t>24</a:t>
            </a:fld>
            <a:endParaRPr lang="en-US"/>
          </a:p>
        </p:txBody>
      </p:sp>
    </p:spTree>
    <p:extLst>
      <p:ext uri="{BB962C8B-B14F-4D97-AF65-F5344CB8AC3E}">
        <p14:creationId xmlns:p14="http://schemas.microsoft.com/office/powerpoint/2010/main" val="8984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t>Felipe Prosper from University of Navarra</a:t>
            </a:r>
          </a:p>
          <a:p>
            <a:r>
              <a:rPr lang="en-US" dirty="0" err="1" smtClean="0"/>
              <a:t>Aernout</a:t>
            </a:r>
            <a:r>
              <a:rPr lang="en-US" dirty="0" smtClean="0"/>
              <a:t> </a:t>
            </a:r>
            <a:r>
              <a:rPr lang="en-US" dirty="0" err="1" smtClean="0"/>
              <a:t>Lutton</a:t>
            </a:r>
            <a:r>
              <a:rPr lang="en-US" dirty="0" smtClean="0"/>
              <a:t> from University</a:t>
            </a:r>
            <a:r>
              <a:rPr lang="en-US" baseline="0" dirty="0" smtClean="0"/>
              <a:t> of </a:t>
            </a:r>
            <a:r>
              <a:rPr lang="en-US" baseline="0" dirty="0" err="1" smtClean="0"/>
              <a:t>Luttun</a:t>
            </a:r>
            <a:endParaRPr lang="en-GB" dirty="0"/>
          </a:p>
        </p:txBody>
      </p:sp>
      <p:sp>
        <p:nvSpPr>
          <p:cNvPr id="4" name="Slide Number Placeholder 3"/>
          <p:cNvSpPr>
            <a:spLocks noGrp="1"/>
          </p:cNvSpPr>
          <p:nvPr>
            <p:ph type="sldNum" idx="10"/>
          </p:nvPr>
        </p:nvSpPr>
        <p:spPr/>
        <p:txBody>
          <a:bodyPr/>
          <a:lstStyle/>
          <a:p>
            <a:pPr algn="r"/>
            <a:fld id="{E4DBE2C0-88A3-4A79-9354-C735C7FFEECC}" type="slidenum">
              <a:rPr lang="en-US" sz="1400" smtClean="0">
                <a:latin typeface="Times New Roman"/>
              </a:rPr>
              <a:t>43</a:t>
            </a:fld>
            <a:endParaRPr lang="en-US"/>
          </a:p>
        </p:txBody>
      </p:sp>
    </p:spTree>
    <p:extLst>
      <p:ext uri="{BB962C8B-B14F-4D97-AF65-F5344CB8AC3E}">
        <p14:creationId xmlns:p14="http://schemas.microsoft.com/office/powerpoint/2010/main" val="639063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0" indent="0">
              <a:lnSpc>
                <a:spcPct val="150000"/>
              </a:lnSpc>
              <a:buFont typeface="+mj-lt"/>
              <a:buNone/>
            </a:pPr>
            <a:r>
              <a:rPr lang="en-US" dirty="0" smtClean="0"/>
              <a:t>Example, cells which are genetically identical, even within the same tissue, are often observed to have different expression levels of proteins, different sizes and structures. These apparently random differences can have important biological and medical consequences.</a:t>
            </a:r>
            <a:endParaRPr lang="en-US" baseline="30000" dirty="0" smtClean="0"/>
          </a:p>
          <a:p>
            <a:pPr marL="0" indent="0">
              <a:lnSpc>
                <a:spcPct val="150000"/>
              </a:lnSpc>
              <a:buFont typeface="+mj-lt"/>
              <a:buNone/>
            </a:pPr>
            <a:r>
              <a:rPr lang="en-US" dirty="0" smtClean="0"/>
              <a:t>Cellular noise was originally, and is still often, examined in the context of gene expression levels – either the concentration or copy number of the products of genes within and between cells. As </a:t>
            </a:r>
            <a:r>
              <a:rPr lang="en-US" dirty="0" smtClean="0">
                <a:hlinkClick r:id="rId3" tooltip="Gene expression"/>
              </a:rPr>
              <a:t>gene expression</a:t>
            </a:r>
            <a:r>
              <a:rPr lang="en-US" dirty="0" smtClean="0"/>
              <a:t> levels are responsible for many fundamental properties in cellular biology, including cells' physical appearance, </a:t>
            </a:r>
            <a:r>
              <a:rPr lang="en-US" dirty="0" err="1" smtClean="0"/>
              <a:t>behaviour</a:t>
            </a:r>
            <a:r>
              <a:rPr lang="en-US" dirty="0" smtClean="0"/>
              <a:t> in response to stimuli, and ability to process information and control internal processes, the presence of noise in gene expression has profound implications for many processes in cellular biology.</a:t>
            </a:r>
            <a:endParaRPr lang="en-US" sz="1200" dirty="0" smtClean="0">
              <a:latin typeface="Arial" panose="020B0604020202020204" pitchFamily="34" charset="0"/>
              <a:cs typeface="Arial" panose="020B0604020202020204" pitchFamily="34" charset="0"/>
            </a:endParaRPr>
          </a:p>
          <a:p>
            <a:pPr marL="0" indent="0">
              <a:lnSpc>
                <a:spcPct val="150000"/>
              </a:lnSpc>
              <a:buFont typeface="+mj-lt"/>
              <a:buNone/>
            </a:pPr>
            <a:r>
              <a:rPr lang="nl-NL" dirty="0" smtClean="0">
                <a:hlinkClick r:id="rId4"/>
              </a:rPr>
              <a:t>Nils Blüthgen</a:t>
            </a:r>
            <a:r>
              <a:rPr lang="nl-NL" dirty="0" smtClean="0"/>
              <a:t>, </a:t>
            </a:r>
            <a:r>
              <a:rPr lang="nl-NL" dirty="0" smtClean="0">
                <a:hlinkClick r:id="rId5"/>
              </a:rPr>
              <a:t>Debora S. Marks</a:t>
            </a:r>
            <a:r>
              <a:rPr lang="nl-NL" dirty="0" smtClean="0"/>
              <a:t>, </a:t>
            </a:r>
            <a:r>
              <a:rPr lang="nl-NL" dirty="0" smtClean="0">
                <a:hlinkClick r:id="rId6"/>
              </a:rPr>
              <a:t>Alexander van Oudenaarden</a:t>
            </a:r>
            <a:endParaRPr lang="en-US" sz="1200" dirty="0" smtClean="0">
              <a:latin typeface="Arial" panose="020B0604020202020204" pitchFamily="34" charset="0"/>
              <a:cs typeface="Arial" panose="020B0604020202020204" pitchFamily="34" charset="0"/>
            </a:endParaRPr>
          </a:p>
          <a:p>
            <a:pPr marL="0" indent="0">
              <a:lnSpc>
                <a:spcPct val="150000"/>
              </a:lnSpc>
              <a:buFont typeface="+mj-lt"/>
              <a:buNone/>
            </a:pPr>
            <a:endParaRPr lang="en-US" sz="1200" dirty="0" smtClean="0">
              <a:latin typeface="Arial" panose="020B0604020202020204" pitchFamily="34" charset="0"/>
              <a:cs typeface="Arial" panose="020B0604020202020204" pitchFamily="34" charset="0"/>
            </a:endParaRPr>
          </a:p>
          <a:p>
            <a:pPr marL="225425" indent="-225425">
              <a:lnSpc>
                <a:spcPct val="150000"/>
              </a:lnSpc>
              <a:buFont typeface="+mj-lt"/>
              <a:buAutoNum type="arabicPeriod"/>
            </a:pPr>
            <a:r>
              <a:rPr lang="en-US" sz="1200" dirty="0" smtClean="0">
                <a:latin typeface="Arial" panose="020B0604020202020204" pitchFamily="34" charset="0"/>
                <a:cs typeface="Arial" panose="020B0604020202020204" pitchFamily="34" charset="0"/>
              </a:rPr>
              <a:t>Most of the highly repressed genes have low expression levels</a:t>
            </a:r>
          </a:p>
          <a:p>
            <a:pPr marL="225425" indent="-225425">
              <a:lnSpc>
                <a:spcPct val="150000"/>
              </a:lnSpc>
              <a:buFont typeface="+mj-lt"/>
              <a:buAutoNum type="arabicPeriod"/>
            </a:pPr>
            <a:r>
              <a:rPr lang="en-US" sz="1200" dirty="0" smtClean="0">
                <a:latin typeface="Arial" panose="020B0604020202020204" pitchFamily="34" charset="0"/>
                <a:cs typeface="Arial" panose="020B0604020202020204" pitchFamily="34" charset="0"/>
              </a:rPr>
              <a:t>These genes should have reduced protein expression noise as a consequence of miRNA regulation in vivo</a:t>
            </a:r>
          </a:p>
          <a:p>
            <a:pPr marL="225425" indent="-225425">
              <a:lnSpc>
                <a:spcPct val="150000"/>
              </a:lnSpc>
              <a:buFont typeface="+mj-lt"/>
              <a:buAutoNum type="arabicPeriod"/>
            </a:pPr>
            <a:r>
              <a:rPr lang="en-US" sz="1200" dirty="0" smtClean="0">
                <a:latin typeface="Arial" panose="020B0604020202020204" pitchFamily="34" charset="0"/>
                <a:cs typeface="Arial" panose="020B0604020202020204" pitchFamily="34" charset="0"/>
              </a:rPr>
              <a:t>Reduction of intrinsic noise is a generic property of miRNA regulation</a:t>
            </a:r>
          </a:p>
          <a:p>
            <a:pPr marL="225425" indent="-225425">
              <a:lnSpc>
                <a:spcPct val="150000"/>
              </a:lnSpc>
              <a:buFont typeface="+mj-lt"/>
              <a:buAutoNum type="arabicPeriod"/>
            </a:pPr>
            <a:r>
              <a:rPr lang="en-US" sz="1200" dirty="0" smtClean="0">
                <a:latin typeface="Arial" panose="020B0604020202020204" pitchFamily="34" charset="0"/>
                <a:cs typeface="Arial" panose="020B0604020202020204" pitchFamily="34" charset="0"/>
              </a:rPr>
              <a:t>miRNAs preferentially target lowly expressed genes</a:t>
            </a:r>
          </a:p>
          <a:p>
            <a:pPr marL="225425" indent="-225425">
              <a:buFont typeface="+mj-lt"/>
              <a:buAutoNum type="arabicPeriod"/>
            </a:pPr>
            <a:r>
              <a:rPr lang="en-US" sz="1200" dirty="0" smtClean="0">
                <a:latin typeface="Arial" panose="020B0604020202020204" pitchFamily="34" charset="0"/>
                <a:cs typeface="Arial" panose="020B0604020202020204" pitchFamily="34" charset="0"/>
              </a:rPr>
              <a:t>Combinatorial miRNA regulation enhances overall noise reduction by providing strong repression to endogenous genes with only little additional noise from miRNA pools </a:t>
            </a:r>
            <a:endParaRPr lang="en-GB" sz="1200" dirty="0" smtClean="0">
              <a:latin typeface="Arial" panose="020B0604020202020204" pitchFamily="34" charset="0"/>
              <a:cs typeface="Arial" panose="020B0604020202020204" pitchFamily="34" charset="0"/>
            </a:endParaRPr>
          </a:p>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endParaRPr lang="en-GB" altLang="en-US" dirty="0">
              <a:latin typeface="Arial" panose="020B0604020202020204" pitchFamily="34" charset="0"/>
              <a:ea typeface="msgothic" charset="0"/>
              <a:cs typeface="msgothic" charset="0"/>
            </a:endParaRPr>
          </a:p>
        </p:txBody>
      </p:sp>
    </p:spTree>
    <p:extLst>
      <p:ext uri="{BB962C8B-B14F-4D97-AF65-F5344CB8AC3E}">
        <p14:creationId xmlns:p14="http://schemas.microsoft.com/office/powerpoint/2010/main" val="187808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ltLang="zh-CN"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smtClean="0"/>
              <a:t>Click to edit Master subtitle style</a:t>
            </a:r>
            <a:endParaRPr lang="en-US"/>
          </a:p>
        </p:txBody>
      </p:sp>
      <p:sp>
        <p:nvSpPr>
          <p:cNvPr id="4" name="Date Placeholder 3"/>
          <p:cNvSpPr>
            <a:spLocks noGrp="1"/>
          </p:cNvSpPr>
          <p:nvPr>
            <p:ph type="dt" sz="half" idx="10"/>
          </p:nvPr>
        </p:nvSpPr>
        <p:spPr/>
        <p:txBody>
          <a:bodyPr/>
          <a:lstStyle/>
          <a:p>
            <a:fld id="{D4A43E5D-C86F-B84B-9661-27BC548823C5}" type="datetime1">
              <a:rPr lang="en-US" smtClean="0"/>
              <a:t>12/11/15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49A55A-ACCA-5847-B86D-B70BC40E7382}" type="slidenum">
              <a:rPr lang="en-US" smtClean="0"/>
              <a:t>‹#›</a:t>
            </a:fld>
            <a:endParaRPr lang="en-US"/>
          </a:p>
        </p:txBody>
      </p:sp>
    </p:spTree>
    <p:extLst>
      <p:ext uri="{BB962C8B-B14F-4D97-AF65-F5344CB8AC3E}">
        <p14:creationId xmlns:p14="http://schemas.microsoft.com/office/powerpoint/2010/main" val="1876261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10"/>
          </p:nvPr>
        </p:nvSpPr>
        <p:spPr/>
        <p:txBody>
          <a:bodyPr/>
          <a:lstStyle/>
          <a:p>
            <a:fld id="{0D99878D-FC72-2B41-A234-6122A56F61E5}" type="datetime1">
              <a:rPr lang="en-US" smtClean="0"/>
              <a:t>12/11/15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49A55A-ACCA-5847-B86D-B70BC40E7382}" type="slidenum">
              <a:rPr lang="en-US" smtClean="0"/>
              <a:t>‹#›</a:t>
            </a:fld>
            <a:endParaRPr lang="en-US"/>
          </a:p>
        </p:txBody>
      </p:sp>
    </p:spTree>
    <p:extLst>
      <p:ext uri="{BB962C8B-B14F-4D97-AF65-F5344CB8AC3E}">
        <p14:creationId xmlns:p14="http://schemas.microsoft.com/office/powerpoint/2010/main" val="1878906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ltLang="zh-CN"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10"/>
          </p:nvPr>
        </p:nvSpPr>
        <p:spPr/>
        <p:txBody>
          <a:bodyPr/>
          <a:lstStyle/>
          <a:p>
            <a:fld id="{43C4CFD5-72FE-AE4A-A8DC-5784737D5D7A}" type="datetime1">
              <a:rPr lang="en-US" smtClean="0"/>
              <a:t>12/11/15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49A55A-ACCA-5847-B86D-B70BC40E7382}" type="slidenum">
              <a:rPr lang="en-US" smtClean="0"/>
              <a:t>‹#›</a:t>
            </a:fld>
            <a:endParaRPr lang="en-US"/>
          </a:p>
        </p:txBody>
      </p:sp>
    </p:spTree>
    <p:extLst>
      <p:ext uri="{BB962C8B-B14F-4D97-AF65-F5344CB8AC3E}">
        <p14:creationId xmlns:p14="http://schemas.microsoft.com/office/powerpoint/2010/main" val="36835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10"/>
          </p:nvPr>
        </p:nvSpPr>
        <p:spPr/>
        <p:txBody>
          <a:bodyPr/>
          <a:lstStyle/>
          <a:p>
            <a:fld id="{FA491FDC-60B8-244D-8838-7B9C5DE3C4D1}" type="datetime1">
              <a:rPr lang="en-US" smtClean="0"/>
              <a:t>12/11/15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49A55A-ACCA-5847-B86D-B70BC40E7382}" type="slidenum">
              <a:rPr lang="en-US" smtClean="0"/>
              <a:t>‹#›</a:t>
            </a:fld>
            <a:endParaRPr lang="en-US"/>
          </a:p>
        </p:txBody>
      </p:sp>
    </p:spTree>
    <p:extLst>
      <p:ext uri="{BB962C8B-B14F-4D97-AF65-F5344CB8AC3E}">
        <p14:creationId xmlns:p14="http://schemas.microsoft.com/office/powerpoint/2010/main" val="631119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ltLang="zh-CN"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smtClean="0"/>
              <a:t>Click to edit Master text styles</a:t>
            </a:r>
          </a:p>
        </p:txBody>
      </p:sp>
      <p:sp>
        <p:nvSpPr>
          <p:cNvPr id="4" name="Date Placeholder 3"/>
          <p:cNvSpPr>
            <a:spLocks noGrp="1"/>
          </p:cNvSpPr>
          <p:nvPr>
            <p:ph type="dt" sz="half" idx="10"/>
          </p:nvPr>
        </p:nvSpPr>
        <p:spPr/>
        <p:txBody>
          <a:bodyPr/>
          <a:lstStyle/>
          <a:p>
            <a:fld id="{CE12AE89-1158-F042-BA49-6EA39BDAA924}" type="datetime1">
              <a:rPr lang="en-US" smtClean="0"/>
              <a:t>12/11/15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49A55A-ACCA-5847-B86D-B70BC40E7382}" type="slidenum">
              <a:rPr lang="en-US" smtClean="0"/>
              <a:t>‹#›</a:t>
            </a:fld>
            <a:endParaRPr lang="en-US"/>
          </a:p>
        </p:txBody>
      </p:sp>
    </p:spTree>
    <p:extLst>
      <p:ext uri="{BB962C8B-B14F-4D97-AF65-F5344CB8AC3E}">
        <p14:creationId xmlns:p14="http://schemas.microsoft.com/office/powerpoint/2010/main" val="1584995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Date Placeholder 4"/>
          <p:cNvSpPr>
            <a:spLocks noGrp="1"/>
          </p:cNvSpPr>
          <p:nvPr>
            <p:ph type="dt" sz="half" idx="10"/>
          </p:nvPr>
        </p:nvSpPr>
        <p:spPr/>
        <p:txBody>
          <a:bodyPr/>
          <a:lstStyle/>
          <a:p>
            <a:fld id="{9590B2B0-06F7-A844-B0B1-E2CB997514C9}" type="datetime1">
              <a:rPr lang="en-US" smtClean="0"/>
              <a:t>12/11/15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49A55A-ACCA-5847-B86D-B70BC40E7382}" type="slidenum">
              <a:rPr lang="en-US" smtClean="0"/>
              <a:t>‹#›</a:t>
            </a:fld>
            <a:endParaRPr lang="en-US"/>
          </a:p>
        </p:txBody>
      </p:sp>
    </p:spTree>
    <p:extLst>
      <p:ext uri="{BB962C8B-B14F-4D97-AF65-F5344CB8AC3E}">
        <p14:creationId xmlns:p14="http://schemas.microsoft.com/office/powerpoint/2010/main" val="1640026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ltLang="zh-CN"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7" name="Date Placeholder 6"/>
          <p:cNvSpPr>
            <a:spLocks noGrp="1"/>
          </p:cNvSpPr>
          <p:nvPr>
            <p:ph type="dt" sz="half" idx="10"/>
          </p:nvPr>
        </p:nvSpPr>
        <p:spPr/>
        <p:txBody>
          <a:bodyPr/>
          <a:lstStyle/>
          <a:p>
            <a:fld id="{29D3AF01-1857-AF4A-8056-C7657684C306}" type="datetime1">
              <a:rPr lang="en-US" smtClean="0"/>
              <a:t>12/11/15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49A55A-ACCA-5847-B86D-B70BC40E7382}" type="slidenum">
              <a:rPr lang="en-US" smtClean="0"/>
              <a:t>‹#›</a:t>
            </a:fld>
            <a:endParaRPr lang="en-US"/>
          </a:p>
        </p:txBody>
      </p:sp>
    </p:spTree>
    <p:extLst>
      <p:ext uri="{BB962C8B-B14F-4D97-AF65-F5344CB8AC3E}">
        <p14:creationId xmlns:p14="http://schemas.microsoft.com/office/powerpoint/2010/main" val="970540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Date Placeholder 2"/>
          <p:cNvSpPr>
            <a:spLocks noGrp="1"/>
          </p:cNvSpPr>
          <p:nvPr>
            <p:ph type="dt" sz="half" idx="10"/>
          </p:nvPr>
        </p:nvSpPr>
        <p:spPr/>
        <p:txBody>
          <a:bodyPr/>
          <a:lstStyle/>
          <a:p>
            <a:fld id="{E39C1F79-2926-3F4C-9DEA-C01D11E060F2}" type="datetime1">
              <a:rPr lang="en-US" smtClean="0"/>
              <a:t>12/11/15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49A55A-ACCA-5847-B86D-B70BC40E7382}" type="slidenum">
              <a:rPr lang="en-US" smtClean="0"/>
              <a:t>‹#›</a:t>
            </a:fld>
            <a:endParaRPr lang="en-US"/>
          </a:p>
        </p:txBody>
      </p:sp>
    </p:spTree>
    <p:extLst>
      <p:ext uri="{BB962C8B-B14F-4D97-AF65-F5344CB8AC3E}">
        <p14:creationId xmlns:p14="http://schemas.microsoft.com/office/powerpoint/2010/main" val="1743010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A4708F-EA37-7E40-83DA-821CF15EE673}" type="datetime1">
              <a:rPr lang="en-US" smtClean="0"/>
              <a:t>12/11/15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49A55A-ACCA-5847-B86D-B70BC40E7382}" type="slidenum">
              <a:rPr lang="en-US" smtClean="0"/>
              <a:t>‹#›</a:t>
            </a:fld>
            <a:endParaRPr lang="en-US"/>
          </a:p>
        </p:txBody>
      </p:sp>
    </p:spTree>
    <p:extLst>
      <p:ext uri="{BB962C8B-B14F-4D97-AF65-F5344CB8AC3E}">
        <p14:creationId xmlns:p14="http://schemas.microsoft.com/office/powerpoint/2010/main" val="956456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Click to edit Master text styles</a:t>
            </a:r>
          </a:p>
        </p:txBody>
      </p:sp>
      <p:sp>
        <p:nvSpPr>
          <p:cNvPr id="5" name="Date Placeholder 4"/>
          <p:cNvSpPr>
            <a:spLocks noGrp="1"/>
          </p:cNvSpPr>
          <p:nvPr>
            <p:ph type="dt" sz="half" idx="10"/>
          </p:nvPr>
        </p:nvSpPr>
        <p:spPr/>
        <p:txBody>
          <a:bodyPr/>
          <a:lstStyle/>
          <a:p>
            <a:fld id="{01BAD82D-0E4D-1943-A4A7-E9AD9BA00A4E}" type="datetime1">
              <a:rPr lang="en-US" smtClean="0"/>
              <a:t>12/11/15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49A55A-ACCA-5847-B86D-B70BC40E7382}" type="slidenum">
              <a:rPr lang="en-US" smtClean="0"/>
              <a:t>‹#›</a:t>
            </a:fld>
            <a:endParaRPr lang="en-US"/>
          </a:p>
        </p:txBody>
      </p:sp>
    </p:spTree>
    <p:extLst>
      <p:ext uri="{BB962C8B-B14F-4D97-AF65-F5344CB8AC3E}">
        <p14:creationId xmlns:p14="http://schemas.microsoft.com/office/powerpoint/2010/main" val="1250877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Click to edit Master text styles</a:t>
            </a:r>
          </a:p>
        </p:txBody>
      </p:sp>
      <p:sp>
        <p:nvSpPr>
          <p:cNvPr id="5" name="Date Placeholder 4"/>
          <p:cNvSpPr>
            <a:spLocks noGrp="1"/>
          </p:cNvSpPr>
          <p:nvPr>
            <p:ph type="dt" sz="half" idx="10"/>
          </p:nvPr>
        </p:nvSpPr>
        <p:spPr/>
        <p:txBody>
          <a:bodyPr/>
          <a:lstStyle/>
          <a:p>
            <a:fld id="{AC692BC9-3D58-5345-B295-9D82227B3E26}" type="datetime1">
              <a:rPr lang="en-US" smtClean="0"/>
              <a:t>12/11/15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49A55A-ACCA-5847-B86D-B70BC40E7382}" type="slidenum">
              <a:rPr lang="en-US" smtClean="0"/>
              <a:t>‹#›</a:t>
            </a:fld>
            <a:endParaRPr lang="en-US"/>
          </a:p>
        </p:txBody>
      </p:sp>
    </p:spTree>
    <p:extLst>
      <p:ext uri="{BB962C8B-B14F-4D97-AF65-F5344CB8AC3E}">
        <p14:creationId xmlns:p14="http://schemas.microsoft.com/office/powerpoint/2010/main" val="17817808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ltLang="zh-CN"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2C836F-0E96-2747-B1C2-469C3E72CC3A}" type="datetime1">
              <a:rPr lang="en-US" smtClean="0"/>
              <a:t>12/11/15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49A55A-ACCA-5847-B86D-B70BC40E7382}" type="slidenum">
              <a:rPr lang="en-US" smtClean="0"/>
              <a:t>‹#›</a:t>
            </a:fld>
            <a:endParaRPr lang="en-US"/>
          </a:p>
        </p:txBody>
      </p:sp>
    </p:spTree>
    <p:extLst>
      <p:ext uri="{BB962C8B-B14F-4D97-AF65-F5344CB8AC3E}">
        <p14:creationId xmlns:p14="http://schemas.microsoft.com/office/powerpoint/2010/main" val="16306250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gif"/><Relationship Id="rId3" Type="http://schemas.openxmlformats.org/officeDocument/2006/relationships/image" Target="../media/image11.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6.jpg"/></Relationships>
</file>

<file path=ppt/slides/_rels/slide24.xml.rels><?xml version="1.0" encoding="UTF-8" standalone="yes"?>
<Relationships xmlns="http://schemas.openxmlformats.org/package/2006/relationships"><Relationship Id="rId11" Type="http://schemas.openxmlformats.org/officeDocument/2006/relationships/image" Target="../media/image26.png"/><Relationship Id="rId12" Type="http://schemas.openxmlformats.org/officeDocument/2006/relationships/image" Target="../media/image27.png"/><Relationship Id="rId13" Type="http://schemas.openxmlformats.org/officeDocument/2006/relationships/image" Target="../media/image28.png"/><Relationship Id="rId14" Type="http://schemas.openxmlformats.org/officeDocument/2006/relationships/image" Target="../media/image29.png"/><Relationship Id="rId15" Type="http://schemas.openxmlformats.org/officeDocument/2006/relationships/image" Target="../media/image30.png"/><Relationship Id="rId16" Type="http://schemas.openxmlformats.org/officeDocument/2006/relationships/image" Target="../media/image31.png"/><Relationship Id="rId17"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tiff"/></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g"/><Relationship Id="rId5"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 Id="rId3" Type="http://schemas.openxmlformats.org/officeDocument/2006/relationships/image" Target="../media/image4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jpeg"/><Relationship Id="rId3" Type="http://schemas.openxmlformats.org/officeDocument/2006/relationships/image" Target="../media/image47.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tif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1.tif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tiff"/><Relationship Id="rId3" Type="http://schemas.openxmlformats.org/officeDocument/2006/relationships/image" Target="../media/image53.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54.jpeg"/></Relationships>
</file>

<file path=ppt/slides/_rels/slide45.xml.rels><?xml version="1.0" encoding="UTF-8" standalone="yes"?>
<Relationships xmlns="http://schemas.openxmlformats.org/package/2006/relationships"><Relationship Id="rId11" Type="http://schemas.openxmlformats.org/officeDocument/2006/relationships/image" Target="../media/image63.tiff"/><Relationship Id="rId12" Type="http://schemas.openxmlformats.org/officeDocument/2006/relationships/image" Target="../media/image64.tif"/><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55.tiff"/><Relationship Id="rId4" Type="http://schemas.openxmlformats.org/officeDocument/2006/relationships/image" Target="../media/image56.tiff"/><Relationship Id="rId5" Type="http://schemas.openxmlformats.org/officeDocument/2006/relationships/image" Target="../media/image57.jpeg"/><Relationship Id="rId6" Type="http://schemas.openxmlformats.org/officeDocument/2006/relationships/image" Target="../media/image58.jpeg"/><Relationship Id="rId7" Type="http://schemas.openxmlformats.org/officeDocument/2006/relationships/image" Target="../media/image59.jpeg"/><Relationship Id="rId8" Type="http://schemas.openxmlformats.org/officeDocument/2006/relationships/image" Target="../media/image60.jpeg"/><Relationship Id="rId9" Type="http://schemas.openxmlformats.org/officeDocument/2006/relationships/image" Target="../media/image61.jpg"/><Relationship Id="rId10" Type="http://schemas.openxmlformats.org/officeDocument/2006/relationships/image" Target="../media/image62.jp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oleObject" Target="../embeddings/oleObject1.bin"/><Relationship Id="rId5" Type="http://schemas.openxmlformats.org/officeDocument/2006/relationships/image" Target="../media/image65.wmf"/><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8787"/>
          <a:stretch/>
        </p:blipFill>
        <p:spPr>
          <a:xfrm rot="5400000">
            <a:off x="1780345" y="-2586037"/>
            <a:ext cx="8631311" cy="12192000"/>
          </a:xfrm>
          <a:prstGeom prst="rect">
            <a:avLst/>
          </a:prstGeom>
        </p:spPr>
      </p:pic>
      <p:sp>
        <p:nvSpPr>
          <p:cNvPr id="2" name="Title 1"/>
          <p:cNvSpPr>
            <a:spLocks noGrp="1"/>
          </p:cNvSpPr>
          <p:nvPr>
            <p:ph type="ctrTitle"/>
          </p:nvPr>
        </p:nvSpPr>
        <p:spPr>
          <a:xfrm>
            <a:off x="1524000" y="1505776"/>
            <a:ext cx="9144000" cy="2387600"/>
          </a:xfrm>
        </p:spPr>
        <p:txBody>
          <a:bodyPr>
            <a:normAutofit/>
          </a:bodyPr>
          <a:lstStyle/>
          <a:p>
            <a:r>
              <a:rPr lang="en-US" b="1" dirty="0" smtClean="0"/>
              <a:t>Exploration of </a:t>
            </a:r>
            <a:r>
              <a:rPr lang="en-US" b="1" dirty="0" err="1" smtClean="0"/>
              <a:t>miRNA</a:t>
            </a:r>
            <a:r>
              <a:rPr lang="en-US" b="1" dirty="0" smtClean="0"/>
              <a:t> regulation of endothelial cell</a:t>
            </a:r>
            <a:endParaRPr lang="en-US" b="1" dirty="0"/>
          </a:p>
        </p:txBody>
      </p:sp>
      <p:sp>
        <p:nvSpPr>
          <p:cNvPr id="3" name="Subtitle 2"/>
          <p:cNvSpPr>
            <a:spLocks noGrp="1"/>
          </p:cNvSpPr>
          <p:nvPr>
            <p:ph type="subTitle" idx="1"/>
          </p:nvPr>
        </p:nvSpPr>
        <p:spPr>
          <a:xfrm>
            <a:off x="1652016" y="4883150"/>
            <a:ext cx="9144000" cy="1655762"/>
          </a:xfrm>
        </p:spPr>
        <p:txBody>
          <a:bodyPr/>
          <a:lstStyle/>
          <a:p>
            <a:r>
              <a:rPr lang="en-US" b="1" dirty="0" smtClean="0"/>
              <a:t>MTG GMT      Dec 11, 2015</a:t>
            </a:r>
            <a:endParaRPr lang="en-US" b="1" dirty="0"/>
          </a:p>
        </p:txBody>
      </p:sp>
      <p:sp>
        <p:nvSpPr>
          <p:cNvPr id="4" name="Slide Number Placeholder 3"/>
          <p:cNvSpPr>
            <a:spLocks noGrp="1"/>
          </p:cNvSpPr>
          <p:nvPr>
            <p:ph type="sldNum" sz="quarter" idx="12"/>
          </p:nvPr>
        </p:nvSpPr>
        <p:spPr/>
        <p:txBody>
          <a:bodyPr/>
          <a:lstStyle/>
          <a:p>
            <a:fld id="{D949A55A-ACCA-5847-B86D-B70BC40E7382}" type="slidenum">
              <a:rPr lang="en-US" smtClean="0"/>
              <a:t>2</a:t>
            </a:fld>
            <a:endParaRPr lang="en-US"/>
          </a:p>
        </p:txBody>
      </p:sp>
    </p:spTree>
    <p:extLst>
      <p:ext uri="{BB962C8B-B14F-4D97-AF65-F5344CB8AC3E}">
        <p14:creationId xmlns:p14="http://schemas.microsoft.com/office/powerpoint/2010/main" val="6776117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451897" cy="692986"/>
          </a:xfrm>
        </p:spPr>
        <p:txBody>
          <a:bodyPr/>
          <a:lstStyle/>
          <a:p>
            <a:r>
              <a:rPr lang="en-US" altLang="zh-CN" dirty="0" smtClean="0"/>
              <a:t>Reads</a:t>
            </a:r>
            <a:r>
              <a:rPr lang="zh-CN" altLang="en-US" dirty="0" smtClean="0"/>
              <a:t> </a:t>
            </a:r>
            <a:r>
              <a:rPr lang="en-US" altLang="zh-CN" dirty="0" smtClean="0"/>
              <a:t>distribution</a:t>
            </a:r>
            <a:r>
              <a:rPr lang="zh-CN" altLang="en-US" dirty="0" smtClean="0"/>
              <a:t> </a:t>
            </a:r>
            <a:r>
              <a:rPr lang="en-US" altLang="zh-CN" dirty="0" smtClean="0"/>
              <a:t>before</a:t>
            </a:r>
            <a:r>
              <a:rPr lang="zh-CN" altLang="en-US" dirty="0" smtClean="0"/>
              <a:t> </a:t>
            </a:r>
            <a:r>
              <a:rPr lang="en-US" altLang="zh-CN" dirty="0" smtClean="0"/>
              <a:t>and</a:t>
            </a:r>
            <a:r>
              <a:rPr lang="zh-CN" altLang="en-US" dirty="0" smtClean="0"/>
              <a:t> </a:t>
            </a:r>
            <a:r>
              <a:rPr lang="en-US" altLang="zh-CN" dirty="0" smtClean="0"/>
              <a:t>after</a:t>
            </a:r>
            <a:r>
              <a:rPr lang="zh-CN" altLang="en-US" dirty="0" smtClean="0"/>
              <a:t> </a:t>
            </a:r>
            <a:r>
              <a:rPr lang="en-US" altLang="zh-CN" dirty="0" smtClean="0"/>
              <a:t>collapsed</a:t>
            </a:r>
            <a:endParaRPr lang="en-US" dirty="0"/>
          </a:p>
        </p:txBody>
      </p:sp>
      <p:pic>
        <p:nvPicPr>
          <p:cNvPr id="4" name="Picture 3"/>
          <p:cNvPicPr>
            <a:picLocks noChangeAspect="1"/>
          </p:cNvPicPr>
          <p:nvPr/>
        </p:nvPicPr>
        <p:blipFill>
          <a:blip r:embed="rId2"/>
          <a:stretch>
            <a:fillRect/>
          </a:stretch>
        </p:blipFill>
        <p:spPr>
          <a:xfrm>
            <a:off x="2399208" y="474829"/>
            <a:ext cx="6959106" cy="6511507"/>
          </a:xfrm>
          <a:prstGeom prst="rect">
            <a:avLst/>
          </a:prstGeom>
        </p:spPr>
      </p:pic>
      <p:sp>
        <p:nvSpPr>
          <p:cNvPr id="2" name="Slide Number Placeholder 1"/>
          <p:cNvSpPr>
            <a:spLocks noGrp="1"/>
          </p:cNvSpPr>
          <p:nvPr>
            <p:ph type="sldNum" sz="quarter" idx="12"/>
          </p:nvPr>
        </p:nvSpPr>
        <p:spPr/>
        <p:txBody>
          <a:bodyPr/>
          <a:lstStyle/>
          <a:p>
            <a:fld id="{D949A55A-ACCA-5847-B86D-B70BC40E7382}" type="slidenum">
              <a:rPr lang="en-US" smtClean="0"/>
              <a:t>11</a:t>
            </a:fld>
            <a:endParaRPr lang="en-US"/>
          </a:p>
        </p:txBody>
      </p:sp>
    </p:spTree>
    <p:extLst>
      <p:ext uri="{BB962C8B-B14F-4D97-AF65-F5344CB8AC3E}">
        <p14:creationId xmlns:p14="http://schemas.microsoft.com/office/powerpoint/2010/main" val="4856581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Pre-process before mapping</a:t>
            </a:r>
            <a:endParaRPr lang="en-US" dirty="0"/>
          </a:p>
        </p:txBody>
      </p:sp>
      <p:sp>
        <p:nvSpPr>
          <p:cNvPr id="3" name="Content Placeholder 2"/>
          <p:cNvSpPr>
            <a:spLocks noGrp="1"/>
          </p:cNvSpPr>
          <p:nvPr>
            <p:ph idx="1"/>
          </p:nvPr>
        </p:nvSpPr>
        <p:spPr/>
        <p:txBody>
          <a:bodyPr/>
          <a:lstStyle/>
          <a:p>
            <a:r>
              <a:rPr lang="en-US" dirty="0" smtClean="0"/>
              <a:t>Trim the adapters if any (usually 5’ adapters are removed already)</a:t>
            </a:r>
          </a:p>
          <a:p>
            <a:r>
              <a:rPr lang="en-US" dirty="0" smtClean="0"/>
              <a:t>Remain the reads with no adapters</a:t>
            </a:r>
          </a:p>
          <a:p>
            <a:r>
              <a:rPr lang="en-US" dirty="0" smtClean="0"/>
              <a:t>Remove all reads shorter than 10nt</a:t>
            </a:r>
          </a:p>
          <a:p>
            <a:r>
              <a:rPr lang="en-US" dirty="0" smtClean="0"/>
              <a:t>Remove reads of low qualify</a:t>
            </a:r>
          </a:p>
          <a:p>
            <a:r>
              <a:rPr lang="en-US" dirty="0" smtClean="0"/>
              <a:t>Remove all duplicates reads</a:t>
            </a:r>
          </a:p>
          <a:p>
            <a:endParaRPr lang="en-US" dirty="0"/>
          </a:p>
        </p:txBody>
      </p:sp>
      <p:sp>
        <p:nvSpPr>
          <p:cNvPr id="4" name="Slide Number Placeholder 3"/>
          <p:cNvSpPr>
            <a:spLocks noGrp="1"/>
          </p:cNvSpPr>
          <p:nvPr>
            <p:ph type="sldNum" sz="quarter" idx="12"/>
          </p:nvPr>
        </p:nvSpPr>
        <p:spPr/>
        <p:txBody>
          <a:bodyPr/>
          <a:lstStyle/>
          <a:p>
            <a:fld id="{D949A55A-ACCA-5847-B86D-B70BC40E7382}" type="slidenum">
              <a:rPr lang="en-US" smtClean="0"/>
              <a:t>12</a:t>
            </a:fld>
            <a:endParaRPr lang="en-US"/>
          </a:p>
        </p:txBody>
      </p:sp>
    </p:spTree>
    <p:extLst>
      <p:ext uri="{BB962C8B-B14F-4D97-AF65-F5344CB8AC3E}">
        <p14:creationId xmlns:p14="http://schemas.microsoft.com/office/powerpoint/2010/main" val="6400609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48389" y="12199"/>
            <a:ext cx="10515600" cy="1325563"/>
          </a:xfrm>
        </p:spPr>
        <p:txBody>
          <a:bodyPr/>
          <a:lstStyle/>
          <a:p>
            <a:r>
              <a:rPr lang="en-US" altLang="zh-CN" dirty="0" smtClean="0"/>
              <a:t>Table</a:t>
            </a:r>
            <a:r>
              <a:rPr lang="zh-CN" altLang="en-US" dirty="0" smtClean="0"/>
              <a:t> </a:t>
            </a:r>
            <a:r>
              <a:rPr lang="en-US" altLang="zh-CN" dirty="0" smtClean="0"/>
              <a:t>for</a:t>
            </a:r>
            <a:r>
              <a:rPr lang="zh-CN" altLang="en-US" dirty="0" smtClean="0"/>
              <a:t> </a:t>
            </a:r>
            <a:r>
              <a:rPr lang="en-US" altLang="zh-CN" dirty="0" smtClean="0"/>
              <a:t>statistics</a:t>
            </a:r>
            <a:r>
              <a:rPr lang="zh-CN" altLang="en-US" dirty="0" smtClean="0"/>
              <a:t> </a:t>
            </a:r>
            <a:r>
              <a:rPr lang="en-US" altLang="zh-CN" dirty="0" smtClean="0"/>
              <a:t>about</a:t>
            </a:r>
            <a:r>
              <a:rPr lang="zh-CN" altLang="en-US" dirty="0" smtClean="0"/>
              <a:t> </a:t>
            </a:r>
            <a:r>
              <a:rPr lang="en-US" altLang="zh-CN" dirty="0" smtClean="0"/>
              <a:t>the</a:t>
            </a:r>
            <a:r>
              <a:rPr lang="zh-CN" altLang="en-US" dirty="0" smtClean="0"/>
              <a:t> </a:t>
            </a:r>
            <a:r>
              <a:rPr lang="en-US" altLang="zh-CN" dirty="0" smtClean="0"/>
              <a:t>QC</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7542702"/>
              </p:ext>
            </p:extLst>
          </p:nvPr>
        </p:nvGraphicFramePr>
        <p:xfrm>
          <a:off x="876968" y="1360071"/>
          <a:ext cx="9614568" cy="4254663"/>
        </p:xfrm>
        <a:graphic>
          <a:graphicData uri="http://schemas.openxmlformats.org/drawingml/2006/table">
            <a:tbl>
              <a:tblPr firstRow="1" bandRow="1">
                <a:tableStyleId>{5C22544A-7EE6-4342-B048-85BDC9FD1C3A}</a:tableStyleId>
              </a:tblPr>
              <a:tblGrid>
                <a:gridCol w="1602428"/>
                <a:gridCol w="1602428"/>
                <a:gridCol w="1602428"/>
                <a:gridCol w="1602428"/>
                <a:gridCol w="1602428"/>
                <a:gridCol w="1602428"/>
              </a:tblGrid>
              <a:tr h="841582">
                <a:tc>
                  <a:txBody>
                    <a:bodyPr/>
                    <a:lstStyle/>
                    <a:p>
                      <a:pPr algn="ctr"/>
                      <a:endParaRPr lang="en-US" dirty="0">
                        <a:solidFill>
                          <a:schemeClr val="tx1"/>
                        </a:solidFill>
                      </a:endParaRPr>
                    </a:p>
                  </a:txBody>
                  <a:tcPr/>
                </a:tc>
                <a:tc>
                  <a:txBody>
                    <a:bodyPr/>
                    <a:lstStyle/>
                    <a:p>
                      <a:pPr algn="ctr"/>
                      <a:r>
                        <a:rPr lang="en-US" dirty="0" smtClean="0">
                          <a:solidFill>
                            <a:schemeClr val="tx1"/>
                          </a:solidFill>
                        </a:rPr>
                        <a:t>Raw</a:t>
                      </a:r>
                      <a:r>
                        <a:rPr lang="en-US" baseline="0" dirty="0" smtClean="0">
                          <a:solidFill>
                            <a:schemeClr val="tx1"/>
                          </a:solidFill>
                        </a:rPr>
                        <a:t> Reads</a:t>
                      </a:r>
                      <a:endParaRPr lang="en-US" dirty="0">
                        <a:solidFill>
                          <a:schemeClr val="tx1"/>
                        </a:solidFill>
                      </a:endParaRPr>
                    </a:p>
                  </a:txBody>
                  <a:tcPr/>
                </a:tc>
                <a:tc>
                  <a:txBody>
                    <a:bodyPr/>
                    <a:lstStyle/>
                    <a:p>
                      <a:pPr algn="ctr"/>
                      <a:r>
                        <a:rPr lang="en-US" dirty="0" smtClean="0">
                          <a:solidFill>
                            <a:schemeClr val="tx1"/>
                          </a:solidFill>
                        </a:rPr>
                        <a:t>Adapter Removed</a:t>
                      </a:r>
                      <a:endParaRPr lang="en-US" dirty="0">
                        <a:solidFill>
                          <a:schemeClr val="tx1"/>
                        </a:solidFill>
                      </a:endParaRPr>
                    </a:p>
                  </a:txBody>
                  <a:tcPr/>
                </a:tc>
                <a:tc>
                  <a:txBody>
                    <a:bodyPr/>
                    <a:lstStyle/>
                    <a:p>
                      <a:pPr algn="ctr"/>
                      <a:r>
                        <a:rPr lang="en-US" dirty="0" err="1" smtClean="0">
                          <a:solidFill>
                            <a:schemeClr val="tx1"/>
                          </a:solidFill>
                        </a:rPr>
                        <a:t>QC’ed</a:t>
                      </a:r>
                      <a:endParaRPr lang="en-US" dirty="0">
                        <a:solidFill>
                          <a:schemeClr val="tx1"/>
                        </a:solidFill>
                      </a:endParaRPr>
                    </a:p>
                  </a:txBody>
                  <a:tcPr/>
                </a:tc>
                <a:tc>
                  <a:txBody>
                    <a:bodyPr/>
                    <a:lstStyle/>
                    <a:p>
                      <a:pPr algn="ctr"/>
                      <a:r>
                        <a:rPr lang="en-US" dirty="0" smtClean="0">
                          <a:solidFill>
                            <a:schemeClr val="tx1"/>
                          </a:solidFill>
                        </a:rPr>
                        <a:t>Duplicates</a:t>
                      </a:r>
                      <a:r>
                        <a:rPr lang="en-US" baseline="0" dirty="0" smtClean="0">
                          <a:solidFill>
                            <a:schemeClr val="tx1"/>
                          </a:solidFill>
                        </a:rPr>
                        <a:t> Removed</a:t>
                      </a:r>
                      <a:endParaRPr lang="en-US" dirty="0" smtClean="0">
                        <a:solidFill>
                          <a:schemeClr val="tx1"/>
                        </a:solidFill>
                      </a:endParaRPr>
                    </a:p>
                  </a:txBody>
                  <a:tcPr/>
                </a:tc>
                <a:tc>
                  <a:txBody>
                    <a:bodyPr/>
                    <a:lstStyle/>
                    <a:p>
                      <a:pPr algn="ctr"/>
                      <a:r>
                        <a:rPr lang="en-US" dirty="0" smtClean="0">
                          <a:solidFill>
                            <a:schemeClr val="tx1"/>
                          </a:solidFill>
                        </a:rPr>
                        <a:t>Percentage</a:t>
                      </a:r>
                    </a:p>
                  </a:txBody>
                  <a:tcPr/>
                </a:tc>
              </a:tr>
              <a:tr h="487583">
                <a:tc>
                  <a:txBody>
                    <a:bodyPr/>
                    <a:lstStyle/>
                    <a:p>
                      <a:pPr algn="ctr"/>
                      <a:r>
                        <a:rPr lang="en-US" dirty="0" smtClean="0">
                          <a:solidFill>
                            <a:schemeClr val="tx1"/>
                          </a:solidFill>
                        </a:rPr>
                        <a:t>Arteries_E1</a:t>
                      </a:r>
                      <a:endParaRPr lang="en-US" dirty="0">
                        <a:solidFill>
                          <a:schemeClr val="tx1"/>
                        </a:solidFill>
                      </a:endParaRPr>
                    </a:p>
                  </a:txBody>
                  <a:tcPr/>
                </a:tc>
                <a:tc>
                  <a:txBody>
                    <a:bodyPr/>
                    <a:lstStyle/>
                    <a:p>
                      <a:pPr algn="ctr"/>
                      <a:r>
                        <a:rPr lang="en-US" dirty="0" smtClean="0">
                          <a:solidFill>
                            <a:schemeClr val="tx1"/>
                          </a:solidFill>
                        </a:rPr>
                        <a:t>57,862,045</a:t>
                      </a:r>
                      <a:endParaRPr lang="en-US" dirty="0">
                        <a:solidFill>
                          <a:schemeClr val="tx1"/>
                        </a:solidFill>
                      </a:endParaRPr>
                    </a:p>
                  </a:txBody>
                  <a:tcPr/>
                </a:tc>
                <a:tc>
                  <a:txBody>
                    <a:bodyPr/>
                    <a:lstStyle/>
                    <a:p>
                      <a:pPr algn="ctr"/>
                      <a:r>
                        <a:rPr lang="en-US" altLang="zh-CN" dirty="0" smtClean="0">
                          <a:solidFill>
                            <a:schemeClr val="tx1"/>
                          </a:solidFill>
                        </a:rPr>
                        <a:t>46,615,025</a:t>
                      </a:r>
                      <a:endParaRPr lang="en-US" dirty="0">
                        <a:solidFill>
                          <a:schemeClr val="tx1"/>
                        </a:solidFill>
                      </a:endParaRPr>
                    </a:p>
                  </a:txBody>
                  <a:tcPr/>
                </a:tc>
                <a:tc>
                  <a:txBody>
                    <a:bodyPr/>
                    <a:lstStyle/>
                    <a:p>
                      <a:pPr algn="ctr"/>
                      <a:r>
                        <a:rPr lang="en-US" altLang="zh-CN" dirty="0" smtClean="0">
                          <a:solidFill>
                            <a:schemeClr val="tx1"/>
                          </a:solidFill>
                        </a:rPr>
                        <a:t>46,116,068</a:t>
                      </a:r>
                      <a:endParaRPr lang="en-US" dirty="0">
                        <a:solidFill>
                          <a:schemeClr val="tx1"/>
                        </a:solidFill>
                      </a:endParaRPr>
                    </a:p>
                  </a:txBody>
                  <a:tcPr/>
                </a:tc>
                <a:tc>
                  <a:txBody>
                    <a:bodyPr/>
                    <a:lstStyle/>
                    <a:p>
                      <a:pPr algn="ctr"/>
                      <a:r>
                        <a:rPr lang="en-US" dirty="0" smtClean="0">
                          <a:solidFill>
                            <a:schemeClr val="tx1"/>
                          </a:solidFill>
                        </a:rPr>
                        <a:t>1,150,040</a:t>
                      </a:r>
                      <a:endParaRPr lang="en-US" dirty="0">
                        <a:solidFill>
                          <a:schemeClr val="tx1"/>
                        </a:solidFill>
                      </a:endParaRPr>
                    </a:p>
                  </a:txBody>
                  <a:tcPr/>
                </a:tc>
                <a:tc>
                  <a:txBody>
                    <a:bodyPr/>
                    <a:lstStyle/>
                    <a:p>
                      <a:pPr algn="ctr"/>
                      <a:r>
                        <a:rPr lang="en-US" dirty="0" smtClean="0">
                          <a:solidFill>
                            <a:schemeClr val="tx1"/>
                          </a:solidFill>
                        </a:rPr>
                        <a:t>1.99%</a:t>
                      </a:r>
                      <a:endParaRPr lang="en-US" dirty="0">
                        <a:solidFill>
                          <a:schemeClr val="tx1"/>
                        </a:solidFill>
                      </a:endParaRPr>
                    </a:p>
                  </a:txBody>
                  <a:tcPr/>
                </a:tc>
              </a:tr>
              <a:tr h="487583">
                <a:tc>
                  <a:txBody>
                    <a:bodyPr/>
                    <a:lstStyle/>
                    <a:p>
                      <a:pPr algn="ctr"/>
                      <a:r>
                        <a:rPr lang="en-US" dirty="0" smtClean="0">
                          <a:solidFill>
                            <a:schemeClr val="tx1"/>
                          </a:solidFill>
                        </a:rPr>
                        <a:t>Arteries_E3</a:t>
                      </a:r>
                      <a:endParaRPr lang="en-US" dirty="0">
                        <a:solidFill>
                          <a:schemeClr val="tx1"/>
                        </a:solidFill>
                      </a:endParaRPr>
                    </a:p>
                  </a:txBody>
                  <a:tcPr/>
                </a:tc>
                <a:tc>
                  <a:txBody>
                    <a:bodyPr/>
                    <a:lstStyle/>
                    <a:p>
                      <a:pPr algn="ctr"/>
                      <a:r>
                        <a:rPr lang="en-US" dirty="0" smtClean="0">
                          <a:solidFill>
                            <a:schemeClr val="tx1"/>
                          </a:solidFill>
                        </a:rPr>
                        <a:t>42,954,624</a:t>
                      </a:r>
                      <a:endParaRPr lang="en-US" dirty="0">
                        <a:solidFill>
                          <a:schemeClr val="tx1"/>
                        </a:solidFill>
                      </a:endParaRPr>
                    </a:p>
                  </a:txBody>
                  <a:tcPr/>
                </a:tc>
                <a:tc>
                  <a:txBody>
                    <a:bodyPr/>
                    <a:lstStyle/>
                    <a:p>
                      <a:pPr algn="ctr"/>
                      <a:r>
                        <a:rPr lang="en-US" altLang="zh-CN" dirty="0" smtClean="0">
                          <a:solidFill>
                            <a:schemeClr val="tx1"/>
                          </a:solidFill>
                        </a:rPr>
                        <a:t>31,316,678</a:t>
                      </a:r>
                      <a:endParaRPr lang="en-US" dirty="0">
                        <a:solidFill>
                          <a:schemeClr val="tx1"/>
                        </a:solidFill>
                      </a:endParaRPr>
                    </a:p>
                  </a:txBody>
                  <a:tcPr/>
                </a:tc>
                <a:tc>
                  <a:txBody>
                    <a:bodyPr/>
                    <a:lstStyle/>
                    <a:p>
                      <a:pPr algn="ctr"/>
                      <a:r>
                        <a:rPr lang="en-US" dirty="0" smtClean="0">
                          <a:solidFill>
                            <a:schemeClr val="tx1"/>
                          </a:solidFill>
                        </a:rPr>
                        <a:t>31,024,449</a:t>
                      </a:r>
                      <a:endParaRPr lang="en-US" dirty="0">
                        <a:solidFill>
                          <a:schemeClr val="tx1"/>
                        </a:solidFill>
                      </a:endParaRPr>
                    </a:p>
                  </a:txBody>
                  <a:tcPr/>
                </a:tc>
                <a:tc>
                  <a:txBody>
                    <a:bodyPr/>
                    <a:lstStyle/>
                    <a:p>
                      <a:pPr algn="ctr"/>
                      <a:r>
                        <a:rPr lang="en-US" dirty="0" smtClean="0">
                          <a:solidFill>
                            <a:schemeClr val="tx1"/>
                          </a:solidFill>
                        </a:rPr>
                        <a:t>568,093</a:t>
                      </a:r>
                      <a:endParaRPr lang="en-US" dirty="0">
                        <a:solidFill>
                          <a:schemeClr val="tx1"/>
                        </a:solidFill>
                      </a:endParaRPr>
                    </a:p>
                  </a:txBody>
                  <a:tcPr/>
                </a:tc>
                <a:tc>
                  <a:txBody>
                    <a:bodyPr/>
                    <a:lstStyle/>
                    <a:p>
                      <a:pPr algn="ctr"/>
                      <a:r>
                        <a:rPr lang="en-US" dirty="0" smtClean="0">
                          <a:solidFill>
                            <a:schemeClr val="tx1"/>
                          </a:solidFill>
                        </a:rPr>
                        <a:t>1.32%</a:t>
                      </a:r>
                      <a:endParaRPr lang="en-US" dirty="0">
                        <a:solidFill>
                          <a:schemeClr val="tx1"/>
                        </a:solidFill>
                      </a:endParaRPr>
                    </a:p>
                  </a:txBody>
                  <a:tcPr/>
                </a:tc>
              </a:tr>
              <a:tr h="487583">
                <a:tc>
                  <a:txBody>
                    <a:bodyPr/>
                    <a:lstStyle/>
                    <a:p>
                      <a:pPr algn="ctr"/>
                      <a:r>
                        <a:rPr lang="en-US" dirty="0" smtClean="0">
                          <a:solidFill>
                            <a:schemeClr val="tx1"/>
                          </a:solidFill>
                        </a:rPr>
                        <a:t>Arteries_L1</a:t>
                      </a:r>
                      <a:endParaRPr lang="en-US" dirty="0">
                        <a:solidFill>
                          <a:schemeClr val="tx1"/>
                        </a:solidFill>
                      </a:endParaRPr>
                    </a:p>
                  </a:txBody>
                  <a:tcPr/>
                </a:tc>
                <a:tc>
                  <a:txBody>
                    <a:bodyPr/>
                    <a:lstStyle/>
                    <a:p>
                      <a:pPr algn="ctr"/>
                      <a:r>
                        <a:rPr lang="en-US" dirty="0" smtClean="0">
                          <a:solidFill>
                            <a:schemeClr val="tx1"/>
                          </a:solidFill>
                        </a:rPr>
                        <a:t>26,500,924</a:t>
                      </a:r>
                      <a:endParaRPr lang="en-US" dirty="0">
                        <a:solidFill>
                          <a:schemeClr val="tx1"/>
                        </a:solidFill>
                      </a:endParaRPr>
                    </a:p>
                  </a:txBody>
                  <a:tcPr/>
                </a:tc>
                <a:tc>
                  <a:txBody>
                    <a:bodyPr/>
                    <a:lstStyle/>
                    <a:p>
                      <a:pPr algn="ctr"/>
                      <a:r>
                        <a:rPr lang="en-US" altLang="zh-CN" dirty="0" smtClean="0">
                          <a:solidFill>
                            <a:schemeClr val="tx1"/>
                          </a:solidFill>
                        </a:rPr>
                        <a:t>16,895,579</a:t>
                      </a:r>
                      <a:endParaRPr lang="en-US" dirty="0">
                        <a:solidFill>
                          <a:schemeClr val="tx1"/>
                        </a:solidFill>
                      </a:endParaRPr>
                    </a:p>
                  </a:txBody>
                  <a:tcPr/>
                </a:tc>
                <a:tc>
                  <a:txBody>
                    <a:bodyPr/>
                    <a:lstStyle/>
                    <a:p>
                      <a:pPr algn="ctr"/>
                      <a:r>
                        <a:rPr lang="en-US" dirty="0" smtClean="0">
                          <a:solidFill>
                            <a:schemeClr val="tx1"/>
                          </a:solidFill>
                        </a:rPr>
                        <a:t>16,526,590</a:t>
                      </a:r>
                      <a:endParaRPr lang="en-US" dirty="0">
                        <a:solidFill>
                          <a:schemeClr val="tx1"/>
                        </a:solidFill>
                      </a:endParaRPr>
                    </a:p>
                  </a:txBody>
                  <a:tcPr/>
                </a:tc>
                <a:tc>
                  <a:txBody>
                    <a:bodyPr/>
                    <a:lstStyle/>
                    <a:p>
                      <a:pPr algn="ctr"/>
                      <a:r>
                        <a:rPr lang="en-US" dirty="0" smtClean="0">
                          <a:solidFill>
                            <a:schemeClr val="tx1"/>
                          </a:solidFill>
                        </a:rPr>
                        <a:t>493,887</a:t>
                      </a:r>
                      <a:endParaRPr lang="en-US" dirty="0">
                        <a:solidFill>
                          <a:schemeClr val="tx1"/>
                        </a:solidFill>
                      </a:endParaRPr>
                    </a:p>
                  </a:txBody>
                  <a:tcPr/>
                </a:tc>
                <a:tc>
                  <a:txBody>
                    <a:bodyPr/>
                    <a:lstStyle/>
                    <a:p>
                      <a:pPr algn="ctr"/>
                      <a:r>
                        <a:rPr lang="en-US" dirty="0" smtClean="0">
                          <a:solidFill>
                            <a:schemeClr val="tx1"/>
                          </a:solidFill>
                        </a:rPr>
                        <a:t>1.86%</a:t>
                      </a:r>
                      <a:endParaRPr lang="en-US" dirty="0">
                        <a:solidFill>
                          <a:schemeClr val="tx1"/>
                        </a:solidFill>
                      </a:endParaRPr>
                    </a:p>
                  </a:txBody>
                  <a:tcPr/>
                </a:tc>
              </a:tr>
              <a:tr h="487583">
                <a:tc>
                  <a:txBody>
                    <a:bodyPr/>
                    <a:lstStyle/>
                    <a:p>
                      <a:pPr algn="ctr"/>
                      <a:r>
                        <a:rPr lang="en-US" dirty="0" smtClean="0">
                          <a:solidFill>
                            <a:schemeClr val="tx1"/>
                          </a:solidFill>
                        </a:rPr>
                        <a:t>Veins_E2</a:t>
                      </a:r>
                      <a:endParaRPr lang="en-US" dirty="0">
                        <a:solidFill>
                          <a:schemeClr val="tx1"/>
                        </a:solidFill>
                      </a:endParaRPr>
                    </a:p>
                  </a:txBody>
                  <a:tcPr/>
                </a:tc>
                <a:tc>
                  <a:txBody>
                    <a:bodyPr/>
                    <a:lstStyle/>
                    <a:p>
                      <a:pPr algn="ctr"/>
                      <a:r>
                        <a:rPr lang="en-US" dirty="0" smtClean="0">
                          <a:solidFill>
                            <a:schemeClr val="tx1"/>
                          </a:solidFill>
                        </a:rPr>
                        <a:t>211,068,374</a:t>
                      </a:r>
                      <a:endParaRPr lang="en-US" dirty="0">
                        <a:solidFill>
                          <a:schemeClr val="tx1"/>
                        </a:solidFill>
                      </a:endParaRPr>
                    </a:p>
                  </a:txBody>
                  <a:tcPr/>
                </a:tc>
                <a:tc>
                  <a:txBody>
                    <a:bodyPr/>
                    <a:lstStyle/>
                    <a:p>
                      <a:pPr algn="ctr"/>
                      <a:r>
                        <a:rPr lang="en-US" altLang="zh-CN" dirty="0" smtClean="0">
                          <a:solidFill>
                            <a:schemeClr val="tx1"/>
                          </a:solidFill>
                        </a:rPr>
                        <a:t>75,376,940</a:t>
                      </a:r>
                      <a:endParaRPr lang="en-US" dirty="0">
                        <a:solidFill>
                          <a:schemeClr val="tx1"/>
                        </a:solidFill>
                      </a:endParaRPr>
                    </a:p>
                  </a:txBody>
                  <a:tcPr/>
                </a:tc>
                <a:tc>
                  <a:txBody>
                    <a:bodyPr/>
                    <a:lstStyle/>
                    <a:p>
                      <a:pPr algn="ctr"/>
                      <a:r>
                        <a:rPr lang="en-US" dirty="0" smtClean="0">
                          <a:solidFill>
                            <a:schemeClr val="tx1"/>
                          </a:solidFill>
                        </a:rPr>
                        <a:t>75,144,392</a:t>
                      </a:r>
                      <a:endParaRPr lang="en-US" dirty="0">
                        <a:solidFill>
                          <a:schemeClr val="tx1"/>
                        </a:solidFill>
                      </a:endParaRPr>
                    </a:p>
                  </a:txBody>
                  <a:tcPr/>
                </a:tc>
                <a:tc>
                  <a:txBody>
                    <a:bodyPr/>
                    <a:lstStyle/>
                    <a:p>
                      <a:pPr algn="ctr"/>
                      <a:r>
                        <a:rPr lang="en-US" dirty="0" smtClean="0">
                          <a:solidFill>
                            <a:schemeClr val="tx1"/>
                          </a:solidFill>
                        </a:rPr>
                        <a:t>1,245,258</a:t>
                      </a:r>
                      <a:endParaRPr lang="en-US" dirty="0">
                        <a:solidFill>
                          <a:schemeClr val="tx1"/>
                        </a:solidFill>
                      </a:endParaRPr>
                    </a:p>
                  </a:txBody>
                  <a:tcPr/>
                </a:tc>
                <a:tc>
                  <a:txBody>
                    <a:bodyPr/>
                    <a:lstStyle/>
                    <a:p>
                      <a:pPr algn="ctr"/>
                      <a:r>
                        <a:rPr lang="en-US" dirty="0" smtClean="0">
                          <a:solidFill>
                            <a:schemeClr val="tx1"/>
                          </a:solidFill>
                        </a:rPr>
                        <a:t>0.59%</a:t>
                      </a:r>
                      <a:endParaRPr lang="en-US" dirty="0">
                        <a:solidFill>
                          <a:schemeClr val="tx1"/>
                        </a:solidFill>
                      </a:endParaRPr>
                    </a:p>
                  </a:txBody>
                  <a:tcPr/>
                </a:tc>
              </a:tr>
              <a:tr h="487583">
                <a:tc>
                  <a:txBody>
                    <a:bodyPr/>
                    <a:lstStyle/>
                    <a:p>
                      <a:pPr algn="ctr"/>
                      <a:r>
                        <a:rPr lang="en-US" dirty="0" smtClean="0">
                          <a:solidFill>
                            <a:schemeClr val="tx1"/>
                          </a:solidFill>
                        </a:rPr>
                        <a:t>Veins_E3</a:t>
                      </a:r>
                      <a:endParaRPr lang="en-US" dirty="0">
                        <a:solidFill>
                          <a:schemeClr val="tx1"/>
                        </a:solidFill>
                      </a:endParaRPr>
                    </a:p>
                  </a:txBody>
                  <a:tcPr/>
                </a:tc>
                <a:tc>
                  <a:txBody>
                    <a:bodyPr/>
                    <a:lstStyle/>
                    <a:p>
                      <a:pPr algn="ctr"/>
                      <a:r>
                        <a:rPr lang="en-US" dirty="0" smtClean="0">
                          <a:solidFill>
                            <a:schemeClr val="tx1"/>
                          </a:solidFill>
                        </a:rPr>
                        <a:t>45,622,513</a:t>
                      </a:r>
                      <a:endParaRPr lang="en-US" dirty="0">
                        <a:solidFill>
                          <a:schemeClr val="tx1"/>
                        </a:solidFill>
                      </a:endParaRPr>
                    </a:p>
                  </a:txBody>
                  <a:tcPr/>
                </a:tc>
                <a:tc>
                  <a:txBody>
                    <a:bodyPr/>
                    <a:lstStyle/>
                    <a:p>
                      <a:pPr algn="ctr"/>
                      <a:r>
                        <a:rPr lang="en-US" altLang="zh-CN" dirty="0" smtClean="0">
                          <a:solidFill>
                            <a:schemeClr val="tx1"/>
                          </a:solidFill>
                        </a:rPr>
                        <a:t>36,552,747</a:t>
                      </a:r>
                      <a:endParaRPr lang="en-US" dirty="0">
                        <a:solidFill>
                          <a:schemeClr val="tx1"/>
                        </a:solidFill>
                      </a:endParaRPr>
                    </a:p>
                  </a:txBody>
                  <a:tcPr/>
                </a:tc>
                <a:tc>
                  <a:txBody>
                    <a:bodyPr/>
                    <a:lstStyle/>
                    <a:p>
                      <a:pPr algn="ctr"/>
                      <a:r>
                        <a:rPr lang="en-US" dirty="0" smtClean="0">
                          <a:solidFill>
                            <a:schemeClr val="tx1"/>
                          </a:solidFill>
                        </a:rPr>
                        <a:t>36,203,798</a:t>
                      </a:r>
                      <a:endParaRPr lang="en-US" dirty="0">
                        <a:solidFill>
                          <a:schemeClr val="tx1"/>
                        </a:solidFill>
                      </a:endParaRPr>
                    </a:p>
                  </a:txBody>
                  <a:tcPr/>
                </a:tc>
                <a:tc>
                  <a:txBody>
                    <a:bodyPr/>
                    <a:lstStyle/>
                    <a:p>
                      <a:pPr algn="ctr"/>
                      <a:r>
                        <a:rPr lang="en-US" dirty="0" smtClean="0">
                          <a:solidFill>
                            <a:schemeClr val="tx1"/>
                          </a:solidFill>
                        </a:rPr>
                        <a:t>605,596</a:t>
                      </a:r>
                      <a:endParaRPr lang="en-US" dirty="0">
                        <a:solidFill>
                          <a:schemeClr val="tx1"/>
                        </a:solidFill>
                      </a:endParaRPr>
                    </a:p>
                  </a:txBody>
                  <a:tcPr/>
                </a:tc>
                <a:tc>
                  <a:txBody>
                    <a:bodyPr/>
                    <a:lstStyle/>
                    <a:p>
                      <a:pPr algn="ctr"/>
                      <a:r>
                        <a:rPr lang="en-US" dirty="0" smtClean="0">
                          <a:solidFill>
                            <a:schemeClr val="tx1"/>
                          </a:solidFill>
                        </a:rPr>
                        <a:t>1.33%</a:t>
                      </a:r>
                      <a:endParaRPr lang="en-US" dirty="0">
                        <a:solidFill>
                          <a:schemeClr val="tx1"/>
                        </a:solidFill>
                      </a:endParaRPr>
                    </a:p>
                  </a:txBody>
                  <a:tcPr/>
                </a:tc>
              </a:tr>
              <a:tr h="487583">
                <a:tc>
                  <a:txBody>
                    <a:bodyPr/>
                    <a:lstStyle/>
                    <a:p>
                      <a:pPr algn="ctr"/>
                      <a:r>
                        <a:rPr lang="en-US" dirty="0" smtClean="0">
                          <a:solidFill>
                            <a:schemeClr val="tx1"/>
                          </a:solidFill>
                        </a:rPr>
                        <a:t>Veins_L2</a:t>
                      </a:r>
                      <a:endParaRPr lang="en-US" dirty="0">
                        <a:solidFill>
                          <a:schemeClr val="tx1"/>
                        </a:solidFill>
                      </a:endParaRPr>
                    </a:p>
                  </a:txBody>
                  <a:tcPr/>
                </a:tc>
                <a:tc>
                  <a:txBody>
                    <a:bodyPr/>
                    <a:lstStyle/>
                    <a:p>
                      <a:pPr algn="ctr"/>
                      <a:r>
                        <a:rPr lang="en-US" dirty="0" smtClean="0">
                          <a:solidFill>
                            <a:schemeClr val="tx1"/>
                          </a:solidFill>
                        </a:rPr>
                        <a:t>27,183,463</a:t>
                      </a:r>
                      <a:endParaRPr lang="en-US" dirty="0">
                        <a:solidFill>
                          <a:schemeClr val="tx1"/>
                        </a:solidFill>
                      </a:endParaRPr>
                    </a:p>
                  </a:txBody>
                  <a:tcPr/>
                </a:tc>
                <a:tc>
                  <a:txBody>
                    <a:bodyPr/>
                    <a:lstStyle/>
                    <a:p>
                      <a:pPr algn="ctr"/>
                      <a:r>
                        <a:rPr lang="en-US" altLang="zh-CN" dirty="0" smtClean="0">
                          <a:solidFill>
                            <a:schemeClr val="tx1"/>
                          </a:solidFill>
                        </a:rPr>
                        <a:t>19,102,314</a:t>
                      </a:r>
                      <a:endParaRPr lang="en-US" dirty="0">
                        <a:solidFill>
                          <a:schemeClr val="tx1"/>
                        </a:solidFill>
                      </a:endParaRPr>
                    </a:p>
                  </a:txBody>
                  <a:tcPr/>
                </a:tc>
                <a:tc>
                  <a:txBody>
                    <a:bodyPr/>
                    <a:lstStyle/>
                    <a:p>
                      <a:pPr algn="ctr"/>
                      <a:r>
                        <a:rPr lang="en-US" dirty="0" smtClean="0">
                          <a:solidFill>
                            <a:schemeClr val="tx1"/>
                          </a:solidFill>
                        </a:rPr>
                        <a:t>18,679,859</a:t>
                      </a:r>
                      <a:endParaRPr lang="en-US" dirty="0">
                        <a:solidFill>
                          <a:schemeClr val="tx1"/>
                        </a:solidFill>
                      </a:endParaRPr>
                    </a:p>
                  </a:txBody>
                  <a:tcPr/>
                </a:tc>
                <a:tc>
                  <a:txBody>
                    <a:bodyPr/>
                    <a:lstStyle/>
                    <a:p>
                      <a:pPr algn="ctr"/>
                      <a:r>
                        <a:rPr lang="en-US" dirty="0" smtClean="0">
                          <a:solidFill>
                            <a:schemeClr val="tx1"/>
                          </a:solidFill>
                        </a:rPr>
                        <a:t>470,046</a:t>
                      </a:r>
                    </a:p>
                  </a:txBody>
                  <a:tcPr/>
                </a:tc>
                <a:tc>
                  <a:txBody>
                    <a:bodyPr/>
                    <a:lstStyle/>
                    <a:p>
                      <a:pPr algn="ctr"/>
                      <a:r>
                        <a:rPr lang="en-US" dirty="0" smtClean="0">
                          <a:solidFill>
                            <a:schemeClr val="tx1"/>
                          </a:solidFill>
                        </a:rPr>
                        <a:t>1.73%</a:t>
                      </a:r>
                    </a:p>
                  </a:txBody>
                  <a:tcPr/>
                </a:tc>
              </a:tr>
              <a:tr h="487583">
                <a:tc>
                  <a:txBody>
                    <a:bodyPr/>
                    <a:lstStyle/>
                    <a:p>
                      <a:pPr algn="ctr"/>
                      <a:r>
                        <a:rPr lang="en-US" dirty="0" smtClean="0">
                          <a:solidFill>
                            <a:schemeClr val="tx1"/>
                          </a:solidFill>
                        </a:rPr>
                        <a:t>Average</a:t>
                      </a:r>
                      <a:endParaRPr lang="en-US" dirty="0">
                        <a:solidFill>
                          <a:schemeClr val="tx1"/>
                        </a:solidFill>
                      </a:endParaRPr>
                    </a:p>
                  </a:txBody>
                  <a:tcPr/>
                </a:tc>
                <a:tc>
                  <a:txBody>
                    <a:bodyPr/>
                    <a:lstStyle/>
                    <a:p>
                      <a:pPr algn="ctr"/>
                      <a:r>
                        <a:rPr lang="en-US" dirty="0" smtClean="0">
                          <a:solidFill>
                            <a:schemeClr val="tx1"/>
                          </a:solidFill>
                        </a:rPr>
                        <a:t>68,531,991</a:t>
                      </a:r>
                      <a:endParaRPr lang="en-US" dirty="0">
                        <a:solidFill>
                          <a:schemeClr val="tx1"/>
                        </a:solidFill>
                      </a:endParaRPr>
                    </a:p>
                  </a:txBody>
                  <a:tcPr/>
                </a:tc>
                <a:tc>
                  <a:txBody>
                    <a:bodyPr/>
                    <a:lstStyle/>
                    <a:p>
                      <a:pPr algn="ctr"/>
                      <a:r>
                        <a:rPr lang="en-US" altLang="zh-CN" dirty="0" smtClean="0">
                          <a:solidFill>
                            <a:schemeClr val="tx1"/>
                          </a:solidFill>
                        </a:rPr>
                        <a:t>37,643,214</a:t>
                      </a:r>
                      <a:endParaRPr lang="en-US" dirty="0">
                        <a:solidFill>
                          <a:schemeClr val="tx1"/>
                        </a:solidFill>
                      </a:endParaRPr>
                    </a:p>
                  </a:txBody>
                  <a:tcPr/>
                </a:tc>
                <a:tc>
                  <a:txBody>
                    <a:bodyPr/>
                    <a:lstStyle/>
                    <a:p>
                      <a:pPr algn="ctr"/>
                      <a:r>
                        <a:rPr lang="en-US" dirty="0" smtClean="0">
                          <a:solidFill>
                            <a:schemeClr val="tx1"/>
                          </a:solidFill>
                        </a:rPr>
                        <a:t>37,282,526</a:t>
                      </a:r>
                      <a:endParaRPr lang="en-US" dirty="0">
                        <a:solidFill>
                          <a:schemeClr val="tx1"/>
                        </a:solidFill>
                      </a:endParaRPr>
                    </a:p>
                  </a:txBody>
                  <a:tcPr/>
                </a:tc>
                <a:tc>
                  <a:txBody>
                    <a:bodyPr/>
                    <a:lstStyle/>
                    <a:p>
                      <a:pPr algn="ctr"/>
                      <a:r>
                        <a:rPr lang="en-US" dirty="0" smtClean="0">
                          <a:solidFill>
                            <a:schemeClr val="tx1"/>
                          </a:solidFill>
                        </a:rPr>
                        <a:t>755,487</a:t>
                      </a:r>
                    </a:p>
                  </a:txBody>
                  <a:tcPr/>
                </a:tc>
                <a:tc>
                  <a:txBody>
                    <a:bodyPr/>
                    <a:lstStyle/>
                    <a:p>
                      <a:pPr algn="ctr"/>
                      <a:r>
                        <a:rPr lang="en-US" dirty="0" smtClean="0">
                          <a:solidFill>
                            <a:schemeClr val="tx1"/>
                          </a:solidFill>
                        </a:rPr>
                        <a:t>1.10%</a:t>
                      </a:r>
                    </a:p>
                  </a:txBody>
                  <a:tcPr/>
                </a:tc>
              </a:tr>
            </a:tbl>
          </a:graphicData>
        </a:graphic>
      </p:graphicFrame>
      <p:sp>
        <p:nvSpPr>
          <p:cNvPr id="3" name="Slide Number Placeholder 2"/>
          <p:cNvSpPr>
            <a:spLocks noGrp="1"/>
          </p:cNvSpPr>
          <p:nvPr>
            <p:ph type="sldNum" sz="quarter" idx="12"/>
          </p:nvPr>
        </p:nvSpPr>
        <p:spPr/>
        <p:txBody>
          <a:bodyPr/>
          <a:lstStyle/>
          <a:p>
            <a:fld id="{D949A55A-ACCA-5847-B86D-B70BC40E7382}" type="slidenum">
              <a:rPr lang="en-US" smtClean="0"/>
              <a:t>13</a:t>
            </a:fld>
            <a:endParaRPr lang="en-US"/>
          </a:p>
        </p:txBody>
      </p:sp>
    </p:spTree>
    <p:extLst>
      <p:ext uri="{BB962C8B-B14F-4D97-AF65-F5344CB8AC3E}">
        <p14:creationId xmlns:p14="http://schemas.microsoft.com/office/powerpoint/2010/main" val="14677052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389" y="12199"/>
            <a:ext cx="10515600" cy="1325563"/>
          </a:xfrm>
        </p:spPr>
        <p:txBody>
          <a:bodyPr/>
          <a:lstStyle/>
          <a:p>
            <a:r>
              <a:rPr lang="en-US" altLang="zh-CN" dirty="0" smtClean="0"/>
              <a:t>Table</a:t>
            </a:r>
            <a:r>
              <a:rPr lang="zh-CN" altLang="en-US" dirty="0" smtClean="0"/>
              <a:t> </a:t>
            </a:r>
            <a:r>
              <a:rPr lang="en-US" altLang="zh-CN" dirty="0" smtClean="0"/>
              <a:t>for</a:t>
            </a:r>
            <a:r>
              <a:rPr lang="zh-CN" altLang="en-US" dirty="0" smtClean="0"/>
              <a:t> </a:t>
            </a:r>
            <a:r>
              <a:rPr lang="en-US" altLang="zh-CN" dirty="0" smtClean="0"/>
              <a:t>statistics</a:t>
            </a:r>
            <a:r>
              <a:rPr lang="zh-CN" altLang="en-US" dirty="0" smtClean="0"/>
              <a:t> </a:t>
            </a:r>
            <a:r>
              <a:rPr lang="en-US" altLang="zh-CN" dirty="0" smtClean="0"/>
              <a:t>about</a:t>
            </a:r>
            <a:r>
              <a:rPr lang="zh-CN" altLang="en-US" dirty="0" smtClean="0"/>
              <a:t> </a:t>
            </a:r>
            <a:r>
              <a:rPr lang="en-US" altLang="zh-CN" dirty="0" smtClean="0"/>
              <a:t>the</a:t>
            </a:r>
            <a:r>
              <a:rPr lang="zh-CN" altLang="en-US" dirty="0" smtClean="0"/>
              <a:t> </a:t>
            </a:r>
            <a:r>
              <a:rPr lang="en-US" altLang="zh-CN" dirty="0" smtClean="0"/>
              <a:t>QC</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598923464"/>
              </p:ext>
            </p:extLst>
          </p:nvPr>
        </p:nvGraphicFramePr>
        <p:xfrm>
          <a:off x="876968" y="1360071"/>
          <a:ext cx="9614568" cy="4254663"/>
        </p:xfrm>
        <a:graphic>
          <a:graphicData uri="http://schemas.openxmlformats.org/drawingml/2006/table">
            <a:tbl>
              <a:tblPr firstRow="1" bandRow="1">
                <a:tableStyleId>{5C22544A-7EE6-4342-B048-85BDC9FD1C3A}</a:tableStyleId>
              </a:tblPr>
              <a:tblGrid>
                <a:gridCol w="1602428"/>
                <a:gridCol w="1602428"/>
                <a:gridCol w="1602428"/>
                <a:gridCol w="1602428"/>
                <a:gridCol w="1602428"/>
                <a:gridCol w="1602428"/>
              </a:tblGrid>
              <a:tr h="841582">
                <a:tc>
                  <a:txBody>
                    <a:bodyPr/>
                    <a:lstStyle/>
                    <a:p>
                      <a:pPr algn="ctr"/>
                      <a:endParaRPr lang="en-US" dirty="0">
                        <a:solidFill>
                          <a:schemeClr val="tx1"/>
                        </a:solidFill>
                      </a:endParaRPr>
                    </a:p>
                  </a:txBody>
                  <a:tcPr/>
                </a:tc>
                <a:tc>
                  <a:txBody>
                    <a:bodyPr/>
                    <a:lstStyle/>
                    <a:p>
                      <a:pPr algn="ctr"/>
                      <a:r>
                        <a:rPr lang="en-US" dirty="0" smtClean="0">
                          <a:solidFill>
                            <a:schemeClr val="tx1"/>
                          </a:solidFill>
                        </a:rPr>
                        <a:t>Raw</a:t>
                      </a:r>
                      <a:r>
                        <a:rPr lang="en-US" baseline="0" dirty="0" smtClean="0">
                          <a:solidFill>
                            <a:schemeClr val="tx1"/>
                          </a:solidFill>
                        </a:rPr>
                        <a:t> Reads</a:t>
                      </a:r>
                      <a:endParaRPr lang="en-US" dirty="0">
                        <a:solidFill>
                          <a:schemeClr val="tx1"/>
                        </a:solidFill>
                      </a:endParaRPr>
                    </a:p>
                  </a:txBody>
                  <a:tcPr/>
                </a:tc>
                <a:tc>
                  <a:txBody>
                    <a:bodyPr/>
                    <a:lstStyle/>
                    <a:p>
                      <a:pPr algn="ctr"/>
                      <a:r>
                        <a:rPr lang="en-US" dirty="0" smtClean="0">
                          <a:solidFill>
                            <a:schemeClr val="tx1"/>
                          </a:solidFill>
                        </a:rPr>
                        <a:t>Adapter Removed</a:t>
                      </a:r>
                      <a:endParaRPr lang="en-US" dirty="0">
                        <a:solidFill>
                          <a:schemeClr val="tx1"/>
                        </a:solidFill>
                      </a:endParaRPr>
                    </a:p>
                  </a:txBody>
                  <a:tcPr/>
                </a:tc>
                <a:tc>
                  <a:txBody>
                    <a:bodyPr/>
                    <a:lstStyle/>
                    <a:p>
                      <a:pPr algn="ctr"/>
                      <a:r>
                        <a:rPr lang="en-US" dirty="0" err="1" smtClean="0">
                          <a:solidFill>
                            <a:schemeClr val="tx1"/>
                          </a:solidFill>
                        </a:rPr>
                        <a:t>QC’ed</a:t>
                      </a:r>
                      <a:endParaRPr lang="en-US" dirty="0">
                        <a:solidFill>
                          <a:schemeClr val="tx1"/>
                        </a:solidFill>
                      </a:endParaRPr>
                    </a:p>
                  </a:txBody>
                  <a:tcPr/>
                </a:tc>
                <a:tc>
                  <a:txBody>
                    <a:bodyPr/>
                    <a:lstStyle/>
                    <a:p>
                      <a:pPr algn="ctr"/>
                      <a:r>
                        <a:rPr lang="en-US" dirty="0" smtClean="0">
                          <a:solidFill>
                            <a:schemeClr val="tx1"/>
                          </a:solidFill>
                        </a:rPr>
                        <a:t>Duplicates</a:t>
                      </a:r>
                      <a:r>
                        <a:rPr lang="en-US" baseline="0" dirty="0" smtClean="0">
                          <a:solidFill>
                            <a:schemeClr val="tx1"/>
                          </a:solidFill>
                        </a:rPr>
                        <a:t> Removed</a:t>
                      </a:r>
                      <a:endParaRPr lang="en-US" dirty="0" smtClean="0">
                        <a:solidFill>
                          <a:schemeClr val="tx1"/>
                        </a:solidFill>
                      </a:endParaRPr>
                    </a:p>
                  </a:txBody>
                  <a:tcPr/>
                </a:tc>
                <a:tc>
                  <a:txBody>
                    <a:bodyPr/>
                    <a:lstStyle/>
                    <a:p>
                      <a:pPr algn="ctr"/>
                      <a:r>
                        <a:rPr lang="en-US" dirty="0" smtClean="0">
                          <a:solidFill>
                            <a:schemeClr val="tx1"/>
                          </a:solidFill>
                        </a:rPr>
                        <a:t>Percentage</a:t>
                      </a:r>
                    </a:p>
                  </a:txBody>
                  <a:tcPr/>
                </a:tc>
              </a:tr>
              <a:tr h="487583">
                <a:tc>
                  <a:txBody>
                    <a:bodyPr/>
                    <a:lstStyle/>
                    <a:p>
                      <a:pPr algn="ctr"/>
                      <a:r>
                        <a:rPr lang="en-US" dirty="0" smtClean="0">
                          <a:solidFill>
                            <a:schemeClr val="tx1"/>
                          </a:solidFill>
                        </a:rPr>
                        <a:t>Arteries_E1</a:t>
                      </a:r>
                      <a:endParaRPr lang="en-US" dirty="0">
                        <a:solidFill>
                          <a:schemeClr val="tx1"/>
                        </a:solidFill>
                      </a:endParaRPr>
                    </a:p>
                  </a:txBody>
                  <a:tcPr/>
                </a:tc>
                <a:tc>
                  <a:txBody>
                    <a:bodyPr/>
                    <a:lstStyle/>
                    <a:p>
                      <a:pPr algn="ctr"/>
                      <a:r>
                        <a:rPr lang="en-US" dirty="0" smtClean="0">
                          <a:solidFill>
                            <a:schemeClr val="tx1"/>
                          </a:solidFill>
                        </a:rPr>
                        <a:t>57,862,045</a:t>
                      </a:r>
                      <a:endParaRPr lang="en-US" dirty="0">
                        <a:solidFill>
                          <a:schemeClr val="tx1"/>
                        </a:solidFill>
                      </a:endParaRPr>
                    </a:p>
                  </a:txBody>
                  <a:tcPr/>
                </a:tc>
                <a:tc>
                  <a:txBody>
                    <a:bodyPr/>
                    <a:lstStyle/>
                    <a:p>
                      <a:pPr algn="ctr"/>
                      <a:r>
                        <a:rPr lang="en-US" dirty="0" smtClean="0">
                          <a:solidFill>
                            <a:schemeClr val="tx1"/>
                          </a:solidFill>
                        </a:rPr>
                        <a:t>4</a:t>
                      </a:r>
                      <a:r>
                        <a:rPr lang="en-US" altLang="zh-CN" dirty="0" smtClean="0">
                          <a:solidFill>
                            <a:schemeClr val="tx1"/>
                          </a:solidFill>
                        </a:rPr>
                        <a:t>3,992,727</a:t>
                      </a:r>
                      <a:endParaRPr lang="en-US" dirty="0">
                        <a:solidFill>
                          <a:schemeClr val="tx1"/>
                        </a:solidFill>
                      </a:endParaRPr>
                    </a:p>
                  </a:txBody>
                  <a:tcPr/>
                </a:tc>
                <a:tc>
                  <a:txBody>
                    <a:bodyPr/>
                    <a:lstStyle/>
                    <a:p>
                      <a:pPr algn="ctr"/>
                      <a:r>
                        <a:rPr lang="en-US" altLang="zh-CN" dirty="0" smtClean="0">
                          <a:solidFill>
                            <a:schemeClr val="tx1"/>
                          </a:solidFill>
                        </a:rPr>
                        <a:t>43,957,838</a:t>
                      </a:r>
                      <a:endParaRPr lang="en-US" dirty="0">
                        <a:solidFill>
                          <a:schemeClr val="tx1"/>
                        </a:solidFill>
                      </a:endParaRPr>
                    </a:p>
                  </a:txBody>
                  <a:tcPr/>
                </a:tc>
                <a:tc>
                  <a:txBody>
                    <a:bodyPr/>
                    <a:lstStyle/>
                    <a:p>
                      <a:pPr algn="ctr"/>
                      <a:r>
                        <a:rPr lang="en-US" altLang="zh-CN" dirty="0" smtClean="0">
                          <a:solidFill>
                            <a:schemeClr val="tx1"/>
                          </a:solidFill>
                        </a:rPr>
                        <a:t>1,367,885</a:t>
                      </a:r>
                      <a:endParaRPr lang="en-US" dirty="0">
                        <a:solidFill>
                          <a:schemeClr val="tx1"/>
                        </a:solidFill>
                      </a:endParaRPr>
                    </a:p>
                  </a:txBody>
                  <a:tcPr/>
                </a:tc>
                <a:tc>
                  <a:txBody>
                    <a:bodyPr/>
                    <a:lstStyle/>
                    <a:p>
                      <a:pPr algn="ctr"/>
                      <a:r>
                        <a:rPr lang="en-US" altLang="zh-CN" dirty="0" smtClean="0">
                          <a:solidFill>
                            <a:schemeClr val="tx1"/>
                          </a:solidFill>
                        </a:rPr>
                        <a:t>2.36</a:t>
                      </a:r>
                      <a:r>
                        <a:rPr lang="en-US" dirty="0" smtClean="0">
                          <a:solidFill>
                            <a:schemeClr val="tx1"/>
                          </a:solidFill>
                        </a:rPr>
                        <a:t>%</a:t>
                      </a:r>
                      <a:endParaRPr lang="en-US" dirty="0">
                        <a:solidFill>
                          <a:schemeClr val="tx1"/>
                        </a:solidFill>
                      </a:endParaRPr>
                    </a:p>
                  </a:txBody>
                  <a:tcPr/>
                </a:tc>
              </a:tr>
              <a:tr h="487583">
                <a:tc>
                  <a:txBody>
                    <a:bodyPr/>
                    <a:lstStyle/>
                    <a:p>
                      <a:pPr algn="ctr"/>
                      <a:r>
                        <a:rPr lang="en-US" dirty="0" smtClean="0">
                          <a:solidFill>
                            <a:schemeClr val="tx1"/>
                          </a:solidFill>
                        </a:rPr>
                        <a:t>Arteries_E3</a:t>
                      </a:r>
                      <a:endParaRPr lang="en-US" dirty="0">
                        <a:solidFill>
                          <a:schemeClr val="tx1"/>
                        </a:solidFill>
                      </a:endParaRPr>
                    </a:p>
                  </a:txBody>
                  <a:tcPr/>
                </a:tc>
                <a:tc>
                  <a:txBody>
                    <a:bodyPr/>
                    <a:lstStyle/>
                    <a:p>
                      <a:pPr algn="ctr"/>
                      <a:r>
                        <a:rPr lang="en-US" dirty="0" smtClean="0">
                          <a:solidFill>
                            <a:schemeClr val="tx1"/>
                          </a:solidFill>
                        </a:rPr>
                        <a:t>42,954,624</a:t>
                      </a:r>
                      <a:endParaRPr lang="en-US" dirty="0">
                        <a:solidFill>
                          <a:schemeClr val="tx1"/>
                        </a:solidFill>
                      </a:endParaRPr>
                    </a:p>
                  </a:txBody>
                  <a:tcPr/>
                </a:tc>
                <a:tc>
                  <a:txBody>
                    <a:bodyPr/>
                    <a:lstStyle/>
                    <a:p>
                      <a:pPr algn="ctr"/>
                      <a:r>
                        <a:rPr lang="en-US" altLang="zh-CN" dirty="0" smtClean="0">
                          <a:solidFill>
                            <a:schemeClr val="tx1"/>
                          </a:solidFill>
                        </a:rPr>
                        <a:t>35,446,497</a:t>
                      </a:r>
                      <a:endParaRPr lang="en-US" dirty="0">
                        <a:solidFill>
                          <a:schemeClr val="tx1"/>
                        </a:solidFill>
                      </a:endParaRPr>
                    </a:p>
                  </a:txBody>
                  <a:tcPr/>
                </a:tc>
                <a:tc>
                  <a:txBody>
                    <a:bodyPr/>
                    <a:lstStyle/>
                    <a:p>
                      <a:pPr algn="ctr"/>
                      <a:r>
                        <a:rPr lang="en-US" altLang="zh-CN" dirty="0" smtClean="0">
                          <a:solidFill>
                            <a:schemeClr val="tx1"/>
                          </a:solidFill>
                        </a:rPr>
                        <a:t>35,423,394</a:t>
                      </a:r>
                      <a:endParaRPr lang="en-US" dirty="0">
                        <a:solidFill>
                          <a:schemeClr val="tx1"/>
                        </a:solidFill>
                      </a:endParaRPr>
                    </a:p>
                  </a:txBody>
                  <a:tcPr/>
                </a:tc>
                <a:tc>
                  <a:txBody>
                    <a:bodyPr/>
                    <a:lstStyle/>
                    <a:p>
                      <a:pPr algn="ctr"/>
                      <a:r>
                        <a:rPr lang="en-US" altLang="zh-CN" dirty="0" smtClean="0">
                          <a:solidFill>
                            <a:schemeClr val="tx1"/>
                          </a:solidFill>
                        </a:rPr>
                        <a:t>865,658</a:t>
                      </a:r>
                      <a:endParaRPr lang="en-US" dirty="0">
                        <a:solidFill>
                          <a:schemeClr val="tx1"/>
                        </a:solidFill>
                      </a:endParaRPr>
                    </a:p>
                  </a:txBody>
                  <a:tcPr/>
                </a:tc>
                <a:tc>
                  <a:txBody>
                    <a:bodyPr/>
                    <a:lstStyle/>
                    <a:p>
                      <a:pPr algn="ctr"/>
                      <a:r>
                        <a:rPr lang="en-US" altLang="zh-CN" dirty="0" smtClean="0">
                          <a:solidFill>
                            <a:schemeClr val="tx1"/>
                          </a:solidFill>
                        </a:rPr>
                        <a:t>2.02</a:t>
                      </a:r>
                      <a:r>
                        <a:rPr lang="en-US" dirty="0" smtClean="0">
                          <a:solidFill>
                            <a:schemeClr val="tx1"/>
                          </a:solidFill>
                        </a:rPr>
                        <a:t>%</a:t>
                      </a:r>
                      <a:endParaRPr lang="en-US" dirty="0">
                        <a:solidFill>
                          <a:schemeClr val="tx1"/>
                        </a:solidFill>
                      </a:endParaRPr>
                    </a:p>
                  </a:txBody>
                  <a:tcPr/>
                </a:tc>
              </a:tr>
              <a:tr h="487583">
                <a:tc>
                  <a:txBody>
                    <a:bodyPr/>
                    <a:lstStyle/>
                    <a:p>
                      <a:pPr algn="ctr"/>
                      <a:r>
                        <a:rPr lang="en-US" dirty="0" smtClean="0">
                          <a:solidFill>
                            <a:schemeClr val="tx1"/>
                          </a:solidFill>
                        </a:rPr>
                        <a:t>Arteries_L1</a:t>
                      </a:r>
                      <a:endParaRPr lang="en-US" dirty="0">
                        <a:solidFill>
                          <a:schemeClr val="tx1"/>
                        </a:solidFill>
                      </a:endParaRPr>
                    </a:p>
                  </a:txBody>
                  <a:tcPr/>
                </a:tc>
                <a:tc>
                  <a:txBody>
                    <a:bodyPr/>
                    <a:lstStyle/>
                    <a:p>
                      <a:pPr algn="ctr"/>
                      <a:r>
                        <a:rPr lang="en-US" dirty="0" smtClean="0">
                          <a:solidFill>
                            <a:schemeClr val="tx1"/>
                          </a:solidFill>
                        </a:rPr>
                        <a:t>26,500,924</a:t>
                      </a:r>
                      <a:endParaRPr lang="en-US" dirty="0">
                        <a:solidFill>
                          <a:schemeClr val="tx1"/>
                        </a:solidFill>
                      </a:endParaRPr>
                    </a:p>
                  </a:txBody>
                  <a:tcPr/>
                </a:tc>
                <a:tc>
                  <a:txBody>
                    <a:bodyPr/>
                    <a:lstStyle/>
                    <a:p>
                      <a:pPr algn="ctr"/>
                      <a:r>
                        <a:rPr lang="en-US" altLang="zh-CN" dirty="0" smtClean="0">
                          <a:solidFill>
                            <a:schemeClr val="tx1"/>
                          </a:solidFill>
                        </a:rPr>
                        <a:t>19,728,261</a:t>
                      </a:r>
                      <a:endParaRPr lang="en-US" dirty="0">
                        <a:solidFill>
                          <a:schemeClr val="tx1"/>
                        </a:solidFill>
                      </a:endParaRPr>
                    </a:p>
                  </a:txBody>
                  <a:tcPr/>
                </a:tc>
                <a:tc>
                  <a:txBody>
                    <a:bodyPr/>
                    <a:lstStyle/>
                    <a:p>
                      <a:pPr algn="ctr"/>
                      <a:r>
                        <a:rPr lang="en-US" altLang="zh-CN" dirty="0" smtClean="0">
                          <a:solidFill>
                            <a:schemeClr val="tx1"/>
                          </a:solidFill>
                        </a:rPr>
                        <a:t>19,693,619</a:t>
                      </a:r>
                      <a:endParaRPr lang="en-US" dirty="0">
                        <a:solidFill>
                          <a:schemeClr val="tx1"/>
                        </a:solidFill>
                      </a:endParaRPr>
                    </a:p>
                  </a:txBody>
                  <a:tcPr/>
                </a:tc>
                <a:tc>
                  <a:txBody>
                    <a:bodyPr/>
                    <a:lstStyle/>
                    <a:p>
                      <a:pPr algn="ctr"/>
                      <a:r>
                        <a:rPr lang="en-US" altLang="zh-CN" dirty="0" smtClean="0">
                          <a:solidFill>
                            <a:schemeClr val="tx1"/>
                          </a:solidFill>
                        </a:rPr>
                        <a:t>1,391,051</a:t>
                      </a:r>
                      <a:endParaRPr lang="en-US" dirty="0">
                        <a:solidFill>
                          <a:schemeClr val="tx1"/>
                        </a:solidFill>
                      </a:endParaRPr>
                    </a:p>
                  </a:txBody>
                  <a:tcPr/>
                </a:tc>
                <a:tc>
                  <a:txBody>
                    <a:bodyPr/>
                    <a:lstStyle/>
                    <a:p>
                      <a:pPr algn="ctr"/>
                      <a:r>
                        <a:rPr lang="en-US" altLang="zh-CN" dirty="0" smtClean="0">
                          <a:solidFill>
                            <a:schemeClr val="tx1"/>
                          </a:solidFill>
                        </a:rPr>
                        <a:t>5.25</a:t>
                      </a:r>
                      <a:r>
                        <a:rPr lang="en-US" dirty="0" smtClean="0">
                          <a:solidFill>
                            <a:schemeClr val="tx1"/>
                          </a:solidFill>
                        </a:rPr>
                        <a:t>%</a:t>
                      </a:r>
                      <a:endParaRPr lang="en-US" dirty="0">
                        <a:solidFill>
                          <a:schemeClr val="tx1"/>
                        </a:solidFill>
                      </a:endParaRPr>
                    </a:p>
                  </a:txBody>
                  <a:tcPr/>
                </a:tc>
              </a:tr>
              <a:tr h="487583">
                <a:tc>
                  <a:txBody>
                    <a:bodyPr/>
                    <a:lstStyle/>
                    <a:p>
                      <a:pPr algn="ctr"/>
                      <a:r>
                        <a:rPr lang="en-US" dirty="0" smtClean="0">
                          <a:solidFill>
                            <a:schemeClr val="tx1"/>
                          </a:solidFill>
                        </a:rPr>
                        <a:t>Veins_E2</a:t>
                      </a:r>
                      <a:endParaRPr lang="en-US" dirty="0">
                        <a:solidFill>
                          <a:schemeClr val="tx1"/>
                        </a:solidFill>
                      </a:endParaRPr>
                    </a:p>
                  </a:txBody>
                  <a:tcPr/>
                </a:tc>
                <a:tc>
                  <a:txBody>
                    <a:bodyPr/>
                    <a:lstStyle/>
                    <a:p>
                      <a:pPr algn="ctr"/>
                      <a:r>
                        <a:rPr lang="en-US" dirty="0" smtClean="0">
                          <a:solidFill>
                            <a:schemeClr val="tx1"/>
                          </a:solidFill>
                        </a:rPr>
                        <a:t>211,068,374</a:t>
                      </a:r>
                      <a:endParaRPr lang="en-US" dirty="0">
                        <a:solidFill>
                          <a:schemeClr val="tx1"/>
                        </a:solidFill>
                      </a:endParaRPr>
                    </a:p>
                  </a:txBody>
                  <a:tcPr/>
                </a:tc>
                <a:tc>
                  <a:txBody>
                    <a:bodyPr/>
                    <a:lstStyle/>
                    <a:p>
                      <a:pPr algn="ctr"/>
                      <a:r>
                        <a:rPr lang="en-US" altLang="zh-CN" dirty="0" smtClean="0">
                          <a:solidFill>
                            <a:schemeClr val="tx1"/>
                          </a:solidFill>
                        </a:rPr>
                        <a:t>206,139,856</a:t>
                      </a:r>
                      <a:endParaRPr lang="en-US" dirty="0">
                        <a:solidFill>
                          <a:schemeClr val="tx1"/>
                        </a:solidFill>
                      </a:endParaRPr>
                    </a:p>
                  </a:txBody>
                  <a:tcPr/>
                </a:tc>
                <a:tc>
                  <a:txBody>
                    <a:bodyPr/>
                    <a:lstStyle/>
                    <a:p>
                      <a:pPr algn="ctr"/>
                      <a:r>
                        <a:rPr lang="en-US" altLang="zh-CN" dirty="0" smtClean="0">
                          <a:solidFill>
                            <a:schemeClr val="tx1"/>
                          </a:solidFill>
                        </a:rPr>
                        <a:t>206,096,764</a:t>
                      </a:r>
                      <a:endParaRPr lang="en-US" dirty="0">
                        <a:solidFill>
                          <a:schemeClr val="tx1"/>
                        </a:solidFill>
                      </a:endParaRPr>
                    </a:p>
                  </a:txBody>
                  <a:tcPr/>
                </a:tc>
                <a:tc>
                  <a:txBody>
                    <a:bodyPr/>
                    <a:lstStyle/>
                    <a:p>
                      <a:pPr algn="ctr"/>
                      <a:r>
                        <a:rPr lang="en-US" altLang="zh-CN" dirty="0" smtClean="0">
                          <a:solidFill>
                            <a:schemeClr val="tx1"/>
                          </a:solidFill>
                        </a:rPr>
                        <a:t>6,206,472</a:t>
                      </a:r>
                      <a:endParaRPr lang="en-US" dirty="0">
                        <a:solidFill>
                          <a:schemeClr val="tx1"/>
                        </a:solidFill>
                      </a:endParaRPr>
                    </a:p>
                  </a:txBody>
                  <a:tcPr/>
                </a:tc>
                <a:tc>
                  <a:txBody>
                    <a:bodyPr/>
                    <a:lstStyle/>
                    <a:p>
                      <a:pPr algn="ctr"/>
                      <a:r>
                        <a:rPr lang="en-US" altLang="zh-CN" dirty="0" smtClean="0">
                          <a:solidFill>
                            <a:schemeClr val="tx1"/>
                          </a:solidFill>
                        </a:rPr>
                        <a:t>2.94</a:t>
                      </a:r>
                      <a:r>
                        <a:rPr lang="en-US" dirty="0" smtClean="0">
                          <a:solidFill>
                            <a:schemeClr val="tx1"/>
                          </a:solidFill>
                        </a:rPr>
                        <a:t>%</a:t>
                      </a:r>
                      <a:endParaRPr lang="en-US" dirty="0">
                        <a:solidFill>
                          <a:schemeClr val="tx1"/>
                        </a:solidFill>
                      </a:endParaRPr>
                    </a:p>
                  </a:txBody>
                  <a:tcPr/>
                </a:tc>
              </a:tr>
              <a:tr h="487583">
                <a:tc>
                  <a:txBody>
                    <a:bodyPr/>
                    <a:lstStyle/>
                    <a:p>
                      <a:pPr algn="ctr"/>
                      <a:r>
                        <a:rPr lang="en-US" dirty="0" smtClean="0">
                          <a:solidFill>
                            <a:schemeClr val="tx1"/>
                          </a:solidFill>
                        </a:rPr>
                        <a:t>Veins_E3</a:t>
                      </a:r>
                      <a:endParaRPr lang="en-US" dirty="0">
                        <a:solidFill>
                          <a:schemeClr val="tx1"/>
                        </a:solidFill>
                      </a:endParaRPr>
                    </a:p>
                  </a:txBody>
                  <a:tcPr/>
                </a:tc>
                <a:tc>
                  <a:txBody>
                    <a:bodyPr/>
                    <a:lstStyle/>
                    <a:p>
                      <a:pPr algn="ctr"/>
                      <a:r>
                        <a:rPr lang="en-US" dirty="0" smtClean="0">
                          <a:solidFill>
                            <a:schemeClr val="tx1"/>
                          </a:solidFill>
                        </a:rPr>
                        <a:t>45,622,513</a:t>
                      </a:r>
                      <a:endParaRPr lang="en-US" dirty="0">
                        <a:solidFill>
                          <a:schemeClr val="tx1"/>
                        </a:solidFill>
                      </a:endParaRPr>
                    </a:p>
                  </a:txBody>
                  <a:tcPr/>
                </a:tc>
                <a:tc>
                  <a:txBody>
                    <a:bodyPr/>
                    <a:lstStyle/>
                    <a:p>
                      <a:pPr algn="ctr"/>
                      <a:r>
                        <a:rPr lang="en-US" altLang="zh-CN" dirty="0" smtClean="0">
                          <a:solidFill>
                            <a:schemeClr val="tx1"/>
                          </a:solidFill>
                        </a:rPr>
                        <a:t>40,128,883</a:t>
                      </a:r>
                      <a:endParaRPr lang="en-US" dirty="0">
                        <a:solidFill>
                          <a:schemeClr val="tx1"/>
                        </a:solidFill>
                      </a:endParaRPr>
                    </a:p>
                  </a:txBody>
                  <a:tcPr/>
                </a:tc>
                <a:tc>
                  <a:txBody>
                    <a:bodyPr/>
                    <a:lstStyle/>
                    <a:p>
                      <a:pPr algn="ctr"/>
                      <a:r>
                        <a:rPr lang="en-US" altLang="zh-CN" dirty="0" smtClean="0">
                          <a:solidFill>
                            <a:schemeClr val="tx1"/>
                          </a:solidFill>
                        </a:rPr>
                        <a:t>40,103,290</a:t>
                      </a:r>
                      <a:endParaRPr lang="en-US" dirty="0">
                        <a:solidFill>
                          <a:schemeClr val="tx1"/>
                        </a:solidFill>
                      </a:endParaRPr>
                    </a:p>
                  </a:txBody>
                  <a:tcPr/>
                </a:tc>
                <a:tc>
                  <a:txBody>
                    <a:bodyPr/>
                    <a:lstStyle/>
                    <a:p>
                      <a:pPr algn="ctr"/>
                      <a:r>
                        <a:rPr lang="en-US" altLang="zh-CN" dirty="0" smtClean="0">
                          <a:solidFill>
                            <a:schemeClr val="tx1"/>
                          </a:solidFill>
                        </a:rPr>
                        <a:t>948,944</a:t>
                      </a:r>
                      <a:endParaRPr lang="en-US" dirty="0">
                        <a:solidFill>
                          <a:schemeClr val="tx1"/>
                        </a:solidFill>
                      </a:endParaRPr>
                    </a:p>
                  </a:txBody>
                  <a:tcPr/>
                </a:tc>
                <a:tc>
                  <a:txBody>
                    <a:bodyPr/>
                    <a:lstStyle/>
                    <a:p>
                      <a:pPr algn="ctr"/>
                      <a:r>
                        <a:rPr lang="en-US" altLang="zh-CN" dirty="0" smtClean="0">
                          <a:solidFill>
                            <a:schemeClr val="tx1"/>
                          </a:solidFill>
                        </a:rPr>
                        <a:t>2.08</a:t>
                      </a:r>
                      <a:r>
                        <a:rPr lang="en-US" dirty="0" smtClean="0">
                          <a:solidFill>
                            <a:schemeClr val="tx1"/>
                          </a:solidFill>
                        </a:rPr>
                        <a:t>%</a:t>
                      </a:r>
                      <a:endParaRPr lang="en-US" dirty="0">
                        <a:solidFill>
                          <a:schemeClr val="tx1"/>
                        </a:solidFill>
                      </a:endParaRPr>
                    </a:p>
                  </a:txBody>
                  <a:tcPr/>
                </a:tc>
              </a:tr>
              <a:tr h="487583">
                <a:tc>
                  <a:txBody>
                    <a:bodyPr/>
                    <a:lstStyle/>
                    <a:p>
                      <a:pPr algn="ctr"/>
                      <a:r>
                        <a:rPr lang="en-US" dirty="0" smtClean="0">
                          <a:solidFill>
                            <a:schemeClr val="tx1"/>
                          </a:solidFill>
                        </a:rPr>
                        <a:t>Veins_L2</a:t>
                      </a:r>
                      <a:endParaRPr lang="en-US" dirty="0">
                        <a:solidFill>
                          <a:schemeClr val="tx1"/>
                        </a:solidFill>
                      </a:endParaRPr>
                    </a:p>
                  </a:txBody>
                  <a:tcPr/>
                </a:tc>
                <a:tc>
                  <a:txBody>
                    <a:bodyPr/>
                    <a:lstStyle/>
                    <a:p>
                      <a:pPr algn="ctr"/>
                      <a:r>
                        <a:rPr lang="en-US" dirty="0" smtClean="0">
                          <a:solidFill>
                            <a:schemeClr val="tx1"/>
                          </a:solidFill>
                        </a:rPr>
                        <a:t>27,183,463</a:t>
                      </a:r>
                      <a:endParaRPr lang="en-US" dirty="0">
                        <a:solidFill>
                          <a:schemeClr val="tx1"/>
                        </a:solidFill>
                      </a:endParaRPr>
                    </a:p>
                  </a:txBody>
                  <a:tcPr/>
                </a:tc>
                <a:tc>
                  <a:txBody>
                    <a:bodyPr/>
                    <a:lstStyle/>
                    <a:p>
                      <a:pPr algn="ctr"/>
                      <a:r>
                        <a:rPr lang="en-US" altLang="zh-CN" dirty="0" smtClean="0">
                          <a:solidFill>
                            <a:schemeClr val="tx1"/>
                          </a:solidFill>
                        </a:rPr>
                        <a:t>21,424,530</a:t>
                      </a:r>
                      <a:endParaRPr lang="en-US" dirty="0">
                        <a:solidFill>
                          <a:schemeClr val="tx1"/>
                        </a:solidFill>
                      </a:endParaRPr>
                    </a:p>
                  </a:txBody>
                  <a:tcPr/>
                </a:tc>
                <a:tc>
                  <a:txBody>
                    <a:bodyPr/>
                    <a:lstStyle/>
                    <a:p>
                      <a:pPr algn="ctr"/>
                      <a:r>
                        <a:rPr lang="en-US" altLang="zh-CN" dirty="0" smtClean="0">
                          <a:solidFill>
                            <a:schemeClr val="tx1"/>
                          </a:solidFill>
                        </a:rPr>
                        <a:t>21,386,034</a:t>
                      </a:r>
                      <a:endParaRPr lang="en-US" dirty="0">
                        <a:solidFill>
                          <a:schemeClr val="tx1"/>
                        </a:solidFill>
                      </a:endParaRPr>
                    </a:p>
                  </a:txBody>
                  <a:tcPr/>
                </a:tc>
                <a:tc>
                  <a:txBody>
                    <a:bodyPr/>
                    <a:lstStyle/>
                    <a:p>
                      <a:pPr algn="ctr"/>
                      <a:r>
                        <a:rPr lang="en-US" altLang="zh-CN" dirty="0" smtClean="0">
                          <a:solidFill>
                            <a:schemeClr val="tx1"/>
                          </a:solidFill>
                        </a:rPr>
                        <a:t>1,259,930</a:t>
                      </a:r>
                      <a:endParaRPr lang="en-US" dirty="0" smtClean="0">
                        <a:solidFill>
                          <a:schemeClr val="tx1"/>
                        </a:solidFill>
                      </a:endParaRPr>
                    </a:p>
                  </a:txBody>
                  <a:tcPr/>
                </a:tc>
                <a:tc>
                  <a:txBody>
                    <a:bodyPr/>
                    <a:lstStyle/>
                    <a:p>
                      <a:pPr algn="ctr"/>
                      <a:r>
                        <a:rPr lang="en-US" altLang="zh-CN" dirty="0" smtClean="0">
                          <a:solidFill>
                            <a:schemeClr val="tx1"/>
                          </a:solidFill>
                        </a:rPr>
                        <a:t>4.63</a:t>
                      </a:r>
                      <a:r>
                        <a:rPr lang="en-US" dirty="0" smtClean="0">
                          <a:solidFill>
                            <a:schemeClr val="tx1"/>
                          </a:solidFill>
                        </a:rPr>
                        <a:t>%</a:t>
                      </a:r>
                    </a:p>
                  </a:txBody>
                  <a:tcPr/>
                </a:tc>
              </a:tr>
              <a:tr h="487583">
                <a:tc>
                  <a:txBody>
                    <a:bodyPr/>
                    <a:lstStyle/>
                    <a:p>
                      <a:pPr algn="ctr"/>
                      <a:r>
                        <a:rPr lang="en-US" b="1" dirty="0" smtClean="0">
                          <a:solidFill>
                            <a:schemeClr val="tx1"/>
                          </a:solidFill>
                        </a:rPr>
                        <a:t>Average</a:t>
                      </a:r>
                      <a:endParaRPr lang="en-US" b="1" dirty="0">
                        <a:solidFill>
                          <a:schemeClr val="tx1"/>
                        </a:solidFill>
                      </a:endParaRPr>
                    </a:p>
                  </a:txBody>
                  <a:tcPr/>
                </a:tc>
                <a:tc>
                  <a:txBody>
                    <a:bodyPr/>
                    <a:lstStyle/>
                    <a:p>
                      <a:pPr algn="ctr"/>
                      <a:r>
                        <a:rPr lang="en-US" b="1" dirty="0" smtClean="0">
                          <a:solidFill>
                            <a:schemeClr val="tx1"/>
                          </a:solidFill>
                        </a:rPr>
                        <a:t>68,531,991</a:t>
                      </a:r>
                      <a:endParaRPr lang="en-US" b="1" dirty="0">
                        <a:solidFill>
                          <a:schemeClr val="tx1"/>
                        </a:solidFill>
                      </a:endParaRPr>
                    </a:p>
                  </a:txBody>
                  <a:tcPr/>
                </a:tc>
                <a:tc>
                  <a:txBody>
                    <a:bodyPr/>
                    <a:lstStyle/>
                    <a:p>
                      <a:pPr algn="ctr"/>
                      <a:r>
                        <a:rPr lang="en-US" altLang="zh-CN" b="1" dirty="0" smtClean="0">
                          <a:solidFill>
                            <a:schemeClr val="tx1"/>
                          </a:solidFill>
                        </a:rPr>
                        <a:t>61,143,459</a:t>
                      </a:r>
                      <a:endParaRPr lang="en-US" b="1" dirty="0">
                        <a:solidFill>
                          <a:schemeClr val="tx1"/>
                        </a:solidFill>
                      </a:endParaRPr>
                    </a:p>
                  </a:txBody>
                  <a:tcPr/>
                </a:tc>
                <a:tc>
                  <a:txBody>
                    <a:bodyPr/>
                    <a:lstStyle/>
                    <a:p>
                      <a:pPr algn="ctr"/>
                      <a:r>
                        <a:rPr lang="en-US" altLang="zh-CN" b="1" dirty="0" smtClean="0">
                          <a:solidFill>
                            <a:schemeClr val="tx1"/>
                          </a:solidFill>
                        </a:rPr>
                        <a:t>61,110,157</a:t>
                      </a:r>
                      <a:endParaRPr lang="en-US" b="1" dirty="0">
                        <a:solidFill>
                          <a:schemeClr val="tx1"/>
                        </a:solidFill>
                      </a:endParaRPr>
                    </a:p>
                  </a:txBody>
                  <a:tcPr/>
                </a:tc>
                <a:tc>
                  <a:txBody>
                    <a:bodyPr/>
                    <a:lstStyle/>
                    <a:p>
                      <a:pPr algn="ctr"/>
                      <a:r>
                        <a:rPr lang="en-US" altLang="zh-CN" b="1" dirty="0" smtClean="0">
                          <a:solidFill>
                            <a:schemeClr val="tx1"/>
                          </a:solidFill>
                        </a:rPr>
                        <a:t>2,006,657</a:t>
                      </a:r>
                      <a:endParaRPr lang="en-US" b="1" dirty="0" smtClean="0">
                        <a:solidFill>
                          <a:schemeClr val="tx1"/>
                        </a:solidFill>
                      </a:endParaRPr>
                    </a:p>
                  </a:txBody>
                  <a:tcPr/>
                </a:tc>
                <a:tc>
                  <a:txBody>
                    <a:bodyPr/>
                    <a:lstStyle/>
                    <a:p>
                      <a:pPr algn="ctr"/>
                      <a:r>
                        <a:rPr lang="en-US" altLang="zh-CN" b="1" dirty="0" smtClean="0">
                          <a:solidFill>
                            <a:schemeClr val="tx1"/>
                          </a:solidFill>
                        </a:rPr>
                        <a:t>2.93</a:t>
                      </a:r>
                      <a:r>
                        <a:rPr lang="en-US" b="1" dirty="0" smtClean="0">
                          <a:solidFill>
                            <a:schemeClr val="tx1"/>
                          </a:solidFill>
                        </a:rPr>
                        <a:t>%</a:t>
                      </a:r>
                    </a:p>
                  </a:txBody>
                  <a:tcPr/>
                </a:tc>
              </a:tr>
            </a:tbl>
          </a:graphicData>
        </a:graphic>
      </p:graphicFrame>
      <p:sp>
        <p:nvSpPr>
          <p:cNvPr id="3" name="Slide Number Placeholder 2"/>
          <p:cNvSpPr>
            <a:spLocks noGrp="1"/>
          </p:cNvSpPr>
          <p:nvPr>
            <p:ph type="sldNum" sz="quarter" idx="12"/>
          </p:nvPr>
        </p:nvSpPr>
        <p:spPr/>
        <p:txBody>
          <a:bodyPr/>
          <a:lstStyle/>
          <a:p>
            <a:fld id="{D949A55A-ACCA-5847-B86D-B70BC40E7382}" type="slidenum">
              <a:rPr lang="en-US" smtClean="0"/>
              <a:t>14</a:t>
            </a:fld>
            <a:endParaRPr lang="en-US"/>
          </a:p>
        </p:txBody>
      </p:sp>
    </p:spTree>
    <p:extLst>
      <p:ext uri="{BB962C8B-B14F-4D97-AF65-F5344CB8AC3E}">
        <p14:creationId xmlns:p14="http://schemas.microsoft.com/office/powerpoint/2010/main" val="10465270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187968581"/>
              </p:ext>
            </p:extLst>
          </p:nvPr>
        </p:nvGraphicFramePr>
        <p:xfrm>
          <a:off x="668079" y="371834"/>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668078" y="4105855"/>
            <a:ext cx="3372293" cy="1200329"/>
          </a:xfrm>
          <a:prstGeom prst="rect">
            <a:avLst/>
          </a:prstGeom>
          <a:noFill/>
        </p:spPr>
        <p:txBody>
          <a:bodyPr wrap="square" rtlCol="0">
            <a:spAutoFit/>
          </a:bodyPr>
          <a:lstStyle/>
          <a:p>
            <a:pPr marL="342900" indent="-342900">
              <a:buFont typeface="Wingdings" charset="2"/>
              <a:buChar char="Ø"/>
            </a:pPr>
            <a:r>
              <a:rPr lang="en-US" altLang="zh-CN" sz="2400" dirty="0" smtClean="0">
                <a:solidFill>
                  <a:schemeClr val="bg1">
                    <a:lumMod val="85000"/>
                  </a:schemeClr>
                </a:solidFill>
              </a:rPr>
              <a:t>Adapter</a:t>
            </a:r>
            <a:r>
              <a:rPr lang="zh-CN" altLang="en-US" sz="2400" dirty="0" smtClean="0">
                <a:solidFill>
                  <a:schemeClr val="bg1">
                    <a:lumMod val="85000"/>
                  </a:schemeClr>
                </a:solidFill>
              </a:rPr>
              <a:t> </a:t>
            </a:r>
            <a:r>
              <a:rPr lang="en-US" altLang="zh-CN" sz="2400" dirty="0" smtClean="0">
                <a:solidFill>
                  <a:schemeClr val="bg1">
                    <a:lumMod val="85000"/>
                  </a:schemeClr>
                </a:solidFill>
              </a:rPr>
              <a:t>removal</a:t>
            </a:r>
            <a:endParaRPr lang="zh-CN" altLang="en-US" sz="2400" dirty="0" smtClean="0">
              <a:solidFill>
                <a:schemeClr val="bg1">
                  <a:lumMod val="85000"/>
                </a:schemeClr>
              </a:solidFill>
            </a:endParaRPr>
          </a:p>
          <a:p>
            <a:pPr marL="342900" indent="-342900">
              <a:buAutoNum type="arabicPeriod"/>
            </a:pPr>
            <a:endParaRPr lang="zh-CN" altLang="en-US" sz="2400" dirty="0" smtClean="0">
              <a:solidFill>
                <a:schemeClr val="bg1">
                  <a:lumMod val="85000"/>
                </a:schemeClr>
              </a:solidFill>
            </a:endParaRPr>
          </a:p>
          <a:p>
            <a:pPr marL="342900" indent="-342900">
              <a:buFont typeface="Wingdings" charset="2"/>
              <a:buChar char="Ø"/>
            </a:pPr>
            <a:r>
              <a:rPr lang="en-US" altLang="zh-CN" sz="2400" dirty="0" smtClean="0">
                <a:solidFill>
                  <a:schemeClr val="bg1">
                    <a:lumMod val="85000"/>
                  </a:schemeClr>
                </a:solidFill>
              </a:rPr>
              <a:t>PCR</a:t>
            </a:r>
            <a:r>
              <a:rPr lang="zh-CN" altLang="en-US" sz="2400" dirty="0" smtClean="0">
                <a:solidFill>
                  <a:schemeClr val="bg1">
                    <a:lumMod val="85000"/>
                  </a:schemeClr>
                </a:solidFill>
              </a:rPr>
              <a:t> </a:t>
            </a:r>
            <a:r>
              <a:rPr lang="en-US" altLang="zh-CN" sz="2400" dirty="0" smtClean="0">
                <a:solidFill>
                  <a:schemeClr val="bg1">
                    <a:lumMod val="85000"/>
                  </a:schemeClr>
                </a:solidFill>
              </a:rPr>
              <a:t>duplicate</a:t>
            </a:r>
            <a:r>
              <a:rPr lang="zh-CN" altLang="en-US" sz="2400" dirty="0" smtClean="0">
                <a:solidFill>
                  <a:schemeClr val="bg1">
                    <a:lumMod val="85000"/>
                  </a:schemeClr>
                </a:solidFill>
              </a:rPr>
              <a:t> </a:t>
            </a:r>
            <a:r>
              <a:rPr lang="en-US" altLang="zh-CN" sz="2400" dirty="0" smtClean="0">
                <a:solidFill>
                  <a:schemeClr val="bg1">
                    <a:lumMod val="85000"/>
                  </a:schemeClr>
                </a:solidFill>
              </a:rPr>
              <a:t>removal</a:t>
            </a:r>
            <a:endParaRPr lang="zh-CN" altLang="en-US" sz="2400" dirty="0">
              <a:solidFill>
                <a:schemeClr val="bg1">
                  <a:lumMod val="85000"/>
                </a:schemeClr>
              </a:solidFill>
            </a:endParaRPr>
          </a:p>
        </p:txBody>
      </p:sp>
      <p:sp>
        <p:nvSpPr>
          <p:cNvPr id="6" name="TextBox 5"/>
          <p:cNvSpPr txBox="1"/>
          <p:nvPr/>
        </p:nvSpPr>
        <p:spPr>
          <a:xfrm>
            <a:off x="4523435" y="4105855"/>
            <a:ext cx="3259597" cy="1200329"/>
          </a:xfrm>
          <a:prstGeom prst="rect">
            <a:avLst/>
          </a:prstGeom>
          <a:noFill/>
        </p:spPr>
        <p:txBody>
          <a:bodyPr wrap="square" rtlCol="0">
            <a:spAutoFit/>
          </a:bodyPr>
          <a:lstStyle/>
          <a:p>
            <a:pPr marL="342900" indent="-342900">
              <a:buFont typeface="Wingdings" charset="2"/>
              <a:buChar char="Ø"/>
            </a:pPr>
            <a:r>
              <a:rPr lang="en-US" altLang="zh-CN" sz="2400" dirty="0" smtClean="0"/>
              <a:t>RNA-Star</a:t>
            </a:r>
            <a:r>
              <a:rPr lang="zh-CN" altLang="en-US" sz="2400" dirty="0" smtClean="0"/>
              <a:t> </a:t>
            </a:r>
            <a:r>
              <a:rPr lang="en-US" altLang="zh-CN" sz="2400" dirty="0" smtClean="0"/>
              <a:t>Alignment</a:t>
            </a:r>
            <a:endParaRPr lang="zh-CN" altLang="en-US" sz="2400" dirty="0" smtClean="0"/>
          </a:p>
          <a:p>
            <a:pPr marL="342900" indent="-342900">
              <a:buFont typeface="Wingdings" charset="2"/>
              <a:buChar char="Ø"/>
            </a:pPr>
            <a:endParaRPr lang="zh-CN" altLang="en-US" sz="2400" dirty="0" smtClean="0"/>
          </a:p>
          <a:p>
            <a:pPr marL="342900" indent="-342900">
              <a:buFont typeface="Wingdings" charset="2"/>
              <a:buChar char="Ø"/>
            </a:pPr>
            <a:r>
              <a:rPr lang="en-US" altLang="zh-CN" sz="2400" dirty="0" err="1" smtClean="0"/>
              <a:t>Novoalign</a:t>
            </a:r>
            <a:endParaRPr lang="zh-CN" altLang="en-US" sz="2400" dirty="0"/>
          </a:p>
        </p:txBody>
      </p:sp>
      <p:sp>
        <p:nvSpPr>
          <p:cNvPr id="7" name="TextBox 6"/>
          <p:cNvSpPr txBox="1"/>
          <p:nvPr/>
        </p:nvSpPr>
        <p:spPr>
          <a:xfrm>
            <a:off x="8378793" y="4105855"/>
            <a:ext cx="2804886" cy="1200329"/>
          </a:xfrm>
          <a:prstGeom prst="rect">
            <a:avLst/>
          </a:prstGeom>
          <a:noFill/>
        </p:spPr>
        <p:txBody>
          <a:bodyPr wrap="square" rtlCol="0">
            <a:spAutoFit/>
          </a:bodyPr>
          <a:lstStyle/>
          <a:p>
            <a:pPr marL="342900" indent="-342900">
              <a:buFont typeface="Wingdings" charset="2"/>
              <a:buChar char="Ø"/>
            </a:pPr>
            <a:r>
              <a:rPr lang="en-US" altLang="zh-CN" sz="2400" dirty="0" smtClean="0">
                <a:solidFill>
                  <a:schemeClr val="bg1">
                    <a:lumMod val="85000"/>
                  </a:schemeClr>
                </a:solidFill>
              </a:rPr>
              <a:t>Piranha</a:t>
            </a:r>
            <a:endParaRPr lang="zh-CN" altLang="en-US" sz="2400" dirty="0" smtClean="0">
              <a:solidFill>
                <a:schemeClr val="bg1">
                  <a:lumMod val="85000"/>
                </a:schemeClr>
              </a:solidFill>
            </a:endParaRPr>
          </a:p>
          <a:p>
            <a:pPr marL="342900" indent="-342900">
              <a:buFont typeface="Wingdings" charset="2"/>
              <a:buChar char="Ø"/>
            </a:pPr>
            <a:endParaRPr lang="zh-CN" altLang="en-US" sz="2400" dirty="0" smtClean="0">
              <a:solidFill>
                <a:schemeClr val="bg1">
                  <a:lumMod val="85000"/>
                </a:schemeClr>
              </a:solidFill>
            </a:endParaRPr>
          </a:p>
          <a:p>
            <a:pPr marL="342900" indent="-342900">
              <a:buFont typeface="Wingdings" charset="2"/>
              <a:buChar char="Ø"/>
            </a:pPr>
            <a:r>
              <a:rPr lang="en-US" altLang="zh-CN" sz="2400" dirty="0" smtClean="0">
                <a:solidFill>
                  <a:schemeClr val="bg1">
                    <a:lumMod val="85000"/>
                  </a:schemeClr>
                </a:solidFill>
              </a:rPr>
              <a:t>CIMS</a:t>
            </a:r>
            <a:endParaRPr lang="zh-CN" altLang="en-US" sz="2400" dirty="0">
              <a:solidFill>
                <a:schemeClr val="bg1">
                  <a:lumMod val="85000"/>
                </a:schemeClr>
              </a:solidFill>
            </a:endParaRPr>
          </a:p>
        </p:txBody>
      </p:sp>
      <p:sp>
        <p:nvSpPr>
          <p:cNvPr id="2" name="Slide Number Placeholder 1"/>
          <p:cNvSpPr>
            <a:spLocks noGrp="1"/>
          </p:cNvSpPr>
          <p:nvPr>
            <p:ph type="sldNum" sz="quarter" idx="12"/>
          </p:nvPr>
        </p:nvSpPr>
        <p:spPr/>
        <p:txBody>
          <a:bodyPr/>
          <a:lstStyle/>
          <a:p>
            <a:fld id="{D949A55A-ACCA-5847-B86D-B70BC40E7382}" type="slidenum">
              <a:rPr lang="en-US" smtClean="0"/>
              <a:t>15</a:t>
            </a:fld>
            <a:endParaRPr lang="en-US"/>
          </a:p>
        </p:txBody>
      </p:sp>
    </p:spTree>
    <p:extLst>
      <p:ext uri="{BB962C8B-B14F-4D97-AF65-F5344CB8AC3E}">
        <p14:creationId xmlns:p14="http://schemas.microsoft.com/office/powerpoint/2010/main" val="20430965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84097207"/>
              </p:ext>
            </p:extLst>
          </p:nvPr>
        </p:nvGraphicFramePr>
        <p:xfrm>
          <a:off x="668079" y="371834"/>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668078" y="4105855"/>
            <a:ext cx="3372293" cy="1200329"/>
          </a:xfrm>
          <a:prstGeom prst="rect">
            <a:avLst/>
          </a:prstGeom>
          <a:noFill/>
        </p:spPr>
        <p:txBody>
          <a:bodyPr wrap="square" rtlCol="0">
            <a:spAutoFit/>
          </a:bodyPr>
          <a:lstStyle/>
          <a:p>
            <a:pPr marL="342900" indent="-342900">
              <a:buFont typeface="Wingdings" charset="2"/>
              <a:buChar char="Ø"/>
            </a:pPr>
            <a:r>
              <a:rPr lang="en-US" altLang="zh-CN" sz="2400" dirty="0" smtClean="0">
                <a:solidFill>
                  <a:schemeClr val="bg1">
                    <a:lumMod val="85000"/>
                  </a:schemeClr>
                </a:solidFill>
              </a:rPr>
              <a:t>Adapter</a:t>
            </a:r>
            <a:r>
              <a:rPr lang="zh-CN" altLang="en-US" sz="2400" dirty="0" smtClean="0">
                <a:solidFill>
                  <a:schemeClr val="bg1">
                    <a:lumMod val="85000"/>
                  </a:schemeClr>
                </a:solidFill>
              </a:rPr>
              <a:t> </a:t>
            </a:r>
            <a:r>
              <a:rPr lang="en-US" altLang="zh-CN" sz="2400" dirty="0" smtClean="0">
                <a:solidFill>
                  <a:schemeClr val="bg1">
                    <a:lumMod val="85000"/>
                  </a:schemeClr>
                </a:solidFill>
              </a:rPr>
              <a:t>removal</a:t>
            </a:r>
            <a:endParaRPr lang="zh-CN" altLang="en-US" sz="2400" dirty="0" smtClean="0">
              <a:solidFill>
                <a:schemeClr val="bg1">
                  <a:lumMod val="85000"/>
                </a:schemeClr>
              </a:solidFill>
            </a:endParaRPr>
          </a:p>
          <a:p>
            <a:pPr marL="342900" indent="-342900">
              <a:buAutoNum type="arabicPeriod"/>
            </a:pPr>
            <a:endParaRPr lang="zh-CN" altLang="en-US" sz="2400" dirty="0" smtClean="0">
              <a:solidFill>
                <a:schemeClr val="bg1">
                  <a:lumMod val="85000"/>
                </a:schemeClr>
              </a:solidFill>
            </a:endParaRPr>
          </a:p>
          <a:p>
            <a:pPr marL="342900" indent="-342900">
              <a:buFont typeface="Wingdings" charset="2"/>
              <a:buChar char="Ø"/>
            </a:pPr>
            <a:r>
              <a:rPr lang="en-US" altLang="zh-CN" sz="2400" dirty="0" smtClean="0">
                <a:solidFill>
                  <a:schemeClr val="bg1">
                    <a:lumMod val="85000"/>
                  </a:schemeClr>
                </a:solidFill>
              </a:rPr>
              <a:t>PCR</a:t>
            </a:r>
            <a:r>
              <a:rPr lang="zh-CN" altLang="en-US" sz="2400" dirty="0" smtClean="0">
                <a:solidFill>
                  <a:schemeClr val="bg1">
                    <a:lumMod val="85000"/>
                  </a:schemeClr>
                </a:solidFill>
              </a:rPr>
              <a:t> </a:t>
            </a:r>
            <a:r>
              <a:rPr lang="en-US" altLang="zh-CN" sz="2400" dirty="0" smtClean="0">
                <a:solidFill>
                  <a:schemeClr val="bg1">
                    <a:lumMod val="85000"/>
                  </a:schemeClr>
                </a:solidFill>
              </a:rPr>
              <a:t>duplicate</a:t>
            </a:r>
            <a:r>
              <a:rPr lang="zh-CN" altLang="en-US" sz="2400" dirty="0" smtClean="0">
                <a:solidFill>
                  <a:schemeClr val="bg1">
                    <a:lumMod val="85000"/>
                  </a:schemeClr>
                </a:solidFill>
              </a:rPr>
              <a:t> </a:t>
            </a:r>
            <a:r>
              <a:rPr lang="en-US" altLang="zh-CN" sz="2400" dirty="0" smtClean="0">
                <a:solidFill>
                  <a:schemeClr val="bg1">
                    <a:lumMod val="85000"/>
                  </a:schemeClr>
                </a:solidFill>
              </a:rPr>
              <a:t>removal</a:t>
            </a:r>
            <a:endParaRPr lang="zh-CN" altLang="en-US" sz="2400" dirty="0">
              <a:solidFill>
                <a:schemeClr val="bg1">
                  <a:lumMod val="85000"/>
                </a:schemeClr>
              </a:solidFill>
            </a:endParaRPr>
          </a:p>
        </p:txBody>
      </p:sp>
      <p:sp>
        <p:nvSpPr>
          <p:cNvPr id="6" name="TextBox 5"/>
          <p:cNvSpPr txBox="1"/>
          <p:nvPr/>
        </p:nvSpPr>
        <p:spPr>
          <a:xfrm>
            <a:off x="4523435" y="4105855"/>
            <a:ext cx="3259597" cy="1200329"/>
          </a:xfrm>
          <a:prstGeom prst="rect">
            <a:avLst/>
          </a:prstGeom>
          <a:noFill/>
        </p:spPr>
        <p:txBody>
          <a:bodyPr wrap="square" rtlCol="0">
            <a:spAutoFit/>
          </a:bodyPr>
          <a:lstStyle/>
          <a:p>
            <a:pPr marL="342900" indent="-342900">
              <a:buFont typeface="Wingdings" charset="2"/>
              <a:buChar char="Ø"/>
            </a:pPr>
            <a:r>
              <a:rPr lang="en-US" altLang="zh-CN" sz="2400" dirty="0" smtClean="0"/>
              <a:t>RNA-Star</a:t>
            </a:r>
            <a:r>
              <a:rPr lang="zh-CN" altLang="en-US" sz="2400" dirty="0" smtClean="0"/>
              <a:t> </a:t>
            </a:r>
            <a:r>
              <a:rPr lang="en-US" altLang="zh-CN" sz="2400" dirty="0" smtClean="0"/>
              <a:t>Alignment</a:t>
            </a:r>
            <a:endParaRPr lang="zh-CN" altLang="en-US" sz="2400" dirty="0" smtClean="0"/>
          </a:p>
          <a:p>
            <a:pPr marL="342900" indent="-342900">
              <a:buFont typeface="Wingdings" charset="2"/>
              <a:buChar char="Ø"/>
            </a:pPr>
            <a:endParaRPr lang="zh-CN" altLang="en-US" sz="2400" dirty="0" smtClean="0"/>
          </a:p>
          <a:p>
            <a:pPr marL="342900" indent="-342900">
              <a:buFont typeface="Wingdings" charset="2"/>
              <a:buChar char="Ø"/>
            </a:pPr>
            <a:r>
              <a:rPr lang="en-US" altLang="zh-CN" sz="2400" dirty="0" err="1" smtClean="0"/>
              <a:t>Novoalign</a:t>
            </a:r>
            <a:endParaRPr lang="zh-CN" altLang="en-US" sz="2400" dirty="0"/>
          </a:p>
        </p:txBody>
      </p:sp>
      <p:sp>
        <p:nvSpPr>
          <p:cNvPr id="7" name="TextBox 6"/>
          <p:cNvSpPr txBox="1"/>
          <p:nvPr/>
        </p:nvSpPr>
        <p:spPr>
          <a:xfrm>
            <a:off x="8378793" y="4105855"/>
            <a:ext cx="2804886" cy="1200329"/>
          </a:xfrm>
          <a:prstGeom prst="rect">
            <a:avLst/>
          </a:prstGeom>
          <a:noFill/>
        </p:spPr>
        <p:txBody>
          <a:bodyPr wrap="square" rtlCol="0">
            <a:spAutoFit/>
          </a:bodyPr>
          <a:lstStyle/>
          <a:p>
            <a:pPr marL="342900" indent="-342900">
              <a:buFont typeface="Wingdings" charset="2"/>
              <a:buChar char="Ø"/>
            </a:pPr>
            <a:r>
              <a:rPr lang="en-US" altLang="zh-CN" sz="2400" dirty="0" smtClean="0"/>
              <a:t>Piranha</a:t>
            </a:r>
            <a:endParaRPr lang="zh-CN" altLang="en-US" sz="2400" dirty="0" smtClean="0"/>
          </a:p>
          <a:p>
            <a:pPr marL="342900" indent="-342900">
              <a:buFont typeface="Wingdings" charset="2"/>
              <a:buChar char="Ø"/>
            </a:pPr>
            <a:endParaRPr lang="zh-CN" altLang="en-US" sz="2400" dirty="0" smtClean="0"/>
          </a:p>
          <a:p>
            <a:pPr marL="342900" indent="-342900">
              <a:buFont typeface="Wingdings" charset="2"/>
              <a:buChar char="Ø"/>
            </a:pPr>
            <a:r>
              <a:rPr lang="en-US" altLang="zh-CN" sz="2400" dirty="0" smtClean="0"/>
              <a:t>CIMS</a:t>
            </a:r>
            <a:endParaRPr lang="zh-CN" altLang="en-US" sz="2400" dirty="0"/>
          </a:p>
        </p:txBody>
      </p:sp>
      <p:sp>
        <p:nvSpPr>
          <p:cNvPr id="2" name="Slide Number Placeholder 1"/>
          <p:cNvSpPr>
            <a:spLocks noGrp="1"/>
          </p:cNvSpPr>
          <p:nvPr>
            <p:ph type="sldNum" sz="quarter" idx="12"/>
          </p:nvPr>
        </p:nvSpPr>
        <p:spPr/>
        <p:txBody>
          <a:bodyPr/>
          <a:lstStyle/>
          <a:p>
            <a:fld id="{D949A55A-ACCA-5847-B86D-B70BC40E7382}" type="slidenum">
              <a:rPr lang="en-US" smtClean="0"/>
              <a:t>16</a:t>
            </a:fld>
            <a:endParaRPr lang="en-US" dirty="0"/>
          </a:p>
        </p:txBody>
      </p:sp>
    </p:spTree>
    <p:extLst>
      <p:ext uri="{BB962C8B-B14F-4D97-AF65-F5344CB8AC3E}">
        <p14:creationId xmlns:p14="http://schemas.microsoft.com/office/powerpoint/2010/main" val="2767786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Mapping: RNA-STAR VS </a:t>
            </a:r>
            <a:r>
              <a:rPr lang="en-US" dirty="0" err="1" smtClean="0"/>
              <a:t>Novoalign</a:t>
            </a:r>
            <a:endParaRPr lang="en-US" dirty="0"/>
          </a:p>
        </p:txBody>
      </p:sp>
      <p:sp>
        <p:nvSpPr>
          <p:cNvPr id="3" name="Content Placeholder 2"/>
          <p:cNvSpPr>
            <a:spLocks noGrp="1"/>
          </p:cNvSpPr>
          <p:nvPr>
            <p:ph idx="1"/>
          </p:nvPr>
        </p:nvSpPr>
        <p:spPr>
          <a:xfrm>
            <a:off x="709863" y="1825625"/>
            <a:ext cx="4728411" cy="4351338"/>
          </a:xfrm>
        </p:spPr>
        <p:txBody>
          <a:bodyPr/>
          <a:lstStyle/>
          <a:p>
            <a:r>
              <a:rPr lang="en-US" dirty="0" err="1" smtClean="0"/>
              <a:t>RNAstar</a:t>
            </a:r>
            <a:r>
              <a:rPr lang="en-US" dirty="0" smtClean="0"/>
              <a:t>:</a:t>
            </a:r>
          </a:p>
          <a:p>
            <a:pPr marL="0" indent="0">
              <a:buNone/>
            </a:pPr>
            <a:r>
              <a:rPr lang="en-US" dirty="0" smtClean="0"/>
              <a:t>- Considers junction mapping</a:t>
            </a:r>
          </a:p>
          <a:p>
            <a:pPr>
              <a:buFontTx/>
              <a:buChar char="-"/>
            </a:pPr>
            <a:r>
              <a:rPr lang="en-US" dirty="0" smtClean="0"/>
              <a:t>Suitable for short reads</a:t>
            </a:r>
          </a:p>
          <a:p>
            <a:pPr>
              <a:buFontTx/>
              <a:buChar char="-"/>
            </a:pPr>
            <a:r>
              <a:rPr lang="en-US" dirty="0" smtClean="0"/>
              <a:t>Relatively High mapping rate for our data</a:t>
            </a:r>
          </a:p>
          <a:p>
            <a:pPr marL="0" indent="0">
              <a:buNone/>
            </a:pPr>
            <a:endParaRPr lang="en-US" dirty="0" smtClean="0"/>
          </a:p>
          <a:p>
            <a:pPr marL="0" indent="0">
              <a:buNone/>
            </a:pPr>
            <a:endParaRPr lang="en-US" dirty="0"/>
          </a:p>
        </p:txBody>
      </p:sp>
      <p:sp>
        <p:nvSpPr>
          <p:cNvPr id="4" name="Content Placeholder 2"/>
          <p:cNvSpPr txBox="1">
            <a:spLocks/>
          </p:cNvSpPr>
          <p:nvPr/>
        </p:nvSpPr>
        <p:spPr>
          <a:xfrm>
            <a:off x="5947610" y="1825625"/>
            <a:ext cx="540618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err="1" smtClean="0"/>
              <a:t>Novoalign</a:t>
            </a:r>
            <a:endParaRPr lang="en-US" dirty="0" smtClean="0"/>
          </a:p>
          <a:p>
            <a:pPr>
              <a:buFontTx/>
              <a:buChar char="-"/>
            </a:pPr>
            <a:r>
              <a:rPr lang="en-US" dirty="0" smtClean="0"/>
              <a:t>Compatible with CIMS </a:t>
            </a:r>
          </a:p>
          <a:p>
            <a:pPr>
              <a:buFontTx/>
              <a:buChar char="-"/>
            </a:pPr>
            <a:r>
              <a:rPr lang="en-US" dirty="0" smtClean="0"/>
              <a:t>Low mapping rate for our data </a:t>
            </a:r>
          </a:p>
          <a:p>
            <a:pPr marL="0" indent="0">
              <a:buFont typeface="Arial"/>
              <a:buNone/>
            </a:pPr>
            <a:endParaRPr lang="en-US" dirty="0" smtClean="0"/>
          </a:p>
          <a:p>
            <a:pPr marL="0" indent="0">
              <a:buFont typeface="Arial"/>
              <a:buNone/>
            </a:pPr>
            <a:endParaRPr lang="en-US" dirty="0"/>
          </a:p>
        </p:txBody>
      </p:sp>
      <p:sp>
        <p:nvSpPr>
          <p:cNvPr id="5" name="Slide Number Placeholder 4"/>
          <p:cNvSpPr>
            <a:spLocks noGrp="1"/>
          </p:cNvSpPr>
          <p:nvPr>
            <p:ph type="sldNum" sz="quarter" idx="12"/>
          </p:nvPr>
        </p:nvSpPr>
        <p:spPr/>
        <p:txBody>
          <a:bodyPr/>
          <a:lstStyle/>
          <a:p>
            <a:fld id="{D949A55A-ACCA-5847-B86D-B70BC40E7382}" type="slidenum">
              <a:rPr lang="en-US" smtClean="0"/>
              <a:t>17</a:t>
            </a:fld>
            <a:endParaRPr lang="en-US"/>
          </a:p>
        </p:txBody>
      </p:sp>
    </p:spTree>
    <p:extLst>
      <p:ext uri="{BB962C8B-B14F-4D97-AF65-F5344CB8AC3E}">
        <p14:creationId xmlns:p14="http://schemas.microsoft.com/office/powerpoint/2010/main" val="6903700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29" y="-131699"/>
            <a:ext cx="10515600" cy="1325563"/>
          </a:xfrm>
        </p:spPr>
        <p:txBody>
          <a:bodyPr/>
          <a:lstStyle/>
          <a:p>
            <a:r>
              <a:rPr lang="en-US" dirty="0"/>
              <a:t> </a:t>
            </a:r>
            <a:r>
              <a:rPr lang="en-US" dirty="0" smtClean="0"/>
              <a:t>  Peak calling: Piranha VS CIMS</a:t>
            </a:r>
            <a:endParaRPr lang="en-US" dirty="0"/>
          </a:p>
        </p:txBody>
      </p:sp>
      <p:sp>
        <p:nvSpPr>
          <p:cNvPr id="5" name="Content Placeholder 4"/>
          <p:cNvSpPr>
            <a:spLocks noGrp="1"/>
          </p:cNvSpPr>
          <p:nvPr>
            <p:ph idx="1"/>
          </p:nvPr>
        </p:nvSpPr>
        <p:spPr>
          <a:xfrm>
            <a:off x="1062790" y="1092952"/>
            <a:ext cx="1616242" cy="567405"/>
          </a:xfrm>
        </p:spPr>
        <p:txBody>
          <a:bodyPr/>
          <a:lstStyle/>
          <a:p>
            <a:r>
              <a:rPr lang="en-US" smtClean="0"/>
              <a:t>CIMS</a:t>
            </a:r>
            <a:endParaRPr lang="en-US"/>
          </a:p>
        </p:txBody>
      </p:sp>
      <p:grpSp>
        <p:nvGrpSpPr>
          <p:cNvPr id="14" name="Group 13"/>
          <p:cNvGrpSpPr/>
          <p:nvPr/>
        </p:nvGrpSpPr>
        <p:grpSpPr>
          <a:xfrm>
            <a:off x="2121571" y="1010653"/>
            <a:ext cx="5610726" cy="5662863"/>
            <a:chOff x="2474495" y="1010653"/>
            <a:chExt cx="5610726" cy="5662863"/>
          </a:xfrm>
        </p:grpSpPr>
        <p:grpSp>
          <p:nvGrpSpPr>
            <p:cNvPr id="10" name="Group 9"/>
            <p:cNvGrpSpPr/>
            <p:nvPr/>
          </p:nvGrpSpPr>
          <p:grpSpPr>
            <a:xfrm>
              <a:off x="2474495" y="1010653"/>
              <a:ext cx="5610726" cy="5606715"/>
              <a:chOff x="2474495" y="1010653"/>
              <a:chExt cx="5610726" cy="5606715"/>
            </a:xfrm>
          </p:grpSpPr>
          <p:grpSp>
            <p:nvGrpSpPr>
              <p:cNvPr id="8" name="Group 7"/>
              <p:cNvGrpSpPr/>
              <p:nvPr/>
            </p:nvGrpSpPr>
            <p:grpSpPr>
              <a:xfrm>
                <a:off x="2474495" y="1077814"/>
                <a:ext cx="5610726" cy="5539554"/>
                <a:chOff x="2474495" y="1077814"/>
                <a:chExt cx="5610726" cy="5539554"/>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4495" y="1077814"/>
                  <a:ext cx="5610726" cy="5539554"/>
                </a:xfrm>
                <a:prstGeom prst="rect">
                  <a:avLst/>
                </a:prstGeom>
              </p:spPr>
            </p:pic>
            <p:sp>
              <p:nvSpPr>
                <p:cNvPr id="7" name="Rectangle 6"/>
                <p:cNvSpPr/>
                <p:nvPr/>
              </p:nvSpPr>
              <p:spPr>
                <a:xfrm>
                  <a:off x="2474495" y="1077814"/>
                  <a:ext cx="268705" cy="279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5149516" y="1010653"/>
                <a:ext cx="2646947" cy="2374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4989095" y="3256547"/>
              <a:ext cx="3096126" cy="3416969"/>
              <a:chOff x="4989095" y="3256547"/>
              <a:chExt cx="3096126" cy="3416969"/>
            </a:xfrm>
          </p:grpSpPr>
          <p:sp>
            <p:nvSpPr>
              <p:cNvPr id="11" name="Rectangle 10"/>
              <p:cNvSpPr/>
              <p:nvPr/>
            </p:nvSpPr>
            <p:spPr>
              <a:xfrm>
                <a:off x="5598695" y="3256547"/>
                <a:ext cx="2486526" cy="1684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989095" y="4940968"/>
                <a:ext cx="2213810" cy="1732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r="39209" b="46901"/>
          <a:stretch/>
        </p:blipFill>
        <p:spPr>
          <a:xfrm>
            <a:off x="5598695" y="1092952"/>
            <a:ext cx="4338721" cy="3641558"/>
          </a:xfrm>
          <a:prstGeom prst="rect">
            <a:avLst/>
          </a:prstGeom>
        </p:spPr>
      </p:pic>
      <p:sp>
        <p:nvSpPr>
          <p:cNvPr id="16" name="TextBox 15"/>
          <p:cNvSpPr txBox="1"/>
          <p:nvPr/>
        </p:nvSpPr>
        <p:spPr>
          <a:xfrm>
            <a:off x="6801624" y="6502235"/>
            <a:ext cx="4203032" cy="368969"/>
          </a:xfrm>
          <a:prstGeom prst="rect">
            <a:avLst/>
          </a:prstGeom>
          <a:noFill/>
        </p:spPr>
        <p:txBody>
          <a:bodyPr wrap="square" rtlCol="0">
            <a:spAutoFit/>
          </a:bodyPr>
          <a:lstStyle/>
          <a:p>
            <a:r>
              <a:rPr lang="en-US" i="1" dirty="0" smtClean="0"/>
              <a:t>Zhang C, et al. Nature biotechnology. 2011</a:t>
            </a:r>
            <a:endParaRPr lang="en-US" i="1" dirty="0"/>
          </a:p>
        </p:txBody>
      </p:sp>
      <p:sp>
        <p:nvSpPr>
          <p:cNvPr id="17" name="TextBox 16"/>
          <p:cNvSpPr txBox="1"/>
          <p:nvPr/>
        </p:nvSpPr>
        <p:spPr>
          <a:xfrm>
            <a:off x="5450308" y="5127087"/>
            <a:ext cx="4796589" cy="923330"/>
          </a:xfrm>
          <a:prstGeom prst="rect">
            <a:avLst/>
          </a:prstGeom>
          <a:noFill/>
        </p:spPr>
        <p:txBody>
          <a:bodyPr wrap="square" rtlCol="0">
            <a:spAutoFit/>
          </a:bodyPr>
          <a:lstStyle/>
          <a:p>
            <a:pPr marL="285750" indent="-285750">
              <a:buFont typeface="Arial" charset="0"/>
              <a:buChar char="•"/>
            </a:pPr>
            <a:r>
              <a:rPr lang="en-US" dirty="0" smtClean="0"/>
              <a:t>Crosslinking mostly induces deletions</a:t>
            </a:r>
          </a:p>
          <a:p>
            <a:pPr marL="285750" indent="-285750">
              <a:buFont typeface="Arial" charset="0"/>
              <a:buChar char="•"/>
            </a:pPr>
            <a:r>
              <a:rPr lang="en-US" dirty="0" smtClean="0"/>
              <a:t>Crosslinking deletions allow precise mapping of interaction sites.</a:t>
            </a:r>
            <a:endParaRPr lang="en-US" dirty="0"/>
          </a:p>
        </p:txBody>
      </p:sp>
      <p:sp>
        <p:nvSpPr>
          <p:cNvPr id="3" name="Slide Number Placeholder 2"/>
          <p:cNvSpPr>
            <a:spLocks noGrp="1"/>
          </p:cNvSpPr>
          <p:nvPr>
            <p:ph type="sldNum" sz="quarter" idx="12"/>
          </p:nvPr>
        </p:nvSpPr>
        <p:spPr/>
        <p:txBody>
          <a:bodyPr/>
          <a:lstStyle/>
          <a:p>
            <a:fld id="{D949A55A-ACCA-5847-B86D-B70BC40E7382}" type="slidenum">
              <a:rPr lang="en-US" smtClean="0"/>
              <a:t>18</a:t>
            </a:fld>
            <a:endParaRPr lang="en-US"/>
          </a:p>
        </p:txBody>
      </p:sp>
    </p:spTree>
    <p:extLst>
      <p:ext uri="{BB962C8B-B14F-4D97-AF65-F5344CB8AC3E}">
        <p14:creationId xmlns:p14="http://schemas.microsoft.com/office/powerpoint/2010/main" val="18470656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4032" y="0"/>
            <a:ext cx="10515600" cy="1325563"/>
          </a:xfrm>
        </p:spPr>
        <p:txBody>
          <a:bodyPr/>
          <a:lstStyle/>
          <a:p>
            <a:r>
              <a:rPr lang="en-US" dirty="0" smtClean="0"/>
              <a:t>Crosslinking Bias?</a:t>
            </a:r>
            <a:endParaRPr lang="en-US" dirty="0"/>
          </a:p>
        </p:txBody>
      </p:sp>
      <p:grpSp>
        <p:nvGrpSpPr>
          <p:cNvPr id="7" name="Group 6"/>
          <p:cNvGrpSpPr/>
          <p:nvPr/>
        </p:nvGrpSpPr>
        <p:grpSpPr>
          <a:xfrm>
            <a:off x="1489910" y="1325563"/>
            <a:ext cx="8740093" cy="3524183"/>
            <a:chOff x="1923047" y="1325563"/>
            <a:chExt cx="8740093" cy="3524183"/>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2281" r="-406" b="34035"/>
            <a:stretch/>
          </p:blipFill>
          <p:spPr>
            <a:xfrm>
              <a:off x="1923047" y="1325563"/>
              <a:ext cx="8740093" cy="3524183"/>
            </a:xfrm>
            <a:prstGeom prst="rect">
              <a:avLst/>
            </a:prstGeom>
          </p:spPr>
        </p:pic>
        <p:sp>
          <p:nvSpPr>
            <p:cNvPr id="5" name="Rectangle 4"/>
            <p:cNvSpPr/>
            <p:nvPr/>
          </p:nvSpPr>
          <p:spPr>
            <a:xfrm>
              <a:off x="1954129" y="1469942"/>
              <a:ext cx="322848" cy="4390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1682416" y="4994125"/>
            <a:ext cx="7299157" cy="461665"/>
          </a:xfrm>
          <a:prstGeom prst="rect">
            <a:avLst/>
          </a:prstGeom>
          <a:noFill/>
        </p:spPr>
        <p:txBody>
          <a:bodyPr wrap="square" rtlCol="0">
            <a:spAutoFit/>
          </a:bodyPr>
          <a:lstStyle/>
          <a:p>
            <a:r>
              <a:rPr lang="en-US" sz="2400" dirty="0" smtClean="0"/>
              <a:t>Preferential protein binding? Or bias in cross-linking?</a:t>
            </a:r>
            <a:endParaRPr lang="en-US" sz="2400" dirty="0"/>
          </a:p>
        </p:txBody>
      </p:sp>
      <p:sp>
        <p:nvSpPr>
          <p:cNvPr id="3" name="Slide Number Placeholder 2"/>
          <p:cNvSpPr>
            <a:spLocks noGrp="1"/>
          </p:cNvSpPr>
          <p:nvPr>
            <p:ph type="sldNum" sz="quarter" idx="12"/>
          </p:nvPr>
        </p:nvSpPr>
        <p:spPr/>
        <p:txBody>
          <a:bodyPr/>
          <a:lstStyle/>
          <a:p>
            <a:fld id="{D949A55A-ACCA-5847-B86D-B70BC40E7382}" type="slidenum">
              <a:rPr lang="en-US" smtClean="0"/>
              <a:t>19</a:t>
            </a:fld>
            <a:endParaRPr lang="en-US"/>
          </a:p>
        </p:txBody>
      </p:sp>
      <p:sp>
        <p:nvSpPr>
          <p:cNvPr id="8" name="TextBox 7"/>
          <p:cNvSpPr txBox="1"/>
          <p:nvPr/>
        </p:nvSpPr>
        <p:spPr>
          <a:xfrm>
            <a:off x="6695298" y="6380786"/>
            <a:ext cx="4203032" cy="368969"/>
          </a:xfrm>
          <a:prstGeom prst="rect">
            <a:avLst/>
          </a:prstGeom>
          <a:noFill/>
        </p:spPr>
        <p:txBody>
          <a:bodyPr wrap="square" rtlCol="0">
            <a:spAutoFit/>
          </a:bodyPr>
          <a:lstStyle/>
          <a:p>
            <a:r>
              <a:rPr lang="en-US" i="1" dirty="0" smtClean="0"/>
              <a:t>Zhang C, et al. Nature biotechnology. 2011</a:t>
            </a:r>
            <a:endParaRPr lang="en-US" i="1" dirty="0"/>
          </a:p>
        </p:txBody>
      </p:sp>
    </p:spTree>
    <p:extLst>
      <p:ext uri="{BB962C8B-B14F-4D97-AF65-F5344CB8AC3E}">
        <p14:creationId xmlns:p14="http://schemas.microsoft.com/office/powerpoint/2010/main" val="9582681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057303" y="1048777"/>
            <a:ext cx="4642948" cy="2186195"/>
            <a:chOff x="1035959" y="16042"/>
            <a:chExt cx="4642948" cy="2186195"/>
          </a:xfrm>
        </p:grpSpPr>
        <p:sp>
          <p:nvSpPr>
            <p:cNvPr id="6" name="Rectangle 5"/>
            <p:cNvSpPr/>
            <p:nvPr/>
          </p:nvSpPr>
          <p:spPr>
            <a:xfrm>
              <a:off x="1035959" y="982625"/>
              <a:ext cx="4642948" cy="254029"/>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2122043" y="584904"/>
              <a:ext cx="718487" cy="0"/>
            </a:xfrm>
            <a:prstGeom prst="line">
              <a:avLst/>
            </a:prstGeom>
            <a:ln w="38100">
              <a:solidFill>
                <a:schemeClr val="accent1">
                  <a:lumMod val="75000"/>
                </a:schemeClr>
              </a:solidFill>
            </a:ln>
            <a:effectLst>
              <a:outerShdw blurRad="50800" dist="762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122043" y="369650"/>
              <a:ext cx="718487" cy="0"/>
            </a:xfrm>
            <a:prstGeom prst="line">
              <a:avLst/>
            </a:prstGeom>
            <a:ln w="38100"/>
            <a:effectLst>
              <a:outerShdw blurRad="50800" dist="762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9" name="Straight Connector 8"/>
            <p:cNvCxnSpPr/>
            <p:nvPr/>
          </p:nvCxnSpPr>
          <p:spPr>
            <a:xfrm>
              <a:off x="2124062" y="754016"/>
              <a:ext cx="718487" cy="0"/>
            </a:xfrm>
            <a:prstGeom prst="line">
              <a:avLst/>
            </a:prstGeom>
            <a:ln w="38100"/>
            <a:effectLst>
              <a:outerShdw blurRad="50800" dist="762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481286" y="906416"/>
              <a:ext cx="718487" cy="0"/>
            </a:xfrm>
            <a:prstGeom prst="line">
              <a:avLst/>
            </a:prstGeom>
            <a:ln w="38100"/>
            <a:effectLst>
              <a:outerShdw blurRad="50800" dist="762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3128621" y="369650"/>
              <a:ext cx="718487" cy="0"/>
            </a:xfrm>
            <a:prstGeom prst="line">
              <a:avLst/>
            </a:prstGeom>
            <a:ln w="38100"/>
            <a:effectLst>
              <a:outerShdw blurRad="50800" dist="762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3128621" y="584904"/>
              <a:ext cx="718487" cy="0"/>
            </a:xfrm>
            <a:prstGeom prst="line">
              <a:avLst/>
            </a:prstGeom>
            <a:ln w="38100"/>
            <a:effectLst>
              <a:outerShdw blurRad="50800" dist="762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122043" y="16042"/>
              <a:ext cx="2019" cy="1754712"/>
            </a:xfrm>
            <a:prstGeom prst="line">
              <a:avLst/>
            </a:prstGeom>
            <a:ln w="28575">
              <a:solidFill>
                <a:schemeClr val="accent2"/>
              </a:solidFill>
              <a:prstDash val="lgDashDot"/>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938244" y="1832905"/>
              <a:ext cx="301660" cy="369332"/>
            </a:xfrm>
            <a:prstGeom prst="rect">
              <a:avLst/>
            </a:prstGeom>
            <a:noFill/>
            <a:ln>
              <a:solidFill>
                <a:schemeClr val="tx1"/>
              </a:solidFill>
            </a:ln>
          </p:spPr>
          <p:txBody>
            <a:bodyPr wrap="none" rtlCol="0">
              <a:spAutoFit/>
            </a:bodyPr>
            <a:lstStyle/>
            <a:p>
              <a:r>
                <a:rPr lang="en-US" dirty="0" smtClean="0"/>
                <a:t>3</a:t>
              </a:r>
              <a:endParaRPr lang="en-US" dirty="0"/>
            </a:p>
          </p:txBody>
        </p:sp>
        <p:cxnSp>
          <p:nvCxnSpPr>
            <p:cNvPr id="16" name="Straight Connector 15"/>
            <p:cNvCxnSpPr/>
            <p:nvPr/>
          </p:nvCxnSpPr>
          <p:spPr>
            <a:xfrm>
              <a:off x="2479267" y="27720"/>
              <a:ext cx="2019" cy="1754712"/>
            </a:xfrm>
            <a:prstGeom prst="line">
              <a:avLst/>
            </a:prstGeom>
            <a:ln w="28575">
              <a:solidFill>
                <a:schemeClr val="accent2"/>
              </a:solidFill>
              <a:prstDash val="lgDashDot"/>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2330456" y="1832905"/>
              <a:ext cx="301660" cy="369332"/>
            </a:xfrm>
            <a:prstGeom prst="rect">
              <a:avLst/>
            </a:prstGeom>
            <a:noFill/>
            <a:ln>
              <a:solidFill>
                <a:schemeClr val="tx1"/>
              </a:solidFill>
            </a:ln>
          </p:spPr>
          <p:txBody>
            <a:bodyPr wrap="none" rtlCol="0">
              <a:spAutoFit/>
            </a:bodyPr>
            <a:lstStyle/>
            <a:p>
              <a:r>
                <a:rPr lang="en-US" dirty="0" smtClean="0"/>
                <a:t>1</a:t>
              </a:r>
              <a:endParaRPr lang="en-US" dirty="0"/>
            </a:p>
          </p:txBody>
        </p:sp>
        <p:cxnSp>
          <p:nvCxnSpPr>
            <p:cNvPr id="18" name="Straight Connector 17"/>
            <p:cNvCxnSpPr/>
            <p:nvPr/>
          </p:nvCxnSpPr>
          <p:spPr>
            <a:xfrm>
              <a:off x="3128621" y="18718"/>
              <a:ext cx="2019" cy="1683504"/>
            </a:xfrm>
            <a:prstGeom prst="line">
              <a:avLst/>
            </a:prstGeom>
            <a:ln w="28575">
              <a:solidFill>
                <a:schemeClr val="accent2"/>
              </a:solidFill>
              <a:prstDash val="lgDashDot"/>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048943" y="1832905"/>
              <a:ext cx="301660" cy="369332"/>
            </a:xfrm>
            <a:prstGeom prst="rect">
              <a:avLst/>
            </a:prstGeom>
            <a:noFill/>
            <a:ln>
              <a:solidFill>
                <a:schemeClr val="tx1"/>
              </a:solidFill>
            </a:ln>
          </p:spPr>
          <p:txBody>
            <a:bodyPr wrap="none" rtlCol="0">
              <a:spAutoFit/>
            </a:bodyPr>
            <a:lstStyle/>
            <a:p>
              <a:r>
                <a:rPr lang="en-US" dirty="0"/>
                <a:t>2</a:t>
              </a:r>
            </a:p>
          </p:txBody>
        </p:sp>
      </p:grpSp>
      <p:sp>
        <p:nvSpPr>
          <p:cNvPr id="20" name="TextBox 19"/>
          <p:cNvSpPr txBox="1"/>
          <p:nvPr/>
        </p:nvSpPr>
        <p:spPr>
          <a:xfrm>
            <a:off x="1472487" y="3632692"/>
            <a:ext cx="846731" cy="369332"/>
          </a:xfrm>
          <a:prstGeom prst="rect">
            <a:avLst/>
          </a:prstGeom>
          <a:noFill/>
        </p:spPr>
        <p:txBody>
          <a:bodyPr wrap="none" rtlCol="0">
            <a:spAutoFit/>
          </a:bodyPr>
          <a:lstStyle/>
          <a:p>
            <a:r>
              <a:rPr lang="en-US" b="1" dirty="0" smtClean="0">
                <a:solidFill>
                  <a:srgbClr val="FF0000"/>
                </a:solidFill>
              </a:rPr>
              <a:t>Step 2:</a:t>
            </a:r>
            <a:endParaRPr lang="en-US" b="1" dirty="0">
              <a:solidFill>
                <a:srgbClr val="FF0000"/>
              </a:solidFill>
            </a:endParaRPr>
          </a:p>
        </p:txBody>
      </p:sp>
      <p:sp>
        <p:nvSpPr>
          <p:cNvPr id="21" name="TextBox 20"/>
          <p:cNvSpPr txBox="1"/>
          <p:nvPr/>
        </p:nvSpPr>
        <p:spPr>
          <a:xfrm>
            <a:off x="3036328" y="4232623"/>
            <a:ext cx="301660" cy="369332"/>
          </a:xfrm>
          <a:prstGeom prst="rect">
            <a:avLst/>
          </a:prstGeom>
          <a:noFill/>
          <a:ln>
            <a:solidFill>
              <a:schemeClr val="tx1"/>
            </a:solidFill>
          </a:ln>
        </p:spPr>
        <p:txBody>
          <a:bodyPr wrap="none" rtlCol="0">
            <a:spAutoFit/>
          </a:bodyPr>
          <a:lstStyle/>
          <a:p>
            <a:pPr algn="ctr"/>
            <a:r>
              <a:rPr lang="en-US" dirty="0" smtClean="0"/>
              <a:t>3</a:t>
            </a:r>
            <a:endParaRPr lang="en-US" dirty="0"/>
          </a:p>
        </p:txBody>
      </p:sp>
      <p:sp>
        <p:nvSpPr>
          <p:cNvPr id="22" name="TextBox 21"/>
          <p:cNvSpPr txBox="1"/>
          <p:nvPr/>
        </p:nvSpPr>
        <p:spPr>
          <a:xfrm>
            <a:off x="3428540" y="4232623"/>
            <a:ext cx="301660" cy="369332"/>
          </a:xfrm>
          <a:prstGeom prst="rect">
            <a:avLst/>
          </a:prstGeom>
          <a:noFill/>
          <a:ln>
            <a:solidFill>
              <a:schemeClr val="tx1"/>
            </a:solidFill>
          </a:ln>
        </p:spPr>
        <p:txBody>
          <a:bodyPr wrap="none" rtlCol="0">
            <a:spAutoFit/>
          </a:bodyPr>
          <a:lstStyle/>
          <a:p>
            <a:pPr algn="ctr"/>
            <a:r>
              <a:rPr lang="en-US" dirty="0" smtClean="0"/>
              <a:t>1</a:t>
            </a:r>
            <a:endParaRPr lang="en-US" dirty="0"/>
          </a:p>
        </p:txBody>
      </p:sp>
      <p:sp>
        <p:nvSpPr>
          <p:cNvPr id="23" name="TextBox 22"/>
          <p:cNvSpPr txBox="1"/>
          <p:nvPr/>
        </p:nvSpPr>
        <p:spPr>
          <a:xfrm>
            <a:off x="3846265" y="4232623"/>
            <a:ext cx="301660" cy="369332"/>
          </a:xfrm>
          <a:prstGeom prst="rect">
            <a:avLst/>
          </a:prstGeom>
          <a:noFill/>
          <a:ln>
            <a:solidFill>
              <a:schemeClr val="tx1"/>
            </a:solidFill>
          </a:ln>
        </p:spPr>
        <p:txBody>
          <a:bodyPr wrap="none" rtlCol="0">
            <a:spAutoFit/>
          </a:bodyPr>
          <a:lstStyle/>
          <a:p>
            <a:pPr algn="ctr"/>
            <a:r>
              <a:rPr lang="en-US" dirty="0" smtClean="0"/>
              <a:t>2</a:t>
            </a:r>
            <a:endParaRPr lang="en-US" dirty="0"/>
          </a:p>
        </p:txBody>
      </p:sp>
      <p:sp>
        <p:nvSpPr>
          <p:cNvPr id="24" name="TextBox 23"/>
          <p:cNvSpPr txBox="1"/>
          <p:nvPr/>
        </p:nvSpPr>
        <p:spPr>
          <a:xfrm>
            <a:off x="2699416" y="3632692"/>
            <a:ext cx="4338072" cy="369332"/>
          </a:xfrm>
          <a:prstGeom prst="rect">
            <a:avLst/>
          </a:prstGeom>
          <a:noFill/>
        </p:spPr>
        <p:txBody>
          <a:bodyPr wrap="none" rtlCol="0">
            <a:spAutoFit/>
          </a:bodyPr>
          <a:lstStyle/>
          <a:p>
            <a:r>
              <a:rPr lang="en-US" dirty="0" smtClean="0"/>
              <a:t>Select the bins with some reads starts inside</a:t>
            </a:r>
            <a:endParaRPr lang="en-US" dirty="0"/>
          </a:p>
        </p:txBody>
      </p:sp>
      <p:sp>
        <p:nvSpPr>
          <p:cNvPr id="25" name="TextBox 24"/>
          <p:cNvSpPr txBox="1"/>
          <p:nvPr/>
        </p:nvSpPr>
        <p:spPr>
          <a:xfrm>
            <a:off x="1472487" y="1133991"/>
            <a:ext cx="846731" cy="369332"/>
          </a:xfrm>
          <a:prstGeom prst="rect">
            <a:avLst/>
          </a:prstGeom>
          <a:noFill/>
        </p:spPr>
        <p:txBody>
          <a:bodyPr wrap="none" rtlCol="0">
            <a:spAutoFit/>
          </a:bodyPr>
          <a:lstStyle/>
          <a:p>
            <a:r>
              <a:rPr lang="en-US" b="1" dirty="0" smtClean="0">
                <a:solidFill>
                  <a:srgbClr val="FF0000"/>
                </a:solidFill>
              </a:rPr>
              <a:t>Step </a:t>
            </a:r>
            <a:r>
              <a:rPr lang="en-US" altLang="zh-CN" b="1" dirty="0" smtClean="0">
                <a:solidFill>
                  <a:srgbClr val="FF0000"/>
                </a:solidFill>
              </a:rPr>
              <a:t>1</a:t>
            </a:r>
            <a:r>
              <a:rPr lang="en-US" b="1" dirty="0" smtClean="0">
                <a:solidFill>
                  <a:srgbClr val="FF0000"/>
                </a:solidFill>
              </a:rPr>
              <a:t>:</a:t>
            </a:r>
            <a:endParaRPr lang="en-US" b="1" dirty="0">
              <a:solidFill>
                <a:srgbClr val="FF0000"/>
              </a:solidFill>
            </a:endParaRPr>
          </a:p>
        </p:txBody>
      </p:sp>
      <p:cxnSp>
        <p:nvCxnSpPr>
          <p:cNvPr id="26" name="Straight Connector 25"/>
          <p:cNvCxnSpPr/>
          <p:nvPr/>
        </p:nvCxnSpPr>
        <p:spPr>
          <a:xfrm>
            <a:off x="3844246" y="1053181"/>
            <a:ext cx="2019" cy="1683504"/>
          </a:xfrm>
          <a:prstGeom prst="line">
            <a:avLst/>
          </a:prstGeom>
          <a:ln w="28575">
            <a:solidFill>
              <a:schemeClr val="accent2"/>
            </a:solidFill>
            <a:prstDash val="lgDashDot"/>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3713063" y="2863770"/>
            <a:ext cx="301660" cy="369332"/>
          </a:xfrm>
          <a:prstGeom prst="rect">
            <a:avLst/>
          </a:prstGeom>
          <a:noFill/>
          <a:ln>
            <a:solidFill>
              <a:schemeClr val="tx1"/>
            </a:solidFill>
          </a:ln>
        </p:spPr>
        <p:txBody>
          <a:bodyPr wrap="none" rtlCol="0">
            <a:spAutoFit/>
          </a:bodyPr>
          <a:lstStyle/>
          <a:p>
            <a:r>
              <a:rPr lang="en-US" altLang="zh-CN" dirty="0" smtClean="0"/>
              <a:t>0</a:t>
            </a:r>
            <a:endParaRPr lang="en-US" dirty="0"/>
          </a:p>
        </p:txBody>
      </p:sp>
      <p:sp>
        <p:nvSpPr>
          <p:cNvPr id="28" name="Title 1"/>
          <p:cNvSpPr>
            <a:spLocks noGrp="1"/>
          </p:cNvSpPr>
          <p:nvPr>
            <p:ph type="title"/>
          </p:nvPr>
        </p:nvSpPr>
        <p:spPr>
          <a:xfrm>
            <a:off x="572171" y="-131699"/>
            <a:ext cx="10515600" cy="1325563"/>
          </a:xfrm>
        </p:spPr>
        <p:txBody>
          <a:bodyPr/>
          <a:lstStyle/>
          <a:p>
            <a:r>
              <a:rPr lang="en-US" dirty="0"/>
              <a:t> </a:t>
            </a:r>
            <a:r>
              <a:rPr lang="en-US" dirty="0" smtClean="0"/>
              <a:t>  Peak calling: Piranha VS CIMS</a:t>
            </a:r>
            <a:endParaRPr lang="en-US" dirty="0"/>
          </a:p>
        </p:txBody>
      </p:sp>
      <p:pic>
        <p:nvPicPr>
          <p:cNvPr id="31" name="Picture 30" descr="Screen Shot 2015-07-07 at 3.35.30 PM.png"/>
          <p:cNvPicPr>
            <a:picLocks noChangeAspect="1"/>
          </p:cNvPicPr>
          <p:nvPr/>
        </p:nvPicPr>
        <p:blipFill rotWithShape="1">
          <a:blip r:embed="rId3">
            <a:extLst>
              <a:ext uri="{28A0092B-C50C-407E-A947-70E740481C1C}">
                <a14:useLocalDpi xmlns:a14="http://schemas.microsoft.com/office/drawing/2010/main" val="0"/>
              </a:ext>
            </a:extLst>
          </a:blip>
          <a:srcRect l="52193" r="25275"/>
          <a:stretch/>
        </p:blipFill>
        <p:spPr>
          <a:xfrm>
            <a:off x="7417686" y="1076628"/>
            <a:ext cx="3340312" cy="3433199"/>
          </a:xfrm>
          <a:prstGeom prst="rect">
            <a:avLst/>
          </a:prstGeom>
        </p:spPr>
      </p:pic>
      <p:sp>
        <p:nvSpPr>
          <p:cNvPr id="33" name="TextBox 32"/>
          <p:cNvSpPr txBox="1"/>
          <p:nvPr/>
        </p:nvSpPr>
        <p:spPr>
          <a:xfrm>
            <a:off x="1270000" y="4701886"/>
            <a:ext cx="9817771" cy="1938992"/>
          </a:xfrm>
          <a:prstGeom prst="rect">
            <a:avLst/>
          </a:prstGeom>
          <a:noFill/>
        </p:spPr>
        <p:txBody>
          <a:bodyPr wrap="square" rtlCol="0">
            <a:spAutoFit/>
          </a:bodyPr>
          <a:lstStyle/>
          <a:p>
            <a:pPr lvl="1"/>
            <a:r>
              <a:rPr lang="en-US" sz="2000" dirty="0" smtClean="0"/>
              <a:t>Problems:</a:t>
            </a:r>
            <a:endParaRPr lang="en-US" sz="2000" dirty="0"/>
          </a:p>
          <a:p>
            <a:pPr lvl="2"/>
            <a:r>
              <a:rPr lang="en-US" sz="2000" dirty="0"/>
              <a:t>PCR duplicates can not be controlled in </a:t>
            </a:r>
            <a:r>
              <a:rPr lang="en-US" sz="2000" i="1" dirty="0" smtClean="0"/>
              <a:t>this</a:t>
            </a:r>
            <a:r>
              <a:rPr lang="en-US" sz="2000" dirty="0" smtClean="0"/>
              <a:t> </a:t>
            </a:r>
            <a:r>
              <a:rPr lang="en-US" sz="2000" dirty="0"/>
              <a:t>data set</a:t>
            </a:r>
          </a:p>
          <a:p>
            <a:pPr lvl="2"/>
            <a:r>
              <a:rPr lang="en-US" sz="2000" dirty="0"/>
              <a:t>Bin size need to be determined</a:t>
            </a:r>
          </a:p>
          <a:p>
            <a:pPr lvl="3"/>
            <a:r>
              <a:rPr lang="en-US" sz="2000" dirty="0"/>
              <a:t>Larger bin =&gt; less sensitive to outliers but difficult to identify the </a:t>
            </a:r>
            <a:r>
              <a:rPr lang="en-US" sz="2000" dirty="0" err="1"/>
              <a:t>miRNA</a:t>
            </a:r>
            <a:r>
              <a:rPr lang="en-US" sz="2000" dirty="0"/>
              <a:t> site</a:t>
            </a:r>
          </a:p>
          <a:p>
            <a:pPr lvl="3"/>
            <a:r>
              <a:rPr lang="en-US" sz="2000" dirty="0"/>
              <a:t>Smaller bin =&gt; more sensitive to PCR duplicates but higher resolution</a:t>
            </a:r>
          </a:p>
          <a:p>
            <a:endParaRPr lang="en-US" sz="2000" dirty="0"/>
          </a:p>
        </p:txBody>
      </p:sp>
      <p:sp>
        <p:nvSpPr>
          <p:cNvPr id="2" name="Slide Number Placeholder 1"/>
          <p:cNvSpPr>
            <a:spLocks noGrp="1"/>
          </p:cNvSpPr>
          <p:nvPr>
            <p:ph type="sldNum" sz="quarter" idx="12"/>
          </p:nvPr>
        </p:nvSpPr>
        <p:spPr/>
        <p:txBody>
          <a:bodyPr/>
          <a:lstStyle/>
          <a:p>
            <a:fld id="{D949A55A-ACCA-5847-B86D-B70BC40E7382}" type="slidenum">
              <a:rPr lang="en-US" smtClean="0"/>
              <a:t>20</a:t>
            </a:fld>
            <a:endParaRPr lang="en-US"/>
          </a:p>
        </p:txBody>
      </p:sp>
    </p:spTree>
    <p:extLst>
      <p:ext uri="{BB962C8B-B14F-4D97-AF65-F5344CB8AC3E}">
        <p14:creationId xmlns:p14="http://schemas.microsoft.com/office/powerpoint/2010/main" val="9754918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9742"/>
            <a:ext cx="8229600" cy="1143000"/>
          </a:xfrm>
        </p:spPr>
        <p:txBody>
          <a:bodyPr/>
          <a:lstStyle/>
          <a:p>
            <a:r>
              <a:rPr lang="en-US" dirty="0" smtClean="0"/>
              <a:t>Development</a:t>
            </a:r>
            <a:r>
              <a:rPr lang="zh-CN" altLang="en-US" dirty="0" smtClean="0"/>
              <a:t> </a:t>
            </a:r>
            <a:r>
              <a:rPr lang="en-US" altLang="zh-CN" dirty="0" smtClean="0"/>
              <a:t>of</a:t>
            </a:r>
            <a:r>
              <a:rPr lang="zh-CN" altLang="en-US" dirty="0" smtClean="0"/>
              <a:t> </a:t>
            </a:r>
            <a:r>
              <a:rPr lang="en-US" altLang="zh-CN" dirty="0" smtClean="0"/>
              <a:t>Arteries</a:t>
            </a:r>
            <a:r>
              <a:rPr lang="zh-CN" altLang="en-US" dirty="0" smtClean="0"/>
              <a:t> </a:t>
            </a:r>
            <a:r>
              <a:rPr lang="en-US" altLang="zh-CN" dirty="0" smtClean="0"/>
              <a:t>and</a:t>
            </a:r>
            <a:r>
              <a:rPr lang="zh-CN" altLang="en-US" dirty="0" smtClean="0"/>
              <a:t> </a:t>
            </a:r>
            <a:r>
              <a:rPr lang="en-US" altLang="zh-CN" dirty="0" smtClean="0"/>
              <a:t>Veins</a:t>
            </a:r>
            <a:endParaRPr lang="en-US" dirty="0"/>
          </a:p>
        </p:txBody>
      </p:sp>
      <p:pic>
        <p:nvPicPr>
          <p:cNvPr id="4" name="Picture 3" descr="fishzzzz.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8774" y="1447047"/>
            <a:ext cx="3013426" cy="1989781"/>
          </a:xfrm>
          <a:prstGeom prst="rect">
            <a:avLst/>
          </a:prstGeom>
        </p:spPr>
      </p:pic>
      <p:sp>
        <p:nvSpPr>
          <p:cNvPr id="6" name="TextBox 5"/>
          <p:cNvSpPr txBox="1"/>
          <p:nvPr/>
        </p:nvSpPr>
        <p:spPr>
          <a:xfrm>
            <a:off x="2612300" y="4074743"/>
            <a:ext cx="3825875" cy="2831544"/>
          </a:xfrm>
          <a:prstGeom prst="rect">
            <a:avLst/>
          </a:prstGeom>
          <a:noFill/>
        </p:spPr>
        <p:txBody>
          <a:bodyPr wrap="square" rtlCol="0">
            <a:spAutoFit/>
          </a:bodyPr>
          <a:lstStyle/>
          <a:p>
            <a:r>
              <a:rPr lang="en-US" sz="2000" dirty="0"/>
              <a:t>HITS</a:t>
            </a:r>
            <a:r>
              <a:rPr lang="en-US" altLang="zh-CN" sz="2000" dirty="0"/>
              <a:t>-CLIP</a:t>
            </a:r>
            <a:r>
              <a:rPr lang="zh-CN" altLang="en-US" sz="2000" dirty="0"/>
              <a:t> </a:t>
            </a:r>
            <a:r>
              <a:rPr lang="en-US" altLang="zh-CN" sz="2000" dirty="0"/>
              <a:t>for</a:t>
            </a:r>
            <a:r>
              <a:rPr lang="zh-CN" altLang="en-US" sz="2000" dirty="0"/>
              <a:t> </a:t>
            </a:r>
            <a:r>
              <a:rPr lang="en-US" altLang="zh-CN" sz="2000" dirty="0"/>
              <a:t>arteries</a:t>
            </a:r>
            <a:r>
              <a:rPr lang="zh-CN" altLang="en-US" sz="2000" dirty="0"/>
              <a:t> </a:t>
            </a:r>
            <a:r>
              <a:rPr lang="en-US" altLang="zh-CN" sz="2000" dirty="0"/>
              <a:t>and</a:t>
            </a:r>
            <a:r>
              <a:rPr lang="zh-CN" altLang="en-US" sz="2000" dirty="0"/>
              <a:t> </a:t>
            </a:r>
            <a:r>
              <a:rPr lang="en-US" altLang="zh-CN" sz="2000" dirty="0"/>
              <a:t>veins:</a:t>
            </a:r>
          </a:p>
          <a:p>
            <a:r>
              <a:rPr lang="en-US" sz="2000" dirty="0"/>
              <a:t>	Arteries</a:t>
            </a:r>
            <a:r>
              <a:rPr lang="zh-CN" altLang="en-US" sz="2000" dirty="0"/>
              <a:t>_</a:t>
            </a:r>
            <a:r>
              <a:rPr lang="en-US" altLang="zh-CN" sz="2000" dirty="0"/>
              <a:t>E1</a:t>
            </a:r>
          </a:p>
          <a:p>
            <a:r>
              <a:rPr lang="en-US" sz="2000" dirty="0"/>
              <a:t>	Arteries</a:t>
            </a:r>
            <a:r>
              <a:rPr lang="zh-CN" altLang="en-US" sz="2000" dirty="0"/>
              <a:t>_</a:t>
            </a:r>
            <a:r>
              <a:rPr lang="en-US" altLang="zh-CN" sz="2000" dirty="0"/>
              <a:t>E3</a:t>
            </a:r>
          </a:p>
          <a:p>
            <a:r>
              <a:rPr lang="en-US" sz="2000" dirty="0"/>
              <a:t>	Veins</a:t>
            </a:r>
            <a:r>
              <a:rPr lang="zh-CN" altLang="zh-CN" sz="2000" dirty="0"/>
              <a:t>_</a:t>
            </a:r>
            <a:r>
              <a:rPr lang="en-US" altLang="zh-CN" sz="2000" dirty="0"/>
              <a:t>E2</a:t>
            </a:r>
            <a:r>
              <a:rPr lang="zh-CN" altLang="en-US" sz="2000" dirty="0"/>
              <a:t> *</a:t>
            </a:r>
            <a:endParaRPr lang="en-US" altLang="zh-CN" sz="2000" dirty="0"/>
          </a:p>
          <a:p>
            <a:r>
              <a:rPr lang="en-US" sz="2000" dirty="0"/>
              <a:t>	Veins</a:t>
            </a:r>
            <a:r>
              <a:rPr lang="en-US" altLang="zh-CN" sz="2000" dirty="0"/>
              <a:t>_E3</a:t>
            </a:r>
          </a:p>
          <a:p>
            <a:r>
              <a:rPr lang="en-US" altLang="zh-CN" sz="2000" dirty="0"/>
              <a:t>	</a:t>
            </a:r>
            <a:r>
              <a:rPr lang="zh-CN" altLang="zh-CN" sz="2000" dirty="0"/>
              <a:t>+</a:t>
            </a:r>
            <a:endParaRPr lang="en-US" altLang="zh-CN" sz="2000" dirty="0"/>
          </a:p>
          <a:p>
            <a:r>
              <a:rPr lang="en-US" altLang="zh-CN" sz="2000" dirty="0"/>
              <a:t>	Arteries_L1</a:t>
            </a:r>
          </a:p>
          <a:p>
            <a:r>
              <a:rPr lang="en-US" altLang="zh-CN" sz="2000" dirty="0"/>
              <a:t>	Veins_L2</a:t>
            </a:r>
          </a:p>
          <a:p>
            <a:endParaRPr lang="en-US" dirty="0"/>
          </a:p>
        </p:txBody>
      </p:sp>
      <p:sp>
        <p:nvSpPr>
          <p:cNvPr id="7" name="TextBox 6"/>
          <p:cNvSpPr txBox="1"/>
          <p:nvPr/>
        </p:nvSpPr>
        <p:spPr>
          <a:xfrm>
            <a:off x="6803369" y="4074743"/>
            <a:ext cx="4019802" cy="2554545"/>
          </a:xfrm>
          <a:prstGeom prst="rect">
            <a:avLst/>
          </a:prstGeom>
          <a:noFill/>
        </p:spPr>
        <p:txBody>
          <a:bodyPr wrap="square" rtlCol="0">
            <a:spAutoFit/>
          </a:bodyPr>
          <a:lstStyle/>
          <a:p>
            <a:pPr algn="ctr"/>
            <a:r>
              <a:rPr lang="en-US" altLang="zh-CN" sz="2000" dirty="0" smtClean="0"/>
              <a:t>High</a:t>
            </a:r>
            <a:r>
              <a:rPr lang="zh-CN" altLang="en-US" sz="2000" dirty="0" smtClean="0"/>
              <a:t> </a:t>
            </a:r>
            <a:r>
              <a:rPr lang="en-US" altLang="zh-CN" sz="2000" dirty="0" smtClean="0"/>
              <a:t>throughput</a:t>
            </a:r>
            <a:r>
              <a:rPr lang="zh-CN" altLang="en-US" sz="2000" dirty="0" smtClean="0"/>
              <a:t> </a:t>
            </a:r>
            <a:r>
              <a:rPr lang="en-US" altLang="zh-CN" sz="2000" dirty="0" smtClean="0"/>
              <a:t>sequencing</a:t>
            </a:r>
            <a:r>
              <a:rPr lang="zh-CN" altLang="en-US" sz="2000" dirty="0" smtClean="0"/>
              <a:t> </a:t>
            </a:r>
            <a:r>
              <a:rPr lang="en-US" altLang="zh-CN" sz="2000" dirty="0" smtClean="0"/>
              <a:t>data</a:t>
            </a:r>
            <a:r>
              <a:rPr lang="zh-CN" altLang="en-US" sz="2000" dirty="0" smtClean="0"/>
              <a:t> </a:t>
            </a:r>
            <a:r>
              <a:rPr lang="en-US" altLang="zh-CN" sz="2000" dirty="0" smtClean="0"/>
              <a:t>of:</a:t>
            </a:r>
            <a:endParaRPr lang="zh-CN" altLang="en-US" sz="2000" dirty="0" smtClean="0"/>
          </a:p>
          <a:p>
            <a:pPr algn="ctr"/>
            <a:endParaRPr lang="en-US" sz="2000" dirty="0"/>
          </a:p>
          <a:p>
            <a:pPr algn="ctr"/>
            <a:r>
              <a:rPr lang="en-US" sz="2000" dirty="0" err="1" smtClean="0"/>
              <a:t>miRNA</a:t>
            </a:r>
            <a:r>
              <a:rPr lang="zh-CN" altLang="en-US" sz="2000" dirty="0" smtClean="0"/>
              <a:t> </a:t>
            </a:r>
            <a:r>
              <a:rPr lang="en-US" altLang="zh-CN" sz="2000" dirty="0" smtClean="0"/>
              <a:t>–</a:t>
            </a:r>
            <a:r>
              <a:rPr lang="zh-CN" altLang="en-US" sz="2000" dirty="0" smtClean="0"/>
              <a:t> </a:t>
            </a:r>
            <a:r>
              <a:rPr lang="en-US" altLang="zh-CN" sz="2000" dirty="0" err="1" smtClean="0"/>
              <a:t>seq</a:t>
            </a:r>
            <a:r>
              <a:rPr lang="zh-CN" altLang="en-US" sz="2000" dirty="0" smtClean="0"/>
              <a:t> </a:t>
            </a:r>
          </a:p>
          <a:p>
            <a:pPr algn="ctr"/>
            <a:r>
              <a:rPr lang="en-US" altLang="zh-CN" sz="2000" dirty="0" smtClean="0"/>
              <a:t>4</a:t>
            </a:r>
            <a:r>
              <a:rPr lang="zh-CN" altLang="en-US" sz="2000" dirty="0" smtClean="0"/>
              <a:t> </a:t>
            </a:r>
            <a:r>
              <a:rPr lang="en-US" altLang="zh-CN" sz="2000" dirty="0" smtClean="0"/>
              <a:t>stages</a:t>
            </a:r>
            <a:r>
              <a:rPr lang="zh-CN" altLang="en-US" sz="2000" dirty="0" smtClean="0"/>
              <a:t> </a:t>
            </a:r>
            <a:r>
              <a:rPr lang="en-US" altLang="zh-CN" sz="2000" dirty="0" smtClean="0"/>
              <a:t>of</a:t>
            </a:r>
            <a:r>
              <a:rPr lang="zh-CN" altLang="en-US" sz="2000" dirty="0" smtClean="0"/>
              <a:t> </a:t>
            </a:r>
            <a:r>
              <a:rPr lang="en-US" altLang="zh-CN" sz="2000" dirty="0" err="1" smtClean="0"/>
              <a:t>zebrafish</a:t>
            </a:r>
            <a:r>
              <a:rPr lang="zh-CN" altLang="en-US" sz="2000" dirty="0" smtClean="0"/>
              <a:t> </a:t>
            </a:r>
            <a:r>
              <a:rPr lang="en-US" altLang="zh-CN" sz="2000" dirty="0" smtClean="0"/>
              <a:t>development</a:t>
            </a:r>
            <a:endParaRPr lang="zh-CN" altLang="en-US" sz="2000" dirty="0" smtClean="0"/>
          </a:p>
          <a:p>
            <a:pPr algn="ctr"/>
            <a:r>
              <a:rPr lang="en-US" altLang="zh-CN" sz="2000" dirty="0" smtClean="0"/>
              <a:t>And</a:t>
            </a:r>
            <a:r>
              <a:rPr lang="zh-CN" altLang="en-US" sz="2000" dirty="0" smtClean="0"/>
              <a:t> </a:t>
            </a:r>
            <a:r>
              <a:rPr lang="en-US" altLang="zh-CN" sz="2000" dirty="0" err="1" smtClean="0"/>
              <a:t>zebrafish</a:t>
            </a:r>
            <a:r>
              <a:rPr lang="zh-CN" altLang="en-US" sz="2000" dirty="0" smtClean="0"/>
              <a:t> </a:t>
            </a:r>
            <a:r>
              <a:rPr lang="en-US" altLang="zh-CN" sz="2000" dirty="0" smtClean="0"/>
              <a:t>organs</a:t>
            </a:r>
            <a:endParaRPr lang="zh-CN" altLang="en-US" sz="2000" dirty="0" smtClean="0"/>
          </a:p>
          <a:p>
            <a:pPr algn="ctr"/>
            <a:endParaRPr lang="en-US" altLang="zh-CN" sz="2000" dirty="0"/>
          </a:p>
          <a:p>
            <a:pPr algn="ctr"/>
            <a:r>
              <a:rPr lang="en-US" altLang="zh-CN" sz="2000" dirty="0" smtClean="0"/>
              <a:t>mRNA</a:t>
            </a:r>
            <a:r>
              <a:rPr lang="zh-CN" altLang="en-US" sz="2000" dirty="0" smtClean="0"/>
              <a:t> </a:t>
            </a:r>
            <a:r>
              <a:rPr lang="en-US" altLang="zh-CN" sz="2000" dirty="0" smtClean="0"/>
              <a:t>by</a:t>
            </a:r>
            <a:r>
              <a:rPr lang="zh-CN" altLang="en-US" sz="2000" dirty="0" smtClean="0"/>
              <a:t> </a:t>
            </a:r>
            <a:r>
              <a:rPr lang="en-US" altLang="zh-CN" sz="2000" dirty="0" err="1" smtClean="0"/>
              <a:t>Giraldez</a:t>
            </a:r>
            <a:r>
              <a:rPr lang="zh-CN" altLang="en-US" sz="2000" dirty="0" smtClean="0"/>
              <a:t> </a:t>
            </a:r>
            <a:r>
              <a:rPr lang="en-US" altLang="zh-CN" sz="2000" dirty="0" smtClean="0"/>
              <a:t>lab</a:t>
            </a:r>
            <a:endParaRPr lang="en-US" altLang="zh-CN" sz="2000" dirty="0"/>
          </a:p>
          <a:p>
            <a:pPr algn="ctr"/>
            <a:endParaRPr lang="en-US" sz="2000" dirty="0"/>
          </a:p>
        </p:txBody>
      </p:sp>
      <p:sp>
        <p:nvSpPr>
          <p:cNvPr id="3" name="Slide Number Placeholder 2"/>
          <p:cNvSpPr>
            <a:spLocks noGrp="1"/>
          </p:cNvSpPr>
          <p:nvPr>
            <p:ph type="sldNum" sz="quarter" idx="12"/>
          </p:nvPr>
        </p:nvSpPr>
        <p:spPr/>
        <p:txBody>
          <a:bodyPr/>
          <a:lstStyle/>
          <a:p>
            <a:fld id="{0619C880-FA0D-6446-AF0C-12DB6CA3F119}" type="slidenum">
              <a:rPr lang="en-US" smtClean="0"/>
              <a:t>3</a:t>
            </a:fld>
            <a:endParaRPr lang="en-US"/>
          </a:p>
        </p:txBody>
      </p:sp>
      <p:grpSp>
        <p:nvGrpSpPr>
          <p:cNvPr id="11" name="Group 10"/>
          <p:cNvGrpSpPr/>
          <p:nvPr/>
        </p:nvGrpSpPr>
        <p:grpSpPr>
          <a:xfrm>
            <a:off x="2225934" y="1288196"/>
            <a:ext cx="3989745" cy="2578608"/>
            <a:chOff x="457565" y="1207008"/>
            <a:chExt cx="3989745" cy="2578608"/>
          </a:xfrm>
        </p:grpSpPr>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10992" r="71372" b="45268"/>
            <a:stretch/>
          </p:blipFill>
          <p:spPr>
            <a:xfrm>
              <a:off x="457565" y="1207008"/>
              <a:ext cx="3346340" cy="2578608"/>
            </a:xfrm>
            <a:prstGeom prst="rect">
              <a:avLst/>
            </a:prstGeom>
          </p:spPr>
        </p:pic>
        <p:sp>
          <p:nvSpPr>
            <p:cNvPr id="10" name="Left-Right-Up Arrow 9"/>
            <p:cNvSpPr/>
            <p:nvPr/>
          </p:nvSpPr>
          <p:spPr>
            <a:xfrm rot="5400000">
              <a:off x="2870684" y="1492005"/>
              <a:ext cx="1269034" cy="1884218"/>
            </a:xfrm>
            <a:prstGeom prst="leftRightUpArrow">
              <a:avLst>
                <a:gd name="adj1" fmla="val 23912"/>
                <a:gd name="adj2" fmla="val 11956"/>
                <a:gd name="adj3"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491788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137547674"/>
              </p:ext>
            </p:extLst>
          </p:nvPr>
        </p:nvGraphicFramePr>
        <p:xfrm>
          <a:off x="497305" y="873370"/>
          <a:ext cx="11036970" cy="1854200"/>
        </p:xfrm>
        <a:graphic>
          <a:graphicData uri="http://schemas.openxmlformats.org/drawingml/2006/table">
            <a:tbl>
              <a:tblPr firstRow="1" bandRow="1">
                <a:tableStyleId>{5C22544A-7EE6-4342-B048-85BDC9FD1C3A}</a:tableStyleId>
              </a:tblPr>
              <a:tblGrid>
                <a:gridCol w="1576710"/>
                <a:gridCol w="1576710"/>
                <a:gridCol w="1576710"/>
                <a:gridCol w="1576710"/>
                <a:gridCol w="1576710"/>
                <a:gridCol w="1576710"/>
                <a:gridCol w="1576710"/>
              </a:tblGrid>
              <a:tr h="370840">
                <a:tc>
                  <a:txBody>
                    <a:bodyPr/>
                    <a:lstStyle/>
                    <a:p>
                      <a:pPr algn="ctr"/>
                      <a:endParaRPr lang="en-US" b="0" dirty="0">
                        <a:solidFill>
                          <a:schemeClr val="tx1"/>
                        </a:solidFill>
                      </a:endParaRPr>
                    </a:p>
                  </a:txBody>
                  <a:tcPr/>
                </a:tc>
                <a:tc>
                  <a:txBody>
                    <a:bodyPr/>
                    <a:lstStyle/>
                    <a:p>
                      <a:pPr algn="ctr"/>
                      <a:r>
                        <a:rPr lang="en-US" altLang="zh-CN" b="0" dirty="0" smtClean="0">
                          <a:solidFill>
                            <a:schemeClr val="tx1"/>
                          </a:solidFill>
                        </a:rPr>
                        <a:t>Arteries_E1</a:t>
                      </a:r>
                      <a:endParaRPr lang="en-US" b="0" dirty="0">
                        <a:solidFill>
                          <a:schemeClr val="tx1"/>
                        </a:solidFill>
                      </a:endParaRPr>
                    </a:p>
                  </a:txBody>
                  <a:tcPr/>
                </a:tc>
                <a:tc>
                  <a:txBody>
                    <a:bodyPr/>
                    <a:lstStyle/>
                    <a:p>
                      <a:pPr algn="ctr"/>
                      <a:r>
                        <a:rPr lang="en-US" altLang="zh-CN" b="0" dirty="0" smtClean="0">
                          <a:solidFill>
                            <a:schemeClr val="tx1"/>
                          </a:solidFill>
                        </a:rPr>
                        <a:t>Arteries_E3</a:t>
                      </a:r>
                      <a:endParaRPr lang="en-US" b="0" dirty="0">
                        <a:solidFill>
                          <a:schemeClr val="tx1"/>
                        </a:solidFill>
                      </a:endParaRPr>
                    </a:p>
                  </a:txBody>
                  <a:tcPr/>
                </a:tc>
                <a:tc>
                  <a:txBody>
                    <a:bodyPr/>
                    <a:lstStyle/>
                    <a:p>
                      <a:pPr algn="ctr"/>
                      <a:r>
                        <a:rPr lang="en-US" altLang="zh-CN" b="0" dirty="0" smtClean="0">
                          <a:solidFill>
                            <a:schemeClr val="tx1"/>
                          </a:solidFill>
                        </a:rPr>
                        <a:t>Arteries_L1</a:t>
                      </a:r>
                      <a:endParaRPr lang="en-US" b="0" dirty="0">
                        <a:solidFill>
                          <a:schemeClr val="tx1"/>
                        </a:solidFill>
                      </a:endParaRPr>
                    </a:p>
                  </a:txBody>
                  <a:tcPr/>
                </a:tc>
                <a:tc>
                  <a:txBody>
                    <a:bodyPr/>
                    <a:lstStyle/>
                    <a:p>
                      <a:pPr algn="ctr"/>
                      <a:r>
                        <a:rPr lang="en-US" altLang="zh-CN" b="0" dirty="0" smtClean="0">
                          <a:solidFill>
                            <a:schemeClr val="tx1"/>
                          </a:solidFill>
                        </a:rPr>
                        <a:t>Veins_E2</a:t>
                      </a:r>
                      <a:endParaRPr lang="en-US" b="0" dirty="0">
                        <a:solidFill>
                          <a:schemeClr val="tx1"/>
                        </a:solidFill>
                      </a:endParaRPr>
                    </a:p>
                  </a:txBody>
                  <a:tcPr/>
                </a:tc>
                <a:tc>
                  <a:txBody>
                    <a:bodyPr/>
                    <a:lstStyle/>
                    <a:p>
                      <a:pPr algn="ctr"/>
                      <a:r>
                        <a:rPr lang="en-US" altLang="zh-CN" b="0" dirty="0" smtClean="0">
                          <a:solidFill>
                            <a:schemeClr val="tx1"/>
                          </a:solidFill>
                        </a:rPr>
                        <a:t>Veins_E3</a:t>
                      </a:r>
                      <a:endParaRPr lang="en-US" b="0" dirty="0">
                        <a:solidFill>
                          <a:schemeClr val="tx1"/>
                        </a:solidFill>
                      </a:endParaRPr>
                    </a:p>
                  </a:txBody>
                  <a:tcPr/>
                </a:tc>
                <a:tc>
                  <a:txBody>
                    <a:bodyPr/>
                    <a:lstStyle/>
                    <a:p>
                      <a:pPr algn="ctr"/>
                      <a:r>
                        <a:rPr lang="en-US" altLang="zh-CN" b="0" dirty="0" smtClean="0">
                          <a:solidFill>
                            <a:schemeClr val="tx1"/>
                          </a:solidFill>
                        </a:rPr>
                        <a:t>Veins_L2</a:t>
                      </a:r>
                      <a:endParaRPr lang="en-US" b="0" dirty="0">
                        <a:solidFill>
                          <a:schemeClr val="tx1"/>
                        </a:solidFill>
                      </a:endParaRPr>
                    </a:p>
                  </a:txBody>
                  <a:tcPr/>
                </a:tc>
              </a:tr>
              <a:tr h="370840">
                <a:tc>
                  <a:txBody>
                    <a:bodyPr/>
                    <a:lstStyle/>
                    <a:p>
                      <a:pPr algn="ctr"/>
                      <a:r>
                        <a:rPr lang="en-US" altLang="zh-CN" b="0" dirty="0" smtClean="0">
                          <a:solidFill>
                            <a:schemeClr val="tx1"/>
                          </a:solidFill>
                        </a:rPr>
                        <a:t>Raw</a:t>
                      </a:r>
                      <a:r>
                        <a:rPr lang="zh-CN" altLang="en-US" b="0" dirty="0" smtClean="0">
                          <a:solidFill>
                            <a:schemeClr val="tx1"/>
                          </a:solidFill>
                        </a:rPr>
                        <a:t> </a:t>
                      </a:r>
                      <a:r>
                        <a:rPr lang="en-US" altLang="zh-CN" b="0" dirty="0" smtClean="0">
                          <a:solidFill>
                            <a:schemeClr val="tx1"/>
                          </a:solidFill>
                        </a:rPr>
                        <a:t>Reads</a:t>
                      </a:r>
                      <a:endParaRPr lang="en-US" b="0" dirty="0">
                        <a:solidFill>
                          <a:schemeClr val="tx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57,862,045</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42,954,624</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26,500,924</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211,068,374</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45,622,513</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27,183,463</a:t>
                      </a:r>
                    </a:p>
                  </a:txBody>
                  <a:tcPr/>
                </a:tc>
              </a:tr>
              <a:tr h="370840">
                <a:tc>
                  <a:txBody>
                    <a:bodyPr/>
                    <a:lstStyle/>
                    <a:p>
                      <a:pPr algn="ctr"/>
                      <a:r>
                        <a:rPr lang="en-US" altLang="zh-CN" b="0" dirty="0" err="1" smtClean="0">
                          <a:solidFill>
                            <a:schemeClr val="tx1"/>
                          </a:solidFill>
                        </a:rPr>
                        <a:t>QC’ed</a:t>
                      </a:r>
                      <a:endParaRPr lang="en-US" b="0" dirty="0">
                        <a:solidFill>
                          <a:schemeClr val="tx1"/>
                        </a:solidFill>
                      </a:endParaRPr>
                    </a:p>
                  </a:txBody>
                  <a:tcPr/>
                </a:tc>
                <a:tc>
                  <a:txBody>
                    <a:bodyPr/>
                    <a:lstStyle/>
                    <a:p>
                      <a:pPr algn="ctr"/>
                      <a:r>
                        <a:rPr lang="en-US" altLang="zh-CN" dirty="0" smtClean="0">
                          <a:solidFill>
                            <a:schemeClr val="tx1"/>
                          </a:solidFill>
                        </a:rPr>
                        <a:t>1,367,885</a:t>
                      </a:r>
                      <a:endParaRPr lang="en-US" dirty="0">
                        <a:solidFill>
                          <a:schemeClr val="tx1"/>
                        </a:solidFill>
                      </a:endParaRPr>
                    </a:p>
                  </a:txBody>
                  <a:tcPr/>
                </a:tc>
                <a:tc>
                  <a:txBody>
                    <a:bodyPr/>
                    <a:lstStyle/>
                    <a:p>
                      <a:pPr algn="ctr"/>
                      <a:r>
                        <a:rPr lang="en-US" altLang="zh-CN" dirty="0" smtClean="0">
                          <a:solidFill>
                            <a:schemeClr val="tx1"/>
                          </a:solidFill>
                        </a:rPr>
                        <a:t>865,658</a:t>
                      </a:r>
                      <a:endParaRPr lang="en-US" dirty="0">
                        <a:solidFill>
                          <a:schemeClr val="tx1"/>
                        </a:solidFill>
                      </a:endParaRPr>
                    </a:p>
                  </a:txBody>
                  <a:tcPr/>
                </a:tc>
                <a:tc>
                  <a:txBody>
                    <a:bodyPr/>
                    <a:lstStyle/>
                    <a:p>
                      <a:pPr algn="ctr"/>
                      <a:r>
                        <a:rPr lang="en-US" altLang="zh-CN" dirty="0" smtClean="0">
                          <a:solidFill>
                            <a:schemeClr val="tx1"/>
                          </a:solidFill>
                        </a:rPr>
                        <a:t>1,391,051</a:t>
                      </a:r>
                      <a:endParaRPr lang="en-US" dirty="0">
                        <a:solidFill>
                          <a:schemeClr val="tx1"/>
                        </a:solidFill>
                      </a:endParaRPr>
                    </a:p>
                  </a:txBody>
                  <a:tcPr/>
                </a:tc>
                <a:tc>
                  <a:txBody>
                    <a:bodyPr/>
                    <a:lstStyle/>
                    <a:p>
                      <a:pPr algn="ctr"/>
                      <a:r>
                        <a:rPr lang="en-US" altLang="zh-CN" dirty="0" smtClean="0">
                          <a:solidFill>
                            <a:schemeClr val="tx1"/>
                          </a:solidFill>
                        </a:rPr>
                        <a:t>6,206,472</a:t>
                      </a:r>
                      <a:endParaRPr lang="en-US" dirty="0">
                        <a:solidFill>
                          <a:schemeClr val="tx1"/>
                        </a:solidFill>
                      </a:endParaRPr>
                    </a:p>
                  </a:txBody>
                  <a:tcPr/>
                </a:tc>
                <a:tc>
                  <a:txBody>
                    <a:bodyPr/>
                    <a:lstStyle/>
                    <a:p>
                      <a:pPr algn="ctr"/>
                      <a:r>
                        <a:rPr lang="en-US" altLang="zh-CN" dirty="0" smtClean="0">
                          <a:solidFill>
                            <a:schemeClr val="tx1"/>
                          </a:solidFill>
                        </a:rPr>
                        <a:t>948,944</a:t>
                      </a:r>
                      <a:endParaRPr lang="en-US" dirty="0">
                        <a:solidFill>
                          <a:schemeClr val="tx1"/>
                        </a:solidFill>
                      </a:endParaRPr>
                    </a:p>
                  </a:txBody>
                  <a:tcPr/>
                </a:tc>
                <a:tc>
                  <a:txBody>
                    <a:bodyPr/>
                    <a:lstStyle/>
                    <a:p>
                      <a:pPr algn="ctr"/>
                      <a:r>
                        <a:rPr lang="en-US" altLang="zh-CN" dirty="0" smtClean="0">
                          <a:solidFill>
                            <a:schemeClr val="tx1"/>
                          </a:solidFill>
                        </a:rPr>
                        <a:t>1,259,930</a:t>
                      </a:r>
                      <a:endParaRPr lang="en-US" dirty="0" smtClean="0">
                        <a:solidFill>
                          <a:schemeClr val="tx1"/>
                        </a:solidFill>
                      </a:endParaRPr>
                    </a:p>
                  </a:txBody>
                  <a:tcPr/>
                </a:tc>
              </a:tr>
              <a:tr h="370840">
                <a:tc>
                  <a:txBody>
                    <a:bodyPr/>
                    <a:lstStyle/>
                    <a:p>
                      <a:pPr algn="ctr"/>
                      <a:r>
                        <a:rPr lang="en-US" altLang="zh-CN" b="0" dirty="0" smtClean="0">
                          <a:solidFill>
                            <a:schemeClr val="tx1"/>
                          </a:solidFill>
                        </a:rPr>
                        <a:t>Unique</a:t>
                      </a:r>
                      <a:r>
                        <a:rPr lang="zh-CN" altLang="en-US" b="0" baseline="0" dirty="0" smtClean="0">
                          <a:solidFill>
                            <a:schemeClr val="tx1"/>
                          </a:solidFill>
                        </a:rPr>
                        <a:t> </a:t>
                      </a:r>
                      <a:r>
                        <a:rPr lang="en-US" altLang="zh-CN" b="0" baseline="0" dirty="0" smtClean="0">
                          <a:solidFill>
                            <a:schemeClr val="tx1"/>
                          </a:solidFill>
                        </a:rPr>
                        <a:t>map</a:t>
                      </a:r>
                      <a:endParaRPr lang="en-US" b="0" dirty="0">
                        <a:solidFill>
                          <a:schemeClr val="tx1"/>
                        </a:solidFill>
                      </a:endParaRPr>
                    </a:p>
                  </a:txBody>
                  <a:tcPr/>
                </a:tc>
                <a:tc>
                  <a:txBody>
                    <a:bodyPr/>
                    <a:lstStyle/>
                    <a:p>
                      <a:pPr algn="ctr"/>
                      <a:r>
                        <a:rPr lang="en-US" altLang="zh-CN" b="0" dirty="0" smtClean="0">
                          <a:solidFill>
                            <a:schemeClr val="tx1"/>
                          </a:solidFill>
                        </a:rPr>
                        <a:t>693,298</a:t>
                      </a:r>
                      <a:endParaRPr lang="en-US" b="0" dirty="0">
                        <a:solidFill>
                          <a:schemeClr val="tx1"/>
                        </a:solidFill>
                      </a:endParaRPr>
                    </a:p>
                  </a:txBody>
                  <a:tcPr/>
                </a:tc>
                <a:tc>
                  <a:txBody>
                    <a:bodyPr/>
                    <a:lstStyle/>
                    <a:p>
                      <a:pPr algn="ctr"/>
                      <a:r>
                        <a:rPr lang="en-US" altLang="zh-CN" b="0" dirty="0" smtClean="0">
                          <a:solidFill>
                            <a:schemeClr val="tx1"/>
                          </a:solidFill>
                        </a:rPr>
                        <a:t>251,127</a:t>
                      </a:r>
                      <a:endParaRPr lang="en-US" b="0" dirty="0">
                        <a:solidFill>
                          <a:schemeClr val="tx1"/>
                        </a:solidFill>
                      </a:endParaRPr>
                    </a:p>
                  </a:txBody>
                  <a:tcPr/>
                </a:tc>
                <a:tc>
                  <a:txBody>
                    <a:bodyPr/>
                    <a:lstStyle/>
                    <a:p>
                      <a:pPr algn="ctr"/>
                      <a:r>
                        <a:rPr lang="en-US" altLang="zh-CN" b="0" dirty="0" smtClean="0">
                          <a:solidFill>
                            <a:schemeClr val="tx1"/>
                          </a:solidFill>
                        </a:rPr>
                        <a:t>529,101</a:t>
                      </a:r>
                      <a:endParaRPr lang="en-US" b="0" dirty="0">
                        <a:solidFill>
                          <a:schemeClr val="tx1"/>
                        </a:solidFill>
                      </a:endParaRPr>
                    </a:p>
                  </a:txBody>
                  <a:tcPr/>
                </a:tc>
                <a:tc>
                  <a:txBody>
                    <a:bodyPr/>
                    <a:lstStyle/>
                    <a:p>
                      <a:pPr algn="ctr"/>
                      <a:r>
                        <a:rPr lang="en-US" altLang="zh-CN" b="0" dirty="0" smtClean="0">
                          <a:solidFill>
                            <a:schemeClr val="tx1"/>
                          </a:solidFill>
                        </a:rPr>
                        <a:t>4,560,180</a:t>
                      </a:r>
                      <a:endParaRPr lang="en-US" b="0" dirty="0">
                        <a:solidFill>
                          <a:schemeClr val="tx1"/>
                        </a:solidFill>
                      </a:endParaRPr>
                    </a:p>
                  </a:txBody>
                  <a:tcPr/>
                </a:tc>
                <a:tc>
                  <a:txBody>
                    <a:bodyPr/>
                    <a:lstStyle/>
                    <a:p>
                      <a:pPr algn="ctr"/>
                      <a:r>
                        <a:rPr lang="en-US" altLang="zh-CN" b="0" dirty="0" smtClean="0">
                          <a:solidFill>
                            <a:schemeClr val="tx1"/>
                          </a:solidFill>
                        </a:rPr>
                        <a:t>314,301</a:t>
                      </a:r>
                      <a:endParaRPr lang="en-US" b="0" dirty="0">
                        <a:solidFill>
                          <a:schemeClr val="tx1"/>
                        </a:solidFill>
                      </a:endParaRPr>
                    </a:p>
                  </a:txBody>
                  <a:tcPr/>
                </a:tc>
                <a:tc>
                  <a:txBody>
                    <a:bodyPr/>
                    <a:lstStyle/>
                    <a:p>
                      <a:pPr algn="ctr"/>
                      <a:r>
                        <a:rPr lang="en-US" altLang="zh-CN" b="0" dirty="0" smtClean="0">
                          <a:solidFill>
                            <a:schemeClr val="tx1"/>
                          </a:solidFill>
                        </a:rPr>
                        <a:t>478,025</a:t>
                      </a:r>
                      <a:endParaRPr lang="en-US" b="0" dirty="0">
                        <a:solidFill>
                          <a:schemeClr val="tx1"/>
                        </a:solidFill>
                      </a:endParaRPr>
                    </a:p>
                  </a:txBody>
                  <a:tcPr/>
                </a:tc>
              </a:tr>
              <a:tr h="370840">
                <a:tc>
                  <a:txBody>
                    <a:bodyPr/>
                    <a:lstStyle/>
                    <a:p>
                      <a:pPr algn="ctr"/>
                      <a:r>
                        <a:rPr lang="en-US" altLang="zh-CN" b="0" dirty="0" smtClean="0">
                          <a:solidFill>
                            <a:schemeClr val="tx1"/>
                          </a:solidFill>
                        </a:rPr>
                        <a:t>collapsed</a:t>
                      </a:r>
                      <a:endParaRPr lang="en-US" b="0" dirty="0">
                        <a:solidFill>
                          <a:schemeClr val="tx1"/>
                        </a:solidFill>
                      </a:endParaRPr>
                    </a:p>
                  </a:txBody>
                  <a:tcPr/>
                </a:tc>
                <a:tc>
                  <a:txBody>
                    <a:bodyPr/>
                    <a:lstStyle/>
                    <a:p>
                      <a:pPr algn="ctr"/>
                      <a:r>
                        <a:rPr lang="en-US" altLang="zh-CN" b="0" dirty="0" smtClean="0">
                          <a:solidFill>
                            <a:schemeClr val="tx1"/>
                          </a:solidFill>
                        </a:rPr>
                        <a:t>44,429</a:t>
                      </a:r>
                      <a:endParaRPr lang="en-US" b="0" dirty="0">
                        <a:solidFill>
                          <a:schemeClr val="tx1"/>
                        </a:solidFill>
                      </a:endParaRPr>
                    </a:p>
                  </a:txBody>
                  <a:tcPr/>
                </a:tc>
                <a:tc>
                  <a:txBody>
                    <a:bodyPr/>
                    <a:lstStyle/>
                    <a:p>
                      <a:pPr algn="ctr"/>
                      <a:r>
                        <a:rPr lang="en-US" altLang="zh-CN" b="0" dirty="0" smtClean="0">
                          <a:solidFill>
                            <a:schemeClr val="tx1"/>
                          </a:solidFill>
                        </a:rPr>
                        <a:t>28,956</a:t>
                      </a:r>
                      <a:endParaRPr lang="en-US" b="0" dirty="0">
                        <a:solidFill>
                          <a:schemeClr val="tx1"/>
                        </a:solidFill>
                      </a:endParaRPr>
                    </a:p>
                  </a:txBody>
                  <a:tcPr/>
                </a:tc>
                <a:tc>
                  <a:txBody>
                    <a:bodyPr/>
                    <a:lstStyle/>
                    <a:p>
                      <a:pPr algn="ctr"/>
                      <a:r>
                        <a:rPr lang="en-US" altLang="zh-CN" b="0" dirty="0" smtClean="0">
                          <a:solidFill>
                            <a:schemeClr val="tx1"/>
                          </a:solidFill>
                        </a:rPr>
                        <a:t>127,675</a:t>
                      </a:r>
                      <a:endParaRPr lang="en-US" b="0" dirty="0">
                        <a:solidFill>
                          <a:schemeClr val="tx1"/>
                        </a:solidFill>
                      </a:endParaRPr>
                    </a:p>
                  </a:txBody>
                  <a:tcPr/>
                </a:tc>
                <a:tc>
                  <a:txBody>
                    <a:bodyPr/>
                    <a:lstStyle/>
                    <a:p>
                      <a:pPr algn="ctr"/>
                      <a:r>
                        <a:rPr lang="en-US" altLang="zh-CN" b="0" dirty="0" smtClean="0">
                          <a:solidFill>
                            <a:schemeClr val="tx1"/>
                          </a:solidFill>
                        </a:rPr>
                        <a:t>260,330</a:t>
                      </a:r>
                      <a:endParaRPr lang="en-US" b="0" dirty="0">
                        <a:solidFill>
                          <a:schemeClr val="tx1"/>
                        </a:solidFill>
                      </a:endParaRPr>
                    </a:p>
                  </a:txBody>
                  <a:tcPr/>
                </a:tc>
                <a:tc>
                  <a:txBody>
                    <a:bodyPr/>
                    <a:lstStyle/>
                    <a:p>
                      <a:pPr algn="ctr"/>
                      <a:r>
                        <a:rPr lang="en-US" altLang="zh-CN" b="0" dirty="0" smtClean="0">
                          <a:solidFill>
                            <a:schemeClr val="tx1"/>
                          </a:solidFill>
                        </a:rPr>
                        <a:t>33,329</a:t>
                      </a:r>
                      <a:endParaRPr lang="en-US" b="0" dirty="0">
                        <a:solidFill>
                          <a:schemeClr val="tx1"/>
                        </a:solidFill>
                      </a:endParaRPr>
                    </a:p>
                  </a:txBody>
                  <a:tcPr/>
                </a:tc>
                <a:tc>
                  <a:txBody>
                    <a:bodyPr/>
                    <a:lstStyle/>
                    <a:p>
                      <a:pPr algn="ctr"/>
                      <a:r>
                        <a:rPr lang="en-US" altLang="zh-CN" b="0" dirty="0" smtClean="0">
                          <a:solidFill>
                            <a:schemeClr val="tx1"/>
                          </a:solidFill>
                        </a:rPr>
                        <a:t>82,873</a:t>
                      </a:r>
                      <a:endParaRPr lang="en-US" b="0" dirty="0">
                        <a:solidFill>
                          <a:schemeClr val="tx1"/>
                        </a:solidFill>
                      </a:endParaRPr>
                    </a:p>
                  </a:txBody>
                  <a:tcPr/>
                </a:tc>
              </a:tr>
            </a:tbl>
          </a:graphicData>
        </a:graphic>
      </p:graphicFrame>
      <p:sp>
        <p:nvSpPr>
          <p:cNvPr id="5" name="Rectangle 4"/>
          <p:cNvSpPr/>
          <p:nvPr/>
        </p:nvSpPr>
        <p:spPr>
          <a:xfrm>
            <a:off x="6801853" y="811431"/>
            <a:ext cx="1588168" cy="19090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5"/>
          <p:cNvGraphicFramePr>
            <a:graphicFrameLocks noGrp="1"/>
          </p:cNvGraphicFramePr>
          <p:nvPr>
            <p:extLst>
              <p:ext uri="{D42A27DB-BD31-4B8C-83A1-F6EECF244321}">
                <p14:modId xmlns:p14="http://schemas.microsoft.com/office/powerpoint/2010/main" val="2071745386"/>
              </p:ext>
            </p:extLst>
          </p:nvPr>
        </p:nvGraphicFramePr>
        <p:xfrm>
          <a:off x="1534696" y="4377266"/>
          <a:ext cx="8128002" cy="1112520"/>
        </p:xfrm>
        <a:graphic>
          <a:graphicData uri="http://schemas.openxmlformats.org/drawingml/2006/table">
            <a:tbl>
              <a:tblPr firstRow="1" bandRow="1">
                <a:tableStyleId>{5C22544A-7EE6-4342-B048-85BDC9FD1C3A}</a:tableStyleId>
              </a:tblPr>
              <a:tblGrid>
                <a:gridCol w="1354667"/>
                <a:gridCol w="1354667"/>
                <a:gridCol w="1354667"/>
                <a:gridCol w="1354667"/>
                <a:gridCol w="1354667"/>
                <a:gridCol w="1354667"/>
              </a:tblGrid>
              <a:tr h="370840">
                <a:tc>
                  <a:txBody>
                    <a:bodyPr/>
                    <a:lstStyle/>
                    <a:p>
                      <a:pPr algn="ctr"/>
                      <a:endParaRPr lang="en-US" b="0" dirty="0">
                        <a:solidFill>
                          <a:schemeClr val="tx1"/>
                        </a:solidFill>
                      </a:endParaRPr>
                    </a:p>
                  </a:txBody>
                  <a:tcPr/>
                </a:tc>
                <a:tc>
                  <a:txBody>
                    <a:bodyPr/>
                    <a:lstStyle/>
                    <a:p>
                      <a:pPr algn="ctr"/>
                      <a:r>
                        <a:rPr lang="en-US" altLang="zh-CN" b="0" dirty="0" smtClean="0">
                          <a:solidFill>
                            <a:schemeClr val="tx1"/>
                          </a:solidFill>
                        </a:rPr>
                        <a:t>Total</a:t>
                      </a:r>
                      <a:r>
                        <a:rPr lang="zh-CN" altLang="en-US" b="0" dirty="0" smtClean="0">
                          <a:solidFill>
                            <a:schemeClr val="tx1"/>
                          </a:solidFill>
                        </a:rPr>
                        <a:t> </a:t>
                      </a:r>
                      <a:r>
                        <a:rPr lang="en-US" altLang="zh-CN" b="0" dirty="0" smtClean="0">
                          <a:solidFill>
                            <a:schemeClr val="tx1"/>
                          </a:solidFill>
                        </a:rPr>
                        <a:t>peaks</a:t>
                      </a:r>
                      <a:endParaRPr lang="en-US" b="0" dirty="0">
                        <a:solidFill>
                          <a:schemeClr val="tx1"/>
                        </a:solidFill>
                      </a:endParaRPr>
                    </a:p>
                  </a:txBody>
                  <a:tcPr/>
                </a:tc>
                <a:tc gridSpan="2">
                  <a:txBody>
                    <a:bodyPr/>
                    <a:lstStyle/>
                    <a:p>
                      <a:pPr algn="ctr"/>
                      <a:r>
                        <a:rPr lang="en-US" altLang="zh-CN" b="0" dirty="0" smtClean="0">
                          <a:solidFill>
                            <a:schemeClr val="tx1"/>
                          </a:solidFill>
                        </a:rPr>
                        <a:t>Peaks</a:t>
                      </a:r>
                      <a:r>
                        <a:rPr lang="zh-CN" altLang="en-US" b="0" dirty="0" smtClean="0">
                          <a:solidFill>
                            <a:schemeClr val="tx1"/>
                          </a:solidFill>
                        </a:rPr>
                        <a:t> </a:t>
                      </a:r>
                      <a:r>
                        <a:rPr lang="en-US" altLang="zh-CN" b="0" dirty="0" smtClean="0">
                          <a:solidFill>
                            <a:schemeClr val="tx1"/>
                          </a:solidFill>
                        </a:rPr>
                        <a:t>in</a:t>
                      </a:r>
                      <a:r>
                        <a:rPr lang="zh-CN" altLang="en-US" b="0" dirty="0" smtClean="0">
                          <a:solidFill>
                            <a:schemeClr val="tx1"/>
                          </a:solidFill>
                        </a:rPr>
                        <a:t> </a:t>
                      </a:r>
                      <a:r>
                        <a:rPr lang="en-US" altLang="zh-CN" b="0" dirty="0" smtClean="0">
                          <a:solidFill>
                            <a:schemeClr val="tx1"/>
                          </a:solidFill>
                        </a:rPr>
                        <a:t>3’UTR</a:t>
                      </a:r>
                      <a:endParaRPr lang="en-US" b="0" dirty="0">
                        <a:solidFill>
                          <a:schemeClr val="tx1"/>
                        </a:solidFill>
                      </a:endParaRPr>
                    </a:p>
                  </a:txBody>
                  <a:tcPr/>
                </a:tc>
                <a:tc hMerge="1">
                  <a:txBody>
                    <a:bodyPr/>
                    <a:lstStyle/>
                    <a:p>
                      <a:pPr algn="ctr"/>
                      <a:endParaRPr lang="en-US" b="0" dirty="0">
                        <a:solidFill>
                          <a:schemeClr val="tx1"/>
                        </a:solidFill>
                      </a:endParaRPr>
                    </a:p>
                  </a:txBody>
                  <a:tcPr/>
                </a:tc>
                <a:tc gridSpan="2">
                  <a:txBody>
                    <a:bodyPr/>
                    <a:lstStyle/>
                    <a:p>
                      <a:pPr algn="ctr"/>
                      <a:r>
                        <a:rPr lang="en-US" altLang="zh-CN" b="0" dirty="0" smtClean="0">
                          <a:solidFill>
                            <a:schemeClr val="tx1"/>
                          </a:solidFill>
                        </a:rPr>
                        <a:t>Peaks</a:t>
                      </a:r>
                      <a:r>
                        <a:rPr lang="zh-CN" altLang="en-US" b="0" dirty="0" smtClean="0">
                          <a:solidFill>
                            <a:schemeClr val="tx1"/>
                          </a:solidFill>
                        </a:rPr>
                        <a:t> </a:t>
                      </a:r>
                      <a:r>
                        <a:rPr lang="en-US" altLang="zh-CN" b="0" dirty="0" smtClean="0">
                          <a:solidFill>
                            <a:schemeClr val="tx1"/>
                          </a:solidFill>
                        </a:rPr>
                        <a:t>in</a:t>
                      </a:r>
                      <a:r>
                        <a:rPr lang="zh-CN" altLang="en-US" b="0" baseline="0" dirty="0" smtClean="0">
                          <a:solidFill>
                            <a:schemeClr val="tx1"/>
                          </a:solidFill>
                        </a:rPr>
                        <a:t> </a:t>
                      </a:r>
                      <a:r>
                        <a:rPr lang="en-US" altLang="zh-CN" b="0" baseline="0" dirty="0" smtClean="0">
                          <a:solidFill>
                            <a:schemeClr val="tx1"/>
                          </a:solidFill>
                        </a:rPr>
                        <a:t>1kb</a:t>
                      </a:r>
                      <a:r>
                        <a:rPr lang="zh-CN" altLang="en-US" b="0" baseline="0" dirty="0" smtClean="0">
                          <a:solidFill>
                            <a:schemeClr val="tx1"/>
                          </a:solidFill>
                        </a:rPr>
                        <a:t> </a:t>
                      </a:r>
                      <a:r>
                        <a:rPr lang="en-US" altLang="zh-CN" b="0" baseline="0" dirty="0" smtClean="0">
                          <a:solidFill>
                            <a:schemeClr val="tx1"/>
                          </a:solidFill>
                        </a:rPr>
                        <a:t>down</a:t>
                      </a:r>
                      <a:r>
                        <a:rPr lang="zh-CN" altLang="en-US" b="0" baseline="0" dirty="0" smtClean="0">
                          <a:solidFill>
                            <a:schemeClr val="tx1"/>
                          </a:solidFill>
                        </a:rPr>
                        <a:t> </a:t>
                      </a:r>
                      <a:r>
                        <a:rPr lang="en-US" altLang="zh-CN" b="0" baseline="0" dirty="0" smtClean="0">
                          <a:solidFill>
                            <a:schemeClr val="tx1"/>
                          </a:solidFill>
                        </a:rPr>
                        <a:t>3’UTR</a:t>
                      </a:r>
                      <a:endParaRPr lang="en-US" b="0" dirty="0">
                        <a:solidFill>
                          <a:schemeClr val="tx1"/>
                        </a:solidFill>
                      </a:endParaRPr>
                    </a:p>
                  </a:txBody>
                  <a:tcPr/>
                </a:tc>
                <a:tc hMerge="1">
                  <a:txBody>
                    <a:bodyPr/>
                    <a:lstStyle/>
                    <a:p>
                      <a:pPr algn="ctr"/>
                      <a:endParaRPr lang="en-US" b="0" dirty="0">
                        <a:solidFill>
                          <a:schemeClr val="tx1"/>
                        </a:solidFill>
                      </a:endParaRPr>
                    </a:p>
                  </a:txBody>
                  <a:tcPr/>
                </a:tc>
              </a:tr>
              <a:tr h="370840">
                <a:tc>
                  <a:txBody>
                    <a:bodyPr/>
                    <a:lstStyle/>
                    <a:p>
                      <a:pPr algn="ctr"/>
                      <a:r>
                        <a:rPr lang="en-US" altLang="zh-CN" b="0" dirty="0" smtClean="0">
                          <a:solidFill>
                            <a:schemeClr val="tx1"/>
                          </a:solidFill>
                        </a:rPr>
                        <a:t>Arteries</a:t>
                      </a:r>
                      <a:r>
                        <a:rPr lang="zh-CN" altLang="en-US" b="0" baseline="0" dirty="0" smtClean="0">
                          <a:solidFill>
                            <a:schemeClr val="tx1"/>
                          </a:solidFill>
                        </a:rPr>
                        <a:t> </a:t>
                      </a:r>
                      <a:endParaRPr lang="en-US" b="0" dirty="0">
                        <a:solidFill>
                          <a:schemeClr val="tx1"/>
                        </a:solidFill>
                      </a:endParaRPr>
                    </a:p>
                  </a:txBody>
                  <a:tcPr/>
                </a:tc>
                <a:tc>
                  <a:txBody>
                    <a:bodyPr/>
                    <a:lstStyle/>
                    <a:p>
                      <a:pPr algn="ctr"/>
                      <a:r>
                        <a:rPr lang="en-US" altLang="zh-CN" b="0" dirty="0" smtClean="0">
                          <a:solidFill>
                            <a:schemeClr val="tx1"/>
                          </a:solidFill>
                        </a:rPr>
                        <a:t>1,379</a:t>
                      </a:r>
                      <a:endParaRPr lang="en-US" b="0" dirty="0">
                        <a:solidFill>
                          <a:schemeClr val="tx1"/>
                        </a:solidFill>
                      </a:endParaRPr>
                    </a:p>
                  </a:txBody>
                  <a:tcPr/>
                </a:tc>
                <a:tc>
                  <a:txBody>
                    <a:bodyPr/>
                    <a:lstStyle/>
                    <a:p>
                      <a:pPr algn="ctr"/>
                      <a:r>
                        <a:rPr lang="en-US" altLang="zh-CN" b="0" dirty="0" smtClean="0">
                          <a:solidFill>
                            <a:schemeClr val="tx1"/>
                          </a:solidFill>
                        </a:rPr>
                        <a:t>871</a:t>
                      </a:r>
                      <a:endParaRPr lang="en-US" b="0" dirty="0">
                        <a:solidFill>
                          <a:schemeClr val="tx1"/>
                        </a:solidFill>
                      </a:endParaRPr>
                    </a:p>
                  </a:txBody>
                  <a:tcPr/>
                </a:tc>
                <a:tc>
                  <a:txBody>
                    <a:bodyPr/>
                    <a:lstStyle/>
                    <a:p>
                      <a:pPr algn="ctr"/>
                      <a:r>
                        <a:rPr lang="en-US" altLang="zh-CN" b="0" dirty="0" smtClean="0">
                          <a:solidFill>
                            <a:schemeClr val="tx1"/>
                          </a:solidFill>
                        </a:rPr>
                        <a:t>63%</a:t>
                      </a:r>
                      <a:endParaRPr lang="en-US" b="0" dirty="0">
                        <a:solidFill>
                          <a:schemeClr val="tx1"/>
                        </a:solidFill>
                      </a:endParaRPr>
                    </a:p>
                  </a:txBody>
                  <a:tcPr/>
                </a:tc>
                <a:tc>
                  <a:txBody>
                    <a:bodyPr/>
                    <a:lstStyle/>
                    <a:p>
                      <a:pPr algn="ctr"/>
                      <a:r>
                        <a:rPr lang="en-US" altLang="zh-CN" b="0" dirty="0" smtClean="0">
                          <a:solidFill>
                            <a:schemeClr val="tx1"/>
                          </a:solidFill>
                        </a:rPr>
                        <a:t>526</a:t>
                      </a:r>
                      <a:endParaRPr lang="en-US" b="0" dirty="0">
                        <a:solidFill>
                          <a:schemeClr val="tx1"/>
                        </a:solidFill>
                      </a:endParaRPr>
                    </a:p>
                  </a:txBody>
                  <a:tcPr/>
                </a:tc>
                <a:tc>
                  <a:txBody>
                    <a:bodyPr/>
                    <a:lstStyle/>
                    <a:p>
                      <a:pPr algn="ctr"/>
                      <a:r>
                        <a:rPr lang="en-US" altLang="zh-CN" b="0" dirty="0" smtClean="0">
                          <a:solidFill>
                            <a:schemeClr val="tx1"/>
                          </a:solidFill>
                        </a:rPr>
                        <a:t>38%</a:t>
                      </a:r>
                      <a:endParaRPr lang="en-US" b="0" dirty="0">
                        <a:solidFill>
                          <a:schemeClr val="tx1"/>
                        </a:solidFill>
                      </a:endParaRPr>
                    </a:p>
                  </a:txBody>
                  <a:tcPr/>
                </a:tc>
              </a:tr>
              <a:tr h="370840">
                <a:tc>
                  <a:txBody>
                    <a:bodyPr/>
                    <a:lstStyle/>
                    <a:p>
                      <a:pPr algn="ctr"/>
                      <a:r>
                        <a:rPr lang="en-US" altLang="zh-CN" b="0" dirty="0" smtClean="0">
                          <a:solidFill>
                            <a:schemeClr val="tx1"/>
                          </a:solidFill>
                        </a:rPr>
                        <a:t>Veins</a:t>
                      </a:r>
                      <a:endParaRPr lang="en-US" b="0" dirty="0">
                        <a:solidFill>
                          <a:schemeClr val="tx1"/>
                        </a:solidFill>
                      </a:endParaRPr>
                    </a:p>
                  </a:txBody>
                  <a:tcPr/>
                </a:tc>
                <a:tc>
                  <a:txBody>
                    <a:bodyPr/>
                    <a:lstStyle/>
                    <a:p>
                      <a:pPr algn="ctr"/>
                      <a:r>
                        <a:rPr lang="en-US" altLang="zh-CN" b="0" dirty="0" smtClean="0">
                          <a:solidFill>
                            <a:schemeClr val="tx1"/>
                          </a:solidFill>
                        </a:rPr>
                        <a:t>2,545</a:t>
                      </a:r>
                      <a:endParaRPr lang="en-US" b="0" dirty="0">
                        <a:solidFill>
                          <a:schemeClr val="tx1"/>
                        </a:solidFill>
                      </a:endParaRPr>
                    </a:p>
                  </a:txBody>
                  <a:tcPr/>
                </a:tc>
                <a:tc>
                  <a:txBody>
                    <a:bodyPr/>
                    <a:lstStyle/>
                    <a:p>
                      <a:pPr algn="ctr"/>
                      <a:r>
                        <a:rPr lang="en-US" altLang="zh-CN" b="0" dirty="0" smtClean="0">
                          <a:solidFill>
                            <a:schemeClr val="tx1"/>
                          </a:solidFill>
                        </a:rPr>
                        <a:t>1,497</a:t>
                      </a:r>
                      <a:endParaRPr lang="en-US" b="0" dirty="0">
                        <a:solidFill>
                          <a:schemeClr val="tx1"/>
                        </a:solidFill>
                      </a:endParaRPr>
                    </a:p>
                  </a:txBody>
                  <a:tcPr/>
                </a:tc>
                <a:tc>
                  <a:txBody>
                    <a:bodyPr/>
                    <a:lstStyle/>
                    <a:p>
                      <a:pPr algn="ctr"/>
                      <a:r>
                        <a:rPr lang="en-US" altLang="zh-CN" b="0" dirty="0" smtClean="0">
                          <a:solidFill>
                            <a:schemeClr val="tx1"/>
                          </a:solidFill>
                        </a:rPr>
                        <a:t>59%</a:t>
                      </a:r>
                      <a:endParaRPr lang="en-US" b="0" dirty="0">
                        <a:solidFill>
                          <a:schemeClr val="tx1"/>
                        </a:solidFill>
                      </a:endParaRPr>
                    </a:p>
                  </a:txBody>
                  <a:tcPr/>
                </a:tc>
                <a:tc>
                  <a:txBody>
                    <a:bodyPr/>
                    <a:lstStyle/>
                    <a:p>
                      <a:pPr algn="ctr"/>
                      <a:r>
                        <a:rPr lang="en-US" altLang="zh-CN" b="0" dirty="0" smtClean="0">
                          <a:solidFill>
                            <a:schemeClr val="tx1"/>
                          </a:solidFill>
                        </a:rPr>
                        <a:t>941</a:t>
                      </a:r>
                      <a:endParaRPr lang="en-US" b="0" dirty="0">
                        <a:solidFill>
                          <a:schemeClr val="tx1"/>
                        </a:solidFill>
                      </a:endParaRPr>
                    </a:p>
                  </a:txBody>
                  <a:tcPr/>
                </a:tc>
                <a:tc>
                  <a:txBody>
                    <a:bodyPr/>
                    <a:lstStyle/>
                    <a:p>
                      <a:pPr algn="ctr"/>
                      <a:r>
                        <a:rPr lang="en-US" altLang="zh-CN" b="0" dirty="0" smtClean="0">
                          <a:solidFill>
                            <a:schemeClr val="tx1"/>
                          </a:solidFill>
                        </a:rPr>
                        <a:t>37%</a:t>
                      </a:r>
                      <a:endParaRPr lang="en-US" b="0" dirty="0">
                        <a:solidFill>
                          <a:schemeClr val="tx1"/>
                        </a:solidFill>
                      </a:endParaRPr>
                    </a:p>
                  </a:txBody>
                  <a:tcPr/>
                </a:tc>
              </a:tr>
            </a:tbl>
          </a:graphicData>
        </a:graphic>
      </p:graphicFrame>
      <p:sp>
        <p:nvSpPr>
          <p:cNvPr id="7" name="TextBox 6"/>
          <p:cNvSpPr txBox="1"/>
          <p:nvPr/>
        </p:nvSpPr>
        <p:spPr>
          <a:xfrm>
            <a:off x="4275223" y="3737810"/>
            <a:ext cx="2646947" cy="461665"/>
          </a:xfrm>
          <a:prstGeom prst="rect">
            <a:avLst/>
          </a:prstGeom>
          <a:noFill/>
        </p:spPr>
        <p:txBody>
          <a:bodyPr wrap="square" rtlCol="0">
            <a:spAutoFit/>
          </a:bodyPr>
          <a:lstStyle/>
          <a:p>
            <a:r>
              <a:rPr lang="en-US" altLang="zh-CN" sz="2400" dirty="0" smtClean="0"/>
              <a:t>Piranha</a:t>
            </a:r>
            <a:r>
              <a:rPr lang="zh-CN" altLang="en-US" sz="2400" dirty="0" smtClean="0"/>
              <a:t> </a:t>
            </a:r>
            <a:r>
              <a:rPr lang="en-US" altLang="zh-CN" sz="2400" dirty="0" smtClean="0"/>
              <a:t>Peak</a:t>
            </a:r>
            <a:r>
              <a:rPr lang="zh-CN" altLang="en-US" sz="2400" dirty="0" smtClean="0"/>
              <a:t> </a:t>
            </a:r>
            <a:r>
              <a:rPr lang="en-US" altLang="zh-CN" sz="2400" dirty="0" smtClean="0"/>
              <a:t>calling</a:t>
            </a:r>
            <a:endParaRPr lang="en-US" sz="2400" dirty="0"/>
          </a:p>
        </p:txBody>
      </p:sp>
      <p:sp>
        <p:nvSpPr>
          <p:cNvPr id="8" name="Slide Number Placeholder 7"/>
          <p:cNvSpPr>
            <a:spLocks noGrp="1"/>
          </p:cNvSpPr>
          <p:nvPr>
            <p:ph type="sldNum" sz="quarter" idx="12"/>
          </p:nvPr>
        </p:nvSpPr>
        <p:spPr/>
        <p:txBody>
          <a:bodyPr/>
          <a:lstStyle/>
          <a:p>
            <a:fld id="{D949A55A-ACCA-5847-B86D-B70BC40E7382}" type="slidenum">
              <a:rPr lang="en-US" smtClean="0"/>
              <a:t>21</a:t>
            </a:fld>
            <a:endParaRPr lang="en-US"/>
          </a:p>
        </p:txBody>
      </p:sp>
      <p:sp>
        <p:nvSpPr>
          <p:cNvPr id="9" name="TextBox 8"/>
          <p:cNvSpPr txBox="1"/>
          <p:nvPr/>
        </p:nvSpPr>
        <p:spPr>
          <a:xfrm>
            <a:off x="1534696" y="5741581"/>
            <a:ext cx="8128002" cy="369332"/>
          </a:xfrm>
          <a:prstGeom prst="rect">
            <a:avLst/>
          </a:prstGeom>
          <a:noFill/>
        </p:spPr>
        <p:txBody>
          <a:bodyPr wrap="square" rtlCol="0">
            <a:spAutoFit/>
          </a:bodyPr>
          <a:lstStyle/>
          <a:p>
            <a:r>
              <a:rPr lang="en-US" dirty="0" smtClean="0"/>
              <a:t>*Piranha provides strand specific information for peaks</a:t>
            </a:r>
            <a:endParaRPr lang="en-US" dirty="0"/>
          </a:p>
        </p:txBody>
      </p:sp>
    </p:spTree>
    <p:extLst>
      <p:ext uri="{BB962C8B-B14F-4D97-AF65-F5344CB8AC3E}">
        <p14:creationId xmlns:p14="http://schemas.microsoft.com/office/powerpoint/2010/main" val="174633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grpId="0" nodeType="clickEffect">
                                  <p:stCondLst>
                                    <p:cond delay="0"/>
                                  </p:stCondLst>
                                  <p:childTnLst>
                                    <p:animEffect transition="out" filter="blinds(horizontal)">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Searching</a:t>
            </a:r>
            <a:r>
              <a:rPr lang="zh-CN" altLang="en-US" dirty="0" smtClean="0"/>
              <a:t> </a:t>
            </a:r>
            <a:r>
              <a:rPr lang="en-US" altLang="zh-CN" dirty="0" smtClean="0"/>
              <a:t>for</a:t>
            </a:r>
            <a:r>
              <a:rPr lang="zh-CN" altLang="en-US" dirty="0" smtClean="0"/>
              <a:t> </a:t>
            </a:r>
            <a:r>
              <a:rPr lang="en-US" altLang="zh-CN" dirty="0" err="1" smtClean="0"/>
              <a:t>miRNAs</a:t>
            </a:r>
            <a:endParaRPr lang="en-US" dirty="0"/>
          </a:p>
        </p:txBody>
      </p:sp>
      <p:grpSp>
        <p:nvGrpSpPr>
          <p:cNvPr id="4" name="Group 3"/>
          <p:cNvGrpSpPr/>
          <p:nvPr/>
        </p:nvGrpSpPr>
        <p:grpSpPr>
          <a:xfrm>
            <a:off x="1042736" y="1690688"/>
            <a:ext cx="3769895" cy="3121944"/>
            <a:chOff x="0" y="1417638"/>
            <a:chExt cx="3019956" cy="2503184"/>
          </a:xfrm>
        </p:grpSpPr>
        <p:pic>
          <p:nvPicPr>
            <p:cNvPr id="5" name="Picture 4"/>
            <p:cNvPicPr>
              <a:picLocks noChangeAspect="1"/>
            </p:cNvPicPr>
            <p:nvPr/>
          </p:nvPicPr>
          <p:blipFill rotWithShape="1">
            <a:blip r:embed="rId2"/>
            <a:srcRect t="35247" r="72945" b="39748"/>
            <a:stretch/>
          </p:blipFill>
          <p:spPr>
            <a:xfrm>
              <a:off x="309386" y="1417638"/>
              <a:ext cx="2281414" cy="1714866"/>
            </a:xfrm>
            <a:prstGeom prst="rect">
              <a:avLst/>
            </a:prstGeom>
          </p:spPr>
        </p:pic>
        <p:grpSp>
          <p:nvGrpSpPr>
            <p:cNvPr id="6" name="Group 5"/>
            <p:cNvGrpSpPr/>
            <p:nvPr/>
          </p:nvGrpSpPr>
          <p:grpSpPr>
            <a:xfrm>
              <a:off x="0" y="2253322"/>
              <a:ext cx="1193936" cy="1667500"/>
              <a:chOff x="0" y="2253322"/>
              <a:chExt cx="1193936" cy="1667500"/>
            </a:xfrm>
          </p:grpSpPr>
          <p:sp>
            <p:nvSpPr>
              <p:cNvPr id="11" name="Rectangle 10"/>
              <p:cNvSpPr/>
              <p:nvPr/>
            </p:nvSpPr>
            <p:spPr>
              <a:xfrm>
                <a:off x="696463" y="2253322"/>
                <a:ext cx="497473" cy="813537"/>
              </a:xfrm>
              <a:prstGeom prst="rect">
                <a:avLst/>
              </a:prstGeom>
              <a:solidFill>
                <a:schemeClr val="accent6">
                  <a:lumMod val="75000"/>
                  <a:alpha val="42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H="1">
                <a:off x="515031" y="3066859"/>
                <a:ext cx="181432" cy="2282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0" y="3274491"/>
                <a:ext cx="953977" cy="646331"/>
              </a:xfrm>
              <a:prstGeom prst="rect">
                <a:avLst/>
              </a:prstGeom>
              <a:noFill/>
            </p:spPr>
            <p:txBody>
              <a:bodyPr wrap="square" rtlCol="0">
                <a:spAutoFit/>
              </a:bodyPr>
              <a:lstStyle/>
              <a:p>
                <a:pPr algn="ctr"/>
                <a:r>
                  <a:rPr lang="en-US" sz="1200" dirty="0" smtClean="0">
                    <a:solidFill>
                      <a:srgbClr val="FF6600"/>
                    </a:solidFill>
                  </a:rPr>
                  <a:t>Tested bin with enrichment</a:t>
                </a:r>
                <a:endParaRPr lang="en-US" sz="1200" dirty="0">
                  <a:solidFill>
                    <a:srgbClr val="FF6600"/>
                  </a:solidFill>
                </a:endParaRPr>
              </a:p>
            </p:txBody>
          </p:sp>
        </p:grpSp>
        <p:grpSp>
          <p:nvGrpSpPr>
            <p:cNvPr id="7" name="Group 6"/>
            <p:cNvGrpSpPr/>
            <p:nvPr/>
          </p:nvGrpSpPr>
          <p:grpSpPr>
            <a:xfrm>
              <a:off x="1439747" y="1849480"/>
              <a:ext cx="1580209" cy="1560023"/>
              <a:chOff x="1439747" y="1849480"/>
              <a:chExt cx="1580209" cy="1560023"/>
            </a:xfrm>
          </p:grpSpPr>
          <p:cxnSp>
            <p:nvCxnSpPr>
              <p:cNvPr id="8" name="Straight Connector 7"/>
              <p:cNvCxnSpPr/>
              <p:nvPr/>
            </p:nvCxnSpPr>
            <p:spPr>
              <a:xfrm flipH="1">
                <a:off x="1439747" y="1849480"/>
                <a:ext cx="5852" cy="1445638"/>
              </a:xfrm>
              <a:prstGeom prst="line">
                <a:avLst/>
              </a:prstGeom>
              <a:ln w="76200" cmpd="sng">
                <a:solidFill>
                  <a:schemeClr val="accent2">
                    <a:lumMod val="7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stCxn id="11" idx="2"/>
              </p:cNvCxnSpPr>
              <p:nvPr/>
            </p:nvCxnSpPr>
            <p:spPr>
              <a:xfrm>
                <a:off x="1450093" y="3132504"/>
                <a:ext cx="364222" cy="1419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720673" y="3132504"/>
                <a:ext cx="1299283" cy="276999"/>
              </a:xfrm>
              <a:prstGeom prst="rect">
                <a:avLst/>
              </a:prstGeom>
              <a:noFill/>
            </p:spPr>
            <p:txBody>
              <a:bodyPr wrap="square" rtlCol="0">
                <a:spAutoFit/>
              </a:bodyPr>
              <a:lstStyle/>
              <a:p>
                <a:r>
                  <a:rPr lang="en-US" sz="1200" dirty="0" smtClean="0">
                    <a:solidFill>
                      <a:srgbClr val="C3001C"/>
                    </a:solidFill>
                  </a:rPr>
                  <a:t>True binding site</a:t>
                </a:r>
                <a:endParaRPr lang="en-US" sz="1200" dirty="0">
                  <a:solidFill>
                    <a:srgbClr val="C3001C"/>
                  </a:solidFill>
                </a:endParaRPr>
              </a:p>
            </p:txBody>
          </p:sp>
        </p:grpSp>
      </p:grpSp>
      <p:sp>
        <p:nvSpPr>
          <p:cNvPr id="14" name="TextBox 13"/>
          <p:cNvSpPr txBox="1"/>
          <p:nvPr/>
        </p:nvSpPr>
        <p:spPr>
          <a:xfrm>
            <a:off x="4919830" y="1723937"/>
            <a:ext cx="5981386" cy="2308324"/>
          </a:xfrm>
          <a:prstGeom prst="rect">
            <a:avLst/>
          </a:prstGeom>
          <a:noFill/>
        </p:spPr>
        <p:txBody>
          <a:bodyPr wrap="square" rtlCol="0">
            <a:spAutoFit/>
          </a:bodyPr>
          <a:lstStyle/>
          <a:p>
            <a:pPr marL="285750" indent="-285750">
              <a:buFont typeface="Courier New"/>
              <a:buChar char="o"/>
            </a:pPr>
            <a:r>
              <a:rPr lang="en-US" dirty="0" err="1" smtClean="0"/>
              <a:t>miRNA</a:t>
            </a:r>
            <a:r>
              <a:rPr lang="en-US" dirty="0" smtClean="0"/>
              <a:t> length: 16~28nt</a:t>
            </a:r>
          </a:p>
          <a:p>
            <a:pPr marL="285750" indent="-285750">
              <a:buFont typeface="Courier New"/>
              <a:buChar char="o"/>
            </a:pPr>
            <a:r>
              <a:rPr lang="en-US" dirty="0" smtClean="0"/>
              <a:t>The sequenced tag actually bypass the binding site</a:t>
            </a:r>
          </a:p>
          <a:p>
            <a:pPr marL="285750" indent="-285750">
              <a:buFont typeface="Courier New"/>
              <a:buChar char="o"/>
            </a:pPr>
            <a:r>
              <a:rPr lang="en-US" dirty="0" smtClean="0"/>
              <a:t>Piranha count the reads in a bin and use enrichment test. For independence, inside the bin, only count the leftmost side.</a:t>
            </a:r>
          </a:p>
          <a:p>
            <a:pPr marL="285750" indent="-285750">
              <a:buFont typeface="Courier New"/>
              <a:buChar char="o"/>
            </a:pPr>
            <a:r>
              <a:rPr lang="en-US" dirty="0" smtClean="0"/>
              <a:t>The real binding sides will occur following the starting site of the read</a:t>
            </a:r>
          </a:p>
          <a:p>
            <a:pPr marL="285750" indent="-285750">
              <a:buFont typeface="Courier New"/>
              <a:buChar char="o"/>
            </a:pPr>
            <a:r>
              <a:rPr lang="en-US" dirty="0" smtClean="0">
                <a:solidFill>
                  <a:srgbClr val="C3001C"/>
                </a:solidFill>
              </a:rPr>
              <a:t>Seed searching region should be extended</a:t>
            </a:r>
            <a:endParaRPr lang="en-US" dirty="0">
              <a:solidFill>
                <a:srgbClr val="C3001C"/>
              </a:solidFill>
            </a:endParaRPr>
          </a:p>
        </p:txBody>
      </p:sp>
      <p:sp>
        <p:nvSpPr>
          <p:cNvPr id="16" name="TextBox 15"/>
          <p:cNvSpPr txBox="1"/>
          <p:nvPr/>
        </p:nvSpPr>
        <p:spPr>
          <a:xfrm>
            <a:off x="2391516" y="4448558"/>
            <a:ext cx="8340652" cy="2086725"/>
          </a:xfrm>
          <a:prstGeom prst="rect">
            <a:avLst/>
          </a:prstGeom>
          <a:noFill/>
        </p:spPr>
        <p:txBody>
          <a:bodyPr wrap="square" rtlCol="0">
            <a:spAutoFit/>
          </a:bodyPr>
          <a:lstStyle/>
          <a:p>
            <a:pPr>
              <a:lnSpc>
                <a:spcPct val="120000"/>
              </a:lnSpc>
            </a:pPr>
            <a:r>
              <a:rPr lang="en-US" dirty="0" smtClean="0"/>
              <a:t>Simple math for false positive rate:</a:t>
            </a:r>
          </a:p>
          <a:p>
            <a:pPr marL="285750" indent="-285750">
              <a:lnSpc>
                <a:spcPct val="120000"/>
              </a:lnSpc>
              <a:buFont typeface="Courier New"/>
              <a:buChar char="o"/>
            </a:pPr>
            <a:r>
              <a:rPr lang="en-US" dirty="0" smtClean="0"/>
              <a:t>If we are searching for 1 </a:t>
            </a:r>
            <a:r>
              <a:rPr lang="en-US" dirty="0" err="1" smtClean="0"/>
              <a:t>miRNA</a:t>
            </a:r>
            <a:r>
              <a:rPr lang="en-US" dirty="0" smtClean="0"/>
              <a:t> with 7mer seed</a:t>
            </a:r>
          </a:p>
          <a:p>
            <a:pPr marL="742950" lvl="1" indent="-285750">
              <a:lnSpc>
                <a:spcPct val="120000"/>
              </a:lnSpc>
              <a:buFont typeface="Arial"/>
              <a:buChar char="•"/>
            </a:pPr>
            <a:r>
              <a:rPr lang="en-US" dirty="0" smtClean="0"/>
              <a:t>30bp: (30-7+1)/(4^7)=0.001464844, 20bp:(20-7+1)/(4^7)=0.0008544922</a:t>
            </a:r>
          </a:p>
          <a:p>
            <a:pPr marL="285750" indent="-285750">
              <a:lnSpc>
                <a:spcPct val="120000"/>
              </a:lnSpc>
              <a:buFont typeface="Courier New" charset="0"/>
              <a:buChar char="o"/>
            </a:pPr>
            <a:r>
              <a:rPr lang="en-US" dirty="0" smtClean="0"/>
              <a:t>200 </a:t>
            </a:r>
            <a:r>
              <a:rPr lang="en-US" dirty="0" err="1" smtClean="0"/>
              <a:t>miRNA</a:t>
            </a:r>
            <a:r>
              <a:rPr lang="en-US" dirty="0" smtClean="0"/>
              <a:t> with 7mer seed (suppose 200 seeds are difference)</a:t>
            </a:r>
          </a:p>
          <a:p>
            <a:pPr marL="742950" lvl="1" indent="-285750">
              <a:lnSpc>
                <a:spcPct val="120000"/>
              </a:lnSpc>
              <a:buFont typeface="Arial"/>
              <a:buChar char="•"/>
            </a:pPr>
            <a:r>
              <a:rPr lang="en-US" dirty="0" smtClean="0"/>
              <a:t>30bp: 200*(30-7+1)/(4^7)=0.2929688</a:t>
            </a:r>
          </a:p>
          <a:p>
            <a:pPr marL="742950" lvl="1" indent="-285750">
              <a:lnSpc>
                <a:spcPct val="120000"/>
              </a:lnSpc>
              <a:buFont typeface="Arial"/>
              <a:buChar char="•"/>
            </a:pPr>
            <a:r>
              <a:rPr lang="en-US" dirty="0" smtClean="0"/>
              <a:t>20bp:200*(20-7+1)/(4^7)=0.1708984</a:t>
            </a:r>
            <a:endParaRPr lang="en-US" dirty="0"/>
          </a:p>
        </p:txBody>
      </p:sp>
      <p:sp>
        <p:nvSpPr>
          <p:cNvPr id="18" name="Slide Number Placeholder 17"/>
          <p:cNvSpPr>
            <a:spLocks noGrp="1"/>
          </p:cNvSpPr>
          <p:nvPr>
            <p:ph type="sldNum" sz="quarter" idx="12"/>
          </p:nvPr>
        </p:nvSpPr>
        <p:spPr/>
        <p:txBody>
          <a:bodyPr/>
          <a:lstStyle/>
          <a:p>
            <a:fld id="{D949A55A-ACCA-5847-B86D-B70BC40E7382}" type="slidenum">
              <a:rPr lang="en-US" smtClean="0"/>
              <a:t>22</a:t>
            </a:fld>
            <a:endParaRPr lang="en-US"/>
          </a:p>
        </p:txBody>
      </p:sp>
      <p:sp>
        <p:nvSpPr>
          <p:cNvPr id="19" name="TextBox 18"/>
          <p:cNvSpPr txBox="1"/>
          <p:nvPr/>
        </p:nvSpPr>
        <p:spPr>
          <a:xfrm>
            <a:off x="0" y="6627930"/>
            <a:ext cx="2715219" cy="276999"/>
          </a:xfrm>
          <a:prstGeom prst="rect">
            <a:avLst/>
          </a:prstGeom>
          <a:noFill/>
        </p:spPr>
        <p:txBody>
          <a:bodyPr wrap="square" rtlCol="0">
            <a:spAutoFit/>
          </a:bodyPr>
          <a:lstStyle/>
          <a:p>
            <a:r>
              <a:rPr lang="en-US" sz="1200" i="1" dirty="0" smtClean="0"/>
              <a:t>Adapted from Jing</a:t>
            </a:r>
            <a:endParaRPr lang="en-US" sz="1200" i="1" dirty="0"/>
          </a:p>
        </p:txBody>
      </p:sp>
    </p:spTree>
    <p:extLst>
      <p:ext uri="{BB962C8B-B14F-4D97-AF65-F5344CB8AC3E}">
        <p14:creationId xmlns:p14="http://schemas.microsoft.com/office/powerpoint/2010/main" val="17293885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462071" y="299203"/>
            <a:ext cx="3978442" cy="5989870"/>
            <a:chOff x="1042737" y="368968"/>
            <a:chExt cx="3978442" cy="598987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63979" b="50614"/>
            <a:stretch/>
          </p:blipFill>
          <p:spPr>
            <a:xfrm>
              <a:off x="1106905" y="433242"/>
              <a:ext cx="3914274" cy="5925596"/>
            </a:xfrm>
            <a:prstGeom prst="rect">
              <a:avLst/>
            </a:prstGeom>
          </p:spPr>
        </p:pic>
        <p:sp>
          <p:nvSpPr>
            <p:cNvPr id="6" name="Rectangle 5"/>
            <p:cNvSpPr/>
            <p:nvPr/>
          </p:nvSpPr>
          <p:spPr>
            <a:xfrm>
              <a:off x="1042737" y="368968"/>
              <a:ext cx="368968" cy="4170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Slide Number Placeholder 7"/>
          <p:cNvSpPr>
            <a:spLocks noGrp="1"/>
          </p:cNvSpPr>
          <p:nvPr>
            <p:ph type="sldNum" sz="quarter" idx="12"/>
          </p:nvPr>
        </p:nvSpPr>
        <p:spPr/>
        <p:txBody>
          <a:bodyPr/>
          <a:lstStyle/>
          <a:p>
            <a:fld id="{D949A55A-ACCA-5847-B86D-B70BC40E7382}" type="slidenum">
              <a:rPr lang="en-US" smtClean="0"/>
              <a:t>23</a:t>
            </a:fld>
            <a:endParaRPr lang="en-US"/>
          </a:p>
        </p:txBody>
      </p:sp>
      <p:grpSp>
        <p:nvGrpSpPr>
          <p:cNvPr id="11" name="Group 10"/>
          <p:cNvGrpSpPr/>
          <p:nvPr/>
        </p:nvGrpSpPr>
        <p:grpSpPr>
          <a:xfrm>
            <a:off x="5847910" y="631238"/>
            <a:ext cx="4831812" cy="5131609"/>
            <a:chOff x="6273210" y="716298"/>
            <a:chExt cx="4831812" cy="5131609"/>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50435" r="50114"/>
            <a:stretch/>
          </p:blipFill>
          <p:spPr>
            <a:xfrm>
              <a:off x="6427382" y="716298"/>
              <a:ext cx="4677640" cy="5131609"/>
            </a:xfrm>
            <a:prstGeom prst="rect">
              <a:avLst/>
            </a:prstGeom>
          </p:spPr>
        </p:pic>
        <p:sp>
          <p:nvSpPr>
            <p:cNvPr id="10" name="Rectangle 9"/>
            <p:cNvSpPr/>
            <p:nvPr/>
          </p:nvSpPr>
          <p:spPr>
            <a:xfrm>
              <a:off x="6273210" y="716298"/>
              <a:ext cx="404038" cy="5170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7527856" y="6352143"/>
            <a:ext cx="3636331" cy="369332"/>
          </a:xfrm>
          <a:prstGeom prst="rect">
            <a:avLst/>
          </a:prstGeom>
          <a:noFill/>
        </p:spPr>
        <p:txBody>
          <a:bodyPr wrap="square" rtlCol="0">
            <a:spAutoFit/>
          </a:bodyPr>
          <a:lstStyle/>
          <a:p>
            <a:r>
              <a:rPr lang="en-US" altLang="zh-CN" i="1" dirty="0" smtClean="0"/>
              <a:t>Boudreau</a:t>
            </a:r>
            <a:r>
              <a:rPr lang="zh-CN" altLang="en-US" i="1" dirty="0"/>
              <a:t> </a:t>
            </a:r>
            <a:r>
              <a:rPr lang="en-US" altLang="zh-CN" i="1" dirty="0" smtClean="0"/>
              <a:t>R</a:t>
            </a:r>
            <a:r>
              <a:rPr lang="zh-CN" altLang="en-US" i="1" dirty="0" smtClean="0"/>
              <a:t> </a:t>
            </a:r>
            <a:r>
              <a:rPr lang="en-US" altLang="zh-CN" i="1" dirty="0" smtClean="0"/>
              <a:t>L,</a:t>
            </a:r>
            <a:r>
              <a:rPr lang="zh-CN" altLang="en-US" i="1" dirty="0" smtClean="0"/>
              <a:t> </a:t>
            </a:r>
            <a:r>
              <a:rPr lang="en-US" altLang="zh-CN" i="1" dirty="0" smtClean="0"/>
              <a:t>et</a:t>
            </a:r>
            <a:r>
              <a:rPr lang="zh-CN" altLang="en-US" i="1" dirty="0" smtClean="0"/>
              <a:t> </a:t>
            </a:r>
            <a:r>
              <a:rPr lang="en-US" altLang="zh-CN" i="1" dirty="0" smtClean="0"/>
              <a:t>al.</a:t>
            </a:r>
            <a:r>
              <a:rPr lang="zh-CN" altLang="en-US" i="1" dirty="0" smtClean="0"/>
              <a:t> </a:t>
            </a:r>
            <a:r>
              <a:rPr lang="en-US" altLang="zh-CN" i="1" dirty="0" smtClean="0"/>
              <a:t>Neuron.</a:t>
            </a:r>
            <a:r>
              <a:rPr lang="zh-CN" altLang="en-US" i="1" dirty="0" smtClean="0"/>
              <a:t> </a:t>
            </a:r>
            <a:r>
              <a:rPr lang="en-US" altLang="zh-CN" i="1" dirty="0" smtClean="0"/>
              <a:t>2014</a:t>
            </a:r>
            <a:endParaRPr lang="en-US" i="1" dirty="0"/>
          </a:p>
        </p:txBody>
      </p:sp>
    </p:spTree>
    <p:extLst>
      <p:ext uri="{BB962C8B-B14F-4D97-AF65-F5344CB8AC3E}">
        <p14:creationId xmlns:p14="http://schemas.microsoft.com/office/powerpoint/2010/main" val="10456791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949A55A-ACCA-5847-B86D-B70BC40E7382}" type="slidenum">
              <a:rPr lang="en-US" smtClean="0"/>
              <a:t>24</a:t>
            </a:fld>
            <a:endParaRPr lang="en-US"/>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52849" r="56173" b="-1"/>
          <a:stretch/>
        </p:blipFill>
        <p:spPr>
          <a:xfrm>
            <a:off x="487679" y="-109728"/>
            <a:ext cx="11521441" cy="6831203"/>
          </a:xfrm>
          <a:prstGeom prst="rect">
            <a:avLst/>
          </a:prstGeom>
        </p:spPr>
      </p:pic>
      <p:sp>
        <p:nvSpPr>
          <p:cNvPr id="7" name="TextBox 6"/>
          <p:cNvSpPr txBox="1"/>
          <p:nvPr/>
        </p:nvSpPr>
        <p:spPr>
          <a:xfrm>
            <a:off x="652985" y="1755090"/>
            <a:ext cx="10700815" cy="4601260"/>
          </a:xfrm>
          <a:prstGeom prst="rect">
            <a:avLst/>
          </a:prstGeom>
          <a:noFill/>
        </p:spPr>
        <p:txBody>
          <a:bodyPr wrap="none" rtlCol="0">
            <a:spAutoFit/>
          </a:bodyPr>
          <a:lstStyle/>
          <a:p>
            <a:pPr marL="182880">
              <a:spcBef>
                <a:spcPts val="600"/>
              </a:spcBef>
              <a:spcAft>
                <a:spcPts val="600"/>
              </a:spcAft>
              <a:buFont typeface="Wingdings" panose="05000000000000000000" pitchFamily="2" charset="2"/>
              <a:buChar char="Ø"/>
              <a:defRPr/>
            </a:pPr>
            <a:r>
              <a:rPr lang="it-IT" dirty="0">
                <a:latin typeface="Arial" panose="020B0604020202020204" pitchFamily="34" charset="0"/>
                <a:cs typeface="Arial" panose="020B0604020202020204" pitchFamily="34" charset="0"/>
              </a:rPr>
              <a:t>Let-7 family     </a:t>
            </a:r>
            <a:r>
              <a:rPr lang="it-IT" dirty="0" err="1">
                <a:latin typeface="Arial" panose="020B0604020202020204" pitchFamily="34" charset="0"/>
                <a:cs typeface="Arial" panose="020B0604020202020204" pitchFamily="34" charset="0"/>
              </a:rPr>
              <a:t>Increase</a:t>
            </a:r>
            <a:r>
              <a:rPr lang="it-IT" dirty="0">
                <a:latin typeface="Arial" panose="020B0604020202020204" pitchFamily="34" charset="0"/>
                <a:cs typeface="Arial" panose="020B0604020202020204" pitchFamily="34" charset="0"/>
              </a:rPr>
              <a:t> EC </a:t>
            </a:r>
            <a:r>
              <a:rPr lang="it-IT" dirty="0" err="1">
                <a:latin typeface="Arial" panose="020B0604020202020204" pitchFamily="34" charset="0"/>
                <a:cs typeface="Arial" panose="020B0604020202020204" pitchFamily="34" charset="0"/>
              </a:rPr>
              <a:t>proliferation</a:t>
            </a:r>
            <a:r>
              <a:rPr lang="it-IT" dirty="0">
                <a:latin typeface="Arial" panose="020B0604020202020204" pitchFamily="34" charset="0"/>
                <a:cs typeface="Arial" panose="020B0604020202020204" pitchFamily="34" charset="0"/>
              </a:rPr>
              <a:t>  </a:t>
            </a:r>
            <a:r>
              <a:rPr lang="it-IT" sz="1200" dirty="0">
                <a:latin typeface="Arial" panose="020B0604020202020204" pitchFamily="34" charset="0"/>
                <a:cs typeface="Arial" panose="020B0604020202020204" pitchFamily="34" charset="0"/>
              </a:rPr>
              <a:t>(</a:t>
            </a:r>
            <a:r>
              <a:rPr lang="it-IT" sz="1200" dirty="0" err="1">
                <a:latin typeface="Arial" panose="020B0604020202020204" pitchFamily="34" charset="0"/>
                <a:cs typeface="Arial" panose="020B0604020202020204" pitchFamily="34" charset="0"/>
              </a:rPr>
              <a:t>Otsuka</a:t>
            </a:r>
            <a:r>
              <a:rPr lang="it-IT" sz="1200" dirty="0">
                <a:latin typeface="Arial" panose="020B0604020202020204" pitchFamily="34" charset="0"/>
                <a:cs typeface="Arial" panose="020B0604020202020204" pitchFamily="34" charset="0"/>
              </a:rPr>
              <a:t> et al., 2008)</a:t>
            </a:r>
          </a:p>
          <a:p>
            <a:pPr marL="182880">
              <a:spcBef>
                <a:spcPts val="600"/>
              </a:spcBef>
              <a:spcAft>
                <a:spcPts val="600"/>
              </a:spcAft>
              <a:buFont typeface="Wingdings" panose="05000000000000000000" pitchFamily="2" charset="2"/>
              <a:buChar char="Ø"/>
              <a:defRPr/>
            </a:pPr>
            <a:r>
              <a:rPr lang="it-IT" dirty="0">
                <a:latin typeface="Arial" panose="020B0604020202020204" pitchFamily="34" charset="0"/>
                <a:cs typeface="Arial" panose="020B0604020202020204" pitchFamily="34" charset="0"/>
              </a:rPr>
              <a:t>miR-126          </a:t>
            </a:r>
            <a:r>
              <a:rPr lang="it-IT" dirty="0" err="1">
                <a:latin typeface="Arial" panose="020B0604020202020204" pitchFamily="34" charset="0"/>
                <a:cs typeface="Arial" panose="020B0604020202020204" pitchFamily="34" charset="0"/>
              </a:rPr>
              <a:t>Enhances</a:t>
            </a:r>
            <a:r>
              <a:rPr lang="it-IT" dirty="0">
                <a:latin typeface="Arial" panose="020B0604020202020204" pitchFamily="34" charset="0"/>
                <a:cs typeface="Arial" panose="020B0604020202020204" pitchFamily="34" charset="0"/>
              </a:rPr>
              <a:t> VEGF </a:t>
            </a:r>
            <a:r>
              <a:rPr lang="it-IT" dirty="0" err="1">
                <a:latin typeface="Arial" panose="020B0604020202020204" pitchFamily="34" charset="0"/>
                <a:cs typeface="Arial" panose="020B0604020202020204" pitchFamily="34" charset="0"/>
              </a:rPr>
              <a:t>signaling</a:t>
            </a:r>
            <a:r>
              <a:rPr lang="it-IT" dirty="0">
                <a:latin typeface="Arial" panose="020B0604020202020204" pitchFamily="34" charset="0"/>
                <a:cs typeface="Arial" panose="020B0604020202020204" pitchFamily="34" charset="0"/>
              </a:rPr>
              <a:t> in </a:t>
            </a:r>
            <a:r>
              <a:rPr lang="it-IT" dirty="0" err="1">
                <a:latin typeface="Arial" panose="020B0604020202020204" pitchFamily="34" charset="0"/>
                <a:cs typeface="Arial" panose="020B0604020202020204" pitchFamily="34" charset="0"/>
              </a:rPr>
              <a:t>Ecs</a:t>
            </a:r>
            <a:r>
              <a:rPr lang="it-IT" dirty="0">
                <a:latin typeface="Arial" panose="020B0604020202020204" pitchFamily="34" charset="0"/>
                <a:cs typeface="Arial" panose="020B0604020202020204" pitchFamily="34" charset="0"/>
              </a:rPr>
              <a:t> </a:t>
            </a:r>
            <a:r>
              <a:rPr lang="it-IT" sz="1200" dirty="0">
                <a:latin typeface="Arial" panose="020B0604020202020204" pitchFamily="34" charset="0"/>
                <a:cs typeface="Arial" panose="020B0604020202020204" pitchFamily="34" charset="0"/>
              </a:rPr>
              <a:t>(</a:t>
            </a:r>
            <a:r>
              <a:rPr lang="it-IT" sz="1200" dirty="0" err="1">
                <a:latin typeface="Arial" panose="020B0604020202020204" pitchFamily="34" charset="0"/>
                <a:cs typeface="Arial" panose="020B0604020202020204" pitchFamily="34" charset="0"/>
              </a:rPr>
              <a:t>Fish</a:t>
            </a:r>
            <a:r>
              <a:rPr lang="it-IT" sz="1200" dirty="0">
                <a:latin typeface="Arial" panose="020B0604020202020204" pitchFamily="34" charset="0"/>
                <a:cs typeface="Arial" panose="020B0604020202020204" pitchFamily="34" charset="0"/>
              </a:rPr>
              <a:t> et al.,2008; Harris et al 2008;   </a:t>
            </a:r>
            <a:r>
              <a:rPr lang="it-IT" sz="1200" dirty="0" err="1">
                <a:latin typeface="Arial" panose="020B0604020202020204" pitchFamily="34" charset="0"/>
                <a:cs typeface="Arial" panose="020B0604020202020204" pitchFamily="34" charset="0"/>
              </a:rPr>
              <a:t>Nicoli</a:t>
            </a:r>
            <a:r>
              <a:rPr lang="it-IT" sz="1200" dirty="0">
                <a:latin typeface="Arial" panose="020B0604020202020204" pitchFamily="34" charset="0"/>
                <a:cs typeface="Arial" panose="020B0604020202020204" pitchFamily="34" charset="0"/>
              </a:rPr>
              <a:t> et al., 2010)</a:t>
            </a:r>
            <a:endParaRPr lang="it-IT" dirty="0">
              <a:latin typeface="Arial" panose="020B0604020202020204" pitchFamily="34" charset="0"/>
              <a:cs typeface="Arial" panose="020B0604020202020204" pitchFamily="34" charset="0"/>
            </a:endParaRPr>
          </a:p>
          <a:p>
            <a:pPr marL="182880">
              <a:spcBef>
                <a:spcPts val="600"/>
              </a:spcBef>
              <a:spcAft>
                <a:spcPts val="600"/>
              </a:spcAft>
              <a:buFont typeface="Wingdings" panose="05000000000000000000" pitchFamily="2" charset="2"/>
              <a:buChar char="Ø"/>
              <a:defRPr/>
            </a:pPr>
            <a:r>
              <a:rPr lang="it-IT" dirty="0">
                <a:latin typeface="Arial" panose="020B0604020202020204" pitchFamily="34" charset="0"/>
                <a:cs typeface="Arial" panose="020B0604020202020204" pitchFamily="34" charset="0"/>
              </a:rPr>
              <a:t>miR-132          </a:t>
            </a:r>
            <a:r>
              <a:rPr lang="it-IT" dirty="0" err="1">
                <a:latin typeface="Arial" panose="020B0604020202020204" pitchFamily="34" charset="0"/>
                <a:cs typeface="Arial" panose="020B0604020202020204" pitchFamily="34" charset="0"/>
              </a:rPr>
              <a:t>Enhances</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growth</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factor</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signaling</a:t>
            </a:r>
            <a:r>
              <a:rPr lang="it-IT" dirty="0">
                <a:latin typeface="Arial" panose="020B0604020202020204" pitchFamily="34" charset="0"/>
                <a:cs typeface="Arial" panose="020B0604020202020204" pitchFamily="34" charset="0"/>
              </a:rPr>
              <a:t>   </a:t>
            </a:r>
            <a:r>
              <a:rPr lang="it-IT" sz="1200" dirty="0">
                <a:latin typeface="Arial" panose="020B0604020202020204" pitchFamily="34" charset="0"/>
                <a:cs typeface="Arial" panose="020B0604020202020204" pitchFamily="34" charset="0"/>
              </a:rPr>
              <a:t>(Anand et al., 2010; </a:t>
            </a:r>
            <a:r>
              <a:rPr lang="it-IT" sz="1200" dirty="0" err="1">
                <a:latin typeface="Arial" panose="020B0604020202020204" pitchFamily="34" charset="0"/>
                <a:cs typeface="Arial" panose="020B0604020202020204" pitchFamily="34" charset="0"/>
              </a:rPr>
              <a:t>Jin</a:t>
            </a:r>
            <a:r>
              <a:rPr lang="it-IT" sz="1200" dirty="0">
                <a:latin typeface="Arial" panose="020B0604020202020204" pitchFamily="34" charset="0"/>
                <a:cs typeface="Arial" panose="020B0604020202020204" pitchFamily="34" charset="0"/>
              </a:rPr>
              <a:t> et al., 2012)</a:t>
            </a:r>
          </a:p>
          <a:p>
            <a:pPr marL="182880">
              <a:spcBef>
                <a:spcPts val="600"/>
              </a:spcBef>
              <a:spcAft>
                <a:spcPts val="600"/>
              </a:spcAft>
              <a:buFont typeface="Wingdings" panose="05000000000000000000" pitchFamily="2" charset="2"/>
              <a:buChar char="Ø"/>
              <a:defRPr/>
            </a:pPr>
            <a:r>
              <a:rPr lang="it-IT" dirty="0">
                <a:latin typeface="Arial" panose="020B0604020202020204" pitchFamily="34" charset="0"/>
                <a:cs typeface="Arial" panose="020B0604020202020204" pitchFamily="34" charset="0"/>
              </a:rPr>
              <a:t>miR-210          </a:t>
            </a:r>
            <a:r>
              <a:rPr lang="it-IT" dirty="0" err="1">
                <a:latin typeface="Arial" panose="020B0604020202020204" pitchFamily="34" charset="0"/>
                <a:cs typeface="Arial" panose="020B0604020202020204" pitchFamily="34" charset="0"/>
              </a:rPr>
              <a:t>Stimulates</a:t>
            </a:r>
            <a:r>
              <a:rPr lang="it-IT" dirty="0">
                <a:latin typeface="Arial" panose="020B0604020202020204" pitchFamily="34" charset="0"/>
                <a:cs typeface="Arial" panose="020B0604020202020204" pitchFamily="34" charset="0"/>
              </a:rPr>
              <a:t> tube </a:t>
            </a:r>
            <a:r>
              <a:rPr lang="it-IT" dirty="0" err="1">
                <a:latin typeface="Arial" panose="020B0604020202020204" pitchFamily="34" charset="0"/>
                <a:cs typeface="Arial" panose="020B0604020202020204" pitchFamily="34" charset="0"/>
              </a:rPr>
              <a:t>formation</a:t>
            </a:r>
            <a:r>
              <a:rPr lang="it-IT" dirty="0">
                <a:latin typeface="Arial" panose="020B0604020202020204" pitchFamily="34" charset="0"/>
                <a:cs typeface="Arial" panose="020B0604020202020204" pitchFamily="34" charset="0"/>
              </a:rPr>
              <a:t> and </a:t>
            </a:r>
            <a:r>
              <a:rPr lang="it-IT" dirty="0" err="1">
                <a:latin typeface="Arial" panose="020B0604020202020204" pitchFamily="34" charset="0"/>
                <a:cs typeface="Arial" panose="020B0604020202020204" pitchFamily="34" charset="0"/>
              </a:rPr>
              <a:t>migration</a:t>
            </a:r>
            <a:r>
              <a:rPr lang="it-IT" dirty="0">
                <a:latin typeface="Arial" panose="020B0604020202020204" pitchFamily="34" charset="0"/>
                <a:cs typeface="Arial" panose="020B0604020202020204" pitchFamily="34" charset="0"/>
              </a:rPr>
              <a:t> </a:t>
            </a:r>
            <a:r>
              <a:rPr lang="it-IT" sz="1200" dirty="0">
                <a:latin typeface="Arial" panose="020B0604020202020204" pitchFamily="34" charset="0"/>
                <a:cs typeface="Arial" panose="020B0604020202020204" pitchFamily="34" charset="0"/>
              </a:rPr>
              <a:t>(</a:t>
            </a:r>
            <a:r>
              <a:rPr lang="it-IT" sz="1200" dirty="0" err="1">
                <a:latin typeface="Arial" panose="020B0604020202020204" pitchFamily="34" charset="0"/>
                <a:cs typeface="Arial" panose="020B0604020202020204" pitchFamily="34" charset="0"/>
              </a:rPr>
              <a:t>Fasanaro</a:t>
            </a:r>
            <a:r>
              <a:rPr lang="it-IT" sz="1200" dirty="0">
                <a:latin typeface="Arial" panose="020B0604020202020204" pitchFamily="34" charset="0"/>
                <a:cs typeface="Arial" panose="020B0604020202020204" pitchFamily="34" charset="0"/>
              </a:rPr>
              <a:t> et al., 2008; </a:t>
            </a:r>
            <a:r>
              <a:rPr lang="it-IT" sz="1200" dirty="0" err="1">
                <a:latin typeface="Arial" panose="020B0604020202020204" pitchFamily="34" charset="0"/>
                <a:cs typeface="Arial" panose="020B0604020202020204" pitchFamily="34" charset="0"/>
              </a:rPr>
              <a:t>Pilkkien</a:t>
            </a:r>
            <a:r>
              <a:rPr lang="it-IT" sz="1200" dirty="0">
                <a:latin typeface="Arial" panose="020B0604020202020204" pitchFamily="34" charset="0"/>
                <a:cs typeface="Arial" panose="020B0604020202020204" pitchFamily="34" charset="0"/>
              </a:rPr>
              <a:t> et al.,2008)</a:t>
            </a:r>
          </a:p>
          <a:p>
            <a:pPr marL="182880">
              <a:spcBef>
                <a:spcPts val="600"/>
              </a:spcBef>
              <a:spcAft>
                <a:spcPts val="600"/>
              </a:spcAft>
              <a:buFont typeface="Wingdings" panose="05000000000000000000" pitchFamily="2" charset="2"/>
              <a:buChar char="Ø"/>
              <a:defRPr/>
            </a:pPr>
            <a:r>
              <a:rPr lang="it-IT" dirty="0">
                <a:latin typeface="Arial" panose="020B0604020202020204" pitchFamily="34" charset="0"/>
                <a:cs typeface="Arial" panose="020B0604020202020204" pitchFamily="34" charset="0"/>
              </a:rPr>
              <a:t>miR-221/222   </a:t>
            </a:r>
            <a:r>
              <a:rPr lang="it-IT" dirty="0" err="1">
                <a:latin typeface="Arial" panose="020B0604020202020204" pitchFamily="34" charset="0"/>
                <a:cs typeface="Arial" panose="020B0604020202020204" pitchFamily="34" charset="0"/>
              </a:rPr>
              <a:t>Inhibits</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cell</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proliferation</a:t>
            </a:r>
            <a:r>
              <a:rPr lang="it-IT" dirty="0">
                <a:latin typeface="Arial" panose="020B0604020202020204" pitchFamily="34" charset="0"/>
                <a:cs typeface="Arial" panose="020B0604020202020204" pitchFamily="34" charset="0"/>
              </a:rPr>
              <a:t>, Anti-</a:t>
            </a:r>
            <a:r>
              <a:rPr lang="it-IT" dirty="0" err="1">
                <a:latin typeface="Arial" panose="020B0604020202020204" pitchFamily="34" charset="0"/>
                <a:cs typeface="Arial" panose="020B0604020202020204" pitchFamily="34" charset="0"/>
              </a:rPr>
              <a:t>angiogenic</a:t>
            </a:r>
            <a:r>
              <a:rPr lang="it-IT" dirty="0">
                <a:latin typeface="Arial" panose="020B0604020202020204" pitchFamily="34" charset="0"/>
                <a:cs typeface="Arial" panose="020B0604020202020204" pitchFamily="34" charset="0"/>
              </a:rPr>
              <a:t> </a:t>
            </a:r>
            <a:r>
              <a:rPr lang="it-IT" sz="1200" dirty="0">
                <a:latin typeface="Arial" panose="020B0604020202020204" pitchFamily="34" charset="0"/>
                <a:cs typeface="Arial" panose="020B0604020202020204" pitchFamily="34" charset="0"/>
              </a:rPr>
              <a:t>(Poliseno et al.,2006)</a:t>
            </a:r>
          </a:p>
          <a:p>
            <a:pPr marL="182880">
              <a:spcBef>
                <a:spcPts val="600"/>
              </a:spcBef>
              <a:spcAft>
                <a:spcPts val="600"/>
              </a:spcAft>
              <a:buFont typeface="Wingdings" panose="05000000000000000000" pitchFamily="2" charset="2"/>
              <a:buChar char="Ø"/>
              <a:defRPr/>
            </a:pPr>
            <a:r>
              <a:rPr lang="it-IT" dirty="0">
                <a:latin typeface="Arial" panose="020B0604020202020204" pitchFamily="34" charset="0"/>
                <a:cs typeface="Arial" panose="020B0604020202020204" pitchFamily="34" charset="0"/>
              </a:rPr>
              <a:t>miR-296          </a:t>
            </a:r>
            <a:r>
              <a:rPr lang="en-US" dirty="0">
                <a:latin typeface="Arial" panose="020B0604020202020204" pitchFamily="34" charset="0"/>
                <a:cs typeface="Arial" panose="020B0604020202020204" pitchFamily="34" charset="0"/>
              </a:rPr>
              <a:t>Inhibits growth factor receptor recycling and degradation </a:t>
            </a:r>
            <a:r>
              <a:rPr lang="en-US" sz="1200" dirty="0">
                <a:latin typeface="Arial" panose="020B0604020202020204" pitchFamily="34" charset="0"/>
                <a:cs typeface="Arial" panose="020B0604020202020204" pitchFamily="34" charset="0"/>
              </a:rPr>
              <a:t>(</a:t>
            </a:r>
            <a:r>
              <a:rPr lang="en-US" sz="1200" dirty="0" err="1">
                <a:latin typeface="Arial" panose="020B0604020202020204" pitchFamily="34" charset="0"/>
                <a:cs typeface="Arial" panose="020B0604020202020204" pitchFamily="34" charset="0"/>
              </a:rPr>
              <a:t>Wurdinger</a:t>
            </a:r>
            <a:r>
              <a:rPr lang="en-US" sz="1200" dirty="0">
                <a:latin typeface="Arial" panose="020B0604020202020204" pitchFamily="34" charset="0"/>
                <a:cs typeface="Arial" panose="020B0604020202020204" pitchFamily="34" charset="0"/>
              </a:rPr>
              <a:t> et al., 2008)</a:t>
            </a:r>
            <a:endParaRPr lang="it-IT" sz="1200" dirty="0">
              <a:latin typeface="Arial" panose="020B0604020202020204" pitchFamily="34" charset="0"/>
              <a:cs typeface="Arial" panose="020B0604020202020204" pitchFamily="34" charset="0"/>
            </a:endParaRPr>
          </a:p>
          <a:p>
            <a:pPr marL="182880">
              <a:spcBef>
                <a:spcPts val="600"/>
              </a:spcBef>
              <a:spcAft>
                <a:spcPts val="600"/>
              </a:spcAft>
              <a:buFont typeface="Wingdings" panose="05000000000000000000" pitchFamily="2" charset="2"/>
              <a:buChar char="Ø"/>
              <a:defRPr/>
            </a:pPr>
            <a:r>
              <a:rPr lang="it-IT" dirty="0">
                <a:latin typeface="Arial" panose="020B0604020202020204" pitchFamily="34" charset="0"/>
                <a:cs typeface="Arial" panose="020B0604020202020204" pitchFamily="34" charset="0"/>
              </a:rPr>
              <a:t>miR-424          </a:t>
            </a:r>
            <a:r>
              <a:rPr lang="it-IT" dirty="0" err="1">
                <a:latin typeface="Arial" panose="020B0604020202020204" pitchFamily="34" charset="0"/>
                <a:cs typeface="Arial" panose="020B0604020202020204" pitchFamily="34" charset="0"/>
              </a:rPr>
              <a:t>Stablizes</a:t>
            </a:r>
            <a:r>
              <a:rPr lang="it-IT" dirty="0">
                <a:latin typeface="Arial" panose="020B0604020202020204" pitchFamily="34" charset="0"/>
                <a:cs typeface="Arial" panose="020B0604020202020204" pitchFamily="34" charset="0"/>
              </a:rPr>
              <a:t> HIF-1, </a:t>
            </a:r>
            <a:r>
              <a:rPr lang="it-IT" dirty="0" err="1">
                <a:latin typeface="Arial" panose="020B0604020202020204" pitchFamily="34" charset="0"/>
                <a:cs typeface="Arial" panose="020B0604020202020204" pitchFamily="34" charset="0"/>
              </a:rPr>
              <a:t>proangiogenic</a:t>
            </a:r>
            <a:r>
              <a:rPr lang="it-IT" dirty="0">
                <a:latin typeface="Arial" panose="020B0604020202020204" pitchFamily="34" charset="0"/>
                <a:cs typeface="Arial" panose="020B0604020202020204" pitchFamily="34" charset="0"/>
              </a:rPr>
              <a:t> </a:t>
            </a:r>
            <a:r>
              <a:rPr lang="it-IT" sz="1200" dirty="0">
                <a:latin typeface="Arial" panose="020B0604020202020204" pitchFamily="34" charset="0"/>
                <a:cs typeface="Arial" panose="020B0604020202020204" pitchFamily="34" charset="0"/>
              </a:rPr>
              <a:t>(</a:t>
            </a:r>
            <a:r>
              <a:rPr lang="it-IT" sz="1200" dirty="0" err="1">
                <a:latin typeface="Arial" panose="020B0604020202020204" pitchFamily="34" charset="0"/>
                <a:cs typeface="Arial" panose="020B0604020202020204" pitchFamily="34" charset="0"/>
              </a:rPr>
              <a:t>Ghosh</a:t>
            </a:r>
            <a:r>
              <a:rPr lang="it-IT" sz="1200" dirty="0">
                <a:latin typeface="Arial" panose="020B0604020202020204" pitchFamily="34" charset="0"/>
                <a:cs typeface="Arial" panose="020B0604020202020204" pitchFamily="34" charset="0"/>
              </a:rPr>
              <a:t> et al.,2010)</a:t>
            </a:r>
          </a:p>
          <a:p>
            <a:pPr marL="182880">
              <a:spcBef>
                <a:spcPts val="600"/>
              </a:spcBef>
              <a:spcAft>
                <a:spcPts val="600"/>
              </a:spcAft>
              <a:buFont typeface="Wingdings" panose="05000000000000000000" pitchFamily="2" charset="2"/>
              <a:buChar char="Ø"/>
              <a:defRPr/>
            </a:pPr>
            <a:r>
              <a:rPr lang="it-IT" dirty="0">
                <a:latin typeface="Arial" panose="020B0604020202020204" pitchFamily="34" charset="0"/>
                <a:cs typeface="Arial" panose="020B0604020202020204" pitchFamily="34" charset="0"/>
              </a:rPr>
              <a:t>miR-92a   </a:t>
            </a:r>
            <a:r>
              <a:rPr lang="en-US" dirty="0">
                <a:latin typeface="Arial" panose="020B0604020202020204" pitchFamily="34" charset="0"/>
                <a:cs typeface="Arial" panose="020B0604020202020204" pitchFamily="34" charset="0"/>
              </a:rPr>
              <a:t>Anti-</a:t>
            </a:r>
            <a:r>
              <a:rPr lang="en-US" dirty="0" err="1">
                <a:latin typeface="Arial" panose="020B0604020202020204" pitchFamily="34" charset="0"/>
                <a:cs typeface="Arial" panose="020B0604020202020204" pitchFamily="34" charset="0"/>
              </a:rPr>
              <a:t>angiogenic</a:t>
            </a:r>
            <a:r>
              <a:rPr lang="en-US" dirty="0">
                <a:latin typeface="Arial" panose="020B0604020202020204" pitchFamily="34" charset="0"/>
                <a:cs typeface="Arial" panose="020B0604020202020204" pitchFamily="34" charset="0"/>
              </a:rPr>
              <a:t>. Inhibition enhanced neovascularization in</a:t>
            </a:r>
            <a:r>
              <a:rPr lang="it-IT" dirty="0" err="1">
                <a:latin typeface="Arial" panose="020B0604020202020204" pitchFamily="34" charset="0"/>
                <a:cs typeface="Arial" panose="020B0604020202020204" pitchFamily="34" charset="0"/>
              </a:rPr>
              <a:t>schemic</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tissues</a:t>
            </a:r>
            <a:r>
              <a:rPr lang="it-IT" dirty="0">
                <a:latin typeface="Arial" panose="020B0604020202020204" pitchFamily="34" charset="0"/>
                <a:cs typeface="Arial" panose="020B0604020202020204" pitchFamily="34" charset="0"/>
              </a:rPr>
              <a:t> (</a:t>
            </a:r>
            <a:r>
              <a:rPr lang="it-IT" sz="1200" dirty="0" err="1">
                <a:latin typeface="Arial" panose="020B0604020202020204" pitchFamily="34" charset="0"/>
                <a:cs typeface="Arial" panose="020B0604020202020204" pitchFamily="34" charset="0"/>
              </a:rPr>
              <a:t>Bonauer</a:t>
            </a:r>
            <a:r>
              <a:rPr lang="it-IT" sz="1200" dirty="0">
                <a:latin typeface="Arial" panose="020B0604020202020204" pitchFamily="34" charset="0"/>
                <a:cs typeface="Arial" panose="020B0604020202020204" pitchFamily="34" charset="0"/>
              </a:rPr>
              <a:t> et al.,2009)</a:t>
            </a:r>
          </a:p>
          <a:p>
            <a:pPr marL="182880">
              <a:spcBef>
                <a:spcPts val="600"/>
              </a:spcBef>
              <a:spcAft>
                <a:spcPts val="600"/>
              </a:spcAft>
              <a:buFont typeface="Wingdings" panose="05000000000000000000" pitchFamily="2" charset="2"/>
              <a:buChar char="Ø"/>
              <a:defRPr/>
            </a:pPr>
            <a:r>
              <a:rPr lang="it-IT" dirty="0">
                <a:latin typeface="Arial" panose="020B0604020202020204" pitchFamily="34" charset="0"/>
                <a:cs typeface="Arial" panose="020B0604020202020204" pitchFamily="34" charset="0"/>
              </a:rPr>
              <a:t>miR-143/145   Critical for VSMC </a:t>
            </a:r>
            <a:r>
              <a:rPr lang="it-IT" dirty="0" err="1">
                <a:latin typeface="Arial" panose="020B0604020202020204" pitchFamily="34" charset="0"/>
                <a:cs typeface="Arial" panose="020B0604020202020204" pitchFamily="34" charset="0"/>
              </a:rPr>
              <a:t>differentiation</a:t>
            </a:r>
            <a:r>
              <a:rPr lang="it-IT" dirty="0">
                <a:latin typeface="Arial" panose="020B0604020202020204" pitchFamily="34" charset="0"/>
                <a:cs typeface="Arial" panose="020B0604020202020204" pitchFamily="34" charset="0"/>
              </a:rPr>
              <a:t> </a:t>
            </a:r>
            <a:r>
              <a:rPr lang="it-IT" sz="1200" dirty="0">
                <a:latin typeface="Arial" panose="020B0604020202020204" pitchFamily="34" charset="0"/>
                <a:cs typeface="Arial" panose="020B0604020202020204" pitchFamily="34" charset="0"/>
              </a:rPr>
              <a:t>(</a:t>
            </a:r>
            <a:r>
              <a:rPr lang="it-IT" sz="1200" dirty="0" err="1">
                <a:latin typeface="Arial" panose="020B0604020202020204" pitchFamily="34" charset="0"/>
                <a:cs typeface="Arial" panose="020B0604020202020204" pitchFamily="34" charset="0"/>
              </a:rPr>
              <a:t>Cordes</a:t>
            </a:r>
            <a:r>
              <a:rPr lang="it-IT" sz="1200" dirty="0">
                <a:latin typeface="Arial" panose="020B0604020202020204" pitchFamily="34" charset="0"/>
                <a:cs typeface="Arial" panose="020B0604020202020204" pitchFamily="34" charset="0"/>
              </a:rPr>
              <a:t> et al.,2009)</a:t>
            </a:r>
          </a:p>
          <a:p>
            <a:pPr marL="182880">
              <a:spcBef>
                <a:spcPts val="600"/>
              </a:spcBef>
              <a:spcAft>
                <a:spcPts val="600"/>
              </a:spcAft>
              <a:buFont typeface="Wingdings" panose="05000000000000000000" pitchFamily="2" charset="2"/>
              <a:buChar char="Ø"/>
              <a:defRPr/>
            </a:pPr>
            <a:r>
              <a:rPr lang="it-IT" dirty="0">
                <a:latin typeface="Arial" panose="020B0604020202020204" pitchFamily="34" charset="0"/>
                <a:cs typeface="Arial" panose="020B0604020202020204" pitchFamily="34" charset="0"/>
              </a:rPr>
              <a:t>miR-26a          </a:t>
            </a:r>
            <a:r>
              <a:rPr lang="it-IT" dirty="0" err="1">
                <a:latin typeface="Arial" panose="020B0604020202020204" pitchFamily="34" charset="0"/>
                <a:cs typeface="Arial" panose="020B0604020202020204" pitchFamily="34" charset="0"/>
              </a:rPr>
              <a:t>Increases</a:t>
            </a:r>
            <a:r>
              <a:rPr lang="it-IT" dirty="0">
                <a:latin typeface="Arial" panose="020B0604020202020204" pitchFamily="34" charset="0"/>
                <a:cs typeface="Arial" panose="020B0604020202020204" pitchFamily="34" charset="0"/>
              </a:rPr>
              <a:t> VSMC </a:t>
            </a:r>
            <a:r>
              <a:rPr lang="it-IT" dirty="0" err="1">
                <a:latin typeface="Arial" panose="020B0604020202020204" pitchFamily="34" charset="0"/>
                <a:cs typeface="Arial" panose="020B0604020202020204" pitchFamily="34" charset="0"/>
              </a:rPr>
              <a:t>proliferation</a:t>
            </a:r>
            <a:r>
              <a:rPr lang="it-IT" dirty="0">
                <a:latin typeface="Arial" panose="020B0604020202020204" pitchFamily="34" charset="0"/>
                <a:cs typeface="Arial" panose="020B0604020202020204" pitchFamily="34" charset="0"/>
              </a:rPr>
              <a:t> (</a:t>
            </a:r>
            <a:r>
              <a:rPr lang="it-IT" sz="1200" dirty="0" err="1">
                <a:latin typeface="Arial" panose="020B0604020202020204" pitchFamily="34" charset="0"/>
                <a:cs typeface="Arial" panose="020B0604020202020204" pitchFamily="34" charset="0"/>
              </a:rPr>
              <a:t>Leeper</a:t>
            </a:r>
            <a:r>
              <a:rPr lang="it-IT" sz="1200" dirty="0">
                <a:latin typeface="Arial" panose="020B0604020202020204" pitchFamily="34" charset="0"/>
                <a:cs typeface="Arial" panose="020B0604020202020204" pitchFamily="34" charset="0"/>
              </a:rPr>
              <a:t> et al 2011)</a:t>
            </a:r>
          </a:p>
          <a:p>
            <a:endParaRPr lang="en-US" dirty="0"/>
          </a:p>
        </p:txBody>
      </p:sp>
    </p:spTree>
    <p:extLst>
      <p:ext uri="{BB962C8B-B14F-4D97-AF65-F5344CB8AC3E}">
        <p14:creationId xmlns:p14="http://schemas.microsoft.com/office/powerpoint/2010/main" val="4026758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7442" y="-277515"/>
            <a:ext cx="10515600" cy="1325563"/>
          </a:xfrm>
        </p:spPr>
        <p:txBody>
          <a:bodyPr/>
          <a:lstStyle/>
          <a:p>
            <a:r>
              <a:rPr lang="en-US" dirty="0" smtClean="0"/>
              <a:t>Motif Analysis</a:t>
            </a:r>
            <a:endParaRPr lang="en-US" dirty="0"/>
          </a:p>
        </p:txBody>
      </p:sp>
      <p:sp>
        <p:nvSpPr>
          <p:cNvPr id="4" name="Slide Number Placeholder 3"/>
          <p:cNvSpPr>
            <a:spLocks noGrp="1"/>
          </p:cNvSpPr>
          <p:nvPr>
            <p:ph type="sldNum" sz="quarter" idx="12"/>
          </p:nvPr>
        </p:nvSpPr>
        <p:spPr/>
        <p:txBody>
          <a:bodyPr/>
          <a:lstStyle/>
          <a:p>
            <a:fld id="{D949A55A-ACCA-5847-B86D-B70BC40E7382}" type="slidenum">
              <a:rPr lang="en-US" smtClean="0"/>
              <a:t>25</a:t>
            </a:fld>
            <a:endParaRPr lang="en-US"/>
          </a:p>
        </p:txBody>
      </p:sp>
      <p:sp>
        <p:nvSpPr>
          <p:cNvPr id="5" name="TextBox 4"/>
          <p:cNvSpPr txBox="1"/>
          <p:nvPr/>
        </p:nvSpPr>
        <p:spPr>
          <a:xfrm>
            <a:off x="1284768" y="797558"/>
            <a:ext cx="2096386" cy="646331"/>
          </a:xfrm>
          <a:prstGeom prst="rect">
            <a:avLst/>
          </a:prstGeom>
          <a:noFill/>
        </p:spPr>
        <p:txBody>
          <a:bodyPr wrap="square" rtlCol="0">
            <a:spAutoFit/>
          </a:bodyPr>
          <a:lstStyle/>
          <a:p>
            <a:pPr algn="ctr"/>
            <a:r>
              <a:rPr lang="en-US" dirty="0" smtClean="0">
                <a:latin typeface="Times New Roman" charset="0"/>
                <a:ea typeface="Times New Roman" charset="0"/>
                <a:cs typeface="Times New Roman" charset="0"/>
              </a:rPr>
              <a:t>Arteries</a:t>
            </a:r>
          </a:p>
          <a:p>
            <a:pPr algn="ctr"/>
            <a:r>
              <a:rPr lang="en-US" dirty="0" smtClean="0">
                <a:latin typeface="Times New Roman" charset="0"/>
                <a:ea typeface="Times New Roman" charset="0"/>
                <a:cs typeface="Times New Roman" charset="0"/>
              </a:rPr>
              <a:t>Positive strand</a:t>
            </a:r>
            <a:endParaRPr lang="en-US" dirty="0">
              <a:latin typeface="Times New Roman" charset="0"/>
              <a:ea typeface="Times New Roman" charset="0"/>
              <a:cs typeface="Times New Roman" charset="0"/>
            </a:endParaRPr>
          </a:p>
        </p:txBody>
      </p:sp>
      <p:sp>
        <p:nvSpPr>
          <p:cNvPr id="6" name="TextBox 5"/>
          <p:cNvSpPr txBox="1"/>
          <p:nvPr/>
        </p:nvSpPr>
        <p:spPr>
          <a:xfrm>
            <a:off x="3647126" y="797555"/>
            <a:ext cx="2096386" cy="646331"/>
          </a:xfrm>
          <a:prstGeom prst="rect">
            <a:avLst/>
          </a:prstGeom>
          <a:noFill/>
        </p:spPr>
        <p:txBody>
          <a:bodyPr wrap="square" rtlCol="0">
            <a:spAutoFit/>
          </a:bodyPr>
          <a:lstStyle/>
          <a:p>
            <a:pPr algn="ctr"/>
            <a:r>
              <a:rPr lang="en-US" dirty="0" smtClean="0">
                <a:latin typeface="Times New Roman" charset="0"/>
                <a:ea typeface="Times New Roman" charset="0"/>
                <a:cs typeface="Times New Roman" charset="0"/>
              </a:rPr>
              <a:t>Arteries</a:t>
            </a:r>
          </a:p>
          <a:p>
            <a:pPr algn="ctr"/>
            <a:r>
              <a:rPr lang="en-US" dirty="0" smtClean="0">
                <a:latin typeface="Times New Roman" charset="0"/>
                <a:ea typeface="Times New Roman" charset="0"/>
                <a:cs typeface="Times New Roman" charset="0"/>
              </a:rPr>
              <a:t>Negative strand</a:t>
            </a:r>
            <a:endParaRPr lang="en-US" dirty="0">
              <a:latin typeface="Times New Roman" charset="0"/>
              <a:ea typeface="Times New Roman" charset="0"/>
              <a:cs typeface="Times New Roman" charset="0"/>
            </a:endParaRPr>
          </a:p>
        </p:txBody>
      </p:sp>
      <p:sp>
        <p:nvSpPr>
          <p:cNvPr id="7" name="TextBox 6"/>
          <p:cNvSpPr txBox="1"/>
          <p:nvPr/>
        </p:nvSpPr>
        <p:spPr>
          <a:xfrm>
            <a:off x="6055242" y="797555"/>
            <a:ext cx="2096386" cy="646331"/>
          </a:xfrm>
          <a:prstGeom prst="rect">
            <a:avLst/>
          </a:prstGeom>
          <a:noFill/>
        </p:spPr>
        <p:txBody>
          <a:bodyPr wrap="square" rtlCol="0">
            <a:spAutoFit/>
          </a:bodyPr>
          <a:lstStyle/>
          <a:p>
            <a:pPr algn="ctr"/>
            <a:r>
              <a:rPr lang="en-US" dirty="0" smtClean="0">
                <a:latin typeface="Times New Roman" charset="0"/>
                <a:ea typeface="Times New Roman" charset="0"/>
                <a:cs typeface="Times New Roman" charset="0"/>
              </a:rPr>
              <a:t>Veins</a:t>
            </a:r>
          </a:p>
          <a:p>
            <a:pPr algn="ctr"/>
            <a:r>
              <a:rPr lang="en-US" dirty="0" smtClean="0">
                <a:latin typeface="Times New Roman" charset="0"/>
                <a:ea typeface="Times New Roman" charset="0"/>
                <a:cs typeface="Times New Roman" charset="0"/>
              </a:rPr>
              <a:t>Positive strand</a:t>
            </a:r>
            <a:endParaRPr lang="en-US" dirty="0">
              <a:latin typeface="Times New Roman" charset="0"/>
              <a:ea typeface="Times New Roman" charset="0"/>
              <a:cs typeface="Times New Roman" charset="0"/>
            </a:endParaRPr>
          </a:p>
        </p:txBody>
      </p:sp>
      <p:sp>
        <p:nvSpPr>
          <p:cNvPr id="8" name="TextBox 7"/>
          <p:cNvSpPr txBox="1"/>
          <p:nvPr/>
        </p:nvSpPr>
        <p:spPr>
          <a:xfrm>
            <a:off x="8463358" y="797555"/>
            <a:ext cx="2096386" cy="646331"/>
          </a:xfrm>
          <a:prstGeom prst="rect">
            <a:avLst/>
          </a:prstGeom>
          <a:noFill/>
        </p:spPr>
        <p:txBody>
          <a:bodyPr wrap="square" rtlCol="0">
            <a:spAutoFit/>
          </a:bodyPr>
          <a:lstStyle/>
          <a:p>
            <a:pPr algn="ctr"/>
            <a:r>
              <a:rPr lang="en-US" smtClean="0">
                <a:latin typeface="Times New Roman" charset="0"/>
                <a:ea typeface="Times New Roman" charset="0"/>
                <a:cs typeface="Times New Roman" charset="0"/>
              </a:rPr>
              <a:t>Veins</a:t>
            </a:r>
            <a:endParaRPr lang="en-US" dirty="0" smtClean="0">
              <a:latin typeface="Times New Roman" charset="0"/>
              <a:ea typeface="Times New Roman" charset="0"/>
              <a:cs typeface="Times New Roman" charset="0"/>
            </a:endParaRPr>
          </a:p>
          <a:p>
            <a:pPr algn="ctr"/>
            <a:r>
              <a:rPr lang="en-US" dirty="0" smtClean="0">
                <a:latin typeface="Times New Roman" charset="0"/>
                <a:ea typeface="Times New Roman" charset="0"/>
                <a:cs typeface="Times New Roman" charset="0"/>
              </a:rPr>
              <a:t>Negative strand</a:t>
            </a:r>
            <a:endParaRPr lang="en-US" dirty="0">
              <a:latin typeface="Times New Roman" charset="0"/>
              <a:ea typeface="Times New Roman" charset="0"/>
              <a:cs typeface="Times New Roman" charset="0"/>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0902" y="1443886"/>
            <a:ext cx="1625644" cy="1351516"/>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0902" y="2820810"/>
            <a:ext cx="1625644" cy="1351515"/>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0902" y="4079229"/>
            <a:ext cx="1625643" cy="1351515"/>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0902" y="5430744"/>
            <a:ext cx="1625643" cy="1351515"/>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5376" y="1443886"/>
            <a:ext cx="1625644" cy="1351515"/>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05377" y="2820810"/>
            <a:ext cx="1625643" cy="1351515"/>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05377" y="4079228"/>
            <a:ext cx="1625643" cy="1351514"/>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05378" y="5369961"/>
            <a:ext cx="1625641" cy="1351514"/>
          </a:xfrm>
          <a:prstGeom prst="rect">
            <a:avLst/>
          </a:prstGeom>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67734" y="1443886"/>
            <a:ext cx="1625643" cy="1351515"/>
          </a:xfrm>
          <a:prstGeom prst="rect">
            <a:avLst/>
          </a:prstGeom>
        </p:spPr>
      </p:pic>
      <p:pic>
        <p:nvPicPr>
          <p:cNvPr id="22" name="Picture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67735" y="2820810"/>
            <a:ext cx="1625643" cy="1351514"/>
          </a:xfrm>
          <a:prstGeom prst="rect">
            <a:avLst/>
          </a:prstGeom>
        </p:spPr>
      </p:pic>
      <p:pic>
        <p:nvPicPr>
          <p:cNvPr id="23" name="Picture 2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67736" y="4079228"/>
            <a:ext cx="1625641" cy="1351514"/>
          </a:xfrm>
          <a:prstGeom prst="rect">
            <a:avLst/>
          </a:prstGeom>
        </p:spPr>
      </p:pic>
      <p:pic>
        <p:nvPicPr>
          <p:cNvPr id="24" name="Picture 2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67736" y="5369961"/>
            <a:ext cx="1625641" cy="1351513"/>
          </a:xfrm>
          <a:prstGeom prst="rect">
            <a:avLst/>
          </a:prstGeom>
        </p:spPr>
      </p:pic>
      <p:pic>
        <p:nvPicPr>
          <p:cNvPr id="25" name="Picture 2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75850" y="1443886"/>
            <a:ext cx="1625643" cy="1351515"/>
          </a:xfrm>
          <a:prstGeom prst="rect">
            <a:avLst/>
          </a:prstGeom>
        </p:spPr>
      </p:pic>
      <p:pic>
        <p:nvPicPr>
          <p:cNvPr id="26" name="Picture 2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675851" y="2820810"/>
            <a:ext cx="1625643" cy="1351514"/>
          </a:xfrm>
          <a:prstGeom prst="rect">
            <a:avLst/>
          </a:prstGeom>
        </p:spPr>
      </p:pic>
      <p:pic>
        <p:nvPicPr>
          <p:cNvPr id="27" name="Picture 2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675852" y="4079228"/>
            <a:ext cx="1625641" cy="1351514"/>
          </a:xfrm>
          <a:prstGeom prst="rect">
            <a:avLst/>
          </a:prstGeom>
        </p:spPr>
      </p:pic>
      <p:pic>
        <p:nvPicPr>
          <p:cNvPr id="28" name="Picture 2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675852" y="5369961"/>
            <a:ext cx="1625641" cy="1351513"/>
          </a:xfrm>
          <a:prstGeom prst="rect">
            <a:avLst/>
          </a:prstGeom>
        </p:spPr>
      </p:pic>
    </p:spTree>
    <p:extLst>
      <p:ext uri="{BB962C8B-B14F-4D97-AF65-F5344CB8AC3E}">
        <p14:creationId xmlns:p14="http://schemas.microsoft.com/office/powerpoint/2010/main" val="16767094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367" y="0"/>
            <a:ext cx="10515600" cy="1325563"/>
          </a:xfrm>
        </p:spPr>
        <p:txBody>
          <a:bodyPr/>
          <a:lstStyle/>
          <a:p>
            <a:r>
              <a:rPr lang="en-US" dirty="0" err="1" smtClean="0"/>
              <a:t>miRNA</a:t>
            </a:r>
            <a:r>
              <a:rPr lang="en-US" dirty="0" smtClean="0"/>
              <a:t> abundance</a:t>
            </a:r>
            <a:endParaRPr lang="en-US" dirty="0"/>
          </a:p>
        </p:txBody>
      </p:sp>
      <p:sp>
        <p:nvSpPr>
          <p:cNvPr id="4" name="Slide Number Placeholder 3"/>
          <p:cNvSpPr>
            <a:spLocks noGrp="1"/>
          </p:cNvSpPr>
          <p:nvPr>
            <p:ph type="sldNum" sz="quarter" idx="12"/>
          </p:nvPr>
        </p:nvSpPr>
        <p:spPr/>
        <p:txBody>
          <a:bodyPr/>
          <a:lstStyle/>
          <a:p>
            <a:fld id="{D949A55A-ACCA-5847-B86D-B70BC40E7382}" type="slidenum">
              <a:rPr lang="en-US" smtClean="0"/>
              <a:t>26</a:t>
            </a:fld>
            <a:endParaRPr lang="en-US"/>
          </a:p>
        </p:txBody>
      </p:sp>
      <p:sp>
        <p:nvSpPr>
          <p:cNvPr id="5" name="TextBox 4"/>
          <p:cNvSpPr txBox="1"/>
          <p:nvPr/>
        </p:nvSpPr>
        <p:spPr>
          <a:xfrm>
            <a:off x="1070344" y="1251605"/>
            <a:ext cx="10195368" cy="1938992"/>
          </a:xfrm>
          <a:prstGeom prst="rect">
            <a:avLst/>
          </a:prstGeom>
          <a:noFill/>
        </p:spPr>
        <p:txBody>
          <a:bodyPr wrap="square" rtlCol="0">
            <a:spAutoFit/>
          </a:bodyPr>
          <a:lstStyle/>
          <a:p>
            <a:r>
              <a:rPr lang="en-US" sz="2400" dirty="0" smtClean="0">
                <a:latin typeface="Times New Roman" charset="0"/>
                <a:ea typeface="Times New Roman" charset="0"/>
                <a:cs typeface="Times New Roman" charset="0"/>
              </a:rPr>
              <a:t>Mapping the </a:t>
            </a:r>
            <a:r>
              <a:rPr lang="en-US" sz="2400" dirty="0" err="1" smtClean="0">
                <a:latin typeface="Times New Roman" charset="0"/>
                <a:ea typeface="Times New Roman" charset="0"/>
                <a:cs typeface="Times New Roman" charset="0"/>
              </a:rPr>
              <a:t>QC’ed</a:t>
            </a:r>
            <a:r>
              <a:rPr lang="en-US" sz="2400" dirty="0" smtClean="0">
                <a:latin typeface="Times New Roman" charset="0"/>
                <a:ea typeface="Times New Roman" charset="0"/>
                <a:cs typeface="Times New Roman" charset="0"/>
              </a:rPr>
              <a:t> reads to the </a:t>
            </a:r>
            <a:r>
              <a:rPr lang="en-US" sz="2400" dirty="0" err="1" smtClean="0">
                <a:latin typeface="Times New Roman" charset="0"/>
                <a:ea typeface="Times New Roman" charset="0"/>
                <a:cs typeface="Times New Roman" charset="0"/>
              </a:rPr>
              <a:t>miRNA</a:t>
            </a:r>
            <a:r>
              <a:rPr lang="en-US" sz="2400" dirty="0" smtClean="0">
                <a:latin typeface="Times New Roman" charset="0"/>
                <a:ea typeface="Times New Roman" charset="0"/>
                <a:cs typeface="Times New Roman" charset="0"/>
              </a:rPr>
              <a:t> database</a:t>
            </a:r>
          </a:p>
          <a:p>
            <a:endParaRPr lang="en-US" sz="2400" dirty="0"/>
          </a:p>
          <a:p>
            <a:r>
              <a:rPr lang="en-US" sz="2400" dirty="0" smtClean="0"/>
              <a:t>Bar plots show </a:t>
            </a:r>
            <a:r>
              <a:rPr lang="en-US" sz="2400" dirty="0"/>
              <a:t>the relative mean levels among the 11 samples for the top 30 most abundant </a:t>
            </a:r>
            <a:r>
              <a:rPr lang="en-US" sz="2400" dirty="0" err="1"/>
              <a:t>miRNAs</a:t>
            </a:r>
            <a:r>
              <a:rPr lang="en-US" sz="2400" dirty="0"/>
              <a:t> (top) and </a:t>
            </a:r>
            <a:r>
              <a:rPr lang="en-US" sz="2400" dirty="0" err="1"/>
              <a:t>miRNA</a:t>
            </a:r>
            <a:r>
              <a:rPr lang="en-US" sz="2400" dirty="0"/>
              <a:t> seeds (bottom). For the latter, </a:t>
            </a:r>
            <a:r>
              <a:rPr lang="en-US" sz="2400" dirty="0" err="1"/>
              <a:t>miRNAs</a:t>
            </a:r>
            <a:r>
              <a:rPr lang="en-US" sz="2400" dirty="0"/>
              <a:t> were grouped into seed families based on shared seed (7m8) sequences. </a:t>
            </a:r>
            <a:endParaRPr lang="en-US" sz="2400" dirty="0">
              <a:latin typeface="Times New Roman" charset="0"/>
              <a:ea typeface="Times New Roman" charset="0"/>
              <a:cs typeface="Times New Roman" charset="0"/>
            </a:endParaRPr>
          </a:p>
        </p:txBody>
      </p:sp>
      <p:pic>
        <p:nvPicPr>
          <p:cNvPr id="6" name="Picture 5"/>
          <p:cNvPicPr>
            <a:picLocks noChangeAspect="1"/>
          </p:cNvPicPr>
          <p:nvPr/>
        </p:nvPicPr>
        <p:blipFill rotWithShape="1">
          <a:blip r:embed="rId2"/>
          <a:srcRect l="4890" t="37520" r="-1419" b="32265"/>
          <a:stretch/>
        </p:blipFill>
        <p:spPr>
          <a:xfrm>
            <a:off x="370367" y="3565523"/>
            <a:ext cx="5670408" cy="2530070"/>
          </a:xfrm>
          <a:prstGeom prst="rect">
            <a:avLst/>
          </a:prstGeom>
        </p:spPr>
      </p:pic>
      <p:pic>
        <p:nvPicPr>
          <p:cNvPr id="7" name="Picture 6"/>
          <p:cNvPicPr>
            <a:picLocks noChangeAspect="1"/>
          </p:cNvPicPr>
          <p:nvPr/>
        </p:nvPicPr>
        <p:blipFill rotWithShape="1">
          <a:blip r:embed="rId2"/>
          <a:srcRect l="4890" t="67736" r="-1419" b="-1"/>
          <a:stretch/>
        </p:blipFill>
        <p:spPr>
          <a:xfrm>
            <a:off x="5955487" y="3565523"/>
            <a:ext cx="5310225" cy="2530070"/>
          </a:xfrm>
          <a:prstGeom prst="rect">
            <a:avLst/>
          </a:prstGeom>
        </p:spPr>
      </p:pic>
      <p:sp>
        <p:nvSpPr>
          <p:cNvPr id="10" name="TextBox 9"/>
          <p:cNvSpPr txBox="1"/>
          <p:nvPr/>
        </p:nvSpPr>
        <p:spPr>
          <a:xfrm>
            <a:off x="7527856" y="6352143"/>
            <a:ext cx="3636331" cy="369332"/>
          </a:xfrm>
          <a:prstGeom prst="rect">
            <a:avLst/>
          </a:prstGeom>
          <a:noFill/>
        </p:spPr>
        <p:txBody>
          <a:bodyPr wrap="square" rtlCol="0">
            <a:spAutoFit/>
          </a:bodyPr>
          <a:lstStyle/>
          <a:p>
            <a:r>
              <a:rPr lang="en-US" altLang="zh-CN" i="1" dirty="0" smtClean="0"/>
              <a:t>Boudreau</a:t>
            </a:r>
            <a:r>
              <a:rPr lang="zh-CN" altLang="en-US" i="1" dirty="0"/>
              <a:t> </a:t>
            </a:r>
            <a:r>
              <a:rPr lang="en-US" altLang="zh-CN" i="1" dirty="0" smtClean="0"/>
              <a:t>R</a:t>
            </a:r>
            <a:r>
              <a:rPr lang="zh-CN" altLang="en-US" i="1" dirty="0" smtClean="0"/>
              <a:t> </a:t>
            </a:r>
            <a:r>
              <a:rPr lang="en-US" altLang="zh-CN" i="1" dirty="0" smtClean="0"/>
              <a:t>L,</a:t>
            </a:r>
            <a:r>
              <a:rPr lang="zh-CN" altLang="en-US" i="1" dirty="0" smtClean="0"/>
              <a:t> </a:t>
            </a:r>
            <a:r>
              <a:rPr lang="en-US" altLang="zh-CN" i="1" dirty="0" smtClean="0"/>
              <a:t>et</a:t>
            </a:r>
            <a:r>
              <a:rPr lang="zh-CN" altLang="en-US" i="1" dirty="0" smtClean="0"/>
              <a:t> </a:t>
            </a:r>
            <a:r>
              <a:rPr lang="en-US" altLang="zh-CN" i="1" dirty="0" smtClean="0"/>
              <a:t>al.</a:t>
            </a:r>
            <a:r>
              <a:rPr lang="zh-CN" altLang="en-US" i="1" dirty="0" smtClean="0"/>
              <a:t> </a:t>
            </a:r>
            <a:r>
              <a:rPr lang="en-US" altLang="zh-CN" i="1" dirty="0" smtClean="0"/>
              <a:t>Neuron.</a:t>
            </a:r>
            <a:r>
              <a:rPr lang="zh-CN" altLang="en-US" i="1" dirty="0" smtClean="0"/>
              <a:t> </a:t>
            </a:r>
            <a:r>
              <a:rPr lang="en-US" altLang="zh-CN" i="1" dirty="0" smtClean="0"/>
              <a:t>2014</a:t>
            </a:r>
            <a:endParaRPr lang="en-US" i="1" dirty="0"/>
          </a:p>
        </p:txBody>
      </p:sp>
    </p:spTree>
    <p:extLst>
      <p:ext uri="{BB962C8B-B14F-4D97-AF65-F5344CB8AC3E}">
        <p14:creationId xmlns:p14="http://schemas.microsoft.com/office/powerpoint/2010/main" val="337517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949A55A-ACCA-5847-B86D-B70BC40E7382}" type="slidenum">
              <a:rPr lang="en-US" smtClean="0"/>
              <a:t>27</a:t>
            </a:fld>
            <a:endParaRPr lang="en-US"/>
          </a:p>
        </p:txBody>
      </p:sp>
      <p:sp>
        <p:nvSpPr>
          <p:cNvPr id="6" name="TextBox 5"/>
          <p:cNvSpPr txBox="1"/>
          <p:nvPr/>
        </p:nvSpPr>
        <p:spPr>
          <a:xfrm>
            <a:off x="0" y="6627930"/>
            <a:ext cx="2715219" cy="276999"/>
          </a:xfrm>
          <a:prstGeom prst="rect">
            <a:avLst/>
          </a:prstGeom>
          <a:noFill/>
        </p:spPr>
        <p:txBody>
          <a:bodyPr wrap="square" rtlCol="0">
            <a:spAutoFit/>
          </a:bodyPr>
          <a:lstStyle/>
          <a:p>
            <a:r>
              <a:rPr lang="en-US" sz="1200" i="1" dirty="0" smtClean="0"/>
              <a:t>Adapted from </a:t>
            </a:r>
            <a:r>
              <a:rPr lang="en-US" sz="1200" i="1" dirty="0" err="1" smtClean="0"/>
              <a:t>Donghoon</a:t>
            </a:r>
            <a:endParaRPr lang="en-US" sz="1200" i="1" dirty="0"/>
          </a:p>
        </p:txBody>
      </p:sp>
      <p:graphicFrame>
        <p:nvGraphicFramePr>
          <p:cNvPr id="7" name="Table 6"/>
          <p:cNvGraphicFramePr>
            <a:graphicFrameLocks noGrp="1"/>
          </p:cNvGraphicFramePr>
          <p:nvPr>
            <p:extLst>
              <p:ext uri="{D42A27DB-BD31-4B8C-83A1-F6EECF244321}">
                <p14:modId xmlns:p14="http://schemas.microsoft.com/office/powerpoint/2010/main" val="1584621594"/>
              </p:ext>
            </p:extLst>
          </p:nvPr>
        </p:nvGraphicFramePr>
        <p:xfrm>
          <a:off x="2015080" y="290698"/>
          <a:ext cx="4593264" cy="2926080"/>
        </p:xfrm>
        <a:graphic>
          <a:graphicData uri="http://schemas.openxmlformats.org/drawingml/2006/table">
            <a:tbl>
              <a:tblPr firstRow="1" bandRow="1">
                <a:tableStyleId>{5C22544A-7EE6-4342-B048-85BDC9FD1C3A}</a:tableStyleId>
              </a:tblPr>
              <a:tblGrid>
                <a:gridCol w="1531088"/>
                <a:gridCol w="1531088"/>
                <a:gridCol w="1531088"/>
              </a:tblGrid>
              <a:tr h="232135">
                <a:tc>
                  <a:txBody>
                    <a:bodyPr/>
                    <a:lstStyle/>
                    <a:p>
                      <a:pPr algn="ctr"/>
                      <a:r>
                        <a:rPr lang="en-US" b="0" dirty="0" err="1" smtClean="0">
                          <a:solidFill>
                            <a:schemeClr val="tx1"/>
                          </a:solidFill>
                        </a:rPr>
                        <a:t>miRNA</a:t>
                      </a:r>
                      <a:endParaRPr lang="en-US" b="0" dirty="0">
                        <a:solidFill>
                          <a:schemeClr val="tx1"/>
                        </a:solidFill>
                      </a:endParaRPr>
                    </a:p>
                  </a:txBody>
                  <a:tcPr/>
                </a:tc>
                <a:tc>
                  <a:txBody>
                    <a:bodyPr/>
                    <a:lstStyle/>
                    <a:p>
                      <a:pPr algn="ctr"/>
                      <a:r>
                        <a:rPr lang="en-US" b="0" dirty="0" smtClean="0">
                          <a:solidFill>
                            <a:schemeClr val="tx1"/>
                          </a:solidFill>
                        </a:rPr>
                        <a:t>Count</a:t>
                      </a:r>
                      <a:endParaRPr lang="en-US" b="0" dirty="0">
                        <a:solidFill>
                          <a:schemeClr val="tx1"/>
                        </a:solidFill>
                      </a:endParaRPr>
                    </a:p>
                  </a:txBody>
                  <a:tcPr/>
                </a:tc>
                <a:tc>
                  <a:txBody>
                    <a:bodyPr/>
                    <a:lstStyle/>
                    <a:p>
                      <a:pPr algn="ctr"/>
                      <a:r>
                        <a:rPr lang="en-US" b="0" dirty="0" smtClean="0">
                          <a:solidFill>
                            <a:schemeClr val="tx1"/>
                          </a:solidFill>
                        </a:rPr>
                        <a:t>Fraction</a:t>
                      </a:r>
                      <a:endParaRPr lang="en-US" b="0" dirty="0">
                        <a:solidFill>
                          <a:schemeClr val="tx1"/>
                        </a:solidFill>
                      </a:endParaRPr>
                    </a:p>
                  </a:txBody>
                  <a:tcPr/>
                </a:tc>
              </a:tr>
              <a:tr h="232135">
                <a:tc>
                  <a:txBody>
                    <a:bodyPr/>
                    <a:lstStyle/>
                    <a:p>
                      <a:pPr algn="ctr"/>
                      <a:r>
                        <a:rPr lang="en-US" b="0" dirty="0" smtClean="0">
                          <a:solidFill>
                            <a:schemeClr val="tx1"/>
                          </a:solidFill>
                        </a:rPr>
                        <a:t>miR-27a-3p</a:t>
                      </a:r>
                      <a:endParaRPr lang="en-US" b="0" dirty="0">
                        <a:solidFill>
                          <a:schemeClr val="tx1"/>
                        </a:solidFill>
                      </a:endParaRPr>
                    </a:p>
                  </a:txBody>
                  <a:tcPr/>
                </a:tc>
                <a:tc>
                  <a:txBody>
                    <a:bodyPr/>
                    <a:lstStyle/>
                    <a:p>
                      <a:pPr algn="ctr"/>
                      <a:r>
                        <a:rPr lang="en-US" b="0" dirty="0" smtClean="0">
                          <a:solidFill>
                            <a:schemeClr val="tx1"/>
                          </a:solidFill>
                        </a:rPr>
                        <a:t>420,250</a:t>
                      </a:r>
                      <a:endParaRPr lang="en-US" b="0" dirty="0">
                        <a:solidFill>
                          <a:schemeClr val="tx1"/>
                        </a:solidFill>
                      </a:endParaRPr>
                    </a:p>
                  </a:txBody>
                  <a:tcPr/>
                </a:tc>
                <a:tc>
                  <a:txBody>
                    <a:bodyPr/>
                    <a:lstStyle/>
                    <a:p>
                      <a:pPr algn="ctr"/>
                      <a:r>
                        <a:rPr lang="en-US" b="0" dirty="0" smtClean="0">
                          <a:solidFill>
                            <a:schemeClr val="tx1"/>
                          </a:solidFill>
                        </a:rPr>
                        <a:t>61.5%</a:t>
                      </a:r>
                      <a:endParaRPr lang="en-US" b="0" dirty="0">
                        <a:solidFill>
                          <a:schemeClr val="tx1"/>
                        </a:solidFill>
                      </a:endParaRPr>
                    </a:p>
                  </a:txBody>
                  <a:tcPr/>
                </a:tc>
              </a:tr>
              <a:tr h="232135">
                <a:tc>
                  <a:txBody>
                    <a:bodyPr/>
                    <a:lstStyle/>
                    <a:p>
                      <a:pPr algn="ctr"/>
                      <a:r>
                        <a:rPr lang="en-US" b="0" dirty="0" smtClean="0">
                          <a:solidFill>
                            <a:schemeClr val="tx1"/>
                          </a:solidFill>
                        </a:rPr>
                        <a:t>miR-126-3p</a:t>
                      </a:r>
                      <a:endParaRPr lang="en-US" b="0" dirty="0">
                        <a:solidFill>
                          <a:schemeClr val="tx1"/>
                        </a:solidFill>
                      </a:endParaRPr>
                    </a:p>
                  </a:txBody>
                  <a:tcPr/>
                </a:tc>
                <a:tc>
                  <a:txBody>
                    <a:bodyPr/>
                    <a:lstStyle/>
                    <a:p>
                      <a:pPr algn="ctr"/>
                      <a:r>
                        <a:rPr lang="en-US" b="0" dirty="0" smtClean="0">
                          <a:solidFill>
                            <a:schemeClr val="tx1"/>
                          </a:solidFill>
                        </a:rPr>
                        <a:t>22,920</a:t>
                      </a:r>
                      <a:endParaRPr lang="en-US" b="0" dirty="0">
                        <a:solidFill>
                          <a:schemeClr val="tx1"/>
                        </a:solidFill>
                      </a:endParaRPr>
                    </a:p>
                  </a:txBody>
                  <a:tcPr/>
                </a:tc>
                <a:tc>
                  <a:txBody>
                    <a:bodyPr/>
                    <a:lstStyle/>
                    <a:p>
                      <a:pPr algn="ctr"/>
                      <a:r>
                        <a:rPr lang="en-US" b="0" dirty="0" smtClean="0">
                          <a:solidFill>
                            <a:schemeClr val="tx1"/>
                          </a:solidFill>
                        </a:rPr>
                        <a:t>3.4%</a:t>
                      </a:r>
                      <a:endParaRPr lang="en-US" b="0" dirty="0">
                        <a:solidFill>
                          <a:schemeClr val="tx1"/>
                        </a:solidFill>
                      </a:endParaRPr>
                    </a:p>
                  </a:txBody>
                  <a:tcPr/>
                </a:tc>
              </a:tr>
              <a:tr h="232135">
                <a:tc>
                  <a:txBody>
                    <a:bodyPr/>
                    <a:lstStyle/>
                    <a:p>
                      <a:pPr algn="ctr"/>
                      <a:r>
                        <a:rPr lang="en-US" b="0" dirty="0" smtClean="0">
                          <a:solidFill>
                            <a:schemeClr val="tx1"/>
                          </a:solidFill>
                        </a:rPr>
                        <a:t>miR-21-5p</a:t>
                      </a:r>
                      <a:endParaRPr lang="en-US" b="0" dirty="0">
                        <a:solidFill>
                          <a:schemeClr val="tx1"/>
                        </a:solidFill>
                      </a:endParaRPr>
                    </a:p>
                  </a:txBody>
                  <a:tcPr/>
                </a:tc>
                <a:tc>
                  <a:txBody>
                    <a:bodyPr/>
                    <a:lstStyle/>
                    <a:p>
                      <a:pPr algn="ctr"/>
                      <a:r>
                        <a:rPr lang="en-US" b="0" dirty="0" smtClean="0">
                          <a:solidFill>
                            <a:schemeClr val="tx1"/>
                          </a:solidFill>
                        </a:rPr>
                        <a:t>21,257</a:t>
                      </a:r>
                      <a:endParaRPr lang="en-US" b="0" dirty="0">
                        <a:solidFill>
                          <a:schemeClr val="tx1"/>
                        </a:solidFill>
                      </a:endParaRPr>
                    </a:p>
                  </a:txBody>
                  <a:tcPr/>
                </a:tc>
                <a:tc>
                  <a:txBody>
                    <a:bodyPr/>
                    <a:lstStyle/>
                    <a:p>
                      <a:pPr algn="ctr"/>
                      <a:r>
                        <a:rPr lang="en-US" b="0" dirty="0" smtClean="0">
                          <a:solidFill>
                            <a:schemeClr val="tx1"/>
                          </a:solidFill>
                        </a:rPr>
                        <a:t>3.1%</a:t>
                      </a:r>
                      <a:endParaRPr lang="en-US" b="0" dirty="0">
                        <a:solidFill>
                          <a:schemeClr val="tx1"/>
                        </a:solidFill>
                      </a:endParaRPr>
                    </a:p>
                  </a:txBody>
                  <a:tcPr/>
                </a:tc>
              </a:tr>
              <a:tr h="232135">
                <a:tc>
                  <a:txBody>
                    <a:bodyPr/>
                    <a:lstStyle/>
                    <a:p>
                      <a:pPr algn="ctr"/>
                      <a:r>
                        <a:rPr lang="en-US" b="0" dirty="0" smtClean="0">
                          <a:solidFill>
                            <a:schemeClr val="tx1"/>
                          </a:solidFill>
                        </a:rPr>
                        <a:t>miR-19b-3p</a:t>
                      </a:r>
                      <a:endParaRPr lang="en-US" b="0" dirty="0">
                        <a:solidFill>
                          <a:schemeClr val="tx1"/>
                        </a:solidFill>
                      </a:endParaRPr>
                    </a:p>
                  </a:txBody>
                  <a:tcPr/>
                </a:tc>
                <a:tc>
                  <a:txBody>
                    <a:bodyPr/>
                    <a:lstStyle/>
                    <a:p>
                      <a:pPr algn="ctr"/>
                      <a:r>
                        <a:rPr lang="en-US" b="0" dirty="0" smtClean="0">
                          <a:solidFill>
                            <a:schemeClr val="tx1"/>
                          </a:solidFill>
                        </a:rPr>
                        <a:t>17,865</a:t>
                      </a:r>
                      <a:endParaRPr lang="en-US" b="0" dirty="0">
                        <a:solidFill>
                          <a:schemeClr val="tx1"/>
                        </a:solidFill>
                      </a:endParaRPr>
                    </a:p>
                  </a:txBody>
                  <a:tcPr/>
                </a:tc>
                <a:tc>
                  <a:txBody>
                    <a:bodyPr/>
                    <a:lstStyle/>
                    <a:p>
                      <a:pPr algn="ctr"/>
                      <a:r>
                        <a:rPr lang="en-US" b="0" dirty="0" smtClean="0">
                          <a:solidFill>
                            <a:schemeClr val="tx1"/>
                          </a:solidFill>
                        </a:rPr>
                        <a:t>2.6%</a:t>
                      </a:r>
                      <a:endParaRPr lang="en-US" b="0" dirty="0">
                        <a:solidFill>
                          <a:schemeClr val="tx1"/>
                        </a:solidFill>
                      </a:endParaRPr>
                    </a:p>
                  </a:txBody>
                  <a:tcPr/>
                </a:tc>
              </a:tr>
              <a:tr h="232135">
                <a:tc>
                  <a:txBody>
                    <a:bodyPr/>
                    <a:lstStyle/>
                    <a:p>
                      <a:pPr algn="ctr"/>
                      <a:r>
                        <a:rPr lang="en-US" b="0" dirty="0" smtClean="0">
                          <a:solidFill>
                            <a:schemeClr val="tx1"/>
                          </a:solidFill>
                        </a:rPr>
                        <a:t>miR-3960</a:t>
                      </a:r>
                      <a:endParaRPr lang="en-US" b="0" dirty="0">
                        <a:solidFill>
                          <a:schemeClr val="tx1"/>
                        </a:solidFill>
                      </a:endParaRPr>
                    </a:p>
                  </a:txBody>
                  <a:tcPr/>
                </a:tc>
                <a:tc>
                  <a:txBody>
                    <a:bodyPr/>
                    <a:lstStyle/>
                    <a:p>
                      <a:pPr algn="ctr"/>
                      <a:r>
                        <a:rPr lang="en-US" b="0" dirty="0" smtClean="0">
                          <a:solidFill>
                            <a:schemeClr val="tx1"/>
                          </a:solidFill>
                        </a:rPr>
                        <a:t>17,765</a:t>
                      </a:r>
                      <a:endParaRPr lang="en-US" b="0" dirty="0">
                        <a:solidFill>
                          <a:schemeClr val="tx1"/>
                        </a:solidFill>
                      </a:endParaRPr>
                    </a:p>
                  </a:txBody>
                  <a:tcPr/>
                </a:tc>
                <a:tc>
                  <a:txBody>
                    <a:bodyPr/>
                    <a:lstStyle/>
                    <a:p>
                      <a:pPr algn="ctr"/>
                      <a:r>
                        <a:rPr lang="en-US" b="0" dirty="0" smtClean="0">
                          <a:solidFill>
                            <a:schemeClr val="tx1"/>
                          </a:solidFill>
                        </a:rPr>
                        <a:t>2.6%</a:t>
                      </a:r>
                      <a:endParaRPr lang="en-US" b="0" dirty="0">
                        <a:solidFill>
                          <a:schemeClr val="tx1"/>
                        </a:solidFill>
                      </a:endParaRPr>
                    </a:p>
                  </a:txBody>
                  <a:tcPr/>
                </a:tc>
              </a:tr>
              <a:tr h="232135">
                <a:tc>
                  <a:txBody>
                    <a:bodyPr/>
                    <a:lstStyle/>
                    <a:p>
                      <a:pPr algn="ctr"/>
                      <a:r>
                        <a:rPr lang="en-US" b="0" dirty="0" smtClean="0">
                          <a:solidFill>
                            <a:schemeClr val="tx1"/>
                          </a:solidFill>
                        </a:rPr>
                        <a:t>Others</a:t>
                      </a:r>
                      <a:endParaRPr lang="en-US" b="0" dirty="0">
                        <a:solidFill>
                          <a:schemeClr val="tx1"/>
                        </a:solidFill>
                      </a:endParaRPr>
                    </a:p>
                  </a:txBody>
                  <a:tcPr/>
                </a:tc>
                <a:tc>
                  <a:txBody>
                    <a:bodyPr/>
                    <a:lstStyle/>
                    <a:p>
                      <a:pPr algn="ctr"/>
                      <a:r>
                        <a:rPr lang="en-US" b="0" dirty="0" smtClean="0">
                          <a:solidFill>
                            <a:schemeClr val="tx1"/>
                          </a:solidFill>
                        </a:rPr>
                        <a:t>182,970</a:t>
                      </a:r>
                      <a:endParaRPr lang="en-US" b="0" dirty="0">
                        <a:solidFill>
                          <a:schemeClr val="tx1"/>
                        </a:solidFill>
                      </a:endParaRPr>
                    </a:p>
                  </a:txBody>
                  <a:tcPr/>
                </a:tc>
                <a:tc>
                  <a:txBody>
                    <a:bodyPr/>
                    <a:lstStyle/>
                    <a:p>
                      <a:pPr algn="ctr"/>
                      <a:r>
                        <a:rPr lang="en-US" b="0" dirty="0" smtClean="0">
                          <a:solidFill>
                            <a:schemeClr val="tx1"/>
                          </a:solidFill>
                        </a:rPr>
                        <a:t>26.8%</a:t>
                      </a:r>
                      <a:endParaRPr lang="en-US" b="0" dirty="0">
                        <a:solidFill>
                          <a:schemeClr val="tx1"/>
                        </a:solidFill>
                      </a:endParaRPr>
                    </a:p>
                  </a:txBody>
                  <a:tcPr/>
                </a:tc>
              </a:tr>
              <a:tr h="232135">
                <a:tc>
                  <a:txBody>
                    <a:bodyPr/>
                    <a:lstStyle/>
                    <a:p>
                      <a:pPr algn="ctr"/>
                      <a:r>
                        <a:rPr lang="en-US" b="0" dirty="0" smtClean="0">
                          <a:solidFill>
                            <a:schemeClr val="tx1"/>
                          </a:solidFill>
                        </a:rPr>
                        <a:t>Total</a:t>
                      </a:r>
                      <a:endParaRPr lang="en-US" b="0" dirty="0">
                        <a:solidFill>
                          <a:schemeClr val="tx1"/>
                        </a:solidFill>
                      </a:endParaRPr>
                    </a:p>
                  </a:txBody>
                  <a:tcPr/>
                </a:tc>
                <a:tc>
                  <a:txBody>
                    <a:bodyPr/>
                    <a:lstStyle/>
                    <a:p>
                      <a:pPr algn="ctr"/>
                      <a:r>
                        <a:rPr lang="en-US" b="0" dirty="0" smtClean="0">
                          <a:solidFill>
                            <a:schemeClr val="tx1"/>
                          </a:solidFill>
                        </a:rPr>
                        <a:t>683,027</a:t>
                      </a:r>
                      <a:endParaRPr lang="en-US" b="0" dirty="0">
                        <a:solidFill>
                          <a:schemeClr val="tx1"/>
                        </a:solidFill>
                      </a:endParaRPr>
                    </a:p>
                  </a:txBody>
                  <a:tcPr/>
                </a:tc>
                <a:tc>
                  <a:txBody>
                    <a:bodyPr/>
                    <a:lstStyle/>
                    <a:p>
                      <a:pPr algn="ctr"/>
                      <a:r>
                        <a:rPr lang="en-US" b="0" dirty="0" smtClean="0">
                          <a:solidFill>
                            <a:schemeClr val="tx1"/>
                          </a:solidFill>
                        </a:rPr>
                        <a:t>100%</a:t>
                      </a:r>
                      <a:endParaRPr lang="en-US" b="0" dirty="0">
                        <a:solidFill>
                          <a:schemeClr val="tx1"/>
                        </a:solidFill>
                      </a:endParaRPr>
                    </a:p>
                  </a:txBody>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113810413"/>
              </p:ext>
            </p:extLst>
          </p:nvPr>
        </p:nvGraphicFramePr>
        <p:xfrm>
          <a:off x="2015080" y="3612832"/>
          <a:ext cx="4593264" cy="2926080"/>
        </p:xfrm>
        <a:graphic>
          <a:graphicData uri="http://schemas.openxmlformats.org/drawingml/2006/table">
            <a:tbl>
              <a:tblPr firstRow="1" bandRow="1">
                <a:tableStyleId>{5C22544A-7EE6-4342-B048-85BDC9FD1C3A}</a:tableStyleId>
              </a:tblPr>
              <a:tblGrid>
                <a:gridCol w="1531088"/>
                <a:gridCol w="1531088"/>
                <a:gridCol w="1531088"/>
              </a:tblGrid>
              <a:tr h="232135">
                <a:tc>
                  <a:txBody>
                    <a:bodyPr/>
                    <a:lstStyle/>
                    <a:p>
                      <a:pPr algn="ctr"/>
                      <a:r>
                        <a:rPr lang="en-US" b="0" dirty="0" err="1" smtClean="0">
                          <a:solidFill>
                            <a:schemeClr val="tx1"/>
                          </a:solidFill>
                        </a:rPr>
                        <a:t>miRNA</a:t>
                      </a:r>
                      <a:endParaRPr lang="en-US" b="0" dirty="0">
                        <a:solidFill>
                          <a:schemeClr val="tx1"/>
                        </a:solidFill>
                      </a:endParaRPr>
                    </a:p>
                  </a:txBody>
                  <a:tcPr/>
                </a:tc>
                <a:tc>
                  <a:txBody>
                    <a:bodyPr/>
                    <a:lstStyle/>
                    <a:p>
                      <a:pPr algn="ctr"/>
                      <a:r>
                        <a:rPr lang="en-US" b="0" dirty="0" smtClean="0">
                          <a:solidFill>
                            <a:schemeClr val="tx1"/>
                          </a:solidFill>
                        </a:rPr>
                        <a:t>Count</a:t>
                      </a:r>
                      <a:endParaRPr lang="en-US" b="0" dirty="0">
                        <a:solidFill>
                          <a:schemeClr val="tx1"/>
                        </a:solidFill>
                      </a:endParaRPr>
                    </a:p>
                  </a:txBody>
                  <a:tcPr/>
                </a:tc>
                <a:tc>
                  <a:txBody>
                    <a:bodyPr/>
                    <a:lstStyle/>
                    <a:p>
                      <a:pPr algn="ctr"/>
                      <a:r>
                        <a:rPr lang="en-US" b="0" dirty="0" smtClean="0">
                          <a:solidFill>
                            <a:schemeClr val="tx1"/>
                          </a:solidFill>
                        </a:rPr>
                        <a:t>Fraction</a:t>
                      </a:r>
                      <a:endParaRPr lang="en-US" b="0" dirty="0">
                        <a:solidFill>
                          <a:schemeClr val="tx1"/>
                        </a:solidFill>
                      </a:endParaRPr>
                    </a:p>
                  </a:txBody>
                  <a:tcPr/>
                </a:tc>
              </a:tr>
              <a:tr h="232135">
                <a:tc>
                  <a:txBody>
                    <a:bodyPr/>
                    <a:lstStyle/>
                    <a:p>
                      <a:pPr algn="ctr"/>
                      <a:r>
                        <a:rPr lang="en-US" b="0" dirty="0" smtClean="0">
                          <a:solidFill>
                            <a:schemeClr val="tx1"/>
                          </a:solidFill>
                        </a:rPr>
                        <a:t>miR-27a-3p</a:t>
                      </a:r>
                      <a:endParaRPr lang="en-US" b="0" dirty="0">
                        <a:solidFill>
                          <a:schemeClr val="tx1"/>
                        </a:solidFill>
                      </a:endParaRPr>
                    </a:p>
                  </a:txBody>
                  <a:tcPr/>
                </a:tc>
                <a:tc>
                  <a:txBody>
                    <a:bodyPr/>
                    <a:lstStyle/>
                    <a:p>
                      <a:pPr algn="ctr"/>
                      <a:r>
                        <a:rPr lang="en-US" b="0" dirty="0" smtClean="0">
                          <a:solidFill>
                            <a:schemeClr val="tx1"/>
                          </a:solidFill>
                        </a:rPr>
                        <a:t>3,000,789</a:t>
                      </a:r>
                      <a:endParaRPr lang="en-US" b="0" dirty="0">
                        <a:solidFill>
                          <a:schemeClr val="tx1"/>
                        </a:solidFill>
                      </a:endParaRPr>
                    </a:p>
                  </a:txBody>
                  <a:tcPr/>
                </a:tc>
                <a:tc>
                  <a:txBody>
                    <a:bodyPr/>
                    <a:lstStyle/>
                    <a:p>
                      <a:pPr algn="ctr"/>
                      <a:r>
                        <a:rPr lang="en-US" b="0" dirty="0" smtClean="0">
                          <a:solidFill>
                            <a:schemeClr val="tx1"/>
                          </a:solidFill>
                        </a:rPr>
                        <a:t>70.8%</a:t>
                      </a:r>
                      <a:endParaRPr lang="en-US" b="0" dirty="0">
                        <a:solidFill>
                          <a:schemeClr val="tx1"/>
                        </a:solidFill>
                      </a:endParaRPr>
                    </a:p>
                  </a:txBody>
                  <a:tcPr/>
                </a:tc>
              </a:tr>
              <a:tr h="232135">
                <a:tc>
                  <a:txBody>
                    <a:bodyPr/>
                    <a:lstStyle/>
                    <a:p>
                      <a:pPr algn="ctr"/>
                      <a:r>
                        <a:rPr lang="en-US" b="0" dirty="0" smtClean="0">
                          <a:solidFill>
                            <a:schemeClr val="tx1"/>
                          </a:solidFill>
                        </a:rPr>
                        <a:t>miR-21-5p</a:t>
                      </a:r>
                      <a:endParaRPr lang="en-US" b="0" dirty="0">
                        <a:solidFill>
                          <a:schemeClr val="tx1"/>
                        </a:solidFill>
                      </a:endParaRPr>
                    </a:p>
                  </a:txBody>
                  <a:tcPr/>
                </a:tc>
                <a:tc>
                  <a:txBody>
                    <a:bodyPr/>
                    <a:lstStyle/>
                    <a:p>
                      <a:pPr algn="ctr"/>
                      <a:r>
                        <a:rPr lang="en-US" b="0" dirty="0" smtClean="0">
                          <a:solidFill>
                            <a:schemeClr val="tx1"/>
                          </a:solidFill>
                        </a:rPr>
                        <a:t>258,375</a:t>
                      </a:r>
                      <a:endParaRPr lang="en-US" b="0" dirty="0">
                        <a:solidFill>
                          <a:schemeClr val="tx1"/>
                        </a:solidFill>
                      </a:endParaRPr>
                    </a:p>
                  </a:txBody>
                  <a:tcPr/>
                </a:tc>
                <a:tc>
                  <a:txBody>
                    <a:bodyPr/>
                    <a:lstStyle/>
                    <a:p>
                      <a:pPr algn="ctr"/>
                      <a:r>
                        <a:rPr lang="en-US" altLang="zh-CN" b="0" dirty="0" smtClean="0">
                          <a:solidFill>
                            <a:schemeClr val="tx1"/>
                          </a:solidFill>
                        </a:rPr>
                        <a:t>6.1%</a:t>
                      </a:r>
                      <a:endParaRPr lang="en-US" b="0" dirty="0">
                        <a:solidFill>
                          <a:schemeClr val="tx1"/>
                        </a:solidFill>
                      </a:endParaRPr>
                    </a:p>
                  </a:txBody>
                  <a:tcPr/>
                </a:tc>
              </a:tr>
              <a:tr h="232135">
                <a:tc>
                  <a:txBody>
                    <a:bodyPr/>
                    <a:lstStyle/>
                    <a:p>
                      <a:pPr algn="ctr"/>
                      <a:r>
                        <a:rPr lang="en-US" b="0" dirty="0" smtClean="0">
                          <a:solidFill>
                            <a:schemeClr val="tx1"/>
                          </a:solidFill>
                        </a:rPr>
                        <a:t>miR-126-3p</a:t>
                      </a:r>
                      <a:endParaRPr lang="en-US" b="0" dirty="0">
                        <a:solidFill>
                          <a:schemeClr val="tx1"/>
                        </a:solidFill>
                      </a:endParaRPr>
                    </a:p>
                  </a:txBody>
                  <a:tcPr/>
                </a:tc>
                <a:tc>
                  <a:txBody>
                    <a:bodyPr/>
                    <a:lstStyle/>
                    <a:p>
                      <a:pPr algn="ctr"/>
                      <a:r>
                        <a:rPr lang="en-US" b="0" dirty="0" smtClean="0">
                          <a:solidFill>
                            <a:schemeClr val="tx1"/>
                          </a:solidFill>
                        </a:rPr>
                        <a:t>115,973</a:t>
                      </a:r>
                      <a:endParaRPr lang="en-US" b="0" dirty="0">
                        <a:solidFill>
                          <a:schemeClr val="tx1"/>
                        </a:solidFill>
                      </a:endParaRPr>
                    </a:p>
                  </a:txBody>
                  <a:tcPr/>
                </a:tc>
                <a:tc>
                  <a:txBody>
                    <a:bodyPr/>
                    <a:lstStyle/>
                    <a:p>
                      <a:pPr algn="ctr"/>
                      <a:r>
                        <a:rPr lang="en-US" altLang="zh-CN" b="0" dirty="0" smtClean="0">
                          <a:solidFill>
                            <a:schemeClr val="tx1"/>
                          </a:solidFill>
                        </a:rPr>
                        <a:t>2.7%</a:t>
                      </a:r>
                      <a:endParaRPr lang="en-US" b="0" dirty="0">
                        <a:solidFill>
                          <a:schemeClr val="tx1"/>
                        </a:solidFill>
                      </a:endParaRPr>
                    </a:p>
                  </a:txBody>
                  <a:tcPr/>
                </a:tc>
              </a:tr>
              <a:tr h="232135">
                <a:tc>
                  <a:txBody>
                    <a:bodyPr/>
                    <a:lstStyle/>
                    <a:p>
                      <a:pPr algn="ctr"/>
                      <a:r>
                        <a:rPr lang="en-US" b="0" dirty="0" smtClean="0">
                          <a:solidFill>
                            <a:schemeClr val="tx1"/>
                          </a:solidFill>
                        </a:rPr>
                        <a:t>miR-30a-5p</a:t>
                      </a:r>
                      <a:endParaRPr lang="en-US" b="0" dirty="0">
                        <a:solidFill>
                          <a:schemeClr val="tx1"/>
                        </a:solidFill>
                      </a:endParaRPr>
                    </a:p>
                  </a:txBody>
                  <a:tcPr/>
                </a:tc>
                <a:tc>
                  <a:txBody>
                    <a:bodyPr/>
                    <a:lstStyle/>
                    <a:p>
                      <a:pPr algn="ctr"/>
                      <a:r>
                        <a:rPr lang="en-US" b="0" dirty="0" smtClean="0">
                          <a:solidFill>
                            <a:schemeClr val="tx1"/>
                          </a:solidFill>
                        </a:rPr>
                        <a:t>101,679</a:t>
                      </a:r>
                      <a:endParaRPr lang="en-US" b="0" dirty="0">
                        <a:solidFill>
                          <a:schemeClr val="tx1"/>
                        </a:solidFill>
                      </a:endParaRPr>
                    </a:p>
                  </a:txBody>
                  <a:tcPr/>
                </a:tc>
                <a:tc>
                  <a:txBody>
                    <a:bodyPr/>
                    <a:lstStyle/>
                    <a:p>
                      <a:pPr algn="ctr"/>
                      <a:r>
                        <a:rPr lang="en-US" altLang="zh-CN" b="0" dirty="0" smtClean="0">
                          <a:solidFill>
                            <a:schemeClr val="tx1"/>
                          </a:solidFill>
                        </a:rPr>
                        <a:t>2.4%</a:t>
                      </a:r>
                      <a:endParaRPr lang="en-US" b="0" dirty="0">
                        <a:solidFill>
                          <a:schemeClr val="tx1"/>
                        </a:solidFill>
                      </a:endParaRPr>
                    </a:p>
                  </a:txBody>
                  <a:tcPr/>
                </a:tc>
              </a:tr>
              <a:tr h="232135">
                <a:tc>
                  <a:txBody>
                    <a:bodyPr/>
                    <a:lstStyle/>
                    <a:p>
                      <a:pPr algn="ctr"/>
                      <a:r>
                        <a:rPr lang="en-US" b="0" dirty="0" smtClean="0">
                          <a:solidFill>
                            <a:schemeClr val="tx1"/>
                          </a:solidFill>
                        </a:rPr>
                        <a:t>miR-19b-3p</a:t>
                      </a:r>
                      <a:endParaRPr lang="en-US" b="0" dirty="0">
                        <a:solidFill>
                          <a:schemeClr val="tx1"/>
                        </a:solidFill>
                      </a:endParaRPr>
                    </a:p>
                  </a:txBody>
                  <a:tcPr/>
                </a:tc>
                <a:tc>
                  <a:txBody>
                    <a:bodyPr/>
                    <a:lstStyle/>
                    <a:p>
                      <a:pPr algn="ctr"/>
                      <a:r>
                        <a:rPr lang="en-US" b="0" dirty="0" smtClean="0">
                          <a:solidFill>
                            <a:schemeClr val="tx1"/>
                          </a:solidFill>
                        </a:rPr>
                        <a:t>80,829</a:t>
                      </a:r>
                      <a:endParaRPr lang="en-US" b="0" dirty="0">
                        <a:solidFill>
                          <a:schemeClr val="tx1"/>
                        </a:solidFill>
                      </a:endParaRPr>
                    </a:p>
                  </a:txBody>
                  <a:tcPr/>
                </a:tc>
                <a:tc>
                  <a:txBody>
                    <a:bodyPr/>
                    <a:lstStyle/>
                    <a:p>
                      <a:pPr algn="ctr"/>
                      <a:r>
                        <a:rPr lang="en-US" altLang="zh-CN" b="0" dirty="0" smtClean="0">
                          <a:solidFill>
                            <a:schemeClr val="tx1"/>
                          </a:solidFill>
                        </a:rPr>
                        <a:t>1.9%</a:t>
                      </a:r>
                      <a:endParaRPr lang="en-US" b="0" dirty="0">
                        <a:solidFill>
                          <a:schemeClr val="tx1"/>
                        </a:solidFill>
                      </a:endParaRPr>
                    </a:p>
                  </a:txBody>
                  <a:tcPr/>
                </a:tc>
              </a:tr>
              <a:tr h="232135">
                <a:tc>
                  <a:txBody>
                    <a:bodyPr/>
                    <a:lstStyle/>
                    <a:p>
                      <a:pPr algn="ctr"/>
                      <a:r>
                        <a:rPr lang="en-US" b="0" dirty="0" smtClean="0">
                          <a:solidFill>
                            <a:schemeClr val="tx1"/>
                          </a:solidFill>
                        </a:rPr>
                        <a:t>Others</a:t>
                      </a:r>
                      <a:endParaRPr lang="en-US" b="0" dirty="0">
                        <a:solidFill>
                          <a:schemeClr val="tx1"/>
                        </a:solidFill>
                      </a:endParaRPr>
                    </a:p>
                  </a:txBody>
                  <a:tcPr/>
                </a:tc>
                <a:tc>
                  <a:txBody>
                    <a:bodyPr/>
                    <a:lstStyle/>
                    <a:p>
                      <a:pPr algn="ctr"/>
                      <a:r>
                        <a:rPr lang="en-US" b="0" dirty="0" smtClean="0">
                          <a:solidFill>
                            <a:schemeClr val="tx1"/>
                          </a:solidFill>
                        </a:rPr>
                        <a:t>680,535</a:t>
                      </a:r>
                      <a:endParaRPr lang="en-US" b="0" dirty="0">
                        <a:solidFill>
                          <a:schemeClr val="tx1"/>
                        </a:solidFill>
                      </a:endParaRPr>
                    </a:p>
                  </a:txBody>
                  <a:tcPr/>
                </a:tc>
                <a:tc>
                  <a:txBody>
                    <a:bodyPr/>
                    <a:lstStyle/>
                    <a:p>
                      <a:pPr algn="ctr"/>
                      <a:r>
                        <a:rPr lang="en-US" altLang="zh-CN" b="0" dirty="0" smtClean="0">
                          <a:solidFill>
                            <a:schemeClr val="tx1"/>
                          </a:solidFill>
                        </a:rPr>
                        <a:t>16.1%</a:t>
                      </a:r>
                      <a:endParaRPr lang="en-US" b="0" dirty="0">
                        <a:solidFill>
                          <a:schemeClr val="tx1"/>
                        </a:solidFill>
                      </a:endParaRPr>
                    </a:p>
                  </a:txBody>
                  <a:tcPr/>
                </a:tc>
              </a:tr>
              <a:tr h="232135">
                <a:tc>
                  <a:txBody>
                    <a:bodyPr/>
                    <a:lstStyle/>
                    <a:p>
                      <a:pPr algn="ctr"/>
                      <a:r>
                        <a:rPr lang="en-US" b="0" dirty="0" smtClean="0">
                          <a:solidFill>
                            <a:schemeClr val="tx1"/>
                          </a:solidFill>
                        </a:rPr>
                        <a:t>Total</a:t>
                      </a:r>
                      <a:endParaRPr lang="en-US" b="0" dirty="0">
                        <a:solidFill>
                          <a:schemeClr val="tx1"/>
                        </a:solidFill>
                      </a:endParaRPr>
                    </a:p>
                  </a:txBody>
                  <a:tcPr/>
                </a:tc>
                <a:tc>
                  <a:txBody>
                    <a:bodyPr/>
                    <a:lstStyle/>
                    <a:p>
                      <a:pPr algn="ctr"/>
                      <a:r>
                        <a:rPr lang="en-US" b="0" dirty="0" smtClean="0">
                          <a:solidFill>
                            <a:schemeClr val="tx1"/>
                          </a:solidFill>
                        </a:rPr>
                        <a:t>4,238,180</a:t>
                      </a:r>
                      <a:endParaRPr lang="en-US" b="0" dirty="0">
                        <a:solidFill>
                          <a:schemeClr val="tx1"/>
                        </a:solidFill>
                      </a:endParaRPr>
                    </a:p>
                  </a:txBody>
                  <a:tcPr/>
                </a:tc>
                <a:tc>
                  <a:txBody>
                    <a:bodyPr/>
                    <a:lstStyle/>
                    <a:p>
                      <a:pPr algn="ctr"/>
                      <a:r>
                        <a:rPr lang="en-US" altLang="zh-CN" b="0" dirty="0" smtClean="0">
                          <a:solidFill>
                            <a:schemeClr val="tx1"/>
                          </a:solidFill>
                        </a:rPr>
                        <a:t>100%</a:t>
                      </a:r>
                      <a:endParaRPr lang="en-US" b="0" dirty="0">
                        <a:solidFill>
                          <a:schemeClr val="tx1"/>
                        </a:solidFill>
                      </a:endParaRPr>
                    </a:p>
                  </a:txBody>
                  <a:tcPr/>
                </a:tc>
              </a:tr>
            </a:tbl>
          </a:graphicData>
        </a:graphic>
      </p:graphicFrame>
      <p:pic>
        <p:nvPicPr>
          <p:cNvPr id="15" name="Picture 14"/>
          <p:cNvPicPr>
            <a:picLocks noChangeAspect="1"/>
          </p:cNvPicPr>
          <p:nvPr/>
        </p:nvPicPr>
        <p:blipFill>
          <a:blip r:embed="rId2"/>
          <a:stretch>
            <a:fillRect/>
          </a:stretch>
        </p:blipFill>
        <p:spPr>
          <a:xfrm>
            <a:off x="6756400" y="150930"/>
            <a:ext cx="4165600" cy="6477000"/>
          </a:xfrm>
          <a:prstGeom prst="rect">
            <a:avLst/>
          </a:prstGeom>
        </p:spPr>
      </p:pic>
      <p:sp>
        <p:nvSpPr>
          <p:cNvPr id="2" name="TextBox 1"/>
          <p:cNvSpPr txBox="1"/>
          <p:nvPr/>
        </p:nvSpPr>
        <p:spPr>
          <a:xfrm>
            <a:off x="850672" y="290698"/>
            <a:ext cx="1016352" cy="369332"/>
          </a:xfrm>
          <a:prstGeom prst="rect">
            <a:avLst/>
          </a:prstGeom>
          <a:noFill/>
        </p:spPr>
        <p:txBody>
          <a:bodyPr wrap="square" rtlCol="0">
            <a:spAutoFit/>
          </a:bodyPr>
          <a:lstStyle/>
          <a:p>
            <a:r>
              <a:rPr lang="en-US" altLang="zh-CN" smtClean="0"/>
              <a:t>Ateries</a:t>
            </a:r>
            <a:endParaRPr lang="en-US" dirty="0"/>
          </a:p>
        </p:txBody>
      </p:sp>
      <p:sp>
        <p:nvSpPr>
          <p:cNvPr id="9" name="TextBox 8"/>
          <p:cNvSpPr txBox="1"/>
          <p:nvPr/>
        </p:nvSpPr>
        <p:spPr>
          <a:xfrm>
            <a:off x="924700" y="3612832"/>
            <a:ext cx="1016352" cy="369332"/>
          </a:xfrm>
          <a:prstGeom prst="rect">
            <a:avLst/>
          </a:prstGeom>
          <a:noFill/>
        </p:spPr>
        <p:txBody>
          <a:bodyPr wrap="square" rtlCol="0">
            <a:spAutoFit/>
          </a:bodyPr>
          <a:lstStyle/>
          <a:p>
            <a:r>
              <a:rPr lang="en-US" altLang="zh-CN" dirty="0" smtClean="0"/>
              <a:t>Veins</a:t>
            </a:r>
            <a:endParaRPr lang="en-US" dirty="0"/>
          </a:p>
        </p:txBody>
      </p:sp>
    </p:spTree>
    <p:extLst>
      <p:ext uri="{BB962C8B-B14F-4D97-AF65-F5344CB8AC3E}">
        <p14:creationId xmlns:p14="http://schemas.microsoft.com/office/powerpoint/2010/main" val="20865327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949A55A-ACCA-5847-B86D-B70BC40E7382}" type="slidenum">
              <a:rPr lang="en-US" smtClean="0"/>
              <a:t>28</a:t>
            </a:fld>
            <a:endParaRPr lang="en-US"/>
          </a:p>
        </p:txBody>
      </p:sp>
      <p:sp>
        <p:nvSpPr>
          <p:cNvPr id="9" name="TextBox 8"/>
          <p:cNvSpPr txBox="1"/>
          <p:nvPr/>
        </p:nvSpPr>
        <p:spPr>
          <a:xfrm>
            <a:off x="8319665" y="4565862"/>
            <a:ext cx="3439943" cy="1077218"/>
          </a:xfrm>
          <a:prstGeom prst="rect">
            <a:avLst/>
          </a:prstGeom>
          <a:noFill/>
        </p:spPr>
        <p:txBody>
          <a:bodyPr wrap="square" rtlCol="0">
            <a:spAutoFit/>
          </a:bodyPr>
          <a:lstStyle/>
          <a:p>
            <a:r>
              <a:rPr lang="en-US" altLang="zh-CN" sz="3200" dirty="0" smtClean="0"/>
              <a:t>How</a:t>
            </a:r>
            <a:r>
              <a:rPr lang="zh-CN" altLang="en-US" sz="3200" dirty="0" smtClean="0"/>
              <a:t> </a:t>
            </a:r>
            <a:r>
              <a:rPr lang="en-US" altLang="zh-CN" sz="3200" dirty="0" smtClean="0"/>
              <a:t>different</a:t>
            </a:r>
            <a:r>
              <a:rPr lang="zh-CN" altLang="en-US" sz="3200" dirty="0" smtClean="0"/>
              <a:t> </a:t>
            </a:r>
            <a:r>
              <a:rPr lang="en-US" altLang="zh-CN" sz="3200" dirty="0" smtClean="0"/>
              <a:t>are</a:t>
            </a:r>
            <a:r>
              <a:rPr lang="zh-CN" altLang="en-US" sz="3200" dirty="0" smtClean="0"/>
              <a:t> </a:t>
            </a:r>
            <a:r>
              <a:rPr lang="en-US" altLang="zh-CN" sz="3200" dirty="0" smtClean="0"/>
              <a:t>the</a:t>
            </a:r>
            <a:r>
              <a:rPr lang="zh-CN" altLang="en-US" sz="3200" dirty="0" smtClean="0"/>
              <a:t> </a:t>
            </a:r>
            <a:r>
              <a:rPr lang="en-US" altLang="zh-CN" sz="3200" dirty="0" smtClean="0"/>
              <a:t>peaks?</a:t>
            </a:r>
            <a:endParaRPr lang="en-US" sz="32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5703" y="653923"/>
            <a:ext cx="3666165" cy="354745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4275" y="489331"/>
            <a:ext cx="3732649" cy="355090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6502" y="3501922"/>
            <a:ext cx="3192426" cy="3036990"/>
          </a:xfrm>
          <a:prstGeom prst="rect">
            <a:avLst/>
          </a:prstGeom>
        </p:spPr>
      </p:pic>
    </p:spTree>
    <p:extLst>
      <p:ext uri="{BB962C8B-B14F-4D97-AF65-F5344CB8AC3E}">
        <p14:creationId xmlns:p14="http://schemas.microsoft.com/office/powerpoint/2010/main" val="1541788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HUVEC</a:t>
            </a:r>
            <a:endParaRPr lang="en-US" dirty="0"/>
          </a:p>
        </p:txBody>
      </p:sp>
      <p:sp>
        <p:nvSpPr>
          <p:cNvPr id="4" name="Slide Number Placeholder 3"/>
          <p:cNvSpPr>
            <a:spLocks noGrp="1"/>
          </p:cNvSpPr>
          <p:nvPr>
            <p:ph type="sldNum" sz="quarter" idx="12"/>
          </p:nvPr>
        </p:nvSpPr>
        <p:spPr/>
        <p:txBody>
          <a:bodyPr/>
          <a:lstStyle/>
          <a:p>
            <a:fld id="{D949A55A-ACCA-5847-B86D-B70BC40E7382}" type="slidenum">
              <a:rPr lang="en-US" smtClean="0"/>
              <a:t>29</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7454" y="1690688"/>
            <a:ext cx="4153004" cy="2825916"/>
          </a:xfrm>
          <a:prstGeom prst="rect">
            <a:avLst/>
          </a:prstGeom>
        </p:spPr>
      </p:pic>
      <p:sp>
        <p:nvSpPr>
          <p:cNvPr id="6" name="TextBox 5"/>
          <p:cNvSpPr txBox="1"/>
          <p:nvPr/>
        </p:nvSpPr>
        <p:spPr>
          <a:xfrm>
            <a:off x="838200" y="1690688"/>
            <a:ext cx="5959254" cy="3046988"/>
          </a:xfrm>
          <a:prstGeom prst="rect">
            <a:avLst/>
          </a:prstGeom>
          <a:noFill/>
        </p:spPr>
        <p:txBody>
          <a:bodyPr wrap="square" rtlCol="0">
            <a:spAutoFit/>
          </a:bodyPr>
          <a:lstStyle/>
          <a:p>
            <a:pPr marL="342900" indent="-342900">
              <a:buFont typeface="Arial" charset="0"/>
              <a:buChar char="•"/>
            </a:pPr>
            <a:r>
              <a:rPr lang="en-US" altLang="zh-CN" sz="2400" dirty="0" smtClean="0"/>
              <a:t>Human</a:t>
            </a:r>
            <a:r>
              <a:rPr lang="zh-CN" altLang="en-US" sz="2400" dirty="0" smtClean="0"/>
              <a:t> </a:t>
            </a:r>
            <a:r>
              <a:rPr lang="en-US" altLang="zh-CN" sz="2400" dirty="0" smtClean="0"/>
              <a:t>Umbilical</a:t>
            </a:r>
            <a:r>
              <a:rPr lang="zh-CN" altLang="en-US" sz="2400" dirty="0" smtClean="0"/>
              <a:t> </a:t>
            </a:r>
            <a:r>
              <a:rPr lang="en-US" altLang="zh-CN" sz="2400" dirty="0" smtClean="0"/>
              <a:t>Vein</a:t>
            </a:r>
            <a:r>
              <a:rPr lang="zh-CN" altLang="en-US" sz="2400" dirty="0" smtClean="0"/>
              <a:t> </a:t>
            </a:r>
            <a:r>
              <a:rPr lang="en-US" altLang="zh-CN" sz="2400" dirty="0" smtClean="0"/>
              <a:t>Endothelial</a:t>
            </a:r>
            <a:r>
              <a:rPr lang="zh-CN" altLang="en-US" sz="2400" dirty="0" smtClean="0"/>
              <a:t> </a:t>
            </a:r>
            <a:r>
              <a:rPr lang="en-US" altLang="zh-CN" sz="2400" dirty="0" smtClean="0"/>
              <a:t>Cells</a:t>
            </a:r>
            <a:endParaRPr lang="zh-CN" altLang="en-US" sz="2400" dirty="0" smtClean="0"/>
          </a:p>
          <a:p>
            <a:pPr marL="342900" indent="-342900">
              <a:buFont typeface="Arial" charset="0"/>
              <a:buChar char="•"/>
            </a:pPr>
            <a:r>
              <a:rPr lang="en-US" altLang="zh-CN" sz="2400" dirty="0" smtClean="0"/>
              <a:t>HUVEC</a:t>
            </a:r>
            <a:r>
              <a:rPr lang="zh-CN" altLang="en-US" sz="2400" dirty="0" smtClean="0"/>
              <a:t> </a:t>
            </a:r>
            <a:r>
              <a:rPr lang="en-US" altLang="zh-CN" sz="2400" dirty="0" smtClean="0"/>
              <a:t>are</a:t>
            </a:r>
            <a:r>
              <a:rPr lang="zh-CN" altLang="en-US" sz="2400" dirty="0" smtClean="0"/>
              <a:t> </a:t>
            </a:r>
            <a:r>
              <a:rPr lang="en-US" altLang="zh-CN" sz="2400" dirty="0" smtClean="0"/>
              <a:t>cells</a:t>
            </a:r>
            <a:r>
              <a:rPr lang="zh-CN" altLang="en-US" sz="2400" dirty="0" smtClean="0"/>
              <a:t> </a:t>
            </a:r>
            <a:r>
              <a:rPr lang="en-US" altLang="zh-CN" sz="2400" dirty="0" smtClean="0"/>
              <a:t>derived</a:t>
            </a:r>
            <a:r>
              <a:rPr lang="zh-CN" altLang="en-US" sz="2400" dirty="0" smtClean="0"/>
              <a:t> </a:t>
            </a:r>
            <a:r>
              <a:rPr lang="en-US" altLang="zh-CN" sz="2400" dirty="0" smtClean="0"/>
              <a:t>from</a:t>
            </a:r>
            <a:r>
              <a:rPr lang="zh-CN" altLang="en-US" sz="2400" dirty="0" smtClean="0"/>
              <a:t> </a:t>
            </a:r>
            <a:r>
              <a:rPr lang="en-US" altLang="zh-CN" sz="2400" dirty="0" smtClean="0"/>
              <a:t>the</a:t>
            </a:r>
            <a:r>
              <a:rPr lang="zh-CN" altLang="en-US" sz="2400" dirty="0" smtClean="0"/>
              <a:t> </a:t>
            </a:r>
            <a:r>
              <a:rPr lang="en-US" altLang="zh-CN" sz="2400" dirty="0" smtClean="0"/>
              <a:t>endothelium</a:t>
            </a:r>
            <a:r>
              <a:rPr lang="zh-CN" altLang="en-US" sz="2400" dirty="0" smtClean="0"/>
              <a:t> </a:t>
            </a:r>
            <a:r>
              <a:rPr lang="en-US" altLang="zh-CN" sz="2400" dirty="0" smtClean="0"/>
              <a:t>of</a:t>
            </a:r>
            <a:r>
              <a:rPr lang="zh-CN" altLang="en-US" sz="2400" dirty="0" smtClean="0"/>
              <a:t> </a:t>
            </a:r>
            <a:r>
              <a:rPr lang="en-US" altLang="zh-CN" sz="2400" dirty="0" smtClean="0"/>
              <a:t>veins</a:t>
            </a:r>
            <a:r>
              <a:rPr lang="zh-CN" altLang="en-US" sz="2400" dirty="0" smtClean="0"/>
              <a:t> </a:t>
            </a:r>
            <a:r>
              <a:rPr lang="en-US" altLang="zh-CN" sz="2400" dirty="0" smtClean="0"/>
              <a:t>from</a:t>
            </a:r>
            <a:r>
              <a:rPr lang="zh-CN" altLang="en-US" sz="2400" dirty="0" smtClean="0"/>
              <a:t> </a:t>
            </a:r>
            <a:r>
              <a:rPr lang="en-US" altLang="zh-CN" sz="2400" dirty="0" smtClean="0"/>
              <a:t>the</a:t>
            </a:r>
            <a:r>
              <a:rPr lang="zh-CN" altLang="en-US" sz="2400" dirty="0" smtClean="0"/>
              <a:t> </a:t>
            </a:r>
            <a:r>
              <a:rPr lang="en-US" altLang="zh-CN" sz="2400" dirty="0" smtClean="0"/>
              <a:t>umbilical</a:t>
            </a:r>
            <a:r>
              <a:rPr lang="zh-CN" altLang="en-US" sz="2400" dirty="0" smtClean="0"/>
              <a:t> </a:t>
            </a:r>
            <a:r>
              <a:rPr lang="en-US" altLang="zh-CN" sz="2400" dirty="0" smtClean="0"/>
              <a:t>cord.</a:t>
            </a:r>
            <a:endParaRPr lang="zh-CN" altLang="en-US" sz="2400" dirty="0" smtClean="0"/>
          </a:p>
          <a:p>
            <a:pPr marL="342900" indent="-342900">
              <a:buFont typeface="Arial" charset="0"/>
              <a:buChar char="•"/>
            </a:pPr>
            <a:r>
              <a:rPr lang="en-US" altLang="zh-CN" sz="2400" dirty="0" smtClean="0"/>
              <a:t>HUVEC</a:t>
            </a:r>
            <a:r>
              <a:rPr lang="zh-CN" altLang="en-US" sz="2400" dirty="0" smtClean="0"/>
              <a:t> </a:t>
            </a:r>
            <a:r>
              <a:rPr lang="en-US" altLang="zh-CN" sz="2400" dirty="0" smtClean="0"/>
              <a:t>is</a:t>
            </a:r>
            <a:r>
              <a:rPr lang="zh-CN" altLang="en-US" sz="2400" dirty="0" smtClean="0"/>
              <a:t> </a:t>
            </a:r>
            <a:r>
              <a:rPr lang="en-US" altLang="zh-CN" sz="2400" dirty="0" smtClean="0"/>
              <a:t>a</a:t>
            </a:r>
            <a:r>
              <a:rPr lang="zh-CN" altLang="en-US" sz="2400" dirty="0" smtClean="0"/>
              <a:t> </a:t>
            </a:r>
            <a:r>
              <a:rPr lang="en-US" altLang="zh-CN" sz="2400" dirty="0" smtClean="0"/>
              <a:t>classic</a:t>
            </a:r>
            <a:r>
              <a:rPr lang="zh-CN" altLang="en-US" sz="2400" dirty="0" smtClean="0"/>
              <a:t> </a:t>
            </a:r>
            <a:r>
              <a:rPr lang="en-US" altLang="zh-CN" sz="2400" dirty="0" smtClean="0"/>
              <a:t>model</a:t>
            </a:r>
            <a:r>
              <a:rPr lang="zh-CN" altLang="en-US" sz="2400" dirty="0" smtClean="0"/>
              <a:t> </a:t>
            </a:r>
            <a:r>
              <a:rPr lang="en-US" altLang="zh-CN" sz="2400" dirty="0" smtClean="0"/>
              <a:t>system</a:t>
            </a:r>
            <a:r>
              <a:rPr lang="zh-CN" altLang="en-US" sz="2400" dirty="0" smtClean="0"/>
              <a:t> </a:t>
            </a:r>
            <a:r>
              <a:rPr lang="en-US" altLang="zh-CN" sz="2400" dirty="0" smtClean="0"/>
              <a:t>to</a:t>
            </a:r>
            <a:r>
              <a:rPr lang="zh-CN" altLang="en-US" sz="2400" dirty="0" smtClean="0"/>
              <a:t> </a:t>
            </a:r>
            <a:r>
              <a:rPr lang="en-US" altLang="zh-CN" sz="2400" dirty="0" smtClean="0"/>
              <a:t>study</a:t>
            </a:r>
            <a:r>
              <a:rPr lang="zh-CN" altLang="en-US" sz="2400" dirty="0" smtClean="0"/>
              <a:t> </a:t>
            </a:r>
            <a:r>
              <a:rPr lang="en-US" altLang="zh-CN" sz="2400" dirty="0" smtClean="0"/>
              <a:t>many</a:t>
            </a:r>
            <a:r>
              <a:rPr lang="zh-CN" altLang="en-US" sz="2400" dirty="0" smtClean="0"/>
              <a:t> </a:t>
            </a:r>
            <a:r>
              <a:rPr lang="en-US" altLang="zh-CN" sz="2400" dirty="0" smtClean="0"/>
              <a:t>aspects</a:t>
            </a:r>
            <a:r>
              <a:rPr lang="zh-CN" altLang="en-US" sz="2400" dirty="0" smtClean="0"/>
              <a:t> </a:t>
            </a:r>
            <a:r>
              <a:rPr lang="en-US" altLang="zh-CN" sz="2400" dirty="0" smtClean="0"/>
              <a:t>of</a:t>
            </a:r>
            <a:r>
              <a:rPr lang="zh-CN" altLang="en-US" sz="2400" dirty="0" smtClean="0"/>
              <a:t> </a:t>
            </a:r>
            <a:r>
              <a:rPr lang="en-US" altLang="zh-CN" sz="2400" dirty="0" smtClean="0"/>
              <a:t>endothelial</a:t>
            </a:r>
            <a:r>
              <a:rPr lang="zh-CN" altLang="en-US" sz="2400" dirty="0" smtClean="0"/>
              <a:t> </a:t>
            </a:r>
            <a:r>
              <a:rPr lang="en-US" altLang="zh-CN" sz="2400" dirty="0" smtClean="0"/>
              <a:t>function</a:t>
            </a:r>
            <a:r>
              <a:rPr lang="zh-CN" altLang="en-US" sz="2400" dirty="0" smtClean="0"/>
              <a:t> </a:t>
            </a:r>
            <a:r>
              <a:rPr lang="en-US" altLang="zh-CN" sz="2400" dirty="0" smtClean="0"/>
              <a:t>and</a:t>
            </a:r>
            <a:r>
              <a:rPr lang="zh-CN" altLang="en-US" sz="2400" dirty="0" smtClean="0"/>
              <a:t> </a:t>
            </a:r>
            <a:r>
              <a:rPr lang="en-US" altLang="zh-CN" sz="2400" dirty="0" smtClean="0"/>
              <a:t>disease,</a:t>
            </a:r>
            <a:r>
              <a:rPr lang="zh-CN" altLang="en-US" sz="2400" dirty="0" smtClean="0"/>
              <a:t> </a:t>
            </a:r>
            <a:r>
              <a:rPr lang="en-US" altLang="zh-CN" sz="2400" dirty="0" err="1" smtClean="0"/>
              <a:t>eg</a:t>
            </a:r>
            <a:r>
              <a:rPr lang="en-US" altLang="zh-CN" sz="2400" dirty="0" smtClean="0"/>
              <a:t>,</a:t>
            </a:r>
            <a:r>
              <a:rPr lang="zh-CN" altLang="en-US" sz="2400" dirty="0" smtClean="0"/>
              <a:t> </a:t>
            </a:r>
            <a:r>
              <a:rPr lang="en-US" altLang="zh-CN" sz="2400" dirty="0" smtClean="0"/>
              <a:t>angiogenesis</a:t>
            </a:r>
            <a:endParaRPr lang="zh-CN" altLang="en-US" sz="2400" dirty="0" smtClean="0"/>
          </a:p>
          <a:p>
            <a:pPr marL="342900" indent="-342900">
              <a:buFont typeface="Arial" charset="0"/>
              <a:buChar char="•"/>
            </a:pPr>
            <a:endParaRPr lang="en-US" sz="2400" dirty="0"/>
          </a:p>
        </p:txBody>
      </p:sp>
      <p:sp>
        <p:nvSpPr>
          <p:cNvPr id="7" name="TextBox 6"/>
          <p:cNvSpPr txBox="1"/>
          <p:nvPr/>
        </p:nvSpPr>
        <p:spPr>
          <a:xfrm>
            <a:off x="909640" y="4737676"/>
            <a:ext cx="9358312" cy="646331"/>
          </a:xfrm>
          <a:prstGeom prst="rect">
            <a:avLst/>
          </a:prstGeom>
          <a:noFill/>
        </p:spPr>
        <p:txBody>
          <a:bodyPr wrap="square" rtlCol="0">
            <a:spAutoFit/>
          </a:bodyPr>
          <a:lstStyle/>
          <a:p>
            <a:r>
              <a:rPr lang="en-US" altLang="zh-CN" i="1" dirty="0" smtClean="0"/>
              <a:t>Published</a:t>
            </a:r>
            <a:r>
              <a:rPr lang="zh-CN" altLang="en-US" i="1" dirty="0" smtClean="0"/>
              <a:t> </a:t>
            </a:r>
            <a:r>
              <a:rPr lang="en-US" altLang="zh-CN" i="1" dirty="0" smtClean="0"/>
              <a:t>in</a:t>
            </a:r>
            <a:r>
              <a:rPr lang="zh-CN" altLang="en-US" i="1" dirty="0" smtClean="0"/>
              <a:t> </a:t>
            </a:r>
            <a:r>
              <a:rPr lang="en-US" altLang="zh-CN" i="1" dirty="0" err="1" smtClean="0"/>
              <a:t>Balakrishnan</a:t>
            </a:r>
            <a:r>
              <a:rPr lang="en-US" altLang="zh-CN" i="1" dirty="0" smtClean="0"/>
              <a:t>,</a:t>
            </a:r>
            <a:r>
              <a:rPr lang="zh-CN" altLang="en-US" i="1" dirty="0" smtClean="0"/>
              <a:t> </a:t>
            </a:r>
            <a:r>
              <a:rPr lang="en-US" altLang="zh-CN" i="1" dirty="0" smtClean="0"/>
              <a:t>I.,</a:t>
            </a:r>
            <a:r>
              <a:rPr lang="zh-CN" altLang="en-US" i="1" dirty="0" smtClean="0"/>
              <a:t> </a:t>
            </a:r>
            <a:r>
              <a:rPr lang="en-US" altLang="zh-CN" i="1" dirty="0" smtClean="0"/>
              <a:t>et</a:t>
            </a:r>
            <a:r>
              <a:rPr lang="zh-CN" altLang="en-US" i="1" dirty="0" smtClean="0"/>
              <a:t> </a:t>
            </a:r>
            <a:r>
              <a:rPr lang="en-US" altLang="zh-CN" i="1" dirty="0" smtClean="0"/>
              <a:t>al,</a:t>
            </a:r>
            <a:r>
              <a:rPr lang="zh-CN" altLang="en-US" i="1" dirty="0" smtClean="0"/>
              <a:t> </a:t>
            </a:r>
            <a:r>
              <a:rPr lang="en-US" i="1" dirty="0"/>
              <a:t>Genome‐Wide Analysis of </a:t>
            </a:r>
            <a:r>
              <a:rPr lang="en-US" i="1" dirty="0" err="1"/>
              <a:t>miRNA</a:t>
            </a:r>
            <a:r>
              <a:rPr lang="en-US" i="1" dirty="0"/>
              <a:t>‐mRNA Interactions in Marrow Stromal Cells. Stem </a:t>
            </a:r>
            <a:r>
              <a:rPr lang="en-US" i="1" dirty="0" smtClean="0"/>
              <a:t>Cells</a:t>
            </a:r>
            <a:r>
              <a:rPr lang="en-US" altLang="zh-CN" i="1" dirty="0" smtClean="0"/>
              <a:t>.</a:t>
            </a:r>
            <a:r>
              <a:rPr lang="zh-CN" altLang="en-US" i="1" dirty="0" smtClean="0"/>
              <a:t> </a:t>
            </a:r>
            <a:r>
              <a:rPr lang="en-US" altLang="zh-CN" i="1" dirty="0" smtClean="0"/>
              <a:t>2014</a:t>
            </a:r>
            <a:endParaRPr lang="en-US" i="1" dirty="0"/>
          </a:p>
        </p:txBody>
      </p:sp>
    </p:spTree>
    <p:extLst>
      <p:ext uri="{BB962C8B-B14F-4D97-AF65-F5344CB8AC3E}">
        <p14:creationId xmlns:p14="http://schemas.microsoft.com/office/powerpoint/2010/main" val="3279560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0"/>
            <a:ext cx="10515600" cy="1325563"/>
          </a:xfrm>
        </p:spPr>
        <p:txBody>
          <a:bodyPr/>
          <a:lstStyle/>
          <a:p>
            <a:r>
              <a:rPr lang="en-US" altLang="zh-CN" dirty="0" smtClean="0"/>
              <a:t>Processing</a:t>
            </a:r>
            <a:r>
              <a:rPr lang="zh-CN" altLang="en-US" dirty="0" smtClean="0"/>
              <a:t> </a:t>
            </a:r>
            <a:r>
              <a:rPr lang="en-US" altLang="zh-CN" dirty="0" smtClean="0"/>
              <a:t>HUVEC</a:t>
            </a:r>
            <a:r>
              <a:rPr lang="zh-CN" altLang="en-US" dirty="0" smtClean="0"/>
              <a:t> </a:t>
            </a:r>
            <a:r>
              <a:rPr lang="en-US" altLang="zh-CN" dirty="0" smtClean="0"/>
              <a:t>data</a:t>
            </a:r>
            <a:endParaRPr lang="en-US" dirty="0"/>
          </a:p>
        </p:txBody>
      </p:sp>
      <p:sp>
        <p:nvSpPr>
          <p:cNvPr id="4" name="Slide Number Placeholder 3"/>
          <p:cNvSpPr>
            <a:spLocks noGrp="1"/>
          </p:cNvSpPr>
          <p:nvPr>
            <p:ph type="sldNum" sz="quarter" idx="12"/>
          </p:nvPr>
        </p:nvSpPr>
        <p:spPr/>
        <p:txBody>
          <a:bodyPr/>
          <a:lstStyle/>
          <a:p>
            <a:fld id="{D949A55A-ACCA-5847-B86D-B70BC40E7382}" type="slidenum">
              <a:rPr lang="en-US" smtClean="0"/>
              <a:t>30</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293554725"/>
              </p:ext>
            </p:extLst>
          </p:nvPr>
        </p:nvGraphicFramePr>
        <p:xfrm>
          <a:off x="1926335" y="1304762"/>
          <a:ext cx="8314944" cy="5234150"/>
        </p:xfrm>
        <a:graphic>
          <a:graphicData uri="http://schemas.openxmlformats.org/drawingml/2006/table">
            <a:tbl>
              <a:tblPr firstRow="1" firstCol="1">
                <a:tableStyleId>{5C22544A-7EE6-4342-B048-85BDC9FD1C3A}</a:tableStyleId>
              </a:tblPr>
              <a:tblGrid>
                <a:gridCol w="1055867"/>
                <a:gridCol w="1154853"/>
                <a:gridCol w="1187849"/>
                <a:gridCol w="1154853"/>
                <a:gridCol w="1209774"/>
                <a:gridCol w="1216085"/>
                <a:gridCol w="1335663"/>
              </a:tblGrid>
              <a:tr h="1046830">
                <a:tc>
                  <a:txBody>
                    <a:bodyPr/>
                    <a:lstStyle/>
                    <a:p>
                      <a:pPr algn="ctr" fontAlgn="b"/>
                      <a:r>
                        <a:rPr lang="en-US" sz="1800" u="none" strike="noStrike" dirty="0">
                          <a:effectLst/>
                        </a:rPr>
                        <a:t>HUVEC</a:t>
                      </a:r>
                      <a:endParaRPr lang="en-US" sz="1800" b="0" i="0" u="none" strike="noStrike" dirty="0">
                        <a:solidFill>
                          <a:srgbClr val="000000"/>
                        </a:solidFill>
                        <a:effectLst/>
                        <a:latin typeface="Calibri"/>
                      </a:endParaRPr>
                    </a:p>
                  </a:txBody>
                  <a:tcPr marL="12700" marR="12700" marT="12700" marB="0" anchor="ctr"/>
                </a:tc>
                <a:tc>
                  <a:txBody>
                    <a:bodyPr/>
                    <a:lstStyle/>
                    <a:p>
                      <a:pPr algn="ctr" fontAlgn="b"/>
                      <a:r>
                        <a:rPr lang="en-US" sz="1800" u="none" strike="noStrike" dirty="0">
                          <a:effectLst/>
                        </a:rPr>
                        <a:t>SRA</a:t>
                      </a:r>
                      <a:endParaRPr lang="en-US" sz="1800" b="0" i="0" u="none" strike="noStrike" dirty="0">
                        <a:solidFill>
                          <a:srgbClr val="000000"/>
                        </a:solidFill>
                        <a:effectLst/>
                        <a:latin typeface="Calibri"/>
                      </a:endParaRPr>
                    </a:p>
                  </a:txBody>
                  <a:tcPr marL="12700" marR="12700" marT="12700" marB="0" anchor="ctr"/>
                </a:tc>
                <a:tc>
                  <a:txBody>
                    <a:bodyPr/>
                    <a:lstStyle/>
                    <a:p>
                      <a:pPr algn="ctr" fontAlgn="b"/>
                      <a:r>
                        <a:rPr lang="en-US" sz="1800" u="none" strike="noStrike" dirty="0">
                          <a:effectLst/>
                        </a:rPr>
                        <a:t>Raw Reads</a:t>
                      </a:r>
                      <a:endParaRPr lang="en-US" sz="1800" b="0" i="0" u="none" strike="noStrike" dirty="0">
                        <a:solidFill>
                          <a:srgbClr val="000000"/>
                        </a:solidFill>
                        <a:effectLst/>
                        <a:latin typeface="Calibri"/>
                      </a:endParaRPr>
                    </a:p>
                  </a:txBody>
                  <a:tcPr marL="12700" marR="12700" marT="12700" marB="0" anchor="ctr"/>
                </a:tc>
                <a:tc>
                  <a:txBody>
                    <a:bodyPr/>
                    <a:lstStyle/>
                    <a:p>
                      <a:pPr algn="ctr" fontAlgn="b"/>
                      <a:r>
                        <a:rPr lang="en-US" sz="1800" u="none" strike="noStrike" dirty="0" smtClean="0">
                          <a:effectLst/>
                        </a:rPr>
                        <a:t>Adaptor</a:t>
                      </a:r>
                      <a:r>
                        <a:rPr lang="zh-CN" altLang="en-US" sz="1800" u="none" strike="noStrike" dirty="0" smtClean="0">
                          <a:effectLst/>
                        </a:rPr>
                        <a:t> </a:t>
                      </a:r>
                      <a:endParaRPr lang="en-US" altLang="zh-CN" sz="1800" u="none" strike="noStrike" dirty="0" smtClean="0">
                        <a:effectLst/>
                      </a:endParaRPr>
                    </a:p>
                    <a:p>
                      <a:pPr algn="ctr" fontAlgn="b"/>
                      <a:r>
                        <a:rPr lang="en-US" sz="1800" u="none" strike="noStrike" dirty="0" smtClean="0">
                          <a:effectLst/>
                        </a:rPr>
                        <a:t>removed</a:t>
                      </a:r>
                      <a:endParaRPr lang="en-US" sz="1800" b="0" i="0" u="none" strike="noStrike" dirty="0">
                        <a:solidFill>
                          <a:srgbClr val="000000"/>
                        </a:solidFill>
                        <a:effectLst/>
                        <a:latin typeface="Calibri"/>
                      </a:endParaRPr>
                    </a:p>
                  </a:txBody>
                  <a:tcPr marL="12700" marR="12700" marT="12700" marB="0" anchor="ctr"/>
                </a:tc>
                <a:tc>
                  <a:txBody>
                    <a:bodyPr/>
                    <a:lstStyle/>
                    <a:p>
                      <a:pPr algn="ctr" fontAlgn="b"/>
                      <a:r>
                        <a:rPr lang="en-US" sz="1800" u="none" strike="noStrike" dirty="0">
                          <a:effectLst/>
                        </a:rPr>
                        <a:t>Duplicates </a:t>
                      </a:r>
                      <a:endParaRPr lang="en-US" sz="1800" u="none" strike="noStrike" dirty="0" smtClean="0">
                        <a:effectLst/>
                      </a:endParaRPr>
                    </a:p>
                    <a:p>
                      <a:pPr algn="ctr" fontAlgn="b"/>
                      <a:r>
                        <a:rPr lang="en-US" sz="1800" u="none" strike="noStrike" dirty="0" smtClean="0">
                          <a:effectLst/>
                        </a:rPr>
                        <a:t>Removed</a:t>
                      </a:r>
                      <a:endParaRPr lang="en-US" sz="1800" b="0" i="0" u="none" strike="noStrike" dirty="0">
                        <a:solidFill>
                          <a:srgbClr val="000000"/>
                        </a:solidFill>
                        <a:effectLst/>
                        <a:latin typeface="Calibri"/>
                      </a:endParaRPr>
                    </a:p>
                  </a:txBody>
                  <a:tcPr marL="12700" marR="12700" marT="12700" marB="0" anchor="ctr"/>
                </a:tc>
                <a:tc>
                  <a:txBody>
                    <a:bodyPr/>
                    <a:lstStyle/>
                    <a:p>
                      <a:pPr algn="ctr" fontAlgn="b"/>
                      <a:r>
                        <a:rPr lang="en-US" sz="1800" u="none" strike="noStrike" dirty="0">
                          <a:effectLst/>
                        </a:rPr>
                        <a:t>Uniquely </a:t>
                      </a:r>
                      <a:endParaRPr lang="en-US" sz="1800" u="none" strike="noStrike" dirty="0" smtClean="0">
                        <a:effectLst/>
                      </a:endParaRPr>
                    </a:p>
                    <a:p>
                      <a:pPr algn="ctr" fontAlgn="b"/>
                      <a:r>
                        <a:rPr lang="en-US" sz="1800" u="none" strike="noStrike" dirty="0" smtClean="0">
                          <a:effectLst/>
                        </a:rPr>
                        <a:t>Mapped</a:t>
                      </a:r>
                      <a:endParaRPr lang="en-US" sz="1800" b="0" i="0" u="none" strike="noStrike" dirty="0">
                        <a:solidFill>
                          <a:srgbClr val="000000"/>
                        </a:solidFill>
                        <a:effectLst/>
                        <a:latin typeface="Calibri"/>
                      </a:endParaRPr>
                    </a:p>
                  </a:txBody>
                  <a:tcPr marL="12700" marR="12700" marT="12700" marB="0" anchor="ctr"/>
                </a:tc>
                <a:tc>
                  <a:txBody>
                    <a:bodyPr/>
                    <a:lstStyle/>
                    <a:p>
                      <a:pPr algn="ctr" fontAlgn="b"/>
                      <a:r>
                        <a:rPr lang="en-US" sz="1800" u="none" strike="noStrike" dirty="0">
                          <a:effectLst/>
                        </a:rPr>
                        <a:t>Unique </a:t>
                      </a:r>
                      <a:endParaRPr lang="en-US" sz="1800" u="none" strike="noStrike" dirty="0" smtClean="0">
                        <a:effectLst/>
                      </a:endParaRPr>
                    </a:p>
                    <a:p>
                      <a:pPr algn="ctr" fontAlgn="b"/>
                      <a:r>
                        <a:rPr lang="en-US" sz="1800" u="none" strike="noStrike" dirty="0" smtClean="0">
                          <a:effectLst/>
                        </a:rPr>
                        <a:t>Mapping </a:t>
                      </a:r>
                      <a:r>
                        <a:rPr lang="en-US" sz="1800" u="none" strike="noStrike" dirty="0">
                          <a:effectLst/>
                        </a:rPr>
                        <a:t>Rate</a:t>
                      </a:r>
                      <a:endParaRPr lang="en-US" sz="1800" b="0" i="0" u="none" strike="noStrike" dirty="0">
                        <a:solidFill>
                          <a:srgbClr val="000000"/>
                        </a:solidFill>
                        <a:effectLst/>
                        <a:latin typeface="Calibri"/>
                      </a:endParaRPr>
                    </a:p>
                  </a:txBody>
                  <a:tcPr marL="12700" marR="12700" marT="12700" marB="0" anchor="ctr"/>
                </a:tc>
              </a:tr>
              <a:tr h="1046830">
                <a:tc>
                  <a:txBody>
                    <a:bodyPr/>
                    <a:lstStyle/>
                    <a:p>
                      <a:pPr algn="ctr" fontAlgn="b"/>
                      <a:r>
                        <a:rPr lang="en-US" sz="1800" u="none" strike="noStrike" dirty="0">
                          <a:effectLst/>
                        </a:rPr>
                        <a:t>Replicate 1</a:t>
                      </a:r>
                      <a:endParaRPr lang="en-US" sz="1800" b="0" i="0" u="none" strike="noStrike" dirty="0">
                        <a:solidFill>
                          <a:srgbClr val="000000"/>
                        </a:solidFill>
                        <a:effectLst/>
                        <a:latin typeface="Calibri"/>
                      </a:endParaRPr>
                    </a:p>
                  </a:txBody>
                  <a:tcPr marL="12700" marR="12700" marT="12700" marB="0" anchor="ctr"/>
                </a:tc>
                <a:tc>
                  <a:txBody>
                    <a:bodyPr/>
                    <a:lstStyle/>
                    <a:p>
                      <a:pPr algn="ctr" fontAlgn="b"/>
                      <a:r>
                        <a:rPr lang="en-US" sz="1800" u="none" strike="noStrike" dirty="0">
                          <a:effectLst/>
                        </a:rPr>
                        <a:t>SRR578615</a:t>
                      </a:r>
                      <a:endParaRPr lang="en-US" sz="1800" b="0" i="0" u="none" strike="noStrike" dirty="0">
                        <a:solidFill>
                          <a:srgbClr val="000000"/>
                        </a:solidFill>
                        <a:effectLst/>
                        <a:latin typeface="Calibri"/>
                      </a:endParaRPr>
                    </a:p>
                  </a:txBody>
                  <a:tcPr marL="12700" marR="12700" marT="12700" marB="0" anchor="ctr"/>
                </a:tc>
                <a:tc>
                  <a:txBody>
                    <a:bodyPr/>
                    <a:lstStyle/>
                    <a:p>
                      <a:pPr algn="ctr" fontAlgn="b"/>
                      <a:r>
                        <a:rPr lang="en-US" sz="1800" u="none" strike="noStrike" dirty="0">
                          <a:effectLst/>
                        </a:rPr>
                        <a:t>14,086,106</a:t>
                      </a:r>
                      <a:endParaRPr lang="en-US" sz="1800" b="0" i="0" u="none" strike="noStrike" dirty="0">
                        <a:solidFill>
                          <a:srgbClr val="000000"/>
                        </a:solidFill>
                        <a:effectLst/>
                        <a:latin typeface="Calibri"/>
                      </a:endParaRPr>
                    </a:p>
                  </a:txBody>
                  <a:tcPr marL="12700" marR="12700" marT="12700" marB="0" anchor="ctr"/>
                </a:tc>
                <a:tc>
                  <a:txBody>
                    <a:bodyPr/>
                    <a:lstStyle/>
                    <a:p>
                      <a:pPr algn="ctr" fontAlgn="b"/>
                      <a:r>
                        <a:rPr lang="en-US" sz="1800" u="none" strike="noStrike">
                          <a:effectLst/>
                        </a:rPr>
                        <a:t>7,517,141</a:t>
                      </a:r>
                      <a:endParaRPr lang="en-US" sz="1800" b="0" i="0" u="none" strike="noStrike">
                        <a:solidFill>
                          <a:srgbClr val="000000"/>
                        </a:solidFill>
                        <a:effectLst/>
                        <a:latin typeface="Calibri"/>
                      </a:endParaRPr>
                    </a:p>
                  </a:txBody>
                  <a:tcPr marL="12700" marR="12700" marT="12700" marB="0" anchor="ctr"/>
                </a:tc>
                <a:tc>
                  <a:txBody>
                    <a:bodyPr/>
                    <a:lstStyle/>
                    <a:p>
                      <a:pPr algn="ctr" fontAlgn="b"/>
                      <a:r>
                        <a:rPr lang="en-US" sz="1800" u="none" strike="noStrike">
                          <a:effectLst/>
                        </a:rPr>
                        <a:t>1,333,383</a:t>
                      </a:r>
                      <a:endParaRPr lang="en-US" sz="1800" b="0" i="0" u="none" strike="noStrike">
                        <a:solidFill>
                          <a:srgbClr val="000000"/>
                        </a:solidFill>
                        <a:effectLst/>
                        <a:latin typeface="Calibri"/>
                      </a:endParaRPr>
                    </a:p>
                  </a:txBody>
                  <a:tcPr marL="12700" marR="12700" marT="12700" marB="0" anchor="ctr"/>
                </a:tc>
                <a:tc>
                  <a:txBody>
                    <a:bodyPr/>
                    <a:lstStyle/>
                    <a:p>
                      <a:pPr algn="ctr" fontAlgn="b"/>
                      <a:r>
                        <a:rPr lang="en-US" sz="1800" u="none" strike="noStrike">
                          <a:effectLst/>
                        </a:rPr>
                        <a:t>757,785</a:t>
                      </a:r>
                      <a:endParaRPr lang="en-US" sz="1800" b="0" i="0" u="none" strike="noStrike">
                        <a:solidFill>
                          <a:srgbClr val="000000"/>
                        </a:solidFill>
                        <a:effectLst/>
                        <a:latin typeface="Calibri"/>
                      </a:endParaRPr>
                    </a:p>
                  </a:txBody>
                  <a:tcPr marL="12700" marR="12700" marT="12700" marB="0" anchor="ctr"/>
                </a:tc>
                <a:tc>
                  <a:txBody>
                    <a:bodyPr/>
                    <a:lstStyle/>
                    <a:p>
                      <a:pPr algn="ctr" fontAlgn="b"/>
                      <a:r>
                        <a:rPr lang="en-US" sz="1800" u="none" strike="noStrike" dirty="0">
                          <a:effectLst/>
                        </a:rPr>
                        <a:t>56.83%</a:t>
                      </a:r>
                      <a:endParaRPr lang="en-US" sz="1800" b="0" i="0" u="none" strike="noStrike" dirty="0">
                        <a:solidFill>
                          <a:srgbClr val="000000"/>
                        </a:solidFill>
                        <a:effectLst/>
                        <a:latin typeface="Calibri"/>
                      </a:endParaRPr>
                    </a:p>
                  </a:txBody>
                  <a:tcPr marL="12700" marR="12700" marT="12700" marB="0" anchor="ctr"/>
                </a:tc>
              </a:tr>
              <a:tr h="1046830">
                <a:tc>
                  <a:txBody>
                    <a:bodyPr/>
                    <a:lstStyle/>
                    <a:p>
                      <a:pPr algn="ctr" fontAlgn="b"/>
                      <a:r>
                        <a:rPr lang="en-US" sz="1800" u="none" strike="noStrike" dirty="0">
                          <a:effectLst/>
                        </a:rPr>
                        <a:t>Replicate 2</a:t>
                      </a:r>
                      <a:endParaRPr lang="en-US" sz="1800" b="0" i="0" u="none" strike="noStrike" dirty="0">
                        <a:solidFill>
                          <a:srgbClr val="000000"/>
                        </a:solidFill>
                        <a:effectLst/>
                        <a:latin typeface="Calibri"/>
                      </a:endParaRPr>
                    </a:p>
                  </a:txBody>
                  <a:tcPr marL="12700" marR="12700" marT="12700" marB="0" anchor="ctr"/>
                </a:tc>
                <a:tc>
                  <a:txBody>
                    <a:bodyPr/>
                    <a:lstStyle/>
                    <a:p>
                      <a:pPr algn="ctr" fontAlgn="b"/>
                      <a:r>
                        <a:rPr lang="en-US" sz="1800" u="none" strike="noStrike">
                          <a:effectLst/>
                        </a:rPr>
                        <a:t>SRR578619</a:t>
                      </a:r>
                      <a:endParaRPr lang="en-US" sz="1800" b="0" i="0" u="none" strike="noStrike">
                        <a:solidFill>
                          <a:srgbClr val="000000"/>
                        </a:solidFill>
                        <a:effectLst/>
                        <a:latin typeface="Calibri"/>
                      </a:endParaRPr>
                    </a:p>
                  </a:txBody>
                  <a:tcPr marL="12700" marR="12700" marT="12700" marB="0" anchor="ctr"/>
                </a:tc>
                <a:tc>
                  <a:txBody>
                    <a:bodyPr/>
                    <a:lstStyle/>
                    <a:p>
                      <a:pPr algn="ctr" fontAlgn="b"/>
                      <a:r>
                        <a:rPr lang="en-US" sz="1800" u="none" strike="noStrike" dirty="0">
                          <a:effectLst/>
                        </a:rPr>
                        <a:t>18,888,791</a:t>
                      </a:r>
                      <a:endParaRPr lang="en-US" sz="1800" b="0" i="0" u="none" strike="noStrike" dirty="0">
                        <a:solidFill>
                          <a:srgbClr val="000000"/>
                        </a:solidFill>
                        <a:effectLst/>
                        <a:latin typeface="Calibri"/>
                      </a:endParaRPr>
                    </a:p>
                  </a:txBody>
                  <a:tcPr marL="12700" marR="12700" marT="12700" marB="0" anchor="ctr"/>
                </a:tc>
                <a:tc>
                  <a:txBody>
                    <a:bodyPr/>
                    <a:lstStyle/>
                    <a:p>
                      <a:pPr algn="ctr" fontAlgn="b"/>
                      <a:r>
                        <a:rPr lang="en-US" sz="1800" u="none" strike="noStrike" dirty="0">
                          <a:effectLst/>
                        </a:rPr>
                        <a:t>6,212,445</a:t>
                      </a:r>
                      <a:endParaRPr lang="en-US" sz="1800" b="0" i="0" u="none" strike="noStrike" dirty="0">
                        <a:solidFill>
                          <a:srgbClr val="000000"/>
                        </a:solidFill>
                        <a:effectLst/>
                        <a:latin typeface="Calibri"/>
                      </a:endParaRPr>
                    </a:p>
                  </a:txBody>
                  <a:tcPr marL="12700" marR="12700" marT="12700" marB="0" anchor="ctr"/>
                </a:tc>
                <a:tc>
                  <a:txBody>
                    <a:bodyPr/>
                    <a:lstStyle/>
                    <a:p>
                      <a:pPr algn="ctr" fontAlgn="b"/>
                      <a:r>
                        <a:rPr lang="en-US" sz="1800" u="none" strike="noStrike" dirty="0">
                          <a:effectLst/>
                        </a:rPr>
                        <a:t>1,414,984</a:t>
                      </a:r>
                      <a:endParaRPr lang="en-US" sz="1800" b="0" i="0" u="none" strike="noStrike" dirty="0">
                        <a:solidFill>
                          <a:srgbClr val="000000"/>
                        </a:solidFill>
                        <a:effectLst/>
                        <a:latin typeface="Calibri"/>
                      </a:endParaRPr>
                    </a:p>
                  </a:txBody>
                  <a:tcPr marL="12700" marR="12700" marT="12700" marB="0" anchor="ctr"/>
                </a:tc>
                <a:tc>
                  <a:txBody>
                    <a:bodyPr/>
                    <a:lstStyle/>
                    <a:p>
                      <a:pPr algn="ctr" fontAlgn="b"/>
                      <a:r>
                        <a:rPr lang="en-US" sz="1800" u="none" strike="noStrike" dirty="0">
                          <a:effectLst/>
                        </a:rPr>
                        <a:t>680,225</a:t>
                      </a:r>
                      <a:endParaRPr lang="en-US" sz="1800" b="0" i="0" u="none" strike="noStrike" dirty="0">
                        <a:solidFill>
                          <a:srgbClr val="000000"/>
                        </a:solidFill>
                        <a:effectLst/>
                        <a:latin typeface="Calibri"/>
                      </a:endParaRPr>
                    </a:p>
                  </a:txBody>
                  <a:tcPr marL="12700" marR="12700" marT="12700" marB="0" anchor="ctr"/>
                </a:tc>
                <a:tc>
                  <a:txBody>
                    <a:bodyPr/>
                    <a:lstStyle/>
                    <a:p>
                      <a:pPr algn="ctr" fontAlgn="b"/>
                      <a:r>
                        <a:rPr lang="en-US" sz="1800" u="none" strike="noStrike" dirty="0">
                          <a:effectLst/>
                        </a:rPr>
                        <a:t>48.07%</a:t>
                      </a:r>
                      <a:endParaRPr lang="en-US" sz="1800" b="0" i="0" u="none" strike="noStrike" dirty="0">
                        <a:solidFill>
                          <a:srgbClr val="000000"/>
                        </a:solidFill>
                        <a:effectLst/>
                        <a:latin typeface="Calibri"/>
                      </a:endParaRPr>
                    </a:p>
                  </a:txBody>
                  <a:tcPr marL="12700" marR="12700" marT="12700" marB="0" anchor="ctr"/>
                </a:tc>
              </a:tr>
              <a:tr h="1046830">
                <a:tc>
                  <a:txBody>
                    <a:bodyPr/>
                    <a:lstStyle/>
                    <a:p>
                      <a:pPr algn="ctr" fontAlgn="b"/>
                      <a:r>
                        <a:rPr lang="en-US" sz="1800" u="none" strike="noStrike" dirty="0">
                          <a:effectLst/>
                        </a:rPr>
                        <a:t>Average</a:t>
                      </a:r>
                      <a:endParaRPr lang="en-US" sz="1800" b="0" i="0" u="none" strike="noStrike" dirty="0">
                        <a:solidFill>
                          <a:srgbClr val="000000"/>
                        </a:solidFill>
                        <a:effectLst/>
                        <a:latin typeface="Calibri"/>
                      </a:endParaRPr>
                    </a:p>
                  </a:txBody>
                  <a:tcPr marL="12700" marR="12700" marT="12700" marB="0" anchor="ctr"/>
                </a:tc>
                <a:tc>
                  <a:txBody>
                    <a:bodyPr/>
                    <a:lstStyle/>
                    <a:p>
                      <a:pPr algn="ctr" fontAlgn="b"/>
                      <a:endParaRPr lang="en-US" sz="1800" b="0" i="0" u="none" strike="noStrike">
                        <a:solidFill>
                          <a:srgbClr val="000000"/>
                        </a:solidFill>
                        <a:effectLst/>
                        <a:latin typeface="Calibri"/>
                      </a:endParaRPr>
                    </a:p>
                  </a:txBody>
                  <a:tcPr marL="12700" marR="12700" marT="12700" marB="0" anchor="ctr"/>
                </a:tc>
                <a:tc>
                  <a:txBody>
                    <a:bodyPr/>
                    <a:lstStyle/>
                    <a:p>
                      <a:pPr algn="ctr" fontAlgn="b"/>
                      <a:r>
                        <a:rPr lang="en-US" sz="1800" u="none" strike="noStrike">
                          <a:effectLst/>
                        </a:rPr>
                        <a:t>16,487,449</a:t>
                      </a:r>
                      <a:endParaRPr lang="en-US" sz="1800" b="0" i="0" u="none" strike="noStrike">
                        <a:solidFill>
                          <a:srgbClr val="000000"/>
                        </a:solidFill>
                        <a:effectLst/>
                        <a:latin typeface="Calibri"/>
                      </a:endParaRPr>
                    </a:p>
                  </a:txBody>
                  <a:tcPr marL="12700" marR="12700" marT="12700" marB="0" anchor="ctr"/>
                </a:tc>
                <a:tc>
                  <a:txBody>
                    <a:bodyPr/>
                    <a:lstStyle/>
                    <a:p>
                      <a:pPr algn="ctr" fontAlgn="b"/>
                      <a:r>
                        <a:rPr lang="en-US" sz="1800" u="none" strike="noStrike">
                          <a:effectLst/>
                        </a:rPr>
                        <a:t>6,864,793</a:t>
                      </a:r>
                      <a:endParaRPr lang="en-US" sz="1800" b="0" i="0" u="none" strike="noStrike">
                        <a:solidFill>
                          <a:srgbClr val="000000"/>
                        </a:solidFill>
                        <a:effectLst/>
                        <a:latin typeface="Calibri"/>
                      </a:endParaRPr>
                    </a:p>
                  </a:txBody>
                  <a:tcPr marL="12700" marR="12700" marT="12700" marB="0" anchor="ctr"/>
                </a:tc>
                <a:tc>
                  <a:txBody>
                    <a:bodyPr/>
                    <a:lstStyle/>
                    <a:p>
                      <a:pPr algn="ctr" fontAlgn="b"/>
                      <a:r>
                        <a:rPr lang="en-US" sz="1800" u="none" strike="noStrike" dirty="0">
                          <a:effectLst/>
                        </a:rPr>
                        <a:t>1,374,184</a:t>
                      </a:r>
                      <a:endParaRPr lang="en-US" sz="1800" b="0" i="0" u="none" strike="noStrike" dirty="0">
                        <a:solidFill>
                          <a:srgbClr val="000000"/>
                        </a:solidFill>
                        <a:effectLst/>
                        <a:latin typeface="Calibri"/>
                      </a:endParaRPr>
                    </a:p>
                  </a:txBody>
                  <a:tcPr marL="12700" marR="12700" marT="12700" marB="0" anchor="ctr"/>
                </a:tc>
                <a:tc>
                  <a:txBody>
                    <a:bodyPr/>
                    <a:lstStyle/>
                    <a:p>
                      <a:pPr algn="ctr" fontAlgn="b"/>
                      <a:r>
                        <a:rPr lang="en-US" sz="1800" u="none" strike="noStrike" dirty="0">
                          <a:effectLst/>
                        </a:rPr>
                        <a:t>639,307</a:t>
                      </a:r>
                      <a:endParaRPr lang="en-US" sz="1800" b="0" i="0" u="none" strike="noStrike" dirty="0">
                        <a:solidFill>
                          <a:srgbClr val="000000"/>
                        </a:solidFill>
                        <a:effectLst/>
                        <a:latin typeface="Calibri"/>
                      </a:endParaRPr>
                    </a:p>
                  </a:txBody>
                  <a:tcPr marL="12700" marR="12700" marT="12700" marB="0" anchor="ctr"/>
                </a:tc>
                <a:tc>
                  <a:txBody>
                    <a:bodyPr/>
                    <a:lstStyle/>
                    <a:p>
                      <a:pPr algn="ctr" fontAlgn="b"/>
                      <a:r>
                        <a:rPr lang="en-US" sz="1800" u="none" strike="noStrike" dirty="0">
                          <a:effectLst/>
                        </a:rPr>
                        <a:t>46.52%</a:t>
                      </a:r>
                      <a:endParaRPr lang="en-US" sz="1800" b="0" i="0" u="none" strike="noStrike" dirty="0">
                        <a:solidFill>
                          <a:srgbClr val="000000"/>
                        </a:solidFill>
                        <a:effectLst/>
                        <a:latin typeface="Calibri"/>
                      </a:endParaRPr>
                    </a:p>
                  </a:txBody>
                  <a:tcPr marL="12700" marR="12700" marT="12700" marB="0" anchor="ctr"/>
                </a:tc>
              </a:tr>
              <a:tr h="1046830">
                <a:tc>
                  <a:txBody>
                    <a:bodyPr/>
                    <a:lstStyle/>
                    <a:p>
                      <a:pPr algn="ctr" fontAlgn="b"/>
                      <a:r>
                        <a:rPr lang="en-US" sz="1800" u="none" strike="noStrike" dirty="0">
                          <a:effectLst/>
                        </a:rPr>
                        <a:t>Our data</a:t>
                      </a:r>
                      <a:endParaRPr lang="en-US" sz="1800" b="0" i="0" u="none" strike="noStrike" dirty="0">
                        <a:solidFill>
                          <a:srgbClr val="000000"/>
                        </a:solidFill>
                        <a:effectLst/>
                        <a:latin typeface="Calibri"/>
                      </a:endParaRPr>
                    </a:p>
                  </a:txBody>
                  <a:tcPr marL="12700" marR="12700" marT="12700" marB="0" anchor="ctr"/>
                </a:tc>
                <a:tc>
                  <a:txBody>
                    <a:bodyPr/>
                    <a:lstStyle/>
                    <a:p>
                      <a:pPr algn="ctr" fontAlgn="b"/>
                      <a:endParaRPr lang="en-US" sz="1800" b="0" i="0" u="none" strike="noStrike">
                        <a:solidFill>
                          <a:srgbClr val="000000"/>
                        </a:solidFill>
                        <a:effectLst/>
                        <a:latin typeface="Calibri"/>
                      </a:endParaRPr>
                    </a:p>
                  </a:txBody>
                  <a:tcPr marL="12700" marR="12700" marT="12700" marB="0" anchor="ctr"/>
                </a:tc>
                <a:tc>
                  <a:txBody>
                    <a:bodyPr/>
                    <a:lstStyle/>
                    <a:p>
                      <a:pPr algn="ctr" fontAlgn="b"/>
                      <a:r>
                        <a:rPr lang="en-US" sz="1800" u="none" strike="noStrike">
                          <a:effectLst/>
                        </a:rPr>
                        <a:t>68,531,991</a:t>
                      </a:r>
                      <a:endParaRPr lang="en-US" sz="1800" b="0" i="0" u="none" strike="noStrike">
                        <a:solidFill>
                          <a:srgbClr val="000000"/>
                        </a:solidFill>
                        <a:effectLst/>
                        <a:latin typeface="Calibri"/>
                      </a:endParaRPr>
                    </a:p>
                  </a:txBody>
                  <a:tcPr marL="12700" marR="12700" marT="12700" marB="0" anchor="ctr"/>
                </a:tc>
                <a:tc>
                  <a:txBody>
                    <a:bodyPr/>
                    <a:lstStyle/>
                    <a:p>
                      <a:pPr algn="ctr" fontAlgn="b"/>
                      <a:r>
                        <a:rPr lang="en-US" sz="1800" u="none" strike="noStrike">
                          <a:effectLst/>
                        </a:rPr>
                        <a:t>61,143,459</a:t>
                      </a:r>
                      <a:endParaRPr lang="en-US" sz="1800" b="0" i="0" u="none" strike="noStrike">
                        <a:solidFill>
                          <a:srgbClr val="000000"/>
                        </a:solidFill>
                        <a:effectLst/>
                        <a:latin typeface="Calibri"/>
                      </a:endParaRPr>
                    </a:p>
                  </a:txBody>
                  <a:tcPr marL="12700" marR="12700" marT="12700" marB="0" anchor="ctr"/>
                </a:tc>
                <a:tc>
                  <a:txBody>
                    <a:bodyPr/>
                    <a:lstStyle/>
                    <a:p>
                      <a:pPr algn="ctr" fontAlgn="b"/>
                      <a:r>
                        <a:rPr lang="en-US" sz="1800" u="none" strike="noStrike" dirty="0">
                          <a:effectLst/>
                        </a:rPr>
                        <a:t>2,006,657</a:t>
                      </a:r>
                      <a:endParaRPr lang="en-US" sz="1800" b="0" i="0" u="none" strike="noStrike" dirty="0">
                        <a:solidFill>
                          <a:srgbClr val="000000"/>
                        </a:solidFill>
                        <a:effectLst/>
                        <a:latin typeface="Calibri"/>
                      </a:endParaRPr>
                    </a:p>
                  </a:txBody>
                  <a:tcPr marL="12700" marR="12700" marT="12700" marB="0" anchor="ctr"/>
                </a:tc>
                <a:tc>
                  <a:txBody>
                    <a:bodyPr/>
                    <a:lstStyle/>
                    <a:p>
                      <a:pPr algn="ctr" fontAlgn="b"/>
                      <a:r>
                        <a:rPr lang="en-US" altLang="zh-CN" sz="1800" u="none" strike="noStrike" smtClean="0">
                          <a:effectLst/>
                        </a:rPr>
                        <a:t>1,137,672</a:t>
                      </a:r>
                      <a:endParaRPr lang="en-US" sz="1800" b="0" i="0" u="none" strike="noStrike" dirty="0">
                        <a:solidFill>
                          <a:srgbClr val="000000"/>
                        </a:solidFill>
                        <a:effectLst/>
                        <a:latin typeface="Calibri"/>
                      </a:endParaRPr>
                    </a:p>
                  </a:txBody>
                  <a:tcPr marL="12700" marR="12700" marT="12700" marB="0" anchor="ctr"/>
                </a:tc>
                <a:tc>
                  <a:txBody>
                    <a:bodyPr/>
                    <a:lstStyle/>
                    <a:p>
                      <a:pPr algn="ctr" fontAlgn="b"/>
                      <a:r>
                        <a:rPr lang="en-US" sz="1800" u="none" strike="noStrike" dirty="0">
                          <a:effectLst/>
                        </a:rPr>
                        <a:t>56.69%</a:t>
                      </a:r>
                      <a:endParaRPr lang="en-US" sz="1800" b="0" i="0" u="none" strike="noStrike" dirty="0">
                        <a:solidFill>
                          <a:srgbClr val="000000"/>
                        </a:solidFill>
                        <a:effectLst/>
                        <a:latin typeface="Calibri"/>
                      </a:endParaRPr>
                    </a:p>
                  </a:txBody>
                  <a:tcPr marL="12700" marR="12700" marT="12700" marB="0" anchor="ctr"/>
                </a:tc>
              </a:tr>
            </a:tbl>
          </a:graphicData>
        </a:graphic>
      </p:graphicFrame>
    </p:spTree>
    <p:extLst>
      <p:ext uri="{BB962C8B-B14F-4D97-AF65-F5344CB8AC3E}">
        <p14:creationId xmlns:p14="http://schemas.microsoft.com/office/powerpoint/2010/main" val="3547601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www.nature.com/nrg/journal/v9/n2/images/nrg2290-i1.jpg"/>
          <p:cNvPicPr>
            <a:picLocks noChangeAspect="1" noChangeArrowheads="1"/>
          </p:cNvPicPr>
          <p:nvPr/>
        </p:nvPicPr>
        <p:blipFill rotWithShape="1">
          <a:blip r:embed="rId3">
            <a:extLst>
              <a:ext uri="{28A0092B-C50C-407E-A947-70E740481C1C}">
                <a14:useLocalDpi xmlns:a14="http://schemas.microsoft.com/office/drawing/2010/main" val="0"/>
              </a:ext>
            </a:extLst>
          </a:blip>
          <a:srcRect b="3566"/>
          <a:stretch/>
        </p:blipFill>
        <p:spPr bwMode="auto">
          <a:xfrm>
            <a:off x="991538" y="107824"/>
            <a:ext cx="3963233" cy="63875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95423" y="6516629"/>
            <a:ext cx="4997303" cy="369332"/>
          </a:xfrm>
          <a:prstGeom prst="rect">
            <a:avLst/>
          </a:prstGeom>
          <a:noFill/>
        </p:spPr>
        <p:txBody>
          <a:bodyPr wrap="square" rtlCol="0">
            <a:spAutoFit/>
          </a:bodyPr>
          <a:lstStyle/>
          <a:p>
            <a:r>
              <a:rPr lang="en-US" dirty="0" err="1"/>
              <a:t>Filipowicz</a:t>
            </a:r>
            <a:r>
              <a:rPr lang="en-US" dirty="0"/>
              <a:t> </a:t>
            </a:r>
            <a:r>
              <a:rPr lang="en-US" dirty="0" smtClean="0"/>
              <a:t>W</a:t>
            </a:r>
            <a:r>
              <a:rPr lang="en-US" altLang="zh-CN" dirty="0" smtClean="0"/>
              <a:t>,</a:t>
            </a:r>
            <a:r>
              <a:rPr lang="zh-CN" altLang="en-US" dirty="0" smtClean="0"/>
              <a:t> </a:t>
            </a:r>
            <a:r>
              <a:rPr lang="en-US" altLang="zh-CN" dirty="0" smtClean="0"/>
              <a:t>et</a:t>
            </a:r>
            <a:r>
              <a:rPr lang="zh-CN" altLang="en-US" dirty="0" smtClean="0"/>
              <a:t> </a:t>
            </a:r>
            <a:r>
              <a:rPr lang="en-US" altLang="zh-CN" dirty="0" smtClean="0"/>
              <a:t>al.</a:t>
            </a:r>
            <a:r>
              <a:rPr lang="zh-CN" altLang="en-US" dirty="0" smtClean="0"/>
              <a:t> </a:t>
            </a:r>
            <a:r>
              <a:rPr lang="en-US" dirty="0"/>
              <a:t>Nature Reviews Genetics, 2008</a:t>
            </a:r>
            <a:r>
              <a:rPr lang="zh-CN" altLang="en-US" dirty="0" smtClean="0"/>
              <a:t> </a:t>
            </a:r>
            <a:endParaRPr lang="en-US" dirty="0"/>
          </a:p>
        </p:txBody>
      </p:sp>
      <p:grpSp>
        <p:nvGrpSpPr>
          <p:cNvPr id="9" name="Group 8"/>
          <p:cNvGrpSpPr/>
          <p:nvPr/>
        </p:nvGrpSpPr>
        <p:grpSpPr>
          <a:xfrm>
            <a:off x="5553741" y="637953"/>
            <a:ext cx="6457508" cy="2493520"/>
            <a:chOff x="5787656" y="637953"/>
            <a:chExt cx="6457508" cy="2493520"/>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5321" r="73411" b="32399"/>
            <a:stretch/>
          </p:blipFill>
          <p:spPr>
            <a:xfrm>
              <a:off x="5787656" y="637953"/>
              <a:ext cx="2739656" cy="2493520"/>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35315" t="-1487" r="37155" b="54119"/>
            <a:stretch/>
          </p:blipFill>
          <p:spPr>
            <a:xfrm>
              <a:off x="9360197" y="813946"/>
              <a:ext cx="2884967" cy="1928883"/>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6318" t="24416" r="67579" b="62331"/>
            <a:stretch/>
          </p:blipFill>
          <p:spPr>
            <a:xfrm>
              <a:off x="8527312" y="1637584"/>
              <a:ext cx="680484" cy="574159"/>
            </a:xfrm>
            <a:prstGeom prst="rect">
              <a:avLst/>
            </a:prstGeom>
          </p:spPr>
        </p:pic>
      </p:grpSp>
      <p:pic>
        <p:nvPicPr>
          <p:cNvPr id="10" name="Picture 6" descr="http://mirtar.mbc.nctu.edu.tw/human/images/seed.jpg"/>
          <p:cNvPicPr>
            <a:picLocks noChangeAspect="1" noChangeArrowheads="1"/>
          </p:cNvPicPr>
          <p:nvPr/>
        </p:nvPicPr>
        <p:blipFill rotWithShape="1">
          <a:blip r:embed="rId5">
            <a:extLst>
              <a:ext uri="{28A0092B-C50C-407E-A947-70E740481C1C}">
                <a14:useLocalDpi xmlns:a14="http://schemas.microsoft.com/office/drawing/2010/main" val="0"/>
              </a:ext>
            </a:extLst>
          </a:blip>
          <a:srcRect t="25573" b="24902"/>
          <a:stretch/>
        </p:blipFill>
        <p:spPr bwMode="auto">
          <a:xfrm>
            <a:off x="7493938" y="3733033"/>
            <a:ext cx="3693928" cy="261147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flipV="1">
            <a:off x="7512792" y="2257888"/>
            <a:ext cx="3154001" cy="1484572"/>
          </a:xfrm>
          <a:prstGeom prst="line">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11140731" y="2257888"/>
            <a:ext cx="152401" cy="1484572"/>
          </a:xfrm>
          <a:prstGeom prst="line">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D949A55A-ACCA-5847-B86D-B70BC40E7382}" type="slidenum">
              <a:rPr lang="en-US" smtClean="0"/>
              <a:t>4</a:t>
            </a:fld>
            <a:endParaRPr lang="en-US"/>
          </a:p>
        </p:txBody>
      </p:sp>
    </p:spTree>
    <p:extLst>
      <p:ext uri="{BB962C8B-B14F-4D97-AF65-F5344CB8AC3E}">
        <p14:creationId xmlns:p14="http://schemas.microsoft.com/office/powerpoint/2010/main" val="1176653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949A55A-ACCA-5847-B86D-B70BC40E7382}" type="slidenum">
              <a:rPr lang="en-US" smtClean="0"/>
              <a:t>31</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0600" y="924719"/>
            <a:ext cx="7721600" cy="6197600"/>
          </a:xfrm>
          <a:prstGeom prst="rect">
            <a:avLst/>
          </a:prstGeom>
        </p:spPr>
      </p:pic>
      <p:sp>
        <p:nvSpPr>
          <p:cNvPr id="2" name="Title 1"/>
          <p:cNvSpPr>
            <a:spLocks noGrp="1"/>
          </p:cNvSpPr>
          <p:nvPr>
            <p:ph type="title"/>
          </p:nvPr>
        </p:nvSpPr>
        <p:spPr/>
        <p:txBody>
          <a:bodyPr/>
          <a:lstStyle/>
          <a:p>
            <a:r>
              <a:rPr lang="en-US" altLang="zh-CN" dirty="0" smtClean="0"/>
              <a:t>Peak</a:t>
            </a:r>
            <a:r>
              <a:rPr lang="zh-CN" altLang="en-US" dirty="0" smtClean="0"/>
              <a:t> </a:t>
            </a:r>
            <a:r>
              <a:rPr lang="en-US" altLang="zh-CN" dirty="0" smtClean="0"/>
              <a:t>calling</a:t>
            </a:r>
            <a:endParaRPr lang="en-US" dirty="0"/>
          </a:p>
        </p:txBody>
      </p:sp>
    </p:spTree>
    <p:extLst>
      <p:ext uri="{BB962C8B-B14F-4D97-AF65-F5344CB8AC3E}">
        <p14:creationId xmlns:p14="http://schemas.microsoft.com/office/powerpoint/2010/main" val="7916519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altLang="zh-CN" dirty="0" err="1" smtClean="0"/>
              <a:t>miRNA</a:t>
            </a:r>
            <a:r>
              <a:rPr lang="zh-CN" altLang="en-US" dirty="0" smtClean="0"/>
              <a:t> </a:t>
            </a:r>
            <a:r>
              <a:rPr lang="en-US" altLang="zh-CN" dirty="0" smtClean="0"/>
              <a:t>abundance</a:t>
            </a:r>
            <a:endParaRPr lang="en-US" dirty="0"/>
          </a:p>
        </p:txBody>
      </p:sp>
      <p:sp>
        <p:nvSpPr>
          <p:cNvPr id="4" name="Slide Number Placeholder 3"/>
          <p:cNvSpPr>
            <a:spLocks noGrp="1"/>
          </p:cNvSpPr>
          <p:nvPr>
            <p:ph type="sldNum" sz="quarter" idx="12"/>
          </p:nvPr>
        </p:nvSpPr>
        <p:spPr/>
        <p:txBody>
          <a:bodyPr/>
          <a:lstStyle/>
          <a:p>
            <a:fld id="{D949A55A-ACCA-5847-B86D-B70BC40E7382}" type="slidenum">
              <a:rPr lang="en-US" smtClean="0"/>
              <a:t>32</a:t>
            </a:fld>
            <a:endParaRPr lang="en-US" dirty="0"/>
          </a:p>
        </p:txBody>
      </p:sp>
      <p:sp>
        <p:nvSpPr>
          <p:cNvPr id="5" name="TextBox 4"/>
          <p:cNvSpPr txBox="1"/>
          <p:nvPr/>
        </p:nvSpPr>
        <p:spPr>
          <a:xfrm>
            <a:off x="1682496" y="1427390"/>
            <a:ext cx="2937111" cy="2954655"/>
          </a:xfrm>
          <a:prstGeom prst="rect">
            <a:avLst/>
          </a:prstGeom>
          <a:noFill/>
        </p:spPr>
        <p:txBody>
          <a:bodyPr wrap="square" rtlCol="0">
            <a:spAutoFit/>
          </a:bodyPr>
          <a:lstStyle/>
          <a:p>
            <a:r>
              <a:rPr lang="en-US" altLang="zh-CN" sz="2400" b="1" dirty="0" smtClean="0"/>
              <a:t>Veins</a:t>
            </a:r>
            <a:r>
              <a:rPr lang="zh-CN" altLang="en-US" sz="2400" b="1" dirty="0" smtClean="0"/>
              <a:t> </a:t>
            </a:r>
            <a:r>
              <a:rPr lang="en-US" altLang="zh-CN" sz="2400" b="1" dirty="0" smtClean="0"/>
              <a:t>&amp;</a:t>
            </a:r>
            <a:r>
              <a:rPr lang="zh-CN" altLang="en-US" sz="2400" b="1" dirty="0" smtClean="0"/>
              <a:t> </a:t>
            </a:r>
            <a:r>
              <a:rPr lang="en-US" altLang="zh-CN" sz="2400" b="1" dirty="0" smtClean="0"/>
              <a:t>replicate</a:t>
            </a:r>
            <a:r>
              <a:rPr lang="zh-CN" altLang="en-US" sz="2400" b="1" dirty="0" smtClean="0"/>
              <a:t> </a:t>
            </a:r>
            <a:r>
              <a:rPr lang="en-US" altLang="zh-CN" sz="2400" b="1" dirty="0" smtClean="0"/>
              <a:t>I</a:t>
            </a:r>
            <a:endParaRPr lang="en-US" sz="2400" b="1" dirty="0" smtClean="0"/>
          </a:p>
          <a:p>
            <a:r>
              <a:rPr lang="zh-CN" altLang="en-US" dirty="0" smtClean="0"/>
              <a:t>	</a:t>
            </a:r>
          </a:p>
          <a:p>
            <a:r>
              <a:rPr lang="zh-CN" altLang="en-US" dirty="0" smtClean="0"/>
              <a:t>	</a:t>
            </a:r>
            <a:r>
              <a:rPr lang="en-US" dirty="0" smtClean="0"/>
              <a:t>miR-27a-3p</a:t>
            </a:r>
          </a:p>
          <a:p>
            <a:r>
              <a:rPr lang="zh-CN" altLang="en-US" dirty="0" smtClean="0"/>
              <a:t>	</a:t>
            </a:r>
            <a:r>
              <a:rPr lang="en-US" dirty="0" smtClean="0"/>
              <a:t>miR-21-5p</a:t>
            </a:r>
          </a:p>
          <a:p>
            <a:r>
              <a:rPr lang="zh-CN" altLang="en-US" dirty="0" smtClean="0"/>
              <a:t>	</a:t>
            </a:r>
            <a:r>
              <a:rPr lang="en-US" dirty="0" smtClean="0"/>
              <a:t>miR-126-3p</a:t>
            </a:r>
          </a:p>
          <a:p>
            <a:r>
              <a:rPr lang="zh-CN" altLang="en-US" dirty="0" smtClean="0"/>
              <a:t>	</a:t>
            </a:r>
            <a:r>
              <a:rPr lang="en-US" dirty="0" smtClean="0"/>
              <a:t>miR-30a-5p</a:t>
            </a:r>
          </a:p>
          <a:p>
            <a:r>
              <a:rPr lang="zh-CN" altLang="en-US" dirty="0" smtClean="0"/>
              <a:t>	</a:t>
            </a:r>
            <a:r>
              <a:rPr lang="en-US" dirty="0" smtClean="0"/>
              <a:t>miR-222-3p</a:t>
            </a:r>
          </a:p>
          <a:p>
            <a:r>
              <a:rPr lang="zh-CN" altLang="en-US" dirty="0" smtClean="0"/>
              <a:t>	</a:t>
            </a:r>
            <a:r>
              <a:rPr lang="en-US" dirty="0" smtClean="0"/>
              <a:t>miR-4284</a:t>
            </a:r>
          </a:p>
          <a:p>
            <a:r>
              <a:rPr lang="zh-CN" altLang="en-US" dirty="0" smtClean="0"/>
              <a:t>	</a:t>
            </a:r>
            <a:r>
              <a:rPr lang="en-US" dirty="0" smtClean="0"/>
              <a:t>miR-3960</a:t>
            </a:r>
          </a:p>
          <a:p>
            <a:r>
              <a:rPr lang="zh-CN" altLang="en-US" dirty="0" smtClean="0"/>
              <a:t>	</a:t>
            </a:r>
            <a:r>
              <a:rPr lang="en-US" dirty="0" smtClean="0"/>
              <a:t>miR-93-5p</a:t>
            </a:r>
            <a:endParaRPr lang="en-US" dirty="0"/>
          </a:p>
        </p:txBody>
      </p:sp>
      <p:sp>
        <p:nvSpPr>
          <p:cNvPr id="6" name="TextBox 5"/>
          <p:cNvSpPr txBox="1"/>
          <p:nvPr/>
        </p:nvSpPr>
        <p:spPr>
          <a:xfrm>
            <a:off x="4912069" y="1427390"/>
            <a:ext cx="2594429" cy="3231654"/>
          </a:xfrm>
          <a:prstGeom prst="rect">
            <a:avLst/>
          </a:prstGeom>
          <a:noFill/>
        </p:spPr>
        <p:txBody>
          <a:bodyPr wrap="square" rtlCol="0">
            <a:spAutoFit/>
          </a:bodyPr>
          <a:lstStyle/>
          <a:p>
            <a:r>
              <a:rPr lang="en-US" altLang="zh-CN" sz="2400" b="1" dirty="0" smtClean="0"/>
              <a:t>Veins</a:t>
            </a:r>
            <a:r>
              <a:rPr lang="zh-CN" altLang="en-US" sz="2400" b="1" dirty="0" smtClean="0"/>
              <a:t> </a:t>
            </a:r>
            <a:r>
              <a:rPr lang="en-US" altLang="zh-CN" sz="2400" b="1" dirty="0"/>
              <a:t>&amp;</a:t>
            </a:r>
            <a:r>
              <a:rPr lang="zh-CN" altLang="en-US" sz="2400" b="1" dirty="0" smtClean="0"/>
              <a:t> </a:t>
            </a:r>
            <a:r>
              <a:rPr lang="en-US" altLang="zh-CN" sz="2400" b="1" dirty="0" smtClean="0"/>
              <a:t>replicate</a:t>
            </a:r>
            <a:r>
              <a:rPr lang="zh-CN" altLang="en-US" sz="2400" b="1" dirty="0" smtClean="0"/>
              <a:t> </a:t>
            </a:r>
            <a:r>
              <a:rPr lang="en-US" altLang="zh-CN" sz="2400" b="1" dirty="0" smtClean="0"/>
              <a:t>II</a:t>
            </a:r>
          </a:p>
          <a:p>
            <a:endParaRPr lang="zh-CN" altLang="en-US" dirty="0" smtClean="0"/>
          </a:p>
          <a:p>
            <a:r>
              <a:rPr lang="zh-CN" altLang="en-US" dirty="0"/>
              <a:t>	</a:t>
            </a:r>
            <a:r>
              <a:rPr lang="de-DE" dirty="0" smtClean="0"/>
              <a:t>miR-27a-3p</a:t>
            </a:r>
          </a:p>
          <a:p>
            <a:r>
              <a:rPr lang="zh-CN" altLang="en-US" dirty="0" smtClean="0"/>
              <a:t>	</a:t>
            </a:r>
            <a:r>
              <a:rPr lang="de-DE" dirty="0" smtClean="0"/>
              <a:t>miR-21-5p</a:t>
            </a:r>
          </a:p>
          <a:p>
            <a:r>
              <a:rPr lang="zh-CN" altLang="en-US" dirty="0" smtClean="0"/>
              <a:t>	</a:t>
            </a:r>
            <a:r>
              <a:rPr lang="de-DE" dirty="0" smtClean="0"/>
              <a:t>miR-126-3p</a:t>
            </a:r>
          </a:p>
          <a:p>
            <a:r>
              <a:rPr lang="zh-CN" altLang="en-US" dirty="0" smtClean="0"/>
              <a:t>	</a:t>
            </a:r>
            <a:r>
              <a:rPr lang="de-DE" dirty="0" smtClean="0"/>
              <a:t>miR-30a-5p</a:t>
            </a:r>
          </a:p>
          <a:p>
            <a:r>
              <a:rPr lang="zh-CN" altLang="en-US" dirty="0" smtClean="0"/>
              <a:t>	</a:t>
            </a:r>
            <a:r>
              <a:rPr lang="de-DE" dirty="0" smtClean="0"/>
              <a:t>miR-222-3p</a:t>
            </a:r>
          </a:p>
          <a:p>
            <a:r>
              <a:rPr lang="zh-CN" altLang="en-US" dirty="0" smtClean="0"/>
              <a:t>	</a:t>
            </a:r>
            <a:r>
              <a:rPr lang="de-DE" dirty="0" smtClean="0"/>
              <a:t>miR-126-5p</a:t>
            </a:r>
          </a:p>
          <a:p>
            <a:r>
              <a:rPr lang="zh-CN" altLang="en-US" dirty="0" smtClean="0"/>
              <a:t>	</a:t>
            </a:r>
            <a:r>
              <a:rPr lang="de-DE" dirty="0" smtClean="0"/>
              <a:t>miR-30d-5p</a:t>
            </a:r>
          </a:p>
          <a:p>
            <a:r>
              <a:rPr lang="zh-CN" altLang="en-US" dirty="0" smtClean="0"/>
              <a:t>	</a:t>
            </a:r>
            <a:r>
              <a:rPr lang="de-DE" dirty="0" smtClean="0"/>
              <a:t>miR-93-5p</a:t>
            </a:r>
          </a:p>
          <a:p>
            <a:r>
              <a:rPr lang="zh-CN" altLang="en-US" dirty="0" smtClean="0"/>
              <a:t>	</a:t>
            </a:r>
            <a:r>
              <a:rPr lang="en-US" altLang="zh-CN" dirty="0" smtClean="0"/>
              <a:t>m</a:t>
            </a:r>
            <a:r>
              <a:rPr lang="de-DE" dirty="0" smtClean="0"/>
              <a:t>iR-30e-5p</a:t>
            </a:r>
            <a:endParaRPr lang="en-US" dirty="0" smtClean="0"/>
          </a:p>
        </p:txBody>
      </p:sp>
      <p:sp>
        <p:nvSpPr>
          <p:cNvPr id="7" name="TextBox 6"/>
          <p:cNvSpPr txBox="1"/>
          <p:nvPr/>
        </p:nvSpPr>
        <p:spPr>
          <a:xfrm>
            <a:off x="8407508" y="1427390"/>
            <a:ext cx="3330811" cy="3508653"/>
          </a:xfrm>
          <a:prstGeom prst="rect">
            <a:avLst/>
          </a:prstGeom>
          <a:noFill/>
        </p:spPr>
        <p:txBody>
          <a:bodyPr wrap="square" rtlCol="0">
            <a:spAutoFit/>
          </a:bodyPr>
          <a:lstStyle/>
          <a:p>
            <a:r>
              <a:rPr lang="en-US" altLang="zh-CN" sz="2400" b="1" dirty="0" smtClean="0"/>
              <a:t>Replicate</a:t>
            </a:r>
            <a:r>
              <a:rPr lang="zh-CN" altLang="en-US" sz="2400" b="1" dirty="0" smtClean="0"/>
              <a:t> </a:t>
            </a:r>
            <a:r>
              <a:rPr lang="en-US" altLang="zh-CN" sz="2400" b="1" dirty="0" smtClean="0"/>
              <a:t>I</a:t>
            </a:r>
            <a:r>
              <a:rPr lang="zh-CN" altLang="en-US" sz="2400" b="1" dirty="0" smtClean="0"/>
              <a:t> </a:t>
            </a:r>
            <a:r>
              <a:rPr lang="en-US" altLang="zh-CN" sz="2400" b="1" dirty="0"/>
              <a:t>&amp;</a:t>
            </a:r>
            <a:r>
              <a:rPr lang="zh-CN" altLang="en-US" sz="2400" b="1" dirty="0" smtClean="0"/>
              <a:t> </a:t>
            </a:r>
            <a:r>
              <a:rPr lang="en-US" altLang="zh-CN" sz="2400" b="1" dirty="0" smtClean="0"/>
              <a:t>replicate</a:t>
            </a:r>
            <a:r>
              <a:rPr lang="zh-CN" altLang="en-US" sz="2400" b="1" dirty="0" smtClean="0"/>
              <a:t> </a:t>
            </a:r>
            <a:r>
              <a:rPr lang="en-US" altLang="zh-CN" sz="2400" b="1" dirty="0" smtClean="0"/>
              <a:t>II</a:t>
            </a:r>
          </a:p>
          <a:p>
            <a:endParaRPr lang="zh-CN" altLang="en-US" dirty="0" smtClean="0"/>
          </a:p>
          <a:p>
            <a:r>
              <a:rPr lang="zh-CN" altLang="en-US" dirty="0"/>
              <a:t>	</a:t>
            </a:r>
            <a:r>
              <a:rPr lang="en-US" altLang="zh-CN" dirty="0" smtClean="0"/>
              <a:t>miR-1273g-3p</a:t>
            </a:r>
          </a:p>
          <a:p>
            <a:r>
              <a:rPr lang="zh-CN" altLang="en-US" dirty="0" smtClean="0"/>
              <a:t>	</a:t>
            </a:r>
            <a:r>
              <a:rPr lang="en-US" altLang="zh-CN" dirty="0" smtClean="0"/>
              <a:t>miR-31-5p</a:t>
            </a:r>
          </a:p>
          <a:p>
            <a:r>
              <a:rPr lang="zh-CN" altLang="en-US" dirty="0" smtClean="0"/>
              <a:t>	</a:t>
            </a:r>
            <a:r>
              <a:rPr lang="en-US" altLang="zh-CN" dirty="0" smtClean="0"/>
              <a:t>miR-27a-3p</a:t>
            </a:r>
          </a:p>
          <a:p>
            <a:r>
              <a:rPr lang="zh-CN" altLang="en-US" dirty="0" smtClean="0"/>
              <a:t>	</a:t>
            </a:r>
            <a:r>
              <a:rPr lang="en-US" altLang="zh-CN" dirty="0" smtClean="0"/>
              <a:t>miR-21-5p</a:t>
            </a:r>
          </a:p>
          <a:p>
            <a:r>
              <a:rPr lang="zh-CN" altLang="en-US" dirty="0" smtClean="0"/>
              <a:t>	</a:t>
            </a:r>
            <a:r>
              <a:rPr lang="en-US" altLang="zh-CN" dirty="0" smtClean="0"/>
              <a:t>miR-222-3p</a:t>
            </a:r>
          </a:p>
          <a:p>
            <a:r>
              <a:rPr lang="zh-CN" altLang="en-US" dirty="0" smtClean="0"/>
              <a:t>	</a:t>
            </a:r>
            <a:r>
              <a:rPr lang="en-US" altLang="zh-CN" dirty="0" smtClean="0"/>
              <a:t>miR-30a-5p</a:t>
            </a:r>
          </a:p>
          <a:p>
            <a:r>
              <a:rPr lang="zh-CN" altLang="en-US" dirty="0" smtClean="0"/>
              <a:t>	</a:t>
            </a:r>
            <a:r>
              <a:rPr lang="en-US" altLang="zh-CN" dirty="0" smtClean="0"/>
              <a:t>miR-324-3p</a:t>
            </a:r>
          </a:p>
          <a:p>
            <a:r>
              <a:rPr lang="zh-CN" altLang="en-US" dirty="0" smtClean="0"/>
              <a:t>	</a:t>
            </a:r>
            <a:r>
              <a:rPr lang="en-US" altLang="zh-CN" dirty="0" smtClean="0"/>
              <a:t>miR-126-3p</a:t>
            </a:r>
          </a:p>
          <a:p>
            <a:r>
              <a:rPr lang="zh-CN" altLang="en-US" dirty="0" smtClean="0"/>
              <a:t>	</a:t>
            </a:r>
            <a:r>
              <a:rPr lang="en-US" altLang="zh-CN" dirty="0" smtClean="0"/>
              <a:t>miR-93-5p</a:t>
            </a:r>
          </a:p>
          <a:p>
            <a:endParaRPr lang="en-US" altLang="zh-CN" dirty="0" smtClean="0"/>
          </a:p>
        </p:txBody>
      </p:sp>
      <p:sp>
        <p:nvSpPr>
          <p:cNvPr id="8" name="TextBox 7"/>
          <p:cNvSpPr txBox="1"/>
          <p:nvPr/>
        </p:nvSpPr>
        <p:spPr>
          <a:xfrm>
            <a:off x="1682496" y="4954379"/>
            <a:ext cx="8097956" cy="1015663"/>
          </a:xfrm>
          <a:prstGeom prst="rect">
            <a:avLst/>
          </a:prstGeom>
          <a:noFill/>
        </p:spPr>
        <p:txBody>
          <a:bodyPr wrap="square" rtlCol="0">
            <a:spAutoFit/>
          </a:bodyPr>
          <a:lstStyle/>
          <a:p>
            <a:r>
              <a:rPr lang="en-US" altLang="zh-CN" sz="2400" b="1" dirty="0" smtClean="0"/>
              <a:t>Summary:</a:t>
            </a:r>
          </a:p>
          <a:p>
            <a:r>
              <a:rPr lang="zh-CN" altLang="en-US" dirty="0" smtClean="0"/>
              <a:t>	</a:t>
            </a:r>
            <a:r>
              <a:rPr lang="en-US" dirty="0" smtClean="0"/>
              <a:t>miR-27a-3p</a:t>
            </a:r>
            <a:r>
              <a:rPr lang="en-US" altLang="zh-CN" dirty="0" smtClean="0"/>
              <a:t>,</a:t>
            </a:r>
            <a:r>
              <a:rPr lang="zh-CN" altLang="en-US" dirty="0" smtClean="0"/>
              <a:t> </a:t>
            </a:r>
            <a:r>
              <a:rPr lang="en-US" dirty="0" smtClean="0"/>
              <a:t>miR-21-5p</a:t>
            </a:r>
            <a:r>
              <a:rPr lang="en-US" altLang="zh-CN" dirty="0" smtClean="0"/>
              <a:t>,</a:t>
            </a:r>
            <a:r>
              <a:rPr lang="zh-CN" altLang="en-US" dirty="0" smtClean="0"/>
              <a:t> </a:t>
            </a:r>
            <a:r>
              <a:rPr lang="en-US" dirty="0" smtClean="0"/>
              <a:t>miR-126-3p</a:t>
            </a:r>
            <a:r>
              <a:rPr lang="en-US" altLang="zh-CN" dirty="0" smtClean="0"/>
              <a:t>,</a:t>
            </a:r>
            <a:r>
              <a:rPr lang="zh-CN" altLang="en-US" dirty="0" smtClean="0"/>
              <a:t> </a:t>
            </a:r>
            <a:r>
              <a:rPr lang="en-US" dirty="0" smtClean="0"/>
              <a:t>miR-30a-5p</a:t>
            </a:r>
            <a:r>
              <a:rPr lang="en-US" altLang="zh-CN" dirty="0" smtClean="0"/>
              <a:t>,</a:t>
            </a:r>
            <a:r>
              <a:rPr lang="zh-CN" altLang="en-US" dirty="0" smtClean="0"/>
              <a:t> </a:t>
            </a:r>
            <a:r>
              <a:rPr lang="en-US" dirty="0" smtClean="0"/>
              <a:t>miR-222-3p</a:t>
            </a:r>
            <a:r>
              <a:rPr lang="en-US" altLang="zh-CN" dirty="0" smtClean="0"/>
              <a:t>,</a:t>
            </a:r>
            <a:r>
              <a:rPr lang="en-US" dirty="0" smtClean="0"/>
              <a:t> miR-93-5p</a:t>
            </a:r>
          </a:p>
          <a:p>
            <a:endParaRPr lang="en-US" dirty="0"/>
          </a:p>
        </p:txBody>
      </p:sp>
    </p:spTree>
    <p:extLst>
      <p:ext uri="{BB962C8B-B14F-4D97-AF65-F5344CB8AC3E}">
        <p14:creationId xmlns:p14="http://schemas.microsoft.com/office/powerpoint/2010/main" val="17014424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Target</a:t>
            </a:r>
            <a:r>
              <a:rPr lang="zh-CN" altLang="en-US" dirty="0" smtClean="0"/>
              <a:t> </a:t>
            </a:r>
            <a:r>
              <a:rPr lang="en-US" altLang="zh-CN" dirty="0" smtClean="0"/>
              <a:t>genes</a:t>
            </a:r>
            <a:endParaRPr lang="en-US" dirty="0"/>
          </a:p>
        </p:txBody>
      </p:sp>
      <p:sp>
        <p:nvSpPr>
          <p:cNvPr id="4" name="Slide Number Placeholder 3"/>
          <p:cNvSpPr>
            <a:spLocks noGrp="1"/>
          </p:cNvSpPr>
          <p:nvPr>
            <p:ph type="sldNum" sz="quarter" idx="12"/>
          </p:nvPr>
        </p:nvSpPr>
        <p:spPr/>
        <p:txBody>
          <a:bodyPr/>
          <a:lstStyle/>
          <a:p>
            <a:fld id="{D949A55A-ACCA-5847-B86D-B70BC40E7382}" type="slidenum">
              <a:rPr lang="en-US" smtClean="0"/>
              <a:t>33</a:t>
            </a:fld>
            <a:endParaRPr lang="en-US"/>
          </a:p>
        </p:txBody>
      </p:sp>
      <p:sp>
        <p:nvSpPr>
          <p:cNvPr id="5" name="TextBox 4"/>
          <p:cNvSpPr txBox="1"/>
          <p:nvPr/>
        </p:nvSpPr>
        <p:spPr>
          <a:xfrm>
            <a:off x="1060704" y="1690688"/>
            <a:ext cx="6364224" cy="830997"/>
          </a:xfrm>
          <a:prstGeom prst="rect">
            <a:avLst/>
          </a:prstGeom>
          <a:noFill/>
        </p:spPr>
        <p:txBody>
          <a:bodyPr wrap="square" rtlCol="0">
            <a:spAutoFit/>
          </a:bodyPr>
          <a:lstStyle/>
          <a:p>
            <a:pPr marL="285750" indent="-285750">
              <a:buFont typeface="Arial" charset="0"/>
              <a:buChar char="•"/>
            </a:pPr>
            <a:r>
              <a:rPr lang="en-US" altLang="zh-CN" sz="2400" dirty="0" smtClean="0"/>
              <a:t>Use</a:t>
            </a:r>
            <a:r>
              <a:rPr lang="zh-CN" altLang="en-US" sz="2400" dirty="0" smtClean="0"/>
              <a:t> </a:t>
            </a:r>
            <a:r>
              <a:rPr lang="en-US" altLang="zh-CN" sz="2400" dirty="0" smtClean="0"/>
              <a:t>3’UTR</a:t>
            </a:r>
            <a:r>
              <a:rPr lang="zh-CN" altLang="en-US" sz="2400" dirty="0" smtClean="0"/>
              <a:t> </a:t>
            </a:r>
            <a:r>
              <a:rPr lang="en-US" altLang="zh-CN" sz="2400" dirty="0" smtClean="0"/>
              <a:t>peaks</a:t>
            </a:r>
            <a:r>
              <a:rPr lang="zh-CN" altLang="en-US" sz="2400" dirty="0" smtClean="0"/>
              <a:t> </a:t>
            </a:r>
            <a:r>
              <a:rPr lang="en-US" altLang="zh-CN" sz="2400" dirty="0" smtClean="0"/>
              <a:t>in</a:t>
            </a:r>
            <a:r>
              <a:rPr lang="zh-CN" altLang="en-US" sz="2400" dirty="0" smtClean="0"/>
              <a:t> </a:t>
            </a:r>
            <a:r>
              <a:rPr lang="en-US" altLang="zh-CN" sz="2400" dirty="0" smtClean="0"/>
              <a:t>Veins</a:t>
            </a:r>
            <a:r>
              <a:rPr lang="zh-CN" altLang="en-US" sz="2400" dirty="0" smtClean="0"/>
              <a:t> </a:t>
            </a:r>
            <a:r>
              <a:rPr lang="en-US" altLang="zh-CN" sz="2400" dirty="0" smtClean="0"/>
              <a:t>and</a:t>
            </a:r>
            <a:r>
              <a:rPr lang="zh-CN" altLang="en-US" sz="2400" dirty="0" smtClean="0"/>
              <a:t> </a:t>
            </a:r>
            <a:r>
              <a:rPr lang="en-US" altLang="zh-CN" sz="2400" dirty="0" smtClean="0"/>
              <a:t>Arteries</a:t>
            </a:r>
            <a:r>
              <a:rPr lang="zh-CN" altLang="en-US" sz="2400" dirty="0" smtClean="0"/>
              <a:t> </a:t>
            </a:r>
          </a:p>
          <a:p>
            <a:pPr marL="285750" indent="-285750">
              <a:buFont typeface="Arial" charset="0"/>
              <a:buChar char="•"/>
            </a:pPr>
            <a:r>
              <a:rPr lang="en-US" altLang="zh-CN" sz="2400" dirty="0" smtClean="0"/>
              <a:t>Identify</a:t>
            </a:r>
            <a:r>
              <a:rPr lang="zh-CN" altLang="en-US" sz="2400" dirty="0" smtClean="0"/>
              <a:t> </a:t>
            </a:r>
            <a:r>
              <a:rPr lang="en-US" altLang="zh-CN" sz="2400" dirty="0" err="1" smtClean="0"/>
              <a:t>miRNA</a:t>
            </a:r>
            <a:r>
              <a:rPr lang="en-US" altLang="zh-CN" sz="2400" dirty="0" smtClean="0"/>
              <a:t>-target</a:t>
            </a:r>
            <a:r>
              <a:rPr lang="zh-CN" altLang="en-US" sz="2400" dirty="0" smtClean="0"/>
              <a:t> </a:t>
            </a:r>
            <a:r>
              <a:rPr lang="en-US" altLang="zh-CN" sz="2400" dirty="0" smtClean="0"/>
              <a:t>interactions</a:t>
            </a:r>
            <a:endParaRPr lang="en-US" sz="2400"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0370" t="17963" r="10926" b="25555"/>
          <a:stretch/>
        </p:blipFill>
        <p:spPr>
          <a:xfrm>
            <a:off x="1542907" y="3016251"/>
            <a:ext cx="4181297" cy="3000694"/>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0926" t="4259" r="10926" b="9395"/>
          <a:stretch/>
        </p:blipFill>
        <p:spPr>
          <a:xfrm>
            <a:off x="6885985" y="1980592"/>
            <a:ext cx="4165510" cy="4328768"/>
          </a:xfrm>
          <a:prstGeom prst="rect">
            <a:avLst/>
          </a:prstGeom>
        </p:spPr>
      </p:pic>
      <p:sp>
        <p:nvSpPr>
          <p:cNvPr id="3" name="TextBox 2"/>
          <p:cNvSpPr txBox="1"/>
          <p:nvPr/>
        </p:nvSpPr>
        <p:spPr>
          <a:xfrm>
            <a:off x="8665464" y="6229932"/>
            <a:ext cx="826008" cy="369332"/>
          </a:xfrm>
          <a:prstGeom prst="rect">
            <a:avLst/>
          </a:prstGeom>
          <a:noFill/>
        </p:spPr>
        <p:txBody>
          <a:bodyPr wrap="square" rtlCol="0">
            <a:spAutoFit/>
          </a:bodyPr>
          <a:lstStyle/>
          <a:p>
            <a:r>
              <a:rPr lang="en-US" altLang="zh-CN" smtClean="0">
                <a:latin typeface="Arial Rounded MT Bold" charset="0"/>
                <a:ea typeface="Arial Rounded MT Bold" charset="0"/>
                <a:cs typeface="Arial Rounded MT Bold" charset="0"/>
              </a:rPr>
              <a:t>Veins</a:t>
            </a:r>
            <a:endParaRPr lang="en-US">
              <a:latin typeface="Arial Rounded MT Bold" charset="0"/>
              <a:ea typeface="Arial Rounded MT Bold" charset="0"/>
              <a:cs typeface="Arial Rounded MT Bold" charset="0"/>
            </a:endParaRPr>
          </a:p>
        </p:txBody>
      </p:sp>
    </p:spTree>
    <p:extLst>
      <p:ext uri="{BB962C8B-B14F-4D97-AF65-F5344CB8AC3E}">
        <p14:creationId xmlns:p14="http://schemas.microsoft.com/office/powerpoint/2010/main" val="16111950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949A55A-ACCA-5847-B86D-B70BC40E7382}" type="slidenum">
              <a:rPr lang="en-US" smtClean="0"/>
              <a:t>34</a:t>
            </a:fld>
            <a:endParaRPr lang="en-US"/>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2561" t="17437" r="31492" b="26455"/>
          <a:stretch/>
        </p:blipFill>
        <p:spPr>
          <a:xfrm>
            <a:off x="1554480" y="2137545"/>
            <a:ext cx="3696343" cy="3783830"/>
          </a:xfrm>
          <a:prstGeom prst="rect">
            <a:avLst/>
          </a:prstGeom>
        </p:spPr>
      </p:pic>
      <p:sp>
        <p:nvSpPr>
          <p:cNvPr id="5" name="Title 1"/>
          <p:cNvSpPr txBox="1">
            <a:spLocks/>
          </p:cNvSpPr>
          <p:nvPr/>
        </p:nvSpPr>
        <p:spPr>
          <a:xfrm>
            <a:off x="582168" y="377007"/>
            <a:ext cx="113538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smtClean="0"/>
              <a:t>Distribution of </a:t>
            </a:r>
            <a:r>
              <a:rPr lang="en-US" altLang="zh-CN" smtClean="0"/>
              <a:t>Ago-2 peaks within the genome</a:t>
            </a:r>
            <a:endParaRPr lang="en-US" dirty="0"/>
          </a:p>
        </p:txBody>
      </p:sp>
      <p:sp>
        <p:nvSpPr>
          <p:cNvPr id="6" name="TextBox 5"/>
          <p:cNvSpPr txBox="1"/>
          <p:nvPr/>
        </p:nvSpPr>
        <p:spPr>
          <a:xfrm>
            <a:off x="3785617" y="1845157"/>
            <a:ext cx="1975104" cy="584775"/>
          </a:xfrm>
          <a:prstGeom prst="rect">
            <a:avLst/>
          </a:prstGeom>
          <a:noFill/>
        </p:spPr>
        <p:txBody>
          <a:bodyPr wrap="square" rtlCol="0">
            <a:spAutoFit/>
          </a:bodyPr>
          <a:lstStyle/>
          <a:p>
            <a:r>
              <a:rPr lang="en-US" sz="3200" b="1" dirty="0" smtClean="0"/>
              <a:t>Arteries</a:t>
            </a:r>
            <a:endParaRPr lang="en-US" sz="3200" b="1"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3838" t="16757" r="30428" b="27784"/>
          <a:stretch/>
        </p:blipFill>
        <p:spPr>
          <a:xfrm>
            <a:off x="6400802" y="2086776"/>
            <a:ext cx="3767326" cy="3834599"/>
          </a:xfrm>
          <a:prstGeom prst="rect">
            <a:avLst/>
          </a:prstGeom>
        </p:spPr>
      </p:pic>
      <p:sp>
        <p:nvSpPr>
          <p:cNvPr id="8" name="TextBox 7"/>
          <p:cNvSpPr txBox="1"/>
          <p:nvPr/>
        </p:nvSpPr>
        <p:spPr>
          <a:xfrm>
            <a:off x="9180576" y="1845157"/>
            <a:ext cx="1975104" cy="584775"/>
          </a:xfrm>
          <a:prstGeom prst="rect">
            <a:avLst/>
          </a:prstGeom>
          <a:noFill/>
        </p:spPr>
        <p:txBody>
          <a:bodyPr wrap="square" rtlCol="0">
            <a:spAutoFit/>
          </a:bodyPr>
          <a:lstStyle/>
          <a:p>
            <a:r>
              <a:rPr lang="en-US" sz="3200" b="1" dirty="0" smtClean="0"/>
              <a:t>Veins</a:t>
            </a:r>
            <a:endParaRPr lang="en-US" sz="3200" b="1" dirty="0"/>
          </a:p>
        </p:txBody>
      </p:sp>
    </p:spTree>
    <p:extLst>
      <p:ext uri="{BB962C8B-B14F-4D97-AF65-F5344CB8AC3E}">
        <p14:creationId xmlns:p14="http://schemas.microsoft.com/office/powerpoint/2010/main" val="7367187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469020" y="2165351"/>
            <a:ext cx="5120640" cy="492443"/>
          </a:xfrm>
          <a:prstGeom prst="rect">
            <a:avLst/>
          </a:prstGeom>
        </p:spPr>
        <p:txBody>
          <a:bodyPr wrap="square">
            <a:spAutoFit/>
          </a:bodyPr>
          <a:lstStyle/>
          <a:p>
            <a:r>
              <a:rPr lang="en-GB" sz="1400" b="1" dirty="0" smtClean="0"/>
              <a:t>Roles </a:t>
            </a:r>
            <a:r>
              <a:rPr lang="en-GB" sz="1400" b="1" dirty="0"/>
              <a:t>of competing endogenous RNAs in gastric cancer.</a:t>
            </a:r>
          </a:p>
          <a:p>
            <a:r>
              <a:rPr lang="en-GB" sz="1200" dirty="0"/>
              <a:t>Hu </a:t>
            </a:r>
            <a:r>
              <a:rPr lang="en-GB" sz="1200" dirty="0" smtClean="0"/>
              <a:t>Y et </a:t>
            </a:r>
            <a:r>
              <a:rPr lang="en-GB" sz="1200" dirty="0"/>
              <a:t>a</a:t>
            </a:r>
            <a:r>
              <a:rPr lang="en-GB" sz="1200" dirty="0" smtClean="0"/>
              <a:t>l</a:t>
            </a:r>
            <a:r>
              <a:rPr lang="en-GB" sz="1200" dirty="0"/>
              <a:t>. Brief </a:t>
            </a:r>
            <a:r>
              <a:rPr lang="en-GB" sz="1200" dirty="0" err="1"/>
              <a:t>Funct</a:t>
            </a:r>
            <a:r>
              <a:rPr lang="en-GB" sz="1200" dirty="0"/>
              <a:t> Genomics. 2015</a:t>
            </a:r>
          </a:p>
        </p:txBody>
      </p:sp>
      <p:sp>
        <p:nvSpPr>
          <p:cNvPr id="8" name="Rectangle 7"/>
          <p:cNvSpPr/>
          <p:nvPr/>
        </p:nvSpPr>
        <p:spPr>
          <a:xfrm>
            <a:off x="7469020" y="2679404"/>
            <a:ext cx="5120640" cy="707886"/>
          </a:xfrm>
          <a:prstGeom prst="rect">
            <a:avLst/>
          </a:prstGeom>
        </p:spPr>
        <p:txBody>
          <a:bodyPr wrap="square">
            <a:spAutoFit/>
          </a:bodyPr>
          <a:lstStyle/>
          <a:p>
            <a:r>
              <a:rPr lang="en-US" sz="1400" b="1" dirty="0"/>
              <a:t>Functional Conservation of Both CDS- and </a:t>
            </a:r>
            <a:r>
              <a:rPr lang="en-US" sz="1400" b="1" dirty="0" smtClean="0"/>
              <a:t>30-UTR-Located microRNA </a:t>
            </a:r>
            <a:r>
              <a:rPr lang="en-US" sz="1400" b="1" dirty="0"/>
              <a:t>Binding Sites between </a:t>
            </a:r>
            <a:r>
              <a:rPr lang="en-US" sz="1400" b="1" dirty="0" smtClean="0"/>
              <a:t>Species</a:t>
            </a:r>
          </a:p>
          <a:p>
            <a:r>
              <a:rPr lang="en-GB" sz="1200" dirty="0" err="1"/>
              <a:t>Guojing</a:t>
            </a:r>
            <a:r>
              <a:rPr lang="en-GB" sz="1200" dirty="0"/>
              <a:t> Liu. Mol. Biol. </a:t>
            </a:r>
            <a:r>
              <a:rPr lang="en-GB" sz="1200" dirty="0" err="1" smtClean="0"/>
              <a:t>Evol</a:t>
            </a:r>
            <a:r>
              <a:rPr lang="en-GB" sz="1200" dirty="0" smtClean="0"/>
              <a:t> 2014</a:t>
            </a:r>
            <a:endParaRPr lang="en-GB" sz="1200" dirty="0"/>
          </a:p>
        </p:txBody>
      </p:sp>
      <p:sp>
        <p:nvSpPr>
          <p:cNvPr id="9" name="Rectangle 8"/>
          <p:cNvSpPr/>
          <p:nvPr/>
        </p:nvSpPr>
        <p:spPr>
          <a:xfrm>
            <a:off x="7469020" y="3922953"/>
            <a:ext cx="5120640" cy="707886"/>
          </a:xfrm>
          <a:prstGeom prst="rect">
            <a:avLst/>
          </a:prstGeom>
        </p:spPr>
        <p:txBody>
          <a:bodyPr wrap="square">
            <a:spAutoFit/>
          </a:bodyPr>
          <a:lstStyle/>
          <a:p>
            <a:r>
              <a:rPr lang="en-US" sz="1400" b="1" dirty="0"/>
              <a:t>MicroRNAs to </a:t>
            </a:r>
            <a:r>
              <a:rPr lang="en-US" sz="1400" b="1" dirty="0" err="1"/>
              <a:t>Nanog</a:t>
            </a:r>
            <a:r>
              <a:rPr lang="en-US" sz="1400" b="1" dirty="0"/>
              <a:t>, Oct4 and Sox2 coding </a:t>
            </a:r>
            <a:r>
              <a:rPr lang="en-US" sz="1400" b="1" dirty="0" smtClean="0"/>
              <a:t>regions modulate </a:t>
            </a:r>
            <a:r>
              <a:rPr lang="en-US" sz="1400" b="1" dirty="0"/>
              <a:t>embryonic stem cell </a:t>
            </a:r>
            <a:r>
              <a:rPr lang="en-US" sz="1400" b="1" dirty="0" smtClean="0"/>
              <a:t>differentiation</a:t>
            </a:r>
          </a:p>
          <a:p>
            <a:r>
              <a:rPr lang="en-GB" sz="1200" dirty="0" smtClean="0"/>
              <a:t>Yvonne </a:t>
            </a:r>
            <a:r>
              <a:rPr lang="en-GB" sz="1200" dirty="0" err="1" smtClean="0"/>
              <a:t>Tay</a:t>
            </a:r>
            <a:r>
              <a:rPr lang="en-GB" sz="1200" dirty="0" smtClean="0"/>
              <a:t> et al. Nature. 2008</a:t>
            </a:r>
            <a:endParaRPr lang="en-GB" sz="1200" dirty="0"/>
          </a:p>
        </p:txBody>
      </p:sp>
      <p:sp>
        <p:nvSpPr>
          <p:cNvPr id="11" name="Rectangle 10"/>
          <p:cNvSpPr/>
          <p:nvPr/>
        </p:nvSpPr>
        <p:spPr>
          <a:xfrm>
            <a:off x="7469020" y="3408900"/>
            <a:ext cx="5120640" cy="492443"/>
          </a:xfrm>
          <a:prstGeom prst="rect">
            <a:avLst/>
          </a:prstGeom>
        </p:spPr>
        <p:txBody>
          <a:bodyPr wrap="square">
            <a:spAutoFit/>
          </a:bodyPr>
          <a:lstStyle/>
          <a:p>
            <a:r>
              <a:rPr lang="en-US" sz="1400" b="1" dirty="0"/>
              <a:t>Searching the coding region for microRNA </a:t>
            </a:r>
            <a:r>
              <a:rPr lang="en-US" sz="1400" b="1" dirty="0" smtClean="0"/>
              <a:t>targets</a:t>
            </a:r>
          </a:p>
          <a:p>
            <a:r>
              <a:rPr lang="en-GB" sz="1200" dirty="0" smtClean="0"/>
              <a:t>Ray </a:t>
            </a:r>
            <a:r>
              <a:rPr lang="en-GB" sz="1200" dirty="0"/>
              <a:t>M. Marin. RNA </a:t>
            </a:r>
            <a:r>
              <a:rPr lang="en-GB" sz="1200" dirty="0" smtClean="0"/>
              <a:t>2013</a:t>
            </a:r>
            <a:endParaRPr lang="en-GB" sz="1200" dirty="0"/>
          </a:p>
        </p:txBody>
      </p:sp>
      <p:grpSp>
        <p:nvGrpSpPr>
          <p:cNvPr id="6" name="Group 5"/>
          <p:cNvGrpSpPr/>
          <p:nvPr/>
        </p:nvGrpSpPr>
        <p:grpSpPr>
          <a:xfrm>
            <a:off x="0" y="851708"/>
            <a:ext cx="7469020" cy="5663728"/>
            <a:chOff x="23500" y="1774729"/>
            <a:chExt cx="6966236" cy="5342548"/>
          </a:xfrm>
        </p:grpSpPr>
        <p:pic>
          <p:nvPicPr>
            <p:cNvPr id="1026" name="Picture 2" descr="http://www.nature.com/article-assets/npg/srep/2014/140808/srep05947/images_hires/w926/srep05947-f3.jpg"/>
            <p:cNvPicPr>
              <a:picLocks noChangeAspect="1" noChangeArrowheads="1"/>
            </p:cNvPicPr>
            <p:nvPr/>
          </p:nvPicPr>
          <p:blipFill rotWithShape="1">
            <a:blip r:embed="rId2">
              <a:extLst>
                <a:ext uri="{28A0092B-C50C-407E-A947-70E740481C1C}">
                  <a14:useLocalDpi xmlns:a14="http://schemas.microsoft.com/office/drawing/2010/main" val="0"/>
                </a:ext>
              </a:extLst>
            </a:blip>
            <a:srcRect l="3583" t="8791" r="11185"/>
            <a:stretch/>
          </p:blipFill>
          <p:spPr bwMode="auto">
            <a:xfrm>
              <a:off x="23500" y="2182325"/>
              <a:ext cx="6966236" cy="493495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04800" y="1774729"/>
              <a:ext cx="5576523" cy="369948"/>
              <a:chOff x="304800" y="1774729"/>
              <a:chExt cx="5576523" cy="369948"/>
            </a:xfrm>
          </p:grpSpPr>
          <p:pic>
            <p:nvPicPr>
              <p:cNvPr id="10" name="Picture 2" descr="http://www.nature.com/article-assets/npg/srep/2014/140808/srep05947/images_hires/w926/srep05947-f3.jpg"/>
              <p:cNvPicPr>
                <a:picLocks noChangeAspect="1" noChangeArrowheads="1"/>
              </p:cNvPicPr>
              <p:nvPr/>
            </p:nvPicPr>
            <p:blipFill rotWithShape="1">
              <a:blip r:embed="rId2">
                <a:extLst>
                  <a:ext uri="{28A0092B-C50C-407E-A947-70E740481C1C}">
                    <a14:useLocalDpi xmlns:a14="http://schemas.microsoft.com/office/drawing/2010/main" val="0"/>
                  </a:ext>
                </a:extLst>
              </a:blip>
              <a:srcRect l="90114" t="38698" b="57593"/>
              <a:stretch/>
            </p:blipFill>
            <p:spPr bwMode="auto">
              <a:xfrm>
                <a:off x="304800" y="1798792"/>
                <a:ext cx="1229165" cy="3052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www.nature.com/article-assets/npg/srep/2014/140808/srep05947/images_hires/w926/srep05947-f3.jpg"/>
              <p:cNvPicPr>
                <a:picLocks noChangeAspect="1" noChangeArrowheads="1"/>
              </p:cNvPicPr>
              <p:nvPr/>
            </p:nvPicPr>
            <p:blipFill rotWithShape="1">
              <a:blip r:embed="rId2">
                <a:extLst>
                  <a:ext uri="{28A0092B-C50C-407E-A947-70E740481C1C}">
                    <a14:useLocalDpi xmlns:a14="http://schemas.microsoft.com/office/drawing/2010/main" val="0"/>
                  </a:ext>
                </a:extLst>
              </a:blip>
              <a:srcRect l="90114" t="43631" b="52927"/>
              <a:stretch/>
            </p:blipFill>
            <p:spPr bwMode="auto">
              <a:xfrm>
                <a:off x="1519366" y="1833437"/>
                <a:ext cx="1229165" cy="2833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www.nature.com/article-assets/npg/srep/2014/140808/srep05947/images_hires/w926/srep05947-f3.jpg"/>
              <p:cNvPicPr>
                <a:picLocks noChangeAspect="1" noChangeArrowheads="1"/>
              </p:cNvPicPr>
              <p:nvPr/>
            </p:nvPicPr>
            <p:blipFill rotWithShape="1">
              <a:blip r:embed="rId2">
                <a:extLst>
                  <a:ext uri="{28A0092B-C50C-407E-A947-70E740481C1C}">
                    <a14:useLocalDpi xmlns:a14="http://schemas.microsoft.com/office/drawing/2010/main" val="0"/>
                  </a:ext>
                </a:extLst>
              </a:blip>
              <a:srcRect l="90114" t="47426" b="48506"/>
              <a:stretch/>
            </p:blipFill>
            <p:spPr bwMode="auto">
              <a:xfrm>
                <a:off x="2594190" y="1774729"/>
                <a:ext cx="1229165" cy="33485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nature.com/article-assets/npg/srep/2014/140808/srep05947/images_hires/w926/srep05947-f3.jpg"/>
              <p:cNvPicPr>
                <a:picLocks noChangeAspect="1" noChangeArrowheads="1"/>
              </p:cNvPicPr>
              <p:nvPr/>
            </p:nvPicPr>
            <p:blipFill rotWithShape="1">
              <a:blip r:embed="rId2">
                <a:extLst>
                  <a:ext uri="{28A0092B-C50C-407E-A947-70E740481C1C}">
                    <a14:useLocalDpi xmlns:a14="http://schemas.microsoft.com/office/drawing/2010/main" val="0"/>
                  </a:ext>
                </a:extLst>
              </a:blip>
              <a:srcRect l="90114" t="56826" b="39084"/>
              <a:stretch/>
            </p:blipFill>
            <p:spPr bwMode="auto">
              <a:xfrm>
                <a:off x="4652158" y="1808037"/>
                <a:ext cx="1229165" cy="3366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nature.com/article-assets/npg/srep/2014/140808/srep05947/images_hires/w926/srep05947-f3.jpg"/>
              <p:cNvPicPr>
                <a:picLocks noChangeAspect="1" noChangeArrowheads="1"/>
              </p:cNvPicPr>
              <p:nvPr/>
            </p:nvPicPr>
            <p:blipFill rotWithShape="1">
              <a:blip r:embed="rId2">
                <a:extLst>
                  <a:ext uri="{28A0092B-C50C-407E-A947-70E740481C1C}">
                    <a14:useLocalDpi xmlns:a14="http://schemas.microsoft.com/office/drawing/2010/main" val="0"/>
                  </a:ext>
                </a:extLst>
              </a:blip>
              <a:srcRect l="90114" t="52471" r="2829" b="44214"/>
              <a:stretch/>
            </p:blipFill>
            <p:spPr bwMode="auto">
              <a:xfrm>
                <a:off x="3823356" y="1814092"/>
                <a:ext cx="877434" cy="27282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7" name="Rectangle 16"/>
          <p:cNvSpPr/>
          <p:nvPr/>
        </p:nvSpPr>
        <p:spPr>
          <a:xfrm>
            <a:off x="230087" y="242341"/>
            <a:ext cx="9569567" cy="461665"/>
          </a:xfrm>
          <a:prstGeom prst="rect">
            <a:avLst/>
          </a:prstGeom>
        </p:spPr>
        <p:txBody>
          <a:bodyPr wrap="square">
            <a:spAutoFit/>
          </a:bodyPr>
          <a:lstStyle/>
          <a:p>
            <a:r>
              <a:rPr lang="en-GB" sz="2400" dirty="0" smtClean="0">
                <a:latin typeface="Calibri Light" charset="0"/>
                <a:ea typeface="Calibri Light" charset="0"/>
                <a:cs typeface="Calibri Light" charset="0"/>
              </a:rPr>
              <a:t>Argonaute CLIP-</a:t>
            </a:r>
            <a:r>
              <a:rPr lang="en-GB" sz="2400" dirty="0" err="1" smtClean="0">
                <a:latin typeface="Calibri Light" charset="0"/>
                <a:ea typeface="Calibri Light" charset="0"/>
                <a:cs typeface="Calibri Light" charset="0"/>
              </a:rPr>
              <a:t>Seq</a:t>
            </a:r>
            <a:r>
              <a:rPr lang="en-GB" sz="2400" dirty="0" smtClean="0">
                <a:latin typeface="Calibri Light" charset="0"/>
                <a:ea typeface="Calibri Light" charset="0"/>
                <a:cs typeface="Calibri Light" charset="0"/>
              </a:rPr>
              <a:t> reveals miRNA </a:t>
            </a:r>
            <a:r>
              <a:rPr lang="en-GB" sz="2400" dirty="0" err="1" smtClean="0">
                <a:latin typeface="Calibri Light" charset="0"/>
                <a:ea typeface="Calibri Light" charset="0"/>
                <a:cs typeface="Calibri Light" charset="0"/>
              </a:rPr>
              <a:t>targetome</a:t>
            </a:r>
            <a:r>
              <a:rPr lang="en-GB" sz="2400" dirty="0" smtClean="0">
                <a:latin typeface="Calibri Light" charset="0"/>
                <a:ea typeface="Calibri Light" charset="0"/>
                <a:cs typeface="Calibri Light" charset="0"/>
              </a:rPr>
              <a:t> diversity across tissue types.</a:t>
            </a:r>
            <a:endParaRPr lang="en-GB" sz="2400" dirty="0">
              <a:latin typeface="Calibri Light" charset="0"/>
              <a:ea typeface="Calibri Light" charset="0"/>
              <a:cs typeface="Calibri Light" charset="0"/>
            </a:endParaRPr>
          </a:p>
        </p:txBody>
      </p:sp>
      <p:sp>
        <p:nvSpPr>
          <p:cNvPr id="16" name="TextBox 15"/>
          <p:cNvSpPr txBox="1"/>
          <p:nvPr/>
        </p:nvSpPr>
        <p:spPr>
          <a:xfrm>
            <a:off x="7761625" y="6442994"/>
            <a:ext cx="4997303" cy="369332"/>
          </a:xfrm>
          <a:prstGeom prst="rect">
            <a:avLst/>
          </a:prstGeom>
          <a:noFill/>
        </p:spPr>
        <p:txBody>
          <a:bodyPr wrap="square" rtlCol="0">
            <a:spAutoFit/>
          </a:bodyPr>
          <a:lstStyle/>
          <a:p>
            <a:r>
              <a:rPr lang="en-GB" dirty="0"/>
              <a:t>Peter M. Clark et al. Scientific Reports. 2014</a:t>
            </a:r>
          </a:p>
        </p:txBody>
      </p:sp>
    </p:spTree>
    <p:extLst>
      <p:ext uri="{BB962C8B-B14F-4D97-AF65-F5344CB8AC3E}">
        <p14:creationId xmlns:p14="http://schemas.microsoft.com/office/powerpoint/2010/main" val="11112723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949A55A-ACCA-5847-B86D-B70BC40E7382}" type="slidenum">
              <a:rPr lang="en-US" smtClean="0"/>
              <a:t>36</a:t>
            </a:fld>
            <a:endParaRPr lang="en-US"/>
          </a:p>
        </p:txBody>
      </p:sp>
      <p:sp>
        <p:nvSpPr>
          <p:cNvPr id="4" name="Title 1"/>
          <p:cNvSpPr txBox="1">
            <a:spLocks/>
          </p:cNvSpPr>
          <p:nvPr/>
        </p:nvSpPr>
        <p:spPr>
          <a:xfrm>
            <a:off x="582168" y="377007"/>
            <a:ext cx="113538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smtClean="0"/>
              <a:t>Distribution of Ago-2 peaks within the 3’UTRs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2513" y="1123272"/>
            <a:ext cx="6976500" cy="5734728"/>
          </a:xfrm>
          <a:prstGeom prst="rect">
            <a:avLst/>
          </a:prstGeom>
        </p:spPr>
      </p:pic>
    </p:spTree>
    <p:extLst>
      <p:ext uri="{BB962C8B-B14F-4D97-AF65-F5344CB8AC3E}">
        <p14:creationId xmlns:p14="http://schemas.microsoft.com/office/powerpoint/2010/main" val="2619300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949A55A-ACCA-5847-B86D-B70BC40E7382}" type="slidenum">
              <a:rPr lang="en-US" smtClean="0"/>
              <a:t>37</a:t>
            </a:fld>
            <a:endParaRPr lang="en-US"/>
          </a:p>
        </p:txBody>
      </p:sp>
      <p:sp>
        <p:nvSpPr>
          <p:cNvPr id="4" name="Title 1"/>
          <p:cNvSpPr txBox="1">
            <a:spLocks/>
          </p:cNvSpPr>
          <p:nvPr/>
        </p:nvSpPr>
        <p:spPr>
          <a:xfrm>
            <a:off x="582168" y="377007"/>
            <a:ext cx="113538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smtClean="0"/>
              <a:t>Distribution of Ago-2 peaks within the 3’UTRs</a:t>
            </a:r>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8292"/>
          <a:stretch/>
        </p:blipFill>
        <p:spPr>
          <a:xfrm>
            <a:off x="2709009" y="1123272"/>
            <a:ext cx="6928767" cy="5259240"/>
          </a:xfrm>
          <a:prstGeom prst="rect">
            <a:avLst/>
          </a:prstGeom>
        </p:spPr>
      </p:pic>
      <p:grpSp>
        <p:nvGrpSpPr>
          <p:cNvPr id="8" name="Group 7"/>
          <p:cNvGrpSpPr/>
          <p:nvPr/>
        </p:nvGrpSpPr>
        <p:grpSpPr>
          <a:xfrm>
            <a:off x="582168" y="2063538"/>
            <a:ext cx="3469104" cy="3086100"/>
            <a:chOff x="877824" y="2209842"/>
            <a:chExt cx="3469104" cy="3086100"/>
          </a:xfrm>
        </p:grpSpPr>
        <p:pic>
          <p:nvPicPr>
            <p:cNvPr id="6" name="Picture 5"/>
            <p:cNvPicPr>
              <a:picLocks noChangeAspect="1"/>
            </p:cNvPicPr>
            <p:nvPr/>
          </p:nvPicPr>
          <p:blipFill rotWithShape="1">
            <a:blip r:embed="rId3"/>
            <a:srcRect l="5516"/>
            <a:stretch/>
          </p:blipFill>
          <p:spPr>
            <a:xfrm>
              <a:off x="1071090" y="2209842"/>
              <a:ext cx="3275838" cy="3086100"/>
            </a:xfrm>
            <a:prstGeom prst="rect">
              <a:avLst/>
            </a:prstGeom>
          </p:spPr>
        </p:pic>
        <p:sp>
          <p:nvSpPr>
            <p:cNvPr id="7" name="Rectangle 6"/>
            <p:cNvSpPr/>
            <p:nvPr/>
          </p:nvSpPr>
          <p:spPr>
            <a:xfrm>
              <a:off x="877824" y="2430547"/>
              <a:ext cx="365760" cy="239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205308" y="6370432"/>
            <a:ext cx="3636331" cy="369332"/>
          </a:xfrm>
          <a:prstGeom prst="rect">
            <a:avLst/>
          </a:prstGeom>
          <a:noFill/>
        </p:spPr>
        <p:txBody>
          <a:bodyPr wrap="square" rtlCol="0">
            <a:spAutoFit/>
          </a:bodyPr>
          <a:lstStyle/>
          <a:p>
            <a:r>
              <a:rPr lang="en-US" altLang="zh-CN" i="1" dirty="0" smtClean="0"/>
              <a:t>Boudreau</a:t>
            </a:r>
            <a:r>
              <a:rPr lang="zh-CN" altLang="en-US" i="1" dirty="0"/>
              <a:t> </a:t>
            </a:r>
            <a:r>
              <a:rPr lang="en-US" altLang="zh-CN" i="1" dirty="0" smtClean="0"/>
              <a:t>R</a:t>
            </a:r>
            <a:r>
              <a:rPr lang="zh-CN" altLang="en-US" i="1" dirty="0" smtClean="0"/>
              <a:t> </a:t>
            </a:r>
            <a:r>
              <a:rPr lang="en-US" altLang="zh-CN" i="1" dirty="0" smtClean="0"/>
              <a:t>L,</a:t>
            </a:r>
            <a:r>
              <a:rPr lang="zh-CN" altLang="en-US" i="1" dirty="0" smtClean="0"/>
              <a:t> </a:t>
            </a:r>
            <a:r>
              <a:rPr lang="en-US" altLang="zh-CN" i="1" dirty="0" smtClean="0"/>
              <a:t>et</a:t>
            </a:r>
            <a:r>
              <a:rPr lang="zh-CN" altLang="en-US" i="1" dirty="0" smtClean="0"/>
              <a:t> </a:t>
            </a:r>
            <a:r>
              <a:rPr lang="en-US" altLang="zh-CN" i="1" dirty="0" smtClean="0"/>
              <a:t>al.</a:t>
            </a:r>
            <a:r>
              <a:rPr lang="zh-CN" altLang="en-US" i="1" dirty="0" smtClean="0"/>
              <a:t> </a:t>
            </a:r>
            <a:r>
              <a:rPr lang="en-US" altLang="zh-CN" i="1" dirty="0" smtClean="0"/>
              <a:t>Neuron.</a:t>
            </a:r>
            <a:r>
              <a:rPr lang="zh-CN" altLang="en-US" i="1" dirty="0" smtClean="0"/>
              <a:t> </a:t>
            </a:r>
            <a:r>
              <a:rPr lang="en-US" altLang="zh-CN" i="1" dirty="0" smtClean="0"/>
              <a:t>2014</a:t>
            </a:r>
            <a:endParaRPr lang="en-US" i="1" dirty="0"/>
          </a:p>
        </p:txBody>
      </p:sp>
    </p:spTree>
    <p:extLst>
      <p:ext uri="{BB962C8B-B14F-4D97-AF65-F5344CB8AC3E}">
        <p14:creationId xmlns:p14="http://schemas.microsoft.com/office/powerpoint/2010/main" val="8687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25E-6 7.40741E-7 L 0.12227 -0.00046 " pathEditMode="relative" rAng="0" ptsTypes="AA">
                                      <p:cBhvr>
                                        <p:cTn id="6" dur="2000" fill="hold"/>
                                        <p:tgtEl>
                                          <p:spTgt spid="5"/>
                                        </p:tgtEl>
                                        <p:attrNameLst>
                                          <p:attrName>ppt_x</p:attrName>
                                          <p:attrName>ppt_y</p:attrName>
                                        </p:attrNameLst>
                                      </p:cBhvr>
                                      <p:rCtr x="4271" y="0"/>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949A55A-ACCA-5847-B86D-B70BC40E7382}" type="slidenum">
              <a:rPr lang="en-US" smtClean="0"/>
              <a:t>38</a:t>
            </a:fld>
            <a:endParaRPr lang="en-US"/>
          </a:p>
        </p:txBody>
      </p:sp>
      <p:sp>
        <p:nvSpPr>
          <p:cNvPr id="3" name="Title 1"/>
          <p:cNvSpPr txBox="1">
            <a:spLocks/>
          </p:cNvSpPr>
          <p:nvPr/>
        </p:nvSpPr>
        <p:spPr>
          <a:xfrm>
            <a:off x="454152" y="184149"/>
            <a:ext cx="113538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smtClean="0"/>
              <a:t>Ago-2</a:t>
            </a:r>
            <a:r>
              <a:rPr lang="zh-CN" altLang="en-US" dirty="0" smtClean="0"/>
              <a:t> </a:t>
            </a:r>
            <a:r>
              <a:rPr lang="en-US" altLang="zh-CN" dirty="0" smtClean="0"/>
              <a:t>peaks</a:t>
            </a:r>
            <a:r>
              <a:rPr lang="zh-CN" altLang="en-US" dirty="0" smtClean="0"/>
              <a:t> </a:t>
            </a:r>
            <a:r>
              <a:rPr lang="en-US" altLang="zh-CN" dirty="0" smtClean="0"/>
              <a:t>conservation</a:t>
            </a:r>
            <a:r>
              <a:rPr lang="zh-CN" altLang="en-US" dirty="0" smtClean="0"/>
              <a:t> </a:t>
            </a:r>
            <a:r>
              <a:rPr lang="en-US" altLang="zh-CN" dirty="0" smtClean="0"/>
              <a:t>within</a:t>
            </a:r>
            <a:r>
              <a:rPr lang="zh-CN" altLang="en-US" dirty="0" smtClean="0"/>
              <a:t> </a:t>
            </a:r>
            <a:r>
              <a:rPr lang="en-US" altLang="zh-CN" dirty="0" smtClean="0"/>
              <a:t>the</a:t>
            </a:r>
            <a:r>
              <a:rPr lang="zh-CN" altLang="en-US" dirty="0" smtClean="0"/>
              <a:t> </a:t>
            </a:r>
            <a:r>
              <a:rPr lang="en-US" altLang="zh-CN" dirty="0" smtClean="0"/>
              <a:t>3’UTR</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2769" b="10338"/>
          <a:stretch/>
        </p:blipFill>
        <p:spPr>
          <a:xfrm>
            <a:off x="971804" y="1509712"/>
            <a:ext cx="9613900" cy="5029200"/>
          </a:xfrm>
          <a:prstGeom prst="rect">
            <a:avLst/>
          </a:prstGeom>
        </p:spPr>
      </p:pic>
      <p:grpSp>
        <p:nvGrpSpPr>
          <p:cNvPr id="12" name="Group 11"/>
          <p:cNvGrpSpPr/>
          <p:nvPr/>
        </p:nvGrpSpPr>
        <p:grpSpPr>
          <a:xfrm>
            <a:off x="5413248" y="1309592"/>
            <a:ext cx="3694176" cy="200120"/>
            <a:chOff x="5413248" y="1309592"/>
            <a:chExt cx="3694176" cy="200120"/>
          </a:xfrm>
        </p:grpSpPr>
        <p:cxnSp>
          <p:nvCxnSpPr>
            <p:cNvPr id="6" name="Straight Connector 5"/>
            <p:cNvCxnSpPr/>
            <p:nvPr/>
          </p:nvCxnSpPr>
          <p:spPr>
            <a:xfrm>
              <a:off x="5413248" y="1316736"/>
              <a:ext cx="369417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413248" y="1316736"/>
              <a:ext cx="0" cy="1929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107424" y="1309592"/>
              <a:ext cx="0" cy="1929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6720840" y="1124926"/>
            <a:ext cx="1005840" cy="369332"/>
          </a:xfrm>
          <a:prstGeom prst="rect">
            <a:avLst/>
          </a:prstGeom>
          <a:solidFill>
            <a:schemeClr val="bg1"/>
          </a:solidFill>
        </p:spPr>
        <p:txBody>
          <a:bodyPr wrap="square" rtlCol="0">
            <a:spAutoFit/>
          </a:bodyPr>
          <a:lstStyle/>
          <a:p>
            <a:r>
              <a:rPr lang="en-US" dirty="0" smtClean="0"/>
              <a:t>0.00454</a:t>
            </a:r>
            <a:endParaRPr lang="en-US" dirty="0"/>
          </a:p>
        </p:txBody>
      </p:sp>
      <p:sp>
        <p:nvSpPr>
          <p:cNvPr id="14" name="TextBox 13"/>
          <p:cNvSpPr txBox="1"/>
          <p:nvPr/>
        </p:nvSpPr>
        <p:spPr>
          <a:xfrm>
            <a:off x="1978152" y="1151614"/>
            <a:ext cx="2304288" cy="523220"/>
          </a:xfrm>
          <a:prstGeom prst="rect">
            <a:avLst/>
          </a:prstGeom>
          <a:noFill/>
        </p:spPr>
        <p:txBody>
          <a:bodyPr wrap="square" rtlCol="0">
            <a:spAutoFit/>
          </a:bodyPr>
          <a:lstStyle/>
          <a:p>
            <a:r>
              <a:rPr lang="en-US" sz="2800" dirty="0" smtClean="0"/>
              <a:t>Arteries</a:t>
            </a:r>
            <a:endParaRPr lang="en-US" sz="2800" dirty="0"/>
          </a:p>
        </p:txBody>
      </p:sp>
    </p:spTree>
    <p:extLst>
      <p:ext uri="{BB962C8B-B14F-4D97-AF65-F5344CB8AC3E}">
        <p14:creationId xmlns:p14="http://schemas.microsoft.com/office/powerpoint/2010/main" val="82787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949A55A-ACCA-5847-B86D-B70BC40E7382}" type="slidenum">
              <a:rPr lang="en-US" smtClean="0"/>
              <a:t>39</a:t>
            </a:fld>
            <a:endParaRPr lang="en-US"/>
          </a:p>
        </p:txBody>
      </p:sp>
      <p:sp>
        <p:nvSpPr>
          <p:cNvPr id="3" name="Title 1"/>
          <p:cNvSpPr txBox="1">
            <a:spLocks/>
          </p:cNvSpPr>
          <p:nvPr/>
        </p:nvSpPr>
        <p:spPr>
          <a:xfrm>
            <a:off x="454152" y="184149"/>
            <a:ext cx="113538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smtClean="0"/>
              <a:t>Ago-2</a:t>
            </a:r>
            <a:r>
              <a:rPr lang="zh-CN" altLang="en-US" dirty="0" smtClean="0"/>
              <a:t> </a:t>
            </a:r>
            <a:r>
              <a:rPr lang="en-US" altLang="zh-CN" dirty="0" smtClean="0"/>
              <a:t>peaks</a:t>
            </a:r>
            <a:r>
              <a:rPr lang="zh-CN" altLang="en-US" dirty="0" smtClean="0"/>
              <a:t> </a:t>
            </a:r>
            <a:r>
              <a:rPr lang="en-US" altLang="zh-CN" dirty="0" smtClean="0"/>
              <a:t>conservation</a:t>
            </a:r>
            <a:r>
              <a:rPr lang="zh-CN" altLang="en-US" dirty="0" smtClean="0"/>
              <a:t> </a:t>
            </a:r>
            <a:r>
              <a:rPr lang="en-US" altLang="zh-CN" dirty="0" smtClean="0"/>
              <a:t>within</a:t>
            </a:r>
            <a:r>
              <a:rPr lang="zh-CN" altLang="en-US" dirty="0" smtClean="0"/>
              <a:t> </a:t>
            </a:r>
            <a:r>
              <a:rPr lang="en-US" altLang="zh-CN" dirty="0" smtClean="0"/>
              <a:t>the</a:t>
            </a:r>
            <a:r>
              <a:rPr lang="zh-CN" altLang="en-US" dirty="0" smtClean="0"/>
              <a:t> </a:t>
            </a:r>
            <a:r>
              <a:rPr lang="en-US" altLang="zh-CN" dirty="0" smtClean="0"/>
              <a:t>3’UTR</a:t>
            </a:r>
            <a:endParaRPr lang="en-US" dirty="0"/>
          </a:p>
        </p:txBody>
      </p:sp>
      <p:grpSp>
        <p:nvGrpSpPr>
          <p:cNvPr id="12" name="Group 11"/>
          <p:cNvGrpSpPr/>
          <p:nvPr/>
        </p:nvGrpSpPr>
        <p:grpSpPr>
          <a:xfrm>
            <a:off x="5413248" y="1309592"/>
            <a:ext cx="3694176" cy="200120"/>
            <a:chOff x="5413248" y="1309592"/>
            <a:chExt cx="3694176" cy="200120"/>
          </a:xfrm>
        </p:grpSpPr>
        <p:cxnSp>
          <p:nvCxnSpPr>
            <p:cNvPr id="6" name="Straight Connector 5"/>
            <p:cNvCxnSpPr/>
            <p:nvPr/>
          </p:nvCxnSpPr>
          <p:spPr>
            <a:xfrm>
              <a:off x="5413248" y="1316736"/>
              <a:ext cx="369417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413248" y="1316736"/>
              <a:ext cx="0" cy="1929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107424" y="1309592"/>
              <a:ext cx="0" cy="1929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6720840" y="1124926"/>
            <a:ext cx="1005840" cy="369332"/>
          </a:xfrm>
          <a:prstGeom prst="rect">
            <a:avLst/>
          </a:prstGeom>
          <a:solidFill>
            <a:schemeClr val="bg1"/>
          </a:solidFill>
        </p:spPr>
        <p:txBody>
          <a:bodyPr wrap="square" rtlCol="0">
            <a:spAutoFit/>
          </a:bodyPr>
          <a:lstStyle/>
          <a:p>
            <a:r>
              <a:rPr lang="en-US" smtClean="0"/>
              <a:t>2.2e - 16</a:t>
            </a:r>
            <a:endParaRPr lang="en-US"/>
          </a:p>
        </p:txBody>
      </p:sp>
      <p:sp>
        <p:nvSpPr>
          <p:cNvPr id="14" name="TextBox 13"/>
          <p:cNvSpPr txBox="1"/>
          <p:nvPr/>
        </p:nvSpPr>
        <p:spPr>
          <a:xfrm>
            <a:off x="1978152" y="1151614"/>
            <a:ext cx="2304288" cy="523220"/>
          </a:xfrm>
          <a:prstGeom prst="rect">
            <a:avLst/>
          </a:prstGeom>
          <a:noFill/>
        </p:spPr>
        <p:txBody>
          <a:bodyPr wrap="square" rtlCol="0">
            <a:spAutoFit/>
          </a:bodyPr>
          <a:lstStyle/>
          <a:p>
            <a:r>
              <a:rPr lang="en-US" sz="2800" dirty="0" smtClean="0"/>
              <a:t>Veins</a:t>
            </a:r>
            <a:endParaRPr lang="en-US" sz="280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4726" r="919" b="8101"/>
          <a:stretch/>
        </p:blipFill>
        <p:spPr>
          <a:xfrm>
            <a:off x="971804" y="1673987"/>
            <a:ext cx="9525508" cy="5047488"/>
          </a:xfrm>
          <a:prstGeom prst="rect">
            <a:avLst/>
          </a:prstGeom>
        </p:spPr>
      </p:pic>
    </p:spTree>
    <p:extLst>
      <p:ext uri="{BB962C8B-B14F-4D97-AF65-F5344CB8AC3E}">
        <p14:creationId xmlns:p14="http://schemas.microsoft.com/office/powerpoint/2010/main" val="246116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Conclusions</a:t>
            </a:r>
            <a:r>
              <a:rPr lang="zh-CN" altLang="en-US" dirty="0" smtClean="0"/>
              <a:t> </a:t>
            </a:r>
            <a:r>
              <a:rPr lang="en-US" altLang="zh-CN" dirty="0" smtClean="0"/>
              <a:t>on</a:t>
            </a:r>
            <a:r>
              <a:rPr lang="zh-CN" altLang="en-US" dirty="0" smtClean="0"/>
              <a:t> </a:t>
            </a:r>
            <a:r>
              <a:rPr lang="en-US" altLang="zh-CN" dirty="0" smtClean="0"/>
              <a:t>our</a:t>
            </a:r>
            <a:r>
              <a:rPr lang="zh-CN" altLang="en-US" dirty="0" smtClean="0"/>
              <a:t> </a:t>
            </a:r>
            <a:r>
              <a:rPr lang="en-US" altLang="zh-CN" dirty="0" smtClean="0"/>
              <a:t>data</a:t>
            </a:r>
            <a:endParaRPr lang="en-US" dirty="0"/>
          </a:p>
        </p:txBody>
      </p:sp>
      <p:sp>
        <p:nvSpPr>
          <p:cNvPr id="3" name="Content Placeholder 2"/>
          <p:cNvSpPr>
            <a:spLocks noGrp="1"/>
          </p:cNvSpPr>
          <p:nvPr>
            <p:ph idx="1"/>
          </p:nvPr>
        </p:nvSpPr>
        <p:spPr>
          <a:xfrm>
            <a:off x="838200" y="1825625"/>
            <a:ext cx="11012424" cy="4351338"/>
          </a:xfrm>
        </p:spPr>
        <p:txBody>
          <a:bodyPr/>
          <a:lstStyle/>
          <a:p>
            <a:pPr>
              <a:buFont typeface="Arial" charset="0"/>
              <a:buChar char="•"/>
            </a:pPr>
            <a:r>
              <a:rPr lang="en-US" altLang="zh-CN" dirty="0" smtClean="0"/>
              <a:t>Most</a:t>
            </a:r>
            <a:r>
              <a:rPr lang="zh-CN" altLang="en-US" dirty="0" smtClean="0"/>
              <a:t> </a:t>
            </a:r>
            <a:r>
              <a:rPr lang="en-US" altLang="zh-CN" dirty="0" smtClean="0"/>
              <a:t>peaks</a:t>
            </a:r>
            <a:r>
              <a:rPr lang="zh-CN" altLang="en-US" dirty="0" smtClean="0"/>
              <a:t> </a:t>
            </a:r>
            <a:r>
              <a:rPr lang="en-US" altLang="zh-CN" dirty="0" smtClean="0"/>
              <a:t>fall</a:t>
            </a:r>
            <a:r>
              <a:rPr lang="zh-CN" altLang="en-US" dirty="0" smtClean="0"/>
              <a:t> </a:t>
            </a:r>
            <a:r>
              <a:rPr lang="en-US" altLang="zh-CN" dirty="0" smtClean="0"/>
              <a:t>into</a:t>
            </a:r>
            <a:r>
              <a:rPr lang="zh-CN" altLang="en-US" dirty="0" smtClean="0"/>
              <a:t> </a:t>
            </a:r>
            <a:r>
              <a:rPr lang="en-US" altLang="zh-CN" dirty="0" smtClean="0"/>
              <a:t>the</a:t>
            </a:r>
            <a:r>
              <a:rPr lang="zh-CN" altLang="en-US" dirty="0" smtClean="0"/>
              <a:t> </a:t>
            </a:r>
            <a:r>
              <a:rPr lang="en-US" altLang="zh-CN" dirty="0" smtClean="0"/>
              <a:t>3’UTR</a:t>
            </a:r>
            <a:r>
              <a:rPr lang="zh-CN" altLang="en-US" dirty="0" smtClean="0"/>
              <a:t> </a:t>
            </a:r>
            <a:r>
              <a:rPr lang="en-US" altLang="zh-CN" dirty="0" smtClean="0"/>
              <a:t>region</a:t>
            </a:r>
            <a:r>
              <a:rPr lang="zh-CN" altLang="en-US" dirty="0" smtClean="0"/>
              <a:t> </a:t>
            </a:r>
            <a:r>
              <a:rPr lang="en-US" altLang="zh-CN" dirty="0" smtClean="0"/>
              <a:t>according</a:t>
            </a:r>
            <a:r>
              <a:rPr lang="zh-CN" altLang="en-US" dirty="0" smtClean="0"/>
              <a:t> </a:t>
            </a:r>
            <a:r>
              <a:rPr lang="en-US" altLang="zh-CN" dirty="0" smtClean="0"/>
              <a:t>to</a:t>
            </a:r>
            <a:r>
              <a:rPr lang="zh-CN" altLang="en-US" dirty="0" smtClean="0"/>
              <a:t> </a:t>
            </a:r>
            <a:r>
              <a:rPr lang="en-US" altLang="zh-CN" dirty="0" smtClean="0"/>
              <a:t>the</a:t>
            </a:r>
            <a:r>
              <a:rPr lang="zh-CN" altLang="en-US" dirty="0" smtClean="0"/>
              <a:t> </a:t>
            </a:r>
            <a:r>
              <a:rPr lang="en-US" altLang="zh-CN" dirty="0" smtClean="0"/>
              <a:t>annotation</a:t>
            </a:r>
            <a:endParaRPr lang="zh-CN" altLang="en-US" dirty="0" smtClean="0"/>
          </a:p>
          <a:p>
            <a:pPr>
              <a:buFont typeface="Arial" charset="0"/>
              <a:buChar char="•"/>
            </a:pPr>
            <a:r>
              <a:rPr lang="en-US" altLang="zh-CN" dirty="0" smtClean="0"/>
              <a:t>Motif</a:t>
            </a:r>
            <a:r>
              <a:rPr lang="zh-CN" altLang="en-US" dirty="0" smtClean="0"/>
              <a:t> </a:t>
            </a:r>
            <a:r>
              <a:rPr lang="en-US" altLang="zh-CN" dirty="0" smtClean="0"/>
              <a:t>analysis</a:t>
            </a:r>
            <a:r>
              <a:rPr lang="zh-CN" altLang="en-US" dirty="0" smtClean="0"/>
              <a:t> </a:t>
            </a:r>
            <a:r>
              <a:rPr lang="en-US" altLang="zh-CN" dirty="0" smtClean="0"/>
              <a:t>does</a:t>
            </a:r>
            <a:r>
              <a:rPr lang="zh-CN" altLang="en-US" dirty="0" smtClean="0"/>
              <a:t> </a:t>
            </a:r>
            <a:r>
              <a:rPr lang="en-US" altLang="zh-CN" dirty="0" smtClean="0"/>
              <a:t>not</a:t>
            </a:r>
            <a:r>
              <a:rPr lang="zh-CN" altLang="en-US" dirty="0" smtClean="0"/>
              <a:t> </a:t>
            </a:r>
            <a:r>
              <a:rPr lang="en-US" altLang="zh-CN" dirty="0" smtClean="0"/>
              <a:t>result</a:t>
            </a:r>
            <a:r>
              <a:rPr lang="zh-CN" altLang="en-US" dirty="0" smtClean="0"/>
              <a:t> </a:t>
            </a:r>
            <a:r>
              <a:rPr lang="en-US" altLang="zh-CN" dirty="0" smtClean="0"/>
              <a:t>in</a:t>
            </a:r>
            <a:r>
              <a:rPr lang="zh-CN" altLang="en-US" dirty="0" smtClean="0"/>
              <a:t> </a:t>
            </a:r>
            <a:r>
              <a:rPr lang="en-US" altLang="zh-CN" dirty="0" smtClean="0"/>
              <a:t>significant</a:t>
            </a:r>
            <a:r>
              <a:rPr lang="zh-CN" altLang="en-US" dirty="0" smtClean="0"/>
              <a:t> </a:t>
            </a:r>
            <a:r>
              <a:rPr lang="en-US" altLang="zh-CN" dirty="0" smtClean="0"/>
              <a:t>motifs</a:t>
            </a:r>
            <a:r>
              <a:rPr lang="zh-CN" altLang="en-US" dirty="0" smtClean="0"/>
              <a:t> </a:t>
            </a:r>
            <a:r>
              <a:rPr lang="en-US" altLang="zh-CN" dirty="0" smtClean="0"/>
              <a:t>for</a:t>
            </a:r>
            <a:r>
              <a:rPr lang="zh-CN" altLang="en-US" dirty="0" smtClean="0"/>
              <a:t> </a:t>
            </a:r>
            <a:r>
              <a:rPr lang="en-US" altLang="zh-CN" dirty="0" smtClean="0"/>
              <a:t>targeting</a:t>
            </a:r>
            <a:r>
              <a:rPr lang="zh-CN" altLang="en-US" dirty="0" smtClean="0"/>
              <a:t> </a:t>
            </a:r>
            <a:r>
              <a:rPr lang="en-US" altLang="zh-CN" dirty="0" err="1" smtClean="0"/>
              <a:t>miRNAs</a:t>
            </a:r>
            <a:endParaRPr lang="zh-CN" altLang="en-US" dirty="0" smtClean="0"/>
          </a:p>
          <a:p>
            <a:pPr>
              <a:buFont typeface="Arial" charset="0"/>
              <a:buChar char="•"/>
            </a:pPr>
            <a:r>
              <a:rPr lang="en-US" altLang="zh-CN" dirty="0" err="1" smtClean="0"/>
              <a:t>miRNA</a:t>
            </a:r>
            <a:r>
              <a:rPr lang="zh-CN" altLang="en-US" dirty="0" smtClean="0"/>
              <a:t> </a:t>
            </a:r>
            <a:r>
              <a:rPr lang="en-US" altLang="zh-CN" dirty="0" smtClean="0"/>
              <a:t>abundance</a:t>
            </a:r>
            <a:r>
              <a:rPr lang="zh-CN" altLang="en-US" dirty="0" smtClean="0"/>
              <a:t> </a:t>
            </a:r>
            <a:r>
              <a:rPr lang="en-US" altLang="zh-CN" dirty="0" smtClean="0"/>
              <a:t>analysis</a:t>
            </a:r>
            <a:r>
              <a:rPr lang="zh-CN" altLang="en-US" dirty="0" smtClean="0"/>
              <a:t> </a:t>
            </a:r>
            <a:r>
              <a:rPr lang="en-US" altLang="zh-CN" dirty="0" smtClean="0"/>
              <a:t>result</a:t>
            </a:r>
            <a:r>
              <a:rPr lang="zh-CN" altLang="en-US" dirty="0" smtClean="0"/>
              <a:t> </a:t>
            </a:r>
            <a:r>
              <a:rPr lang="en-US" altLang="zh-CN" dirty="0" smtClean="0"/>
              <a:t>agrees</a:t>
            </a:r>
            <a:r>
              <a:rPr lang="zh-CN" altLang="en-US" dirty="0" smtClean="0"/>
              <a:t> </a:t>
            </a:r>
            <a:r>
              <a:rPr lang="en-US" altLang="zh-CN" dirty="0" smtClean="0"/>
              <a:t>with</a:t>
            </a:r>
            <a:r>
              <a:rPr lang="zh-CN" altLang="en-US" dirty="0" smtClean="0"/>
              <a:t> </a:t>
            </a:r>
            <a:r>
              <a:rPr lang="en-US" altLang="zh-CN" dirty="0" smtClean="0"/>
              <a:t>HUVEC</a:t>
            </a:r>
            <a:r>
              <a:rPr lang="zh-CN" altLang="en-US" dirty="0" smtClean="0"/>
              <a:t> </a:t>
            </a:r>
            <a:r>
              <a:rPr lang="en-US" altLang="zh-CN" dirty="0" smtClean="0"/>
              <a:t>data</a:t>
            </a:r>
            <a:endParaRPr lang="zh-CN" altLang="en-US" dirty="0" smtClean="0"/>
          </a:p>
          <a:p>
            <a:pPr>
              <a:buFont typeface="Arial" charset="0"/>
              <a:buChar char="•"/>
            </a:pPr>
            <a:r>
              <a:rPr lang="en-US" altLang="zh-CN" dirty="0" smtClean="0"/>
              <a:t>Peaks</a:t>
            </a:r>
            <a:r>
              <a:rPr lang="zh-CN" altLang="en-US" dirty="0" smtClean="0"/>
              <a:t> </a:t>
            </a:r>
            <a:r>
              <a:rPr lang="en-US" altLang="zh-CN" dirty="0" smtClean="0"/>
              <a:t>show</a:t>
            </a:r>
            <a:r>
              <a:rPr lang="zh-CN" altLang="en-US" dirty="0" smtClean="0"/>
              <a:t> </a:t>
            </a:r>
            <a:r>
              <a:rPr lang="en-US" altLang="zh-CN" dirty="0" smtClean="0"/>
              <a:t>low</a:t>
            </a:r>
            <a:r>
              <a:rPr lang="zh-CN" altLang="en-US" dirty="0" smtClean="0"/>
              <a:t> </a:t>
            </a:r>
            <a:r>
              <a:rPr lang="en-US" altLang="zh-CN" dirty="0" smtClean="0"/>
              <a:t>consistency</a:t>
            </a:r>
            <a:r>
              <a:rPr lang="zh-CN" altLang="en-US" dirty="0" smtClean="0"/>
              <a:t> </a:t>
            </a:r>
            <a:r>
              <a:rPr lang="en-US" altLang="zh-CN" dirty="0" smtClean="0"/>
              <a:t>between</a:t>
            </a:r>
            <a:r>
              <a:rPr lang="zh-CN" altLang="en-US" dirty="0" smtClean="0"/>
              <a:t> </a:t>
            </a:r>
            <a:r>
              <a:rPr lang="en-US" altLang="zh-CN" dirty="0" smtClean="0"/>
              <a:t>biological</a:t>
            </a:r>
            <a:r>
              <a:rPr lang="zh-CN" altLang="en-US" dirty="0" smtClean="0"/>
              <a:t> </a:t>
            </a:r>
            <a:r>
              <a:rPr lang="en-US" altLang="zh-CN" dirty="0" smtClean="0"/>
              <a:t>replicate</a:t>
            </a:r>
            <a:r>
              <a:rPr lang="zh-CN" altLang="en-US" dirty="0" smtClean="0"/>
              <a:t> </a:t>
            </a:r>
            <a:r>
              <a:rPr lang="en-US" altLang="zh-CN" dirty="0" smtClean="0"/>
              <a:t>vein</a:t>
            </a:r>
            <a:r>
              <a:rPr lang="zh-CN" altLang="en-US" dirty="0" smtClean="0"/>
              <a:t> </a:t>
            </a:r>
            <a:r>
              <a:rPr lang="en-US" altLang="zh-CN" dirty="0" smtClean="0"/>
              <a:t>samples</a:t>
            </a:r>
            <a:r>
              <a:rPr lang="zh-CN" altLang="en-US" dirty="0" smtClean="0"/>
              <a:t> </a:t>
            </a:r>
            <a:r>
              <a:rPr lang="en-US" altLang="zh-CN" dirty="0" smtClean="0"/>
              <a:t>and</a:t>
            </a:r>
            <a:r>
              <a:rPr lang="zh-CN" altLang="en-US" dirty="0" smtClean="0"/>
              <a:t> </a:t>
            </a:r>
            <a:r>
              <a:rPr lang="en-US" altLang="zh-CN" dirty="0" smtClean="0"/>
              <a:t>arteries</a:t>
            </a:r>
            <a:r>
              <a:rPr lang="zh-CN" altLang="en-US" dirty="0" smtClean="0"/>
              <a:t> </a:t>
            </a:r>
            <a:r>
              <a:rPr lang="en-US" altLang="zh-CN" dirty="0" smtClean="0"/>
              <a:t>samples</a:t>
            </a:r>
            <a:endParaRPr lang="zh-CN" altLang="en-US" dirty="0" smtClean="0"/>
          </a:p>
          <a:p>
            <a:pPr>
              <a:buFont typeface="Arial" charset="0"/>
              <a:buChar char="•"/>
            </a:pPr>
            <a:r>
              <a:rPr lang="en-US" altLang="zh-CN" dirty="0" smtClean="0"/>
              <a:t>Common</a:t>
            </a:r>
            <a:r>
              <a:rPr lang="zh-CN" altLang="en-US" dirty="0" smtClean="0"/>
              <a:t> </a:t>
            </a:r>
            <a:r>
              <a:rPr lang="en-US" altLang="zh-CN" dirty="0" smtClean="0"/>
              <a:t>peaks</a:t>
            </a:r>
            <a:r>
              <a:rPr lang="zh-CN" altLang="en-US" dirty="0" smtClean="0"/>
              <a:t> </a:t>
            </a:r>
            <a:r>
              <a:rPr lang="en-US" altLang="zh-CN" dirty="0" smtClean="0"/>
              <a:t>are</a:t>
            </a:r>
            <a:r>
              <a:rPr lang="zh-CN" altLang="en-US" dirty="0" smtClean="0"/>
              <a:t> </a:t>
            </a:r>
            <a:r>
              <a:rPr lang="en-US" altLang="zh-CN" dirty="0" smtClean="0"/>
              <a:t>highly</a:t>
            </a:r>
            <a:r>
              <a:rPr lang="zh-CN" altLang="en-US" dirty="0" smtClean="0"/>
              <a:t> </a:t>
            </a:r>
            <a:r>
              <a:rPr lang="en-US" altLang="zh-CN" dirty="0" smtClean="0"/>
              <a:t>overlapped</a:t>
            </a:r>
            <a:r>
              <a:rPr lang="zh-CN" altLang="en-US" dirty="0" smtClean="0"/>
              <a:t> </a:t>
            </a:r>
            <a:r>
              <a:rPr lang="en-US" altLang="zh-CN" dirty="0" smtClean="0"/>
              <a:t>when</a:t>
            </a:r>
            <a:r>
              <a:rPr lang="zh-CN" altLang="en-US" dirty="0" smtClean="0"/>
              <a:t> </a:t>
            </a:r>
            <a:r>
              <a:rPr lang="en-US" altLang="zh-CN" dirty="0" smtClean="0"/>
              <a:t>comparing</a:t>
            </a:r>
            <a:r>
              <a:rPr lang="zh-CN" altLang="en-US" dirty="0" smtClean="0"/>
              <a:t> </a:t>
            </a:r>
            <a:r>
              <a:rPr lang="en-US" altLang="zh-CN" dirty="0" smtClean="0"/>
              <a:t>arteries</a:t>
            </a:r>
            <a:r>
              <a:rPr lang="zh-CN" altLang="en-US" dirty="0" smtClean="0"/>
              <a:t> </a:t>
            </a:r>
            <a:r>
              <a:rPr lang="en-US" altLang="zh-CN" dirty="0" smtClean="0"/>
              <a:t>and</a:t>
            </a:r>
            <a:r>
              <a:rPr lang="zh-CN" altLang="en-US" dirty="0" smtClean="0"/>
              <a:t> </a:t>
            </a:r>
            <a:r>
              <a:rPr lang="en-US" altLang="zh-CN" dirty="0" smtClean="0"/>
              <a:t>veins</a:t>
            </a:r>
            <a:endParaRPr lang="zh-CN" altLang="en-US" dirty="0" smtClean="0"/>
          </a:p>
          <a:p>
            <a:pPr>
              <a:buFont typeface="Arial" charset="0"/>
              <a:buChar char="•"/>
            </a:pPr>
            <a:r>
              <a:rPr lang="en-US" altLang="zh-CN" dirty="0" smtClean="0"/>
              <a:t>Target</a:t>
            </a:r>
            <a:r>
              <a:rPr lang="zh-CN" altLang="en-US" dirty="0" smtClean="0"/>
              <a:t> </a:t>
            </a:r>
            <a:r>
              <a:rPr lang="en-US" altLang="zh-CN" dirty="0" smtClean="0"/>
              <a:t>genes</a:t>
            </a:r>
            <a:r>
              <a:rPr lang="zh-CN" altLang="en-US" dirty="0" smtClean="0"/>
              <a:t> </a:t>
            </a:r>
            <a:r>
              <a:rPr lang="en-US" altLang="zh-CN" dirty="0" smtClean="0"/>
              <a:t>find</a:t>
            </a:r>
            <a:r>
              <a:rPr lang="zh-CN" altLang="en-US" dirty="0" smtClean="0"/>
              <a:t> </a:t>
            </a:r>
            <a:r>
              <a:rPr lang="en-US" altLang="zh-CN" dirty="0" smtClean="0"/>
              <a:t>in</a:t>
            </a:r>
            <a:r>
              <a:rPr lang="zh-CN" altLang="en-US" dirty="0" smtClean="0"/>
              <a:t> </a:t>
            </a:r>
            <a:r>
              <a:rPr lang="en-US" altLang="zh-CN" dirty="0" smtClean="0"/>
              <a:t>two</a:t>
            </a:r>
            <a:r>
              <a:rPr lang="zh-CN" altLang="en-US" dirty="0" smtClean="0"/>
              <a:t> </a:t>
            </a:r>
            <a:r>
              <a:rPr lang="en-US" altLang="zh-CN" dirty="0" smtClean="0"/>
              <a:t>HUVEC</a:t>
            </a:r>
            <a:r>
              <a:rPr lang="zh-CN" altLang="en-US" dirty="0" smtClean="0"/>
              <a:t> </a:t>
            </a:r>
            <a:r>
              <a:rPr lang="en-US" altLang="zh-CN" dirty="0" smtClean="0"/>
              <a:t>biological</a:t>
            </a:r>
            <a:r>
              <a:rPr lang="zh-CN" altLang="en-US" dirty="0" smtClean="0"/>
              <a:t> </a:t>
            </a:r>
            <a:r>
              <a:rPr lang="en-US" altLang="zh-CN" dirty="0" smtClean="0"/>
              <a:t>replicate</a:t>
            </a:r>
            <a:r>
              <a:rPr lang="zh-CN" altLang="en-US" dirty="0" smtClean="0"/>
              <a:t> </a:t>
            </a:r>
            <a:r>
              <a:rPr lang="en-US" altLang="zh-CN" dirty="0" smtClean="0"/>
              <a:t>samples</a:t>
            </a:r>
            <a:r>
              <a:rPr lang="zh-CN" altLang="en-US" dirty="0" smtClean="0"/>
              <a:t> </a:t>
            </a:r>
            <a:r>
              <a:rPr lang="en-US" altLang="zh-CN" dirty="0" smtClean="0"/>
              <a:t>and</a:t>
            </a:r>
            <a:r>
              <a:rPr lang="zh-CN" altLang="en-US" dirty="0" smtClean="0"/>
              <a:t> </a:t>
            </a:r>
            <a:r>
              <a:rPr lang="en-US" altLang="zh-CN" dirty="0" smtClean="0"/>
              <a:t>our</a:t>
            </a:r>
            <a:r>
              <a:rPr lang="zh-CN" altLang="en-US" dirty="0" smtClean="0"/>
              <a:t> </a:t>
            </a:r>
            <a:r>
              <a:rPr lang="en-US" altLang="zh-CN" dirty="0" smtClean="0"/>
              <a:t>veins</a:t>
            </a:r>
            <a:r>
              <a:rPr lang="zh-CN" altLang="en-US" dirty="0" smtClean="0"/>
              <a:t> </a:t>
            </a:r>
            <a:r>
              <a:rPr lang="en-US" altLang="zh-CN" dirty="0" smtClean="0"/>
              <a:t>combined</a:t>
            </a:r>
            <a:r>
              <a:rPr lang="zh-CN" altLang="en-US" dirty="0" smtClean="0"/>
              <a:t> </a:t>
            </a:r>
            <a:r>
              <a:rPr lang="en-US" altLang="zh-CN" dirty="0" smtClean="0"/>
              <a:t>data</a:t>
            </a:r>
            <a:r>
              <a:rPr lang="zh-CN" altLang="en-US" dirty="0" smtClean="0"/>
              <a:t> </a:t>
            </a:r>
            <a:r>
              <a:rPr lang="en-US" altLang="zh-CN" dirty="0" smtClean="0"/>
              <a:t>lacks</a:t>
            </a:r>
            <a:r>
              <a:rPr lang="zh-CN" altLang="en-US" dirty="0" smtClean="0"/>
              <a:t> </a:t>
            </a:r>
            <a:r>
              <a:rPr lang="en-US" altLang="zh-CN" dirty="0" smtClean="0"/>
              <a:t>consistency</a:t>
            </a:r>
            <a:endParaRPr lang="zh-CN" altLang="en-US" dirty="0" smtClean="0"/>
          </a:p>
          <a:p>
            <a:pPr>
              <a:buFont typeface="Arial" charset="0"/>
              <a:buChar char="•"/>
            </a:pPr>
            <a:endParaRPr lang="en-US" dirty="0"/>
          </a:p>
        </p:txBody>
      </p:sp>
      <p:sp>
        <p:nvSpPr>
          <p:cNvPr id="4" name="Slide Number Placeholder 3"/>
          <p:cNvSpPr>
            <a:spLocks noGrp="1"/>
          </p:cNvSpPr>
          <p:nvPr>
            <p:ph type="sldNum" sz="quarter" idx="12"/>
          </p:nvPr>
        </p:nvSpPr>
        <p:spPr/>
        <p:txBody>
          <a:bodyPr/>
          <a:lstStyle/>
          <a:p>
            <a:fld id="{D949A55A-ACCA-5847-B86D-B70BC40E7382}" type="slidenum">
              <a:rPr lang="en-US" smtClean="0"/>
              <a:t>40</a:t>
            </a:fld>
            <a:endParaRPr lang="en-US" dirty="0"/>
          </a:p>
        </p:txBody>
      </p:sp>
    </p:spTree>
    <p:extLst>
      <p:ext uri="{BB962C8B-B14F-4D97-AF65-F5344CB8AC3E}">
        <p14:creationId xmlns:p14="http://schemas.microsoft.com/office/powerpoint/2010/main" val="17430746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Initial</a:t>
            </a:r>
            <a:r>
              <a:rPr lang="zh-CN" altLang="en-US" dirty="0" smtClean="0"/>
              <a:t> </a:t>
            </a:r>
            <a:r>
              <a:rPr lang="en-US" altLang="zh-CN" dirty="0" smtClean="0"/>
              <a:t>Goal</a:t>
            </a:r>
            <a:endParaRPr lang="en-US" dirty="0"/>
          </a:p>
        </p:txBody>
      </p:sp>
      <p:sp>
        <p:nvSpPr>
          <p:cNvPr id="3" name="Content Placeholder 2"/>
          <p:cNvSpPr>
            <a:spLocks noGrp="1"/>
          </p:cNvSpPr>
          <p:nvPr>
            <p:ph idx="1"/>
          </p:nvPr>
        </p:nvSpPr>
        <p:spPr/>
        <p:txBody>
          <a:bodyPr/>
          <a:lstStyle/>
          <a:p>
            <a:r>
              <a:rPr lang="en-US" altLang="zh-CN" dirty="0" smtClean="0"/>
              <a:t>Characterize</a:t>
            </a:r>
            <a:r>
              <a:rPr lang="zh-CN" altLang="en-US" dirty="0" smtClean="0"/>
              <a:t> </a:t>
            </a:r>
            <a:r>
              <a:rPr lang="en-US" altLang="zh-CN" dirty="0" smtClean="0"/>
              <a:t>small</a:t>
            </a:r>
            <a:r>
              <a:rPr lang="zh-CN" altLang="en-US" dirty="0" smtClean="0"/>
              <a:t> </a:t>
            </a:r>
            <a:r>
              <a:rPr lang="en-US" altLang="zh-CN" dirty="0" smtClean="0"/>
              <a:t>non-coding</a:t>
            </a:r>
            <a:r>
              <a:rPr lang="zh-CN" altLang="en-US" dirty="0" smtClean="0"/>
              <a:t> </a:t>
            </a:r>
            <a:r>
              <a:rPr lang="en-US" altLang="zh-CN" dirty="0" smtClean="0"/>
              <a:t>RNAs</a:t>
            </a:r>
            <a:r>
              <a:rPr lang="zh-CN" altLang="en-US" dirty="0" smtClean="0"/>
              <a:t> </a:t>
            </a:r>
            <a:r>
              <a:rPr lang="en-US" altLang="zh-CN" dirty="0" smtClean="0"/>
              <a:t>as</a:t>
            </a:r>
            <a:r>
              <a:rPr lang="zh-CN" altLang="en-US" dirty="0" smtClean="0"/>
              <a:t> </a:t>
            </a:r>
            <a:r>
              <a:rPr lang="en-US" altLang="zh-CN" dirty="0" smtClean="0"/>
              <a:t>regulators</a:t>
            </a:r>
            <a:r>
              <a:rPr lang="zh-CN" altLang="en-US" dirty="0" smtClean="0"/>
              <a:t> </a:t>
            </a:r>
            <a:r>
              <a:rPr lang="en-US" altLang="zh-CN" dirty="0" smtClean="0"/>
              <a:t>of</a:t>
            </a:r>
            <a:r>
              <a:rPr lang="zh-CN" altLang="en-US" dirty="0" smtClean="0"/>
              <a:t> </a:t>
            </a:r>
            <a:r>
              <a:rPr lang="en-US" altLang="zh-CN" dirty="0" smtClean="0"/>
              <a:t>vascular</a:t>
            </a:r>
            <a:r>
              <a:rPr lang="zh-CN" altLang="en-US" dirty="0"/>
              <a:t> </a:t>
            </a:r>
            <a:r>
              <a:rPr lang="en-US" altLang="zh-CN" dirty="0" smtClean="0"/>
              <a:t>development</a:t>
            </a:r>
            <a:endParaRPr lang="zh-CN" altLang="en-US" dirty="0" smtClean="0"/>
          </a:p>
          <a:p>
            <a:r>
              <a:rPr lang="en-US" altLang="zh-CN" dirty="0" smtClean="0"/>
              <a:t>Specific</a:t>
            </a:r>
            <a:r>
              <a:rPr lang="zh-CN" altLang="en-US" dirty="0" smtClean="0"/>
              <a:t> </a:t>
            </a:r>
            <a:r>
              <a:rPr lang="en-US" altLang="zh-CN" dirty="0" err="1" smtClean="0"/>
              <a:t>miRNA</a:t>
            </a:r>
            <a:r>
              <a:rPr lang="zh-CN" altLang="en-US" dirty="0" smtClean="0"/>
              <a:t> </a:t>
            </a:r>
            <a:r>
              <a:rPr lang="en-US" altLang="zh-CN" dirty="0" smtClean="0"/>
              <a:t>activity</a:t>
            </a:r>
            <a:r>
              <a:rPr lang="zh-CN" altLang="en-US" dirty="0" smtClean="0"/>
              <a:t> </a:t>
            </a:r>
            <a:r>
              <a:rPr lang="en-US" altLang="zh-CN" dirty="0" smtClean="0"/>
              <a:t>and</a:t>
            </a:r>
            <a:r>
              <a:rPr lang="zh-CN" altLang="en-US" dirty="0" smtClean="0"/>
              <a:t> </a:t>
            </a:r>
            <a:r>
              <a:rPr lang="en-US" altLang="zh-CN" dirty="0" smtClean="0"/>
              <a:t>gene</a:t>
            </a:r>
            <a:r>
              <a:rPr lang="zh-CN" altLang="en-US" dirty="0" smtClean="0"/>
              <a:t> </a:t>
            </a:r>
            <a:r>
              <a:rPr lang="en-US" altLang="zh-CN" dirty="0" smtClean="0"/>
              <a:t>expression</a:t>
            </a:r>
            <a:r>
              <a:rPr lang="zh-CN" altLang="en-US" dirty="0" smtClean="0"/>
              <a:t> </a:t>
            </a:r>
            <a:r>
              <a:rPr lang="en-US" altLang="zh-CN" dirty="0" smtClean="0"/>
              <a:t>in</a:t>
            </a:r>
            <a:r>
              <a:rPr lang="zh-CN" altLang="en-US" dirty="0" smtClean="0"/>
              <a:t> </a:t>
            </a:r>
            <a:r>
              <a:rPr lang="en-US" altLang="zh-CN" dirty="0" smtClean="0"/>
              <a:t>artery</a:t>
            </a:r>
            <a:r>
              <a:rPr lang="zh-CN" altLang="en-US" dirty="0" smtClean="0"/>
              <a:t> </a:t>
            </a:r>
            <a:r>
              <a:rPr lang="en-US" altLang="zh-CN" dirty="0" smtClean="0"/>
              <a:t>and</a:t>
            </a:r>
            <a:r>
              <a:rPr lang="zh-CN" altLang="en-US" dirty="0" smtClean="0"/>
              <a:t> </a:t>
            </a:r>
            <a:r>
              <a:rPr lang="en-US" altLang="zh-CN" dirty="0" smtClean="0"/>
              <a:t>vein</a:t>
            </a:r>
            <a:r>
              <a:rPr lang="zh-CN" altLang="en-US" dirty="0" smtClean="0"/>
              <a:t> </a:t>
            </a:r>
            <a:r>
              <a:rPr lang="en-US" altLang="zh-CN" dirty="0" smtClean="0"/>
              <a:t>development,</a:t>
            </a:r>
            <a:r>
              <a:rPr lang="zh-CN" altLang="en-US" dirty="0" smtClean="0"/>
              <a:t>  </a:t>
            </a:r>
            <a:r>
              <a:rPr lang="en-US" altLang="zh-CN" dirty="0" smtClean="0"/>
              <a:t>potentially</a:t>
            </a:r>
            <a:r>
              <a:rPr lang="zh-CN" altLang="en-US" dirty="0" smtClean="0"/>
              <a:t> </a:t>
            </a:r>
            <a:r>
              <a:rPr lang="en-US" altLang="zh-CN" dirty="0" smtClean="0"/>
              <a:t>in</a:t>
            </a:r>
            <a:r>
              <a:rPr lang="zh-CN" altLang="en-US" dirty="0" smtClean="0"/>
              <a:t> </a:t>
            </a:r>
            <a:r>
              <a:rPr lang="en-US" altLang="zh-CN" dirty="0" smtClean="0"/>
              <a:t>early</a:t>
            </a:r>
            <a:r>
              <a:rPr lang="zh-CN" altLang="en-US" dirty="0" smtClean="0"/>
              <a:t> </a:t>
            </a:r>
            <a:r>
              <a:rPr lang="en-US" altLang="zh-CN" dirty="0" smtClean="0"/>
              <a:t>stage</a:t>
            </a:r>
            <a:r>
              <a:rPr lang="zh-CN" altLang="en-US" dirty="0" smtClean="0"/>
              <a:t> </a:t>
            </a:r>
            <a:r>
              <a:rPr lang="en-US" altLang="zh-CN" dirty="0" smtClean="0"/>
              <a:t>with</a:t>
            </a:r>
            <a:r>
              <a:rPr lang="zh-CN" altLang="en-US" dirty="0" smtClean="0"/>
              <a:t> </a:t>
            </a:r>
            <a:r>
              <a:rPr lang="en-US" altLang="zh-CN" dirty="0" smtClean="0"/>
              <a:t>cell</a:t>
            </a:r>
            <a:r>
              <a:rPr lang="zh-CN" altLang="en-US" dirty="0" smtClean="0"/>
              <a:t> </a:t>
            </a:r>
            <a:r>
              <a:rPr lang="en-US" altLang="zh-CN" dirty="0" smtClean="0"/>
              <a:t>differentiation</a:t>
            </a:r>
            <a:endParaRPr lang="zh-CN" altLang="en-US" dirty="0" smtClean="0"/>
          </a:p>
          <a:p>
            <a:r>
              <a:rPr lang="en-US" altLang="zh-CN" dirty="0" smtClean="0"/>
              <a:t>Identify</a:t>
            </a:r>
            <a:r>
              <a:rPr lang="zh-CN" altLang="en-US" dirty="0" smtClean="0"/>
              <a:t> </a:t>
            </a:r>
            <a:r>
              <a:rPr lang="en-US" altLang="zh-CN" dirty="0" err="1" smtClean="0"/>
              <a:t>miRNAs</a:t>
            </a:r>
            <a:r>
              <a:rPr lang="en-US" altLang="zh-CN" dirty="0" smtClean="0"/>
              <a:t>-mRNAs</a:t>
            </a:r>
            <a:r>
              <a:rPr lang="zh-CN" altLang="en-US" dirty="0" smtClean="0"/>
              <a:t> </a:t>
            </a:r>
            <a:r>
              <a:rPr lang="en-US" altLang="zh-CN" dirty="0" smtClean="0"/>
              <a:t>interactions</a:t>
            </a:r>
            <a:r>
              <a:rPr lang="zh-CN" altLang="en-US" dirty="0" smtClean="0"/>
              <a:t> </a:t>
            </a:r>
            <a:r>
              <a:rPr lang="en-US" altLang="zh-CN" dirty="0" smtClean="0"/>
              <a:t>that</a:t>
            </a:r>
            <a:r>
              <a:rPr lang="zh-CN" altLang="en-US" dirty="0" smtClean="0"/>
              <a:t> </a:t>
            </a:r>
            <a:r>
              <a:rPr lang="en-US" altLang="zh-CN" dirty="0" smtClean="0"/>
              <a:t>are</a:t>
            </a:r>
            <a:r>
              <a:rPr lang="zh-CN" altLang="en-US" dirty="0" smtClean="0"/>
              <a:t> </a:t>
            </a:r>
            <a:r>
              <a:rPr lang="en-US" altLang="zh-CN" dirty="0" smtClean="0"/>
              <a:t>conserved</a:t>
            </a:r>
            <a:r>
              <a:rPr lang="zh-CN" altLang="en-US" dirty="0" smtClean="0"/>
              <a:t> </a:t>
            </a:r>
            <a:r>
              <a:rPr lang="en-US" altLang="zh-CN" dirty="0" smtClean="0"/>
              <a:t>between</a:t>
            </a:r>
            <a:r>
              <a:rPr lang="zh-CN" altLang="en-US" dirty="0" smtClean="0"/>
              <a:t> </a:t>
            </a:r>
            <a:r>
              <a:rPr lang="en-US" altLang="zh-CN" dirty="0" smtClean="0"/>
              <a:t>human</a:t>
            </a:r>
            <a:r>
              <a:rPr lang="zh-CN" altLang="en-US" dirty="0" smtClean="0"/>
              <a:t> </a:t>
            </a:r>
            <a:r>
              <a:rPr lang="en-US" altLang="zh-CN" dirty="0" smtClean="0"/>
              <a:t>and</a:t>
            </a:r>
            <a:r>
              <a:rPr lang="zh-CN" altLang="en-US" dirty="0" smtClean="0"/>
              <a:t> </a:t>
            </a:r>
            <a:r>
              <a:rPr lang="en-US" altLang="zh-CN" dirty="0" err="1" smtClean="0"/>
              <a:t>zebrafish</a:t>
            </a:r>
            <a:r>
              <a:rPr lang="zh-CN" altLang="en-US" dirty="0" smtClean="0"/>
              <a:t> </a:t>
            </a:r>
            <a:r>
              <a:rPr lang="en-US" altLang="zh-CN" dirty="0" smtClean="0"/>
              <a:t>blood</a:t>
            </a:r>
            <a:r>
              <a:rPr lang="zh-CN" altLang="en-US" dirty="0" smtClean="0"/>
              <a:t> </a:t>
            </a:r>
            <a:r>
              <a:rPr lang="en-US" altLang="zh-CN" dirty="0" smtClean="0"/>
              <a:t>vessels</a:t>
            </a:r>
            <a:endParaRPr lang="en-US" dirty="0"/>
          </a:p>
        </p:txBody>
      </p:sp>
      <p:sp>
        <p:nvSpPr>
          <p:cNvPr id="4" name="Slide Number Placeholder 3"/>
          <p:cNvSpPr>
            <a:spLocks noGrp="1"/>
          </p:cNvSpPr>
          <p:nvPr>
            <p:ph type="sldNum" sz="quarter" idx="12"/>
          </p:nvPr>
        </p:nvSpPr>
        <p:spPr/>
        <p:txBody>
          <a:bodyPr/>
          <a:lstStyle/>
          <a:p>
            <a:fld id="{D949A55A-ACCA-5847-B86D-B70BC40E7382}" type="slidenum">
              <a:rPr lang="en-US" smtClean="0"/>
              <a:t>5</a:t>
            </a:fld>
            <a:endParaRPr lang="en-US"/>
          </a:p>
        </p:txBody>
      </p:sp>
    </p:spTree>
    <p:extLst>
      <p:ext uri="{BB962C8B-B14F-4D97-AF65-F5344CB8AC3E}">
        <p14:creationId xmlns:p14="http://schemas.microsoft.com/office/powerpoint/2010/main" val="5926551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949A55A-ACCA-5847-B86D-B70BC40E7382}" type="slidenum">
              <a:rPr lang="en-US" smtClean="0"/>
              <a:t>41</a:t>
            </a:fld>
            <a:endParaRPr lang="en-US"/>
          </a:p>
        </p:txBody>
      </p:sp>
      <p:sp>
        <p:nvSpPr>
          <p:cNvPr id="4" name="TextBox 3"/>
          <p:cNvSpPr txBox="1"/>
          <p:nvPr/>
        </p:nvSpPr>
        <p:spPr>
          <a:xfrm>
            <a:off x="566928" y="572667"/>
            <a:ext cx="10168128" cy="584775"/>
          </a:xfrm>
          <a:prstGeom prst="rect">
            <a:avLst/>
          </a:prstGeom>
          <a:noFill/>
        </p:spPr>
        <p:txBody>
          <a:bodyPr wrap="square" rtlCol="0">
            <a:spAutoFit/>
          </a:bodyPr>
          <a:lstStyle/>
          <a:p>
            <a:r>
              <a:rPr lang="en-US" altLang="zh-CN" sz="3200" dirty="0" smtClean="0"/>
              <a:t>Migration</a:t>
            </a:r>
            <a:endParaRPr lang="en-US" sz="3200" dirty="0"/>
          </a:p>
        </p:txBody>
      </p:sp>
      <p:sp>
        <p:nvSpPr>
          <p:cNvPr id="5" name="TextBox 4"/>
          <p:cNvSpPr txBox="1"/>
          <p:nvPr/>
        </p:nvSpPr>
        <p:spPr>
          <a:xfrm>
            <a:off x="822960" y="1299785"/>
            <a:ext cx="10168128" cy="1569660"/>
          </a:xfrm>
          <a:prstGeom prst="rect">
            <a:avLst/>
          </a:prstGeom>
          <a:noFill/>
        </p:spPr>
        <p:txBody>
          <a:bodyPr wrap="square" rtlCol="0">
            <a:spAutoFit/>
          </a:bodyPr>
          <a:lstStyle/>
          <a:p>
            <a:pPr marL="342900" indent="-342900">
              <a:buFont typeface="Arial" charset="0"/>
              <a:buChar char="•"/>
            </a:pPr>
            <a:r>
              <a:rPr lang="en-US" altLang="zh-CN" sz="2400" dirty="0" smtClean="0"/>
              <a:t>Peak</a:t>
            </a:r>
            <a:r>
              <a:rPr lang="zh-CN" altLang="en-US" sz="2400" dirty="0" smtClean="0"/>
              <a:t> </a:t>
            </a:r>
            <a:r>
              <a:rPr lang="en-US" altLang="zh-CN" sz="2400" dirty="0" smtClean="0"/>
              <a:t>analysis</a:t>
            </a:r>
            <a:r>
              <a:rPr lang="zh-CN" altLang="en-US" sz="2400" dirty="0" smtClean="0"/>
              <a:t> </a:t>
            </a:r>
            <a:r>
              <a:rPr lang="en-US" altLang="zh-CN" sz="2400" dirty="0" smtClean="0"/>
              <a:t>consistent</a:t>
            </a:r>
            <a:r>
              <a:rPr lang="zh-CN" altLang="en-US" sz="2400" dirty="0" smtClean="0"/>
              <a:t> </a:t>
            </a:r>
            <a:r>
              <a:rPr lang="en-US" altLang="zh-CN" sz="2400" dirty="0" smtClean="0"/>
              <a:t>with</a:t>
            </a:r>
            <a:r>
              <a:rPr lang="zh-CN" altLang="en-US" sz="2400" dirty="0" smtClean="0"/>
              <a:t> </a:t>
            </a:r>
            <a:r>
              <a:rPr lang="en-US" altLang="zh-CN" sz="2400" dirty="0" smtClean="0"/>
              <a:t>previous</a:t>
            </a:r>
            <a:r>
              <a:rPr lang="zh-CN" altLang="en-US" sz="2400" dirty="0" smtClean="0"/>
              <a:t> </a:t>
            </a:r>
            <a:r>
              <a:rPr lang="en-US" altLang="zh-CN" sz="2400" dirty="0" smtClean="0"/>
              <a:t>result</a:t>
            </a:r>
            <a:endParaRPr lang="zh-CN" altLang="en-US" sz="2400" dirty="0" smtClean="0"/>
          </a:p>
          <a:p>
            <a:pPr marL="342900" indent="-342900">
              <a:buFont typeface="Arial" charset="0"/>
              <a:buChar char="•"/>
            </a:pPr>
            <a:r>
              <a:rPr lang="en-US" altLang="zh-CN" sz="2400" dirty="0" smtClean="0"/>
              <a:t>Peaks</a:t>
            </a:r>
            <a:r>
              <a:rPr lang="zh-CN" altLang="en-US" sz="2400" dirty="0" smtClean="0"/>
              <a:t> </a:t>
            </a:r>
            <a:r>
              <a:rPr lang="en-US" altLang="zh-CN" sz="2400" dirty="0"/>
              <a:t>show</a:t>
            </a:r>
            <a:r>
              <a:rPr lang="zh-CN" altLang="en-US" sz="2400" dirty="0"/>
              <a:t> </a:t>
            </a:r>
            <a:r>
              <a:rPr lang="en-US" altLang="zh-CN" sz="2400" dirty="0"/>
              <a:t>low</a:t>
            </a:r>
            <a:r>
              <a:rPr lang="zh-CN" altLang="en-US" sz="2400" dirty="0"/>
              <a:t> </a:t>
            </a:r>
            <a:r>
              <a:rPr lang="en-US" altLang="zh-CN" sz="2400" dirty="0"/>
              <a:t>consistency</a:t>
            </a:r>
            <a:r>
              <a:rPr lang="zh-CN" altLang="en-US" sz="2400" dirty="0"/>
              <a:t> </a:t>
            </a:r>
            <a:r>
              <a:rPr lang="en-US" altLang="zh-CN" sz="2400" dirty="0"/>
              <a:t>between</a:t>
            </a:r>
            <a:r>
              <a:rPr lang="zh-CN" altLang="en-US" sz="2400" dirty="0"/>
              <a:t> </a:t>
            </a:r>
            <a:r>
              <a:rPr lang="en-US" altLang="zh-CN" sz="2400" dirty="0"/>
              <a:t>biological</a:t>
            </a:r>
            <a:r>
              <a:rPr lang="zh-CN" altLang="en-US" sz="2400" dirty="0"/>
              <a:t> </a:t>
            </a:r>
            <a:r>
              <a:rPr lang="en-US" altLang="zh-CN" sz="2400" dirty="0"/>
              <a:t>replicate</a:t>
            </a:r>
            <a:r>
              <a:rPr lang="zh-CN" altLang="en-US" sz="2400" dirty="0"/>
              <a:t> </a:t>
            </a:r>
            <a:r>
              <a:rPr lang="en-US" altLang="zh-CN" sz="2400" dirty="0"/>
              <a:t>vein</a:t>
            </a:r>
            <a:r>
              <a:rPr lang="zh-CN" altLang="en-US" sz="2400" dirty="0"/>
              <a:t> </a:t>
            </a:r>
            <a:r>
              <a:rPr lang="en-US" altLang="zh-CN" sz="2400" dirty="0"/>
              <a:t>samples</a:t>
            </a:r>
            <a:r>
              <a:rPr lang="zh-CN" altLang="en-US" sz="2400" dirty="0"/>
              <a:t> </a:t>
            </a:r>
            <a:r>
              <a:rPr lang="en-US" altLang="zh-CN" sz="2400" dirty="0"/>
              <a:t>and</a:t>
            </a:r>
            <a:r>
              <a:rPr lang="zh-CN" altLang="en-US" sz="2400" dirty="0"/>
              <a:t> </a:t>
            </a:r>
            <a:r>
              <a:rPr lang="en-US" altLang="zh-CN" sz="2400" dirty="0"/>
              <a:t>arteries</a:t>
            </a:r>
            <a:r>
              <a:rPr lang="zh-CN" altLang="en-US" sz="2400" dirty="0"/>
              <a:t> </a:t>
            </a:r>
            <a:r>
              <a:rPr lang="en-US" altLang="zh-CN" sz="2400" dirty="0"/>
              <a:t>samples</a:t>
            </a:r>
            <a:endParaRPr lang="zh-CN" altLang="en-US" sz="2400" dirty="0"/>
          </a:p>
          <a:p>
            <a:pPr marL="342900" indent="-342900">
              <a:buFont typeface="Arial" charset="0"/>
              <a:buChar char="•"/>
            </a:pPr>
            <a:r>
              <a:rPr lang="en-US" altLang="zh-CN" sz="2400" dirty="0"/>
              <a:t>Common</a:t>
            </a:r>
            <a:r>
              <a:rPr lang="zh-CN" altLang="en-US" sz="2400" dirty="0"/>
              <a:t> </a:t>
            </a:r>
            <a:r>
              <a:rPr lang="en-US" altLang="zh-CN" sz="2400" dirty="0"/>
              <a:t>peaks</a:t>
            </a:r>
            <a:r>
              <a:rPr lang="zh-CN" altLang="en-US" sz="2400" dirty="0"/>
              <a:t> </a:t>
            </a:r>
            <a:r>
              <a:rPr lang="en-US" altLang="zh-CN" sz="2400" dirty="0"/>
              <a:t>are</a:t>
            </a:r>
            <a:r>
              <a:rPr lang="zh-CN" altLang="en-US" sz="2400" dirty="0"/>
              <a:t> </a:t>
            </a:r>
            <a:r>
              <a:rPr lang="en-US" altLang="zh-CN" sz="2400" dirty="0"/>
              <a:t>highly</a:t>
            </a:r>
            <a:r>
              <a:rPr lang="zh-CN" altLang="en-US" sz="2400" dirty="0"/>
              <a:t> </a:t>
            </a:r>
            <a:r>
              <a:rPr lang="en-US" altLang="zh-CN" sz="2400" dirty="0"/>
              <a:t>overlapped</a:t>
            </a:r>
            <a:r>
              <a:rPr lang="zh-CN" altLang="en-US" sz="2400" dirty="0"/>
              <a:t> </a:t>
            </a:r>
            <a:r>
              <a:rPr lang="en-US" altLang="zh-CN" sz="2400" dirty="0"/>
              <a:t>when</a:t>
            </a:r>
            <a:r>
              <a:rPr lang="zh-CN" altLang="en-US" sz="2400" dirty="0"/>
              <a:t> </a:t>
            </a:r>
            <a:r>
              <a:rPr lang="en-US" altLang="zh-CN" sz="2400" dirty="0"/>
              <a:t>comparing</a:t>
            </a:r>
            <a:r>
              <a:rPr lang="zh-CN" altLang="en-US" sz="2400" dirty="0"/>
              <a:t> </a:t>
            </a:r>
            <a:r>
              <a:rPr lang="en-US" altLang="zh-CN" sz="2400" dirty="0"/>
              <a:t>arteries</a:t>
            </a:r>
            <a:r>
              <a:rPr lang="zh-CN" altLang="en-US" sz="2400" dirty="0"/>
              <a:t> </a:t>
            </a:r>
            <a:r>
              <a:rPr lang="en-US" altLang="zh-CN" sz="2400" dirty="0"/>
              <a:t>and</a:t>
            </a:r>
            <a:r>
              <a:rPr lang="zh-CN" altLang="en-US" sz="2400" dirty="0"/>
              <a:t> </a:t>
            </a:r>
            <a:r>
              <a:rPr lang="en-US" altLang="zh-CN" sz="2400" dirty="0"/>
              <a:t>veins</a:t>
            </a:r>
            <a:endParaRPr lang="zh-CN" altLang="en-US" sz="2400" dirty="0"/>
          </a:p>
        </p:txBody>
      </p:sp>
      <p:sp>
        <p:nvSpPr>
          <p:cNvPr id="6" name="TextBox 5"/>
          <p:cNvSpPr txBox="1"/>
          <p:nvPr/>
        </p:nvSpPr>
        <p:spPr>
          <a:xfrm>
            <a:off x="566928" y="3297936"/>
            <a:ext cx="10168128" cy="584775"/>
          </a:xfrm>
          <a:prstGeom prst="rect">
            <a:avLst/>
          </a:prstGeom>
          <a:noFill/>
        </p:spPr>
        <p:txBody>
          <a:bodyPr wrap="square" rtlCol="0">
            <a:spAutoFit/>
          </a:bodyPr>
          <a:lstStyle/>
          <a:p>
            <a:r>
              <a:rPr lang="en-US" altLang="zh-CN" sz="3200" dirty="0" smtClean="0"/>
              <a:t>What</a:t>
            </a:r>
            <a:r>
              <a:rPr lang="zh-CN" altLang="en-US" sz="3200" dirty="0" smtClean="0"/>
              <a:t> </a:t>
            </a:r>
            <a:r>
              <a:rPr lang="en-US" altLang="zh-CN" sz="3200" dirty="0" smtClean="0"/>
              <a:t>do</a:t>
            </a:r>
            <a:r>
              <a:rPr lang="zh-CN" altLang="en-US" sz="3200" dirty="0" smtClean="0"/>
              <a:t> </a:t>
            </a:r>
            <a:r>
              <a:rPr lang="en-US" altLang="zh-CN" sz="3200" dirty="0" smtClean="0"/>
              <a:t>we</a:t>
            </a:r>
            <a:r>
              <a:rPr lang="zh-CN" altLang="en-US" sz="3200" dirty="0" smtClean="0"/>
              <a:t> </a:t>
            </a:r>
            <a:r>
              <a:rPr lang="en-US" altLang="zh-CN" sz="3200" dirty="0" smtClean="0"/>
              <a:t>do</a:t>
            </a:r>
            <a:r>
              <a:rPr lang="zh-CN" altLang="en-US" sz="3200" dirty="0" smtClean="0"/>
              <a:t> </a:t>
            </a:r>
            <a:r>
              <a:rPr lang="en-US" altLang="zh-CN" sz="3200" dirty="0" smtClean="0"/>
              <a:t>next?</a:t>
            </a:r>
            <a:endParaRPr lang="en-US" sz="3200" dirty="0"/>
          </a:p>
        </p:txBody>
      </p:sp>
      <p:sp>
        <p:nvSpPr>
          <p:cNvPr id="7" name="TextBox 6"/>
          <p:cNvSpPr txBox="1"/>
          <p:nvPr/>
        </p:nvSpPr>
        <p:spPr>
          <a:xfrm>
            <a:off x="822960" y="4085657"/>
            <a:ext cx="10168128" cy="1569660"/>
          </a:xfrm>
          <a:prstGeom prst="rect">
            <a:avLst/>
          </a:prstGeom>
          <a:noFill/>
        </p:spPr>
        <p:txBody>
          <a:bodyPr wrap="square" rtlCol="0">
            <a:spAutoFit/>
          </a:bodyPr>
          <a:lstStyle/>
          <a:p>
            <a:pPr marL="342900" indent="-342900">
              <a:buFont typeface="Arial" charset="0"/>
              <a:buChar char="•"/>
            </a:pPr>
            <a:r>
              <a:rPr lang="en-US" altLang="zh-CN" sz="2400" dirty="0" smtClean="0"/>
              <a:t>Analysis</a:t>
            </a:r>
            <a:r>
              <a:rPr lang="zh-CN" altLang="en-US" sz="2400" dirty="0" smtClean="0"/>
              <a:t> </a:t>
            </a:r>
            <a:r>
              <a:rPr lang="en-US" altLang="zh-CN" sz="2400" dirty="0" smtClean="0"/>
              <a:t>of</a:t>
            </a:r>
            <a:r>
              <a:rPr lang="zh-CN" altLang="en-US" sz="2400" dirty="0" smtClean="0"/>
              <a:t> </a:t>
            </a:r>
            <a:r>
              <a:rPr lang="en-US" altLang="zh-CN" sz="2400" dirty="0" smtClean="0"/>
              <a:t>the</a:t>
            </a:r>
            <a:r>
              <a:rPr lang="zh-CN" altLang="en-US" sz="2400" dirty="0" smtClean="0"/>
              <a:t> </a:t>
            </a:r>
            <a:r>
              <a:rPr lang="en-US" altLang="zh-CN" sz="2400" dirty="0" smtClean="0"/>
              <a:t>target</a:t>
            </a:r>
            <a:r>
              <a:rPr lang="zh-CN" altLang="en-US" sz="2400" dirty="0" smtClean="0"/>
              <a:t> </a:t>
            </a:r>
            <a:r>
              <a:rPr lang="en-US" altLang="zh-CN" sz="2400" dirty="0" smtClean="0"/>
              <a:t>genes</a:t>
            </a:r>
            <a:r>
              <a:rPr lang="zh-CN" altLang="en-US" sz="2400" dirty="0" smtClean="0"/>
              <a:t> </a:t>
            </a:r>
            <a:r>
              <a:rPr lang="en-US" altLang="zh-CN" sz="2400" dirty="0" smtClean="0"/>
              <a:t>in</a:t>
            </a:r>
            <a:r>
              <a:rPr lang="zh-CN" altLang="en-US" sz="2400" dirty="0" smtClean="0"/>
              <a:t> </a:t>
            </a:r>
            <a:r>
              <a:rPr lang="en-US" altLang="zh-CN" sz="2400" dirty="0" smtClean="0"/>
              <a:t>arteries</a:t>
            </a:r>
            <a:r>
              <a:rPr lang="zh-CN" altLang="en-US" sz="2400" dirty="0" smtClean="0"/>
              <a:t> </a:t>
            </a:r>
            <a:r>
              <a:rPr lang="en-US" altLang="zh-CN" sz="2400" dirty="0" smtClean="0"/>
              <a:t>and</a:t>
            </a:r>
            <a:r>
              <a:rPr lang="zh-CN" altLang="en-US" sz="2400" dirty="0" smtClean="0"/>
              <a:t> </a:t>
            </a:r>
            <a:r>
              <a:rPr lang="en-US" altLang="zh-CN" sz="2400" dirty="0" smtClean="0"/>
              <a:t>veins</a:t>
            </a:r>
            <a:endParaRPr lang="zh-CN" altLang="en-US" sz="2400" dirty="0" smtClean="0"/>
          </a:p>
          <a:p>
            <a:pPr marL="342900" indent="-342900">
              <a:buFont typeface="Arial" charset="0"/>
              <a:buChar char="•"/>
            </a:pPr>
            <a:r>
              <a:rPr lang="en-US" altLang="zh-CN" sz="2400" dirty="0" smtClean="0"/>
              <a:t>Identify</a:t>
            </a:r>
            <a:r>
              <a:rPr lang="zh-CN" altLang="en-US" sz="2400" dirty="0" smtClean="0"/>
              <a:t> </a:t>
            </a:r>
            <a:r>
              <a:rPr lang="en-US" altLang="zh-CN" sz="2400" dirty="0" smtClean="0"/>
              <a:t>specific</a:t>
            </a:r>
            <a:r>
              <a:rPr lang="zh-CN" altLang="en-US" sz="2400" dirty="0" smtClean="0"/>
              <a:t> </a:t>
            </a:r>
            <a:r>
              <a:rPr lang="en-US" altLang="zh-CN" sz="2400" dirty="0" smtClean="0"/>
              <a:t>signaling</a:t>
            </a:r>
            <a:r>
              <a:rPr lang="zh-CN" altLang="en-US" sz="2400" dirty="0" smtClean="0"/>
              <a:t> </a:t>
            </a:r>
            <a:r>
              <a:rPr lang="en-US" altLang="zh-CN" sz="2400" dirty="0" smtClean="0"/>
              <a:t>pathways</a:t>
            </a:r>
            <a:r>
              <a:rPr lang="zh-CN" altLang="en-US" sz="2400" dirty="0" smtClean="0"/>
              <a:t> </a:t>
            </a:r>
            <a:r>
              <a:rPr lang="en-US" altLang="zh-CN" sz="2400" dirty="0" smtClean="0"/>
              <a:t>in</a:t>
            </a:r>
            <a:r>
              <a:rPr lang="zh-CN" altLang="en-US" sz="2400" dirty="0" smtClean="0"/>
              <a:t> </a:t>
            </a:r>
            <a:r>
              <a:rPr lang="en-US" altLang="zh-CN" sz="2400" dirty="0" smtClean="0"/>
              <a:t>arteries</a:t>
            </a:r>
            <a:r>
              <a:rPr lang="zh-CN" altLang="en-US" sz="2400" dirty="0" smtClean="0"/>
              <a:t> </a:t>
            </a:r>
            <a:r>
              <a:rPr lang="en-US" altLang="zh-CN" sz="2400" dirty="0" smtClean="0"/>
              <a:t>and</a:t>
            </a:r>
            <a:r>
              <a:rPr lang="zh-CN" altLang="en-US" sz="2400" dirty="0" smtClean="0"/>
              <a:t> </a:t>
            </a:r>
            <a:r>
              <a:rPr lang="en-US" altLang="zh-CN" sz="2400" dirty="0" smtClean="0"/>
              <a:t>veins</a:t>
            </a:r>
            <a:r>
              <a:rPr lang="zh-CN" altLang="en-US" sz="2400" dirty="0" smtClean="0"/>
              <a:t> </a:t>
            </a:r>
            <a:r>
              <a:rPr lang="en-US" altLang="zh-CN" sz="2400" dirty="0" smtClean="0"/>
              <a:t>in</a:t>
            </a:r>
            <a:r>
              <a:rPr lang="zh-CN" altLang="en-US" sz="2400" dirty="0" smtClean="0"/>
              <a:t> </a:t>
            </a:r>
            <a:r>
              <a:rPr lang="en-US" altLang="zh-CN" sz="2400" dirty="0" smtClean="0"/>
              <a:t>the</a:t>
            </a:r>
            <a:r>
              <a:rPr lang="zh-CN" altLang="en-US" sz="2400" dirty="0" smtClean="0"/>
              <a:t> </a:t>
            </a:r>
            <a:r>
              <a:rPr lang="en-US" altLang="zh-CN" sz="2400" dirty="0" smtClean="0"/>
              <a:t>RISC</a:t>
            </a:r>
            <a:r>
              <a:rPr lang="zh-CN" altLang="en-US" sz="2400" dirty="0" smtClean="0"/>
              <a:t> </a:t>
            </a:r>
            <a:r>
              <a:rPr lang="en-US" altLang="zh-CN" sz="2400" dirty="0" smtClean="0"/>
              <a:t>complex</a:t>
            </a:r>
            <a:endParaRPr lang="zh-CN" altLang="en-US" sz="2400" dirty="0"/>
          </a:p>
          <a:p>
            <a:pPr marL="342900" indent="-342900">
              <a:buFont typeface="Arial" charset="0"/>
              <a:buChar char="•"/>
            </a:pPr>
            <a:r>
              <a:rPr lang="en-US" altLang="zh-CN" sz="2400" dirty="0" smtClean="0"/>
              <a:t>Cross</a:t>
            </a:r>
            <a:r>
              <a:rPr lang="zh-CN" altLang="en-US" sz="2400" dirty="0" smtClean="0"/>
              <a:t> </a:t>
            </a:r>
            <a:r>
              <a:rPr lang="en-US" altLang="zh-CN" sz="2400" dirty="0" smtClean="0"/>
              <a:t>reference</a:t>
            </a:r>
            <a:r>
              <a:rPr lang="zh-CN" altLang="en-US" sz="2400" dirty="0" smtClean="0"/>
              <a:t> </a:t>
            </a:r>
            <a:r>
              <a:rPr lang="en-US" altLang="zh-CN" sz="2400" dirty="0" smtClean="0"/>
              <a:t>peaks</a:t>
            </a:r>
            <a:r>
              <a:rPr lang="zh-CN" altLang="en-US" sz="2400" dirty="0" smtClean="0"/>
              <a:t> </a:t>
            </a:r>
            <a:r>
              <a:rPr lang="en-US" altLang="zh-CN" sz="2400" dirty="0" smtClean="0"/>
              <a:t>sequence</a:t>
            </a:r>
            <a:r>
              <a:rPr lang="zh-CN" altLang="en-US" sz="2400" dirty="0" smtClean="0"/>
              <a:t> </a:t>
            </a:r>
            <a:r>
              <a:rPr lang="en-US" altLang="zh-CN" sz="2400" dirty="0" smtClean="0"/>
              <a:t>with</a:t>
            </a:r>
            <a:r>
              <a:rPr lang="zh-CN" altLang="en-US" sz="2400" dirty="0" smtClean="0"/>
              <a:t> </a:t>
            </a:r>
            <a:r>
              <a:rPr lang="en-US" altLang="zh-CN" sz="2400" dirty="0" smtClean="0"/>
              <a:t>GWAS</a:t>
            </a:r>
            <a:r>
              <a:rPr lang="zh-CN" altLang="en-US" sz="2400" dirty="0" smtClean="0"/>
              <a:t> </a:t>
            </a:r>
            <a:r>
              <a:rPr lang="en-US" altLang="zh-CN" sz="2400" dirty="0" smtClean="0"/>
              <a:t>study</a:t>
            </a:r>
            <a:r>
              <a:rPr lang="zh-CN" altLang="en-US" sz="2400" dirty="0" smtClean="0"/>
              <a:t> </a:t>
            </a:r>
            <a:r>
              <a:rPr lang="en-US" altLang="zh-CN" sz="2400" dirty="0" smtClean="0"/>
              <a:t>of</a:t>
            </a:r>
            <a:r>
              <a:rPr lang="zh-CN" altLang="en-US" sz="2400" dirty="0" smtClean="0"/>
              <a:t> </a:t>
            </a:r>
            <a:r>
              <a:rPr lang="en-US" altLang="zh-CN" sz="2400" dirty="0" err="1" smtClean="0"/>
              <a:t>cardiometabolic</a:t>
            </a:r>
            <a:r>
              <a:rPr lang="zh-CN" altLang="en-US" sz="2400" dirty="0" smtClean="0"/>
              <a:t>  </a:t>
            </a:r>
            <a:r>
              <a:rPr lang="en-US" altLang="zh-CN" sz="2400" dirty="0" smtClean="0"/>
              <a:t>disorders</a:t>
            </a:r>
            <a:endParaRPr lang="zh-CN" altLang="en-US" sz="2400" dirty="0"/>
          </a:p>
        </p:txBody>
      </p:sp>
    </p:spTree>
    <p:extLst>
      <p:ext uri="{BB962C8B-B14F-4D97-AF65-F5344CB8AC3E}">
        <p14:creationId xmlns:p14="http://schemas.microsoft.com/office/powerpoint/2010/main" val="1660602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5635"/>
            <a:ext cx="12192000" cy="6223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smtClean="0">
                <a:ea typeface="+mn-ea"/>
                <a:cs typeface="Arial" panose="020B0604020202020204" pitchFamily="34" charset="0"/>
              </a:rPr>
              <a:t>Disease associated with the regulation of HUAEC and HUVEC Ago2-genes</a:t>
            </a:r>
            <a:endParaRPr lang="en-US" sz="3200" b="1" dirty="0">
              <a:ea typeface="+mn-ea"/>
              <a:cs typeface="Arial" panose="020B0604020202020204" pitchFamily="34" charset="0"/>
            </a:endParaRPr>
          </a:p>
        </p:txBody>
      </p:sp>
      <p:sp>
        <p:nvSpPr>
          <p:cNvPr id="6" name="Title 1"/>
          <p:cNvSpPr txBox="1">
            <a:spLocks/>
          </p:cNvSpPr>
          <p:nvPr/>
        </p:nvSpPr>
        <p:spPr>
          <a:xfrm>
            <a:off x="-348341" y="-501390"/>
            <a:ext cx="12192000" cy="6223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smtClean="0">
                <a:solidFill>
                  <a:srgbClr val="0000FF"/>
                </a:solidFill>
                <a:latin typeface="Arial" panose="020B0604020202020204" pitchFamily="34" charset="0"/>
                <a:ea typeface="+mn-ea"/>
                <a:cs typeface="Arial" panose="020B0604020202020204" pitchFamily="34" charset="0"/>
              </a:rPr>
              <a:t>Comparison of HUAEC and HUVEC genes found in the Ago2-complex</a:t>
            </a:r>
            <a:endParaRPr lang="en-US" sz="2400" b="1" dirty="0">
              <a:solidFill>
                <a:srgbClr val="0000FF"/>
              </a:solidFill>
              <a:latin typeface="Arial" panose="020B0604020202020204" pitchFamily="34" charset="0"/>
              <a:ea typeface="+mn-ea"/>
              <a:cs typeface="Arial" panose="020B0604020202020204" pitchFamily="34" charset="0"/>
            </a:endParaRP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28381" t="6920" r="30532" b="55018"/>
          <a:stretch/>
        </p:blipFill>
        <p:spPr>
          <a:xfrm>
            <a:off x="4133274" y="680222"/>
            <a:ext cx="3944982" cy="2583543"/>
          </a:xfrm>
          <a:prstGeom prst="rect">
            <a:avLst/>
          </a:prstGeom>
        </p:spPr>
      </p:pic>
      <p:sp>
        <p:nvSpPr>
          <p:cNvPr id="12" name="Rounded Rectangle 11"/>
          <p:cNvSpPr/>
          <p:nvPr/>
        </p:nvSpPr>
        <p:spPr>
          <a:xfrm>
            <a:off x="80547" y="1262111"/>
            <a:ext cx="4023360" cy="1737360"/>
          </a:xfrm>
          <a:prstGeom prst="roundRect">
            <a:avLst>
              <a:gd name="adj" fmla="val 2383"/>
            </a:avLst>
          </a:prstGeom>
          <a:ln w="762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just">
              <a:tabLst>
                <a:tab pos="3143250" algn="l"/>
              </a:tabLst>
            </a:pPr>
            <a:r>
              <a:rPr lang="en-US" sz="1600" dirty="0" smtClean="0">
                <a:latin typeface="Arial" panose="020B0604020202020204" pitchFamily="34" charset="0"/>
                <a:cs typeface="Arial" panose="020B0604020202020204" pitchFamily="34" charset="0"/>
              </a:rPr>
              <a:t>DISEASE </a:t>
            </a:r>
            <a:r>
              <a:rPr lang="en-US" sz="1600" dirty="0">
                <a:latin typeface="Arial" panose="020B0604020202020204" pitchFamily="34" charset="0"/>
                <a:cs typeface="Arial" panose="020B0604020202020204" pitchFamily="34" charset="0"/>
              </a:rPr>
              <a:t>	</a:t>
            </a:r>
            <a:r>
              <a:rPr lang="en-US" sz="1600" dirty="0" err="1" smtClean="0">
                <a:latin typeface="Arial" panose="020B0604020202020204" pitchFamily="34" charset="0"/>
                <a:cs typeface="Arial" panose="020B0604020202020204" pitchFamily="34" charset="0"/>
              </a:rPr>
              <a:t>pValue</a:t>
            </a:r>
            <a:endParaRPr lang="en-US" sz="1600" dirty="0" smtClean="0">
              <a:latin typeface="Arial" panose="020B0604020202020204" pitchFamily="34" charset="0"/>
              <a:cs typeface="Arial" panose="020B0604020202020204" pitchFamily="34" charset="0"/>
            </a:endParaRPr>
          </a:p>
          <a:p>
            <a:pPr algn="just" defTabSz="3600450">
              <a:tabLst>
                <a:tab pos="3200400" algn="l"/>
              </a:tabLst>
            </a:pPr>
            <a:r>
              <a:rPr lang="en-US" sz="1400" dirty="0" smtClean="0">
                <a:latin typeface="Arial" panose="020B0604020202020204" pitchFamily="34" charset="0"/>
                <a:cs typeface="Arial" panose="020B0604020202020204" pitchFamily="34" charset="0"/>
              </a:rPr>
              <a:t>Long </a:t>
            </a:r>
            <a:r>
              <a:rPr lang="en-US" sz="1400" dirty="0">
                <a:latin typeface="Arial" panose="020B0604020202020204" pitchFamily="34" charset="0"/>
                <a:cs typeface="Arial" panose="020B0604020202020204" pitchFamily="34" charset="0"/>
              </a:rPr>
              <a:t>QT syndrome type 14 &amp; </a:t>
            </a:r>
            <a:r>
              <a:rPr lang="en-US" sz="1400" dirty="0" smtClean="0">
                <a:latin typeface="Arial" panose="020B0604020202020204" pitchFamily="34" charset="0"/>
                <a:cs typeface="Arial" panose="020B0604020202020204" pitchFamily="34" charset="0"/>
              </a:rPr>
              <a:t>15</a:t>
            </a: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0.0107</a:t>
            </a:r>
            <a:endParaRPr lang="en-US" sz="1400" dirty="0">
              <a:latin typeface="Arial" panose="020B0604020202020204" pitchFamily="34" charset="0"/>
              <a:cs typeface="Arial" panose="020B0604020202020204" pitchFamily="34" charset="0"/>
            </a:endParaRPr>
          </a:p>
          <a:p>
            <a:pPr algn="just">
              <a:tabLst>
                <a:tab pos="3200400" algn="l"/>
              </a:tabLst>
            </a:pPr>
            <a:r>
              <a:rPr lang="en-US" sz="1400" dirty="0" err="1" smtClean="0">
                <a:latin typeface="Arial" panose="020B0604020202020204" pitchFamily="34" charset="0"/>
                <a:cs typeface="Arial" panose="020B0604020202020204" pitchFamily="34" charset="0"/>
              </a:rPr>
              <a:t>Keutel</a:t>
            </a:r>
            <a:r>
              <a:rPr lang="en-US" sz="1400" dirty="0" smtClean="0">
                <a:latin typeface="Arial" panose="020B0604020202020204" pitchFamily="34" charset="0"/>
                <a:cs typeface="Arial" panose="020B0604020202020204" pitchFamily="34" charset="0"/>
              </a:rPr>
              <a:t> syndrome	0.0107</a:t>
            </a:r>
            <a:endParaRPr lang="en-US" sz="1400" dirty="0">
              <a:latin typeface="Arial" panose="020B0604020202020204" pitchFamily="34" charset="0"/>
              <a:cs typeface="Arial" panose="020B0604020202020204" pitchFamily="34" charset="0"/>
            </a:endParaRPr>
          </a:p>
          <a:p>
            <a:pPr algn="just">
              <a:tabLst>
                <a:tab pos="3200400" algn="l"/>
              </a:tabLst>
            </a:pPr>
            <a:r>
              <a:rPr lang="en-US" sz="1400" dirty="0">
                <a:latin typeface="Arial" panose="020B0604020202020204" pitchFamily="34" charset="0"/>
                <a:cs typeface="Arial" panose="020B0604020202020204" pitchFamily="34" charset="0"/>
              </a:rPr>
              <a:t>CPVT type </a:t>
            </a:r>
            <a:r>
              <a:rPr lang="en-US" sz="1400" dirty="0" smtClean="0">
                <a:latin typeface="Arial" panose="020B0604020202020204" pitchFamily="34" charset="0"/>
                <a:cs typeface="Arial" panose="020B0604020202020204" pitchFamily="34" charset="0"/>
              </a:rPr>
              <a:t>4</a:t>
            </a: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0.0107</a:t>
            </a:r>
            <a:endParaRPr lang="en-US" sz="1400" dirty="0">
              <a:latin typeface="Arial" panose="020B0604020202020204" pitchFamily="34" charset="0"/>
              <a:cs typeface="Arial" panose="020B0604020202020204" pitchFamily="34" charset="0"/>
            </a:endParaRPr>
          </a:p>
          <a:p>
            <a:pPr algn="just">
              <a:tabLst>
                <a:tab pos="3200400" algn="l"/>
              </a:tabLst>
            </a:pPr>
            <a:r>
              <a:rPr lang="en-US" sz="1400" dirty="0" smtClean="0">
                <a:latin typeface="Arial" panose="020B0604020202020204" pitchFamily="34" charset="0"/>
                <a:cs typeface="Arial" panose="020B0604020202020204" pitchFamily="34" charset="0"/>
              </a:rPr>
              <a:t>Primary </a:t>
            </a:r>
            <a:r>
              <a:rPr lang="en-US" sz="1400" dirty="0">
                <a:latin typeface="Arial" panose="020B0604020202020204" pitchFamily="34" charset="0"/>
                <a:cs typeface="Arial" panose="020B0604020202020204" pitchFamily="34" charset="0"/>
              </a:rPr>
              <a:t>biliary </a:t>
            </a:r>
            <a:r>
              <a:rPr lang="en-US" sz="1400" dirty="0" smtClean="0">
                <a:latin typeface="Arial" panose="020B0604020202020204" pitchFamily="34" charset="0"/>
                <a:cs typeface="Arial" panose="020B0604020202020204" pitchFamily="34" charset="0"/>
              </a:rPr>
              <a:t>cirrhosis</a:t>
            </a: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0.0193</a:t>
            </a:r>
            <a:endParaRPr lang="en-US" sz="1400" dirty="0">
              <a:latin typeface="Arial" panose="020B0604020202020204" pitchFamily="34" charset="0"/>
              <a:cs typeface="Arial" panose="020B0604020202020204" pitchFamily="34" charset="0"/>
            </a:endParaRPr>
          </a:p>
          <a:p>
            <a:pPr algn="just">
              <a:tabLst>
                <a:tab pos="3200400" algn="l"/>
              </a:tabLst>
            </a:pPr>
            <a:r>
              <a:rPr lang="en-US" sz="1400" dirty="0" smtClean="0">
                <a:latin typeface="Arial" panose="020B0604020202020204" pitchFamily="34" charset="0"/>
                <a:cs typeface="Arial" panose="020B0604020202020204" pitchFamily="34" charset="0"/>
              </a:rPr>
              <a:t>Drug </a:t>
            </a:r>
            <a:r>
              <a:rPr lang="en-US" sz="1400" dirty="0">
                <a:latin typeface="Arial" panose="020B0604020202020204" pitchFamily="34" charset="0"/>
                <a:cs typeface="Arial" panose="020B0604020202020204" pitchFamily="34" charset="0"/>
              </a:rPr>
              <a:t>toxicity-related </a:t>
            </a:r>
            <a:r>
              <a:rPr lang="en-US" sz="1400" dirty="0" smtClean="0">
                <a:latin typeface="Arial" panose="020B0604020202020204" pitchFamily="34" charset="0"/>
                <a:cs typeface="Arial" panose="020B0604020202020204" pitchFamily="34" charset="0"/>
              </a:rPr>
              <a:t>nephropathy	0.0213</a:t>
            </a:r>
            <a:endParaRPr lang="en-US" sz="1400" dirty="0">
              <a:latin typeface="Arial" panose="020B0604020202020204" pitchFamily="34" charset="0"/>
              <a:cs typeface="Arial" panose="020B0604020202020204" pitchFamily="34" charset="0"/>
            </a:endParaRPr>
          </a:p>
          <a:p>
            <a:pPr algn="just">
              <a:tabLst>
                <a:tab pos="3200400" algn="l"/>
              </a:tabLst>
            </a:pPr>
            <a:r>
              <a:rPr lang="en-US" sz="1400" dirty="0" smtClean="0">
                <a:latin typeface="Arial" panose="020B0604020202020204" pitchFamily="34" charset="0"/>
                <a:cs typeface="Arial" panose="020B0604020202020204" pitchFamily="34" charset="0"/>
              </a:rPr>
              <a:t>Drug-induced hepatotoxicity</a:t>
            </a: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0.0319</a:t>
            </a:r>
          </a:p>
        </p:txBody>
      </p:sp>
      <p:sp>
        <p:nvSpPr>
          <p:cNvPr id="13" name="Rounded Rectangle 12"/>
          <p:cNvSpPr/>
          <p:nvPr/>
        </p:nvSpPr>
        <p:spPr>
          <a:xfrm>
            <a:off x="8107624" y="1170671"/>
            <a:ext cx="4023360" cy="1920240"/>
          </a:xfrm>
          <a:prstGeom prst="roundRect">
            <a:avLst>
              <a:gd name="adj" fmla="val 2383"/>
            </a:avLst>
          </a:prstGeom>
          <a:ln w="7620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just">
              <a:tabLst>
                <a:tab pos="3143250" algn="l"/>
              </a:tabLst>
            </a:pPr>
            <a:r>
              <a:rPr lang="en-US" sz="1600" dirty="0" smtClean="0">
                <a:latin typeface="Arial" panose="020B0604020202020204" pitchFamily="34" charset="0"/>
                <a:cs typeface="Arial" panose="020B0604020202020204" pitchFamily="34" charset="0"/>
              </a:rPr>
              <a:t>DISEASE 	</a:t>
            </a:r>
            <a:r>
              <a:rPr lang="en-US" sz="1600" dirty="0" err="1" smtClean="0">
                <a:latin typeface="Arial" panose="020B0604020202020204" pitchFamily="34" charset="0"/>
                <a:cs typeface="Arial" panose="020B0604020202020204" pitchFamily="34" charset="0"/>
              </a:rPr>
              <a:t>pValue</a:t>
            </a:r>
            <a:endParaRPr lang="en-US" sz="1600" dirty="0" smtClean="0">
              <a:latin typeface="Arial" panose="020B0604020202020204" pitchFamily="34" charset="0"/>
              <a:cs typeface="Arial" panose="020B0604020202020204" pitchFamily="34" charset="0"/>
            </a:endParaRPr>
          </a:p>
          <a:p>
            <a:pPr algn="just">
              <a:tabLst>
                <a:tab pos="3257550" algn="l"/>
                <a:tab pos="3486150" algn="l"/>
              </a:tabLst>
            </a:pPr>
            <a:r>
              <a:rPr lang="en-US" sz="1400" dirty="0" smtClean="0">
                <a:latin typeface="Arial" panose="020B0604020202020204" pitchFamily="34" charset="0"/>
                <a:cs typeface="Arial" panose="020B0604020202020204" pitchFamily="34" charset="0"/>
              </a:rPr>
              <a:t>Inflammatory hepatocellular adenoma	0.0040</a:t>
            </a:r>
            <a:endParaRPr lang="en-US" sz="1400" dirty="0">
              <a:latin typeface="Arial" panose="020B0604020202020204" pitchFamily="34" charset="0"/>
              <a:cs typeface="Arial" panose="020B0604020202020204" pitchFamily="34" charset="0"/>
            </a:endParaRPr>
          </a:p>
          <a:p>
            <a:pPr algn="just">
              <a:tabLst>
                <a:tab pos="3257550" algn="l"/>
                <a:tab pos="3486150" algn="l"/>
              </a:tabLst>
            </a:pPr>
            <a:r>
              <a:rPr lang="en-US" sz="1400" dirty="0" smtClean="0">
                <a:latin typeface="Arial" panose="020B0604020202020204" pitchFamily="34" charset="0"/>
                <a:cs typeface="Arial" panose="020B0604020202020204" pitchFamily="34" charset="0"/>
              </a:rPr>
              <a:t>Familial FSGS</a:t>
            </a: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0.0175</a:t>
            </a:r>
          </a:p>
          <a:p>
            <a:pPr algn="just">
              <a:tabLst>
                <a:tab pos="3257550" algn="l"/>
                <a:tab pos="3486150" algn="l"/>
              </a:tabLst>
            </a:pPr>
            <a:r>
              <a:rPr lang="en-US" sz="1400" dirty="0" smtClean="0">
                <a:latin typeface="Arial" panose="020B0604020202020204" pitchFamily="34" charset="0"/>
                <a:cs typeface="Arial" panose="020B0604020202020204" pitchFamily="34" charset="0"/>
              </a:rPr>
              <a:t>CHTD 4</a:t>
            </a: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0.0263</a:t>
            </a:r>
          </a:p>
          <a:p>
            <a:pPr algn="just">
              <a:tabLst>
                <a:tab pos="3257550" algn="l"/>
                <a:tab pos="3486150" algn="l"/>
              </a:tabLst>
            </a:pPr>
            <a:r>
              <a:rPr lang="en-US" sz="1400" dirty="0" smtClean="0">
                <a:latin typeface="Arial" panose="020B0604020202020204" pitchFamily="34" charset="0"/>
                <a:cs typeface="Arial" panose="020B0604020202020204" pitchFamily="34" charset="0"/>
              </a:rPr>
              <a:t>Nephrotic syndrome type 8	0.0263</a:t>
            </a:r>
          </a:p>
          <a:p>
            <a:pPr algn="just">
              <a:tabLst>
                <a:tab pos="3257550" algn="l"/>
                <a:tab pos="3486150" algn="l"/>
              </a:tabLst>
            </a:pPr>
            <a:r>
              <a:rPr lang="en-US" sz="1400" dirty="0" smtClean="0">
                <a:latin typeface="Arial" panose="020B0604020202020204" pitchFamily="34" charset="0"/>
                <a:cs typeface="Arial" panose="020B0604020202020204" pitchFamily="34" charset="0"/>
              </a:rPr>
              <a:t>Nephropathy </a:t>
            </a: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0.0263</a:t>
            </a:r>
            <a:endParaRPr lang="en-US" sz="1400" dirty="0">
              <a:latin typeface="Arial" panose="020B0604020202020204" pitchFamily="34" charset="0"/>
              <a:cs typeface="Arial" panose="020B0604020202020204" pitchFamily="34" charset="0"/>
            </a:endParaRPr>
          </a:p>
          <a:p>
            <a:pPr algn="just">
              <a:tabLst>
                <a:tab pos="3257550" algn="l"/>
                <a:tab pos="3486150" algn="l"/>
              </a:tabLst>
            </a:pPr>
            <a:r>
              <a:rPr lang="en-US" sz="1400" dirty="0" smtClean="0">
                <a:latin typeface="Arial" panose="020B0604020202020204" pitchFamily="34" charset="0"/>
                <a:cs typeface="Arial" panose="020B0604020202020204" pitchFamily="34" charset="0"/>
              </a:rPr>
              <a:t>Multiple </a:t>
            </a:r>
            <a:r>
              <a:rPr lang="en-US" sz="1400" dirty="0">
                <a:latin typeface="Arial" panose="020B0604020202020204" pitchFamily="34" charset="0"/>
                <a:cs typeface="Arial" panose="020B0604020202020204" pitchFamily="34" charset="0"/>
              </a:rPr>
              <a:t>types CHD type 4	</a:t>
            </a:r>
            <a:r>
              <a:rPr lang="en-US" sz="1400" dirty="0" smtClean="0">
                <a:latin typeface="Arial" panose="020B0604020202020204" pitchFamily="34" charset="0"/>
                <a:cs typeface="Arial" panose="020B0604020202020204" pitchFamily="34" charset="0"/>
              </a:rPr>
              <a:t>0.0263</a:t>
            </a:r>
            <a:endParaRPr lang="en-US" sz="1400" dirty="0">
              <a:latin typeface="Arial" panose="020B0604020202020204" pitchFamily="34" charset="0"/>
              <a:cs typeface="Arial" panose="020B0604020202020204" pitchFamily="34" charset="0"/>
            </a:endParaRPr>
          </a:p>
          <a:p>
            <a:pPr algn="just">
              <a:tabLst>
                <a:tab pos="3257550" algn="l"/>
                <a:tab pos="3486150" algn="l"/>
              </a:tabLst>
            </a:pPr>
            <a:r>
              <a:rPr lang="en-US" sz="1400" dirty="0" smtClean="0">
                <a:latin typeface="Arial" panose="020B0604020202020204" pitchFamily="34" charset="0"/>
                <a:cs typeface="Arial" panose="020B0604020202020204" pitchFamily="34" charset="0"/>
              </a:rPr>
              <a:t>Long </a:t>
            </a:r>
            <a:r>
              <a:rPr lang="en-US" sz="1400" dirty="0">
                <a:latin typeface="Arial" panose="020B0604020202020204" pitchFamily="34" charset="0"/>
                <a:cs typeface="Arial" panose="020B0604020202020204" pitchFamily="34" charset="0"/>
              </a:rPr>
              <a:t>QT syndrome type 14 &amp; 15	</a:t>
            </a:r>
            <a:r>
              <a:rPr lang="en-US" sz="1400" dirty="0" smtClean="0">
                <a:latin typeface="Arial" panose="020B0604020202020204" pitchFamily="34" charset="0"/>
                <a:cs typeface="Arial" panose="020B0604020202020204" pitchFamily="34" charset="0"/>
              </a:rPr>
              <a:t>0.0263</a:t>
            </a:r>
            <a:endParaRPr lang="en-US" sz="1400" dirty="0">
              <a:latin typeface="Arial" panose="020B0604020202020204" pitchFamily="34" charset="0"/>
              <a:cs typeface="Arial" panose="020B0604020202020204" pitchFamily="34" charset="0"/>
            </a:endParaRPr>
          </a:p>
        </p:txBody>
      </p:sp>
      <p:sp>
        <p:nvSpPr>
          <p:cNvPr id="14" name="Rounded Rectangle 13"/>
          <p:cNvSpPr/>
          <p:nvPr/>
        </p:nvSpPr>
        <p:spPr>
          <a:xfrm>
            <a:off x="4067392" y="3341370"/>
            <a:ext cx="4023360" cy="3383280"/>
          </a:xfrm>
          <a:prstGeom prst="roundRect">
            <a:avLst>
              <a:gd name="adj" fmla="val 2383"/>
            </a:avLst>
          </a:prstGeom>
          <a:ln w="76200">
            <a:solidFill>
              <a:srgbClr val="FF00FF"/>
            </a:solidFill>
          </a:ln>
        </p:spPr>
        <p:style>
          <a:lnRef idx="2">
            <a:schemeClr val="accent2"/>
          </a:lnRef>
          <a:fillRef idx="1">
            <a:schemeClr val="lt1"/>
          </a:fillRef>
          <a:effectRef idx="0">
            <a:schemeClr val="accent2"/>
          </a:effectRef>
          <a:fontRef idx="minor">
            <a:schemeClr val="dk1"/>
          </a:fontRef>
        </p:style>
        <p:txBody>
          <a:bodyPr rtlCol="0" anchor="ctr"/>
          <a:lstStyle/>
          <a:p>
            <a:pPr algn="just">
              <a:tabLst>
                <a:tab pos="3143250" algn="l"/>
              </a:tabLst>
            </a:pPr>
            <a:r>
              <a:rPr lang="en-US" sz="1600" dirty="0" smtClean="0">
                <a:latin typeface="Arial" panose="020B0604020202020204" pitchFamily="34" charset="0"/>
                <a:cs typeface="Arial" panose="020B0604020202020204" pitchFamily="34" charset="0"/>
              </a:rPr>
              <a:t>DISEASE 	</a:t>
            </a:r>
            <a:r>
              <a:rPr lang="en-US" sz="1600" dirty="0" err="1" smtClean="0">
                <a:latin typeface="Arial" panose="020B0604020202020204" pitchFamily="34" charset="0"/>
                <a:cs typeface="Arial" panose="020B0604020202020204" pitchFamily="34" charset="0"/>
              </a:rPr>
              <a:t>pValue</a:t>
            </a:r>
            <a:endParaRPr lang="en-US" sz="1600" dirty="0" smtClean="0">
              <a:latin typeface="Arial" panose="020B0604020202020204" pitchFamily="34" charset="0"/>
              <a:cs typeface="Arial" panose="020B0604020202020204" pitchFamily="34" charset="0"/>
            </a:endParaRPr>
          </a:p>
          <a:p>
            <a:pPr algn="just">
              <a:tabLst>
                <a:tab pos="3200400" algn="l"/>
              </a:tabLst>
            </a:pPr>
            <a:r>
              <a:rPr lang="en-US" sz="1400" dirty="0" smtClean="0">
                <a:latin typeface="Arial" panose="020B0604020202020204" pitchFamily="34" charset="0"/>
                <a:cs typeface="Arial" panose="020B0604020202020204" pitchFamily="34" charset="0"/>
              </a:rPr>
              <a:t>Pulmonary arterial hypertension (PAH)	0.0019</a:t>
            </a:r>
            <a:endParaRPr lang="en-US" sz="1400" dirty="0">
              <a:latin typeface="Arial" panose="020B0604020202020204" pitchFamily="34" charset="0"/>
              <a:cs typeface="Arial" panose="020B0604020202020204" pitchFamily="34" charset="0"/>
            </a:endParaRPr>
          </a:p>
          <a:p>
            <a:pPr algn="just">
              <a:tabLst>
                <a:tab pos="3200400" algn="l"/>
              </a:tabLst>
            </a:pPr>
            <a:r>
              <a:rPr lang="en-US" sz="1400" dirty="0" smtClean="0">
                <a:latin typeface="Arial" panose="020B0604020202020204" pitchFamily="34" charset="0"/>
                <a:cs typeface="Arial" panose="020B0604020202020204" pitchFamily="34" charset="0"/>
              </a:rPr>
              <a:t>Pericarditis	0.0040</a:t>
            </a:r>
            <a:endParaRPr lang="en-US" sz="1400" dirty="0">
              <a:latin typeface="Arial" panose="020B0604020202020204" pitchFamily="34" charset="0"/>
              <a:cs typeface="Arial" panose="020B0604020202020204" pitchFamily="34" charset="0"/>
            </a:endParaRPr>
          </a:p>
          <a:p>
            <a:pPr algn="just">
              <a:tabLst>
                <a:tab pos="3200400" algn="l"/>
              </a:tabLst>
            </a:pPr>
            <a:r>
              <a:rPr lang="en-US" sz="1400" dirty="0" smtClean="0">
                <a:latin typeface="Arial" panose="020B0604020202020204" pitchFamily="34" charset="0"/>
                <a:cs typeface="Arial" panose="020B0604020202020204" pitchFamily="34" charset="0"/>
              </a:rPr>
              <a:t>Arrhythmia	0.0041</a:t>
            </a:r>
            <a:endParaRPr lang="en-US" sz="1400" dirty="0">
              <a:latin typeface="Arial" panose="020B0604020202020204" pitchFamily="34" charset="0"/>
              <a:cs typeface="Arial" panose="020B0604020202020204" pitchFamily="34" charset="0"/>
            </a:endParaRPr>
          </a:p>
          <a:p>
            <a:pPr algn="just">
              <a:tabLst>
                <a:tab pos="3200400" algn="l"/>
              </a:tabLst>
            </a:pPr>
            <a:r>
              <a:rPr lang="en-US" sz="1400" dirty="0">
                <a:latin typeface="Arial" panose="020B0604020202020204" pitchFamily="34" charset="0"/>
                <a:cs typeface="Arial" panose="020B0604020202020204" pitchFamily="34" charset="0"/>
              </a:rPr>
              <a:t>A</a:t>
            </a:r>
            <a:r>
              <a:rPr lang="en-US" sz="1400" dirty="0" smtClean="0">
                <a:latin typeface="Arial" panose="020B0604020202020204" pitchFamily="34" charset="0"/>
                <a:cs typeface="Arial" panose="020B0604020202020204" pitchFamily="34" charset="0"/>
              </a:rPr>
              <a:t>trial fibrillation	0.0059</a:t>
            </a:r>
            <a:endParaRPr lang="en-US" sz="1400" dirty="0">
              <a:latin typeface="Arial" panose="020B0604020202020204" pitchFamily="34" charset="0"/>
              <a:cs typeface="Arial" panose="020B0604020202020204" pitchFamily="34" charset="0"/>
            </a:endParaRPr>
          </a:p>
          <a:p>
            <a:pPr algn="just">
              <a:tabLst>
                <a:tab pos="3200400" algn="l"/>
              </a:tabLst>
            </a:pPr>
            <a:r>
              <a:rPr lang="en-US" sz="1400" dirty="0" smtClean="0">
                <a:latin typeface="Arial" panose="020B0604020202020204" pitchFamily="34" charset="0"/>
                <a:cs typeface="Arial" panose="020B0604020202020204" pitchFamily="34" charset="0"/>
              </a:rPr>
              <a:t>Familial </a:t>
            </a:r>
            <a:r>
              <a:rPr lang="en-US" sz="1400" dirty="0">
                <a:latin typeface="Arial" panose="020B0604020202020204" pitchFamily="34" charset="0"/>
                <a:cs typeface="Arial" panose="020B0604020202020204" pitchFamily="34" charset="0"/>
              </a:rPr>
              <a:t>ventricular </a:t>
            </a:r>
            <a:r>
              <a:rPr lang="en-US" sz="1400" dirty="0" smtClean="0">
                <a:latin typeface="Arial" panose="020B0604020202020204" pitchFamily="34" charset="0"/>
                <a:cs typeface="Arial" panose="020B0604020202020204" pitchFamily="34" charset="0"/>
              </a:rPr>
              <a:t>tachycardia	0.0063</a:t>
            </a:r>
            <a:endParaRPr lang="en-US" sz="1400" dirty="0">
              <a:latin typeface="Arial" panose="020B0604020202020204" pitchFamily="34" charset="0"/>
              <a:cs typeface="Arial" panose="020B0604020202020204" pitchFamily="34" charset="0"/>
            </a:endParaRPr>
          </a:p>
          <a:p>
            <a:pPr algn="just">
              <a:tabLst>
                <a:tab pos="3200400" algn="l"/>
              </a:tabLst>
            </a:pPr>
            <a:r>
              <a:rPr lang="en-US" sz="1400" dirty="0">
                <a:latin typeface="Arial" panose="020B0604020202020204" pitchFamily="34" charset="0"/>
                <a:cs typeface="Arial" panose="020B0604020202020204" pitchFamily="34" charset="0"/>
              </a:rPr>
              <a:t>P</a:t>
            </a:r>
            <a:r>
              <a:rPr lang="en-US" sz="1400" dirty="0" smtClean="0">
                <a:latin typeface="Arial" panose="020B0604020202020204" pitchFamily="34" charset="0"/>
                <a:cs typeface="Arial" panose="020B0604020202020204" pitchFamily="34" charset="0"/>
              </a:rPr>
              <a:t>rimary </a:t>
            </a:r>
            <a:r>
              <a:rPr lang="en-US" sz="1400" dirty="0">
                <a:latin typeface="Arial" panose="020B0604020202020204" pitchFamily="34" charset="0"/>
                <a:cs typeface="Arial" panose="020B0604020202020204" pitchFamily="34" charset="0"/>
              </a:rPr>
              <a:t>pulmonary hypertension </a:t>
            </a:r>
            <a:r>
              <a:rPr lang="en-US" sz="1400" dirty="0" smtClean="0">
                <a:latin typeface="Arial" panose="020B0604020202020204" pitchFamily="34" charset="0"/>
                <a:cs typeface="Arial" panose="020B0604020202020204" pitchFamily="34" charset="0"/>
              </a:rPr>
              <a:t>1&amp;3	0.0063</a:t>
            </a:r>
            <a:endParaRPr lang="en-US" sz="1400" dirty="0">
              <a:latin typeface="Arial" panose="020B0604020202020204" pitchFamily="34" charset="0"/>
              <a:cs typeface="Arial" panose="020B0604020202020204" pitchFamily="34" charset="0"/>
            </a:endParaRPr>
          </a:p>
          <a:p>
            <a:pPr algn="just">
              <a:tabLst>
                <a:tab pos="3200400" algn="l"/>
              </a:tabLst>
            </a:pPr>
            <a:r>
              <a:rPr lang="en-US" sz="1400" dirty="0" smtClean="0">
                <a:latin typeface="Arial" panose="020B0604020202020204" pitchFamily="34" charset="0"/>
                <a:cs typeface="Arial" panose="020B0604020202020204" pitchFamily="34" charset="0"/>
              </a:rPr>
              <a:t>Pulmonary </a:t>
            </a:r>
            <a:r>
              <a:rPr lang="en-US" sz="1400" dirty="0" err="1">
                <a:latin typeface="Arial" panose="020B0604020202020204" pitchFamily="34" charset="0"/>
                <a:cs typeface="Arial" panose="020B0604020202020204" pitchFamily="34" charset="0"/>
              </a:rPr>
              <a:t>veno</a:t>
            </a:r>
            <a:r>
              <a:rPr lang="en-US" sz="1400" dirty="0">
                <a:latin typeface="Arial" panose="020B0604020202020204" pitchFamily="34" charset="0"/>
                <a:cs typeface="Arial" panose="020B0604020202020204" pitchFamily="34" charset="0"/>
              </a:rPr>
              <a:t>-occlusive </a:t>
            </a:r>
            <a:r>
              <a:rPr lang="en-US" sz="1400" dirty="0" smtClean="0">
                <a:latin typeface="Arial" panose="020B0604020202020204" pitchFamily="34" charset="0"/>
                <a:cs typeface="Arial" panose="020B0604020202020204" pitchFamily="34" charset="0"/>
              </a:rPr>
              <a:t>disease	0.0127</a:t>
            </a:r>
            <a:endParaRPr lang="en-US" sz="1400" dirty="0">
              <a:latin typeface="Arial" panose="020B0604020202020204" pitchFamily="34" charset="0"/>
              <a:cs typeface="Arial" panose="020B0604020202020204" pitchFamily="34" charset="0"/>
            </a:endParaRPr>
          </a:p>
          <a:p>
            <a:pPr algn="just">
              <a:tabLst>
                <a:tab pos="3200400" algn="l"/>
              </a:tabLst>
            </a:pPr>
            <a:r>
              <a:rPr lang="en-US" sz="1400" dirty="0" smtClean="0">
                <a:latin typeface="Arial" panose="020B0604020202020204" pitchFamily="34" charset="0"/>
                <a:cs typeface="Arial" panose="020B0604020202020204" pitchFamily="34" charset="0"/>
              </a:rPr>
              <a:t>Epstein syndrome</a:t>
            </a: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0.0127</a:t>
            </a:r>
            <a:endParaRPr lang="en-US" sz="1400" dirty="0">
              <a:latin typeface="Arial" panose="020B0604020202020204" pitchFamily="34" charset="0"/>
              <a:cs typeface="Arial" panose="020B0604020202020204" pitchFamily="34" charset="0"/>
            </a:endParaRPr>
          </a:p>
          <a:p>
            <a:pPr algn="just">
              <a:tabLst>
                <a:tab pos="3200400" algn="l"/>
              </a:tabLst>
            </a:pPr>
            <a:r>
              <a:rPr lang="en-US" sz="1400" dirty="0" err="1" smtClean="0">
                <a:latin typeface="Arial" panose="020B0604020202020204" pitchFamily="34" charset="0"/>
                <a:cs typeface="Arial" panose="020B0604020202020204" pitchFamily="34" charset="0"/>
              </a:rPr>
              <a:t>Fechtner</a:t>
            </a:r>
            <a:r>
              <a:rPr lang="en-US" sz="1400" dirty="0" smtClean="0">
                <a:latin typeface="Arial" panose="020B0604020202020204" pitchFamily="34" charset="0"/>
                <a:cs typeface="Arial" panose="020B0604020202020204" pitchFamily="34" charset="0"/>
              </a:rPr>
              <a:t> syndrome</a:t>
            </a: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0.0127</a:t>
            </a:r>
            <a:endParaRPr lang="en-US" sz="1400" dirty="0">
              <a:latin typeface="Arial" panose="020B0604020202020204" pitchFamily="34" charset="0"/>
              <a:cs typeface="Arial" panose="020B0604020202020204" pitchFamily="34" charset="0"/>
            </a:endParaRPr>
          </a:p>
          <a:p>
            <a:pPr algn="just">
              <a:tabLst>
                <a:tab pos="3200400" algn="l"/>
              </a:tabLst>
            </a:pPr>
            <a:r>
              <a:rPr lang="en-US" sz="1400" dirty="0" smtClean="0">
                <a:latin typeface="Arial" panose="020B0604020202020204" pitchFamily="34" charset="0"/>
                <a:cs typeface="Arial" panose="020B0604020202020204" pitchFamily="34" charset="0"/>
              </a:rPr>
              <a:t>Coronary </a:t>
            </a:r>
            <a:r>
              <a:rPr lang="en-US" sz="1400" dirty="0">
                <a:latin typeface="Arial" panose="020B0604020202020204" pitchFamily="34" charset="0"/>
                <a:cs typeface="Arial" panose="020B0604020202020204" pitchFamily="34" charset="0"/>
              </a:rPr>
              <a:t>artery </a:t>
            </a:r>
            <a:r>
              <a:rPr lang="en-US" sz="1400" dirty="0" smtClean="0">
                <a:latin typeface="Arial" panose="020B0604020202020204" pitchFamily="34" charset="0"/>
                <a:cs typeface="Arial" panose="020B0604020202020204" pitchFamily="34" charset="0"/>
              </a:rPr>
              <a:t>disease</a:t>
            </a: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0.0139</a:t>
            </a:r>
            <a:endParaRPr lang="en-US" sz="1400" dirty="0">
              <a:latin typeface="Arial" panose="020B0604020202020204" pitchFamily="34" charset="0"/>
              <a:cs typeface="Arial" panose="020B0604020202020204" pitchFamily="34" charset="0"/>
            </a:endParaRPr>
          </a:p>
          <a:p>
            <a:pPr algn="just">
              <a:tabLst>
                <a:tab pos="3200400" algn="l"/>
              </a:tabLst>
            </a:pPr>
            <a:r>
              <a:rPr lang="en-US" sz="1400" dirty="0">
                <a:latin typeface="Arial" panose="020B0604020202020204" pitchFamily="34" charset="0"/>
                <a:cs typeface="Arial" panose="020B0604020202020204" pitchFamily="34" charset="0"/>
              </a:rPr>
              <a:t>R</a:t>
            </a:r>
            <a:r>
              <a:rPr lang="en-US" sz="1400" dirty="0" smtClean="0">
                <a:latin typeface="Arial" panose="020B0604020202020204" pitchFamily="34" charset="0"/>
                <a:cs typeface="Arial" panose="020B0604020202020204" pitchFamily="34" charset="0"/>
              </a:rPr>
              <a:t>egeneration </a:t>
            </a:r>
            <a:r>
              <a:rPr lang="en-US" sz="1400" dirty="0">
                <a:latin typeface="Arial" panose="020B0604020202020204" pitchFamily="34" charset="0"/>
                <a:cs typeface="Arial" panose="020B0604020202020204" pitchFamily="34" charset="0"/>
              </a:rPr>
              <a:t>of </a:t>
            </a:r>
            <a:r>
              <a:rPr lang="en-US" sz="1400" dirty="0" smtClean="0">
                <a:latin typeface="Arial" panose="020B0604020202020204" pitchFamily="34" charset="0"/>
                <a:cs typeface="Arial" panose="020B0604020202020204" pitchFamily="34" charset="0"/>
              </a:rPr>
              <a:t>liver</a:t>
            </a: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0.0190</a:t>
            </a:r>
            <a:endParaRPr lang="en-US" sz="1400" dirty="0">
              <a:latin typeface="Arial" panose="020B0604020202020204" pitchFamily="34" charset="0"/>
              <a:cs typeface="Arial" panose="020B0604020202020204" pitchFamily="34" charset="0"/>
            </a:endParaRPr>
          </a:p>
          <a:p>
            <a:pPr algn="just">
              <a:tabLst>
                <a:tab pos="3200400" algn="l"/>
              </a:tabLst>
            </a:pPr>
            <a:r>
              <a:rPr lang="en-US" sz="1400" dirty="0" err="1" smtClean="0">
                <a:latin typeface="Arial" panose="020B0604020202020204" pitchFamily="34" charset="0"/>
                <a:cs typeface="Arial" panose="020B0604020202020204" pitchFamily="34" charset="0"/>
              </a:rPr>
              <a:t>Hepatoblastoma</a:t>
            </a: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0.0190</a:t>
            </a:r>
            <a:endParaRPr lang="en-US" sz="1400" dirty="0">
              <a:latin typeface="Arial" panose="020B0604020202020204" pitchFamily="34" charset="0"/>
              <a:cs typeface="Arial" panose="020B0604020202020204" pitchFamily="34" charset="0"/>
            </a:endParaRPr>
          </a:p>
          <a:p>
            <a:pPr algn="just">
              <a:tabLst>
                <a:tab pos="3200400" algn="l"/>
              </a:tabLst>
            </a:pPr>
            <a:r>
              <a:rPr lang="en-US" sz="1400" dirty="0" smtClean="0">
                <a:latin typeface="Arial" panose="020B0604020202020204" pitchFamily="34" charset="0"/>
                <a:cs typeface="Arial" panose="020B0604020202020204" pitchFamily="34" charset="0"/>
              </a:rPr>
              <a:t>Acute </a:t>
            </a:r>
            <a:r>
              <a:rPr lang="en-US" sz="1400" dirty="0">
                <a:latin typeface="Arial" panose="020B0604020202020204" pitchFamily="34" charset="0"/>
                <a:cs typeface="Arial" panose="020B0604020202020204" pitchFamily="34" charset="0"/>
              </a:rPr>
              <a:t>myocardial </a:t>
            </a:r>
            <a:r>
              <a:rPr lang="en-US" sz="1400" dirty="0" smtClean="0">
                <a:latin typeface="Arial" panose="020B0604020202020204" pitchFamily="34" charset="0"/>
                <a:cs typeface="Arial" panose="020B0604020202020204" pitchFamily="34" charset="0"/>
              </a:rPr>
              <a:t>infarction</a:t>
            </a: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0.0270</a:t>
            </a:r>
            <a:endParaRPr lang="en-US" sz="1400" dirty="0">
              <a:latin typeface="Arial" panose="020B0604020202020204" pitchFamily="34" charset="0"/>
              <a:cs typeface="Arial" panose="020B0604020202020204" pitchFamily="34" charset="0"/>
            </a:endParaRPr>
          </a:p>
          <a:p>
            <a:pPr algn="just">
              <a:tabLst>
                <a:tab pos="3200400" algn="l"/>
              </a:tabLst>
            </a:pPr>
            <a:r>
              <a:rPr lang="en-US" sz="1400" dirty="0">
                <a:latin typeface="Arial" panose="020B0604020202020204" pitchFamily="34" charset="0"/>
                <a:cs typeface="Arial" panose="020B0604020202020204" pitchFamily="34" charset="0"/>
              </a:rPr>
              <a:t>C</a:t>
            </a:r>
            <a:r>
              <a:rPr lang="en-US" sz="1400" dirty="0" smtClean="0">
                <a:latin typeface="Arial" panose="020B0604020202020204" pitchFamily="34" charset="0"/>
                <a:cs typeface="Arial" panose="020B0604020202020204" pitchFamily="34" charset="0"/>
              </a:rPr>
              <a:t>hronic </a:t>
            </a:r>
            <a:r>
              <a:rPr lang="en-US" sz="1400" dirty="0">
                <a:latin typeface="Arial" panose="020B0604020202020204" pitchFamily="34" charset="0"/>
                <a:cs typeface="Arial" panose="020B0604020202020204" pitchFamily="34" charset="0"/>
              </a:rPr>
              <a:t>renal </a:t>
            </a:r>
            <a:r>
              <a:rPr lang="en-US" sz="1400" dirty="0" smtClean="0">
                <a:latin typeface="Arial" panose="020B0604020202020204" pitchFamily="34" charset="0"/>
                <a:cs typeface="Arial" panose="020B0604020202020204" pitchFamily="34" charset="0"/>
              </a:rPr>
              <a:t>failure</a:t>
            </a: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0.0305</a:t>
            </a:r>
          </a:p>
        </p:txBody>
      </p:sp>
      <p:sp>
        <p:nvSpPr>
          <p:cNvPr id="16" name="Rounded Rectangle 15"/>
          <p:cNvSpPr/>
          <p:nvPr/>
        </p:nvSpPr>
        <p:spPr>
          <a:xfrm>
            <a:off x="6282690" y="3341370"/>
            <a:ext cx="4023360" cy="3474720"/>
          </a:xfrm>
          <a:prstGeom prst="roundRect">
            <a:avLst>
              <a:gd name="adj" fmla="val 2383"/>
            </a:avLst>
          </a:prstGeom>
          <a:ln w="76200">
            <a:solidFill>
              <a:srgbClr val="FF00FF"/>
            </a:solidFill>
          </a:ln>
        </p:spPr>
        <p:style>
          <a:lnRef idx="2">
            <a:schemeClr val="accent2"/>
          </a:lnRef>
          <a:fillRef idx="1">
            <a:schemeClr val="lt1"/>
          </a:fillRef>
          <a:effectRef idx="0">
            <a:schemeClr val="accent2"/>
          </a:effectRef>
          <a:fontRef idx="minor">
            <a:schemeClr val="dk1"/>
          </a:fontRef>
        </p:style>
        <p:txBody>
          <a:bodyPr rtlCol="0" anchor="ctr"/>
          <a:lstStyle/>
          <a:p>
            <a:pPr algn="just">
              <a:tabLst>
                <a:tab pos="3140075" algn="l"/>
              </a:tabLst>
            </a:pPr>
            <a:r>
              <a:rPr lang="en-US" sz="1600" dirty="0" smtClean="0">
                <a:latin typeface="Arial" panose="020B0604020202020204" pitchFamily="34" charset="0"/>
                <a:cs typeface="Arial" panose="020B0604020202020204" pitchFamily="34" charset="0"/>
              </a:rPr>
              <a:t>GENE ONTOLOGY 	</a:t>
            </a:r>
            <a:r>
              <a:rPr lang="en-US" sz="1600" dirty="0" err="1" smtClean="0">
                <a:latin typeface="Arial" panose="020B0604020202020204" pitchFamily="34" charset="0"/>
                <a:cs typeface="Arial" panose="020B0604020202020204" pitchFamily="34" charset="0"/>
              </a:rPr>
              <a:t>pValue</a:t>
            </a:r>
            <a:endParaRPr lang="en-US" sz="1600" dirty="0" smtClean="0">
              <a:latin typeface="Arial" panose="020B0604020202020204" pitchFamily="34" charset="0"/>
              <a:cs typeface="Arial" panose="020B0604020202020204" pitchFamily="34" charset="0"/>
            </a:endParaRPr>
          </a:p>
          <a:p>
            <a:pPr algn="just">
              <a:tabLst>
                <a:tab pos="3140075" algn="l"/>
              </a:tabLst>
            </a:pPr>
            <a:r>
              <a:rPr lang="en-US" sz="1400" dirty="0" smtClean="0">
                <a:latin typeface="Arial" panose="020B0604020202020204" pitchFamily="34" charset="0"/>
                <a:cs typeface="Arial" panose="020B0604020202020204" pitchFamily="34" charset="0"/>
              </a:rPr>
              <a:t>structural </a:t>
            </a:r>
            <a:r>
              <a:rPr lang="en-US" sz="1400" dirty="0">
                <a:latin typeface="Arial" panose="020B0604020202020204" pitchFamily="34" charset="0"/>
                <a:cs typeface="Arial" panose="020B0604020202020204" pitchFamily="34" charset="0"/>
              </a:rPr>
              <a:t>molecule activity	</a:t>
            </a:r>
            <a:r>
              <a:rPr lang="en-US" sz="1400" dirty="0" smtClean="0">
                <a:latin typeface="Arial" panose="020B0604020202020204" pitchFamily="34" charset="0"/>
                <a:cs typeface="Arial" panose="020B0604020202020204" pitchFamily="34" charset="0"/>
              </a:rPr>
              <a:t>6.2E-09</a:t>
            </a:r>
          </a:p>
          <a:p>
            <a:pPr algn="just">
              <a:tabLst>
                <a:tab pos="3140075" algn="l"/>
              </a:tabLst>
            </a:pPr>
            <a:r>
              <a:rPr lang="en-US" sz="1400" b="1" dirty="0" smtClean="0">
                <a:solidFill>
                  <a:srgbClr val="FF0000"/>
                </a:solidFill>
                <a:latin typeface="Arial" panose="020B0604020202020204" pitchFamily="34" charset="0"/>
                <a:cs typeface="Arial" panose="020B0604020202020204" pitchFamily="34" charset="0"/>
              </a:rPr>
              <a:t>cytosol</a:t>
            </a:r>
            <a:r>
              <a:rPr lang="en-US" sz="1400" dirty="0" smtClean="0">
                <a:latin typeface="Arial" panose="020B0604020202020204" pitchFamily="34" charset="0"/>
                <a:cs typeface="Arial" panose="020B0604020202020204" pitchFamily="34" charset="0"/>
              </a:rPr>
              <a:t>	1.6E-04</a:t>
            </a:r>
          </a:p>
          <a:p>
            <a:pPr algn="just">
              <a:tabLst>
                <a:tab pos="3140075" algn="l"/>
              </a:tabLst>
            </a:pPr>
            <a:r>
              <a:rPr lang="en-US" sz="1400" b="1" dirty="0" smtClean="0">
                <a:solidFill>
                  <a:srgbClr val="FF0000"/>
                </a:solidFill>
                <a:latin typeface="Arial" panose="020B0604020202020204" pitchFamily="34" charset="0"/>
                <a:cs typeface="Arial" panose="020B0604020202020204" pitchFamily="34" charset="0"/>
              </a:rPr>
              <a:t>cytoskeleton </a:t>
            </a:r>
            <a:r>
              <a:rPr lang="en-US" sz="1400" b="1" dirty="0">
                <a:solidFill>
                  <a:srgbClr val="FF0000"/>
                </a:solidFill>
                <a:latin typeface="Arial" panose="020B0604020202020204" pitchFamily="34" charset="0"/>
                <a:cs typeface="Arial" panose="020B0604020202020204" pitchFamily="34" charset="0"/>
              </a:rPr>
              <a:t>organization</a:t>
            </a: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7.6E-04</a:t>
            </a:r>
            <a:endParaRPr lang="en-US" sz="1400" dirty="0">
              <a:latin typeface="Arial" panose="020B0604020202020204" pitchFamily="34" charset="0"/>
              <a:cs typeface="Arial" panose="020B0604020202020204" pitchFamily="34" charset="0"/>
            </a:endParaRPr>
          </a:p>
          <a:p>
            <a:pPr algn="just">
              <a:tabLst>
                <a:tab pos="3140075" algn="l"/>
              </a:tabLst>
            </a:pPr>
            <a:r>
              <a:rPr lang="en-US" sz="1400" b="1" dirty="0">
                <a:solidFill>
                  <a:srgbClr val="FF0000"/>
                </a:solidFill>
                <a:latin typeface="Arial" panose="020B0604020202020204" pitchFamily="34" charset="0"/>
                <a:cs typeface="Arial" panose="020B0604020202020204" pitchFamily="34" charset="0"/>
              </a:rPr>
              <a:t>cytoskeletal protein </a:t>
            </a:r>
            <a:r>
              <a:rPr lang="en-US" sz="1400" b="1" dirty="0" smtClean="0">
                <a:solidFill>
                  <a:srgbClr val="FF0000"/>
                </a:solidFill>
                <a:latin typeface="Arial" panose="020B0604020202020204" pitchFamily="34" charset="0"/>
                <a:cs typeface="Arial" panose="020B0604020202020204" pitchFamily="34" charset="0"/>
              </a:rPr>
              <a:t>binding</a:t>
            </a: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1.2E-03</a:t>
            </a:r>
            <a:endParaRPr lang="en-US" sz="1400" dirty="0">
              <a:latin typeface="Arial" panose="020B0604020202020204" pitchFamily="34" charset="0"/>
              <a:cs typeface="Arial" panose="020B0604020202020204" pitchFamily="34" charset="0"/>
            </a:endParaRPr>
          </a:p>
          <a:p>
            <a:pPr algn="just">
              <a:tabLst>
                <a:tab pos="3140075" algn="l"/>
              </a:tabLst>
            </a:pPr>
            <a:r>
              <a:rPr lang="en-US" sz="1400" b="1" dirty="0">
                <a:solidFill>
                  <a:srgbClr val="FF0000"/>
                </a:solidFill>
                <a:latin typeface="Arial" panose="020B0604020202020204" pitchFamily="34" charset="0"/>
                <a:cs typeface="Arial" panose="020B0604020202020204" pitchFamily="34" charset="0"/>
              </a:rPr>
              <a:t>actin binding</a:t>
            </a: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1.4E-03</a:t>
            </a:r>
            <a:endParaRPr lang="en-US" sz="1400" dirty="0">
              <a:latin typeface="Arial" panose="020B0604020202020204" pitchFamily="34" charset="0"/>
              <a:cs typeface="Arial" panose="020B0604020202020204" pitchFamily="34" charset="0"/>
            </a:endParaRPr>
          </a:p>
          <a:p>
            <a:pPr algn="just">
              <a:tabLst>
                <a:tab pos="3140075" algn="l"/>
              </a:tabLst>
            </a:pPr>
            <a:r>
              <a:rPr lang="en-US" sz="1400" dirty="0">
                <a:latin typeface="Arial" panose="020B0604020202020204" pitchFamily="34" charset="0"/>
                <a:cs typeface="Arial" panose="020B0604020202020204" pitchFamily="34" charset="0"/>
              </a:rPr>
              <a:t>ribonucleoprotein </a:t>
            </a:r>
            <a:r>
              <a:rPr lang="en-US" sz="1400" dirty="0" smtClean="0">
                <a:latin typeface="Arial" panose="020B0604020202020204" pitchFamily="34" charset="0"/>
                <a:cs typeface="Arial" panose="020B0604020202020204" pitchFamily="34" charset="0"/>
              </a:rPr>
              <a:t>complex	2.5E-03</a:t>
            </a:r>
            <a:endParaRPr lang="en-US" sz="1400" dirty="0">
              <a:latin typeface="Arial" panose="020B0604020202020204" pitchFamily="34" charset="0"/>
              <a:cs typeface="Arial" panose="020B0604020202020204" pitchFamily="34" charset="0"/>
            </a:endParaRPr>
          </a:p>
          <a:p>
            <a:pPr algn="just">
              <a:tabLst>
                <a:tab pos="3140075" algn="l"/>
              </a:tabLst>
            </a:pPr>
            <a:r>
              <a:rPr lang="en-US" sz="1400" dirty="0" err="1" smtClean="0">
                <a:latin typeface="Arial" panose="020B0604020202020204" pitchFamily="34" charset="0"/>
                <a:cs typeface="Arial" panose="020B0604020202020204" pitchFamily="34" charset="0"/>
              </a:rPr>
              <a:t>GTPase</a:t>
            </a:r>
            <a:r>
              <a:rPr lang="en-US" sz="1400" dirty="0" smtClean="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activity	</a:t>
            </a:r>
            <a:r>
              <a:rPr lang="en-US" sz="1400" dirty="0" smtClean="0">
                <a:latin typeface="Arial" panose="020B0604020202020204" pitchFamily="34" charset="0"/>
                <a:cs typeface="Arial" panose="020B0604020202020204" pitchFamily="34" charset="0"/>
              </a:rPr>
              <a:t>7.5E-03</a:t>
            </a:r>
            <a:endParaRPr lang="en-US" sz="1400" dirty="0">
              <a:latin typeface="Arial" panose="020B0604020202020204" pitchFamily="34" charset="0"/>
              <a:cs typeface="Arial" panose="020B0604020202020204" pitchFamily="34" charset="0"/>
            </a:endParaRPr>
          </a:p>
          <a:p>
            <a:pPr algn="just">
              <a:tabLst>
                <a:tab pos="3140075" algn="l"/>
              </a:tabLst>
            </a:pPr>
            <a:r>
              <a:rPr lang="en-US" sz="1400" dirty="0">
                <a:latin typeface="Arial" panose="020B0604020202020204" pitchFamily="34" charset="0"/>
                <a:cs typeface="Arial" panose="020B0604020202020204" pitchFamily="34" charset="0"/>
              </a:rPr>
              <a:t>structural ribosome	</a:t>
            </a:r>
            <a:r>
              <a:rPr lang="en-US" sz="1400" dirty="0" smtClean="0">
                <a:latin typeface="Arial" panose="020B0604020202020204" pitchFamily="34" charset="0"/>
                <a:cs typeface="Arial" panose="020B0604020202020204" pitchFamily="34" charset="0"/>
              </a:rPr>
              <a:t>1.0E-02</a:t>
            </a:r>
            <a:endParaRPr lang="en-US" sz="1400" dirty="0">
              <a:latin typeface="Arial" panose="020B0604020202020204" pitchFamily="34" charset="0"/>
              <a:cs typeface="Arial" panose="020B0604020202020204" pitchFamily="34" charset="0"/>
            </a:endParaRPr>
          </a:p>
          <a:p>
            <a:pPr algn="just">
              <a:tabLst>
                <a:tab pos="3140075" algn="l"/>
              </a:tabLst>
            </a:pPr>
            <a:r>
              <a:rPr lang="en-US" sz="1400" b="1" dirty="0">
                <a:solidFill>
                  <a:srgbClr val="FF0000"/>
                </a:solidFill>
                <a:latin typeface="Arial" panose="020B0604020202020204" pitchFamily="34" charset="0"/>
                <a:cs typeface="Arial" panose="020B0604020202020204" pitchFamily="34" charset="0"/>
              </a:rPr>
              <a:t>actin cytoskeleton</a:t>
            </a: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1.1E-02</a:t>
            </a:r>
            <a:endParaRPr lang="en-US" sz="1400" dirty="0">
              <a:latin typeface="Arial" panose="020B0604020202020204" pitchFamily="34" charset="0"/>
              <a:cs typeface="Arial" panose="020B0604020202020204" pitchFamily="34" charset="0"/>
            </a:endParaRPr>
          </a:p>
          <a:p>
            <a:pPr algn="just">
              <a:tabLst>
                <a:tab pos="3140075" algn="l"/>
              </a:tabLst>
            </a:pPr>
            <a:r>
              <a:rPr lang="en-US" sz="1400" dirty="0">
                <a:latin typeface="Arial" panose="020B0604020202020204" pitchFamily="34" charset="0"/>
                <a:cs typeface="Arial" panose="020B0604020202020204" pitchFamily="34" charset="0"/>
              </a:rPr>
              <a:t>translational elongation	</a:t>
            </a:r>
            <a:r>
              <a:rPr lang="en-US" sz="1400" dirty="0" smtClean="0">
                <a:latin typeface="Arial" panose="020B0604020202020204" pitchFamily="34" charset="0"/>
                <a:cs typeface="Arial" panose="020B0604020202020204" pitchFamily="34" charset="0"/>
              </a:rPr>
              <a:t>1.1E-02</a:t>
            </a:r>
            <a:endParaRPr lang="en-US" sz="1400" dirty="0">
              <a:latin typeface="Arial" panose="020B0604020202020204" pitchFamily="34" charset="0"/>
              <a:cs typeface="Arial" panose="020B0604020202020204" pitchFamily="34" charset="0"/>
            </a:endParaRPr>
          </a:p>
          <a:p>
            <a:pPr algn="just">
              <a:tabLst>
                <a:tab pos="3140075" algn="l"/>
              </a:tabLst>
            </a:pPr>
            <a:r>
              <a:rPr lang="en-US" sz="1400" b="1" dirty="0" smtClean="0">
                <a:solidFill>
                  <a:srgbClr val="FF0000"/>
                </a:solidFill>
                <a:latin typeface="Arial" panose="020B0604020202020204" pitchFamily="34" charset="0"/>
                <a:cs typeface="Arial" panose="020B0604020202020204" pitchFamily="34" charset="0"/>
              </a:rPr>
              <a:t>actin filament-based process</a:t>
            </a: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1.3E-02</a:t>
            </a:r>
            <a:endParaRPr lang="en-US" sz="1400" dirty="0">
              <a:latin typeface="Arial" panose="020B0604020202020204" pitchFamily="34" charset="0"/>
              <a:cs typeface="Arial" panose="020B0604020202020204" pitchFamily="34" charset="0"/>
            </a:endParaRPr>
          </a:p>
          <a:p>
            <a:pPr algn="just">
              <a:tabLst>
                <a:tab pos="3140075" algn="l"/>
              </a:tabLst>
            </a:pPr>
            <a:r>
              <a:rPr lang="en-US" sz="1400" dirty="0">
                <a:latin typeface="Arial" panose="020B0604020202020204" pitchFamily="34" charset="0"/>
                <a:cs typeface="Arial" panose="020B0604020202020204" pitchFamily="34" charset="0"/>
              </a:rPr>
              <a:t>blood vessel </a:t>
            </a:r>
            <a:r>
              <a:rPr lang="en-US" sz="1400" dirty="0" smtClean="0">
                <a:latin typeface="Arial" panose="020B0604020202020204" pitchFamily="34" charset="0"/>
                <a:cs typeface="Arial" panose="020B0604020202020204" pitchFamily="34" charset="0"/>
              </a:rPr>
              <a:t>development</a:t>
            </a: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1.5E-02</a:t>
            </a:r>
            <a:endParaRPr lang="en-US" sz="1400" dirty="0">
              <a:latin typeface="Arial" panose="020B0604020202020204" pitchFamily="34" charset="0"/>
              <a:cs typeface="Arial" panose="020B0604020202020204" pitchFamily="34" charset="0"/>
            </a:endParaRPr>
          </a:p>
          <a:p>
            <a:pPr algn="just">
              <a:tabLst>
                <a:tab pos="3140075" algn="l"/>
              </a:tabLst>
            </a:pPr>
            <a:r>
              <a:rPr lang="en-US" sz="1400" dirty="0">
                <a:latin typeface="Arial" panose="020B0604020202020204" pitchFamily="34" charset="0"/>
                <a:cs typeface="Arial" panose="020B0604020202020204" pitchFamily="34" charset="0"/>
              </a:rPr>
              <a:t>vasculature development	</a:t>
            </a:r>
            <a:r>
              <a:rPr lang="en-US" sz="1400" dirty="0" smtClean="0">
                <a:latin typeface="Arial" panose="020B0604020202020204" pitchFamily="34" charset="0"/>
                <a:cs typeface="Arial" panose="020B0604020202020204" pitchFamily="34" charset="0"/>
              </a:rPr>
              <a:t>1.9E-02</a:t>
            </a:r>
            <a:endParaRPr lang="en-US" sz="1400" dirty="0">
              <a:latin typeface="Arial" panose="020B0604020202020204" pitchFamily="34" charset="0"/>
              <a:cs typeface="Arial" panose="020B0604020202020204" pitchFamily="34" charset="0"/>
            </a:endParaRPr>
          </a:p>
          <a:p>
            <a:pPr algn="just">
              <a:tabLst>
                <a:tab pos="3140075" algn="l"/>
              </a:tabLst>
            </a:pPr>
            <a:r>
              <a:rPr lang="en-US" sz="1400" b="1" dirty="0">
                <a:solidFill>
                  <a:srgbClr val="FF0000"/>
                </a:solidFill>
                <a:latin typeface="Arial" panose="020B0604020202020204" pitchFamily="34" charset="0"/>
                <a:cs typeface="Arial" panose="020B0604020202020204" pitchFamily="34" charset="0"/>
              </a:rPr>
              <a:t>cytoskeleton</a:t>
            </a: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3.0E-02</a:t>
            </a:r>
            <a:endParaRPr lang="en-US" sz="1400" dirty="0">
              <a:latin typeface="Arial" panose="020B0604020202020204" pitchFamily="34" charset="0"/>
              <a:cs typeface="Arial" panose="020B0604020202020204" pitchFamily="34" charset="0"/>
            </a:endParaRPr>
          </a:p>
          <a:p>
            <a:pPr algn="just">
              <a:tabLst>
                <a:tab pos="3140075" algn="l"/>
              </a:tabLst>
            </a:pPr>
            <a:r>
              <a:rPr lang="en-US" sz="1400" dirty="0">
                <a:latin typeface="Arial" panose="020B0604020202020204" pitchFamily="34" charset="0"/>
                <a:cs typeface="Arial" panose="020B0604020202020204" pitchFamily="34" charset="0"/>
              </a:rPr>
              <a:t>blood vessel morphogenesis	</a:t>
            </a:r>
            <a:r>
              <a:rPr lang="en-US" sz="1400" dirty="0" smtClean="0">
                <a:latin typeface="Arial" panose="020B0604020202020204" pitchFamily="34" charset="0"/>
                <a:cs typeface="Arial" panose="020B0604020202020204" pitchFamily="34" charset="0"/>
              </a:rPr>
              <a:t>3.0E-02</a:t>
            </a:r>
            <a:endParaRPr lang="en-US" sz="1400" dirty="0">
              <a:latin typeface="Arial" panose="020B0604020202020204" pitchFamily="34" charset="0"/>
              <a:cs typeface="Arial" panose="020B0604020202020204" pitchFamily="34" charset="0"/>
            </a:endParaRPr>
          </a:p>
        </p:txBody>
      </p:sp>
      <p:sp>
        <p:nvSpPr>
          <p:cNvPr id="10" name="TextBox 9"/>
          <p:cNvSpPr txBox="1"/>
          <p:nvPr/>
        </p:nvSpPr>
        <p:spPr>
          <a:xfrm>
            <a:off x="205308" y="6370432"/>
            <a:ext cx="3636331" cy="369332"/>
          </a:xfrm>
          <a:prstGeom prst="rect">
            <a:avLst/>
          </a:prstGeom>
          <a:noFill/>
        </p:spPr>
        <p:txBody>
          <a:bodyPr wrap="square" rtlCol="0">
            <a:spAutoFit/>
          </a:bodyPr>
          <a:lstStyle/>
          <a:p>
            <a:r>
              <a:rPr lang="en-US" altLang="zh-CN" i="1" dirty="0" smtClean="0"/>
              <a:t>Alberto</a:t>
            </a:r>
            <a:endParaRPr lang="en-US" i="1" dirty="0"/>
          </a:p>
        </p:txBody>
      </p:sp>
    </p:spTree>
    <p:extLst>
      <p:ext uri="{BB962C8B-B14F-4D97-AF65-F5344CB8AC3E}">
        <p14:creationId xmlns:p14="http://schemas.microsoft.com/office/powerpoint/2010/main" val="156413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35" presetClass="path" presetSubtype="0" accel="50000" decel="50000" fill="hold" grpId="1" nodeType="clickEffect">
                                  <p:stCondLst>
                                    <p:cond delay="0"/>
                                  </p:stCondLst>
                                  <p:childTnLst>
                                    <p:animMotion origin="layout" path="M 2.29167E-6 3.7037E-6 L -0.15951 0.00231 " pathEditMode="relative" rAng="0" ptsTypes="AA">
                                      <p:cBhvr>
                                        <p:cTn id="23" dur="2000" fill="hold"/>
                                        <p:tgtEl>
                                          <p:spTgt spid="14"/>
                                        </p:tgtEl>
                                        <p:attrNameLst>
                                          <p:attrName>ppt_x</p:attrName>
                                          <p:attrName>ppt_y</p:attrName>
                                        </p:attrNameLst>
                                      </p:cBhvr>
                                      <p:rCtr x="-7982" y="116"/>
                                    </p:animMotion>
                                  </p:childTnLst>
                                </p:cTn>
                              </p:par>
                            </p:childTnLst>
                          </p:cTn>
                        </p:par>
                        <p:par>
                          <p:cTn id="24" fill="hold">
                            <p:stCondLst>
                              <p:cond delay="2000"/>
                            </p:stCondLst>
                            <p:childTnLst>
                              <p:par>
                                <p:cTn id="25" presetID="22" presetClass="entr" presetSubtype="1"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500"/>
                                        <p:tgtEl>
                                          <p:spTgt spid="16"/>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2" grpId="0" animBg="1"/>
      <p:bldP spid="13" grpId="0" animBg="1"/>
      <p:bldP spid="14" grpId="0" animBg="1"/>
      <p:bldP spid="14" grpId="1" animBg="1"/>
      <p:bldP spid="16" grpId="0" animBg="1"/>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935" t="4698" r="2016" b="47474"/>
          <a:stretch/>
        </p:blipFill>
        <p:spPr>
          <a:xfrm>
            <a:off x="1695450" y="679450"/>
            <a:ext cx="8801100" cy="3014726"/>
          </a:xfrm>
          <a:prstGeom prst="rect">
            <a:avLst/>
          </a:prstGeom>
        </p:spPr>
      </p:pic>
      <p:sp>
        <p:nvSpPr>
          <p:cNvPr id="2" name="Rectangle 1"/>
          <p:cNvSpPr/>
          <p:nvPr/>
        </p:nvSpPr>
        <p:spPr>
          <a:xfrm>
            <a:off x="1130300" y="3594100"/>
            <a:ext cx="9575800" cy="3092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dirty="0" err="1" smtClean="0">
                <a:solidFill>
                  <a:schemeClr val="tx1"/>
                </a:solidFill>
              </a:rPr>
              <a:t>Aranguren</a:t>
            </a:r>
            <a:r>
              <a:rPr lang="en-US" sz="1400" dirty="0" smtClean="0">
                <a:solidFill>
                  <a:schemeClr val="tx1"/>
                </a:solidFill>
              </a:rPr>
              <a:t> et al, Blood 2013</a:t>
            </a:r>
            <a:endParaRPr lang="en-GB" sz="1400" dirty="0">
              <a:solidFill>
                <a:schemeClr val="tx1"/>
              </a:solidFill>
            </a:endParaRPr>
          </a:p>
        </p:txBody>
      </p:sp>
      <p:sp>
        <p:nvSpPr>
          <p:cNvPr id="5" name="Rectangle 4"/>
          <p:cNvSpPr/>
          <p:nvPr/>
        </p:nvSpPr>
        <p:spPr>
          <a:xfrm>
            <a:off x="640876" y="3920744"/>
            <a:ext cx="10986448" cy="2529923"/>
          </a:xfrm>
          <a:prstGeom prst="rect">
            <a:avLst/>
          </a:prstGeom>
        </p:spPr>
        <p:txBody>
          <a:bodyPr wrap="square">
            <a:spAutoFit/>
          </a:bodyPr>
          <a:lstStyle/>
          <a:p>
            <a:pPr algn="ctr">
              <a:lnSpc>
                <a:spcPct val="110000"/>
              </a:lnSpc>
            </a:pPr>
            <a:r>
              <a:rPr lang="en-US" sz="3600" b="1" dirty="0" smtClean="0">
                <a:solidFill>
                  <a:srgbClr val="0000FF"/>
                </a:solidFill>
              </a:rPr>
              <a:t>Hypothesis</a:t>
            </a:r>
            <a:endParaRPr lang="en-US" sz="3600" b="1" dirty="0" smtClean="0"/>
          </a:p>
          <a:p>
            <a:pPr algn="ctr">
              <a:lnSpc>
                <a:spcPct val="110000"/>
              </a:lnSpc>
            </a:pPr>
            <a:r>
              <a:rPr lang="en-US" sz="3600" b="1" dirty="0" smtClean="0"/>
              <a:t>miRNAs control vascular </a:t>
            </a:r>
            <a:r>
              <a:rPr lang="en-US" sz="3600" b="1" dirty="0"/>
              <a:t>cells </a:t>
            </a:r>
            <a:r>
              <a:rPr lang="en-US" sz="3600" b="1" dirty="0" smtClean="0"/>
              <a:t>mechanical homeostasis during increased loading or stiffness</a:t>
            </a:r>
            <a:endParaRPr lang="en-US" sz="3600" dirty="0"/>
          </a:p>
        </p:txBody>
      </p:sp>
    </p:spTree>
    <p:extLst>
      <p:ext uri="{BB962C8B-B14F-4D97-AF65-F5344CB8AC3E}">
        <p14:creationId xmlns:p14="http://schemas.microsoft.com/office/powerpoint/2010/main" val="6394149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98386"/>
            <a:ext cx="12192000" cy="461665"/>
          </a:xfrm>
          <a:prstGeom prst="rect">
            <a:avLst/>
          </a:prstGeom>
          <a:noFill/>
        </p:spPr>
        <p:txBody>
          <a:bodyPr wrap="square" rtlCol="0">
            <a:spAutoFit/>
          </a:bodyPr>
          <a:lstStyle/>
          <a:p>
            <a:pPr algn="ctr"/>
            <a:r>
              <a:rPr lang="en-US" sz="2400" b="1" dirty="0" smtClean="0">
                <a:solidFill>
                  <a:srgbClr val="0000FF"/>
                </a:solidFill>
                <a:latin typeface="Arial" panose="020B0604020202020204" pitchFamily="34" charset="0"/>
                <a:cs typeface="Arial" panose="020B0604020202020204" pitchFamily="34" charset="0"/>
              </a:rPr>
              <a:t>DEG analysis of fresh </a:t>
            </a:r>
            <a:r>
              <a:rPr lang="en-US" sz="2400" b="1" i="1" dirty="0" smtClean="0">
                <a:solidFill>
                  <a:srgbClr val="0000FF"/>
                </a:solidFill>
                <a:latin typeface="Arial" panose="020B0604020202020204" pitchFamily="34" charset="0"/>
                <a:cs typeface="Arial" panose="020B0604020202020204" pitchFamily="34" charset="0"/>
              </a:rPr>
              <a:t>Vs</a:t>
            </a:r>
            <a:r>
              <a:rPr lang="en-US" sz="2400" b="1" dirty="0" smtClean="0">
                <a:solidFill>
                  <a:srgbClr val="0000FF"/>
                </a:solidFill>
                <a:latin typeface="Arial" panose="020B0604020202020204" pitchFamily="34" charset="0"/>
                <a:cs typeface="Arial" panose="020B0604020202020204" pitchFamily="34" charset="0"/>
              </a:rPr>
              <a:t> cultured HUAEC and HUVEC cells</a:t>
            </a:r>
            <a:endParaRPr lang="en-GB" sz="2400" b="1" dirty="0">
              <a:solidFill>
                <a:srgbClr val="0000FF"/>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8363"/>
          <a:stretch/>
        </p:blipFill>
        <p:spPr>
          <a:xfrm>
            <a:off x="-1" y="1073309"/>
            <a:ext cx="6312631" cy="5784691"/>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b="41178"/>
          <a:stretch/>
        </p:blipFill>
        <p:spPr>
          <a:xfrm>
            <a:off x="6312631" y="471677"/>
            <a:ext cx="5486400" cy="3605023"/>
          </a:xfrm>
          <a:prstGeom prst="rect">
            <a:avLst/>
          </a:prstGeom>
        </p:spPr>
      </p:pic>
      <p:sp>
        <p:nvSpPr>
          <p:cNvPr id="3" name="Oval 2"/>
          <p:cNvSpPr/>
          <p:nvPr/>
        </p:nvSpPr>
        <p:spPr>
          <a:xfrm rot="3060000">
            <a:off x="4028668" y="824229"/>
            <a:ext cx="1426534" cy="3183272"/>
          </a:xfrm>
          <a:prstGeom prst="ellipse">
            <a:avLst/>
          </a:prstGeom>
          <a:noFill/>
          <a:ln w="28575" cmpd="sng">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rot="2940000">
            <a:off x="1533880" y="3178901"/>
            <a:ext cx="1305568" cy="2989042"/>
          </a:xfrm>
          <a:prstGeom prst="ellipse">
            <a:avLst/>
          </a:prstGeom>
          <a:noFill/>
          <a:ln w="28575" cmpd="sng">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59029"/>
          <a:stretch/>
        </p:blipFill>
        <p:spPr>
          <a:xfrm>
            <a:off x="6312631" y="4140200"/>
            <a:ext cx="5486400" cy="2511008"/>
          </a:xfrm>
          <a:prstGeom prst="rect">
            <a:avLst/>
          </a:prstGeom>
        </p:spPr>
      </p:pic>
    </p:spTree>
    <p:extLst>
      <p:ext uri="{BB962C8B-B14F-4D97-AF65-F5344CB8AC3E}">
        <p14:creationId xmlns:p14="http://schemas.microsoft.com/office/powerpoint/2010/main" val="7941572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298276" y="1118613"/>
            <a:ext cx="10155605" cy="4572000"/>
            <a:chOff x="470140" y="1647577"/>
            <a:chExt cx="10155605" cy="4572000"/>
          </a:xfrm>
        </p:grpSpPr>
        <p:grpSp>
          <p:nvGrpSpPr>
            <p:cNvPr id="6" name="Group 5"/>
            <p:cNvGrpSpPr/>
            <p:nvPr/>
          </p:nvGrpSpPr>
          <p:grpSpPr>
            <a:xfrm>
              <a:off x="470140" y="1647577"/>
              <a:ext cx="9845054" cy="4572000"/>
              <a:chOff x="159589" y="1647577"/>
              <a:chExt cx="9845054" cy="4572000"/>
            </a:xfrm>
          </p:grpSpPr>
          <p:pic>
            <p:nvPicPr>
              <p:cNvPr id="2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1726" r="13730" b="65047"/>
              <a:stretch/>
            </p:blipFill>
            <p:spPr bwMode="auto">
              <a:xfrm>
                <a:off x="159589" y="1647577"/>
                <a:ext cx="9845054" cy="4572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4"/>
              <p:cNvSpPr/>
              <p:nvPr/>
            </p:nvSpPr>
            <p:spPr>
              <a:xfrm>
                <a:off x="3830130" y="5447477"/>
                <a:ext cx="1708030" cy="483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Degradation</a:t>
                </a:r>
                <a:endParaRPr lang="en-GB" dirty="0">
                  <a:solidFill>
                    <a:schemeClr val="tx1"/>
                  </a:solidFill>
                </a:endParaRPr>
              </a:p>
            </p:txBody>
          </p:sp>
          <p:sp>
            <p:nvSpPr>
              <p:cNvPr id="10" name="Rectangle 9"/>
              <p:cNvSpPr/>
              <p:nvPr/>
            </p:nvSpPr>
            <p:spPr>
              <a:xfrm>
                <a:off x="7064035" y="5447477"/>
                <a:ext cx="1708030" cy="483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Degradation</a:t>
                </a:r>
                <a:endParaRPr lang="en-GB" dirty="0">
                  <a:solidFill>
                    <a:schemeClr val="tx1"/>
                  </a:solidFill>
                </a:endParaRPr>
              </a:p>
            </p:txBody>
          </p:sp>
        </p:grpSp>
        <p:sp>
          <p:nvSpPr>
            <p:cNvPr id="7" name="Rectangle 6"/>
            <p:cNvSpPr/>
            <p:nvPr/>
          </p:nvSpPr>
          <p:spPr>
            <a:xfrm>
              <a:off x="8539152" y="4496142"/>
              <a:ext cx="2086593" cy="187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Protein fluctuation</a:t>
              </a:r>
              <a:endParaRPr lang="en-GB" dirty="0">
                <a:solidFill>
                  <a:schemeClr val="tx1"/>
                </a:solidFill>
              </a:endParaRPr>
            </a:p>
          </p:txBody>
        </p:sp>
      </p:grpSp>
      <p:sp>
        <p:nvSpPr>
          <p:cNvPr id="3" name="Rectangle 2"/>
          <p:cNvSpPr/>
          <p:nvPr/>
        </p:nvSpPr>
        <p:spPr>
          <a:xfrm>
            <a:off x="0" y="5716777"/>
            <a:ext cx="11869948" cy="646331"/>
          </a:xfrm>
          <a:prstGeom prst="rect">
            <a:avLst/>
          </a:prstGeom>
        </p:spPr>
        <p:txBody>
          <a:bodyPr wrap="square">
            <a:spAutoFit/>
          </a:bodyPr>
          <a:lstStyle/>
          <a:p>
            <a:pPr marL="342900" indent="-342900">
              <a:buFont typeface="+mj-lt"/>
              <a:buAutoNum type="arabicPeriod"/>
            </a:pPr>
            <a:r>
              <a:rPr lang="en-US" dirty="0"/>
              <a:t>Poisson fluctuations in mRNA abundance arising from random birth and death of individual mRNA </a:t>
            </a:r>
            <a:r>
              <a:rPr lang="en-US" dirty="0" smtClean="0"/>
              <a:t>transcripts</a:t>
            </a:r>
          </a:p>
          <a:p>
            <a:pPr marL="342900" indent="-342900">
              <a:buFont typeface="+mj-lt"/>
              <a:buAutoNum type="arabicPeriod"/>
            </a:pPr>
            <a:r>
              <a:rPr lang="en-US" dirty="0" smtClean="0"/>
              <a:t>Promoter </a:t>
            </a:r>
            <a:r>
              <a:rPr lang="en-US" dirty="0"/>
              <a:t>fluctuations arising from stochastic promoter transitions between different transcriptional </a:t>
            </a:r>
            <a:r>
              <a:rPr lang="en-US" dirty="0" smtClean="0"/>
              <a:t>states</a:t>
            </a:r>
            <a:endParaRPr lang="en-GB" dirty="0"/>
          </a:p>
        </p:txBody>
      </p:sp>
      <p:sp>
        <p:nvSpPr>
          <p:cNvPr id="11" name="Rectangle 10"/>
          <p:cNvSpPr/>
          <p:nvPr/>
        </p:nvSpPr>
        <p:spPr>
          <a:xfrm>
            <a:off x="6556075" y="3456440"/>
            <a:ext cx="1811548" cy="2234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9522680" y="5338696"/>
            <a:ext cx="2669320" cy="276999"/>
          </a:xfrm>
          <a:prstGeom prst="rect">
            <a:avLst/>
          </a:prstGeom>
        </p:spPr>
        <p:txBody>
          <a:bodyPr wrap="none">
            <a:spAutoFit/>
          </a:bodyPr>
          <a:lstStyle/>
          <a:p>
            <a:r>
              <a:rPr lang="en-GB" sz="1200" dirty="0" smtClean="0">
                <a:solidFill>
                  <a:srgbClr val="262626"/>
                </a:solidFill>
              </a:rPr>
              <a:t>J.M</a:t>
            </a:r>
            <a:r>
              <a:rPr lang="en-GB" sz="1200" dirty="0">
                <a:solidFill>
                  <a:srgbClr val="262626"/>
                </a:solidFill>
              </a:rPr>
              <a:t>. </a:t>
            </a:r>
            <a:r>
              <a:rPr lang="en-GB" sz="1200" dirty="0" err="1" smtClean="0">
                <a:solidFill>
                  <a:srgbClr val="262626"/>
                </a:solidFill>
              </a:rPr>
              <a:t>Schmiedel</a:t>
            </a:r>
            <a:r>
              <a:rPr lang="en-GB" sz="1200" dirty="0" smtClean="0">
                <a:solidFill>
                  <a:srgbClr val="262626"/>
                </a:solidFill>
              </a:rPr>
              <a:t> et al., Science, 2015</a:t>
            </a:r>
          </a:p>
        </p:txBody>
      </p:sp>
      <p:sp>
        <p:nvSpPr>
          <p:cNvPr id="15" name="Rectangle 14"/>
          <p:cNvSpPr/>
          <p:nvPr/>
        </p:nvSpPr>
        <p:spPr>
          <a:xfrm>
            <a:off x="9522680" y="6362632"/>
            <a:ext cx="2542684" cy="276999"/>
          </a:xfrm>
          <a:prstGeom prst="rect">
            <a:avLst/>
          </a:prstGeom>
        </p:spPr>
        <p:txBody>
          <a:bodyPr wrap="none">
            <a:spAutoFit/>
          </a:bodyPr>
          <a:lstStyle/>
          <a:p>
            <a:r>
              <a:rPr lang="en-GB" sz="1200" dirty="0" smtClean="0"/>
              <a:t>A. </a:t>
            </a:r>
            <a:r>
              <a:rPr lang="en-GB" sz="1200" dirty="0"/>
              <a:t>Singh</a:t>
            </a:r>
            <a:r>
              <a:rPr lang="en-GB" sz="1200" dirty="0" smtClean="0">
                <a:solidFill>
                  <a:srgbClr val="262626"/>
                </a:solidFill>
              </a:rPr>
              <a:t> et al., </a:t>
            </a:r>
            <a:r>
              <a:rPr lang="en-GB" sz="1200" dirty="0" err="1">
                <a:solidFill>
                  <a:srgbClr val="262626"/>
                </a:solidFill>
              </a:rPr>
              <a:t>Mol</a:t>
            </a:r>
            <a:r>
              <a:rPr lang="en-GB" sz="1200" dirty="0">
                <a:solidFill>
                  <a:srgbClr val="262626"/>
                </a:solidFill>
              </a:rPr>
              <a:t> </a:t>
            </a:r>
            <a:r>
              <a:rPr lang="en-GB" sz="1200" dirty="0" err="1">
                <a:solidFill>
                  <a:srgbClr val="262626"/>
                </a:solidFill>
              </a:rPr>
              <a:t>Syst</a:t>
            </a:r>
            <a:r>
              <a:rPr lang="en-GB" sz="1200" dirty="0">
                <a:solidFill>
                  <a:srgbClr val="262626"/>
                </a:solidFill>
              </a:rPr>
              <a:t> </a:t>
            </a:r>
            <a:r>
              <a:rPr lang="en-GB" sz="1200" dirty="0" err="1" smtClean="0">
                <a:solidFill>
                  <a:srgbClr val="262626"/>
                </a:solidFill>
              </a:rPr>
              <a:t>Biol</a:t>
            </a:r>
            <a:r>
              <a:rPr lang="en-GB" sz="1200" dirty="0" smtClean="0">
                <a:solidFill>
                  <a:srgbClr val="262626"/>
                </a:solidFill>
              </a:rPr>
              <a:t>, 2013</a:t>
            </a:r>
          </a:p>
        </p:txBody>
      </p:sp>
      <p:sp>
        <p:nvSpPr>
          <p:cNvPr id="14" name="Title 1"/>
          <p:cNvSpPr txBox="1">
            <a:spLocks/>
          </p:cNvSpPr>
          <p:nvPr/>
        </p:nvSpPr>
        <p:spPr>
          <a:xfrm>
            <a:off x="249606" y="17930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err="1" smtClean="0"/>
              <a:t>miRNAs</a:t>
            </a:r>
            <a:r>
              <a:rPr lang="en-US" altLang="zh-CN" dirty="0" smtClean="0"/>
              <a:t> control protein expression noises</a:t>
            </a:r>
            <a:endParaRPr lang="en-US" dirty="0"/>
          </a:p>
        </p:txBody>
      </p:sp>
    </p:spTree>
    <p:extLst>
      <p:ext uri="{BB962C8B-B14F-4D97-AF65-F5344CB8AC3E}">
        <p14:creationId xmlns:p14="http://schemas.microsoft.com/office/powerpoint/2010/main" val="11953291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par>
                                <p:cTn id="20" presetID="1"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P spid="2" grpId="0"/>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28979" y="2294576"/>
            <a:ext cx="2270206" cy="415498"/>
          </a:xfrm>
          <a:prstGeom prst="rect">
            <a:avLst/>
          </a:prstGeom>
          <a:noFill/>
        </p:spPr>
        <p:txBody>
          <a:bodyPr wrap="square" rtlCol="0">
            <a:spAutoFit/>
          </a:bodyPr>
          <a:lstStyle/>
          <a:p>
            <a:r>
              <a:rPr lang="en-US" sz="1050" dirty="0" smtClean="0"/>
              <a:t>n= 65-107 Cells (10 10x fields of view)</a:t>
            </a:r>
          </a:p>
          <a:p>
            <a:r>
              <a:rPr lang="en-US" sz="1050" dirty="0" smtClean="0"/>
              <a:t>***p&lt;0.001</a:t>
            </a:r>
            <a:endParaRPr lang="en-US" sz="1050" dirty="0"/>
          </a:p>
        </p:txBody>
      </p:sp>
      <p:sp>
        <p:nvSpPr>
          <p:cNvPr id="5" name="TextBox 4"/>
          <p:cNvSpPr txBox="1"/>
          <p:nvPr/>
        </p:nvSpPr>
        <p:spPr>
          <a:xfrm>
            <a:off x="7767915" y="4284447"/>
            <a:ext cx="2697743" cy="415498"/>
          </a:xfrm>
          <a:prstGeom prst="rect">
            <a:avLst/>
          </a:prstGeom>
          <a:noFill/>
        </p:spPr>
        <p:txBody>
          <a:bodyPr wrap="square" rtlCol="0">
            <a:spAutoFit/>
          </a:bodyPr>
          <a:lstStyle/>
          <a:p>
            <a:r>
              <a:rPr lang="en-US" sz="1050" dirty="0" smtClean="0"/>
              <a:t>n= 1262-3082 Adhesions from 10 Cells/ group</a:t>
            </a:r>
          </a:p>
          <a:p>
            <a:r>
              <a:rPr lang="en-US" sz="1050" dirty="0" smtClean="0"/>
              <a:t>***p&lt;0.001</a:t>
            </a:r>
            <a:endParaRPr lang="en-US" sz="1050" dirty="0"/>
          </a:p>
        </p:txBody>
      </p:sp>
      <p:grpSp>
        <p:nvGrpSpPr>
          <p:cNvPr id="9" name="Group 8"/>
          <p:cNvGrpSpPr/>
          <p:nvPr/>
        </p:nvGrpSpPr>
        <p:grpSpPr>
          <a:xfrm>
            <a:off x="6132766" y="963532"/>
            <a:ext cx="1257111" cy="1722360"/>
            <a:chOff x="6392283" y="464695"/>
            <a:chExt cx="1685794" cy="2263515"/>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924" t="10320" r="42290" b="15873"/>
            <a:stretch/>
          </p:blipFill>
          <p:spPr>
            <a:xfrm>
              <a:off x="6392283" y="464695"/>
              <a:ext cx="1657436" cy="2248525"/>
            </a:xfrm>
            <a:prstGeom prst="rect">
              <a:avLst/>
            </a:prstGeom>
          </p:spPr>
        </p:pic>
        <p:pic>
          <p:nvPicPr>
            <p:cNvPr id="36" name="Picture 35"/>
            <p:cNvPicPr>
              <a:picLocks noChangeAspect="1"/>
            </p:cNvPicPr>
            <p:nvPr/>
          </p:nvPicPr>
          <p:blipFill rotWithShape="1">
            <a:blip r:embed="rId4" cstate="print">
              <a:extLst>
                <a:ext uri="{28A0092B-C50C-407E-A947-70E740481C1C}">
                  <a14:useLocalDpi xmlns:a14="http://schemas.microsoft.com/office/drawing/2010/main" val="0"/>
                </a:ext>
              </a:extLst>
            </a:blip>
            <a:srcRect l="57236" t="11833" r="11705" b="15343"/>
            <a:stretch/>
          </p:blipFill>
          <p:spPr>
            <a:xfrm>
              <a:off x="7121012" y="509666"/>
              <a:ext cx="957065" cy="2218544"/>
            </a:xfrm>
            <a:prstGeom prst="rect">
              <a:avLst/>
            </a:prstGeom>
          </p:spPr>
        </p:pic>
      </p:grpSp>
      <p:grpSp>
        <p:nvGrpSpPr>
          <p:cNvPr id="8" name="Group 7"/>
          <p:cNvGrpSpPr/>
          <p:nvPr/>
        </p:nvGrpSpPr>
        <p:grpSpPr>
          <a:xfrm>
            <a:off x="1645919" y="749807"/>
            <a:ext cx="4334517" cy="5971197"/>
            <a:chOff x="757387" y="273455"/>
            <a:chExt cx="4729274" cy="6340210"/>
          </a:xfrm>
        </p:grpSpPr>
        <p:grpSp>
          <p:nvGrpSpPr>
            <p:cNvPr id="6" name="Group 5"/>
            <p:cNvGrpSpPr>
              <a:grpSpLocks noChangeAspect="1"/>
            </p:cNvGrpSpPr>
            <p:nvPr/>
          </p:nvGrpSpPr>
          <p:grpSpPr>
            <a:xfrm>
              <a:off x="1129431" y="667875"/>
              <a:ext cx="4357230" cy="5945790"/>
              <a:chOff x="1314681" y="13118"/>
              <a:chExt cx="5066219" cy="6913260"/>
            </a:xfrm>
          </p:grpSpPr>
          <p:pic>
            <p:nvPicPr>
              <p:cNvPr id="19" name="Picture 18"/>
              <p:cNvPicPr preferRelativeResize="0">
                <a:picLocks/>
              </p:cNvPicPr>
              <p:nvPr/>
            </p:nvPicPr>
            <p:blipFill rotWithShape="1">
              <a:blip r:embed="rId5" cstate="print">
                <a:extLst>
                  <a:ext uri="{28A0092B-C50C-407E-A947-70E740481C1C}">
                    <a14:useLocalDpi xmlns:a14="http://schemas.microsoft.com/office/drawing/2010/main" val="0"/>
                  </a:ext>
                </a:extLst>
              </a:blip>
              <a:srcRect l="23095" r="18199"/>
              <a:stretch/>
            </p:blipFill>
            <p:spPr>
              <a:xfrm>
                <a:off x="1314681" y="2333793"/>
                <a:ext cx="1828800" cy="2286000"/>
              </a:xfrm>
              <a:prstGeom prst="rect">
                <a:avLst/>
              </a:prstGeom>
            </p:spPr>
          </p:pic>
          <p:pic>
            <p:nvPicPr>
              <p:cNvPr id="20" name="Picture 19"/>
              <p:cNvPicPr preferRelativeResize="0">
                <a:picLocks/>
              </p:cNvPicPr>
              <p:nvPr/>
            </p:nvPicPr>
            <p:blipFill rotWithShape="1">
              <a:blip r:embed="rId6" cstate="print">
                <a:extLst>
                  <a:ext uri="{28A0092B-C50C-407E-A947-70E740481C1C}">
                    <a14:useLocalDpi xmlns:a14="http://schemas.microsoft.com/office/drawing/2010/main" val="0"/>
                  </a:ext>
                </a:extLst>
              </a:blip>
              <a:srcRect l="23705" r="18440"/>
              <a:stretch/>
            </p:blipFill>
            <p:spPr>
              <a:xfrm>
                <a:off x="1314681" y="13118"/>
                <a:ext cx="1828800" cy="2286000"/>
              </a:xfrm>
              <a:prstGeom prst="rect">
                <a:avLst/>
              </a:prstGeom>
            </p:spPr>
          </p:pic>
          <p:pic>
            <p:nvPicPr>
              <p:cNvPr id="23" name="Picture 22"/>
              <p:cNvPicPr preferRelativeResize="0">
                <a:picLocks/>
              </p:cNvPicPr>
              <p:nvPr/>
            </p:nvPicPr>
            <p:blipFill>
              <a:blip r:embed="rId7" cstate="print">
                <a:extLst>
                  <a:ext uri="{28A0092B-C50C-407E-A947-70E740481C1C}">
                    <a14:useLocalDpi xmlns:a14="http://schemas.microsoft.com/office/drawing/2010/main" val="0"/>
                  </a:ext>
                </a:extLst>
              </a:blip>
              <a:stretch>
                <a:fillRect/>
              </a:stretch>
            </p:blipFill>
            <p:spPr>
              <a:xfrm>
                <a:off x="3171295" y="2328289"/>
                <a:ext cx="3200400" cy="2286000"/>
              </a:xfrm>
              <a:prstGeom prst="rect">
                <a:avLst/>
              </a:prstGeom>
            </p:spPr>
          </p:pic>
          <p:pic>
            <p:nvPicPr>
              <p:cNvPr id="28" name="Picture 27"/>
              <p:cNvPicPr preferRelativeResize="0">
                <a:picLocks/>
              </p:cNvPicPr>
              <p:nvPr/>
            </p:nvPicPr>
            <p:blipFill>
              <a:blip r:embed="rId8" cstate="print">
                <a:extLst>
                  <a:ext uri="{28A0092B-C50C-407E-A947-70E740481C1C}">
                    <a14:useLocalDpi xmlns:a14="http://schemas.microsoft.com/office/drawing/2010/main" val="0"/>
                  </a:ext>
                </a:extLst>
              </a:blip>
              <a:stretch>
                <a:fillRect/>
              </a:stretch>
            </p:blipFill>
            <p:spPr>
              <a:xfrm>
                <a:off x="3180500" y="13118"/>
                <a:ext cx="3200400" cy="2286000"/>
              </a:xfrm>
              <a:prstGeom prst="rect">
                <a:avLst/>
              </a:prstGeom>
            </p:spPr>
          </p:pic>
          <p:pic>
            <p:nvPicPr>
              <p:cNvPr id="21" name="Picture 20"/>
              <p:cNvPicPr preferRelativeResize="0">
                <a:picLocks/>
              </p:cNvPicPr>
              <p:nvPr/>
            </p:nvPicPr>
            <p:blipFill rotWithShape="1">
              <a:blip r:embed="rId9" cstate="print">
                <a:extLst>
                  <a:ext uri="{28A0092B-C50C-407E-A947-70E740481C1C}">
                    <a14:useLocalDpi xmlns:a14="http://schemas.microsoft.com/office/drawing/2010/main" val="0"/>
                  </a:ext>
                </a:extLst>
              </a:blip>
              <a:srcRect l="72221" t="32944" r="-2" b="16695"/>
              <a:stretch/>
            </p:blipFill>
            <p:spPr>
              <a:xfrm>
                <a:off x="1314681" y="4640378"/>
                <a:ext cx="1828801" cy="2286000"/>
              </a:xfrm>
              <a:prstGeom prst="rect">
                <a:avLst/>
              </a:prstGeom>
            </p:spPr>
          </p:pic>
          <p:pic>
            <p:nvPicPr>
              <p:cNvPr id="22" name="Picture 21"/>
              <p:cNvPicPr preferRelativeResize="0">
                <a:picLocks/>
              </p:cNvPicPr>
              <p:nvPr/>
            </p:nvPicPr>
            <p:blipFill rotWithShape="1">
              <a:blip r:embed="rId10" cstate="print">
                <a:extLst>
                  <a:ext uri="{28A0092B-C50C-407E-A947-70E740481C1C}">
                    <a14:useLocalDpi xmlns:a14="http://schemas.microsoft.com/office/drawing/2010/main" val="0"/>
                  </a:ext>
                </a:extLst>
              </a:blip>
              <a:srcRect l="37806" t="17379" r="9078" b="13382"/>
              <a:stretch/>
            </p:blipFill>
            <p:spPr>
              <a:xfrm rot="16200000">
                <a:off x="3637700" y="4183178"/>
                <a:ext cx="2286000" cy="3200400"/>
              </a:xfrm>
              <a:prstGeom prst="rect">
                <a:avLst/>
              </a:prstGeom>
            </p:spPr>
          </p:pic>
        </p:grpSp>
        <p:sp>
          <p:nvSpPr>
            <p:cNvPr id="7" name="TextBox 6"/>
            <p:cNvSpPr txBox="1"/>
            <p:nvPr/>
          </p:nvSpPr>
          <p:spPr>
            <a:xfrm>
              <a:off x="1528580" y="283632"/>
              <a:ext cx="774571" cy="369332"/>
            </a:xfrm>
            <a:prstGeom prst="rect">
              <a:avLst/>
            </a:prstGeom>
            <a:noFill/>
          </p:spPr>
          <p:txBody>
            <a:bodyPr wrap="none" rtlCol="0">
              <a:spAutoFit/>
            </a:bodyPr>
            <a:lstStyle>
              <a:defPPr>
                <a:defRPr lang="en-US"/>
              </a:defPPr>
              <a:lvl1pPr algn="ctr">
                <a:defRPr sz="2400"/>
              </a:lvl1pPr>
            </a:lstStyle>
            <a:p>
              <a:r>
                <a:rPr lang="en-US" sz="1800" dirty="0"/>
                <a:t>3 </a:t>
              </a:r>
              <a:r>
                <a:rPr lang="en-US" sz="1800" dirty="0" err="1"/>
                <a:t>kPa</a:t>
              </a:r>
              <a:endParaRPr lang="en-US" sz="1800" dirty="0"/>
            </a:p>
          </p:txBody>
        </p:sp>
        <p:sp>
          <p:nvSpPr>
            <p:cNvPr id="32" name="TextBox 31"/>
            <p:cNvSpPr txBox="1"/>
            <p:nvPr/>
          </p:nvSpPr>
          <p:spPr>
            <a:xfrm>
              <a:off x="3651077" y="273455"/>
              <a:ext cx="902811" cy="369332"/>
            </a:xfrm>
            <a:prstGeom prst="rect">
              <a:avLst/>
            </a:prstGeom>
            <a:noFill/>
          </p:spPr>
          <p:txBody>
            <a:bodyPr wrap="none" rtlCol="0">
              <a:spAutoFit/>
            </a:bodyPr>
            <a:lstStyle>
              <a:defPPr>
                <a:defRPr lang="en-US"/>
              </a:defPPr>
              <a:lvl1pPr algn="ctr">
                <a:defRPr sz="2400"/>
              </a:lvl1pPr>
            </a:lstStyle>
            <a:p>
              <a:r>
                <a:rPr lang="en-US" sz="1800" dirty="0"/>
                <a:t>30 </a:t>
              </a:r>
              <a:r>
                <a:rPr lang="en-US" sz="1800" dirty="0" err="1"/>
                <a:t>kPa</a:t>
              </a:r>
              <a:endParaRPr lang="en-US" sz="1800" dirty="0"/>
            </a:p>
          </p:txBody>
        </p:sp>
        <p:sp>
          <p:nvSpPr>
            <p:cNvPr id="33" name="TextBox 32"/>
            <p:cNvSpPr txBox="1"/>
            <p:nvPr/>
          </p:nvSpPr>
          <p:spPr>
            <a:xfrm rot="16200000">
              <a:off x="457145" y="3462874"/>
              <a:ext cx="1000595" cy="400110"/>
            </a:xfrm>
            <a:prstGeom prst="rect">
              <a:avLst/>
            </a:prstGeom>
            <a:noFill/>
          </p:spPr>
          <p:txBody>
            <a:bodyPr wrap="none" rtlCol="0">
              <a:spAutoFit/>
            </a:bodyPr>
            <a:lstStyle/>
            <a:p>
              <a:pPr algn="ctr"/>
              <a:r>
                <a:rPr lang="en-US" sz="2000" dirty="0" err="1" smtClean="0"/>
                <a:t>Paxillin</a:t>
              </a:r>
              <a:endParaRPr lang="en-US" sz="2000" dirty="0"/>
            </a:p>
          </p:txBody>
        </p:sp>
        <p:sp>
          <p:nvSpPr>
            <p:cNvPr id="34" name="TextBox 33"/>
            <p:cNvSpPr txBox="1"/>
            <p:nvPr/>
          </p:nvSpPr>
          <p:spPr>
            <a:xfrm rot="16200000">
              <a:off x="458749" y="1450863"/>
              <a:ext cx="997389" cy="400110"/>
            </a:xfrm>
            <a:prstGeom prst="rect">
              <a:avLst/>
            </a:prstGeom>
            <a:noFill/>
          </p:spPr>
          <p:txBody>
            <a:bodyPr wrap="none" rtlCol="0">
              <a:spAutoFit/>
            </a:bodyPr>
            <a:lstStyle/>
            <a:p>
              <a:pPr algn="ctr"/>
              <a:r>
                <a:rPr lang="en-US" sz="2000" dirty="0" smtClean="0"/>
                <a:t>F-Actin</a:t>
              </a:r>
              <a:endParaRPr lang="en-US" sz="2000" dirty="0"/>
            </a:p>
          </p:txBody>
        </p:sp>
        <p:sp>
          <p:nvSpPr>
            <p:cNvPr id="35" name="TextBox 34"/>
            <p:cNvSpPr txBox="1"/>
            <p:nvPr/>
          </p:nvSpPr>
          <p:spPr>
            <a:xfrm rot="16200000">
              <a:off x="244973" y="5432351"/>
              <a:ext cx="1424938" cy="400110"/>
            </a:xfrm>
            <a:prstGeom prst="rect">
              <a:avLst/>
            </a:prstGeom>
            <a:noFill/>
          </p:spPr>
          <p:txBody>
            <a:bodyPr wrap="square" rtlCol="0">
              <a:spAutoFit/>
            </a:bodyPr>
            <a:lstStyle/>
            <a:p>
              <a:pPr algn="ctr"/>
              <a:r>
                <a:rPr lang="en-US" sz="2000" dirty="0" smtClean="0"/>
                <a:t>YAP/TAZ</a:t>
              </a:r>
              <a:endParaRPr lang="en-US" sz="2400" dirty="0"/>
            </a:p>
          </p:txBody>
        </p:sp>
      </p:grpSp>
      <p:grpSp>
        <p:nvGrpSpPr>
          <p:cNvPr id="10" name="Group 9"/>
          <p:cNvGrpSpPr/>
          <p:nvPr/>
        </p:nvGrpSpPr>
        <p:grpSpPr>
          <a:xfrm>
            <a:off x="6146389" y="2967979"/>
            <a:ext cx="1257111" cy="1722360"/>
            <a:chOff x="7420130" y="543066"/>
            <a:chExt cx="1581464" cy="2251455"/>
          </a:xfrm>
        </p:grpSpPr>
        <p:pic>
          <p:nvPicPr>
            <p:cNvPr id="2" name="Picture 1"/>
            <p:cNvPicPr>
              <a:picLocks noChangeAspect="1"/>
            </p:cNvPicPr>
            <p:nvPr/>
          </p:nvPicPr>
          <p:blipFill rotWithShape="1">
            <a:blip r:embed="rId11" cstate="print">
              <a:extLst>
                <a:ext uri="{28A0092B-C50C-407E-A947-70E740481C1C}">
                  <a14:useLocalDpi xmlns:a14="http://schemas.microsoft.com/office/drawing/2010/main" val="0"/>
                </a:ext>
              </a:extLst>
            </a:blip>
            <a:srcRect l="3962" t="13545" r="44243" b="14615"/>
            <a:stretch/>
          </p:blipFill>
          <p:spPr>
            <a:xfrm>
              <a:off x="7420130" y="605957"/>
              <a:ext cx="1543987" cy="2188564"/>
            </a:xfrm>
            <a:prstGeom prst="rect">
              <a:avLst/>
            </a:prstGeom>
          </p:spPr>
        </p:pic>
        <p:pic>
          <p:nvPicPr>
            <p:cNvPr id="37" name="Picture 36"/>
            <p:cNvPicPr>
              <a:picLocks noChangeAspect="1"/>
            </p:cNvPicPr>
            <p:nvPr/>
          </p:nvPicPr>
          <p:blipFill rotWithShape="1">
            <a:blip r:embed="rId11" cstate="print">
              <a:extLst>
                <a:ext uri="{28A0092B-C50C-407E-A947-70E740481C1C}">
                  <a14:useLocalDpi xmlns:a14="http://schemas.microsoft.com/office/drawing/2010/main" val="0"/>
                </a:ext>
              </a:extLst>
            </a:blip>
            <a:srcRect l="56409" t="11512" r="11407" b="15173"/>
            <a:stretch/>
          </p:blipFill>
          <p:spPr>
            <a:xfrm>
              <a:off x="8042224" y="543066"/>
              <a:ext cx="959370" cy="2233535"/>
            </a:xfrm>
            <a:prstGeom prst="rect">
              <a:avLst/>
            </a:prstGeom>
          </p:spPr>
        </p:pic>
      </p:grpSp>
      <p:sp>
        <p:nvSpPr>
          <p:cNvPr id="41" name="TextBox 40"/>
          <p:cNvSpPr txBox="1"/>
          <p:nvPr/>
        </p:nvSpPr>
        <p:spPr>
          <a:xfrm>
            <a:off x="7786295" y="6199441"/>
            <a:ext cx="2899544" cy="415498"/>
          </a:xfrm>
          <a:prstGeom prst="rect">
            <a:avLst/>
          </a:prstGeom>
          <a:noFill/>
        </p:spPr>
        <p:txBody>
          <a:bodyPr wrap="square" rtlCol="0">
            <a:spAutoFit/>
          </a:bodyPr>
          <a:lstStyle/>
          <a:p>
            <a:r>
              <a:rPr lang="en-US" sz="1050" dirty="0" smtClean="0"/>
              <a:t>n= 31-40 Cells / group</a:t>
            </a:r>
          </a:p>
          <a:p>
            <a:r>
              <a:rPr lang="en-US" sz="1050" dirty="0" smtClean="0"/>
              <a:t>*** p&lt;0.001</a:t>
            </a:r>
            <a:endParaRPr lang="en-US" sz="1050" dirty="0"/>
          </a:p>
        </p:txBody>
      </p:sp>
      <p:grpSp>
        <p:nvGrpSpPr>
          <p:cNvPr id="11" name="Group 10"/>
          <p:cNvGrpSpPr/>
          <p:nvPr/>
        </p:nvGrpSpPr>
        <p:grpSpPr>
          <a:xfrm>
            <a:off x="6196670" y="4952910"/>
            <a:ext cx="1227165" cy="1642099"/>
            <a:chOff x="6117412" y="1370989"/>
            <a:chExt cx="1551054" cy="2172311"/>
          </a:xfrm>
        </p:grpSpPr>
        <p:pic>
          <p:nvPicPr>
            <p:cNvPr id="39" name="Picture 38"/>
            <p:cNvPicPr>
              <a:picLocks noChangeAspect="1"/>
            </p:cNvPicPr>
            <p:nvPr/>
          </p:nvPicPr>
          <p:blipFill rotWithShape="1">
            <a:blip r:embed="rId12" cstate="print">
              <a:extLst>
                <a:ext uri="{28A0092B-C50C-407E-A947-70E740481C1C}">
                  <a14:useLocalDpi xmlns:a14="http://schemas.microsoft.com/office/drawing/2010/main" val="0"/>
                </a:ext>
              </a:extLst>
            </a:blip>
            <a:srcRect t="12727" r="47944" b="13950"/>
            <a:stretch/>
          </p:blipFill>
          <p:spPr>
            <a:xfrm>
              <a:off x="6117412" y="1370989"/>
              <a:ext cx="1451788" cy="2172311"/>
            </a:xfrm>
            <a:prstGeom prst="rect">
              <a:avLst/>
            </a:prstGeom>
          </p:spPr>
        </p:pic>
        <p:pic>
          <p:nvPicPr>
            <p:cNvPr id="42" name="Picture 41"/>
            <p:cNvPicPr>
              <a:picLocks noChangeAspect="1"/>
            </p:cNvPicPr>
            <p:nvPr/>
          </p:nvPicPr>
          <p:blipFill rotWithShape="1">
            <a:blip r:embed="rId12" cstate="print">
              <a:extLst>
                <a:ext uri="{28A0092B-C50C-407E-A947-70E740481C1C}">
                  <a14:useLocalDpi xmlns:a14="http://schemas.microsoft.com/office/drawing/2010/main" val="0"/>
                </a:ext>
              </a:extLst>
            </a:blip>
            <a:srcRect l="51592" t="15374" r="12752" b="13894"/>
            <a:stretch/>
          </p:blipFill>
          <p:spPr>
            <a:xfrm>
              <a:off x="6674043" y="1441857"/>
              <a:ext cx="994423" cy="2095501"/>
            </a:xfrm>
            <a:prstGeom prst="rect">
              <a:avLst/>
            </a:prstGeom>
          </p:spPr>
        </p:pic>
      </p:grpSp>
      <p:sp>
        <p:nvSpPr>
          <p:cNvPr id="29" name="Title 1"/>
          <p:cNvSpPr txBox="1">
            <a:spLocks/>
          </p:cNvSpPr>
          <p:nvPr/>
        </p:nvSpPr>
        <p:spPr>
          <a:xfrm>
            <a:off x="743382" y="51292"/>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err="1" smtClean="0"/>
              <a:t>miRNAs</a:t>
            </a:r>
            <a:r>
              <a:rPr lang="en-US" altLang="zh-CN" dirty="0" smtClean="0"/>
              <a:t> control protein expression noises</a:t>
            </a:r>
            <a:endParaRPr lang="en-US" dirty="0"/>
          </a:p>
        </p:txBody>
      </p:sp>
    </p:spTree>
    <p:extLst>
      <p:ext uri="{BB962C8B-B14F-4D97-AF65-F5344CB8AC3E}">
        <p14:creationId xmlns:p14="http://schemas.microsoft.com/office/powerpoint/2010/main" val="8859195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29544" y="5198704"/>
            <a:ext cx="2286000" cy="640080"/>
          </a:xfrm>
          <a:prstGeom prst="rect">
            <a:avLst/>
          </a:prstGeom>
          <a:solidFill>
            <a:schemeClr val="accent5">
              <a:lumMod val="20000"/>
              <a:lumOff val="80000"/>
            </a:schemeClr>
          </a:solidFill>
          <a:ln w="19050">
            <a:solidFill>
              <a:schemeClr val="tx1"/>
            </a:solidFill>
          </a:ln>
          <a:effectLst>
            <a:outerShdw blurRad="50800" dist="38100" dir="2700000" algn="tl" rotWithShape="0">
              <a:prstClr val="black">
                <a:alpha val="40000"/>
              </a:prstClr>
            </a:outerShdw>
          </a:effectLst>
        </p:spPr>
        <p:txBody>
          <a:bodyPr wrap="square" rtlCol="0" anchor="ctr">
            <a:spAutoFit/>
          </a:bodyPr>
          <a:lstStyle/>
          <a:p>
            <a:pPr algn="ctr"/>
            <a:r>
              <a:rPr lang="en-US" dirty="0" smtClean="0"/>
              <a:t>Deformed ECM</a:t>
            </a:r>
            <a:endParaRPr lang="en-GB" dirty="0"/>
          </a:p>
        </p:txBody>
      </p:sp>
      <p:sp>
        <p:nvSpPr>
          <p:cNvPr id="6" name="TextBox 5"/>
          <p:cNvSpPr txBox="1"/>
          <p:nvPr/>
        </p:nvSpPr>
        <p:spPr>
          <a:xfrm>
            <a:off x="5342041" y="5198705"/>
            <a:ext cx="2286000" cy="640080"/>
          </a:xfrm>
          <a:prstGeom prst="rect">
            <a:avLst/>
          </a:prstGeom>
          <a:solidFill>
            <a:schemeClr val="accent5">
              <a:lumMod val="20000"/>
              <a:lumOff val="80000"/>
            </a:schemeClr>
          </a:solidFill>
          <a:ln w="19050">
            <a:solidFill>
              <a:schemeClr val="tx1"/>
            </a:solidFill>
          </a:ln>
          <a:effectLst>
            <a:outerShdw blurRad="50800" dist="38100" dir="2700000" algn="tl" rotWithShape="0">
              <a:prstClr val="black">
                <a:alpha val="40000"/>
              </a:prstClr>
            </a:outerShdw>
          </a:effectLst>
        </p:spPr>
        <p:txBody>
          <a:bodyPr wrap="square" rtlCol="0" anchor="ctr">
            <a:spAutoFit/>
          </a:bodyPr>
          <a:lstStyle/>
          <a:p>
            <a:pPr algn="ctr"/>
            <a:r>
              <a:rPr lang="en-US" dirty="0" smtClean="0"/>
              <a:t>Altered ECM gene expression</a:t>
            </a:r>
            <a:endParaRPr lang="en-GB" dirty="0"/>
          </a:p>
        </p:txBody>
      </p:sp>
      <p:sp>
        <p:nvSpPr>
          <p:cNvPr id="7" name="TextBox 6"/>
          <p:cNvSpPr txBox="1"/>
          <p:nvPr/>
        </p:nvSpPr>
        <p:spPr>
          <a:xfrm>
            <a:off x="7767238" y="5198704"/>
            <a:ext cx="2286000" cy="640080"/>
          </a:xfrm>
          <a:prstGeom prst="rect">
            <a:avLst/>
          </a:prstGeom>
          <a:solidFill>
            <a:schemeClr val="accent5">
              <a:lumMod val="20000"/>
              <a:lumOff val="80000"/>
            </a:schemeClr>
          </a:solidFill>
          <a:ln w="19050">
            <a:solidFill>
              <a:schemeClr val="tx1"/>
            </a:solidFill>
          </a:ln>
          <a:effectLst>
            <a:outerShdw blurRad="50800" dist="38100" dir="2700000" algn="tl" rotWithShape="0">
              <a:prstClr val="black">
                <a:alpha val="40000"/>
              </a:prstClr>
            </a:outerShdw>
          </a:effectLst>
        </p:spPr>
        <p:txBody>
          <a:bodyPr wrap="square" rtlCol="0" anchor="ctr">
            <a:spAutoFit/>
          </a:bodyPr>
          <a:lstStyle/>
          <a:p>
            <a:pPr algn="ctr"/>
            <a:r>
              <a:rPr lang="en-US" dirty="0" smtClean="0"/>
              <a:t>Survival and proliferation</a:t>
            </a:r>
            <a:endParaRPr lang="en-GB" dirty="0"/>
          </a:p>
        </p:txBody>
      </p:sp>
      <p:graphicFrame>
        <p:nvGraphicFramePr>
          <p:cNvPr id="8" name="Object 7"/>
          <p:cNvGraphicFramePr>
            <a:graphicFrameLocks noChangeAspect="1"/>
          </p:cNvGraphicFramePr>
          <p:nvPr>
            <p:extLst>
              <p:ext uri="{D42A27DB-BD31-4B8C-83A1-F6EECF244321}">
                <p14:modId xmlns:p14="http://schemas.microsoft.com/office/powerpoint/2010/main" val="1207284111"/>
              </p:ext>
            </p:extLst>
          </p:nvPr>
        </p:nvGraphicFramePr>
        <p:xfrm>
          <a:off x="3936633" y="2866066"/>
          <a:ext cx="5096816" cy="1828800"/>
        </p:xfrm>
        <a:graphic>
          <a:graphicData uri="http://schemas.openxmlformats.org/presentationml/2006/ole">
            <mc:AlternateContent xmlns:mc="http://schemas.openxmlformats.org/markup-compatibility/2006">
              <mc:Choice xmlns:v="urn:schemas-microsoft-com:vml" Requires="v">
                <p:oleObj spid="_x0000_s1031" r:id="rId4" imgW="12304440" imgH="3606120" progId="">
                  <p:embed/>
                </p:oleObj>
              </mc:Choice>
              <mc:Fallback>
                <p:oleObj r:id="rId4" imgW="12304440" imgH="3606120" progId="">
                  <p:embed/>
                  <p:pic>
                    <p:nvPicPr>
                      <p:cNvPr id="0" name=""/>
                      <p:cNvPicPr/>
                      <p:nvPr/>
                    </p:nvPicPr>
                    <p:blipFill>
                      <a:blip r:embed="rId5"/>
                      <a:stretch>
                        <a:fillRect/>
                      </a:stretch>
                    </p:blipFill>
                    <p:spPr>
                      <a:xfrm>
                        <a:off x="3936633" y="2866066"/>
                        <a:ext cx="5096816" cy="1828800"/>
                      </a:xfrm>
                      <a:prstGeom prst="rect">
                        <a:avLst/>
                      </a:prstGeom>
                    </p:spPr>
                  </p:pic>
                </p:oleObj>
              </mc:Fallback>
            </mc:AlternateContent>
          </a:graphicData>
        </a:graphic>
      </p:graphicFrame>
      <p:sp>
        <p:nvSpPr>
          <p:cNvPr id="11" name="TextBox 10"/>
          <p:cNvSpPr txBox="1"/>
          <p:nvPr/>
        </p:nvSpPr>
        <p:spPr>
          <a:xfrm>
            <a:off x="6354415" y="3689945"/>
            <a:ext cx="2394463" cy="817245"/>
          </a:xfrm>
          <a:prstGeom prst="roundRect">
            <a:avLst/>
          </a:prstGeom>
          <a:solidFill>
            <a:schemeClr val="accent5">
              <a:lumMod val="20000"/>
              <a:lumOff val="80000"/>
              <a:alpha val="47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marL="115888" indent="-115888">
              <a:buFont typeface="Arial" panose="020B0604020202020204" pitchFamily="34" charset="0"/>
              <a:buChar char="•"/>
            </a:pPr>
            <a:r>
              <a:rPr lang="en-US" sz="1400" dirty="0" smtClean="0"/>
              <a:t>Stabilized adhesions</a:t>
            </a:r>
          </a:p>
          <a:p>
            <a:pPr marL="115888" indent="-115888">
              <a:buFont typeface="Arial" panose="020B0604020202020204" pitchFamily="34" charset="0"/>
              <a:buChar char="•"/>
            </a:pPr>
            <a:r>
              <a:rPr lang="en-US" sz="1400" dirty="0" smtClean="0"/>
              <a:t>Activated RHO-ROCK</a:t>
            </a:r>
          </a:p>
          <a:p>
            <a:pPr marL="115888" indent="-115888">
              <a:buFont typeface="Arial" panose="020B0604020202020204" pitchFamily="34" charset="0"/>
              <a:buChar char="•"/>
            </a:pPr>
            <a:r>
              <a:rPr lang="en-US" sz="1400" dirty="0" err="1" smtClean="0"/>
              <a:t>Actomyosin</a:t>
            </a:r>
            <a:r>
              <a:rPr lang="en-US" sz="1400" dirty="0" smtClean="0"/>
              <a:t> contraction</a:t>
            </a:r>
            <a:endParaRPr lang="en-GB" sz="1400" dirty="0"/>
          </a:p>
        </p:txBody>
      </p:sp>
      <p:cxnSp>
        <p:nvCxnSpPr>
          <p:cNvPr id="4" name="Straight Connector 3"/>
          <p:cNvCxnSpPr>
            <a:stCxn id="9" idx="3"/>
            <a:endCxn id="10" idx="1"/>
          </p:cNvCxnSpPr>
          <p:nvPr/>
        </p:nvCxnSpPr>
        <p:spPr>
          <a:xfrm flipV="1">
            <a:off x="6187456" y="2097092"/>
            <a:ext cx="478263" cy="1069"/>
          </a:xfrm>
          <a:prstGeom prst="line">
            <a:avLst/>
          </a:prstGeom>
          <a:ln w="2857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9" idx="2"/>
          </p:cNvCxnSpPr>
          <p:nvPr/>
        </p:nvCxnSpPr>
        <p:spPr>
          <a:xfrm>
            <a:off x="5044456" y="2418201"/>
            <a:ext cx="457200" cy="64008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0" idx="2"/>
          </p:cNvCxnSpPr>
          <p:nvPr/>
        </p:nvCxnSpPr>
        <p:spPr>
          <a:xfrm flipH="1">
            <a:off x="7463165" y="2417132"/>
            <a:ext cx="457200" cy="64008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5" idx="0"/>
          </p:cNvCxnSpPr>
          <p:nvPr/>
        </p:nvCxnSpPr>
        <p:spPr>
          <a:xfrm flipV="1">
            <a:off x="4072543" y="4680352"/>
            <a:ext cx="914400" cy="457200"/>
          </a:xfrm>
          <a:prstGeom prst="straightConnector1">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6" idx="0"/>
            <a:endCxn id="8" idx="2"/>
          </p:cNvCxnSpPr>
          <p:nvPr/>
        </p:nvCxnSpPr>
        <p:spPr>
          <a:xfrm flipV="1">
            <a:off x="6485041" y="4694866"/>
            <a:ext cx="0" cy="503839"/>
          </a:xfrm>
          <a:prstGeom prst="straightConnector1">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7" idx="0"/>
          </p:cNvCxnSpPr>
          <p:nvPr/>
        </p:nvCxnSpPr>
        <p:spPr>
          <a:xfrm flipH="1" flipV="1">
            <a:off x="8017950" y="4680352"/>
            <a:ext cx="914400" cy="457200"/>
          </a:xfrm>
          <a:prstGeom prst="straightConnector1">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Elbow Connector 38"/>
          <p:cNvCxnSpPr>
            <a:stCxn id="7" idx="3"/>
            <a:endCxn id="33" idx="2"/>
          </p:cNvCxnSpPr>
          <p:nvPr/>
        </p:nvCxnSpPr>
        <p:spPr>
          <a:xfrm flipV="1">
            <a:off x="10053238" y="4237666"/>
            <a:ext cx="165100" cy="1281078"/>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Elbow Connector 44"/>
          <p:cNvCxnSpPr>
            <a:stCxn id="5" idx="1"/>
            <a:endCxn id="34" idx="2"/>
          </p:cNvCxnSpPr>
          <p:nvPr/>
        </p:nvCxnSpPr>
        <p:spPr>
          <a:xfrm rot="10800000">
            <a:off x="2739044" y="4237666"/>
            <a:ext cx="190500" cy="1281078"/>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Elbow Connector 47"/>
          <p:cNvCxnSpPr>
            <a:stCxn id="33" idx="0"/>
            <a:endCxn id="10" idx="3"/>
          </p:cNvCxnSpPr>
          <p:nvPr/>
        </p:nvCxnSpPr>
        <p:spPr>
          <a:xfrm rot="16200000" flipV="1">
            <a:off x="8971942" y="2076869"/>
            <a:ext cx="1226174" cy="1266619"/>
          </a:xfrm>
          <a:prstGeom prst="bentConnector2">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5" idx="3"/>
            <a:endCxn id="6" idx="1"/>
          </p:cNvCxnSpPr>
          <p:nvPr/>
        </p:nvCxnSpPr>
        <p:spPr>
          <a:xfrm>
            <a:off x="5215544" y="5518744"/>
            <a:ext cx="126497" cy="1"/>
          </a:xfrm>
          <a:prstGeom prst="line">
            <a:avLst/>
          </a:prstGeom>
          <a:ln w="2857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6" idx="3"/>
            <a:endCxn id="7" idx="1"/>
          </p:cNvCxnSpPr>
          <p:nvPr/>
        </p:nvCxnSpPr>
        <p:spPr>
          <a:xfrm flipV="1">
            <a:off x="7628041" y="5518744"/>
            <a:ext cx="139197" cy="1"/>
          </a:xfrm>
          <a:prstGeom prst="line">
            <a:avLst/>
          </a:prstGeom>
          <a:ln w="2857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9532538" y="3323266"/>
            <a:ext cx="1371600" cy="914400"/>
          </a:xfrm>
          <a:prstGeom prst="rect">
            <a:avLst/>
          </a:prstGeom>
          <a:solidFill>
            <a:schemeClr val="accent3">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Positive feedback</a:t>
            </a:r>
            <a:endParaRPr lang="en-GB" sz="1600" b="1" dirty="0">
              <a:solidFill>
                <a:schemeClr val="tx1"/>
              </a:solidFill>
            </a:endParaRPr>
          </a:p>
        </p:txBody>
      </p:sp>
      <p:sp>
        <p:nvSpPr>
          <p:cNvPr id="9" name="TextBox 8"/>
          <p:cNvSpPr txBox="1"/>
          <p:nvPr/>
        </p:nvSpPr>
        <p:spPr>
          <a:xfrm>
            <a:off x="3901456" y="1778121"/>
            <a:ext cx="2286000" cy="640080"/>
          </a:xfrm>
          <a:prstGeom prst="rect">
            <a:avLst/>
          </a:prstGeom>
          <a:solidFill>
            <a:schemeClr val="accent5">
              <a:lumMod val="20000"/>
              <a:lumOff val="80000"/>
            </a:schemeClr>
          </a:solidFill>
          <a:ln w="19050">
            <a:solidFill>
              <a:schemeClr val="tx1"/>
            </a:solidFill>
          </a:ln>
          <a:effectLst>
            <a:outerShdw blurRad="50800" dist="38100" dir="2700000" algn="tl" rotWithShape="0">
              <a:prstClr val="black">
                <a:alpha val="40000"/>
              </a:prstClr>
            </a:outerShdw>
          </a:effectLst>
        </p:spPr>
        <p:txBody>
          <a:bodyPr wrap="square" rtlCol="0" anchor="ctr">
            <a:spAutoFit/>
          </a:bodyPr>
          <a:lstStyle/>
          <a:p>
            <a:pPr algn="ctr"/>
            <a:r>
              <a:rPr lang="en-US" dirty="0" smtClean="0"/>
              <a:t>Extracellular matrix</a:t>
            </a:r>
            <a:endParaRPr lang="en-GB" dirty="0"/>
          </a:p>
        </p:txBody>
      </p:sp>
      <p:sp>
        <p:nvSpPr>
          <p:cNvPr id="26" name="Curved Left Arrow 25"/>
          <p:cNvSpPr/>
          <p:nvPr/>
        </p:nvSpPr>
        <p:spPr>
          <a:xfrm rot="17413461">
            <a:off x="2031732" y="2591215"/>
            <a:ext cx="447015" cy="792249"/>
          </a:xfrm>
          <a:prstGeom prst="curved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TextBox 9"/>
          <p:cNvSpPr txBox="1"/>
          <p:nvPr/>
        </p:nvSpPr>
        <p:spPr>
          <a:xfrm>
            <a:off x="6665719" y="1777052"/>
            <a:ext cx="2286000" cy="640080"/>
          </a:xfrm>
          <a:prstGeom prst="rect">
            <a:avLst/>
          </a:prstGeom>
          <a:solidFill>
            <a:schemeClr val="accent5">
              <a:lumMod val="20000"/>
              <a:lumOff val="80000"/>
            </a:schemeClr>
          </a:solidFill>
          <a:ln w="19050">
            <a:solidFill>
              <a:schemeClr val="tx1"/>
            </a:solidFill>
          </a:ln>
          <a:effectLst>
            <a:outerShdw blurRad="50800" dist="38100" dir="2700000" algn="tl" rotWithShape="0">
              <a:prstClr val="black">
                <a:alpha val="40000"/>
              </a:prstClr>
            </a:outerShdw>
          </a:effectLst>
        </p:spPr>
        <p:txBody>
          <a:bodyPr wrap="square" rtlCol="0" anchor="ctr">
            <a:spAutoFit/>
          </a:bodyPr>
          <a:lstStyle/>
          <a:p>
            <a:pPr algn="ctr"/>
            <a:r>
              <a:rPr lang="en-US" dirty="0" smtClean="0"/>
              <a:t>Force generation</a:t>
            </a:r>
            <a:endParaRPr lang="en-GB" dirty="0"/>
          </a:p>
        </p:txBody>
      </p:sp>
      <p:sp>
        <p:nvSpPr>
          <p:cNvPr id="73" name="TextBox 72"/>
          <p:cNvSpPr txBox="1"/>
          <p:nvPr/>
        </p:nvSpPr>
        <p:spPr>
          <a:xfrm>
            <a:off x="1594912" y="1640617"/>
            <a:ext cx="767903" cy="313932"/>
          </a:xfrm>
          <a:prstGeom prst="rect">
            <a:avLst/>
          </a:prstGeom>
          <a:noFill/>
        </p:spPr>
        <p:txBody>
          <a:bodyPr wrap="none" lIns="18288" tIns="18288" rIns="18288" bIns="18288" rtlCol="0">
            <a:spAutoFit/>
          </a:bodyPr>
          <a:lstStyle/>
          <a:p>
            <a:r>
              <a:rPr lang="en-US" dirty="0" smtClean="0">
                <a:solidFill>
                  <a:sysClr val="windowText" lastClr="000000"/>
                </a:solidFill>
              </a:rPr>
              <a:t>miRNA</a:t>
            </a:r>
            <a:endParaRPr lang="en-GB" dirty="0">
              <a:solidFill>
                <a:sysClr val="windowText" lastClr="000000"/>
              </a:solidFill>
            </a:endParaRPr>
          </a:p>
        </p:txBody>
      </p:sp>
      <p:grpSp>
        <p:nvGrpSpPr>
          <p:cNvPr id="74" name="Group 73"/>
          <p:cNvGrpSpPr/>
          <p:nvPr/>
        </p:nvGrpSpPr>
        <p:grpSpPr>
          <a:xfrm>
            <a:off x="1287863" y="1941320"/>
            <a:ext cx="1092860" cy="1280160"/>
            <a:chOff x="781510" y="276403"/>
            <a:chExt cx="1092860" cy="1280160"/>
          </a:xfrm>
        </p:grpSpPr>
        <p:sp>
          <p:nvSpPr>
            <p:cNvPr id="71" name="Oval 70"/>
            <p:cNvSpPr/>
            <p:nvPr/>
          </p:nvSpPr>
          <p:spPr>
            <a:xfrm>
              <a:off x="781510" y="276403"/>
              <a:ext cx="1092860" cy="1280160"/>
            </a:xfrm>
            <a:prstGeom prst="ellipse">
              <a:avLst/>
            </a:prstGeom>
            <a:solidFill>
              <a:schemeClr val="tx2">
                <a:lumMod val="20000"/>
                <a:lumOff val="80000"/>
              </a:schemeClr>
            </a:solidFill>
            <a:ln>
              <a:solidFill>
                <a:schemeClr val="accent1">
                  <a:shade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0" name="Curved Connector 59"/>
            <p:cNvCxnSpPr/>
            <p:nvPr/>
          </p:nvCxnSpPr>
          <p:spPr>
            <a:xfrm>
              <a:off x="878171" y="1130650"/>
              <a:ext cx="640080" cy="274320"/>
            </a:xfrm>
            <a:prstGeom prst="curvedConnector3">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2" name="Curved Connector 61"/>
            <p:cNvCxnSpPr/>
            <p:nvPr/>
          </p:nvCxnSpPr>
          <p:spPr>
            <a:xfrm>
              <a:off x="1179448" y="739140"/>
              <a:ext cx="640080" cy="274320"/>
            </a:xfrm>
            <a:prstGeom prst="curvedConnector3">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3" name="Curved Connector 62"/>
            <p:cNvCxnSpPr/>
            <p:nvPr/>
          </p:nvCxnSpPr>
          <p:spPr>
            <a:xfrm>
              <a:off x="885454" y="840542"/>
              <a:ext cx="640080" cy="274320"/>
            </a:xfrm>
            <a:prstGeom prst="curvedConnector3">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2" name="Curved Connector 71"/>
            <p:cNvCxnSpPr/>
            <p:nvPr/>
          </p:nvCxnSpPr>
          <p:spPr>
            <a:xfrm>
              <a:off x="1087974" y="445688"/>
              <a:ext cx="640080" cy="274320"/>
            </a:xfrm>
            <a:prstGeom prst="curvedConnector3">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79" name="Group 78"/>
          <p:cNvGrpSpPr/>
          <p:nvPr/>
        </p:nvGrpSpPr>
        <p:grpSpPr>
          <a:xfrm>
            <a:off x="2725522" y="2006096"/>
            <a:ext cx="1121092" cy="1453414"/>
            <a:chOff x="2496879" y="1654630"/>
            <a:chExt cx="1234440" cy="1453414"/>
          </a:xfrm>
        </p:grpSpPr>
        <p:cxnSp>
          <p:nvCxnSpPr>
            <p:cNvPr id="42" name="Elbow Connector 41"/>
            <p:cNvCxnSpPr/>
            <p:nvPr/>
          </p:nvCxnSpPr>
          <p:spPr>
            <a:xfrm rot="5400000" flipH="1" flipV="1">
              <a:off x="2428299" y="1805024"/>
              <a:ext cx="1371600" cy="1234440"/>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723682" y="1654630"/>
              <a:ext cx="0" cy="1828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4" name="Rectangle 33"/>
          <p:cNvSpPr/>
          <p:nvPr/>
        </p:nvSpPr>
        <p:spPr>
          <a:xfrm>
            <a:off x="2053244" y="3323266"/>
            <a:ext cx="1371600" cy="914400"/>
          </a:xfrm>
          <a:prstGeom prst="rect">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Negative feedback</a:t>
            </a:r>
          </a:p>
        </p:txBody>
      </p:sp>
      <p:sp>
        <p:nvSpPr>
          <p:cNvPr id="47" name="TextBox 46"/>
          <p:cNvSpPr txBox="1"/>
          <p:nvPr/>
        </p:nvSpPr>
        <p:spPr>
          <a:xfrm>
            <a:off x="2729384" y="1804254"/>
            <a:ext cx="1072473" cy="252377"/>
          </a:xfrm>
          <a:prstGeom prst="rect">
            <a:avLst/>
          </a:prstGeom>
          <a:noFill/>
        </p:spPr>
        <p:txBody>
          <a:bodyPr wrap="none" lIns="18288" tIns="18288" rIns="18288" bIns="18288" rtlCol="0">
            <a:spAutoFit/>
          </a:bodyPr>
          <a:lstStyle/>
          <a:p>
            <a:r>
              <a:rPr lang="en-US" sz="1400" dirty="0" smtClean="0">
                <a:solidFill>
                  <a:sysClr val="windowText" lastClr="000000"/>
                </a:solidFill>
              </a:rPr>
              <a:t>Homeostasis</a:t>
            </a:r>
            <a:endParaRPr lang="en-GB" sz="1400" dirty="0">
              <a:solidFill>
                <a:sysClr val="windowText" lastClr="000000"/>
              </a:solidFill>
            </a:endParaRPr>
          </a:p>
        </p:txBody>
      </p:sp>
      <p:sp>
        <p:nvSpPr>
          <p:cNvPr id="49" name="TextBox 48"/>
          <p:cNvSpPr txBox="1"/>
          <p:nvPr/>
        </p:nvSpPr>
        <p:spPr>
          <a:xfrm>
            <a:off x="9135908" y="1810392"/>
            <a:ext cx="663708" cy="252377"/>
          </a:xfrm>
          <a:prstGeom prst="rect">
            <a:avLst/>
          </a:prstGeom>
          <a:noFill/>
        </p:spPr>
        <p:txBody>
          <a:bodyPr wrap="none" lIns="18288" tIns="18288" rIns="18288" bIns="18288" rtlCol="0">
            <a:spAutoFit/>
          </a:bodyPr>
          <a:lstStyle/>
          <a:p>
            <a:r>
              <a:rPr lang="en-US" sz="1400" dirty="0" smtClean="0">
                <a:solidFill>
                  <a:sysClr val="windowText" lastClr="000000"/>
                </a:solidFill>
              </a:rPr>
              <a:t>Fibrosis</a:t>
            </a:r>
            <a:endParaRPr lang="en-GB" sz="1400" dirty="0">
              <a:solidFill>
                <a:sysClr val="windowText" lastClr="000000"/>
              </a:solidFill>
            </a:endParaRPr>
          </a:p>
        </p:txBody>
      </p:sp>
      <p:sp>
        <p:nvSpPr>
          <p:cNvPr id="37" name="Title 1"/>
          <p:cNvSpPr txBox="1">
            <a:spLocks/>
          </p:cNvSpPr>
          <p:nvPr/>
        </p:nvSpPr>
        <p:spPr>
          <a:xfrm>
            <a:off x="725094" y="290392"/>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smtClean="0"/>
              <a:t>Working</a:t>
            </a:r>
            <a:r>
              <a:rPr lang="zh-CN" altLang="en-US" dirty="0" smtClean="0"/>
              <a:t> </a:t>
            </a:r>
            <a:r>
              <a:rPr lang="en-US" altLang="zh-CN" dirty="0" smtClean="0"/>
              <a:t>model</a:t>
            </a:r>
            <a:endParaRPr lang="en-US" dirty="0"/>
          </a:p>
        </p:txBody>
      </p:sp>
    </p:spTree>
    <p:extLst>
      <p:ext uri="{BB962C8B-B14F-4D97-AF65-F5344CB8AC3E}">
        <p14:creationId xmlns:p14="http://schemas.microsoft.com/office/powerpoint/2010/main" val="214535403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949A55A-ACCA-5847-B86D-B70BC40E7382}" type="slidenum">
              <a:rPr lang="en-US" smtClean="0"/>
              <a:t>48</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3548" y="2951988"/>
            <a:ext cx="1905000" cy="1905000"/>
          </a:xfrm>
          <a:prstGeom prst="rect">
            <a:avLst/>
          </a:prstGeom>
        </p:spPr>
      </p:pic>
      <p:sp>
        <p:nvSpPr>
          <p:cNvPr id="4" name="Title 1"/>
          <p:cNvSpPr txBox="1">
            <a:spLocks/>
          </p:cNvSpPr>
          <p:nvPr/>
        </p:nvSpPr>
        <p:spPr>
          <a:xfrm>
            <a:off x="914400" y="503238"/>
            <a:ext cx="7313613" cy="8683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t>Acknowledgement</a:t>
            </a:r>
            <a:endParaRPr lang="en-US" dirty="0"/>
          </a:p>
        </p:txBody>
      </p:sp>
      <p:sp>
        <p:nvSpPr>
          <p:cNvPr id="5" name="Content Placeholder 2"/>
          <p:cNvSpPr txBox="1">
            <a:spLocks/>
          </p:cNvSpPr>
          <p:nvPr/>
        </p:nvSpPr>
        <p:spPr>
          <a:xfrm>
            <a:off x="3103880" y="1774063"/>
            <a:ext cx="3670300" cy="235585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Arial" charset="0"/>
              <a:buChar char="•"/>
            </a:pPr>
            <a:r>
              <a:rPr lang="zh-CN" altLang="en-US" sz="3000" dirty="0" smtClean="0">
                <a:latin typeface="Times New Roman"/>
                <a:cs typeface="Times New Roman"/>
              </a:rPr>
              <a:t>  </a:t>
            </a:r>
            <a:r>
              <a:rPr lang="en-US" sz="3000" dirty="0" smtClean="0">
                <a:latin typeface="Times New Roman"/>
                <a:cs typeface="Times New Roman"/>
              </a:rPr>
              <a:t>Gerstein Lab</a:t>
            </a:r>
          </a:p>
          <a:p>
            <a:pPr marL="0" indent="0">
              <a:buFont typeface="Arial"/>
              <a:buNone/>
            </a:pPr>
            <a:r>
              <a:rPr lang="en-US" dirty="0" smtClean="0"/>
              <a:t>	Mark Gerstein</a:t>
            </a:r>
          </a:p>
          <a:p>
            <a:pPr marL="0" indent="0">
              <a:buFont typeface="Arial"/>
              <a:buNone/>
            </a:pPr>
            <a:r>
              <a:rPr lang="en-US" dirty="0" smtClean="0"/>
              <a:t>	Jing Zhang</a:t>
            </a:r>
            <a:endParaRPr lang="zh-CN" altLang="en-US" dirty="0" smtClean="0"/>
          </a:p>
          <a:p>
            <a:pPr marL="0" indent="0">
              <a:buFont typeface="Arial"/>
              <a:buNone/>
            </a:pPr>
            <a:r>
              <a:rPr lang="zh-CN" altLang="en-US" dirty="0"/>
              <a:t>	</a:t>
            </a:r>
            <a:r>
              <a:rPr lang="en-US" altLang="zh-CN" dirty="0" err="1" smtClean="0"/>
              <a:t>Donghoon</a:t>
            </a:r>
            <a:r>
              <a:rPr lang="zh-CN" altLang="en-US" dirty="0" smtClean="0"/>
              <a:t> </a:t>
            </a:r>
            <a:r>
              <a:rPr lang="en-US" altLang="zh-CN" dirty="0" smtClean="0"/>
              <a:t>Lee</a:t>
            </a:r>
            <a:endParaRPr lang="en-US" dirty="0" smtClean="0"/>
          </a:p>
          <a:p>
            <a:pPr marL="0" indent="0">
              <a:buFont typeface="Arial"/>
              <a:buNone/>
            </a:pPr>
            <a:r>
              <a:rPr lang="en-US" dirty="0" smtClean="0"/>
              <a:t>	</a:t>
            </a:r>
            <a:endParaRPr lang="zh-CN" altLang="en-US" dirty="0" smtClean="0"/>
          </a:p>
        </p:txBody>
      </p:sp>
      <p:sp>
        <p:nvSpPr>
          <p:cNvPr id="9" name="Rectangle 8"/>
          <p:cNvSpPr/>
          <p:nvPr/>
        </p:nvSpPr>
        <p:spPr>
          <a:xfrm>
            <a:off x="3103880" y="4129913"/>
            <a:ext cx="6096000" cy="1415772"/>
          </a:xfrm>
          <a:prstGeom prst="rect">
            <a:avLst/>
          </a:prstGeom>
        </p:spPr>
        <p:txBody>
          <a:bodyPr>
            <a:spAutoFit/>
          </a:bodyPr>
          <a:lstStyle/>
          <a:p>
            <a:pPr marL="457200" indent="-457200">
              <a:buFont typeface="Arial" charset="0"/>
              <a:buChar char="•"/>
            </a:pPr>
            <a:r>
              <a:rPr lang="en-US" altLang="zh-CN" sz="3000" dirty="0" err="1" smtClean="0">
                <a:latin typeface="Times New Roman"/>
                <a:cs typeface="Times New Roman"/>
              </a:rPr>
              <a:t>Nicoli</a:t>
            </a:r>
            <a:r>
              <a:rPr lang="en-US" sz="3000" dirty="0" smtClean="0">
                <a:latin typeface="Times New Roman"/>
                <a:cs typeface="Times New Roman"/>
              </a:rPr>
              <a:t> </a:t>
            </a:r>
            <a:r>
              <a:rPr lang="en-US" sz="3000" dirty="0">
                <a:latin typeface="Times New Roman"/>
                <a:cs typeface="Times New Roman"/>
              </a:rPr>
              <a:t>Lab</a:t>
            </a:r>
          </a:p>
          <a:p>
            <a:r>
              <a:rPr lang="en-US" dirty="0"/>
              <a:t>	</a:t>
            </a:r>
            <a:r>
              <a:rPr lang="en-US" altLang="zh-CN" sz="2800" dirty="0" err="1" smtClean="0"/>
              <a:t>Stefania</a:t>
            </a:r>
            <a:r>
              <a:rPr lang="zh-CN" altLang="en-US" sz="2800" dirty="0" smtClean="0"/>
              <a:t> </a:t>
            </a:r>
            <a:r>
              <a:rPr lang="en-US" altLang="zh-CN" sz="2800" dirty="0" err="1" smtClean="0"/>
              <a:t>Nicoli</a:t>
            </a:r>
            <a:endParaRPr lang="en-US" sz="2800" dirty="0"/>
          </a:p>
          <a:p>
            <a:r>
              <a:rPr lang="en-US" sz="2800" dirty="0"/>
              <a:t>	</a:t>
            </a:r>
            <a:r>
              <a:rPr lang="en-US" altLang="zh-CN" sz="2800" dirty="0" err="1" smtClean="0"/>
              <a:t>Albertomaria</a:t>
            </a:r>
            <a:r>
              <a:rPr lang="zh-CN" altLang="en-US" sz="2800" dirty="0" smtClean="0"/>
              <a:t> </a:t>
            </a:r>
            <a:r>
              <a:rPr lang="en-US" altLang="zh-CN" sz="2800" dirty="0" smtClean="0"/>
              <a:t>Moro</a:t>
            </a:r>
            <a:endParaRPr lang="en-US" sz="2800" dirty="0"/>
          </a:p>
        </p:txBody>
      </p:sp>
    </p:spTree>
    <p:extLst>
      <p:ext uri="{BB962C8B-B14F-4D97-AF65-F5344CB8AC3E}">
        <p14:creationId xmlns:p14="http://schemas.microsoft.com/office/powerpoint/2010/main" val="11478333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6429" y="-263"/>
            <a:ext cx="9008226" cy="6858263"/>
          </a:xfrm>
          <a:prstGeom prst="rect">
            <a:avLst/>
          </a:prstGeom>
        </p:spPr>
      </p:pic>
      <p:sp>
        <p:nvSpPr>
          <p:cNvPr id="2" name="Slide Number Placeholder 1"/>
          <p:cNvSpPr>
            <a:spLocks noGrp="1"/>
          </p:cNvSpPr>
          <p:nvPr>
            <p:ph type="sldNum" sz="quarter" idx="12"/>
          </p:nvPr>
        </p:nvSpPr>
        <p:spPr/>
        <p:txBody>
          <a:bodyPr/>
          <a:lstStyle/>
          <a:p>
            <a:fld id="{D949A55A-ACCA-5847-B86D-B70BC40E7382}" type="slidenum">
              <a:rPr lang="en-US" smtClean="0"/>
              <a:t>6</a:t>
            </a:fld>
            <a:endParaRPr lang="en-US"/>
          </a:p>
        </p:txBody>
      </p:sp>
    </p:spTree>
    <p:extLst>
      <p:ext uri="{BB962C8B-B14F-4D97-AF65-F5344CB8AC3E}">
        <p14:creationId xmlns:p14="http://schemas.microsoft.com/office/powerpoint/2010/main" val="739751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989196160"/>
              </p:ext>
            </p:extLst>
          </p:nvPr>
        </p:nvGraphicFramePr>
        <p:xfrm>
          <a:off x="668079" y="371834"/>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668078" y="4105855"/>
            <a:ext cx="3372293" cy="1200329"/>
          </a:xfrm>
          <a:prstGeom prst="rect">
            <a:avLst/>
          </a:prstGeom>
          <a:noFill/>
        </p:spPr>
        <p:txBody>
          <a:bodyPr wrap="square" rtlCol="0">
            <a:spAutoFit/>
          </a:bodyPr>
          <a:lstStyle/>
          <a:p>
            <a:pPr marL="342900" indent="-342900">
              <a:buFont typeface="Wingdings" charset="2"/>
              <a:buChar char="Ø"/>
            </a:pPr>
            <a:r>
              <a:rPr lang="en-US" altLang="zh-CN" sz="2400" dirty="0" smtClean="0"/>
              <a:t>Adapter</a:t>
            </a:r>
            <a:r>
              <a:rPr lang="zh-CN" altLang="en-US" sz="2400" dirty="0" smtClean="0"/>
              <a:t> </a:t>
            </a:r>
            <a:r>
              <a:rPr lang="en-US" altLang="zh-CN" sz="2400" dirty="0" smtClean="0"/>
              <a:t>removal</a:t>
            </a:r>
            <a:endParaRPr lang="zh-CN" altLang="en-US" sz="2400" dirty="0" smtClean="0"/>
          </a:p>
          <a:p>
            <a:pPr marL="342900" indent="-342900">
              <a:buAutoNum type="arabicPeriod"/>
            </a:pPr>
            <a:endParaRPr lang="zh-CN" altLang="en-US" sz="2400" dirty="0" smtClean="0"/>
          </a:p>
          <a:p>
            <a:pPr marL="342900" indent="-342900">
              <a:buFont typeface="Wingdings" charset="2"/>
              <a:buChar char="Ø"/>
            </a:pPr>
            <a:r>
              <a:rPr lang="en-US" altLang="zh-CN" sz="2400" dirty="0" smtClean="0"/>
              <a:t>PCR</a:t>
            </a:r>
            <a:r>
              <a:rPr lang="zh-CN" altLang="en-US" sz="2400" dirty="0" smtClean="0"/>
              <a:t> </a:t>
            </a:r>
            <a:r>
              <a:rPr lang="en-US" altLang="zh-CN" sz="2400" dirty="0" smtClean="0"/>
              <a:t>duplicate</a:t>
            </a:r>
            <a:r>
              <a:rPr lang="zh-CN" altLang="en-US" sz="2400" dirty="0" smtClean="0"/>
              <a:t> </a:t>
            </a:r>
            <a:r>
              <a:rPr lang="en-US" altLang="zh-CN" sz="2400" dirty="0" smtClean="0"/>
              <a:t>removal</a:t>
            </a:r>
            <a:endParaRPr lang="zh-CN" altLang="en-US" sz="2400" dirty="0"/>
          </a:p>
        </p:txBody>
      </p:sp>
      <p:sp>
        <p:nvSpPr>
          <p:cNvPr id="6" name="TextBox 5"/>
          <p:cNvSpPr txBox="1"/>
          <p:nvPr/>
        </p:nvSpPr>
        <p:spPr>
          <a:xfrm>
            <a:off x="4523435" y="4105855"/>
            <a:ext cx="3259597" cy="1200329"/>
          </a:xfrm>
          <a:prstGeom prst="rect">
            <a:avLst/>
          </a:prstGeom>
          <a:noFill/>
        </p:spPr>
        <p:txBody>
          <a:bodyPr wrap="square" rtlCol="0">
            <a:spAutoFit/>
          </a:bodyPr>
          <a:lstStyle/>
          <a:p>
            <a:pPr marL="342900" indent="-342900">
              <a:buFont typeface="Wingdings" charset="2"/>
              <a:buChar char="Ø"/>
            </a:pPr>
            <a:r>
              <a:rPr lang="en-US" altLang="zh-CN" sz="2400" dirty="0" smtClean="0"/>
              <a:t>RNA-Star</a:t>
            </a:r>
            <a:r>
              <a:rPr lang="zh-CN" altLang="en-US" sz="2400" dirty="0" smtClean="0"/>
              <a:t> </a:t>
            </a:r>
            <a:r>
              <a:rPr lang="en-US" altLang="zh-CN" sz="2400" dirty="0" smtClean="0"/>
              <a:t>Alignment</a:t>
            </a:r>
            <a:endParaRPr lang="zh-CN" altLang="en-US" sz="2400" dirty="0" smtClean="0"/>
          </a:p>
          <a:p>
            <a:pPr marL="342900" indent="-342900">
              <a:buFont typeface="Wingdings" charset="2"/>
              <a:buChar char="Ø"/>
            </a:pPr>
            <a:endParaRPr lang="zh-CN" altLang="en-US" sz="2400" dirty="0" smtClean="0"/>
          </a:p>
          <a:p>
            <a:pPr marL="342900" indent="-342900">
              <a:buFont typeface="Wingdings" charset="2"/>
              <a:buChar char="Ø"/>
            </a:pPr>
            <a:r>
              <a:rPr lang="en-US" altLang="zh-CN" sz="2400" dirty="0" err="1" smtClean="0"/>
              <a:t>Novoalign</a:t>
            </a:r>
            <a:endParaRPr lang="zh-CN" altLang="en-US" sz="2400" dirty="0"/>
          </a:p>
        </p:txBody>
      </p:sp>
      <p:sp>
        <p:nvSpPr>
          <p:cNvPr id="7" name="TextBox 6"/>
          <p:cNvSpPr txBox="1"/>
          <p:nvPr/>
        </p:nvSpPr>
        <p:spPr>
          <a:xfrm>
            <a:off x="8378793" y="4105855"/>
            <a:ext cx="2804886" cy="1200329"/>
          </a:xfrm>
          <a:prstGeom prst="rect">
            <a:avLst/>
          </a:prstGeom>
          <a:noFill/>
        </p:spPr>
        <p:txBody>
          <a:bodyPr wrap="square" rtlCol="0">
            <a:spAutoFit/>
          </a:bodyPr>
          <a:lstStyle/>
          <a:p>
            <a:pPr marL="342900" indent="-342900">
              <a:buFont typeface="Wingdings" charset="2"/>
              <a:buChar char="Ø"/>
            </a:pPr>
            <a:r>
              <a:rPr lang="en-US" altLang="zh-CN" sz="2400" dirty="0" smtClean="0"/>
              <a:t>Piranha</a:t>
            </a:r>
            <a:endParaRPr lang="zh-CN" altLang="en-US" sz="2400" dirty="0" smtClean="0"/>
          </a:p>
          <a:p>
            <a:pPr marL="342900" indent="-342900">
              <a:buFont typeface="Wingdings" charset="2"/>
              <a:buChar char="Ø"/>
            </a:pPr>
            <a:endParaRPr lang="zh-CN" altLang="en-US" sz="2400" dirty="0" smtClean="0"/>
          </a:p>
          <a:p>
            <a:pPr marL="342900" indent="-342900">
              <a:buFont typeface="Wingdings" charset="2"/>
              <a:buChar char="Ø"/>
            </a:pPr>
            <a:r>
              <a:rPr lang="en-US" altLang="zh-CN" sz="2400" dirty="0" smtClean="0"/>
              <a:t>CIMS</a:t>
            </a:r>
            <a:endParaRPr lang="zh-CN" altLang="en-US" sz="2400" dirty="0"/>
          </a:p>
        </p:txBody>
      </p:sp>
      <p:sp>
        <p:nvSpPr>
          <p:cNvPr id="2" name="Slide Number Placeholder 1"/>
          <p:cNvSpPr>
            <a:spLocks noGrp="1"/>
          </p:cNvSpPr>
          <p:nvPr>
            <p:ph type="sldNum" sz="quarter" idx="12"/>
          </p:nvPr>
        </p:nvSpPr>
        <p:spPr/>
        <p:txBody>
          <a:bodyPr/>
          <a:lstStyle/>
          <a:p>
            <a:fld id="{D949A55A-ACCA-5847-B86D-B70BC40E7382}" type="slidenum">
              <a:rPr lang="en-US" smtClean="0"/>
              <a:t>7</a:t>
            </a:fld>
            <a:endParaRPr lang="en-US"/>
          </a:p>
        </p:txBody>
      </p:sp>
    </p:spTree>
    <p:extLst>
      <p:ext uri="{BB962C8B-B14F-4D97-AF65-F5344CB8AC3E}">
        <p14:creationId xmlns:p14="http://schemas.microsoft.com/office/powerpoint/2010/main" val="6499129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793107805"/>
              </p:ext>
            </p:extLst>
          </p:nvPr>
        </p:nvGraphicFramePr>
        <p:xfrm>
          <a:off x="668079" y="371834"/>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668078" y="4105855"/>
            <a:ext cx="3372293" cy="1200329"/>
          </a:xfrm>
          <a:prstGeom prst="rect">
            <a:avLst/>
          </a:prstGeom>
          <a:noFill/>
        </p:spPr>
        <p:txBody>
          <a:bodyPr wrap="square" rtlCol="0">
            <a:spAutoFit/>
          </a:bodyPr>
          <a:lstStyle/>
          <a:p>
            <a:pPr marL="342900" indent="-342900">
              <a:buFont typeface="Wingdings" charset="2"/>
              <a:buChar char="Ø"/>
            </a:pPr>
            <a:r>
              <a:rPr lang="en-US" altLang="zh-CN" sz="2400" dirty="0" smtClean="0"/>
              <a:t>Adapter</a:t>
            </a:r>
            <a:r>
              <a:rPr lang="zh-CN" altLang="en-US" sz="2400" dirty="0" smtClean="0"/>
              <a:t> </a:t>
            </a:r>
            <a:r>
              <a:rPr lang="en-US" altLang="zh-CN" sz="2400" dirty="0" smtClean="0"/>
              <a:t>removal</a:t>
            </a:r>
            <a:endParaRPr lang="zh-CN" altLang="en-US" sz="2400" dirty="0" smtClean="0"/>
          </a:p>
          <a:p>
            <a:pPr marL="342900" indent="-342900">
              <a:buAutoNum type="arabicPeriod"/>
            </a:pPr>
            <a:endParaRPr lang="zh-CN" altLang="en-US" sz="2400" dirty="0" smtClean="0"/>
          </a:p>
          <a:p>
            <a:pPr marL="342900" indent="-342900">
              <a:buFont typeface="Wingdings" charset="2"/>
              <a:buChar char="Ø"/>
            </a:pPr>
            <a:r>
              <a:rPr lang="en-US" altLang="zh-CN" sz="2400" dirty="0" smtClean="0"/>
              <a:t>PCR</a:t>
            </a:r>
            <a:r>
              <a:rPr lang="zh-CN" altLang="en-US" sz="2400" dirty="0" smtClean="0"/>
              <a:t> </a:t>
            </a:r>
            <a:r>
              <a:rPr lang="en-US" altLang="zh-CN" sz="2400" dirty="0" smtClean="0"/>
              <a:t>duplicate</a:t>
            </a:r>
            <a:r>
              <a:rPr lang="zh-CN" altLang="en-US" sz="2400" dirty="0" smtClean="0"/>
              <a:t> </a:t>
            </a:r>
            <a:r>
              <a:rPr lang="en-US" altLang="zh-CN" sz="2400" dirty="0" smtClean="0"/>
              <a:t>removal</a:t>
            </a:r>
            <a:endParaRPr lang="zh-CN" altLang="en-US" sz="2400" dirty="0"/>
          </a:p>
        </p:txBody>
      </p:sp>
      <p:sp>
        <p:nvSpPr>
          <p:cNvPr id="6" name="TextBox 5"/>
          <p:cNvSpPr txBox="1"/>
          <p:nvPr/>
        </p:nvSpPr>
        <p:spPr>
          <a:xfrm>
            <a:off x="4523435" y="4105855"/>
            <a:ext cx="3259597" cy="1200329"/>
          </a:xfrm>
          <a:prstGeom prst="rect">
            <a:avLst/>
          </a:prstGeom>
          <a:noFill/>
        </p:spPr>
        <p:txBody>
          <a:bodyPr wrap="square" rtlCol="0">
            <a:spAutoFit/>
          </a:bodyPr>
          <a:lstStyle/>
          <a:p>
            <a:pPr marL="342900" indent="-342900">
              <a:buFont typeface="Wingdings" charset="2"/>
              <a:buChar char="Ø"/>
            </a:pPr>
            <a:r>
              <a:rPr lang="en-US" altLang="zh-CN" sz="2400" dirty="0" smtClean="0">
                <a:solidFill>
                  <a:schemeClr val="bg1">
                    <a:lumMod val="85000"/>
                  </a:schemeClr>
                </a:solidFill>
              </a:rPr>
              <a:t>RNA-Star</a:t>
            </a:r>
            <a:r>
              <a:rPr lang="zh-CN" altLang="en-US" sz="2400" dirty="0" smtClean="0">
                <a:solidFill>
                  <a:schemeClr val="bg1">
                    <a:lumMod val="85000"/>
                  </a:schemeClr>
                </a:solidFill>
              </a:rPr>
              <a:t> </a:t>
            </a:r>
            <a:r>
              <a:rPr lang="en-US" altLang="zh-CN" sz="2400" dirty="0" smtClean="0">
                <a:solidFill>
                  <a:schemeClr val="bg1">
                    <a:lumMod val="85000"/>
                  </a:schemeClr>
                </a:solidFill>
              </a:rPr>
              <a:t>Alignment</a:t>
            </a:r>
            <a:endParaRPr lang="zh-CN" altLang="en-US" sz="2400" dirty="0" smtClean="0">
              <a:solidFill>
                <a:schemeClr val="bg1">
                  <a:lumMod val="85000"/>
                </a:schemeClr>
              </a:solidFill>
            </a:endParaRPr>
          </a:p>
          <a:p>
            <a:pPr marL="342900" indent="-342900">
              <a:buFont typeface="Wingdings" charset="2"/>
              <a:buChar char="Ø"/>
            </a:pPr>
            <a:endParaRPr lang="zh-CN" altLang="en-US" sz="2400" dirty="0" smtClean="0">
              <a:solidFill>
                <a:schemeClr val="bg1">
                  <a:lumMod val="85000"/>
                </a:schemeClr>
              </a:solidFill>
            </a:endParaRPr>
          </a:p>
          <a:p>
            <a:pPr marL="342900" indent="-342900">
              <a:buFont typeface="Wingdings" charset="2"/>
              <a:buChar char="Ø"/>
            </a:pPr>
            <a:r>
              <a:rPr lang="en-US" altLang="zh-CN" sz="2400" dirty="0" err="1" smtClean="0">
                <a:solidFill>
                  <a:schemeClr val="bg1">
                    <a:lumMod val="85000"/>
                  </a:schemeClr>
                </a:solidFill>
              </a:rPr>
              <a:t>Novoalign</a:t>
            </a:r>
            <a:endParaRPr lang="zh-CN" altLang="en-US" sz="2400" dirty="0">
              <a:solidFill>
                <a:schemeClr val="bg1">
                  <a:lumMod val="85000"/>
                </a:schemeClr>
              </a:solidFill>
            </a:endParaRPr>
          </a:p>
        </p:txBody>
      </p:sp>
      <p:sp>
        <p:nvSpPr>
          <p:cNvPr id="7" name="TextBox 6"/>
          <p:cNvSpPr txBox="1"/>
          <p:nvPr/>
        </p:nvSpPr>
        <p:spPr>
          <a:xfrm>
            <a:off x="8378793" y="4105855"/>
            <a:ext cx="2804886" cy="1200329"/>
          </a:xfrm>
          <a:prstGeom prst="rect">
            <a:avLst/>
          </a:prstGeom>
          <a:noFill/>
        </p:spPr>
        <p:txBody>
          <a:bodyPr wrap="square" rtlCol="0">
            <a:spAutoFit/>
          </a:bodyPr>
          <a:lstStyle/>
          <a:p>
            <a:pPr marL="342900" indent="-342900">
              <a:buFont typeface="Wingdings" charset="2"/>
              <a:buChar char="Ø"/>
            </a:pPr>
            <a:r>
              <a:rPr lang="en-US" altLang="zh-CN" sz="2400" dirty="0" smtClean="0">
                <a:solidFill>
                  <a:schemeClr val="bg1">
                    <a:lumMod val="85000"/>
                  </a:schemeClr>
                </a:solidFill>
              </a:rPr>
              <a:t>Piranha</a:t>
            </a:r>
            <a:endParaRPr lang="zh-CN" altLang="en-US" sz="2400" dirty="0" smtClean="0">
              <a:solidFill>
                <a:schemeClr val="bg1">
                  <a:lumMod val="85000"/>
                </a:schemeClr>
              </a:solidFill>
            </a:endParaRPr>
          </a:p>
          <a:p>
            <a:pPr marL="342900" indent="-342900">
              <a:buFont typeface="Wingdings" charset="2"/>
              <a:buChar char="Ø"/>
            </a:pPr>
            <a:endParaRPr lang="zh-CN" altLang="en-US" sz="2400" dirty="0" smtClean="0">
              <a:solidFill>
                <a:schemeClr val="bg1">
                  <a:lumMod val="85000"/>
                </a:schemeClr>
              </a:solidFill>
            </a:endParaRPr>
          </a:p>
          <a:p>
            <a:pPr marL="342900" indent="-342900">
              <a:buFont typeface="Wingdings" charset="2"/>
              <a:buChar char="Ø"/>
            </a:pPr>
            <a:r>
              <a:rPr lang="en-US" altLang="zh-CN" sz="2400" dirty="0" smtClean="0">
                <a:solidFill>
                  <a:schemeClr val="bg1">
                    <a:lumMod val="85000"/>
                  </a:schemeClr>
                </a:solidFill>
              </a:rPr>
              <a:t>CIMS</a:t>
            </a:r>
            <a:endParaRPr lang="zh-CN" altLang="en-US" sz="2400" dirty="0">
              <a:solidFill>
                <a:schemeClr val="bg1">
                  <a:lumMod val="85000"/>
                </a:schemeClr>
              </a:solidFill>
            </a:endParaRPr>
          </a:p>
        </p:txBody>
      </p:sp>
      <p:sp>
        <p:nvSpPr>
          <p:cNvPr id="2" name="Slide Number Placeholder 1"/>
          <p:cNvSpPr>
            <a:spLocks noGrp="1"/>
          </p:cNvSpPr>
          <p:nvPr>
            <p:ph type="sldNum" sz="quarter" idx="12"/>
          </p:nvPr>
        </p:nvSpPr>
        <p:spPr/>
        <p:txBody>
          <a:bodyPr/>
          <a:lstStyle/>
          <a:p>
            <a:fld id="{D949A55A-ACCA-5847-B86D-B70BC40E7382}" type="slidenum">
              <a:rPr lang="en-US" smtClean="0"/>
              <a:t>8</a:t>
            </a:fld>
            <a:endParaRPr lang="en-US"/>
          </a:p>
        </p:txBody>
      </p:sp>
    </p:spTree>
    <p:extLst>
      <p:ext uri="{BB962C8B-B14F-4D97-AF65-F5344CB8AC3E}">
        <p14:creationId xmlns:p14="http://schemas.microsoft.com/office/powerpoint/2010/main" val="2123171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Adapter</a:t>
            </a:r>
            <a:r>
              <a:rPr lang="zh-CN" altLang="en-US" dirty="0" smtClean="0"/>
              <a:t> </a:t>
            </a:r>
            <a:r>
              <a:rPr lang="en-US" altLang="zh-CN" dirty="0" smtClean="0"/>
              <a:t>removal</a:t>
            </a:r>
            <a:endParaRPr lang="en-US" dirty="0"/>
          </a:p>
        </p:txBody>
      </p:sp>
      <p:grpSp>
        <p:nvGrpSpPr>
          <p:cNvPr id="20" name="Group 19"/>
          <p:cNvGrpSpPr/>
          <p:nvPr/>
        </p:nvGrpSpPr>
        <p:grpSpPr>
          <a:xfrm>
            <a:off x="3810000" y="1690688"/>
            <a:ext cx="4937760" cy="822960"/>
            <a:chOff x="4978400" y="2298801"/>
            <a:chExt cx="4937760" cy="822960"/>
          </a:xfrm>
        </p:grpSpPr>
        <p:cxnSp>
          <p:nvCxnSpPr>
            <p:cNvPr id="12" name="Straight Connector 11"/>
            <p:cNvCxnSpPr/>
            <p:nvPr/>
          </p:nvCxnSpPr>
          <p:spPr>
            <a:xfrm>
              <a:off x="4978400" y="2601922"/>
              <a:ext cx="3931920" cy="0"/>
            </a:xfrm>
            <a:prstGeom prst="line">
              <a:avLst/>
            </a:prstGeom>
            <a:ln w="92075" cap="rnd">
              <a:solidFill>
                <a:schemeClr val="bg1">
                  <a:lumMod val="65000"/>
                </a:schemeClr>
              </a:solidFill>
              <a:round/>
              <a:tailEnd type="stealt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978400" y="2601922"/>
              <a:ext cx="1005840" cy="0"/>
            </a:xfrm>
            <a:prstGeom prst="line">
              <a:avLst/>
            </a:prstGeom>
            <a:ln w="95250" cap="rnd">
              <a:solidFill>
                <a:schemeClr val="tx1"/>
              </a:solidFill>
              <a:round/>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978400" y="2872854"/>
              <a:ext cx="3931920" cy="0"/>
            </a:xfrm>
            <a:prstGeom prst="line">
              <a:avLst/>
            </a:prstGeom>
            <a:ln w="92075" cap="rnd">
              <a:solidFill>
                <a:schemeClr val="bg1">
                  <a:lumMod val="65000"/>
                </a:schemeClr>
              </a:solidFill>
              <a:round/>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978400" y="2872854"/>
              <a:ext cx="1005840" cy="0"/>
            </a:xfrm>
            <a:prstGeom prst="line">
              <a:avLst/>
            </a:prstGeom>
            <a:ln w="95250" cap="rnd">
              <a:solidFill>
                <a:srgbClr val="C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910320" y="2872854"/>
              <a:ext cx="1005840" cy="0"/>
            </a:xfrm>
            <a:prstGeom prst="line">
              <a:avLst/>
            </a:prstGeom>
            <a:ln w="95250" cap="rnd">
              <a:solidFill>
                <a:srgbClr val="C00000"/>
              </a:solidFill>
              <a:round/>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018106" y="2872854"/>
              <a:ext cx="457200" cy="0"/>
            </a:xfrm>
            <a:prstGeom prst="line">
              <a:avLst/>
            </a:prstGeom>
            <a:ln w="95250" cap="flat">
              <a:solidFill>
                <a:srgbClr val="0070C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475306" y="2298801"/>
              <a:ext cx="0" cy="82296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39" name="Group 38"/>
          <p:cNvGrpSpPr/>
          <p:nvPr/>
        </p:nvGrpSpPr>
        <p:grpSpPr>
          <a:xfrm>
            <a:off x="7529407" y="1757545"/>
            <a:ext cx="2224193" cy="1383724"/>
            <a:chOff x="7529407" y="1757545"/>
            <a:chExt cx="2224193" cy="1383724"/>
          </a:xfrm>
        </p:grpSpPr>
        <p:sp>
          <p:nvSpPr>
            <p:cNvPr id="4" name="TextBox 3"/>
            <p:cNvSpPr txBox="1"/>
            <p:nvPr/>
          </p:nvSpPr>
          <p:spPr>
            <a:xfrm>
              <a:off x="8500534" y="2771937"/>
              <a:ext cx="1253066" cy="369332"/>
            </a:xfrm>
            <a:prstGeom prst="rect">
              <a:avLst/>
            </a:prstGeom>
            <a:noFill/>
          </p:spPr>
          <p:txBody>
            <a:bodyPr wrap="square" rtlCol="0">
              <a:spAutoFit/>
            </a:bodyPr>
            <a:lstStyle/>
            <a:p>
              <a:r>
                <a:rPr lang="en-US" altLang="zh-CN" dirty="0" smtClean="0"/>
                <a:t>3’</a:t>
              </a:r>
              <a:r>
                <a:rPr lang="zh-CN" altLang="en-US" dirty="0" smtClean="0"/>
                <a:t> </a:t>
              </a:r>
              <a:r>
                <a:rPr lang="en-US" altLang="zh-CN" dirty="0" smtClean="0"/>
                <a:t>adapter</a:t>
              </a:r>
              <a:endParaRPr lang="en-US" dirty="0"/>
            </a:p>
          </p:txBody>
        </p:sp>
        <p:sp>
          <p:nvSpPr>
            <p:cNvPr id="21" name="Oval 20"/>
            <p:cNvSpPr/>
            <p:nvPr/>
          </p:nvSpPr>
          <p:spPr>
            <a:xfrm>
              <a:off x="7529407" y="1757545"/>
              <a:ext cx="1356359" cy="1014392"/>
            </a:xfrm>
            <a:prstGeom prst="ellipse">
              <a:avLst/>
            </a:prstGeom>
            <a:noFill/>
            <a:ln w="412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p:cNvGrpSpPr/>
          <p:nvPr/>
        </p:nvGrpSpPr>
        <p:grpSpPr>
          <a:xfrm>
            <a:off x="2722034" y="1617787"/>
            <a:ext cx="2224193" cy="1365874"/>
            <a:chOff x="2722034" y="1617787"/>
            <a:chExt cx="2224193" cy="1365874"/>
          </a:xfrm>
        </p:grpSpPr>
        <p:sp>
          <p:nvSpPr>
            <p:cNvPr id="18" name="Oval 17"/>
            <p:cNvSpPr/>
            <p:nvPr/>
          </p:nvSpPr>
          <p:spPr>
            <a:xfrm>
              <a:off x="3589868" y="1617787"/>
              <a:ext cx="1356359" cy="1014392"/>
            </a:xfrm>
            <a:prstGeom prst="ellipse">
              <a:avLst/>
            </a:prstGeom>
            <a:noFill/>
            <a:ln w="412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2722034" y="2614329"/>
              <a:ext cx="1253066" cy="369332"/>
            </a:xfrm>
            <a:prstGeom prst="rect">
              <a:avLst/>
            </a:prstGeom>
            <a:noFill/>
          </p:spPr>
          <p:txBody>
            <a:bodyPr wrap="square" rtlCol="0">
              <a:spAutoFit/>
            </a:bodyPr>
            <a:lstStyle/>
            <a:p>
              <a:r>
                <a:rPr lang="en-US" altLang="zh-CN" dirty="0"/>
                <a:t>5</a:t>
              </a:r>
              <a:r>
                <a:rPr lang="en-US" altLang="zh-CN" dirty="0" smtClean="0"/>
                <a:t>’</a:t>
              </a:r>
              <a:r>
                <a:rPr lang="zh-CN" altLang="en-US" dirty="0" smtClean="0"/>
                <a:t> </a:t>
              </a:r>
              <a:r>
                <a:rPr lang="en-US" altLang="zh-CN" dirty="0" smtClean="0"/>
                <a:t>adapter</a:t>
              </a:r>
              <a:endParaRPr lang="en-US" dirty="0"/>
            </a:p>
          </p:txBody>
        </p:sp>
      </p:grpSp>
      <p:cxnSp>
        <p:nvCxnSpPr>
          <p:cNvPr id="24" name="Straight Connector 23"/>
          <p:cNvCxnSpPr/>
          <p:nvPr/>
        </p:nvCxnSpPr>
        <p:spPr>
          <a:xfrm>
            <a:off x="4849706" y="2264750"/>
            <a:ext cx="457200" cy="0"/>
          </a:xfrm>
          <a:prstGeom prst="line">
            <a:avLst/>
          </a:prstGeom>
          <a:ln w="95250" cap="flat">
            <a:solidFill>
              <a:srgbClr val="0070C0"/>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43" name="Group 42"/>
          <p:cNvGrpSpPr/>
          <p:nvPr/>
        </p:nvGrpSpPr>
        <p:grpSpPr>
          <a:xfrm>
            <a:off x="3312159" y="3225801"/>
            <a:ext cx="3157219" cy="1648134"/>
            <a:chOff x="3092026" y="3708393"/>
            <a:chExt cx="3157219" cy="1648134"/>
          </a:xfrm>
        </p:grpSpPr>
        <p:cxnSp>
          <p:nvCxnSpPr>
            <p:cNvPr id="6" name="Straight Connector 5"/>
            <p:cNvCxnSpPr/>
            <p:nvPr/>
          </p:nvCxnSpPr>
          <p:spPr>
            <a:xfrm>
              <a:off x="5086773" y="3708393"/>
              <a:ext cx="1093897" cy="29998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3092026" y="3708393"/>
              <a:ext cx="3157219" cy="1648134"/>
              <a:chOff x="3092026" y="3708393"/>
              <a:chExt cx="3157219" cy="1648134"/>
            </a:xfrm>
          </p:grpSpPr>
          <p:cxnSp>
            <p:nvCxnSpPr>
              <p:cNvPr id="25" name="Straight Connector 24"/>
              <p:cNvCxnSpPr/>
              <p:nvPr/>
            </p:nvCxnSpPr>
            <p:spPr>
              <a:xfrm flipH="1">
                <a:off x="4225716" y="3708393"/>
                <a:ext cx="403857" cy="29998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364566" y="4082286"/>
                <a:ext cx="1884679" cy="1200329"/>
              </a:xfrm>
              <a:prstGeom prst="rect">
                <a:avLst/>
              </a:prstGeom>
            </p:spPr>
            <p:txBody>
              <a:bodyPr wrap="square">
                <a:spAutoFit/>
              </a:bodyPr>
              <a:lstStyle/>
              <a:p>
                <a:r>
                  <a:rPr lang="en-US" dirty="0" smtClean="0"/>
                  <a:t>NNN,CCGG,NN </a:t>
                </a:r>
                <a:endParaRPr lang="en-US" dirty="0"/>
              </a:p>
              <a:p>
                <a:r>
                  <a:rPr lang="en-US" dirty="0" smtClean="0">
                    <a:ea typeface="Arial"/>
                    <a:cs typeface="Arial"/>
                  </a:rPr>
                  <a:t>NNN,CAAT,NN</a:t>
                </a:r>
                <a:endParaRPr lang="en-US" dirty="0">
                  <a:ea typeface="Arial"/>
                  <a:cs typeface="Arial"/>
                </a:endParaRPr>
              </a:p>
              <a:p>
                <a:r>
                  <a:rPr lang="en-US" dirty="0" smtClean="0">
                    <a:ea typeface="Arial"/>
                    <a:cs typeface="Arial"/>
                  </a:rPr>
                  <a:t>NNN,GGCG,NN</a:t>
                </a:r>
              </a:p>
              <a:p>
                <a:r>
                  <a:rPr lang="en-US" dirty="0" smtClean="0">
                    <a:ea typeface="Arial"/>
                    <a:cs typeface="Arial"/>
                  </a:rPr>
                  <a:t>NNN,GGTT,NN</a:t>
                </a:r>
                <a:endParaRPr lang="en-US" dirty="0">
                  <a:ea typeface="Arial"/>
                  <a:cs typeface="Arial"/>
                </a:endParaRPr>
              </a:p>
            </p:txBody>
          </p:sp>
          <p:sp>
            <p:nvSpPr>
              <p:cNvPr id="11" name="TextBox 10"/>
              <p:cNvSpPr txBox="1"/>
              <p:nvPr/>
            </p:nvSpPr>
            <p:spPr>
              <a:xfrm>
                <a:off x="3092026" y="4091639"/>
                <a:ext cx="1272540" cy="646331"/>
              </a:xfrm>
              <a:prstGeom prst="rect">
                <a:avLst/>
              </a:prstGeom>
              <a:noFill/>
            </p:spPr>
            <p:txBody>
              <a:bodyPr wrap="square" rtlCol="0">
                <a:spAutoFit/>
              </a:bodyPr>
              <a:lstStyle/>
              <a:p>
                <a:r>
                  <a:rPr lang="en-US" altLang="zh-CN" dirty="0" smtClean="0"/>
                  <a:t>Ideal</a:t>
                </a:r>
                <a:r>
                  <a:rPr lang="zh-CN" altLang="en-US" dirty="0" smtClean="0"/>
                  <a:t> </a:t>
                </a:r>
                <a:r>
                  <a:rPr lang="en-US" altLang="zh-CN" dirty="0" smtClean="0"/>
                  <a:t>barcode:</a:t>
                </a:r>
                <a:endParaRPr lang="en-US" dirty="0"/>
              </a:p>
            </p:txBody>
          </p:sp>
          <p:sp>
            <p:nvSpPr>
              <p:cNvPr id="30" name="Rectangle 29"/>
              <p:cNvSpPr/>
              <p:nvPr/>
            </p:nvSpPr>
            <p:spPr>
              <a:xfrm>
                <a:off x="4225715" y="4008376"/>
                <a:ext cx="1954955" cy="1348151"/>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2" name="Group 41"/>
          <p:cNvGrpSpPr/>
          <p:nvPr/>
        </p:nvGrpSpPr>
        <p:grpSpPr>
          <a:xfrm>
            <a:off x="7033689" y="3429853"/>
            <a:ext cx="3668178" cy="2031325"/>
            <a:chOff x="6678089" y="3853186"/>
            <a:chExt cx="3668178" cy="2031325"/>
          </a:xfrm>
        </p:grpSpPr>
        <p:sp>
          <p:nvSpPr>
            <p:cNvPr id="37" name="TextBox 36"/>
            <p:cNvSpPr txBox="1"/>
            <p:nvPr/>
          </p:nvSpPr>
          <p:spPr>
            <a:xfrm>
              <a:off x="6678089" y="4032973"/>
              <a:ext cx="1272540" cy="646331"/>
            </a:xfrm>
            <a:prstGeom prst="rect">
              <a:avLst/>
            </a:prstGeom>
            <a:noFill/>
          </p:spPr>
          <p:txBody>
            <a:bodyPr wrap="square" rtlCol="0">
              <a:spAutoFit/>
            </a:bodyPr>
            <a:lstStyle/>
            <a:p>
              <a:r>
                <a:rPr lang="en-US" altLang="zh-CN" dirty="0" smtClean="0"/>
                <a:t>Our</a:t>
              </a:r>
              <a:r>
                <a:rPr lang="zh-CN" altLang="en-US" dirty="0" smtClean="0"/>
                <a:t> </a:t>
              </a:r>
              <a:r>
                <a:rPr lang="en-US" altLang="zh-CN" dirty="0" smtClean="0"/>
                <a:t>barcode:</a:t>
              </a:r>
              <a:endParaRPr lang="en-US" dirty="0"/>
            </a:p>
          </p:txBody>
        </p:sp>
        <p:sp>
          <p:nvSpPr>
            <p:cNvPr id="38" name="Rectangle 37"/>
            <p:cNvSpPr/>
            <p:nvPr/>
          </p:nvSpPr>
          <p:spPr>
            <a:xfrm>
              <a:off x="7741920" y="3853186"/>
              <a:ext cx="2604347" cy="2031325"/>
            </a:xfrm>
            <a:prstGeom prst="rect">
              <a:avLst/>
            </a:prstGeom>
          </p:spPr>
          <p:txBody>
            <a:bodyPr wrap="square">
              <a:spAutoFit/>
            </a:bodyPr>
            <a:lstStyle/>
            <a:p>
              <a:r>
                <a:rPr lang="en-US" dirty="0" smtClean="0"/>
                <a:t>Arteries</a:t>
              </a:r>
              <a:r>
                <a:rPr lang="zh-CN" altLang="en-US" dirty="0" smtClean="0"/>
                <a:t> </a:t>
              </a:r>
              <a:r>
                <a:rPr lang="en-US" dirty="0" smtClean="0"/>
                <a:t>E1</a:t>
              </a:r>
              <a:r>
                <a:rPr lang="en-US" dirty="0"/>
                <a:t>: TGGTCA</a:t>
              </a:r>
            </a:p>
            <a:p>
              <a:r>
                <a:rPr lang="en-US" dirty="0" smtClean="0"/>
                <a:t>Arteries</a:t>
              </a:r>
              <a:r>
                <a:rPr lang="zh-CN" altLang="en-US" dirty="0" smtClean="0"/>
                <a:t> </a:t>
              </a:r>
              <a:r>
                <a:rPr lang="en-US" dirty="0" smtClean="0"/>
                <a:t>E3</a:t>
              </a:r>
              <a:r>
                <a:rPr lang="en-US" dirty="0"/>
                <a:t>: </a:t>
              </a:r>
              <a:r>
                <a:rPr lang="en-US" dirty="0" smtClean="0"/>
                <a:t>TCAAGT</a:t>
              </a:r>
              <a:endParaRPr lang="zh-CN" altLang="en-US" dirty="0" smtClean="0"/>
            </a:p>
            <a:p>
              <a:r>
                <a:rPr lang="en-US" altLang="zh-CN" dirty="0" smtClean="0"/>
                <a:t>Arteries</a:t>
              </a:r>
              <a:r>
                <a:rPr lang="zh-CN" altLang="en-US" dirty="0" smtClean="0"/>
                <a:t> </a:t>
              </a:r>
              <a:r>
                <a:rPr lang="en-US" altLang="zh-CN" dirty="0" smtClean="0"/>
                <a:t>L1:</a:t>
              </a:r>
              <a:r>
                <a:rPr lang="zh-CN" altLang="en-US" dirty="0" smtClean="0"/>
                <a:t> </a:t>
              </a:r>
              <a:r>
                <a:rPr lang="en-US" altLang="zh-CN" dirty="0" smtClean="0"/>
                <a:t>No</a:t>
              </a:r>
              <a:r>
                <a:rPr lang="zh-CN" altLang="en-US" dirty="0" smtClean="0"/>
                <a:t> </a:t>
              </a:r>
              <a:r>
                <a:rPr lang="en-US" altLang="zh-CN" dirty="0" smtClean="0"/>
                <a:t>barcode</a:t>
              </a:r>
              <a:endParaRPr lang="en-US" dirty="0"/>
            </a:p>
            <a:p>
              <a:r>
                <a:rPr lang="en-US" dirty="0" smtClean="0"/>
                <a:t>Veins</a:t>
              </a:r>
              <a:r>
                <a:rPr lang="zh-CN" altLang="en-US" dirty="0" smtClean="0"/>
                <a:t> </a:t>
              </a:r>
              <a:r>
                <a:rPr lang="en-US" altLang="zh-CN" dirty="0" smtClean="0"/>
                <a:t>E2</a:t>
              </a:r>
              <a:r>
                <a:rPr lang="en-US" dirty="0" smtClean="0"/>
                <a:t>: </a:t>
              </a:r>
              <a:r>
                <a:rPr lang="en-US" dirty="0"/>
                <a:t>CGTGAT </a:t>
              </a:r>
              <a:endParaRPr lang="zh-CN" altLang="en-US" dirty="0" smtClean="0"/>
            </a:p>
            <a:p>
              <a:r>
                <a:rPr lang="en-US" dirty="0" smtClean="0"/>
                <a:t>Veins </a:t>
              </a:r>
              <a:r>
                <a:rPr lang="en-US" dirty="0"/>
                <a:t>E3: </a:t>
              </a:r>
              <a:r>
                <a:rPr lang="en-US" dirty="0" smtClean="0"/>
                <a:t>CGTGAT</a:t>
              </a:r>
              <a:endParaRPr lang="zh-CN" altLang="en-US" dirty="0" smtClean="0"/>
            </a:p>
            <a:p>
              <a:r>
                <a:rPr lang="en-US" altLang="zh-CN" dirty="0" smtClean="0"/>
                <a:t>Veins</a:t>
              </a:r>
              <a:r>
                <a:rPr lang="zh-CN" altLang="en-US" dirty="0" smtClean="0"/>
                <a:t> </a:t>
              </a:r>
              <a:r>
                <a:rPr lang="en-US" altLang="zh-CN" dirty="0" smtClean="0"/>
                <a:t>L2:</a:t>
              </a:r>
              <a:r>
                <a:rPr lang="zh-CN" altLang="en-US" dirty="0" smtClean="0"/>
                <a:t> </a:t>
              </a:r>
              <a:r>
                <a:rPr lang="en-US" altLang="zh-CN" dirty="0" smtClean="0"/>
                <a:t>No</a:t>
              </a:r>
              <a:r>
                <a:rPr lang="zh-CN" altLang="en-US" dirty="0" smtClean="0"/>
                <a:t> </a:t>
              </a:r>
              <a:r>
                <a:rPr lang="en-US" altLang="zh-CN" dirty="0" smtClean="0"/>
                <a:t>barcode</a:t>
              </a:r>
              <a:endParaRPr lang="zh-CN" altLang="en-US" dirty="0" smtClean="0"/>
            </a:p>
            <a:p>
              <a:endParaRPr lang="en-US" dirty="0"/>
            </a:p>
          </p:txBody>
        </p:sp>
      </p:grpSp>
      <p:sp>
        <p:nvSpPr>
          <p:cNvPr id="3" name="Slide Number Placeholder 2"/>
          <p:cNvSpPr>
            <a:spLocks noGrp="1"/>
          </p:cNvSpPr>
          <p:nvPr>
            <p:ph type="sldNum" sz="quarter" idx="12"/>
          </p:nvPr>
        </p:nvSpPr>
        <p:spPr/>
        <p:txBody>
          <a:bodyPr/>
          <a:lstStyle/>
          <a:p>
            <a:fld id="{D949A55A-ACCA-5847-B86D-B70BC40E7382}" type="slidenum">
              <a:rPr lang="en-US" smtClean="0"/>
              <a:t>9</a:t>
            </a:fld>
            <a:endParaRPr lang="en-US"/>
          </a:p>
        </p:txBody>
      </p:sp>
    </p:spTree>
    <p:extLst>
      <p:ext uri="{BB962C8B-B14F-4D97-AF65-F5344CB8AC3E}">
        <p14:creationId xmlns:p14="http://schemas.microsoft.com/office/powerpoint/2010/main" val="1907203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3.54167E-6 -4.07407E-6 L 3.54167E-6 0.12778 " pathEditMode="relative" rAng="0" ptsTypes="AA">
                                      <p:cBhvr>
                                        <p:cTn id="14" dur="2000" fill="hold"/>
                                        <p:tgtEl>
                                          <p:spTgt spid="24"/>
                                        </p:tgtEl>
                                        <p:attrNameLst>
                                          <p:attrName>ppt_x</p:attrName>
                                          <p:attrName>ppt_y</p:attrName>
                                        </p:attrNameLst>
                                      </p:cBhvr>
                                      <p:rCtr x="0" y="6389"/>
                                    </p:animMotion>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blinds(horizontal)">
                                      <p:cBhvr>
                                        <p:cTn id="19" dur="500"/>
                                        <p:tgtEl>
                                          <p:spTgt spid="43"/>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blinds(horizontal)">
                                      <p:cBhvr>
                                        <p:cTn id="2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3024" y="484604"/>
            <a:ext cx="8661400" cy="6261100"/>
          </a:xfrm>
          <a:prstGeom prst="rect">
            <a:avLst/>
          </a:prstGeom>
        </p:spPr>
      </p:pic>
      <p:sp>
        <p:nvSpPr>
          <p:cNvPr id="5" name="Rectangle 4"/>
          <p:cNvSpPr/>
          <p:nvPr/>
        </p:nvSpPr>
        <p:spPr>
          <a:xfrm>
            <a:off x="8887326" y="3834063"/>
            <a:ext cx="1395663" cy="304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D949A55A-ACCA-5847-B86D-B70BC40E7382}" type="slidenum">
              <a:rPr lang="en-US" smtClean="0"/>
              <a:t>10</a:t>
            </a:fld>
            <a:endParaRPr lang="en-US"/>
          </a:p>
        </p:txBody>
      </p:sp>
    </p:spTree>
    <p:extLst>
      <p:ext uri="{BB962C8B-B14F-4D97-AF65-F5344CB8AC3E}">
        <p14:creationId xmlns:p14="http://schemas.microsoft.com/office/powerpoint/2010/main" val="89657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14197</TotalTime>
  <Words>2957</Words>
  <Application>Microsoft Macintosh PowerPoint</Application>
  <PresentationFormat>Widescreen</PresentationFormat>
  <Paragraphs>682</Paragraphs>
  <Slides>47</Slides>
  <Notes>11</Notes>
  <HiddenSlides>1</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0</vt:i4>
      </vt:variant>
      <vt:variant>
        <vt:lpstr>Slide Titles</vt:lpstr>
      </vt:variant>
      <vt:variant>
        <vt:i4>47</vt:i4>
      </vt:variant>
    </vt:vector>
  </HeadingPairs>
  <TitlesOfParts>
    <vt:vector size="58" baseType="lpstr">
      <vt:lpstr>Arial Rounded MT Bold</vt:lpstr>
      <vt:lpstr>Calibri</vt:lpstr>
      <vt:lpstr>Calibri Light</vt:lpstr>
      <vt:lpstr>Courier New</vt:lpstr>
      <vt:lpstr>DengXian</vt:lpstr>
      <vt:lpstr>DengXian Light</vt:lpstr>
      <vt:lpstr>msgothic</vt:lpstr>
      <vt:lpstr>Times New Roman</vt:lpstr>
      <vt:lpstr>Wingdings</vt:lpstr>
      <vt:lpstr>Arial</vt:lpstr>
      <vt:lpstr>Office Theme</vt:lpstr>
      <vt:lpstr>Exploration of miRNA regulation of endothelial cell</vt:lpstr>
      <vt:lpstr>Development of Arteries and Veins</vt:lpstr>
      <vt:lpstr>PowerPoint Presentation</vt:lpstr>
      <vt:lpstr>Initial Goal</vt:lpstr>
      <vt:lpstr>PowerPoint Presentation</vt:lpstr>
      <vt:lpstr>PowerPoint Presentation</vt:lpstr>
      <vt:lpstr>PowerPoint Presentation</vt:lpstr>
      <vt:lpstr>Adapter removal</vt:lpstr>
      <vt:lpstr>PowerPoint Presentation</vt:lpstr>
      <vt:lpstr>PowerPoint Presentation</vt:lpstr>
      <vt:lpstr>Pre-process before mapping</vt:lpstr>
      <vt:lpstr>Table for statistics about the QC</vt:lpstr>
      <vt:lpstr>Table for statistics about the QC</vt:lpstr>
      <vt:lpstr>PowerPoint Presentation</vt:lpstr>
      <vt:lpstr>PowerPoint Presentation</vt:lpstr>
      <vt:lpstr>Mapping: RNA-STAR VS Novoalign</vt:lpstr>
      <vt:lpstr>   Peak calling: Piranha VS CIMS</vt:lpstr>
      <vt:lpstr>Crosslinking Bias?</vt:lpstr>
      <vt:lpstr>   Peak calling: Piranha VS CIMS</vt:lpstr>
      <vt:lpstr>PowerPoint Presentation</vt:lpstr>
      <vt:lpstr>Searching for miRNAs</vt:lpstr>
      <vt:lpstr>PowerPoint Presentation</vt:lpstr>
      <vt:lpstr>PowerPoint Presentation</vt:lpstr>
      <vt:lpstr>Motif Analysis</vt:lpstr>
      <vt:lpstr>miRNA abundance</vt:lpstr>
      <vt:lpstr>PowerPoint Presentation</vt:lpstr>
      <vt:lpstr>PowerPoint Presentation</vt:lpstr>
      <vt:lpstr>HUVEC</vt:lpstr>
      <vt:lpstr>Processing HUVEC data</vt:lpstr>
      <vt:lpstr>Peak calling</vt:lpstr>
      <vt:lpstr>miRNA abundance</vt:lpstr>
      <vt:lpstr>Target genes</vt:lpstr>
      <vt:lpstr>PowerPoint Presentation</vt:lpstr>
      <vt:lpstr>PowerPoint Presentation</vt:lpstr>
      <vt:lpstr>PowerPoint Presentation</vt:lpstr>
      <vt:lpstr>PowerPoint Presentation</vt:lpstr>
      <vt:lpstr>PowerPoint Presentation</vt:lpstr>
      <vt:lpstr>PowerPoint Presentation</vt:lpstr>
      <vt:lpstr>Conclusions on our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GPMTG- MTG</dc:title>
  <dc:creator>Gu, Mengting</dc:creator>
  <cp:lastModifiedBy>Gu, Mengting</cp:lastModifiedBy>
  <cp:revision>103</cp:revision>
  <dcterms:created xsi:type="dcterms:W3CDTF">2015-11-11T15:50:23Z</dcterms:created>
  <dcterms:modified xsi:type="dcterms:W3CDTF">2015-12-11T05:10:30Z</dcterms:modified>
</cp:coreProperties>
</file>