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1" r:id="rId3"/>
    <p:sldId id="272" r:id="rId4"/>
    <p:sldId id="273" r:id="rId5"/>
    <p:sldId id="260" r:id="rId6"/>
    <p:sldId id="257" r:id="rId7"/>
    <p:sldId id="259" r:id="rId8"/>
    <p:sldId id="262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58" r:id="rId18"/>
    <p:sldId id="274" r:id="rId19"/>
    <p:sldId id="270" r:id="rId20"/>
    <p:sldId id="276" r:id="rId21"/>
    <p:sldId id="277" r:id="rId22"/>
    <p:sldId id="278" r:id="rId23"/>
    <p:sldId id="281" r:id="rId24"/>
    <p:sldId id="282" r:id="rId25"/>
    <p:sldId id="283" r:id="rId26"/>
    <p:sldId id="284" r:id="rId27"/>
    <p:sldId id="286" r:id="rId28"/>
    <p:sldId id="287" r:id="rId29"/>
    <p:sldId id="290" r:id="rId30"/>
    <p:sldId id="288" r:id="rId31"/>
    <p:sldId id="289" r:id="rId32"/>
    <p:sldId id="291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2288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esktop:grant:CanDisp:Power%20Analysis%20SKAT%20LS%20figu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699679425625"/>
          <c:y val="0.118380062305296"/>
          <c:w val="0.720568613257302"/>
          <c:h val="0.696739519709569"/>
        </c:manualLayout>
      </c:layout>
      <c:lineChart>
        <c:grouping val="standard"/>
        <c:varyColors val="0"/>
        <c:ser>
          <c:idx val="0"/>
          <c:order val="0"/>
          <c:tx>
            <c:strRef>
              <c:f>Sheet1!$C$28</c:f>
              <c:strCache>
                <c:ptCount val="1"/>
                <c:pt idx="0">
                  <c:v>MaxOR=3</c:v>
                </c:pt>
              </c:strCache>
            </c:strRef>
          </c:tx>
          <c:cat>
            <c:numRef>
              <c:f>Sheet1!$B$29:$B$38</c:f>
              <c:numCache>
                <c:formatCode>General</c:formatCode>
                <c:ptCount val="10"/>
                <c:pt idx="0">
                  <c:v>50.0</c:v>
                </c:pt>
                <c:pt idx="1">
                  <c:v>100.0</c:v>
                </c:pt>
                <c:pt idx="2">
                  <c:v>150.0</c:v>
                </c:pt>
                <c:pt idx="3">
                  <c:v>200.0</c:v>
                </c:pt>
                <c:pt idx="4">
                  <c:v>250.0</c:v>
                </c:pt>
                <c:pt idx="5">
                  <c:v>300.0</c:v>
                </c:pt>
                <c:pt idx="6">
                  <c:v>350.0</c:v>
                </c:pt>
                <c:pt idx="7">
                  <c:v>400.0</c:v>
                </c:pt>
                <c:pt idx="8">
                  <c:v>450.0</c:v>
                </c:pt>
                <c:pt idx="9">
                  <c:v>500.0</c:v>
                </c:pt>
              </c:numCache>
            </c:numRef>
          </c:cat>
          <c:val>
            <c:numRef>
              <c:f>Sheet1!$C$29:$C$38</c:f>
              <c:numCache>
                <c:formatCode>General</c:formatCode>
                <c:ptCount val="10"/>
                <c:pt idx="0">
                  <c:v>0.13</c:v>
                </c:pt>
                <c:pt idx="1">
                  <c:v>0.26</c:v>
                </c:pt>
                <c:pt idx="2">
                  <c:v>0.38</c:v>
                </c:pt>
                <c:pt idx="3">
                  <c:v>0.49</c:v>
                </c:pt>
                <c:pt idx="4">
                  <c:v>0.56</c:v>
                </c:pt>
                <c:pt idx="5">
                  <c:v>0.62</c:v>
                </c:pt>
                <c:pt idx="6">
                  <c:v>0.66</c:v>
                </c:pt>
                <c:pt idx="7">
                  <c:v>0.7</c:v>
                </c:pt>
                <c:pt idx="8">
                  <c:v>0.74</c:v>
                </c:pt>
                <c:pt idx="9">
                  <c:v>0.77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Sheet1!$D$28</c:f>
              <c:strCache>
                <c:ptCount val="1"/>
                <c:pt idx="0">
                  <c:v>MaxOR=4</c:v>
                </c:pt>
              </c:strCache>
            </c:strRef>
          </c:tx>
          <c:cat>
            <c:numRef>
              <c:f>Sheet1!$B$29:$B$38</c:f>
              <c:numCache>
                <c:formatCode>General</c:formatCode>
                <c:ptCount val="10"/>
                <c:pt idx="0">
                  <c:v>50.0</c:v>
                </c:pt>
                <c:pt idx="1">
                  <c:v>100.0</c:v>
                </c:pt>
                <c:pt idx="2">
                  <c:v>150.0</c:v>
                </c:pt>
                <c:pt idx="3">
                  <c:v>200.0</c:v>
                </c:pt>
                <c:pt idx="4">
                  <c:v>250.0</c:v>
                </c:pt>
                <c:pt idx="5">
                  <c:v>300.0</c:v>
                </c:pt>
                <c:pt idx="6">
                  <c:v>350.0</c:v>
                </c:pt>
                <c:pt idx="7">
                  <c:v>400.0</c:v>
                </c:pt>
                <c:pt idx="8">
                  <c:v>450.0</c:v>
                </c:pt>
                <c:pt idx="9">
                  <c:v>500.0</c:v>
                </c:pt>
              </c:numCache>
            </c:numRef>
          </c:cat>
          <c:val>
            <c:numRef>
              <c:f>Sheet1!$D$29:$D$38</c:f>
              <c:numCache>
                <c:formatCode>General</c:formatCode>
                <c:ptCount val="10"/>
                <c:pt idx="0">
                  <c:v>0.18</c:v>
                </c:pt>
                <c:pt idx="1">
                  <c:v>0.38</c:v>
                </c:pt>
                <c:pt idx="2">
                  <c:v>0.53</c:v>
                </c:pt>
                <c:pt idx="3">
                  <c:v>0.64</c:v>
                </c:pt>
                <c:pt idx="4">
                  <c:v>0.71</c:v>
                </c:pt>
                <c:pt idx="5">
                  <c:v>0.77</c:v>
                </c:pt>
                <c:pt idx="6">
                  <c:v>0.82</c:v>
                </c:pt>
                <c:pt idx="7">
                  <c:v>0.86</c:v>
                </c:pt>
                <c:pt idx="8">
                  <c:v>0.89</c:v>
                </c:pt>
                <c:pt idx="9">
                  <c:v>0.91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Sheet1!$E$28</c:f>
              <c:strCache>
                <c:ptCount val="1"/>
                <c:pt idx="0">
                  <c:v>MaxOR=5</c:v>
                </c:pt>
              </c:strCache>
            </c:strRef>
          </c:tx>
          <c:cat>
            <c:numRef>
              <c:f>Sheet1!$B$29:$B$38</c:f>
              <c:numCache>
                <c:formatCode>General</c:formatCode>
                <c:ptCount val="10"/>
                <c:pt idx="0">
                  <c:v>50.0</c:v>
                </c:pt>
                <c:pt idx="1">
                  <c:v>100.0</c:v>
                </c:pt>
                <c:pt idx="2">
                  <c:v>150.0</c:v>
                </c:pt>
                <c:pt idx="3">
                  <c:v>200.0</c:v>
                </c:pt>
                <c:pt idx="4">
                  <c:v>250.0</c:v>
                </c:pt>
                <c:pt idx="5">
                  <c:v>300.0</c:v>
                </c:pt>
                <c:pt idx="6">
                  <c:v>350.0</c:v>
                </c:pt>
                <c:pt idx="7">
                  <c:v>400.0</c:v>
                </c:pt>
                <c:pt idx="8">
                  <c:v>450.0</c:v>
                </c:pt>
                <c:pt idx="9">
                  <c:v>500.0</c:v>
                </c:pt>
              </c:numCache>
            </c:numRef>
          </c:cat>
          <c:val>
            <c:numRef>
              <c:f>Sheet1!$E$29:$E$38</c:f>
              <c:numCache>
                <c:formatCode>General</c:formatCode>
                <c:ptCount val="10"/>
                <c:pt idx="0">
                  <c:v>0.3</c:v>
                </c:pt>
                <c:pt idx="1">
                  <c:v>0.58</c:v>
                </c:pt>
                <c:pt idx="2">
                  <c:v>0.75</c:v>
                </c:pt>
                <c:pt idx="3">
                  <c:v>0.84</c:v>
                </c:pt>
                <c:pt idx="4">
                  <c:v>0.89</c:v>
                </c:pt>
                <c:pt idx="5">
                  <c:v>0.93</c:v>
                </c:pt>
                <c:pt idx="6">
                  <c:v>0.95</c:v>
                </c:pt>
                <c:pt idx="7">
                  <c:v>0.97</c:v>
                </c:pt>
                <c:pt idx="8">
                  <c:v>0.98</c:v>
                </c:pt>
                <c:pt idx="9">
                  <c:v>0.99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Sheet1!$F$28</c:f>
              <c:strCache>
                <c:ptCount val="1"/>
                <c:pt idx="0">
                  <c:v>MaxOR=6</c:v>
                </c:pt>
              </c:strCache>
            </c:strRef>
          </c:tx>
          <c:cat>
            <c:numRef>
              <c:f>Sheet1!$B$29:$B$38</c:f>
              <c:numCache>
                <c:formatCode>General</c:formatCode>
                <c:ptCount val="10"/>
                <c:pt idx="0">
                  <c:v>50.0</c:v>
                </c:pt>
                <c:pt idx="1">
                  <c:v>100.0</c:v>
                </c:pt>
                <c:pt idx="2">
                  <c:v>150.0</c:v>
                </c:pt>
                <c:pt idx="3">
                  <c:v>200.0</c:v>
                </c:pt>
                <c:pt idx="4">
                  <c:v>250.0</c:v>
                </c:pt>
                <c:pt idx="5">
                  <c:v>300.0</c:v>
                </c:pt>
                <c:pt idx="6">
                  <c:v>350.0</c:v>
                </c:pt>
                <c:pt idx="7">
                  <c:v>400.0</c:v>
                </c:pt>
                <c:pt idx="8">
                  <c:v>450.0</c:v>
                </c:pt>
                <c:pt idx="9">
                  <c:v>500.0</c:v>
                </c:pt>
              </c:numCache>
            </c:numRef>
          </c:cat>
          <c:val>
            <c:numRef>
              <c:f>Sheet1!$F$29:$F$38</c:f>
              <c:numCache>
                <c:formatCode>General</c:formatCode>
                <c:ptCount val="10"/>
                <c:pt idx="0">
                  <c:v>0.32</c:v>
                </c:pt>
                <c:pt idx="1">
                  <c:v>0.62</c:v>
                </c:pt>
                <c:pt idx="2">
                  <c:v>0.78</c:v>
                </c:pt>
                <c:pt idx="3">
                  <c:v>0.85</c:v>
                </c:pt>
                <c:pt idx="4">
                  <c:v>0.9</c:v>
                </c:pt>
                <c:pt idx="5">
                  <c:v>0.93</c:v>
                </c:pt>
                <c:pt idx="6">
                  <c:v>0.96</c:v>
                </c:pt>
                <c:pt idx="7">
                  <c:v>0.97</c:v>
                </c:pt>
                <c:pt idx="8">
                  <c:v>0.98</c:v>
                </c:pt>
                <c:pt idx="9">
                  <c:v>0.99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8955096"/>
        <c:axId val="2108965736"/>
      </c:lineChart>
      <c:catAx>
        <c:axId val="2108955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08965736"/>
        <c:crosses val="autoZero"/>
        <c:auto val="1"/>
        <c:lblAlgn val="ctr"/>
        <c:lblOffset val="100"/>
        <c:noMultiLvlLbl val="0"/>
      </c:catAx>
      <c:valAx>
        <c:axId val="2108965736"/>
        <c:scaling>
          <c:orientation val="minMax"/>
          <c:max val="1.0"/>
        </c:scaling>
        <c:delete val="0"/>
        <c:axPos val="l"/>
        <c:numFmt formatCode="General" sourceLinked="1"/>
        <c:majorTickMark val="out"/>
        <c:minorTickMark val="none"/>
        <c:tickLblPos val="nextTo"/>
        <c:crossAx val="2108955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2908067542214"/>
          <c:y val="0.421601785758089"/>
          <c:w val="0.1900806404736"/>
          <c:h val="0.28147683770589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034B4-E76C-5C4F-8653-ABA0B9BC3CC2}" type="datetimeFigureOut">
              <a:rPr lang="en-US" smtClean="0"/>
              <a:t>12/1/15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9280B-EAB0-3E4C-9FC9-639E657DD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063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6AE63-C577-7543-A1A5-EAD1836BB65E}" type="datetimeFigureOut">
              <a:rPr lang="en-US" smtClean="0"/>
              <a:t>12/1/15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000F4-811E-574F-9C61-D25F8A80D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606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Using the default</a:t>
            </a:r>
            <a:r>
              <a:rPr lang="en-US" baseline="0" dirty="0" smtClean="0"/>
              <a:t> haplotype information in the </a:t>
            </a:r>
            <a:r>
              <a:rPr lang="en-US" baseline="0" dirty="0" err="1" smtClean="0"/>
              <a:t>SKAT.haplotypes</a:t>
            </a:r>
            <a:r>
              <a:rPr lang="en-US" baseline="0" dirty="0" smtClean="0"/>
              <a:t> dataset, we randomly selected </a:t>
            </a:r>
            <a:r>
              <a:rPr lang="en-US" baseline="0" dirty="0" err="1" smtClean="0"/>
              <a:t>subregions</a:t>
            </a:r>
            <a:r>
              <a:rPr lang="en-US" baseline="0" dirty="0" smtClean="0"/>
              <a:t> of size=5k and ran 100  simulations. In A, w</a:t>
            </a:r>
            <a:r>
              <a:rPr lang="en-US" dirty="0" smtClean="0"/>
              <a:t>e show the statistical power obtained across the different models of maximum Odds Ratio. In B)</a:t>
            </a:r>
            <a:r>
              <a:rPr lang="en-US" baseline="0" dirty="0" smtClean="0"/>
              <a:t>  we show the required sample size for each of these models in order to obtain significant statistical power (</a:t>
            </a:r>
            <a:r>
              <a:rPr lang="el-GR" baseline="0" dirty="0" smtClean="0"/>
              <a:t>α=0.0</a:t>
            </a:r>
            <a:r>
              <a:rPr lang="en-US" baseline="0" dirty="0" smtClean="0"/>
              <a:t>1</a:t>
            </a:r>
            <a:r>
              <a:rPr lang="el-GR" baseline="0" dirty="0" smtClean="0"/>
              <a:t>, β=0.2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C6B1E-A81E-7240-9999-759DEC1DDB2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57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DEB00-1AB6-4642-AE4C-51D7C9DF6721}" type="datetime1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AA3-BCF1-DE46-A5A1-23571FE62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62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341F3-AD60-9E43-A1B6-BD226A84111F}" type="datetime1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AA3-BCF1-DE46-A5A1-23571FE62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67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AEA8-CB2A-4C48-85DA-4C7C27CD006A}" type="datetime1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AA3-BCF1-DE46-A5A1-23571FE62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73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3451368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3EA42-9656-B04E-A546-E9C33ECDA38F}" type="datetime1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AA3-BCF1-DE46-A5A1-23571FE62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78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C965E-A07E-0442-92E0-6F216979AA09}" type="datetime1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AA3-BCF1-DE46-A5A1-23571FE62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9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D0EC4-039A-2E49-AABE-A9E8CD838F0A}" type="datetime1">
              <a:rPr lang="en-US" smtClean="0"/>
              <a:t>12/1/15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AA3-BCF1-DE46-A5A1-23571FE62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055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3C73A-E97A-B04E-A7C9-7738DECBE240}" type="datetime1">
              <a:rPr lang="en-US" smtClean="0"/>
              <a:t>12/1/15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AA3-BCF1-DE46-A5A1-23571FE62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08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09B94-31D5-7F40-809E-991124D601C8}" type="datetime1">
              <a:rPr lang="en-US" smtClean="0"/>
              <a:t>12/1/15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AA3-BCF1-DE46-A5A1-23571FE62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28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66322-2C6A-2D4F-A0AC-883F4C48CBCB}" type="datetime1">
              <a:rPr lang="en-US" smtClean="0"/>
              <a:t>12/1/15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AA3-BCF1-DE46-A5A1-23571FE62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22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68105-8F37-2E42-A891-8B523385B8B5}" type="datetime1">
              <a:rPr lang="en-US" smtClean="0"/>
              <a:t>12/1/15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AA3-BCF1-DE46-A5A1-23571FE62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69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9F488-7195-4A41-B3BF-2ED053FC80DF}" type="datetime1">
              <a:rPr lang="en-US" smtClean="0"/>
              <a:t>12/1/15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AA3-BCF1-DE46-A5A1-23571FE62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8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06C3A-BA39-3D45-898C-26B721132FAE}" type="datetime1">
              <a:rPr lang="en-US" smtClean="0"/>
              <a:t>12/1/15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54AA3-BCF1-DE46-A5A1-23571FE62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tif"/><Relationship Id="rId20" Type="http://schemas.openxmlformats.org/officeDocument/2006/relationships/image" Target="../media/image20.tif"/><Relationship Id="rId21" Type="http://schemas.openxmlformats.org/officeDocument/2006/relationships/hyperlink" Target="https://www.youtube.com/watch?v=-dZGDy45ZeI" TargetMode="External"/><Relationship Id="rId22" Type="http://schemas.openxmlformats.org/officeDocument/2006/relationships/hyperlink" Target="https://www.youtube.com/watch?v=O7a8zdjPZvA" TargetMode="External"/><Relationship Id="rId23" Type="http://schemas.openxmlformats.org/officeDocument/2006/relationships/hyperlink" Target="https://youtu.be/PM37iJ7ymok?t=1h20m" TargetMode="External"/><Relationship Id="rId10" Type="http://schemas.openxmlformats.org/officeDocument/2006/relationships/image" Target="../media/image10.tif"/><Relationship Id="rId11" Type="http://schemas.openxmlformats.org/officeDocument/2006/relationships/image" Target="../media/image11.tif"/><Relationship Id="rId12" Type="http://schemas.openxmlformats.org/officeDocument/2006/relationships/image" Target="../media/image12.tif"/><Relationship Id="rId13" Type="http://schemas.openxmlformats.org/officeDocument/2006/relationships/image" Target="../media/image13.tif"/><Relationship Id="rId14" Type="http://schemas.openxmlformats.org/officeDocument/2006/relationships/image" Target="../media/image14.tif"/><Relationship Id="rId15" Type="http://schemas.openxmlformats.org/officeDocument/2006/relationships/image" Target="../media/image15.tif"/><Relationship Id="rId16" Type="http://schemas.openxmlformats.org/officeDocument/2006/relationships/image" Target="../media/image16.tif"/><Relationship Id="rId17" Type="http://schemas.openxmlformats.org/officeDocument/2006/relationships/image" Target="../media/image17.tif"/><Relationship Id="rId18" Type="http://schemas.openxmlformats.org/officeDocument/2006/relationships/image" Target="../media/image18.tif"/><Relationship Id="rId19" Type="http://schemas.openxmlformats.org/officeDocument/2006/relationships/image" Target="../media/image19.ti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Relationship Id="rId3" Type="http://schemas.openxmlformats.org/officeDocument/2006/relationships/image" Target="../media/image3.tif"/><Relationship Id="rId4" Type="http://schemas.openxmlformats.org/officeDocument/2006/relationships/image" Target="../media/image4.tif"/><Relationship Id="rId5" Type="http://schemas.openxmlformats.org/officeDocument/2006/relationships/image" Target="../media/image5.tif"/><Relationship Id="rId6" Type="http://schemas.openxmlformats.org/officeDocument/2006/relationships/image" Target="../media/image6.tif"/><Relationship Id="rId7" Type="http://schemas.openxmlformats.org/officeDocument/2006/relationships/image" Target="../media/image7.tif"/><Relationship Id="rId8" Type="http://schemas.openxmlformats.org/officeDocument/2006/relationships/image" Target="../media/image8.t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4257"/>
            <a:ext cx="7772400" cy="1470025"/>
          </a:xfrm>
        </p:spPr>
        <p:txBody>
          <a:bodyPr/>
          <a:lstStyle/>
          <a:p>
            <a:r>
              <a:rPr lang="en-US" dirty="0" smtClean="0"/>
              <a:t>Basic Statistical </a:t>
            </a:r>
            <a:r>
              <a:rPr lang="en-US" dirty="0"/>
              <a:t>A</a:t>
            </a:r>
            <a:r>
              <a:rPr lang="en-US" dirty="0" smtClean="0"/>
              <a:t>nalysis and Statistical Power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Leonidas</a:t>
            </a:r>
          </a:p>
          <a:p>
            <a:r>
              <a:rPr lang="en-US" dirty="0" smtClean="0"/>
              <a:t>11/1/2015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AA3-BCF1-DE46-A5A1-23571FE62C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24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33" y="274638"/>
            <a:ext cx="8631481" cy="7759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Contingency tables and Associated tests:</a:t>
            </a:r>
            <a:br>
              <a:rPr lang="en-US" dirty="0" smtClean="0"/>
            </a:br>
            <a:r>
              <a:rPr lang="en-US" dirty="0" smtClean="0"/>
              <a:t>Genotype Count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5900"/>
            <a:ext cx="9144000" cy="386386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AA3-BCF1-DE46-A5A1-23571FE62C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99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33" y="274638"/>
            <a:ext cx="8631481" cy="7759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Contingency tables and Associated tests: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 err="1" smtClean="0"/>
              <a:t>Cohran-Armitage</a:t>
            </a:r>
            <a:r>
              <a:rPr lang="en-US" dirty="0" smtClean="0"/>
              <a:t> trend test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5200"/>
            <a:ext cx="9144000" cy="237066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AA3-BCF1-DE46-A5A1-23571FE62C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29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tests for association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Likelihood ratio (LR) methods</a:t>
            </a:r>
          </a:p>
          <a:p>
            <a:pPr lvl="1"/>
            <a:r>
              <a:rPr lang="en-US" dirty="0" smtClean="0"/>
              <a:t>The likelihood of observed data under the proposed model of disease association </a:t>
            </a:r>
            <a:r>
              <a:rPr lang="en-US" dirty="0" err="1" smtClean="0"/>
              <a:t>Vs</a:t>
            </a:r>
            <a:r>
              <a:rPr lang="en-US" dirty="0" smtClean="0"/>
              <a:t> the likelihood of no association</a:t>
            </a:r>
          </a:p>
          <a:p>
            <a:r>
              <a:rPr lang="en-US" dirty="0" smtClean="0"/>
              <a:t>Logistic regression models to include additional covariates</a:t>
            </a:r>
          </a:p>
          <a:p>
            <a:pPr lvl="1"/>
            <a:r>
              <a:rPr lang="en-US" dirty="0" smtClean="0"/>
              <a:t>For example environmental effects (risk factors),</a:t>
            </a:r>
          </a:p>
          <a:p>
            <a:pPr lvl="1"/>
            <a:r>
              <a:rPr lang="en-US" dirty="0" smtClean="0"/>
              <a:t> clinical variables (age or onset), </a:t>
            </a:r>
          </a:p>
          <a:p>
            <a:pPr lvl="1"/>
            <a:r>
              <a:rPr lang="en-US" dirty="0" smtClean="0"/>
              <a:t>population stratification </a:t>
            </a:r>
            <a:r>
              <a:rPr lang="en-US" dirty="0"/>
              <a:t>(e.g., principal components capturing variation due to differential </a:t>
            </a:r>
            <a:r>
              <a:rPr lang="en-US" dirty="0" smtClean="0"/>
              <a:t>ancestry)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or </a:t>
            </a:r>
            <a:r>
              <a:rPr lang="en-US" dirty="0"/>
              <a:t>by the interactive and joint effects of other marker loci </a:t>
            </a: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AA3-BCF1-DE46-A5A1-23571FE62C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902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tests for association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1392" r="1392"/>
          <a:stretch>
            <a:fillRect/>
          </a:stretch>
        </p:blipFill>
        <p:spPr>
          <a:xfrm>
            <a:off x="190500" y="1453526"/>
            <a:ext cx="8802274" cy="484091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AA3-BCF1-DE46-A5A1-23571FE62C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82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for Multiple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Family Wise </a:t>
            </a:r>
            <a:r>
              <a:rPr lang="en-US" dirty="0"/>
              <a:t>E</a:t>
            </a:r>
            <a:r>
              <a:rPr lang="en-US" dirty="0" smtClean="0"/>
              <a:t>rror Rate (FWER): The probability of making one or more type I </a:t>
            </a:r>
            <a:r>
              <a:rPr lang="en-US" dirty="0" err="1" smtClean="0"/>
              <a:t>erors</a:t>
            </a:r>
            <a:r>
              <a:rPr lang="en-US" dirty="0" smtClean="0"/>
              <a:t> in a set of tests</a:t>
            </a:r>
          </a:p>
          <a:p>
            <a:pPr lvl="1"/>
            <a:r>
              <a:rPr lang="en-US" dirty="0" err="1" smtClean="0"/>
              <a:t>Bonferroni</a:t>
            </a:r>
            <a:r>
              <a:rPr lang="en-US" dirty="0" smtClean="0"/>
              <a:t> (</a:t>
            </a:r>
            <a:r>
              <a:rPr lang="el-GR" dirty="0"/>
              <a:t>α* </a:t>
            </a:r>
            <a:r>
              <a:rPr lang="el-GR" i="1" dirty="0"/>
              <a:t>= </a:t>
            </a:r>
            <a:r>
              <a:rPr lang="el-GR" dirty="0"/>
              <a:t>α</a:t>
            </a:r>
            <a:r>
              <a:rPr lang="el-GR" i="1" dirty="0"/>
              <a:t>/n 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Sidak</a:t>
            </a:r>
            <a:r>
              <a:rPr lang="en-US" dirty="0" smtClean="0"/>
              <a:t> </a:t>
            </a:r>
            <a:r>
              <a:rPr lang="el-GR" dirty="0"/>
              <a:t>(α* </a:t>
            </a:r>
            <a:r>
              <a:rPr lang="el-GR" i="1" dirty="0"/>
              <a:t>= </a:t>
            </a:r>
            <a:r>
              <a:rPr lang="el-GR" dirty="0"/>
              <a:t>1 </a:t>
            </a:r>
            <a:r>
              <a:rPr lang="el-GR" i="1" dirty="0"/>
              <a:t>− </a:t>
            </a:r>
            <a:r>
              <a:rPr lang="el-GR" dirty="0"/>
              <a:t>(1 </a:t>
            </a:r>
            <a:r>
              <a:rPr lang="el-GR" i="1" dirty="0"/>
              <a:t>− </a:t>
            </a:r>
            <a:r>
              <a:rPr lang="el-GR" dirty="0"/>
              <a:t>α)1</a:t>
            </a:r>
            <a:r>
              <a:rPr lang="el-GR" i="1" dirty="0"/>
              <a:t>/n</a:t>
            </a:r>
            <a:r>
              <a:rPr lang="el-GR" dirty="0"/>
              <a:t>)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FDR is problematic for GWA studies</a:t>
            </a:r>
          </a:p>
          <a:p>
            <a:r>
              <a:rPr lang="en-US" dirty="0" smtClean="0"/>
              <a:t>Permutation procedures are computationally intensive but considered the ‘gold standard’</a:t>
            </a:r>
          </a:p>
          <a:p>
            <a:r>
              <a:rPr lang="en-US" dirty="0" smtClean="0"/>
              <a:t>Bayes factors have also been proposed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AA3-BCF1-DE46-A5A1-23571FE62C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79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Interpretation of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SNP rarely directly influencing disease risk (causal)</a:t>
            </a:r>
          </a:p>
          <a:p>
            <a:r>
              <a:rPr lang="en-US" dirty="0" smtClean="0"/>
              <a:t>Allele and disease frequencies are known to vary among populations of different genetic ancestry&gt; Data stratification</a:t>
            </a:r>
          </a:p>
          <a:p>
            <a:pPr lvl="1"/>
            <a:r>
              <a:rPr lang="en-US" dirty="0" smtClean="0"/>
              <a:t>Principal component analyses or multidimensional scaling methods are commonly used (Anderson et al 2010)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AA3-BCF1-DE46-A5A1-23571FE62C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27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 of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The first </a:t>
            </a:r>
            <a:r>
              <a:rPr lang="en-US" dirty="0" smtClean="0"/>
              <a:t>stage : </a:t>
            </a:r>
            <a:r>
              <a:rPr lang="en-US" dirty="0"/>
              <a:t>a large number of markers </a:t>
            </a:r>
            <a:r>
              <a:rPr lang="en-US" dirty="0" smtClean="0"/>
              <a:t>to </a:t>
            </a:r>
            <a:r>
              <a:rPr lang="en-US" dirty="0"/>
              <a:t>identify potential signals of association using a nominal </a:t>
            </a:r>
            <a:r>
              <a:rPr lang="en-US" i="1" dirty="0"/>
              <a:t>P </a:t>
            </a:r>
            <a:r>
              <a:rPr lang="en-US" dirty="0"/>
              <a:t>value threshold.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stage two, the top signals are then followed up by genotyping them on the remaining samples while a joint analysis of data from both stages is conducted </a:t>
            </a:r>
            <a:endParaRPr lang="en-US" dirty="0" smtClean="0"/>
          </a:p>
          <a:p>
            <a:r>
              <a:rPr lang="en-US" dirty="0"/>
              <a:t>Significant signals are subsequently tested for replication in a second data </a:t>
            </a:r>
            <a:r>
              <a:rPr lang="en-US" dirty="0" smtClean="0"/>
              <a:t>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AA3-BCF1-DE46-A5A1-23571FE62C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442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AA3-BCF1-DE46-A5A1-23571FE62C3F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028700"/>
            <a:ext cx="89154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18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874"/>
            <a:ext cx="8229600" cy="854198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I</a:t>
            </a:r>
            <a:r>
              <a:rPr lang="en-US" dirty="0" smtClean="0"/>
              <a:t>s Statistical Power?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AA3-BCF1-DE46-A5A1-23571FE62C3F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84" y="1064698"/>
            <a:ext cx="6549275" cy="561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63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874"/>
            <a:ext cx="8229600" cy="854198"/>
          </a:xfrm>
        </p:spPr>
        <p:txBody>
          <a:bodyPr>
            <a:normAutofit/>
          </a:bodyPr>
          <a:lstStyle/>
          <a:p>
            <a:r>
              <a:rPr lang="en-US" dirty="0" smtClean="0"/>
              <a:t>Multiple testing burdens in GWAS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AA3-BCF1-DE46-A5A1-23571FE62C3F}" type="slidenum">
              <a:rPr lang="en-US" smtClean="0"/>
              <a:t>19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6667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Simulation studies using data on ENCODE gave a genome wide significance threshold of 5*10</a:t>
            </a:r>
            <a:r>
              <a:rPr lang="en-US" baseline="30000" dirty="0" smtClean="0"/>
              <a:t>-</a:t>
            </a:r>
            <a:r>
              <a:rPr lang="en-US" baseline="30000" dirty="0"/>
              <a:t>8</a:t>
            </a:r>
          </a:p>
          <a:p>
            <a:r>
              <a:rPr lang="en-US" dirty="0" smtClean="0"/>
              <a:t>Another approach for a sample of 5000 cases and controls, with SNP MAF &gt;5% found 3.1x10</a:t>
            </a:r>
            <a:r>
              <a:rPr lang="en-US" baseline="30000" dirty="0" smtClean="0"/>
              <a:t>-8</a:t>
            </a:r>
            <a:r>
              <a:rPr lang="en-US" dirty="0" smtClean="0"/>
              <a:t> </a:t>
            </a:r>
          </a:p>
          <a:p>
            <a:r>
              <a:rPr lang="en-US" dirty="0" smtClean="0"/>
              <a:t>10^-8 for African populations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411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3641" y="938477"/>
            <a:ext cx="7036718" cy="4981047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>
            <a:spLocks noGrp="1"/>
          </p:cNvSpPr>
          <p:nvPr>
            <p:ph type="ctrTitle"/>
          </p:nvPr>
        </p:nvSpPr>
        <p:spPr>
          <a:xfrm>
            <a:off x="892969" y="3080474"/>
            <a:ext cx="7358063" cy="1324839"/>
          </a:xfrm>
          <a:prstGeom prst="rect">
            <a:avLst/>
          </a:prstGeom>
        </p:spPr>
        <p:txBody>
          <a:bodyPr/>
          <a:lstStyle>
            <a:lvl1pPr>
              <a:defRPr sz="4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1st of December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ubTitle" sz="quarter" idx="1"/>
          </p:nvPr>
        </p:nvSpPr>
        <p:spPr>
          <a:xfrm>
            <a:off x="892969" y="3031629"/>
            <a:ext cx="7358063" cy="79474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>
              <a:defRPr sz="60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Romania National Day</a:t>
            </a:r>
          </a:p>
        </p:txBody>
      </p:sp>
    </p:spTree>
    <p:extLst>
      <p:ext uri="{BB962C8B-B14F-4D97-AF65-F5344CB8AC3E}">
        <p14:creationId xmlns:p14="http://schemas.microsoft.com/office/powerpoint/2010/main" val="3237501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18"/>
            <a:ext cx="8229600" cy="58481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Power Calculation: an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9429"/>
            <a:ext cx="8229600" cy="581420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Allele frequencies: 0.1 for A and 0.9 for B</a:t>
            </a:r>
          </a:p>
          <a:p>
            <a:r>
              <a:rPr lang="en-US" sz="1800" dirty="0" smtClean="0"/>
              <a:t>The risk of disease: 0.01 for BB; 0.02 for AA &amp; AB</a:t>
            </a:r>
          </a:p>
          <a:p>
            <a:r>
              <a:rPr lang="en-US" sz="1800" dirty="0" smtClean="0"/>
              <a:t>100 cases – 100 controls</a:t>
            </a:r>
          </a:p>
          <a:p>
            <a:r>
              <a:rPr lang="en-US" sz="1800" dirty="0"/>
              <a:t>T</a:t>
            </a:r>
            <a:r>
              <a:rPr lang="en-US" sz="1800" dirty="0" smtClean="0"/>
              <a:t>he </a:t>
            </a:r>
            <a:r>
              <a:rPr lang="en-US" sz="1800" dirty="0"/>
              <a:t>two proportions are the total frequencies of the AA and AB genotypes in the cases (</a:t>
            </a:r>
            <a:r>
              <a:rPr lang="en-US" sz="1800" i="1" dirty="0"/>
              <a:t>p</a:t>
            </a:r>
            <a:r>
              <a:rPr lang="en-US" sz="1800" dirty="0"/>
              <a:t>1) and in the controls (</a:t>
            </a:r>
            <a:r>
              <a:rPr lang="en-US" sz="1800" i="1" dirty="0"/>
              <a:t>p</a:t>
            </a:r>
            <a:r>
              <a:rPr lang="en-US" sz="1800" dirty="0"/>
              <a:t>2</a:t>
            </a:r>
            <a:r>
              <a:rPr lang="en-US" sz="1800" dirty="0" smtClean="0"/>
              <a:t>)</a:t>
            </a:r>
            <a:endParaRPr lang="en-US" sz="1800" dirty="0"/>
          </a:p>
          <a:p>
            <a:r>
              <a:rPr lang="en-US" sz="1800" dirty="0"/>
              <a:t>For a sample size of </a:t>
            </a:r>
            <a:r>
              <a:rPr lang="en-US" sz="1800" i="1" dirty="0"/>
              <a:t>n</a:t>
            </a:r>
            <a:r>
              <a:rPr lang="en-US" sz="1800" dirty="0"/>
              <a:t>1 cases and </a:t>
            </a:r>
            <a:r>
              <a:rPr lang="en-US" sz="1800" i="1" dirty="0"/>
              <a:t>n</a:t>
            </a:r>
            <a:r>
              <a:rPr lang="en-US" sz="1800" dirty="0"/>
              <a:t>2 controls, the test statistic is: </a:t>
            </a:r>
            <a:endParaRPr lang="en-US" sz="18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Population frequencies for 3 genotypes under HWE:</a:t>
            </a:r>
          </a:p>
          <a:p>
            <a:pPr lvl="1"/>
            <a:r>
              <a:rPr lang="en-US" sz="1600" dirty="0" smtClean="0"/>
              <a:t>0.12 </a:t>
            </a:r>
            <a:r>
              <a:rPr lang="en-US" sz="1600" dirty="0"/>
              <a:t>= 0.01 (for AA); 2 . 0.1 . 0.9 = 0.18 (for AB); and 0.92 = 0.81 (for BB) </a:t>
            </a:r>
            <a:endParaRPr lang="en-US" sz="1600" dirty="0" smtClean="0"/>
          </a:p>
          <a:p>
            <a:pPr lvl="1"/>
            <a:r>
              <a:rPr lang="en-US" sz="1600" dirty="0"/>
              <a:t>population disease prevalence (</a:t>
            </a:r>
            <a:r>
              <a:rPr lang="en-US" sz="1600" i="1" dirty="0"/>
              <a:t>K</a:t>
            </a:r>
            <a:r>
              <a:rPr lang="en-US" sz="1600" dirty="0"/>
              <a:t>) of (0.02 . 0.01) + (0.02 . 0.18) + (0.01 . 0.81) = </a:t>
            </a:r>
            <a:r>
              <a:rPr lang="en-US" sz="1600" dirty="0" smtClean="0"/>
              <a:t>0.0119</a:t>
            </a:r>
          </a:p>
          <a:p>
            <a:pPr lvl="1"/>
            <a:r>
              <a:rPr lang="en-US" sz="1600" dirty="0" smtClean="0"/>
              <a:t> </a:t>
            </a:r>
            <a:r>
              <a:rPr lang="en-US" sz="1600" dirty="0"/>
              <a:t>The genotype frequencies in the cases are therefore (0.02 . 0.01)/0.0119 = 0.0168 (for AA); 0.02 . 0.18/0.0119 = 0.3025 (for AB); and 0.01 . 0.81/0.0119 = 0.6807 (for BB). </a:t>
            </a:r>
            <a:endParaRPr lang="en-US" sz="1600" dirty="0" smtClean="0"/>
          </a:p>
          <a:p>
            <a:pPr lvl="1"/>
            <a:endParaRPr lang="en-US" sz="1600" dirty="0" smtClean="0"/>
          </a:p>
          <a:p>
            <a:endParaRPr lang="en-US" sz="20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AA3-BCF1-DE46-A5A1-23571FE62C3F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0" y="2678292"/>
            <a:ext cx="4584700" cy="10734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72840"/>
            <a:ext cx="9144000" cy="188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20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Estimating the probability for </a:t>
            </a:r>
            <a:r>
              <a:rPr lang="el-GR" dirty="0" smtClean="0"/>
              <a:t>α </a:t>
            </a:r>
            <a:r>
              <a:rPr lang="en-US" dirty="0" smtClean="0"/>
              <a:t>using a </a:t>
            </a:r>
            <a:r>
              <a:rPr lang="en-US" dirty="0" err="1" smtClean="0"/>
              <a:t>bayesian</a:t>
            </a:r>
            <a:r>
              <a:rPr lang="en-US" dirty="0" smtClean="0"/>
              <a:t> 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AA3-BCF1-DE46-A5A1-23571FE62C3F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" y="1937099"/>
            <a:ext cx="6489700" cy="1765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47384" y="3739812"/>
            <a:ext cx="70985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 this formula, P(H0 | </a:t>
            </a:r>
            <a:r>
              <a:rPr lang="en-US" i="1" dirty="0" smtClean="0"/>
              <a:t>P</a:t>
            </a:r>
            <a:r>
              <a:rPr lang="en-US" i="1" dirty="0"/>
              <a:t> </a:t>
            </a:r>
            <a:r>
              <a:rPr lang="en-US" dirty="0" smtClean="0"/>
              <a:t>≤ </a:t>
            </a:r>
            <a:r>
              <a:rPr lang="en-US" i="1" dirty="0"/>
              <a:t>α</a:t>
            </a:r>
            <a:r>
              <a:rPr lang="en-US" dirty="0"/>
              <a:t>) is the false-positive report probability (FPRP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The above formula can be used to set </a:t>
            </a:r>
            <a:r>
              <a:rPr lang="en-US" i="1" dirty="0"/>
              <a:t>α ?</a:t>
            </a:r>
            <a:r>
              <a:rPr lang="en-US" dirty="0"/>
              <a:t>to control the FPRP as follows: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4715597"/>
            <a:ext cx="4406900" cy="76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4985" y="5825303"/>
            <a:ext cx="7553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When the power (1 – </a:t>
            </a:r>
            <a:r>
              <a:rPr lang="en-US" i="1" dirty="0"/>
              <a:t>β</a:t>
            </a:r>
            <a:r>
              <a:rPr lang="en-US" dirty="0"/>
              <a:t>) is low, </a:t>
            </a:r>
            <a:r>
              <a:rPr lang="en-US" i="1" dirty="0"/>
              <a:t>α </a:t>
            </a:r>
            <a:r>
              <a:rPr lang="en-US" dirty="0" smtClean="0"/>
              <a:t>has </a:t>
            </a:r>
            <a:r>
              <a:rPr lang="en-US" dirty="0"/>
              <a:t>to be set proportionately lower to maintain a fixed FPRP </a:t>
            </a:r>
          </a:p>
        </p:txBody>
      </p:sp>
    </p:spTree>
    <p:extLst>
      <p:ext uri="{BB962C8B-B14F-4D97-AF65-F5344CB8AC3E}">
        <p14:creationId xmlns:p14="http://schemas.microsoft.com/office/powerpoint/2010/main" val="4008246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AA3-BCF1-DE46-A5A1-23571FE62C3F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0" y="0"/>
            <a:ext cx="4892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269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to </a:t>
            </a:r>
            <a:r>
              <a:rPr lang="en-US" dirty="0"/>
              <a:t>I</a:t>
            </a:r>
            <a:r>
              <a:rPr lang="en-US" dirty="0" smtClean="0"/>
              <a:t>ncrease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Study design considerations</a:t>
            </a:r>
          </a:p>
          <a:p>
            <a:pPr marL="971550" lvl="1" indent="-514350">
              <a:buFont typeface="+mj-ea"/>
              <a:buAutoNum type="circleNumDbPlain"/>
            </a:pPr>
            <a:r>
              <a:rPr lang="en-US" dirty="0" smtClean="0"/>
              <a:t>Restrict association testing to variants that are more likely to be causal</a:t>
            </a:r>
          </a:p>
          <a:p>
            <a:pPr marL="971550" lvl="1" indent="-514350">
              <a:buFont typeface="+mj-ea"/>
              <a:buAutoNum type="circleNumDbPlain"/>
            </a:pPr>
            <a:r>
              <a:rPr lang="en-US" dirty="0" smtClean="0"/>
              <a:t>By filtering and weighting to prioritize alleles</a:t>
            </a:r>
          </a:p>
          <a:p>
            <a:pPr marL="971550" lvl="1" indent="-514350">
              <a:buFont typeface="+mj-ea"/>
              <a:buAutoNum type="circleNumDbPlain"/>
            </a:pPr>
            <a:r>
              <a:rPr lang="en-US" dirty="0" smtClean="0"/>
              <a:t>Very rare alleles assigned a higher priority</a:t>
            </a:r>
          </a:p>
          <a:p>
            <a:pPr marL="971550" lvl="1" indent="-514350">
              <a:buFont typeface="+mj-ea"/>
              <a:buAutoNum type="circleNumDbPlain"/>
            </a:pPr>
            <a:r>
              <a:rPr lang="en-US" dirty="0" smtClean="0"/>
              <a:t>Assess conservation across and within multiple species</a:t>
            </a:r>
          </a:p>
          <a:p>
            <a:pPr marL="971550" lvl="1" indent="-514350">
              <a:buFont typeface="+mj-ea"/>
              <a:buAutoNum type="circleNumDbPlain"/>
            </a:pPr>
            <a:r>
              <a:rPr lang="en-US" dirty="0" smtClean="0"/>
              <a:t>Identification of controls with high levels of NON-genetic factors</a:t>
            </a:r>
          </a:p>
          <a:p>
            <a:pPr marL="971550" lvl="1" indent="-514350">
              <a:buFont typeface="+mj-ea"/>
              <a:buAutoNum type="circleNumDbPlain"/>
            </a:pPr>
            <a:r>
              <a:rPr lang="en-US" dirty="0" smtClean="0"/>
              <a:t>Include SVs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AA3-BCF1-DE46-A5A1-23571FE62C3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42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to </a:t>
            </a:r>
            <a:r>
              <a:rPr lang="en-US" dirty="0"/>
              <a:t>I</a:t>
            </a:r>
            <a:r>
              <a:rPr lang="en-US" dirty="0" smtClean="0"/>
              <a:t>ncrease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Analytical Approaches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 smtClean="0"/>
              <a:t>Use integrative models that consider multiple cases of genetic variants (combine rare and common)</a:t>
            </a:r>
          </a:p>
          <a:p>
            <a:pPr marL="1028700" lvl="1" indent="-571500">
              <a:buFont typeface="+mj-lt"/>
              <a:buAutoNum type="romanUcPeriod"/>
            </a:pPr>
            <a:r>
              <a:rPr lang="en-US" dirty="0" smtClean="0"/>
              <a:t>Test variants across sets of functional related genes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AA3-BCF1-DE46-A5A1-23571FE62C3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1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to </a:t>
            </a:r>
            <a:r>
              <a:rPr lang="en-US" dirty="0"/>
              <a:t>I</a:t>
            </a:r>
            <a:r>
              <a:rPr lang="en-US" dirty="0" smtClean="0"/>
              <a:t>ncrease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Concerns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Parameterize multi locus genetic models with appropriate joint distributions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How to account for technical features of sequencing (bias coverage, incomplete)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Assess appropriate multiple-testing thresholds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Potential impact of population stratification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AA3-BCF1-DE46-A5A1-23571FE62C3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17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Burden tests - SKAT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AA3-BCF1-DE46-A5A1-23571FE62C3F}" type="slidenum">
              <a:rPr lang="en-US" smtClean="0"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9700"/>
            <a:ext cx="9144000" cy="401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094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91" y="274638"/>
            <a:ext cx="8839307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/>
              <a:t>S</a:t>
            </a:r>
            <a:r>
              <a:rPr lang="en-US" sz="3600" dirty="0" smtClean="0"/>
              <a:t>equence </a:t>
            </a:r>
            <a:r>
              <a:rPr lang="en-US" sz="3600" dirty="0"/>
              <a:t>K</a:t>
            </a:r>
            <a:r>
              <a:rPr lang="en-US" sz="3600" dirty="0" smtClean="0"/>
              <a:t>ernel Association Test </a:t>
            </a:r>
            <a:r>
              <a:rPr lang="en-US" sz="3600" dirty="0"/>
              <a:t>(SKAT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060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ea"/>
              <a:buAutoNum type="circleNumDbPlain"/>
            </a:pPr>
            <a:r>
              <a:rPr lang="en-US" sz="2800" dirty="0" smtClean="0"/>
              <a:t>A regression approach </a:t>
            </a:r>
            <a:r>
              <a:rPr lang="en-US" sz="2800" dirty="0"/>
              <a:t>that tests for association between variants in </a:t>
            </a:r>
            <a:r>
              <a:rPr lang="en-US" sz="2800" dirty="0" smtClean="0"/>
              <a:t>a region </a:t>
            </a:r>
            <a:r>
              <a:rPr lang="en-US" sz="2800" dirty="0"/>
              <a:t>(both common and rare</a:t>
            </a:r>
            <a:r>
              <a:rPr lang="en-US" sz="2800" dirty="0" smtClean="0"/>
              <a:t>)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sz="2800" dirty="0"/>
              <a:t>A</a:t>
            </a:r>
            <a:r>
              <a:rPr lang="en-US" sz="2800" dirty="0" smtClean="0"/>
              <a:t>djusting for covariates</a:t>
            </a:r>
            <a:r>
              <a:rPr lang="en-US" sz="2800" dirty="0"/>
              <a:t>, such as principal components, to account </a:t>
            </a:r>
            <a:r>
              <a:rPr lang="en-US" sz="2800" dirty="0" smtClean="0"/>
              <a:t>for population stratification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sz="2800" dirty="0" smtClean="0"/>
              <a:t>Available in R</a:t>
            </a:r>
          </a:p>
          <a:p>
            <a:pPr marL="514350" indent="-514350">
              <a:buFont typeface="+mj-ea"/>
              <a:buAutoNum type="circleNumDbPlain"/>
            </a:pPr>
            <a:r>
              <a:rPr lang="en-US" sz="2800" dirty="0" smtClean="0"/>
              <a:t>Allows </a:t>
            </a:r>
            <a:r>
              <a:rPr lang="en-US" sz="2800" dirty="0"/>
              <a:t>the specification of multiple parameters, </a:t>
            </a:r>
            <a:r>
              <a:rPr lang="en-US" sz="2800" dirty="0" smtClean="0"/>
              <a:t>including: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Size of genomic region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Maximum allele frequency of rare variants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Proportion of rare variants that increases or decreases disease risk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Effect size of individual rare variants 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The significance threshold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AA3-BCF1-DE46-A5A1-23571FE62C3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52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91" y="274638"/>
            <a:ext cx="8839307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/>
              <a:t>S</a:t>
            </a:r>
            <a:r>
              <a:rPr lang="en-US" sz="3600" dirty="0" smtClean="0"/>
              <a:t>equence </a:t>
            </a:r>
            <a:r>
              <a:rPr lang="en-US" sz="3600" dirty="0"/>
              <a:t>K</a:t>
            </a:r>
            <a:r>
              <a:rPr lang="en-US" sz="3600" dirty="0" smtClean="0"/>
              <a:t>ernel Association Test </a:t>
            </a:r>
            <a:r>
              <a:rPr lang="en-US" sz="3600" dirty="0"/>
              <a:t>(SKAT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90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SKAT Model and Test for Linear SNP Effects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AA3-BCF1-DE46-A5A1-23571FE62C3F}" type="slidenum">
              <a:rPr lang="en-US" smtClean="0"/>
              <a:t>28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91" y="2316295"/>
            <a:ext cx="7315200" cy="66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68" y="2983451"/>
            <a:ext cx="7289800" cy="673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535" y="2106745"/>
            <a:ext cx="4762500" cy="419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876" y="2831051"/>
            <a:ext cx="45085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151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623" y="214810"/>
            <a:ext cx="8229600" cy="4890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SKAT Model and Test for Linear SNP Effects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AA3-BCF1-DE46-A5A1-23571FE62C3F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14" y="930905"/>
            <a:ext cx="7315200" cy="66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91" y="1598061"/>
            <a:ext cx="7289800" cy="673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958" y="721355"/>
            <a:ext cx="4762500" cy="419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99" y="1445661"/>
            <a:ext cx="4508500" cy="304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2299" y="2811750"/>
            <a:ext cx="846526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Assume n subjects are sequenced in a region with p variant </a:t>
            </a:r>
            <a:r>
              <a:rPr lang="en-US" sz="2000" dirty="0" smtClean="0"/>
              <a:t>sites </a:t>
            </a:r>
          </a:p>
          <a:p>
            <a:r>
              <a:rPr lang="en-US" sz="2000" dirty="0" smtClean="0"/>
              <a:t>- Covariates </a:t>
            </a:r>
            <a:r>
              <a:rPr lang="en-US" sz="2000" dirty="0"/>
              <a:t>might include age, gender, and top </a:t>
            </a:r>
            <a:r>
              <a:rPr lang="en-US" sz="2000" dirty="0" smtClean="0"/>
              <a:t>principal components </a:t>
            </a:r>
            <a:r>
              <a:rPr lang="en-US" sz="2000" dirty="0"/>
              <a:t>of genetic variation for controlling population </a:t>
            </a:r>
            <a:r>
              <a:rPr lang="en-US" sz="2000" dirty="0" smtClean="0"/>
              <a:t>stratification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For </a:t>
            </a:r>
            <a:r>
              <a:rPr lang="en-US" sz="2000" dirty="0"/>
              <a:t>the </a:t>
            </a:r>
            <a:r>
              <a:rPr lang="en-US" sz="2000" dirty="0" err="1"/>
              <a:t>i-th</a:t>
            </a:r>
            <a:r>
              <a:rPr lang="en-US" sz="2000" dirty="0"/>
              <a:t> subject, </a:t>
            </a:r>
            <a:r>
              <a:rPr lang="en-US" sz="2000" dirty="0" err="1"/>
              <a:t>yi</a:t>
            </a:r>
            <a:r>
              <a:rPr lang="en-US" sz="2000" dirty="0"/>
              <a:t> denotes the phenotype variable</a:t>
            </a:r>
            <a:r>
              <a:rPr lang="en-US" sz="2000" dirty="0" smtClean="0"/>
              <a:t>, Xi </a:t>
            </a:r>
            <a:r>
              <a:rPr lang="el-GR" sz="2000" dirty="0" smtClean="0"/>
              <a:t>=</a:t>
            </a:r>
            <a:r>
              <a:rPr lang="en-US" sz="2000" dirty="0" smtClean="0"/>
              <a:t> </a:t>
            </a:r>
            <a:r>
              <a:rPr lang="en-US" sz="2000" dirty="0"/>
              <a:t>(Xi1, Xi2, .., </a:t>
            </a:r>
            <a:r>
              <a:rPr lang="en-US" sz="2000" dirty="0" err="1"/>
              <a:t>Xim</a:t>
            </a:r>
            <a:r>
              <a:rPr lang="en-US" sz="2000" dirty="0"/>
              <a:t>) denotes the covariates, and </a:t>
            </a:r>
            <a:r>
              <a:rPr lang="en-US" sz="2000" dirty="0" err="1"/>
              <a:t>Gi</a:t>
            </a:r>
            <a:r>
              <a:rPr lang="en-US" sz="2000" dirty="0"/>
              <a:t> </a:t>
            </a:r>
            <a:r>
              <a:rPr lang="el-GR" sz="2000" dirty="0" smtClean="0"/>
              <a:t>=</a:t>
            </a:r>
            <a:r>
              <a:rPr lang="en-US" sz="2000" dirty="0" smtClean="0"/>
              <a:t> </a:t>
            </a:r>
            <a:r>
              <a:rPr lang="en-US" sz="2000" dirty="0"/>
              <a:t>(Gi1, Gi2,.</a:t>
            </a:r>
            <a:r>
              <a:rPr lang="en-US" sz="2000" dirty="0" smtClean="0"/>
              <a:t>,Gip</a:t>
            </a:r>
            <a:r>
              <a:rPr lang="en-US" sz="2000" dirty="0"/>
              <a:t>) </a:t>
            </a:r>
            <a:r>
              <a:rPr lang="en-US" sz="2000" dirty="0" smtClean="0"/>
              <a:t>the </a:t>
            </a:r>
            <a:r>
              <a:rPr lang="en-US" sz="2000" dirty="0"/>
              <a:t>genotypes for the </a:t>
            </a:r>
            <a:r>
              <a:rPr lang="en-US" sz="2000" i="1" dirty="0"/>
              <a:t>p</a:t>
            </a:r>
            <a:r>
              <a:rPr lang="en-US" sz="2000" dirty="0"/>
              <a:t> variants within the region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- </a:t>
            </a:r>
            <a:r>
              <a:rPr lang="el-GR" sz="2000" dirty="0" smtClean="0"/>
              <a:t>α</a:t>
            </a:r>
            <a:r>
              <a:rPr lang="en-US" sz="2000" dirty="0" smtClean="0"/>
              <a:t>0 </a:t>
            </a:r>
            <a:r>
              <a:rPr lang="en-US" sz="2000" dirty="0"/>
              <a:t>is an intercept term, </a:t>
            </a:r>
            <a:r>
              <a:rPr lang="el-GR" sz="2000" dirty="0" smtClean="0"/>
              <a:t>α</a:t>
            </a:r>
            <a:r>
              <a:rPr lang="en-US" sz="2000" dirty="0" smtClean="0"/>
              <a:t> </a:t>
            </a:r>
            <a:r>
              <a:rPr lang="el-GR" sz="2000" dirty="0" smtClean="0"/>
              <a:t>=</a:t>
            </a:r>
            <a:r>
              <a:rPr lang="en-US" sz="2000" dirty="0" smtClean="0"/>
              <a:t> [</a:t>
            </a:r>
            <a:r>
              <a:rPr lang="el-GR" sz="2000" dirty="0" smtClean="0"/>
              <a:t>α</a:t>
            </a:r>
            <a:r>
              <a:rPr lang="en-US" sz="2000" dirty="0" smtClean="0"/>
              <a:t>1</a:t>
            </a:r>
            <a:r>
              <a:rPr lang="en-US" sz="2000" dirty="0"/>
              <a:t>,., </a:t>
            </a:r>
            <a:r>
              <a:rPr lang="el-GR" sz="2000" dirty="0" smtClean="0"/>
              <a:t>α</a:t>
            </a:r>
            <a:r>
              <a:rPr lang="en-US" sz="2000" dirty="0" smtClean="0"/>
              <a:t>m</a:t>
            </a:r>
            <a:r>
              <a:rPr lang="en-US" sz="2000" dirty="0"/>
              <a:t>]’ is the </a:t>
            </a:r>
            <a:r>
              <a:rPr lang="en-US" sz="2000" dirty="0" smtClean="0"/>
              <a:t>vector</a:t>
            </a:r>
            <a:r>
              <a:rPr lang="el-GR" sz="2000" dirty="0" smtClean="0"/>
              <a:t> </a:t>
            </a:r>
            <a:r>
              <a:rPr lang="en-US" sz="2000" dirty="0" smtClean="0"/>
              <a:t>of </a:t>
            </a:r>
            <a:r>
              <a:rPr lang="en-US" sz="2000" dirty="0"/>
              <a:t>regression coefficients for the m covariates, </a:t>
            </a:r>
            <a:r>
              <a:rPr lang="el-GR" sz="2000" dirty="0" smtClean="0"/>
              <a:t>β=</a:t>
            </a:r>
            <a:r>
              <a:rPr lang="en-US" sz="2000" dirty="0" smtClean="0"/>
              <a:t> [</a:t>
            </a:r>
            <a:r>
              <a:rPr lang="el-GR" sz="2000" dirty="0" smtClean="0"/>
              <a:t>β</a:t>
            </a:r>
            <a:r>
              <a:rPr lang="en-US" sz="2000" dirty="0" smtClean="0"/>
              <a:t>1</a:t>
            </a:r>
            <a:r>
              <a:rPr lang="en-US" sz="2000" dirty="0"/>
              <a:t>,.</a:t>
            </a:r>
            <a:r>
              <a:rPr lang="en-US" sz="2000" dirty="0" smtClean="0"/>
              <a:t>,</a:t>
            </a:r>
            <a:r>
              <a:rPr lang="el-GR" sz="2000" dirty="0" smtClean="0"/>
              <a:t>β</a:t>
            </a:r>
            <a:r>
              <a:rPr lang="en-US" sz="2000" dirty="0" smtClean="0"/>
              <a:t>p</a:t>
            </a:r>
            <a:r>
              <a:rPr lang="en-US" sz="2000" dirty="0"/>
              <a:t>]’ is </a:t>
            </a:r>
            <a:r>
              <a:rPr lang="en-US" sz="2000" dirty="0" smtClean="0"/>
              <a:t>the</a:t>
            </a:r>
            <a:r>
              <a:rPr lang="el-GR" sz="2000" dirty="0" smtClean="0"/>
              <a:t> </a:t>
            </a:r>
            <a:r>
              <a:rPr lang="en-US" sz="2000" dirty="0" smtClean="0"/>
              <a:t>vector </a:t>
            </a:r>
            <a:r>
              <a:rPr lang="en-US" sz="2000" dirty="0"/>
              <a:t>of regression coefficients for the p observed gene variants</a:t>
            </a:r>
            <a:endParaRPr lang="en-US" sz="2000" dirty="0" smtClean="0"/>
          </a:p>
          <a:p>
            <a:r>
              <a:rPr lang="en-US" sz="2000" dirty="0"/>
              <a:t>(</a:t>
            </a:r>
            <a:r>
              <a:rPr lang="en-US" sz="2000" dirty="0" smtClean="0"/>
              <a:t>Typically</a:t>
            </a:r>
            <a:r>
              <a:rPr lang="en-US" sz="2000" dirty="0"/>
              <a:t>, we assume an additive genetic model and let </a:t>
            </a:r>
            <a:r>
              <a:rPr lang="en-US" sz="2000" dirty="0" err="1"/>
              <a:t>Gij</a:t>
            </a:r>
            <a:r>
              <a:rPr lang="en-US" sz="2000" dirty="0"/>
              <a:t>, . 0</a:t>
            </a:r>
            <a:r>
              <a:rPr lang="en-US" sz="2000" dirty="0" smtClean="0"/>
              <a:t>, 1</a:t>
            </a:r>
            <a:r>
              <a:rPr lang="en-US" sz="2000" dirty="0"/>
              <a:t>, or 2 represent the number of copies of the minor </a:t>
            </a:r>
            <a:r>
              <a:rPr lang="en-US" sz="2000" dirty="0" smtClean="0"/>
              <a:t>allele )</a:t>
            </a:r>
          </a:p>
          <a:p>
            <a:r>
              <a:rPr lang="en-US" sz="2000" i="1" u="sng" dirty="0"/>
              <a:t>null hypothesis H0: b . 0, that is, b1 . b2 . . . </a:t>
            </a:r>
            <a:r>
              <a:rPr lang="en-US" sz="2000" i="1" u="sng" dirty="0" err="1"/>
              <a:t>bp</a:t>
            </a:r>
            <a:r>
              <a:rPr lang="en-US" sz="2000" i="1" u="sng" dirty="0"/>
              <a:t> . </a:t>
            </a:r>
            <a:r>
              <a:rPr lang="en-US" sz="2000" i="1" u="sng" dirty="0" smtClean="0"/>
              <a:t>0</a:t>
            </a:r>
            <a:endParaRPr lang="en-US" sz="2000" i="1" u="sng" dirty="0"/>
          </a:p>
        </p:txBody>
      </p:sp>
    </p:spTree>
    <p:extLst>
      <p:ext uri="{BB962C8B-B14F-4D97-AF65-F5344CB8AC3E}">
        <p14:creationId xmlns:p14="http://schemas.microsoft.com/office/powerpoint/2010/main" val="2421434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70217" y="20884"/>
            <a:ext cx="3771384" cy="2208514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124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82498" y="1995054"/>
            <a:ext cx="2536032" cy="1580555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125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0418" y="5953"/>
            <a:ext cx="2402087" cy="1678782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126" name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41114" y="1389433"/>
            <a:ext cx="3605548" cy="1424040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127" name="pasted-image.tif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528714" y="2208893"/>
            <a:ext cx="3090091" cy="1569570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128" name="pasted-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-37207" y="2549798"/>
            <a:ext cx="2455665" cy="1634134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129" name="pasted-image.tif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433590" y="3379887"/>
            <a:ext cx="2455664" cy="1634133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130" name="pasted-image.tiff"/>
          <p:cNvPicPr>
            <a:picLocks noChangeAspect="1"/>
          </p:cNvPicPr>
          <p:nvPr/>
        </p:nvPicPr>
        <p:blipFill>
          <a:blip r:embed="rId9">
            <a:extLst/>
          </a:blip>
          <a:srcRect l="7086" r="9971"/>
          <a:stretch>
            <a:fillRect/>
          </a:stretch>
        </p:blipFill>
        <p:spPr>
          <a:xfrm>
            <a:off x="6716523" y="4723805"/>
            <a:ext cx="2413569" cy="2179659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131" name="pasted-image.tiff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956406" y="4768453"/>
            <a:ext cx="3275445" cy="2179659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132" name="pasted-image.tiff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672828" y="3330773"/>
            <a:ext cx="2821782" cy="1428750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133" name="pasted-image.tiff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4912816" y="4829473"/>
            <a:ext cx="2009180" cy="2009180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134" name="pasted-image.tiff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7125891" y="-17859"/>
            <a:ext cx="2000250" cy="2000250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135" name="pasted-image.tiff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2012156" y="23812"/>
            <a:ext cx="2143126" cy="142875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136" name="pasted-image.tiff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-1488" y="5222799"/>
            <a:ext cx="2455665" cy="1634134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137" name="pasted-image.tiff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6683871" y="3379887"/>
            <a:ext cx="2455664" cy="1634133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138" name="pasted-image.tiff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-61020" y="3943945"/>
            <a:ext cx="2312790" cy="1732360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139" name="pasted-image.tiff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1855887" y="2230190"/>
            <a:ext cx="1755644" cy="11683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140" name="pasted-image.tiff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-19813" y="1398984"/>
            <a:ext cx="1559743" cy="1168301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pic>
        <p:nvPicPr>
          <p:cNvPr id="141" name="pasted-image.tiff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3934923" y="5559812"/>
            <a:ext cx="1274155" cy="1274155"/>
          </a:xfrm>
          <a:prstGeom prst="rect">
            <a:avLst/>
          </a:prstGeom>
          <a:ln w="25400">
            <a:solidFill>
              <a:srgbClr val="F3F7F5"/>
            </a:solidFill>
            <a:miter lim="400000"/>
          </a:ln>
          <a:effectLst>
            <a:outerShdw blurRad="50800" dist="25400" dir="3600000" rotWithShape="0">
              <a:srgbClr val="000000">
                <a:alpha val="70000"/>
              </a:srgbClr>
            </a:outerShdw>
          </a:effectLst>
        </p:spPr>
      </p:pic>
      <p:sp>
        <p:nvSpPr>
          <p:cNvPr id="142" name="Shape 142"/>
          <p:cNvSpPr/>
          <p:nvPr/>
        </p:nvSpPr>
        <p:spPr>
          <a:xfrm>
            <a:off x="482922" y="57035"/>
            <a:ext cx="8421961" cy="533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 algn="l" defTabSz="457200">
              <a:defRPr sz="3000" u="sng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"/>
              </a:defRPr>
            </a:lvl1pPr>
          </a:lstStyle>
          <a:p>
            <a:pPr>
              <a:defRPr u="none"/>
            </a:pPr>
            <a:r>
              <a:rPr u="sng" dirty="0">
                <a:solidFill>
                  <a:schemeClr val="bg1"/>
                </a:solidFill>
                <a:hlinkClick r:id="rId21"/>
              </a:rPr>
              <a:t>https://www.youtube.com/watch?v=-dZGDy45ZeI</a:t>
            </a:r>
          </a:p>
        </p:txBody>
      </p:sp>
      <p:sp>
        <p:nvSpPr>
          <p:cNvPr id="143" name="Shape 143">
            <a:hlinkClick r:id="" action="ppaction://hlinkshowjump?jump=nextslide"/>
          </p:cNvPr>
          <p:cNvSpPr/>
          <p:nvPr/>
        </p:nvSpPr>
        <p:spPr>
          <a:xfrm>
            <a:off x="2391669" y="6256565"/>
            <a:ext cx="5342805" cy="379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sz="2000" u="sng">
                <a:solidFill>
                  <a:schemeClr val="accent1">
                    <a:satOff val="-3355"/>
                    <a:lumOff val="26614"/>
                  </a:schemeClr>
                </a:solidFill>
                <a:hlinkClick r:id=""/>
              </a:defRPr>
            </a:lvl1pPr>
          </a:lstStyle>
          <a:p>
            <a:pPr>
              <a:defRPr u="none"/>
            </a:pPr>
            <a:r>
              <a:rPr u="sng" dirty="0">
                <a:hlinkClick r:id="rId22"/>
              </a:rPr>
              <a:t>https://www.youtube.com/watch?v=O7a8zdjPZvA</a:t>
            </a:r>
          </a:p>
        </p:txBody>
      </p:sp>
      <p:sp>
        <p:nvSpPr>
          <p:cNvPr id="144" name="Shape 144"/>
          <p:cNvSpPr/>
          <p:nvPr/>
        </p:nvSpPr>
        <p:spPr>
          <a:xfrm>
            <a:off x="2501259" y="5684350"/>
            <a:ext cx="3986702" cy="349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717" tIns="35717" rIns="35717" bIns="35717" anchor="ctr">
            <a:spAutoFit/>
          </a:bodyPr>
          <a:lstStyle>
            <a:lvl1pPr>
              <a:defRPr u="sng">
                <a:solidFill>
                  <a:srgbClr val="FFFFFF"/>
                </a:solidFill>
                <a:hlinkClick r:id=""/>
              </a:defRPr>
            </a:lvl1pPr>
          </a:lstStyle>
          <a:p>
            <a:pPr>
              <a:defRPr u="none"/>
            </a:pPr>
            <a:r>
              <a:rPr u="sng" dirty="0">
                <a:hlinkClick r:id="rId23"/>
              </a:rPr>
              <a:t>https://youtu.be/PM37iJ7ymok?t=1h20m</a:t>
            </a:r>
          </a:p>
        </p:txBody>
      </p:sp>
    </p:spTree>
    <p:extLst>
      <p:ext uri="{BB962C8B-B14F-4D97-AF65-F5344CB8AC3E}">
        <p14:creationId xmlns:p14="http://schemas.microsoft.com/office/powerpoint/2010/main" val="3250938219"/>
      </p:ext>
    </p:extLst>
  </p:cSld>
  <p:clrMapOvr>
    <a:masterClrMapping/>
  </p:clrMapOvr>
  <p:transition xmlns:p14="http://schemas.microsoft.com/office/powerpoint/2010/main"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5861"/>
            <a:ext cx="7615243" cy="62109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Statistical Power </a:t>
            </a:r>
            <a:r>
              <a:rPr lang="en-US" sz="2700" dirty="0" err="1" smtClean="0"/>
              <a:t>vs</a:t>
            </a:r>
            <a:r>
              <a:rPr lang="en-US" sz="2700" dirty="0" smtClean="0"/>
              <a:t> Sample Size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across different models of maximum Odds Ratio (OR)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398571"/>
              </p:ext>
            </p:extLst>
          </p:nvPr>
        </p:nvGraphicFramePr>
        <p:xfrm>
          <a:off x="2071025" y="4258791"/>
          <a:ext cx="4622800" cy="398780"/>
        </p:xfrm>
        <a:graphic>
          <a:graphicData uri="http://schemas.openxmlformats.org/drawingml/2006/table">
            <a:tbl>
              <a:tblPr/>
              <a:tblGrid>
                <a:gridCol w="1384300"/>
                <a:gridCol w="762000"/>
                <a:gridCol w="825500"/>
                <a:gridCol w="825500"/>
                <a:gridCol w="825500"/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Max OR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effective sample size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Chart 4" title="Skat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6728751"/>
              </p:ext>
            </p:extLst>
          </p:nvPr>
        </p:nvGraphicFramePr>
        <p:xfrm>
          <a:off x="1616476" y="1411491"/>
          <a:ext cx="6004057" cy="2847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8673" y="1515750"/>
            <a:ext cx="225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8405" y="4298745"/>
            <a:ext cx="225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5800" y="5048222"/>
            <a:ext cx="77301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Using the </a:t>
            </a:r>
            <a:r>
              <a:rPr lang="en-US" dirty="0" smtClean="0"/>
              <a:t>default </a:t>
            </a:r>
            <a:r>
              <a:rPr lang="en-US" dirty="0" err="1"/>
              <a:t>SKAT.haplotypes</a:t>
            </a:r>
            <a:r>
              <a:rPr lang="en-US" dirty="0"/>
              <a:t> dataset, </a:t>
            </a:r>
            <a:r>
              <a:rPr lang="en-US" dirty="0" smtClean="0"/>
              <a:t>randomly </a:t>
            </a:r>
            <a:r>
              <a:rPr lang="en-US" dirty="0"/>
              <a:t>selected </a:t>
            </a:r>
            <a:r>
              <a:rPr lang="en-US" dirty="0" err="1"/>
              <a:t>subregions</a:t>
            </a:r>
            <a:r>
              <a:rPr lang="en-US" dirty="0"/>
              <a:t> of size=5k and ran 100  simulations. In A, we show the statistical power obtained across the different models of maximum Odds </a:t>
            </a:r>
            <a:r>
              <a:rPr lang="en-US" dirty="0" smtClean="0"/>
              <a:t>Ratio and sample sizes. </a:t>
            </a:r>
            <a:r>
              <a:rPr lang="en-US" dirty="0"/>
              <a:t>In B)  we show the required sample size for each of these models in order to obtain significant statistical power (</a:t>
            </a:r>
            <a:r>
              <a:rPr lang="el-GR" dirty="0"/>
              <a:t>α=0.0</a:t>
            </a:r>
            <a:r>
              <a:rPr lang="en-US" dirty="0"/>
              <a:t>1</a:t>
            </a:r>
            <a:r>
              <a:rPr lang="el-GR" dirty="0"/>
              <a:t>, β=0.2</a:t>
            </a:r>
            <a:r>
              <a:rPr lang="en-US" dirty="0"/>
              <a:t>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4875" y="184842"/>
            <a:ext cx="8582723" cy="7259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SKAT</a:t>
            </a:r>
            <a:r>
              <a:rPr lang="en-US" sz="3600" dirty="0"/>
              <a:t> </a:t>
            </a:r>
            <a:r>
              <a:rPr lang="en-US" sz="3600" dirty="0" smtClean="0"/>
              <a:t>– Power analysis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296213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AA3-BCF1-DE46-A5A1-23571FE62C3F}" type="slidenum">
              <a:rPr lang="en-US" smtClean="0"/>
              <a:t>31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0"/>
            <a:ext cx="7663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742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AA3-BCF1-DE46-A5A1-23571FE62C3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00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8"/>
          <p:cNvGrpSpPr/>
          <p:nvPr/>
        </p:nvGrpSpPr>
        <p:grpSpPr>
          <a:xfrm>
            <a:off x="1415356" y="1488"/>
            <a:ext cx="6313289" cy="6366868"/>
            <a:chOff x="0" y="0"/>
            <a:chExt cx="8978900" cy="9055100"/>
          </a:xfrm>
        </p:grpSpPr>
        <p:pic>
          <p:nvPicPr>
            <p:cNvPr id="147" name="pasted-image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27000" y="88900"/>
              <a:ext cx="8724900" cy="87249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6" name="Picture 145"/>
            <p:cNvPicPr>
              <a:picLocks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8978900" cy="9055100"/>
            </a:xfrm>
            <a:prstGeom prst="rect">
              <a:avLst/>
            </a:prstGeom>
            <a:effectLst/>
          </p:spPr>
        </p:pic>
      </p:grpSp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xfrm>
            <a:off x="2103980" y="5735696"/>
            <a:ext cx="4590292" cy="928828"/>
          </a:xfrm>
          <a:prstGeom prst="rect">
            <a:avLst/>
          </a:prstGeom>
          <a:solidFill>
            <a:srgbClr val="FFFFFF"/>
          </a:solidFill>
          <a:ln w="9525">
            <a:round/>
          </a:ln>
        </p:spPr>
        <p:txBody>
          <a:bodyPr>
            <a:normAutofit fontScale="90000"/>
          </a:bodyPr>
          <a:lstStyle/>
          <a:p>
            <a:pPr defTabSz="209482">
              <a:defRPr sz="4080">
                <a:latin typeface="Monotype Corsiva"/>
                <a:ea typeface="Monotype Corsiva"/>
                <a:cs typeface="Monotype Corsiva"/>
                <a:sym typeface="Monotype Corsiva"/>
              </a:defRPr>
            </a:pPr>
            <a:r>
              <a:rPr dirty="0"/>
              <a:t>CONGRATULATIONS </a:t>
            </a:r>
          </a:p>
          <a:p>
            <a:pPr defTabSz="209482">
              <a:defRPr sz="4080">
                <a:latin typeface="Monotype Corsiva"/>
                <a:ea typeface="Monotype Corsiva"/>
                <a:cs typeface="Monotype Corsiva"/>
                <a:sym typeface="Monotype Corsiva"/>
              </a:defRPr>
            </a:pPr>
            <a:r>
              <a:rPr dirty="0"/>
              <a:t>ARIF &amp; AKDES! </a:t>
            </a:r>
          </a:p>
        </p:txBody>
      </p:sp>
    </p:spTree>
    <p:extLst>
      <p:ext uri="{BB962C8B-B14F-4D97-AF65-F5344CB8AC3E}">
        <p14:creationId xmlns:p14="http://schemas.microsoft.com/office/powerpoint/2010/main" val="1652764131"/>
      </p:ext>
    </p:extLst>
  </p:cSld>
  <p:clrMapOvr>
    <a:masterClrMapping/>
  </p:clrMapOvr>
  <p:transition xmlns:p14="http://schemas.microsoft.com/office/powerpoint/2010/main"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alleles: A, </a:t>
            </a:r>
            <a:r>
              <a:rPr lang="en-US" dirty="0"/>
              <a:t>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7680621"/>
              </p:ext>
            </p:extLst>
          </p:nvPr>
        </p:nvGraphicFramePr>
        <p:xfrm>
          <a:off x="198462" y="2259604"/>
          <a:ext cx="5101128" cy="2570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376"/>
                <a:gridCol w="1700376"/>
                <a:gridCol w="1700376"/>
              </a:tblGrid>
              <a:tr h="8568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856885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Aa</a:t>
                      </a:r>
                      <a:endParaRPr lang="en-US" dirty="0"/>
                    </a:p>
                  </a:txBody>
                  <a:tcPr/>
                </a:tc>
              </a:tr>
              <a:tr h="856885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254370"/>
              </p:ext>
            </p:extLst>
          </p:nvPr>
        </p:nvGraphicFramePr>
        <p:xfrm>
          <a:off x="5605344" y="2140307"/>
          <a:ext cx="3261328" cy="2743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664"/>
                <a:gridCol w="1630664"/>
              </a:tblGrid>
              <a:tr h="664940">
                <a:tc>
                  <a:txBody>
                    <a:bodyPr/>
                    <a:lstStyle/>
                    <a:p>
                      <a:r>
                        <a:rPr lang="en-US" dirty="0" smtClean="0"/>
                        <a:t>Allelic</a:t>
                      </a:r>
                      <a:r>
                        <a:rPr lang="en-US" baseline="0" dirty="0" smtClean="0"/>
                        <a:t> Model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Phenotype</a:t>
                      </a:r>
                      <a:endParaRPr lang="en-US" dirty="0"/>
                    </a:p>
                  </a:txBody>
                  <a:tcPr/>
                </a:tc>
              </a:tr>
              <a:tr h="748421">
                <a:tc>
                  <a:txBody>
                    <a:bodyPr/>
                    <a:lstStyle/>
                    <a:p>
                      <a:r>
                        <a:rPr lang="en-US" dirty="0" smtClean="0"/>
                        <a:t>Multiplicative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1A : 2Aa : 1a</a:t>
                      </a:r>
                      <a:endParaRPr lang="en-US" dirty="0"/>
                    </a:p>
                  </a:txBody>
                  <a:tcPr/>
                </a:tc>
              </a:tr>
              <a:tr h="6649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Additive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1A : 2Aa : 1a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6649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Dominant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3A : 1</a:t>
                      </a:r>
                      <a:r>
                        <a:rPr lang="en-US" baseline="0" dirty="0" smtClean="0"/>
                        <a:t>a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192588" y="5019656"/>
            <a:ext cx="2725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Genotypes: 1AA : 2Aa : 1aa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AA3-BCF1-DE46-A5A1-23571FE62C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99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Models and measures of association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120" y="1600200"/>
            <a:ext cx="4081971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</a:t>
            </a:r>
            <a:r>
              <a:rPr lang="en-US" sz="2000" dirty="0" err="1" smtClean="0"/>
              <a:t>biallelic</a:t>
            </a:r>
            <a:r>
              <a:rPr lang="en-US" sz="2000" dirty="0" smtClean="0"/>
              <a:t> </a:t>
            </a:r>
            <a:r>
              <a:rPr lang="en-US" sz="2000" dirty="0" smtClean="0"/>
              <a:t>locus with </a:t>
            </a:r>
            <a:r>
              <a:rPr lang="en-US" sz="2000" i="1" dirty="0" smtClean="0"/>
              <a:t>a</a:t>
            </a:r>
            <a:r>
              <a:rPr lang="en-US" sz="2000" dirty="0" smtClean="0"/>
              <a:t> and </a:t>
            </a:r>
            <a:r>
              <a:rPr lang="en-US" sz="2000" i="1" dirty="0" smtClean="0"/>
              <a:t>A</a:t>
            </a:r>
          </a:p>
          <a:p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000" b="1" dirty="0"/>
              <a:t>The disease </a:t>
            </a:r>
            <a:r>
              <a:rPr lang="en-US" sz="2000" b="1"/>
              <a:t>penetrance </a:t>
            </a:r>
            <a:r>
              <a:rPr lang="en-US" sz="2000" smtClean="0"/>
              <a:t>is </a:t>
            </a:r>
            <a:r>
              <a:rPr lang="en-US" sz="2000" dirty="0"/>
              <a:t>the risk of disease in individuals carrying that genotype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 </a:t>
            </a:r>
            <a:r>
              <a:rPr lang="en-US" sz="2000" dirty="0"/>
              <a:t>Standard models for disease penetrance that imply a specific relationship between genotype and phenotype include </a:t>
            </a:r>
            <a:r>
              <a:rPr lang="en-US" sz="2000" i="1" dirty="0"/>
              <a:t>multiplicative</a:t>
            </a:r>
            <a:r>
              <a:rPr lang="en-US" sz="2000" dirty="0"/>
              <a:t>, </a:t>
            </a:r>
            <a:r>
              <a:rPr lang="en-US" sz="2000" i="1" dirty="0"/>
              <a:t>additive</a:t>
            </a:r>
            <a:r>
              <a:rPr lang="en-US" sz="2000" dirty="0"/>
              <a:t>, </a:t>
            </a:r>
            <a:r>
              <a:rPr lang="en-US" sz="2000" i="1" dirty="0"/>
              <a:t>common recessive </a:t>
            </a:r>
            <a:r>
              <a:rPr lang="en-US" sz="2000" dirty="0"/>
              <a:t>and </a:t>
            </a:r>
            <a:r>
              <a:rPr lang="en-US" sz="2000" i="1" dirty="0"/>
              <a:t>common dominant </a:t>
            </a:r>
            <a:r>
              <a:rPr lang="en-US" sz="2000" dirty="0"/>
              <a:t>models.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618" y="2250065"/>
            <a:ext cx="4734209" cy="28145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AA3-BCF1-DE46-A5A1-23571FE62C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89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Models and measures of association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120" y="1446264"/>
            <a:ext cx="4118498" cy="519704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Assuming a genetic penetrance parameter </a:t>
            </a:r>
            <a:r>
              <a:rPr lang="el-GR" sz="2000" dirty="0" smtClean="0"/>
              <a:t>γ (γ&gt;1) </a:t>
            </a:r>
            <a:endParaRPr lang="en-US" sz="2000" dirty="0" smtClean="0"/>
          </a:p>
          <a:p>
            <a:endParaRPr lang="el-GR" sz="2000" dirty="0" smtClean="0"/>
          </a:p>
          <a:p>
            <a:r>
              <a:rPr lang="en-US" sz="2000" dirty="0" smtClean="0"/>
              <a:t>A multiplicative model indicates the risk of disease is increased </a:t>
            </a:r>
            <a:r>
              <a:rPr lang="el-GR" sz="2000" dirty="0" smtClean="0"/>
              <a:t>γ-</a:t>
            </a:r>
            <a:r>
              <a:rPr lang="en-US" sz="2000" dirty="0" smtClean="0"/>
              <a:t>fold with each additional A allele (see table 1)..</a:t>
            </a:r>
          </a:p>
          <a:p>
            <a:endParaRPr lang="en-US" sz="2000" dirty="0"/>
          </a:p>
          <a:p>
            <a:r>
              <a:rPr lang="en-US" sz="2000" dirty="0" smtClean="0"/>
              <a:t>The </a:t>
            </a:r>
            <a:r>
              <a:rPr lang="en-US" sz="2000" b="1" dirty="0" smtClean="0"/>
              <a:t>Relative Risk (RR) </a:t>
            </a:r>
            <a:r>
              <a:rPr lang="en-US" sz="2000" dirty="0" smtClean="0"/>
              <a:t>compares the disease </a:t>
            </a:r>
            <a:r>
              <a:rPr lang="en-US" sz="2000" dirty="0" err="1" smtClean="0"/>
              <a:t>penetrances</a:t>
            </a:r>
            <a:r>
              <a:rPr lang="en-US" sz="2000" dirty="0" smtClean="0"/>
              <a:t> between individuals exposed to different genotypes. </a:t>
            </a:r>
          </a:p>
          <a:p>
            <a:endParaRPr lang="en-US" sz="2000" dirty="0" smtClean="0"/>
          </a:p>
          <a:p>
            <a:r>
              <a:rPr lang="en-US" sz="2000" dirty="0" smtClean="0"/>
              <a:t>In a case-control study in which the ratio of cases to controls is controlled, </a:t>
            </a:r>
            <a:r>
              <a:rPr lang="en-US" sz="2000" i="1" dirty="0" smtClean="0"/>
              <a:t>not possible to estimate</a:t>
            </a:r>
          </a:p>
          <a:p>
            <a:endParaRPr lang="en-US" sz="2000" dirty="0" smtClean="0"/>
          </a:p>
          <a:p>
            <a:r>
              <a:rPr lang="en-US" sz="2000" dirty="0" smtClean="0"/>
              <a:t>Therefore </a:t>
            </a:r>
            <a:r>
              <a:rPr lang="en-US" sz="2000" b="1" dirty="0" smtClean="0"/>
              <a:t>Odds Ratio (OR) </a:t>
            </a:r>
            <a:r>
              <a:rPr lang="en-US" sz="2000" dirty="0" smtClean="0"/>
              <a:t>&gt;&gt; </a:t>
            </a:r>
            <a:r>
              <a:rPr lang="en-US" sz="2000" dirty="0"/>
              <a:t>OR </a:t>
            </a:r>
            <a:r>
              <a:rPr lang="en-US" sz="2000" dirty="0" smtClean="0"/>
              <a:t>can be calculated </a:t>
            </a:r>
            <a:r>
              <a:rPr lang="en-US" sz="2000" dirty="0"/>
              <a:t>directly from exposure frequencies </a:t>
            </a:r>
            <a:endParaRPr lang="en-US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618" y="2250065"/>
            <a:ext cx="4734209" cy="28145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AA3-BCF1-DE46-A5A1-23571FE62C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017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Models and measures of association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120" y="1600200"/>
            <a:ext cx="4118498" cy="5197040"/>
          </a:xfrm>
        </p:spPr>
        <p:txBody>
          <a:bodyPr>
            <a:normAutofit/>
          </a:bodyPr>
          <a:lstStyle/>
          <a:p>
            <a:r>
              <a:rPr lang="en-US" sz="2000" b="1" dirty="0"/>
              <a:t>The allelic OR </a:t>
            </a:r>
            <a:r>
              <a:rPr lang="en-US" sz="2000" dirty="0" smtClean="0"/>
              <a:t>(HWE):the </a:t>
            </a:r>
            <a:r>
              <a:rPr lang="en-US" sz="2000" dirty="0"/>
              <a:t>odds of disease </a:t>
            </a:r>
            <a:r>
              <a:rPr lang="en-US" sz="2000" dirty="0" smtClean="0"/>
              <a:t>carrying </a:t>
            </a:r>
            <a:r>
              <a:rPr lang="en-US" sz="2000" i="1" dirty="0" smtClean="0"/>
              <a:t>A </a:t>
            </a:r>
            <a:r>
              <a:rPr lang="en-US" sz="2000" dirty="0"/>
              <a:t>to the odds of disease </a:t>
            </a:r>
            <a:r>
              <a:rPr lang="en-US" sz="2000" dirty="0" smtClean="0"/>
              <a:t>carrying </a:t>
            </a:r>
            <a:r>
              <a:rPr lang="en-US" sz="2000" dirty="0"/>
              <a:t>allele </a:t>
            </a:r>
            <a:r>
              <a:rPr lang="en-US" sz="2000" i="1" dirty="0"/>
              <a:t>a</a:t>
            </a:r>
            <a:r>
              <a:rPr lang="en-US" sz="2000" dirty="0"/>
              <a:t>. </a:t>
            </a:r>
            <a:endParaRPr lang="en-US" sz="2000" dirty="0" smtClean="0"/>
          </a:p>
          <a:p>
            <a:endParaRPr lang="en-US" sz="2000" b="1" dirty="0"/>
          </a:p>
          <a:p>
            <a:r>
              <a:rPr lang="en-US" sz="2000" b="1" dirty="0"/>
              <a:t>The genotypic </a:t>
            </a:r>
            <a:r>
              <a:rPr lang="en-US" sz="2000" b="1" dirty="0" smtClean="0"/>
              <a:t>OR </a:t>
            </a:r>
            <a:r>
              <a:rPr lang="en-US" sz="2000" dirty="0" smtClean="0"/>
              <a:t>(not HWE): the </a:t>
            </a:r>
            <a:r>
              <a:rPr lang="en-US" sz="2000" dirty="0"/>
              <a:t>odds of disease in an individual carrying one genotype to the odds of disease in an individual carrying another genotype. </a:t>
            </a:r>
            <a:endParaRPr lang="en-US" sz="2000" dirty="0" smtClean="0"/>
          </a:p>
          <a:p>
            <a:endParaRPr lang="en-US" sz="2000" b="1" dirty="0"/>
          </a:p>
          <a:p>
            <a:r>
              <a:rPr lang="en-US" sz="2000" dirty="0" smtClean="0"/>
              <a:t>Usually, two genotypic ORs: </a:t>
            </a:r>
          </a:p>
          <a:p>
            <a:pPr lvl="1"/>
            <a:r>
              <a:rPr lang="en-US" sz="1600" dirty="0" smtClean="0"/>
              <a:t>A/A </a:t>
            </a:r>
            <a:r>
              <a:rPr lang="en-US" sz="1600" dirty="0" err="1" smtClean="0"/>
              <a:t>vs</a:t>
            </a:r>
            <a:r>
              <a:rPr lang="en-US" sz="1600" dirty="0" smtClean="0"/>
              <a:t> a/a </a:t>
            </a:r>
          </a:p>
          <a:p>
            <a:pPr lvl="1"/>
            <a:r>
              <a:rPr lang="en-US" sz="1600" dirty="0" smtClean="0"/>
              <a:t>A/a </a:t>
            </a:r>
            <a:r>
              <a:rPr lang="en-US" sz="1600" dirty="0" err="1" smtClean="0"/>
              <a:t>vs</a:t>
            </a:r>
            <a:r>
              <a:rPr lang="en-US" sz="1600" dirty="0" smtClean="0"/>
              <a:t> a/a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618" y="2250065"/>
            <a:ext cx="4734209" cy="28145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AA3-BCF1-DE46-A5A1-23571FE62C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4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35" y="274638"/>
            <a:ext cx="8749076" cy="7759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Contingency tables and Associated tests:</a:t>
            </a:r>
            <a:br>
              <a:rPr lang="en-US" dirty="0" smtClean="0"/>
            </a:br>
            <a:r>
              <a:rPr lang="en-US" dirty="0" smtClean="0"/>
              <a:t>Allele count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00"/>
            <a:ext cx="9144000" cy="34070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2749" y="5243521"/>
            <a:ext cx="83026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- In </a:t>
            </a:r>
            <a:r>
              <a:rPr lang="en-US" dirty="0"/>
              <a:t>a conventional χ2 test for association based on a 2 </a:t>
            </a:r>
            <a:r>
              <a:rPr lang="en-US" dirty="0" smtClean="0"/>
              <a:t>x </a:t>
            </a:r>
            <a:r>
              <a:rPr lang="en-US" dirty="0"/>
              <a:t>3 contingency </a:t>
            </a:r>
            <a:r>
              <a:rPr lang="en-US" dirty="0" smtClean="0"/>
              <a:t>table, each genotype </a:t>
            </a:r>
            <a:r>
              <a:rPr lang="en-US" dirty="0"/>
              <a:t>is assumed to have an independent association with disease and the resulting genotypic association test has 2 degrees of freedom (</a:t>
            </a:r>
            <a:r>
              <a:rPr lang="en-US" dirty="0" err="1"/>
              <a:t>d.f.</a:t>
            </a:r>
            <a:r>
              <a:rPr lang="en-US" dirty="0"/>
              <a:t>).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54AA3-BCF1-DE46-A5A1-23571FE62C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99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</TotalTime>
  <Words>1576</Words>
  <Application>Microsoft Macintosh PowerPoint</Application>
  <PresentationFormat>On-screen Show (4:3)</PresentationFormat>
  <Paragraphs>190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Basic Statistical Analysis and Statistical Power</vt:lpstr>
      <vt:lpstr>1st of December</vt:lpstr>
      <vt:lpstr>PowerPoint Presentation</vt:lpstr>
      <vt:lpstr>CONGRATULATIONS  ARIF &amp; AKDES! </vt:lpstr>
      <vt:lpstr>Two alleles: A, a</vt:lpstr>
      <vt:lpstr>Models and measures of association</vt:lpstr>
      <vt:lpstr>Models and measures of association</vt:lpstr>
      <vt:lpstr>Models and measures of association</vt:lpstr>
      <vt:lpstr>Contingency tables and Associated tests: Allele count</vt:lpstr>
      <vt:lpstr>Contingency tables and Associated tests: Genotype Count </vt:lpstr>
      <vt:lpstr>Contingency tables and Associated tests: A Cohran-Armitage trend test </vt:lpstr>
      <vt:lpstr>Other tests for association</vt:lpstr>
      <vt:lpstr>Other tests for association</vt:lpstr>
      <vt:lpstr>Controlling for Multiple testing</vt:lpstr>
      <vt:lpstr>Interpretation of Results</vt:lpstr>
      <vt:lpstr>Replication of results</vt:lpstr>
      <vt:lpstr>PowerPoint Presentation</vt:lpstr>
      <vt:lpstr>What Is Statistical Power?</vt:lpstr>
      <vt:lpstr>Multiple testing burdens in GWAS</vt:lpstr>
      <vt:lpstr>Power Calculation: an example</vt:lpstr>
      <vt:lpstr>Estimating the probability for α using a bayesian framework</vt:lpstr>
      <vt:lpstr>PowerPoint Presentation</vt:lpstr>
      <vt:lpstr>Strategies to Increase Power</vt:lpstr>
      <vt:lpstr>Strategies to Increase Power</vt:lpstr>
      <vt:lpstr>Strategies to Increase Power</vt:lpstr>
      <vt:lpstr>Burden tests - SKAT</vt:lpstr>
      <vt:lpstr>Sequence Kernel Association Test (SKAT)</vt:lpstr>
      <vt:lpstr>Sequence Kernel Association Test (SKAT)</vt:lpstr>
      <vt:lpstr>PowerPoint Presentation</vt:lpstr>
      <vt:lpstr>Statistical Power vs Sample Size across different models of maximum Odds Ratio (OR)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Leonidas Salichos</dc:creator>
  <cp:lastModifiedBy>Leonidas Salichos</cp:lastModifiedBy>
  <cp:revision>37</cp:revision>
  <dcterms:created xsi:type="dcterms:W3CDTF">2015-11-30T22:50:21Z</dcterms:created>
  <dcterms:modified xsi:type="dcterms:W3CDTF">2015-12-01T16:55:59Z</dcterms:modified>
</cp:coreProperties>
</file>