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60" r:id="rId3"/>
    <p:sldId id="262" r:id="rId4"/>
    <p:sldId id="261" r:id="rId5"/>
    <p:sldId id="265" r:id="rId6"/>
    <p:sldId id="26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237C7-E931-1C47-AFB3-923F714908E2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23AFC-2A13-FE4C-9931-A155A5E83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6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61698-724E-6C4A-8A12-5586D1B5C6E6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76183-71DF-8440-B0C5-5FFC4484F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03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2937-8EED-1A49-B086-6877758CE1B9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207A-839C-9A4E-9E99-A2AFAD9433CA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C3DC-5BFB-5440-924B-F92E45C264CB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9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1CA-21DA-314B-9C1B-23BEEDD6A51C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6A3-49B4-7F4E-8C0D-61C1084F5948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9005-E712-5F44-9817-8D4781D35849}" type="datetime1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4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5E9C-00DD-9F4D-86C2-A602B521CC05}" type="datetime1">
              <a:rPr lang="en-US" smtClean="0"/>
              <a:t>11/30/15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6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E7FE2-38CF-1741-BE2A-1DA33FA5CE6C}" type="datetime1">
              <a:rPr lang="en-US" smtClean="0"/>
              <a:t>11/30/15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011-20DA-FB40-88C7-38E2267C1C33}" type="datetime1">
              <a:rPr lang="en-US" smtClean="0"/>
              <a:t>11/30/15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E594-6F36-7B44-BEDF-198E34A11BE4}" type="datetime1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BA22-78D8-2846-925E-A6EA420556C7}" type="datetime1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5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3FD4-5569-AE43-BDD2-A9435E2D8783}" type="datetime1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3BB8D-A3F2-0D4A-A679-B8543F181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74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emf"/><Relationship Id="rId12" Type="http://schemas.openxmlformats.org/officeDocument/2006/relationships/image" Target="../media/image15.emf"/><Relationship Id="rId13" Type="http://schemas.openxmlformats.org/officeDocument/2006/relationships/image" Target="../media/image16.emf"/><Relationship Id="rId14" Type="http://schemas.openxmlformats.org/officeDocument/2006/relationships/image" Target="../media/image17.emf"/><Relationship Id="rId15" Type="http://schemas.openxmlformats.org/officeDocument/2006/relationships/image" Target="../media/image18.emf"/><Relationship Id="rId16" Type="http://schemas.openxmlformats.org/officeDocument/2006/relationships/image" Target="../media/image19.emf"/><Relationship Id="rId17" Type="http://schemas.openxmlformats.org/officeDocument/2006/relationships/image" Target="../media/image20.emf"/><Relationship Id="rId18" Type="http://schemas.openxmlformats.org/officeDocument/2006/relationships/image" Target="../media/image21.emf"/><Relationship Id="rId19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6" Type="http://schemas.openxmlformats.org/officeDocument/2006/relationships/image" Target="../media/image9.emf"/><Relationship Id="rId7" Type="http://schemas.openxmlformats.org/officeDocument/2006/relationships/image" Target="../media/image10.emf"/><Relationship Id="rId8" Type="http://schemas.openxmlformats.org/officeDocument/2006/relationships/image" Target="../media/image11.emf"/><Relationship Id="rId9" Type="http://schemas.openxmlformats.org/officeDocument/2006/relationships/image" Target="../media/image12.emf"/><Relationship Id="rId10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Read Depth Distribution &amp; Effects on </a:t>
            </a:r>
            <a:r>
              <a:rPr lang="en-US" sz="3600" dirty="0" err="1" smtClean="0">
                <a:latin typeface="Helvetica"/>
                <a:cs typeface="Helvetica"/>
              </a:rPr>
              <a:t>CNVnator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3" name="Picture 2" descr="Chr1.cnv.correl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00" y="987216"/>
            <a:ext cx="3526950" cy="3526950"/>
          </a:xfrm>
          <a:prstGeom prst="rect">
            <a:avLst/>
          </a:prstGeom>
        </p:spPr>
      </p:pic>
      <p:pic>
        <p:nvPicPr>
          <p:cNvPr id="4" name="Picture 3" descr="Chr1_depth.012438Sb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323" y="4670419"/>
            <a:ext cx="926963" cy="926963"/>
          </a:xfrm>
          <a:prstGeom prst="rect">
            <a:avLst/>
          </a:prstGeom>
        </p:spPr>
      </p:pic>
      <p:pic>
        <p:nvPicPr>
          <p:cNvPr id="5" name="Picture 4" descr="Chr1_depth.013742Sb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375" y="4686408"/>
            <a:ext cx="910974" cy="910974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6540286" y="5133901"/>
            <a:ext cx="1125089" cy="7994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Chr1_depth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41" y="2408897"/>
            <a:ext cx="1617854" cy="1617854"/>
          </a:xfrm>
          <a:prstGeom prst="rect">
            <a:avLst/>
          </a:prstGeom>
        </p:spPr>
      </p:pic>
      <p:pic>
        <p:nvPicPr>
          <p:cNvPr id="9" name="Picture 8" descr="Chr1_depth.013742Sb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242" y="3661438"/>
            <a:ext cx="1638114" cy="1638114"/>
          </a:xfrm>
          <a:prstGeom prst="rect">
            <a:avLst/>
          </a:prstGeom>
        </p:spPr>
      </p:pic>
      <p:pic>
        <p:nvPicPr>
          <p:cNvPr id="10" name="Picture 9" descr="Chr1_depth.012438Sb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242" y="1274360"/>
            <a:ext cx="1581131" cy="1581131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stCxn id="8" idx="3"/>
            <a:endCxn id="10" idx="1"/>
          </p:cNvCxnSpPr>
          <p:nvPr/>
        </p:nvCxnSpPr>
        <p:spPr>
          <a:xfrm flipV="1">
            <a:off x="1787695" y="2064926"/>
            <a:ext cx="957547" cy="115289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1787695" y="3217824"/>
            <a:ext cx="957547" cy="1262671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76126" y="2759078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Helvetica"/>
                <a:cs typeface="Helvetica"/>
              </a:rPr>
              <a:t>Correlation: 0.7 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76126" y="5204562"/>
            <a:ext cx="1412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Helvetica"/>
                <a:cs typeface="Helvetica"/>
              </a:rPr>
              <a:t>Correlation: </a:t>
            </a:r>
            <a:r>
              <a:rPr lang="en-US" sz="1400" dirty="0" smtClean="0">
                <a:latin typeface="Helvetica"/>
                <a:cs typeface="Helvetica"/>
              </a:rPr>
              <a:t>0.9 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8604" y="5749984"/>
            <a:ext cx="88202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Helvetica"/>
                <a:cs typeface="Helvetica"/>
              </a:rPr>
              <a:t>What caused the poor read depth distribution?</a:t>
            </a:r>
          </a:p>
          <a:p>
            <a:pPr marL="285750" indent="-285750">
              <a:buFontTx/>
              <a:buChar char="-"/>
            </a:pPr>
            <a:endParaRPr lang="en-US" sz="800" dirty="0" smtClean="0">
              <a:latin typeface="Helvetica"/>
              <a:cs typeface="Helvetica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Helvetica"/>
                <a:cs typeface="Helvetica"/>
              </a:rPr>
              <a:t>If the poor </a:t>
            </a:r>
            <a:r>
              <a:rPr lang="en-US" dirty="0" err="1">
                <a:latin typeface="Helvetica"/>
                <a:cs typeface="Helvetica"/>
              </a:rPr>
              <a:t>r.d.</a:t>
            </a:r>
            <a:r>
              <a:rPr lang="en-US" dirty="0">
                <a:latin typeface="Helvetica"/>
                <a:cs typeface="Helvetica"/>
              </a:rPr>
              <a:t> distribution comes from the data generation rather than biology, is it due to the poor sample/reads quality, or reads mapping</a:t>
            </a:r>
            <a:r>
              <a:rPr lang="en-US" dirty="0" smtClean="0">
                <a:latin typeface="Helvetica"/>
                <a:cs typeface="Helvetica"/>
              </a:rPr>
              <a:t>?</a:t>
            </a:r>
            <a:endParaRPr lang="en-US" dirty="0" smtClean="0">
              <a:latin typeface="Helvetica"/>
              <a:cs typeface="Helvetica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8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Samples for Quality Control Analysis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hr1_depth.013866S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47" y="857193"/>
            <a:ext cx="1544820" cy="1544820"/>
          </a:xfrm>
          <a:prstGeom prst="rect">
            <a:avLst/>
          </a:prstGeom>
        </p:spPr>
      </p:pic>
      <p:pic>
        <p:nvPicPr>
          <p:cNvPr id="13" name="Picture 12" descr="Chr1_depth.013769Sb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67" y="857193"/>
            <a:ext cx="1544820" cy="1544820"/>
          </a:xfrm>
          <a:prstGeom prst="rect">
            <a:avLst/>
          </a:prstGeom>
        </p:spPr>
      </p:pic>
      <p:pic>
        <p:nvPicPr>
          <p:cNvPr id="14" name="Picture 13" descr="Chr1_depth.013714Sb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407" y="857193"/>
            <a:ext cx="1544820" cy="1544820"/>
          </a:xfrm>
          <a:prstGeom prst="rect">
            <a:avLst/>
          </a:prstGeom>
        </p:spPr>
      </p:pic>
      <p:pic>
        <p:nvPicPr>
          <p:cNvPr id="15" name="Picture 14" descr="Chr1_depth.013675Sb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227" y="857193"/>
            <a:ext cx="1544820" cy="1544820"/>
          </a:xfrm>
          <a:prstGeom prst="rect">
            <a:avLst/>
          </a:prstGeom>
        </p:spPr>
      </p:pic>
      <p:pic>
        <p:nvPicPr>
          <p:cNvPr id="18" name="Picture 17" descr="Chr1_depth.013661Sb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47" y="2203368"/>
            <a:ext cx="1544820" cy="1544820"/>
          </a:xfrm>
          <a:prstGeom prst="rect">
            <a:avLst/>
          </a:prstGeom>
        </p:spPr>
      </p:pic>
      <p:pic>
        <p:nvPicPr>
          <p:cNvPr id="19" name="Picture 18" descr="Chr1_depth.012673Sb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67" y="2203368"/>
            <a:ext cx="1544820" cy="1544820"/>
          </a:xfrm>
          <a:prstGeom prst="rect">
            <a:avLst/>
          </a:prstGeom>
        </p:spPr>
      </p:pic>
      <p:pic>
        <p:nvPicPr>
          <p:cNvPr id="20" name="Picture 19" descr="Chr1_depth.012647Sb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587" y="857193"/>
            <a:ext cx="1544820" cy="1544820"/>
          </a:xfrm>
          <a:prstGeom prst="rect">
            <a:avLst/>
          </a:prstGeom>
        </p:spPr>
      </p:pic>
      <p:pic>
        <p:nvPicPr>
          <p:cNvPr id="22" name="Picture 21" descr="Chr1_depth.012587Sb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587" y="2203368"/>
            <a:ext cx="1544820" cy="1544820"/>
          </a:xfrm>
          <a:prstGeom prst="rect">
            <a:avLst/>
          </a:prstGeom>
        </p:spPr>
      </p:pic>
      <p:pic>
        <p:nvPicPr>
          <p:cNvPr id="23" name="Picture 22" descr="Chr1_depth.012577Sb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057" y="2203368"/>
            <a:ext cx="1544820" cy="1544820"/>
          </a:xfrm>
          <a:prstGeom prst="rect">
            <a:avLst/>
          </a:prstGeom>
        </p:spPr>
      </p:pic>
      <p:pic>
        <p:nvPicPr>
          <p:cNvPr id="24" name="Picture 23" descr="Chr1_depth.012472Sb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877" y="2203368"/>
            <a:ext cx="1544820" cy="1544820"/>
          </a:xfrm>
          <a:prstGeom prst="rect">
            <a:avLst/>
          </a:prstGeom>
        </p:spPr>
      </p:pic>
      <p:pic>
        <p:nvPicPr>
          <p:cNvPr id="25" name="Picture 24" descr="Chr1_depth.014059Sb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47" y="3905317"/>
            <a:ext cx="1544820" cy="1544820"/>
          </a:xfrm>
          <a:prstGeom prst="rect">
            <a:avLst/>
          </a:prstGeom>
        </p:spPr>
      </p:pic>
      <p:pic>
        <p:nvPicPr>
          <p:cNvPr id="26" name="Picture 25" descr="Chr1_depth.014026Sb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67" y="3905317"/>
            <a:ext cx="1544820" cy="1544820"/>
          </a:xfrm>
          <a:prstGeom prst="rect">
            <a:avLst/>
          </a:prstGeom>
        </p:spPr>
      </p:pic>
      <p:pic>
        <p:nvPicPr>
          <p:cNvPr id="27" name="Picture 26" descr="Chr1_depth.014022Sb.pd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37" y="3905317"/>
            <a:ext cx="1544820" cy="1544820"/>
          </a:xfrm>
          <a:prstGeom prst="rect">
            <a:avLst/>
          </a:prstGeom>
        </p:spPr>
      </p:pic>
      <p:pic>
        <p:nvPicPr>
          <p:cNvPr id="28" name="Picture 27" descr="Chr1_depth.014016Sb.pd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057" y="3905317"/>
            <a:ext cx="1544820" cy="1544820"/>
          </a:xfrm>
          <a:prstGeom prst="rect">
            <a:avLst/>
          </a:prstGeom>
        </p:spPr>
      </p:pic>
      <p:pic>
        <p:nvPicPr>
          <p:cNvPr id="29" name="Picture 28" descr="Chr1_depth.014005Sb.pd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47" y="5175438"/>
            <a:ext cx="1544820" cy="1544820"/>
          </a:xfrm>
          <a:prstGeom prst="rect">
            <a:avLst/>
          </a:prstGeom>
        </p:spPr>
      </p:pic>
      <p:pic>
        <p:nvPicPr>
          <p:cNvPr id="30" name="Picture 29" descr="Chr1_depth.013986Sb.pdf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67" y="5175438"/>
            <a:ext cx="1544820" cy="1544820"/>
          </a:xfrm>
          <a:prstGeom prst="rect">
            <a:avLst/>
          </a:prstGeom>
        </p:spPr>
      </p:pic>
      <p:pic>
        <p:nvPicPr>
          <p:cNvPr id="31" name="Picture 30" descr="Chr1_depth.013956Sb.pdf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587" y="5175438"/>
            <a:ext cx="1544820" cy="1544820"/>
          </a:xfrm>
          <a:prstGeom prst="rect">
            <a:avLst/>
          </a:prstGeom>
        </p:spPr>
      </p:pic>
      <p:pic>
        <p:nvPicPr>
          <p:cNvPr id="32" name="Picture 31" descr="Chr1_depth.013865Sb.pdf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057" y="5175438"/>
            <a:ext cx="1544820" cy="154482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628476" y="1013077"/>
            <a:ext cx="8045058" cy="273511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8476" y="3996807"/>
            <a:ext cx="6559719" cy="273511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762" y="4120856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Helvetica"/>
                <a:cs typeface="Helvetica"/>
              </a:rPr>
              <a:t>10 samples with</a:t>
            </a:r>
          </a:p>
          <a:p>
            <a:r>
              <a:rPr lang="en-US" sz="1400" dirty="0">
                <a:solidFill>
                  <a:srgbClr val="FF0000"/>
                </a:solidFill>
                <a:latin typeface="Helvetica"/>
                <a:cs typeface="Helvetica"/>
              </a:rPr>
              <a:t>c</a:t>
            </a:r>
            <a:r>
              <a:rPr lang="en-US" sz="1400" dirty="0" smtClean="0">
                <a:solidFill>
                  <a:srgbClr val="FF0000"/>
                </a:solidFill>
                <a:latin typeface="Helvetica"/>
                <a:cs typeface="Helvetica"/>
              </a:rPr>
              <a:t>orrelation</a:t>
            </a:r>
            <a:r>
              <a:rPr lang="en-US" sz="1400" dirty="0" smtClean="0">
                <a:solidFill>
                  <a:srgbClr val="FF0000"/>
                </a:solidFill>
                <a:latin typeface="Helvetica"/>
                <a:cs typeface="Helvetica"/>
              </a:rPr>
              <a:t> &lt; </a:t>
            </a:r>
            <a:r>
              <a:rPr lang="en-US" sz="1400" dirty="0" smtClean="0">
                <a:solidFill>
                  <a:srgbClr val="FF0000"/>
                </a:solidFill>
                <a:latin typeface="Helvetica"/>
                <a:cs typeface="Helvetica"/>
              </a:rPr>
              <a:t>0.6 </a:t>
            </a:r>
            <a:endParaRPr lang="en-US" sz="14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19622" y="5461352"/>
            <a:ext cx="161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8 samples with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Correlation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 &gt; 0.95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 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38" name="Straight Arrow Connector 37"/>
          <p:cNvCxnSpPr>
            <a:stCxn id="35" idx="0"/>
          </p:cNvCxnSpPr>
          <p:nvPr/>
        </p:nvCxnSpPr>
        <p:spPr>
          <a:xfrm flipV="1">
            <a:off x="8016944" y="3748188"/>
            <a:ext cx="9220" cy="372668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6" idx="1"/>
          </p:cNvCxnSpPr>
          <p:nvPr/>
        </p:nvCxnSpPr>
        <p:spPr>
          <a:xfrm flipH="1">
            <a:off x="7188196" y="5722962"/>
            <a:ext cx="331426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99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Total Reads &amp; Properly Paired Reads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3" name="Picture 2" descr="totalCo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04" y="1248768"/>
            <a:ext cx="4368571" cy="4368571"/>
          </a:xfrm>
          <a:prstGeom prst="rect">
            <a:avLst/>
          </a:prstGeom>
        </p:spPr>
      </p:pic>
      <p:pic>
        <p:nvPicPr>
          <p:cNvPr id="4" name="Picture 3" descr="pairCo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630" y="1248770"/>
            <a:ext cx="4368570" cy="436857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475940" y="1285168"/>
            <a:ext cx="3936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Helvetica"/>
                <a:cs typeface="Helvetica"/>
              </a:rPr>
              <a:t>Total reads: total numbe</a:t>
            </a:r>
            <a:r>
              <a:rPr lang="en-US" sz="1400" dirty="0" smtClean="0">
                <a:latin typeface="Helvetica"/>
                <a:cs typeface="Helvetica"/>
              </a:rPr>
              <a:t>r of reads for a sample</a:t>
            </a:r>
            <a:endParaRPr lang="en-US" sz="1400" dirty="0" smtClean="0">
              <a:latin typeface="Helvetica"/>
              <a:cs typeface="Helvetica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211113" y="1977199"/>
            <a:ext cx="3705390" cy="0"/>
          </a:xfrm>
          <a:prstGeom prst="line">
            <a:avLst/>
          </a:prstGeom>
          <a:ln w="1905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80209" y="1145992"/>
            <a:ext cx="370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latin typeface="Helvetica"/>
                <a:cs typeface="Helvetica"/>
              </a:rPr>
              <a:t>Properly Paired Reads</a:t>
            </a:r>
            <a:r>
              <a:rPr lang="en-US" sz="1400" dirty="0" smtClean="0">
                <a:latin typeface="Helvetica"/>
                <a:cs typeface="Helvetica"/>
              </a:rPr>
              <a:t>: Paired reads aligned and have proper orientation and insert size </a:t>
            </a:r>
            <a:endParaRPr lang="en-US" sz="1400" dirty="0" smtClean="0">
              <a:latin typeface="Helvetica"/>
              <a:cs typeface="Helvetic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3934" y="5745505"/>
            <a:ext cx="8439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Helvetica"/>
                <a:cs typeface="Helvetica"/>
              </a:rPr>
              <a:t>While read depth distribution shows no correlation with total number of reads, it is positively correlates with percentage of properly paired reads.</a:t>
            </a:r>
            <a:endParaRPr lang="en-US" sz="1400" dirty="0" smtClean="0">
              <a:latin typeface="Helvetica"/>
              <a:cs typeface="Helvetic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0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 rot="16200000">
            <a:off x="3092197" y="681729"/>
            <a:ext cx="1077219" cy="2336293"/>
          </a:xfrm>
          <a:prstGeom prst="triangle">
            <a:avLst>
              <a:gd name="adj" fmla="val 35620"/>
            </a:avLst>
          </a:prstGeom>
          <a:solidFill>
            <a:srgbClr val="FFF8A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7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Re-Alignment Analysis</a:t>
            </a:r>
            <a:endParaRPr lang="en-US" sz="2800" dirty="0">
              <a:latin typeface="Helvetic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943" y="1311268"/>
            <a:ext cx="390557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Keep paired reads in BAM, and remove singletons.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All singletons reads are of poor quality and show no alignments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21" name="Process 20"/>
          <p:cNvSpPr/>
          <p:nvPr/>
        </p:nvSpPr>
        <p:spPr>
          <a:xfrm>
            <a:off x="975769" y="1726890"/>
            <a:ext cx="1486892" cy="61264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0D0D0D"/>
                </a:solidFill>
                <a:latin typeface="Helvetica"/>
                <a:cs typeface="Helvetica"/>
              </a:rPr>
              <a:t>Create FASTQ files from BAM</a:t>
            </a:r>
            <a:r>
              <a:rPr lang="en-US" sz="1000" b="1" dirty="0" smtClean="0">
                <a:solidFill>
                  <a:srgbClr val="0D0D0D"/>
                </a:solidFill>
                <a:latin typeface="Helvetica"/>
                <a:cs typeface="Helvetica"/>
              </a:rPr>
              <a:t> </a:t>
            </a:r>
            <a:endParaRPr lang="en-US" sz="1000" b="1" dirty="0">
              <a:solidFill>
                <a:srgbClr val="0D0D0D"/>
              </a:solidFill>
              <a:latin typeface="Helvetica"/>
              <a:cs typeface="Helvetica"/>
            </a:endParaRPr>
          </a:p>
        </p:txBody>
      </p:sp>
      <p:sp>
        <p:nvSpPr>
          <p:cNvPr id="23" name="Process 22"/>
          <p:cNvSpPr/>
          <p:nvPr/>
        </p:nvSpPr>
        <p:spPr>
          <a:xfrm>
            <a:off x="975769" y="3322774"/>
            <a:ext cx="1486892" cy="612648"/>
          </a:xfrm>
          <a:prstGeom prst="flowChartProcess">
            <a:avLst/>
          </a:prstGeom>
          <a:solidFill>
            <a:srgbClr val="D7E4B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0D0D0D"/>
                </a:solidFill>
                <a:latin typeface="Helvetica"/>
                <a:cs typeface="Helvetica"/>
              </a:rPr>
              <a:t>Align FASTQ with BWA-</a:t>
            </a:r>
            <a:r>
              <a:rPr lang="en-US" sz="1000" b="1" dirty="0" err="1" smtClean="0">
                <a:solidFill>
                  <a:srgbClr val="0D0D0D"/>
                </a:solidFill>
                <a:latin typeface="Helvetica"/>
                <a:cs typeface="Helvetica"/>
              </a:rPr>
              <a:t>mem</a:t>
            </a:r>
            <a:endParaRPr lang="en-US" sz="1000" b="1" dirty="0">
              <a:solidFill>
                <a:srgbClr val="0D0D0D"/>
              </a:solidFill>
              <a:latin typeface="Helvetica"/>
              <a:cs typeface="Helvetica"/>
            </a:endParaRPr>
          </a:p>
        </p:txBody>
      </p:sp>
      <p:sp>
        <p:nvSpPr>
          <p:cNvPr id="24" name="Process 23"/>
          <p:cNvSpPr/>
          <p:nvPr/>
        </p:nvSpPr>
        <p:spPr>
          <a:xfrm>
            <a:off x="975769" y="4867660"/>
            <a:ext cx="1486892" cy="612648"/>
          </a:xfrm>
          <a:prstGeom prst="flowChartProcess">
            <a:avLst/>
          </a:prstGeom>
          <a:solidFill>
            <a:srgbClr val="D7E4B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0D0D0D"/>
                </a:solidFill>
                <a:latin typeface="Helvetica"/>
                <a:cs typeface="Helvetica"/>
              </a:rPr>
              <a:t>Compare Alignments</a:t>
            </a:r>
            <a:endParaRPr lang="en-US" sz="1000" b="1" dirty="0">
              <a:solidFill>
                <a:srgbClr val="0D0D0D"/>
              </a:solidFill>
              <a:latin typeface="Helvetica"/>
              <a:cs typeface="Helvetica"/>
            </a:endParaRPr>
          </a:p>
        </p:txBody>
      </p:sp>
      <p:cxnSp>
        <p:nvCxnSpPr>
          <p:cNvPr id="26" name="Straight Arrow Connector 25"/>
          <p:cNvCxnSpPr>
            <a:stCxn id="21" idx="2"/>
            <a:endCxn id="23" idx="0"/>
          </p:cNvCxnSpPr>
          <p:nvPr/>
        </p:nvCxnSpPr>
        <p:spPr>
          <a:xfrm>
            <a:off x="1719215" y="2339538"/>
            <a:ext cx="0" cy="9832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24" idx="0"/>
          </p:cNvCxnSpPr>
          <p:nvPr/>
        </p:nvCxnSpPr>
        <p:spPr>
          <a:xfrm>
            <a:off x="1719215" y="3935422"/>
            <a:ext cx="0" cy="9322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98943" y="2682544"/>
            <a:ext cx="390557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Align reads to the primary chromosomes of hg19, exactly same as original mapping;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Use </a:t>
            </a:r>
            <a:r>
              <a:rPr lang="en-US" sz="1600" dirty="0" err="1" smtClean="0">
                <a:latin typeface="Helvetica"/>
                <a:cs typeface="Helvetica"/>
              </a:rPr>
              <a:t>bwa-mem</a:t>
            </a:r>
            <a:r>
              <a:rPr lang="en-US" sz="1600" dirty="0" smtClean="0">
                <a:latin typeface="Helvetica"/>
                <a:cs typeface="Helvetica"/>
              </a:rPr>
              <a:t> version 0.7.12 with default parameters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Original mapping done with </a:t>
            </a:r>
            <a:r>
              <a:rPr lang="en-US" sz="1600" dirty="0" err="1" smtClean="0">
                <a:latin typeface="Helvetica"/>
                <a:cs typeface="Helvetica"/>
              </a:rPr>
              <a:t>bwa</a:t>
            </a:r>
            <a:r>
              <a:rPr lang="en-US" sz="1600" dirty="0">
                <a:latin typeface="Helvetica"/>
                <a:cs typeface="Helvetica"/>
              </a:rPr>
              <a:t> </a:t>
            </a:r>
            <a:r>
              <a:rPr lang="en-US" sz="1600" dirty="0" smtClean="0">
                <a:latin typeface="Helvetica"/>
                <a:cs typeface="Helvetica"/>
              </a:rPr>
              <a:t> version 0.6.1, unknown parameters.</a:t>
            </a:r>
          </a:p>
        </p:txBody>
      </p:sp>
      <p:sp>
        <p:nvSpPr>
          <p:cNvPr id="37" name="Isosceles Triangle 36"/>
          <p:cNvSpPr/>
          <p:nvPr/>
        </p:nvSpPr>
        <p:spPr>
          <a:xfrm rot="16200000">
            <a:off x="2722868" y="2422343"/>
            <a:ext cx="1815883" cy="2336287"/>
          </a:xfrm>
          <a:prstGeom prst="triangle">
            <a:avLst>
              <a:gd name="adj" fmla="val 46106"/>
            </a:avLst>
          </a:prstGeom>
          <a:solidFill>
            <a:srgbClr val="FFF8A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/>
          <p:cNvSpPr/>
          <p:nvPr/>
        </p:nvSpPr>
        <p:spPr>
          <a:xfrm rot="16200000">
            <a:off x="3083336" y="4339992"/>
            <a:ext cx="1077216" cy="2318565"/>
          </a:xfrm>
          <a:prstGeom prst="triangle">
            <a:avLst>
              <a:gd name="adj" fmla="val 76904"/>
            </a:avLst>
          </a:prstGeom>
          <a:solidFill>
            <a:srgbClr val="FFF8A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1224" y="4960665"/>
            <a:ext cx="390557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Compare the properly paired reads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Helvetica"/>
                <a:cs typeface="Helvetica"/>
              </a:rPr>
              <a:t>Calculate the reads quality for unmapped reads</a:t>
            </a:r>
            <a:r>
              <a:rPr lang="en-US" sz="1600" dirty="0" smtClean="0">
                <a:latin typeface="Helvetica"/>
                <a:cs typeface="Helvetica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Helvetica"/>
                <a:cs typeface="Helvetica"/>
              </a:rPr>
              <a:t>Check the mapping inconsistencies;</a:t>
            </a:r>
            <a:endParaRPr lang="en-US" sz="1600" dirty="0" smtClean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1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Properly Paired Reads</a:t>
            </a:r>
            <a:endParaRPr lang="en-US" sz="3600" dirty="0">
              <a:latin typeface="Helvetica"/>
              <a:cs typeface="Helvetica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 descr="test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6" y="746359"/>
            <a:ext cx="6150923" cy="6150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9558" y="1272074"/>
            <a:ext cx="2866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Re-alignments have similar percentages for properly paired reads.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08512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Properly Paired Reads</a:t>
            </a:r>
            <a:endParaRPr lang="en-US" sz="3600" dirty="0">
              <a:latin typeface="Helvetica"/>
              <a:cs typeface="Helvetica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59558" y="1272074"/>
            <a:ext cx="2866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Re-alignments have similar percentages for properly paired reads.</a:t>
            </a:r>
            <a:endParaRPr lang="en-US" dirty="0">
              <a:latin typeface="Helvetica"/>
              <a:cs typeface="Helvetica"/>
            </a:endParaRPr>
          </a:p>
        </p:txBody>
      </p:sp>
      <p:pic>
        <p:nvPicPr>
          <p:cNvPr id="6" name="Picture 5" descr="test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32" y="770424"/>
            <a:ext cx="5585926" cy="558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4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34" y="2720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QC for Samples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4" name="Picture 3" descr="pairCo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1" y="725009"/>
            <a:ext cx="5472293" cy="54722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54663" y="3011628"/>
            <a:ext cx="4648104" cy="0"/>
          </a:xfrm>
          <a:prstGeom prst="line">
            <a:avLst/>
          </a:prstGeom>
          <a:ln w="1905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30432" y="1270121"/>
            <a:ext cx="0" cy="4203185"/>
          </a:xfrm>
          <a:prstGeom prst="line">
            <a:avLst/>
          </a:prstGeom>
          <a:ln w="1905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77724" y="1272074"/>
            <a:ext cx="35479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Combine read depth distribution and properly paired reads percentage as QC metrics.</a:t>
            </a:r>
          </a:p>
          <a:p>
            <a:endParaRPr lang="en-US" dirty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119 samples have either properly paired percentage &lt; 80% or read depth distribution correlation &lt; 0.8.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BB8D-A3F2-0D4A-A679-B8543F1819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9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282</Words>
  <Application>Microsoft Macintosh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Read Depth Distribution &amp; Effects on CNVnator</vt:lpstr>
      <vt:lpstr>Samples for Quality Control Analysis</vt:lpstr>
      <vt:lpstr>Total Reads &amp; Properly Paired Reads</vt:lpstr>
      <vt:lpstr>Re-Alignment Analysis</vt:lpstr>
      <vt:lpstr>Properly Paired Reads</vt:lpstr>
      <vt:lpstr>Properly Paired Reads</vt:lpstr>
      <vt:lpstr>QC for Samples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Baikang Pei</dc:creator>
  <cp:lastModifiedBy>Baikang Pei</cp:lastModifiedBy>
  <cp:revision>43</cp:revision>
  <dcterms:created xsi:type="dcterms:W3CDTF">2015-10-28T19:26:06Z</dcterms:created>
  <dcterms:modified xsi:type="dcterms:W3CDTF">2015-11-30T21:33:20Z</dcterms:modified>
</cp:coreProperties>
</file>