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7" r:id="rId5"/>
    <p:sldId id="258" r:id="rId6"/>
    <p:sldId id="259" r:id="rId7"/>
    <p:sldId id="260" r:id="rId8"/>
    <p:sldId id="264" r:id="rId9"/>
    <p:sldId id="265" r:id="rId10"/>
    <p:sldId id="266" r:id="rId11"/>
    <p:sldId id="267" r:id="rId12"/>
    <p:sldId id="274" r:id="rId13"/>
    <p:sldId id="268" r:id="rId14"/>
    <p:sldId id="269" r:id="rId15"/>
    <p:sldId id="270" r:id="rId16"/>
    <p:sldId id="271" r:id="rId17"/>
    <p:sldId id="272" r:id="rId18"/>
    <p:sldId id="273" r:id="rId19"/>
    <p:sldId id="26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66" d="100"/>
          <a:sy n="166" d="100"/>
        </p:scale>
        <p:origin x="92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3660C-9FB3-4EA5-B276-2DE85F82C7AC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15AB-0FA5-42B6-9529-B175EC7E0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91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3660C-9FB3-4EA5-B276-2DE85F82C7AC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15AB-0FA5-42B6-9529-B175EC7E0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821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3660C-9FB3-4EA5-B276-2DE85F82C7AC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15AB-0FA5-42B6-9529-B175EC7E0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26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3660C-9FB3-4EA5-B276-2DE85F82C7AC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15AB-0FA5-42B6-9529-B175EC7E0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83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3660C-9FB3-4EA5-B276-2DE85F82C7AC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15AB-0FA5-42B6-9529-B175EC7E0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09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3660C-9FB3-4EA5-B276-2DE85F82C7AC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15AB-0FA5-42B6-9529-B175EC7E0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486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3660C-9FB3-4EA5-B276-2DE85F82C7AC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15AB-0FA5-42B6-9529-B175EC7E0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88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3660C-9FB3-4EA5-B276-2DE85F82C7AC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15AB-0FA5-42B6-9529-B175EC7E0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13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3660C-9FB3-4EA5-B276-2DE85F82C7AC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15AB-0FA5-42B6-9529-B175EC7E0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42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3660C-9FB3-4EA5-B276-2DE85F82C7AC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15AB-0FA5-42B6-9529-B175EC7E0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49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3660C-9FB3-4EA5-B276-2DE85F82C7AC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15AB-0FA5-42B6-9529-B175EC7E0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19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3660C-9FB3-4EA5-B276-2DE85F82C7AC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C15AB-0FA5-42B6-9529-B175EC7E0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56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New </a:t>
            </a:r>
            <a:r>
              <a:rPr lang="en-US" dirty="0" err="1" smtClean="0"/>
              <a:t>AlleleDB</a:t>
            </a:r>
            <a:r>
              <a:rPr lang="en-US" dirty="0" smtClean="0"/>
              <a:t> submission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Allele</a:t>
            </a:r>
          </a:p>
          <a:p>
            <a:r>
              <a:rPr lang="en-US" dirty="0" smtClean="0"/>
              <a:t>Jieming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16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Enrichment expanded (by individual)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14" y="1825625"/>
            <a:ext cx="4859771" cy="4351338"/>
          </a:xfrm>
        </p:spPr>
      </p:pic>
    </p:spTree>
    <p:extLst>
      <p:ext uri="{BB962C8B-B14F-4D97-AF65-F5344CB8AC3E}">
        <p14:creationId xmlns:p14="http://schemas.microsoft.com/office/powerpoint/2010/main" val="2660623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Freq</a:t>
            </a:r>
            <a:r>
              <a:rPr lang="en-US" dirty="0" smtClean="0"/>
              <a:t> spectra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186" y="1825625"/>
            <a:ext cx="6201628" cy="4351338"/>
          </a:xfrm>
        </p:spPr>
      </p:pic>
    </p:spTree>
    <p:extLst>
      <p:ext uri="{BB962C8B-B14F-4D97-AF65-F5344CB8AC3E}">
        <p14:creationId xmlns:p14="http://schemas.microsoft.com/office/powerpoint/2010/main" val="1319413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801" y="1825625"/>
            <a:ext cx="3580397" cy="4351338"/>
          </a:xfrm>
        </p:spPr>
      </p:pic>
    </p:spTree>
    <p:extLst>
      <p:ext uri="{BB962C8B-B14F-4D97-AF65-F5344CB8AC3E}">
        <p14:creationId xmlns:p14="http://schemas.microsoft.com/office/powerpoint/2010/main" val="3151344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Supp</a:t>
            </a:r>
            <a:r>
              <a:rPr lang="en-US" dirty="0" smtClean="0"/>
              <a:t>-Enrichment combined (by element)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779" y="1825625"/>
            <a:ext cx="5404441" cy="4351338"/>
          </a:xfrm>
        </p:spPr>
      </p:pic>
    </p:spTree>
    <p:extLst>
      <p:ext uri="{BB962C8B-B14F-4D97-AF65-F5344CB8AC3E}">
        <p14:creationId xmlns:p14="http://schemas.microsoft.com/office/powerpoint/2010/main" val="4023688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858" y="1825625"/>
            <a:ext cx="4228283" cy="4351338"/>
          </a:xfrm>
        </p:spPr>
      </p:pic>
    </p:spTree>
    <p:extLst>
      <p:ext uri="{BB962C8B-B14F-4D97-AF65-F5344CB8AC3E}">
        <p14:creationId xmlns:p14="http://schemas.microsoft.com/office/powerpoint/2010/main" val="1381903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888" y="1983685"/>
            <a:ext cx="7546224" cy="4035218"/>
          </a:xfrm>
        </p:spPr>
      </p:pic>
    </p:spTree>
    <p:extLst>
      <p:ext uri="{BB962C8B-B14F-4D97-AF65-F5344CB8AC3E}">
        <p14:creationId xmlns:p14="http://schemas.microsoft.com/office/powerpoint/2010/main" val="1144405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40" y="2102547"/>
            <a:ext cx="7552319" cy="3797494"/>
          </a:xfrm>
        </p:spPr>
      </p:pic>
    </p:spTree>
    <p:extLst>
      <p:ext uri="{BB962C8B-B14F-4D97-AF65-F5344CB8AC3E}">
        <p14:creationId xmlns:p14="http://schemas.microsoft.com/office/powerpoint/2010/main" val="3380383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518" y="1825625"/>
            <a:ext cx="5110964" cy="4351338"/>
          </a:xfrm>
        </p:spPr>
      </p:pic>
    </p:spTree>
    <p:extLst>
      <p:ext uri="{BB962C8B-B14F-4D97-AF65-F5344CB8AC3E}">
        <p14:creationId xmlns:p14="http://schemas.microsoft.com/office/powerpoint/2010/main" val="4006210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983" y="2782195"/>
            <a:ext cx="7534033" cy="2438198"/>
          </a:xfrm>
        </p:spPr>
      </p:pic>
    </p:spTree>
    <p:extLst>
      <p:ext uri="{BB962C8B-B14F-4D97-AF65-F5344CB8AC3E}">
        <p14:creationId xmlns:p14="http://schemas.microsoft.com/office/powerpoint/2010/main" val="3695860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we extend the deadline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 smtClean="0"/>
              <a:t>Looking at how much detection improvement from reference to personal genome then with </a:t>
            </a:r>
            <a:r>
              <a:rPr lang="en-US" dirty="0" err="1" smtClean="0"/>
              <a:t>betabinomial</a:t>
            </a:r>
            <a:r>
              <a:rPr lang="en-US" dirty="0" smtClean="0"/>
              <a:t> and then with mapping bias correction</a:t>
            </a:r>
            <a:br>
              <a:rPr lang="en-US" dirty="0" smtClean="0"/>
            </a:br>
            <a:r>
              <a:rPr lang="en-US" dirty="0" smtClean="0"/>
              <a:t>+Timur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43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40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Checklist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9529"/>
            <a:ext cx="10515600" cy="4787434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AlleleDB</a:t>
            </a:r>
            <a:r>
              <a:rPr lang="en-US" dirty="0" smtClean="0"/>
              <a:t> pipeline</a:t>
            </a:r>
          </a:p>
          <a:p>
            <a:pPr>
              <a:buFontTx/>
              <a:buChar char="-"/>
            </a:pPr>
            <a:r>
              <a:rPr lang="en-US" dirty="0" smtClean="0"/>
              <a:t>Current pipeline</a:t>
            </a:r>
          </a:p>
          <a:p>
            <a:pPr>
              <a:buFontTx/>
              <a:buChar char="-"/>
            </a:pPr>
            <a:r>
              <a:rPr lang="en-US" dirty="0" smtClean="0"/>
              <a:t>Arif, Rob and Timur helping me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Response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Manuscript </a:t>
            </a:r>
          </a:p>
          <a:p>
            <a:pPr>
              <a:buFontTx/>
              <a:buChar char="-"/>
            </a:pPr>
            <a:r>
              <a:rPr lang="en-US" dirty="0" smtClean="0"/>
              <a:t>Figures 1 and 2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Figures 3-6 and main table require results</a:t>
            </a:r>
          </a:p>
          <a:p>
            <a:pPr>
              <a:buFontTx/>
              <a:buChar char="-"/>
            </a:pP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Supp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Figures 1-5 require results</a:t>
            </a:r>
          </a:p>
          <a:p>
            <a:pPr>
              <a:buFontTx/>
              <a:buChar char="-"/>
            </a:pPr>
            <a:r>
              <a:rPr lang="en-US" dirty="0" err="1" smtClean="0"/>
              <a:t>Supp</a:t>
            </a:r>
            <a:r>
              <a:rPr lang="en-US" dirty="0" smtClean="0"/>
              <a:t> tables 1 and 2 </a:t>
            </a:r>
          </a:p>
          <a:p>
            <a:pPr>
              <a:buFontTx/>
              <a:buChar char="-"/>
            </a:pP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Supp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table 3 require results</a:t>
            </a:r>
          </a:p>
          <a:p>
            <a:pPr>
              <a:buFontTx/>
              <a:buChar char="-"/>
            </a:pP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Supp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files 1-4,6,7 require results</a:t>
            </a:r>
          </a:p>
          <a:p>
            <a:pPr>
              <a:buFontTx/>
              <a:buChar char="-"/>
            </a:pPr>
            <a:r>
              <a:rPr lang="en-US" dirty="0" err="1" smtClean="0"/>
              <a:t>Supp</a:t>
            </a:r>
            <a:r>
              <a:rPr lang="en-US" dirty="0" smtClean="0"/>
              <a:t> file 5 (pseudo code for bisection method)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 smtClean="0"/>
              <a:t>Website</a:t>
            </a:r>
          </a:p>
          <a:p>
            <a:pPr>
              <a:buFontTx/>
              <a:buChar char="-"/>
            </a:pPr>
            <a:r>
              <a:rPr lang="en-US" dirty="0" smtClean="0"/>
              <a:t>include </a:t>
            </a:r>
            <a:r>
              <a:rPr lang="en-US" dirty="0" err="1" smtClean="0"/>
              <a:t>AlleleDB</a:t>
            </a:r>
            <a:r>
              <a:rPr lang="en-US" dirty="0" smtClean="0"/>
              <a:t> tool</a:t>
            </a:r>
          </a:p>
          <a:p>
            <a:pPr>
              <a:buFontTx/>
              <a:buChar char="-"/>
            </a:pPr>
            <a:r>
              <a:rPr lang="en-US" dirty="0" smtClean="0"/>
              <a:t>Personal genome peaks</a:t>
            </a:r>
          </a:p>
        </p:txBody>
      </p:sp>
    </p:spTree>
    <p:extLst>
      <p:ext uri="{BB962C8B-B14F-4D97-AF65-F5344CB8AC3E}">
        <p14:creationId xmlns:p14="http://schemas.microsoft.com/office/powerpoint/2010/main" val="200077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7204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AlleleDB</a:t>
            </a:r>
            <a:r>
              <a:rPr lang="en-US" sz="3200" dirty="0" smtClean="0"/>
              <a:t> ‘ambiguous mapping </a:t>
            </a:r>
            <a:r>
              <a:rPr lang="en-US" sz="3200" dirty="0" err="1" smtClean="0"/>
              <a:t>bias’</a:t>
            </a:r>
            <a:r>
              <a:rPr lang="en-US" sz="3200" dirty="0" smtClean="0"/>
              <a:t> module (3)</a:t>
            </a:r>
            <a:br>
              <a:rPr lang="en-US" sz="3200" dirty="0" smtClean="0"/>
            </a:br>
            <a:r>
              <a:rPr lang="en-US" sz="3200" dirty="0" smtClean="0"/>
              <a:t>--considerably more efficient now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2305"/>
            <a:ext cx="10515600" cy="551329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8 sections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1-alignment-kasowski_SA1_NA10847</a:t>
            </a:r>
            <a:br>
              <a:rPr lang="en-US" dirty="0" smtClean="0"/>
            </a:br>
            <a:r>
              <a:rPr lang="en-US" dirty="0" smtClean="0"/>
              <a:t>--INPUT: *.fastq.gz; OUTPUT: bowtie output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2-map.back.ref-kasowski_SA1_NA10847:</a:t>
            </a:r>
            <a:br>
              <a:rPr lang="en-US" dirty="0" smtClean="0"/>
            </a:br>
            <a:r>
              <a:rPr lang="en-US" dirty="0" smtClean="0"/>
              <a:t>--INPUT: (1) OUTPUT, 2ref.chain files; OUTPUT: BED files of reads in reference coordinates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3-intersectBed-kasowski_SA1_NA10847:</a:t>
            </a:r>
            <a:br>
              <a:rPr lang="en-US" dirty="0" smtClean="0"/>
            </a:br>
            <a:r>
              <a:rPr lang="en-US" dirty="0" smtClean="0"/>
              <a:t>--INPUT: (2) OUTPUT, het </a:t>
            </a:r>
            <a:r>
              <a:rPr lang="en-US" dirty="0" err="1" smtClean="0"/>
              <a:t>snp</a:t>
            </a:r>
            <a:r>
              <a:rPr lang="en-US" dirty="0" smtClean="0"/>
              <a:t> file; OUTPUT: which read has SNVs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4-flip-kasowski_SA1_NA10847:</a:t>
            </a:r>
            <a:br>
              <a:rPr lang="en-US" dirty="0" smtClean="0"/>
            </a:br>
            <a:r>
              <a:rPr lang="en-US" dirty="0" smtClean="0"/>
              <a:t>--INPUT: (3) OUTPUT; OUTPUT: </a:t>
            </a:r>
            <a:r>
              <a:rPr lang="en-US" dirty="0" err="1" smtClean="0"/>
              <a:t>fastq</a:t>
            </a:r>
            <a:r>
              <a:rPr lang="en-US" dirty="0" smtClean="0"/>
              <a:t> files of simulated flipped reads that overlap &gt;1 </a:t>
            </a:r>
            <a:r>
              <a:rPr lang="en-US" dirty="0" err="1" smtClean="0"/>
              <a:t>hetSNVs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5-alignment2-kasowski_SA1_NA10847:</a:t>
            </a:r>
            <a:br>
              <a:rPr lang="en-US" dirty="0" smtClean="0"/>
            </a:br>
            <a:r>
              <a:rPr lang="en-US" dirty="0" smtClean="0"/>
              <a:t>--INPUT: (4) OUTPUT, ; OUTPUT: aligned, unaligned, multi Bowtie1 output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6-unaligned-kasowski_SA1_NA10847:</a:t>
            </a:r>
            <a:br>
              <a:rPr lang="en-US" dirty="0" smtClean="0"/>
            </a:br>
            <a:r>
              <a:rPr lang="en-US" dirty="0" smtClean="0"/>
              <a:t>--INPUT: (5); OUTPUT: BED of unaligned reads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7-multi-kasowski_SA1_NA10847:</a:t>
            </a:r>
            <a:br>
              <a:rPr lang="en-US" dirty="0" smtClean="0"/>
            </a:br>
            <a:r>
              <a:rPr lang="en-US" dirty="0" smtClean="0"/>
              <a:t>--INPUT: (5); OUTPUT: BED of multi reads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Remove reads from aligned read pile from (1)</a:t>
            </a:r>
            <a:br>
              <a:rPr lang="en-US" dirty="0" smtClean="0"/>
            </a:br>
            <a:r>
              <a:rPr lang="en-US" dirty="0" smtClean="0"/>
              <a:t>--this section filters</a:t>
            </a:r>
            <a:br>
              <a:rPr lang="en-US" dirty="0" smtClean="0"/>
            </a:br>
            <a:r>
              <a:rPr lang="en-US" dirty="0" smtClean="0"/>
              <a:t>a) reads overlapping SNVs that are tri/</a:t>
            </a:r>
            <a:r>
              <a:rPr lang="en-US" dirty="0" err="1" smtClean="0"/>
              <a:t>quadallelic</a:t>
            </a:r>
            <a:r>
              <a:rPr lang="en-US" dirty="0" smtClean="0"/>
              <a:t>, or</a:t>
            </a:r>
            <a:br>
              <a:rPr lang="en-US" dirty="0" smtClean="0"/>
            </a:br>
            <a:r>
              <a:rPr lang="en-US" dirty="0" smtClean="0"/>
              <a:t>b) reads that overlap &gt;=5 SNVs</a:t>
            </a:r>
            <a:br>
              <a:rPr lang="en-US" dirty="0" smtClean="0"/>
            </a:br>
            <a:r>
              <a:rPr lang="en-US" dirty="0" smtClean="0"/>
              <a:t>c) reads that do not map to same location (+- 10bp) on both parental genomes</a:t>
            </a:r>
            <a:br>
              <a:rPr lang="en-US" dirty="0" smtClean="0"/>
            </a:br>
            <a:r>
              <a:rPr lang="en-US" dirty="0" smtClean="0"/>
              <a:t>--Run </a:t>
            </a:r>
            <a:r>
              <a:rPr lang="en-US" dirty="0" err="1" smtClean="0"/>
              <a:t>AlleleSeq</a:t>
            </a:r>
            <a:r>
              <a:rPr lang="en-US" dirty="0" smtClean="0"/>
              <a:t> with </a:t>
            </a:r>
            <a:r>
              <a:rPr lang="en-US" dirty="0" err="1" smtClean="0"/>
              <a:t>betabinomial</a:t>
            </a:r>
            <a:r>
              <a:rPr lang="en-US" dirty="0" smtClean="0"/>
              <a:t> </a:t>
            </a:r>
            <a:r>
              <a:rPr lang="en-US" dirty="0" err="1" smtClean="0"/>
              <a:t>calc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78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317" y="0"/>
            <a:ext cx="5298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47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407" y="0"/>
            <a:ext cx="6882232" cy="6858000"/>
          </a:xfrm>
        </p:spPr>
      </p:pic>
    </p:spTree>
    <p:extLst>
      <p:ext uri="{BB962C8B-B14F-4D97-AF65-F5344CB8AC3E}">
        <p14:creationId xmlns:p14="http://schemas.microsoft.com/office/powerpoint/2010/main" val="305409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Supp</a:t>
            </a:r>
            <a:r>
              <a:rPr lang="en-US" dirty="0" smtClean="0"/>
              <a:t> table 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87315"/>
            <a:ext cx="11094583" cy="5041767"/>
          </a:xfrm>
        </p:spPr>
      </p:pic>
    </p:spTree>
    <p:extLst>
      <p:ext uri="{BB962C8B-B14F-4D97-AF65-F5344CB8AC3E}">
        <p14:creationId xmlns:p14="http://schemas.microsoft.com/office/powerpoint/2010/main" val="45709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Supp</a:t>
            </a:r>
            <a:r>
              <a:rPr lang="en-US" dirty="0" smtClean="0"/>
              <a:t> Table 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196581"/>
            <a:ext cx="10372763" cy="2079584"/>
          </a:xfrm>
        </p:spPr>
      </p:pic>
    </p:spTree>
    <p:extLst>
      <p:ext uri="{BB962C8B-B14F-4D97-AF65-F5344CB8AC3E}">
        <p14:creationId xmlns:p14="http://schemas.microsoft.com/office/powerpoint/2010/main" val="11198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Inheritance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557" y="1825625"/>
            <a:ext cx="6710885" cy="4351338"/>
          </a:xfrm>
        </p:spPr>
      </p:pic>
    </p:spTree>
    <p:extLst>
      <p:ext uri="{BB962C8B-B14F-4D97-AF65-F5344CB8AC3E}">
        <p14:creationId xmlns:p14="http://schemas.microsoft.com/office/powerpoint/2010/main" val="3016972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visual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994" y="1825625"/>
            <a:ext cx="4378011" cy="4351338"/>
          </a:xfrm>
        </p:spPr>
      </p:pic>
    </p:spTree>
    <p:extLst>
      <p:ext uri="{BB962C8B-B14F-4D97-AF65-F5344CB8AC3E}">
        <p14:creationId xmlns:p14="http://schemas.microsoft.com/office/powerpoint/2010/main" val="109485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1254</TotalTime>
  <Words>130</Words>
  <Application>Microsoft Office PowerPoint</Application>
  <PresentationFormat>Widescreen</PresentationFormat>
  <Paragraphs>39</Paragraphs>
  <Slides>19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New AlleleDB submission</vt:lpstr>
      <vt:lpstr>Checklist</vt:lpstr>
      <vt:lpstr>AlleleDB ‘ambiguous mapping bias’ module (3) --considerably more efficient now</vt:lpstr>
      <vt:lpstr>PowerPoint Presentation</vt:lpstr>
      <vt:lpstr>PowerPoint Presentation</vt:lpstr>
      <vt:lpstr>Supp table 1</vt:lpstr>
      <vt:lpstr>Supp Table 2</vt:lpstr>
      <vt:lpstr>Inheritance</vt:lpstr>
      <vt:lpstr>Database visual</vt:lpstr>
      <vt:lpstr>Enrichment expanded (by individual)</vt:lpstr>
      <vt:lpstr>Freq spectra</vt:lpstr>
      <vt:lpstr>PowerPoint Presentation</vt:lpstr>
      <vt:lpstr>Supp-Enrichment combined (by element)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Stuff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Jieming Chen</dc:creator>
  <cp:lastModifiedBy>Jieming Chen</cp:lastModifiedBy>
  <cp:revision>22</cp:revision>
  <dcterms:created xsi:type="dcterms:W3CDTF">2015-11-10T23:05:30Z</dcterms:created>
  <dcterms:modified xsi:type="dcterms:W3CDTF">2015-11-12T19:56:59Z</dcterms:modified>
</cp:coreProperties>
</file>