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133A467-1387-49F2-AF21-A6AE1EC7EB64}">
  <a:tblStyle styleId="{E133A467-1387-49F2-AF21-A6AE1EC7EB6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9B80CD8A-5184-4965-BD99-BC0FCA935C5F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log scale, remove blue dots</a:t>
            </a:r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4.png"/><Relationship Id="rId4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4.png"/><Relationship Id="rId4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4.png"/><Relationship Id="rId4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4.png"/><Relationship Id="rId4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4.png"/><Relationship Id="rId4" Type="http://schemas.openxmlformats.org/officeDocument/2006/relationships/image" Target="../media/image0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jpg"/><Relationship Id="rId4" Type="http://schemas.openxmlformats.org/officeDocument/2006/relationships/image" Target="../media/image0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4.png"/><Relationship Id="rId4" Type="http://schemas.openxmlformats.org/officeDocument/2006/relationships/image" Target="../media/image2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4.png"/><Relationship Id="rId4" Type="http://schemas.openxmlformats.org/officeDocument/2006/relationships/image" Target="../media/image3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0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04.pn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Relationship Id="rId7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0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0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Relationship Id="rId7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5.jpg"/><Relationship Id="rId5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07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600"/>
              <a:t>scRNA-seq Cleaning and Preliminary QC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8842339" y="6488667"/>
            <a:ext cx="2376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Gerstein lab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cxnSp>
        <p:nvCxnSpPr>
          <p:cNvPr id="188" name="Shape 188"/>
          <p:cNvCxnSpPr/>
          <p:nvPr/>
        </p:nvCxnSpPr>
        <p:spPr>
          <a:xfrm flipH="1">
            <a:off x="7421074" y="3044825"/>
            <a:ext cx="272100" cy="4670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9" name="Shape 189"/>
          <p:cNvSpPr txBox="1"/>
          <p:nvPr/>
        </p:nvSpPr>
        <p:spPr>
          <a:xfrm>
            <a:off x="7592500" y="2836625"/>
            <a:ext cx="973499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</a:rPr>
              <a:t>791-C92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Where are the reads mapping?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62489" l="0" r="0" t="0"/>
          <a:stretch/>
        </p:blipFill>
        <p:spPr>
          <a:xfrm>
            <a:off x="33400" y="1782903"/>
            <a:ext cx="9144000" cy="19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34075" y="1439925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Introns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16736" l="0" r="0" t="0"/>
          <a:stretch/>
        </p:blipFill>
        <p:spPr>
          <a:xfrm>
            <a:off x="943192" y="4183200"/>
            <a:ext cx="5933908" cy="26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34075" y="3797200"/>
            <a:ext cx="35126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Regions without gene annotation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475" y="1778174"/>
            <a:ext cx="7397273" cy="45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15225" y="5154225"/>
            <a:ext cx="973499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>
                <a:solidFill>
                  <a:srgbClr val="212121"/>
                </a:solidFill>
                <a:highlight>
                  <a:srgbClr val="FFFFFF"/>
                </a:highlight>
              </a:rPr>
              <a:t>791-C78</a:t>
            </a:r>
          </a:p>
        </p:txBody>
      </p:sp>
      <p:cxnSp>
        <p:nvCxnSpPr>
          <p:cNvPr id="210" name="Shape 210"/>
          <p:cNvCxnSpPr>
            <a:stCxn id="209" idx="2"/>
          </p:cNvCxnSpPr>
          <p:nvPr/>
        </p:nvCxnSpPr>
        <p:spPr>
          <a:xfrm>
            <a:off x="901974" y="5438625"/>
            <a:ext cx="787500" cy="37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What are the unmapped reads?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48612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203200">
              <a:spcBef>
                <a:spcPts val="0"/>
              </a:spcBef>
              <a:buNone/>
            </a:pPr>
            <a:r>
              <a:rPr lang="en-US"/>
              <a:t>Randomly sample and BLAST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999" r="0" t="69527"/>
          <a:stretch/>
        </p:blipFill>
        <p:spPr>
          <a:xfrm>
            <a:off x="382987" y="2525300"/>
            <a:ext cx="8530424" cy="12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83044"/>
          <a:stretch/>
        </p:blipFill>
        <p:spPr>
          <a:xfrm>
            <a:off x="36675" y="4042220"/>
            <a:ext cx="9143998" cy="72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 b="0" l="0" r="0" t="84015"/>
          <a:stretch/>
        </p:blipFill>
        <p:spPr>
          <a:xfrm>
            <a:off x="0" y="4886716"/>
            <a:ext cx="9143999" cy="6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6">
            <a:alphaModFix/>
          </a:blip>
          <a:srcRect b="0" l="0" r="0" t="75865"/>
          <a:stretch/>
        </p:blipFill>
        <p:spPr>
          <a:xfrm>
            <a:off x="361862" y="5767475"/>
            <a:ext cx="8572648" cy="100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 flipH="1" rot="10800000">
            <a:off x="-314975" y="3827424"/>
            <a:ext cx="9950400" cy="1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3" name="Shape 223"/>
          <p:cNvCxnSpPr/>
          <p:nvPr/>
        </p:nvCxnSpPr>
        <p:spPr>
          <a:xfrm flipH="1" rot="10800000">
            <a:off x="-172100" y="4818949"/>
            <a:ext cx="9950400" cy="1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4" name="Shape 224"/>
          <p:cNvCxnSpPr/>
          <p:nvPr/>
        </p:nvCxnSpPr>
        <p:spPr>
          <a:xfrm flipH="1" rot="10800000">
            <a:off x="-215375" y="5630774"/>
            <a:ext cx="9950400" cy="1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5" name="Shape 225"/>
          <p:cNvSpPr txBox="1"/>
          <p:nvPr/>
        </p:nvSpPr>
        <p:spPr>
          <a:xfrm>
            <a:off x="24175" y="26057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1)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-39525" y="391800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2)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2500" y="47913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3)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4175" y="560195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4)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summary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2057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400"/>
              <a:t>t-Distributed Stochastic Neighbor Embedding (t-SNE) dimensionality reduction 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controls appropriately clustered?</a:t>
            </a:r>
          </a:p>
          <a:p>
            <a:pPr lvl="1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sz="2400"/>
              <a:t>Can samples of good/poor quality be identified by this method?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755685" y="6087069"/>
            <a:ext cx="8560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t-SNE (high-dimensional) plot of cells using expression at all loci (log pme_TPM)  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49300" y="4770600"/>
            <a:ext cx="8137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Open Circles = Samples, Green Circles = Debris, Red Circles = Neg Ctrl, Blue Circles = Pos Ctrl 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665" y="1699525"/>
            <a:ext cx="6528061" cy="29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Summary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Samples 790 and 791 have similar numbers of reads, but 791 has a larger standard deviation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A/T bias plots might indicate problematic 791 samples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Sample 790 has more reads that map to the human genome and transcriptome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For most samples, the percent of reads that align to the transcriptome is lower than ENCODE controls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Possibly consistent contaminating signal in samples with low % mapped to human genome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Future Directions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Technical variability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Spike-ins?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UMI’s?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Positive vs negative vs debris controls?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Outline: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87000" y="1633600"/>
            <a:ext cx="6953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Previous Analyses for U19</a:t>
            </a:r>
          </a:p>
          <a:p>
            <a:pPr indent="-228600" lvl="0" marL="914400" marR="0" rtl="0" algn="l">
              <a:spcBef>
                <a:spcPts val="0"/>
              </a:spcBef>
            </a:pPr>
            <a:r>
              <a:rPr lang="en-US"/>
              <a:t>Summary statistics</a:t>
            </a:r>
          </a:p>
          <a:p>
            <a:pPr indent="-228600" lvl="0" marL="914400" marR="0" rtl="0" algn="l">
              <a:spcBef>
                <a:spcPts val="0"/>
              </a:spcBef>
            </a:pPr>
            <a:r>
              <a:rPr lang="en-US"/>
              <a:t>Schematic and example</a:t>
            </a:r>
          </a:p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Current QC strategies</a:t>
            </a:r>
          </a:p>
          <a:p>
            <a:pPr indent="-342900" lvl="0" marL="8001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Trimming statistics</a:t>
            </a:r>
          </a:p>
          <a:p>
            <a:pPr indent="-342900" lvl="0" marL="8001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statistics</a:t>
            </a:r>
          </a:p>
          <a:p>
            <a:pPr indent="-342900" lvl="0" marL="8001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clustering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Discussion of next steps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Problems?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looking back over the alignment log files, we noticed that a substantial amount of reads (50%) were mapping to the genome but not the transcriptome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Suggests possible DNA contamination of RNA samples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explain strange clustering and gene identification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Next?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pipeline has been established and tested; however, further analysis is needed along the pipeline to QC data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-&gt; % reads trimmed, etc.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-&gt; % reads mapping to transcriptome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for identification of relevant gene loci can be improved and automated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End!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Question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cellular / tissue composition of sputum from patients responsive to asthma treatment differ from that from patients non-responsive to treatment (or on another treatment)?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this question using single-cell RNA-seq</a:t>
            </a: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5693078" y="0"/>
            <a:ext cx="3450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Chupp scRNA-seq Data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Data: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cell RNA-seq (scRNA-seq) generated from Illumina HiSeq and Nextera DNA library preparation kit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sputum samples (one from each patient)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sequencing runs (one for each sample) with ~96 cells included (multiplex, barcoded)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looking for differences in cell expression and/or distribution of cell types (via biomarkers)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Nextera Sample Preparation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8847" y="1316170"/>
            <a:ext cx="4305878" cy="539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 Reads with Trim_Galore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Cutadapt and FastQC to trim adapter sequences and apply quality control measures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 low quality base calls at 3’ end of reads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Removes adapter sequence (Nextera) at 3’ end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High Stringency can lead to sharp changes in base call % at the 3’ end (decreased C for Nextera)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settings used -&gt; paired-end, nextera primer, quality cut-off @ 20, gzipped output files</a:t>
            </a:r>
          </a:p>
          <a:p>
            <a: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72" y="1538109"/>
            <a:ext cx="8704962" cy="425575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882348" y="5957516"/>
            <a:ext cx="5569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Reads – Noisy base calls and Nextera Primer @ 3’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677" y="1385462"/>
            <a:ext cx="8294302" cy="3902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1593723" y="5588183"/>
            <a:ext cx="61180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Trimmed Reads – Base calls &gt;20 and Nextera Primer removed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272" y="1429508"/>
            <a:ext cx="8710877" cy="42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981819" y="5865155"/>
            <a:ext cx="7263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 base pair % at 5’ end of reads -&gt; Why? Barcode? Averaging artifact?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Summary statistics for U19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624" y="3749436"/>
            <a:ext cx="4361676" cy="290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14244" l="0" r="0" t="0"/>
          <a:stretch/>
        </p:blipFill>
        <p:spPr>
          <a:xfrm>
            <a:off x="95450" y="1813525"/>
            <a:ext cx="4672475" cy="2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 mystery of 791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Next?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basic pipeline has been established and tested; however, further analysis is needed along the pipeline to QC data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-&gt; % reads trimmed, etc.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-&gt; % reads mapping to transcriptome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for identification of relevant gene loci can be improved and automated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more! (about sequencing, processing scripts, and R)</a:t>
            </a: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450" y="1334456"/>
            <a:ext cx="9144000" cy="51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8550" y="1571331"/>
            <a:ext cx="9144000" cy="51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1150" y="884356"/>
            <a:ext cx="9144000" cy="51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5" y="1879306"/>
            <a:ext cx="9144000" cy="51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50" y="1310756"/>
            <a:ext cx="9144000" cy="51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50" y="1450587"/>
            <a:ext cx="9143998" cy="436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100" y="733304"/>
            <a:ext cx="9143998" cy="426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50" y="1985610"/>
            <a:ext cx="9143999" cy="414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Schematic and example for U19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1760100"/>
            <a:ext cx="54864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6425" y="3372175"/>
            <a:ext cx="4948174" cy="336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900" y="1417638"/>
            <a:ext cx="9144000" cy="444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4" name="Shape 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2225"/>
            <a:ext cx="9144000" cy="4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statistics</a:t>
            </a:r>
          </a:p>
        </p:txBody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066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map to genome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map to transcripts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b="0" baseline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 of percent maps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such a large loss b/n genome and transcript mapping?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b="0" baseline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alignments to ribosomes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 mapping length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baseline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Concerns about standard single cell RNA seq problems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Char char="–"/>
            </a:pPr>
            <a:r>
              <a:rPr b="0" baseline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Pcr biases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b="0" baseline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Duplicated reads? (fastqc analysis (kmer something))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b="0" baseline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per transcript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36"/>
              </a:spcBef>
              <a:buClr>
                <a:schemeClr val="dk1"/>
              </a:buClr>
              <a:buSzPct val="98764"/>
              <a:buFont typeface="Arial"/>
              <a:buChar char="•"/>
            </a:pPr>
            <a:r>
              <a:rPr b="0" baseline="0" i="0" lang="en-US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transcript’s bases covered by a read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808074" y="6220046"/>
            <a:ext cx="22458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 to discuss with SKL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2055300" y="6017725"/>
            <a:ext cx="5338199" cy="45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Frequencies of total reads in trimmed samples, for Sample_791</a:t>
            </a:r>
          </a:p>
        </p:txBody>
      </p:sp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87" y="1496173"/>
            <a:ext cx="7905225" cy="439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25" y="1493850"/>
            <a:ext cx="8908348" cy="4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664342" y="6151601"/>
            <a:ext cx="8560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Hierarchical Clustering (Euclidean) of cells using expression at all loci (log pme_TPM)  </a:t>
            </a:r>
          </a:p>
        </p:txBody>
      </p:sp>
      <p:cxnSp>
        <p:nvCxnSpPr>
          <p:cNvPr id="471" name="Shape 471"/>
          <p:cNvCxnSpPr/>
          <p:nvPr/>
        </p:nvCxnSpPr>
        <p:spPr>
          <a:xfrm>
            <a:off x="2681925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2" name="Shape 472"/>
          <p:cNvCxnSpPr/>
          <p:nvPr/>
        </p:nvCxnSpPr>
        <p:spPr>
          <a:xfrm>
            <a:off x="3485650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3" name="Shape 473"/>
          <p:cNvCxnSpPr/>
          <p:nvPr/>
        </p:nvCxnSpPr>
        <p:spPr>
          <a:xfrm>
            <a:off x="3874300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4" name="Shape 474"/>
          <p:cNvCxnSpPr/>
          <p:nvPr/>
        </p:nvCxnSpPr>
        <p:spPr>
          <a:xfrm>
            <a:off x="4690800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5" name="Shape 475"/>
          <p:cNvCxnSpPr/>
          <p:nvPr/>
        </p:nvCxnSpPr>
        <p:spPr>
          <a:xfrm>
            <a:off x="5411500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6" name="Shape 476"/>
          <p:cNvCxnSpPr/>
          <p:nvPr/>
        </p:nvCxnSpPr>
        <p:spPr>
          <a:xfrm>
            <a:off x="6872925" y="5849100"/>
            <a:ext cx="210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10" y="1073376"/>
            <a:ext cx="7851927" cy="410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1189370" y="5176553"/>
            <a:ext cx="85604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 plot of relative variability (SD/mean) of RNA read loci (log pme_TPM)  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709447" y="6053958"/>
            <a:ext cx="41297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Analysis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8726863" y="6488667"/>
            <a:ext cx="4186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889" y="1465121"/>
            <a:ext cx="8538758" cy="458958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/>
          <p:nvPr/>
        </p:nvSpPr>
        <p:spPr>
          <a:xfrm>
            <a:off x="5126185" y="2482273"/>
            <a:ext cx="1593272" cy="184726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5126183" y="4248726"/>
            <a:ext cx="3047996" cy="184726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5126183" y="5507182"/>
            <a:ext cx="3417451" cy="184726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C050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Data: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cell RNA-seq (scRNA-seq) generated from Illumina HiSeq and Nextera DNA library preparation kit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sputum samples (one from each patient)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sequencing runs (one for each sample) with ~96 cells included (multiplex, barcoded)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37" y="1493837"/>
            <a:ext cx="5209800" cy="254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326" y="4175101"/>
            <a:ext cx="5147699" cy="24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793212" y="3114607"/>
            <a:ext cx="14289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Pre-trimming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775776" y="5616775"/>
            <a:ext cx="20459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Post-trimming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graphicFrame>
        <p:nvGraphicFramePr>
          <p:cNvPr id="517" name="Shape 517"/>
          <p:cNvGraphicFramePr/>
          <p:nvPr/>
        </p:nvGraphicFramePr>
        <p:xfrm>
          <a:off x="5763150" y="264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{9B80CD8A-5184-4965-BD99-BC0FCA935C5F}</a:tableStyleId>
              </a:tblPr>
              <a:tblGrid>
                <a:gridCol w="1427500"/>
                <a:gridCol w="1427500"/>
              </a:tblGrid>
              <a:tr h="4588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SAMPLES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Read # / cell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(mean +/-SD)</a:t>
                      </a:r>
                    </a:p>
                  </a:txBody>
                  <a:tcPr marT="91425" marB="91425" marR="91425" marL="91425"/>
                </a:tc>
              </a:tr>
              <a:tr h="89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790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1,758,653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+/-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856,168.9</a:t>
                      </a:r>
                    </a:p>
                  </a:txBody>
                  <a:tcPr marT="91425" marB="91425" marR="91425" marL="91425"/>
                </a:tc>
              </a:tr>
              <a:tr h="894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791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1,457,810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+/-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1,049,408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200" y="4123300"/>
            <a:ext cx="3427449" cy="257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75" y="4123274"/>
            <a:ext cx="3427449" cy="25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2200" y="1227698"/>
            <a:ext cx="3427449" cy="257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25" y="1227700"/>
            <a:ext cx="3427452" cy="25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Sample_790</a:t>
            </a: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173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790_C12_R1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59436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790_C43_R2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1812225" y="48337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5987575" y="48337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Pipeline: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scRNA-seq Data (.fastq)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Trimmed Files (.fastq)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Aligned Files (to transcriptome) (.bam/.sam)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Analyzed Results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842339" y="6488667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2" name="Shape 122"/>
          <p:cNvSpPr/>
          <p:nvPr/>
        </p:nvSpPr>
        <p:spPr>
          <a:xfrm rot="5400000">
            <a:off x="4470974" y="1930976"/>
            <a:ext cx="1391227" cy="1362362"/>
          </a:xfrm>
          <a:prstGeom prst="uturnArrow">
            <a:avLst>
              <a:gd fmla="val 8898" name="adj1"/>
              <a:gd fmla="val 11441" name="adj2"/>
              <a:gd fmla="val 25847" name="adj3"/>
              <a:gd fmla="val 43750" name="adj4"/>
              <a:gd fmla="val 75000" name="adj5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5400000">
            <a:off x="7546359" y="3093605"/>
            <a:ext cx="1391227" cy="1362362"/>
          </a:xfrm>
          <a:prstGeom prst="uturnArrow">
            <a:avLst>
              <a:gd fmla="val 8898" name="adj1"/>
              <a:gd fmla="val 11441" name="adj2"/>
              <a:gd fmla="val 25847" name="adj3"/>
              <a:gd fmla="val 43750" name="adj4"/>
              <a:gd fmla="val 75000" name="adj5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951673" y="2332242"/>
            <a:ext cx="18241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Trim_galore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376457" y="3486848"/>
            <a:ext cx="1298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STAR-RSEM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427680" y="4895271"/>
            <a:ext cx="312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</p:txBody>
      </p:sp>
      <p:sp>
        <p:nvSpPr>
          <p:cNvPr id="127" name="Shape 127"/>
          <p:cNvSpPr/>
          <p:nvPr/>
        </p:nvSpPr>
        <p:spPr>
          <a:xfrm rot="10800000">
            <a:off x="3510149" y="4641399"/>
            <a:ext cx="692400" cy="865799"/>
          </a:xfrm>
          <a:prstGeom prst="bentArrow">
            <a:avLst>
              <a:gd fmla="val 10937" name="adj1"/>
              <a:gd fmla="val 21094" name="adj2"/>
              <a:gd fmla="val 25000" name="adj3"/>
              <a:gd fmla="val 43750" name="adj4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875" y="4085725"/>
            <a:ext cx="3586147" cy="2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4085725"/>
            <a:ext cx="3586149" cy="260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2625" y="1190125"/>
            <a:ext cx="3586161" cy="26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625" y="1190125"/>
            <a:ext cx="3611371" cy="26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Sample_791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18122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09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812225" y="4681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5987575" y="4681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Files with STAR_RSEM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both STAR and RSEM to analyze RNA-seq data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STAR program maps reads to the genome or transcriptome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RSEM program produces expression values for the identified loci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“Quant.genes.results” output file was used for downstream analysis (in R)</a:t>
            </a:r>
          </a:p>
        </p:txBody>
      </p: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Shape 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800" y="4112250"/>
            <a:ext cx="3477449" cy="260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87" y="4101800"/>
            <a:ext cx="3477474" cy="2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1190125"/>
            <a:ext cx="3477475" cy="26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" y="1190124"/>
            <a:ext cx="3477484" cy="26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Trimming QC</a:t>
            </a:r>
            <a:r>
              <a:rPr lang="en-US"/>
              <a:t> for Sample_791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736025" y="17436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6096025" y="18198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1659825" y="49861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Negative Ctrl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6139975" y="50623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Positive Ctrl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Post-t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rimming QC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8842339" y="6488667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24" y="1497925"/>
            <a:ext cx="5291576" cy="24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26" y="3917200"/>
            <a:ext cx="4950149" cy="2749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" name="Shape 137"/>
          <p:cNvGraphicFramePr/>
          <p:nvPr/>
        </p:nvGraphicFramePr>
        <p:xfrm>
          <a:off x="5763150" y="264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{E133A467-1387-49F2-AF21-A6AE1EC7EB64}</a:tableStyleId>
              </a:tblPr>
              <a:tblGrid>
                <a:gridCol w="1175500"/>
                <a:gridCol w="2104275"/>
              </a:tblGrid>
              <a:tr h="4588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SAMPLES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Read # / cell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(mean +/-SD)</a:t>
                      </a:r>
                    </a:p>
                  </a:txBody>
                  <a:tcPr marT="91425" marB="91425" marR="91425" marL="91425"/>
                </a:tc>
              </a:tr>
              <a:tr h="8944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790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1,759,000 +/- 856,000</a:t>
                      </a:r>
                    </a:p>
                  </a:txBody>
                  <a:tcPr marT="91425" marB="91425" marR="91425" marL="91425"/>
                </a:tc>
              </a:tr>
              <a:tr h="8944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791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1,458,000 +/- 1,049,000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23800" y="654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A/T bias in sequence content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400" cy="8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832789" y="6173692"/>
            <a:ext cx="3017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50" y="2017074"/>
            <a:ext cx="2527224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345475" y="234307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/>
              <a:t>790_C12_R1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799" y="3876251"/>
            <a:ext cx="2527224" cy="183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301950" y="4345425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790_C43_R2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2975" y="1947925"/>
            <a:ext cx="2527218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6679575" y="2522175"/>
            <a:ext cx="12378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790 Positive Ctrl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b="0" l="0" r="0" t="9494"/>
          <a:stretch/>
        </p:blipFill>
        <p:spPr>
          <a:xfrm>
            <a:off x="5731077" y="3876250"/>
            <a:ext cx="2805323" cy="18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457275" y="4186000"/>
            <a:ext cx="2748899" cy="3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ENCODE (control)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7325" y="2017075"/>
            <a:ext cx="2432099" cy="176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5000" y="3910825"/>
            <a:ext cx="2432099" cy="17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868550" y="4405637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791_C06_R1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940175" y="2469050"/>
            <a:ext cx="944999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791_C68_R2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Files with STAR_RSEM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wrapper script that utilizes functionality of both STAR and RSEM to analyze RNA-seq data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STAR program maps reads to the genome or transcriptome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RSEM program produces expression values for the identified loci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42" y="173181"/>
            <a:ext cx="692276" cy="8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8686799" y="6488675"/>
            <a:ext cx="4572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576275" y="1552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Percent of reads mapping to the genome and transcriptome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576275" y="170937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75" y="1625675"/>
            <a:ext cx="8164676" cy="51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