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133A467-1387-49F2-AF21-A6AE1EC7EB64}">
  <a:tblStyle styleId="{E133A467-1387-49F2-AF21-A6AE1EC7EB64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9B80CD8A-5184-4965-BD99-BC0FCA935C5F}" styleName="Table_1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1" d="100"/>
          <a:sy n="141" d="100"/>
        </p:scale>
        <p:origin x="-14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2F024-23D6-7B4E-9B8F-4BB30FDCCD4E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91B8B-E387-BD49-90E7-B6356EE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333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6700788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6" name="Shape 3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4" name="Shape 3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2" name="Shape 39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0" name="Shape 4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8" name="Shape 40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6" name="Shape 4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4" name="Shape 4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2" name="Shape 4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0" name="Shape 4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9" name="Shape 4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9" name="Shape 4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20" name="Shape 5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35" name="Shape 5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50" name="Shape 5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7" name="Shape 55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65" name="Shape 5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80" name="Shape 5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log scale, remove blue dots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none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1"/>
              <a:t>scRNA-seq Cleaning and Preliminary QC</a:t>
            </a: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142" y="173181"/>
            <a:ext cx="692276" cy="86590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Gerstein lab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4475" y="1778174"/>
            <a:ext cx="7397273" cy="456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576275" y="155212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Percent of reads mapping to the genome and transcriptome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4475" y="1778174"/>
            <a:ext cx="7397273" cy="456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576275" y="155212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Percent of reads mapping to the genome and transcriptome</a:t>
            </a:r>
          </a:p>
        </p:txBody>
      </p:sp>
      <p:cxnSp>
        <p:nvCxnSpPr>
          <p:cNvPr id="188" name="Shape 188"/>
          <p:cNvCxnSpPr/>
          <p:nvPr/>
        </p:nvCxnSpPr>
        <p:spPr>
          <a:xfrm flipH="1">
            <a:off x="7421074" y="3044825"/>
            <a:ext cx="272100" cy="4670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9" name="Shape 189"/>
          <p:cNvSpPr txBox="1"/>
          <p:nvPr/>
        </p:nvSpPr>
        <p:spPr>
          <a:xfrm>
            <a:off x="7592500" y="2836625"/>
            <a:ext cx="973499" cy="28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>
                <a:solidFill>
                  <a:srgbClr val="212121"/>
                </a:solidFill>
                <a:highlight>
                  <a:srgbClr val="FFFFFF"/>
                </a:highlight>
              </a:rPr>
              <a:t>791-C92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Where are the reads mapping?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 b="62489"/>
          <a:stretch/>
        </p:blipFill>
        <p:spPr>
          <a:xfrm>
            <a:off x="33400" y="1782903"/>
            <a:ext cx="9144000" cy="194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/>
          <p:nvPr/>
        </p:nvSpPr>
        <p:spPr>
          <a:xfrm>
            <a:off x="334075" y="1439925"/>
            <a:ext cx="2748899" cy="32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Introns</a:t>
            </a:r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4">
            <a:alphaModFix/>
          </a:blip>
          <a:srcRect b="16736"/>
          <a:stretch/>
        </p:blipFill>
        <p:spPr>
          <a:xfrm>
            <a:off x="943192" y="4183200"/>
            <a:ext cx="5933908" cy="264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/>
        </p:nvSpPr>
        <p:spPr>
          <a:xfrm>
            <a:off x="334075" y="3797200"/>
            <a:ext cx="3512699" cy="32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Regions without gene annotation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4475" y="1778174"/>
            <a:ext cx="7397273" cy="456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576275" y="155212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Percent of reads mapping to the genome and transcriptome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415225" y="5154225"/>
            <a:ext cx="973499" cy="28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>
                <a:solidFill>
                  <a:srgbClr val="212121"/>
                </a:solidFill>
                <a:highlight>
                  <a:srgbClr val="FFFFFF"/>
                </a:highlight>
              </a:rPr>
              <a:t>791-C78</a:t>
            </a:r>
          </a:p>
        </p:txBody>
      </p:sp>
      <p:cxnSp>
        <p:nvCxnSpPr>
          <p:cNvPr id="210" name="Shape 210"/>
          <p:cNvCxnSpPr>
            <a:stCxn id="209" idx="2"/>
          </p:cNvCxnSpPr>
          <p:nvPr/>
        </p:nvCxnSpPr>
        <p:spPr>
          <a:xfrm>
            <a:off x="901974" y="5438625"/>
            <a:ext cx="787500" cy="37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What are the unmapped reads?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457200" y="1486125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03200" indent="0">
              <a:spcBef>
                <a:spcPts val="0"/>
              </a:spcBef>
              <a:buNone/>
            </a:pPr>
            <a:r>
              <a:rPr lang="en-US"/>
              <a:t>Randomly sample and BLAST</a:t>
            </a:r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3">
            <a:alphaModFix/>
          </a:blip>
          <a:srcRect l="999" t="69527"/>
          <a:stretch/>
        </p:blipFill>
        <p:spPr>
          <a:xfrm>
            <a:off x="382987" y="2525300"/>
            <a:ext cx="8530424" cy="125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 rotWithShape="1">
          <a:blip r:embed="rId4">
            <a:alphaModFix/>
          </a:blip>
          <a:srcRect t="83044"/>
          <a:stretch/>
        </p:blipFill>
        <p:spPr>
          <a:xfrm>
            <a:off x="36675" y="4042220"/>
            <a:ext cx="9143998" cy="72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 rotWithShape="1">
          <a:blip r:embed="rId5">
            <a:alphaModFix/>
          </a:blip>
          <a:srcRect t="84015"/>
          <a:stretch/>
        </p:blipFill>
        <p:spPr>
          <a:xfrm>
            <a:off x="0" y="4886716"/>
            <a:ext cx="9143999" cy="6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 rotWithShape="1">
          <a:blip r:embed="rId6">
            <a:alphaModFix/>
          </a:blip>
          <a:srcRect t="75865"/>
          <a:stretch/>
        </p:blipFill>
        <p:spPr>
          <a:xfrm>
            <a:off x="361862" y="5767475"/>
            <a:ext cx="8572648" cy="10046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2" name="Shape 222"/>
          <p:cNvCxnSpPr/>
          <p:nvPr/>
        </p:nvCxnSpPr>
        <p:spPr>
          <a:xfrm rot="10800000" flipH="1">
            <a:off x="-314975" y="3827424"/>
            <a:ext cx="9950400" cy="14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23" name="Shape 223"/>
          <p:cNvCxnSpPr/>
          <p:nvPr/>
        </p:nvCxnSpPr>
        <p:spPr>
          <a:xfrm rot="10800000" flipH="1">
            <a:off x="-172100" y="4818949"/>
            <a:ext cx="9950400" cy="14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24" name="Shape 224"/>
          <p:cNvCxnSpPr/>
          <p:nvPr/>
        </p:nvCxnSpPr>
        <p:spPr>
          <a:xfrm rot="10800000" flipH="1">
            <a:off x="-215375" y="5630774"/>
            <a:ext cx="9950400" cy="14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25" name="Shape 225"/>
          <p:cNvSpPr txBox="1"/>
          <p:nvPr/>
        </p:nvSpPr>
        <p:spPr>
          <a:xfrm>
            <a:off x="24175" y="2605750"/>
            <a:ext cx="2748899" cy="32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1)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-39525" y="3918000"/>
            <a:ext cx="2748899" cy="32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2)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12500" y="4791350"/>
            <a:ext cx="2748899" cy="32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3)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24175" y="5601950"/>
            <a:ext cx="2748899" cy="32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4)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 summary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2400"/>
              <a:t>t-Distributed Stochastic Neighbor Embedding (t-SNE) dimensionality reduction </a:t>
            </a:r>
          </a:p>
          <a:p>
            <a:pPr marR="0" lvl="1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 controls appropriately clustered?</a:t>
            </a:r>
          </a:p>
          <a:p>
            <a:pPr marR="0" lvl="1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2400"/>
              <a:t>Can samples of good/poor quality be identified by this method?</a:t>
            </a: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 Analysis</a:t>
            </a: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142" y="173181"/>
            <a:ext cx="692276" cy="865908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 txBox="1"/>
          <p:nvPr/>
        </p:nvSpPr>
        <p:spPr>
          <a:xfrm>
            <a:off x="8726863" y="6488667"/>
            <a:ext cx="41865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755685" y="6087069"/>
            <a:ext cx="8560499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t-SNE (high-dimensional) plot of cells using expression at all loci (log pme_TPM)  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549300" y="4770600"/>
            <a:ext cx="8137500" cy="44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Open Circles = Samples, Green Circles = Debris, Red Circles = Neg Ctrl, Blue Circles = Pos Ctrl </a:t>
            </a:r>
          </a:p>
        </p:txBody>
      </p:sp>
      <p:pic>
        <p:nvPicPr>
          <p:cNvPr id="245" name="Shape 2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8665" y="1699525"/>
            <a:ext cx="6528061" cy="29731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Summary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-US" sz="2400"/>
              <a:t>Samples 790 and 791 have similar numbers of reads, but 791 has a larger standard deviation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-US" sz="2400"/>
              <a:t>A/T bias plots might indicate problematic 791 samples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-US" sz="2400"/>
              <a:t>Sample 790 has more reads that map to the human genome and transcriptome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-US" sz="2400"/>
              <a:t>For most samples, the percent of reads that align to the transcriptome is lower than ENCODE controls</a:t>
            </a:r>
          </a:p>
          <a:p>
            <a:pPr marL="457200" lvl="0" indent="-228600">
              <a:spcBef>
                <a:spcPts val="0"/>
              </a:spcBef>
              <a:buSzPct val="100000"/>
            </a:pPr>
            <a:r>
              <a:rPr lang="en-US" sz="2400"/>
              <a:t>Possibly consistent contaminating signal in samples with low % mapped to human genome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Future Directions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-US" sz="2400"/>
              <a:t>Technical variability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-US" sz="2400"/>
              <a:t>Spike-ins?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-US" sz="2400"/>
              <a:t>UMI’s?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-US" sz="2400"/>
              <a:t>Positive vs negative vs debris controls?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Outline: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587000" y="1633600"/>
            <a:ext cx="69534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Previous Analyses for U19</a:t>
            </a:r>
          </a:p>
          <a:p>
            <a:pPr marL="914400" marR="0" lvl="0" indent="-228600" algn="l" rtl="0">
              <a:spcBef>
                <a:spcPts val="0"/>
              </a:spcBef>
            </a:pPr>
            <a:r>
              <a:rPr lang="en-US"/>
              <a:t>Summary statistics</a:t>
            </a:r>
          </a:p>
          <a:p>
            <a:pPr marL="914400" marR="0" lvl="0" indent="-228600" algn="l" rtl="0">
              <a:spcBef>
                <a:spcPts val="0"/>
              </a:spcBef>
            </a:pPr>
            <a:r>
              <a:rPr lang="en-US"/>
              <a:t>Schematic and example</a:t>
            </a:r>
          </a:p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Current QC strategies</a:t>
            </a:r>
          </a:p>
          <a:p>
            <a:pPr marL="8001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Trimming statistics</a:t>
            </a:r>
          </a:p>
          <a:p>
            <a:pPr marL="8001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Mapping statistics</a:t>
            </a:r>
          </a:p>
          <a:p>
            <a:pPr marL="8001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Preliminary clustering</a:t>
            </a: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Discussion of next steps</a:t>
            </a: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142" y="173181"/>
            <a:ext cx="692276" cy="8659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Problems?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looking back over the alignment log files, we noticed that a substantial amount of reads (50%) were mapping to the genome but not the transcriptome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Suggests possible DNA contamination of RNA samples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explain strange clustering and gene identification</a:t>
            </a:r>
          </a:p>
        </p:txBody>
      </p:sp>
      <p:pic>
        <p:nvPicPr>
          <p:cNvPr id="273" name="Shape 2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142" y="173181"/>
            <a:ext cx="692276" cy="865908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/>
          <p:cNvSpPr txBox="1"/>
          <p:nvPr/>
        </p:nvSpPr>
        <p:spPr>
          <a:xfrm>
            <a:off x="8726863" y="6488667"/>
            <a:ext cx="41865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to Next?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basic pipeline has been established and tested; however, further analysis is needed along the pipeline to QC data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Trimming -&gt; % reads trimmed, etc.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Alignment -&gt; % reads mapping to transcriptome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Methods for identification of relevant gene loci can be improved and automated</a:t>
            </a:r>
          </a:p>
        </p:txBody>
      </p:sp>
      <p:pic>
        <p:nvPicPr>
          <p:cNvPr id="281" name="Shape 2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142" y="173181"/>
            <a:ext cx="692276" cy="86590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 txBox="1"/>
          <p:nvPr/>
        </p:nvSpPr>
        <p:spPr>
          <a:xfrm>
            <a:off x="8726863" y="6488667"/>
            <a:ext cx="41865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End!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800"/>
              </a:spcBef>
              <a:buClr>
                <a:schemeClr val="dk1"/>
              </a:buClr>
              <a:buFont typeface="Arial"/>
              <a:buNone/>
            </a:pPr>
            <a:endParaRPr sz="40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</a:p>
        </p:txBody>
      </p:sp>
      <p:pic>
        <p:nvPicPr>
          <p:cNvPr id="289" name="Shape 2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142" y="173181"/>
            <a:ext cx="692400" cy="8657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Question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the cellular / tissue composition of sputum from patients responsive to asthma treatment differ from that from patients non-responsive to treatment (or on another treatment)?</a:t>
            </a:r>
          </a:p>
          <a:p>
            <a:pPr marL="342900" marR="0" lvl="0" indent="-342900" algn="ctr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 this question using single-cell RNA-seq</a:t>
            </a:r>
          </a:p>
          <a:p>
            <a:pPr marL="342900" marR="0" lvl="0" indent="-342900" algn="ctr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Shape 2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142" y="173181"/>
            <a:ext cx="692276" cy="865908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/>
          <p:nvPr/>
        </p:nvSpPr>
        <p:spPr>
          <a:xfrm>
            <a:off x="5693078" y="0"/>
            <a:ext cx="3450921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 of Chupp scRNA-seq Data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8842339" y="6488667"/>
            <a:ext cx="30166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Data:</a:t>
            </a:r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cell RNA-seq (scRNA-seq) generated from Illumina HiSeq and Nextera DNA library preparation kit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2x sputum samples (one from each patient)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2x sequencing runs (one for each sample) with ~96 cells included (multiplex, barcoded)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looking for differences in cell expression and/or distribution of cell types (via biomarkers)</a:t>
            </a:r>
          </a:p>
        </p:txBody>
      </p:sp>
      <p:pic>
        <p:nvPicPr>
          <p:cNvPr id="306" name="Shape 3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142" y="173181"/>
            <a:ext cx="692276" cy="865908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Shape 307"/>
          <p:cNvSpPr txBox="1"/>
          <p:nvPr/>
        </p:nvSpPr>
        <p:spPr>
          <a:xfrm>
            <a:off x="8842339" y="6488667"/>
            <a:ext cx="30166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Nextera Sample Preparation</a:t>
            </a:r>
          </a:p>
        </p:txBody>
      </p:sp>
      <p:pic>
        <p:nvPicPr>
          <p:cNvPr id="313" name="Shape 3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142" y="173181"/>
            <a:ext cx="692276" cy="865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8847" y="1316170"/>
            <a:ext cx="4305878" cy="5397967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/>
          <p:nvPr/>
        </p:nvSpPr>
        <p:spPr>
          <a:xfrm>
            <a:off x="8842339" y="6488667"/>
            <a:ext cx="30166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Trim Reads with Trim_Galore</a:t>
            </a:r>
          </a:p>
        </p:txBody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wrapper script that utilizes functionality of Cutadapt and FastQC to trim adapter sequences and apply quality control measures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Removes low quality base calls at 3’ end of reads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Removes adapter sequence (Nextera) at 3’ end</a:t>
            </a:r>
          </a:p>
          <a:p>
            <a:pPr marL="1143000" marR="0" lvl="2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High Stringency can lead to sharp changes in base call % at the 3’ end (decreased C for Nextera)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Trimming settings used -&gt; paired-end, nextera primer, quality cut-off @ 20, gzipped output files</a:t>
            </a:r>
          </a:p>
          <a:p>
            <a:pPr marL="1143000" marR="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Shape 3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142" y="173181"/>
            <a:ext cx="692276" cy="865908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Shape 323"/>
          <p:cNvSpPr txBox="1"/>
          <p:nvPr/>
        </p:nvSpPr>
        <p:spPr>
          <a:xfrm>
            <a:off x="8842339" y="6488667"/>
            <a:ext cx="30166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Trimming QC</a:t>
            </a:r>
          </a:p>
        </p:txBody>
      </p:sp>
      <p:pic>
        <p:nvPicPr>
          <p:cNvPr id="329" name="Shape 3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142" y="173181"/>
            <a:ext cx="692276" cy="865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Shape 3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072" y="1538109"/>
            <a:ext cx="8704962" cy="4255759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Shape 331"/>
          <p:cNvSpPr txBox="1"/>
          <p:nvPr/>
        </p:nvSpPr>
        <p:spPr>
          <a:xfrm>
            <a:off x="8842339" y="6488667"/>
            <a:ext cx="30166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  <p:sp>
        <p:nvSpPr>
          <p:cNvPr id="332" name="Shape 332"/>
          <p:cNvSpPr txBox="1"/>
          <p:nvPr/>
        </p:nvSpPr>
        <p:spPr>
          <a:xfrm>
            <a:off x="1882348" y="5957516"/>
            <a:ext cx="556977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Original Reads – Noisy base calls and Nextera Primer @ 3’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Trimming QC</a:t>
            </a:r>
          </a:p>
        </p:txBody>
      </p:sp>
      <p:sp>
        <p:nvSpPr>
          <p:cNvPr id="338" name="Shape 338"/>
          <p:cNvSpPr txBox="1"/>
          <p:nvPr/>
        </p:nvSpPr>
        <p:spPr>
          <a:xfrm>
            <a:off x="8842339" y="6488667"/>
            <a:ext cx="30166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</a:p>
        </p:txBody>
      </p:sp>
      <p:pic>
        <p:nvPicPr>
          <p:cNvPr id="339" name="Shape 3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142" y="173181"/>
            <a:ext cx="692276" cy="865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Shape 3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8677" y="1385462"/>
            <a:ext cx="8294302" cy="3902354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Shape 341"/>
          <p:cNvSpPr txBox="1"/>
          <p:nvPr/>
        </p:nvSpPr>
        <p:spPr>
          <a:xfrm>
            <a:off x="1593723" y="5588183"/>
            <a:ext cx="611800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Trimmed Reads – Base calls &gt;20 and Nextera Primer removed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Trimming QC</a:t>
            </a:r>
          </a:p>
        </p:txBody>
      </p:sp>
      <p:pic>
        <p:nvPicPr>
          <p:cNvPr id="347" name="Shape 3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142" y="173181"/>
            <a:ext cx="692276" cy="865908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Shape 348"/>
          <p:cNvSpPr txBox="1"/>
          <p:nvPr/>
        </p:nvSpPr>
        <p:spPr>
          <a:xfrm>
            <a:off x="8842339" y="6488667"/>
            <a:ext cx="30166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</a:p>
        </p:txBody>
      </p:sp>
      <p:pic>
        <p:nvPicPr>
          <p:cNvPr id="349" name="Shape 3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5272" y="1429508"/>
            <a:ext cx="8710877" cy="4291921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Shape 350"/>
          <p:cNvSpPr txBox="1"/>
          <p:nvPr/>
        </p:nvSpPr>
        <p:spPr>
          <a:xfrm>
            <a:off x="981819" y="5865155"/>
            <a:ext cx="726352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Strange base pair % at 5’ end of reads -&gt; Why? Barcode? Averaging artifact?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Summary statistics for U19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0624" y="3749436"/>
            <a:ext cx="4361676" cy="2909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4">
            <a:alphaModFix/>
          </a:blip>
          <a:srcRect b="14244"/>
          <a:stretch/>
        </p:blipFill>
        <p:spPr>
          <a:xfrm>
            <a:off x="95450" y="1813525"/>
            <a:ext cx="4672475" cy="27584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The mystery of 791</a:t>
            </a:r>
          </a:p>
        </p:txBody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to Next?</a:t>
            </a:r>
          </a:p>
        </p:txBody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basic pipeline has been established and tested; however, further analysis is needed along the pipeline to QC data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Trimming -&gt; % reads trimmed, etc.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Alignment -&gt; % reads mapping to transcriptome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Methods for identification of relevant gene loci can be improved and automated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 more! (about sequencing, processing scripts, and R)</a:t>
            </a:r>
          </a:p>
        </p:txBody>
      </p:sp>
      <p:pic>
        <p:nvPicPr>
          <p:cNvPr id="364" name="Shape 3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142" y="173181"/>
            <a:ext cx="692276" cy="865908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Shape 365"/>
          <p:cNvSpPr txBox="1"/>
          <p:nvPr/>
        </p:nvSpPr>
        <p:spPr>
          <a:xfrm>
            <a:off x="8726863" y="6488667"/>
            <a:ext cx="41865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72" name="Shape 3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450" y="1334456"/>
            <a:ext cx="9144000" cy="51958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80" name="Shape 3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68550" y="1571331"/>
            <a:ext cx="9144000" cy="51958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88" name="Shape 3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21150" y="884356"/>
            <a:ext cx="9144000" cy="51958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96" name="Shape 3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725" y="1879306"/>
            <a:ext cx="9144000" cy="51958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04" name="Shape 4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7650" y="1310756"/>
            <a:ext cx="9144000" cy="51958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12" name="Shape 4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350" y="1450587"/>
            <a:ext cx="9143998" cy="43664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20" name="Shape 4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50100" y="733304"/>
            <a:ext cx="9143998" cy="42661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28" name="Shape 4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950" y="1985610"/>
            <a:ext cx="9143999" cy="41406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Schematic and example for U19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6300" y="1760100"/>
            <a:ext cx="5486400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6425" y="3372175"/>
            <a:ext cx="4948174" cy="33697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36" name="Shape 4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6900" y="1417638"/>
            <a:ext cx="9144000" cy="44499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44" name="Shape 4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12225"/>
            <a:ext cx="9144000" cy="4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Alignment statistics</a:t>
            </a:r>
          </a:p>
        </p:txBody>
      </p: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00660" algn="l" rtl="0">
              <a:lnSpc>
                <a:spcPct val="80000"/>
              </a:lnSpc>
              <a:spcBef>
                <a:spcPts val="448"/>
              </a:spcBef>
              <a:buClr>
                <a:schemeClr val="dk1"/>
              </a:buClr>
              <a:buFont typeface="Arial"/>
              <a:buNone/>
            </a:pPr>
            <a:endParaRPr sz="224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buClr>
                <a:schemeClr val="dk1"/>
              </a:buClr>
              <a:buSzPct val="101818"/>
              <a:buFont typeface="Arial"/>
              <a:buChar char="•"/>
            </a:pPr>
            <a:r>
              <a:rPr lang="en-US" sz="224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map to genome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buClr>
                <a:schemeClr val="dk1"/>
              </a:buClr>
              <a:buSzPct val="101818"/>
              <a:buFont typeface="Arial"/>
              <a:buChar char="•"/>
            </a:pPr>
            <a:r>
              <a:rPr lang="en-US" sz="224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map to transcripts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92"/>
              </a:spcBef>
              <a:buClr>
                <a:schemeClr val="dk1"/>
              </a:buClr>
              <a:buSzPct val="98000"/>
              <a:buFont typeface="Arial"/>
              <a:buChar char="–"/>
            </a:pPr>
            <a:r>
              <a:rPr lang="en-US" sz="196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 of percent maps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buClr>
                <a:schemeClr val="dk1"/>
              </a:buClr>
              <a:buSzPct val="101818"/>
              <a:buFont typeface="Arial"/>
              <a:buChar char="•"/>
            </a:pPr>
            <a:r>
              <a:rPr lang="en-US" sz="224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such a large loss b/n genome and transcript mapping?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92"/>
              </a:spcBef>
              <a:buClr>
                <a:schemeClr val="dk1"/>
              </a:buClr>
              <a:buSzPct val="98000"/>
              <a:buFont typeface="Arial"/>
              <a:buChar char="–"/>
            </a:pPr>
            <a:r>
              <a:rPr lang="en-US" sz="196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for alignments to ribosomes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buClr>
                <a:schemeClr val="dk1"/>
              </a:buClr>
              <a:buSzPct val="101818"/>
              <a:buFont typeface="Arial"/>
              <a:buChar char="•"/>
            </a:pPr>
            <a:r>
              <a:rPr lang="en-US" sz="224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 mapping length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buClr>
                <a:schemeClr val="dk1"/>
              </a:buClr>
              <a:buSzPct val="101818"/>
              <a:buFont typeface="Arial"/>
              <a:buChar char="•"/>
            </a:pPr>
            <a:r>
              <a:rPr lang="en-US" sz="224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Concerns about standard single cell RNA seq problems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92"/>
              </a:spcBef>
              <a:buClr>
                <a:schemeClr val="dk1"/>
              </a:buClr>
              <a:buSzPct val="98000"/>
              <a:buFont typeface="Arial"/>
              <a:buChar char="–"/>
            </a:pPr>
            <a:r>
              <a:rPr lang="en-US" sz="196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Pcr biases</a:t>
            </a:r>
          </a:p>
          <a:p>
            <a:pPr marL="1143000" marR="0" lvl="2" indent="-228600" algn="l" rtl="0">
              <a:lnSpc>
                <a:spcPct val="80000"/>
              </a:lnSpc>
              <a:spcBef>
                <a:spcPts val="336"/>
              </a:spcBef>
              <a:buClr>
                <a:schemeClr val="dk1"/>
              </a:buClr>
              <a:buSzPct val="98764"/>
              <a:buFont typeface="Arial"/>
              <a:buChar char="•"/>
            </a:pPr>
            <a:r>
              <a:rPr lang="en-US" sz="1679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Duplicated reads? (fastqc analysis (kmer something))</a:t>
            </a:r>
          </a:p>
          <a:p>
            <a:pPr marL="1143000" marR="0" lvl="2" indent="-228600" algn="l" rtl="0">
              <a:lnSpc>
                <a:spcPct val="80000"/>
              </a:lnSpc>
              <a:spcBef>
                <a:spcPts val="336"/>
              </a:spcBef>
              <a:buClr>
                <a:schemeClr val="dk1"/>
              </a:buClr>
              <a:buSzPct val="98764"/>
              <a:buFont typeface="Arial"/>
              <a:buChar char="•"/>
            </a:pPr>
            <a:r>
              <a:rPr lang="en-US" sz="1679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coverage per transcript</a:t>
            </a:r>
          </a:p>
          <a:p>
            <a:pPr marL="1143000" marR="0" lvl="2" indent="-228600" algn="l" rtl="0">
              <a:lnSpc>
                <a:spcPct val="80000"/>
              </a:lnSpc>
              <a:spcBef>
                <a:spcPts val="336"/>
              </a:spcBef>
              <a:buClr>
                <a:schemeClr val="dk1"/>
              </a:buClr>
              <a:buSzPct val="98764"/>
              <a:buFont typeface="Arial"/>
              <a:buChar char="•"/>
            </a:pPr>
            <a:r>
              <a:rPr lang="en-US" sz="1679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of transcript’s bases covered by a read</a:t>
            </a:r>
          </a:p>
        </p:txBody>
      </p:sp>
      <p:sp>
        <p:nvSpPr>
          <p:cNvPr id="452" name="Shape 452"/>
          <p:cNvSpPr txBox="1"/>
          <p:nvPr/>
        </p:nvSpPr>
        <p:spPr>
          <a:xfrm>
            <a:off x="808074" y="6220046"/>
            <a:ext cx="22458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DS to discuss with SKL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42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Trimming QC</a:t>
            </a:r>
          </a:p>
        </p:txBody>
      </p:sp>
      <p:pic>
        <p:nvPicPr>
          <p:cNvPr id="458" name="Shape 4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142" y="173181"/>
            <a:ext cx="692400" cy="865799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Shape 459"/>
          <p:cNvSpPr txBox="1"/>
          <p:nvPr/>
        </p:nvSpPr>
        <p:spPr>
          <a:xfrm>
            <a:off x="8842339" y="6488667"/>
            <a:ext cx="301799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  <p:sp>
        <p:nvSpPr>
          <p:cNvPr id="460" name="Shape 460"/>
          <p:cNvSpPr txBox="1"/>
          <p:nvPr/>
        </p:nvSpPr>
        <p:spPr>
          <a:xfrm>
            <a:off x="2055300" y="6017725"/>
            <a:ext cx="5338199" cy="45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Frequencies of total reads in trimmed samples, for Sample_791</a:t>
            </a:r>
          </a:p>
        </p:txBody>
      </p:sp>
      <p:pic>
        <p:nvPicPr>
          <p:cNvPr id="461" name="Shape 4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387" y="1496173"/>
            <a:ext cx="7905225" cy="43911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43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Shape 4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825" y="1493850"/>
            <a:ext cx="8908348" cy="443390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Shape 4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 Analysis</a:t>
            </a:r>
          </a:p>
        </p:txBody>
      </p:sp>
      <p:pic>
        <p:nvPicPr>
          <p:cNvPr id="468" name="Shape 4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7142" y="173181"/>
            <a:ext cx="692276" cy="865908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Shape 469"/>
          <p:cNvSpPr txBox="1"/>
          <p:nvPr/>
        </p:nvSpPr>
        <p:spPr>
          <a:xfrm>
            <a:off x="8726863" y="6488667"/>
            <a:ext cx="41865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470" name="Shape 470"/>
          <p:cNvSpPr txBox="1"/>
          <p:nvPr/>
        </p:nvSpPr>
        <p:spPr>
          <a:xfrm>
            <a:off x="664342" y="6151601"/>
            <a:ext cx="8560499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Hierarchical Clustering (Euclidean) of cells using expression at all loci (log pme_TPM)  </a:t>
            </a:r>
          </a:p>
        </p:txBody>
      </p:sp>
      <p:cxnSp>
        <p:nvCxnSpPr>
          <p:cNvPr id="471" name="Shape 471"/>
          <p:cNvCxnSpPr/>
          <p:nvPr/>
        </p:nvCxnSpPr>
        <p:spPr>
          <a:xfrm>
            <a:off x="2681925" y="5849100"/>
            <a:ext cx="2106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72" name="Shape 472"/>
          <p:cNvCxnSpPr/>
          <p:nvPr/>
        </p:nvCxnSpPr>
        <p:spPr>
          <a:xfrm>
            <a:off x="3485650" y="5849100"/>
            <a:ext cx="2106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73" name="Shape 473"/>
          <p:cNvCxnSpPr/>
          <p:nvPr/>
        </p:nvCxnSpPr>
        <p:spPr>
          <a:xfrm>
            <a:off x="3874300" y="5849100"/>
            <a:ext cx="2106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74" name="Shape 474"/>
          <p:cNvCxnSpPr/>
          <p:nvPr/>
        </p:nvCxnSpPr>
        <p:spPr>
          <a:xfrm>
            <a:off x="4690800" y="5849100"/>
            <a:ext cx="2106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75" name="Shape 475"/>
          <p:cNvCxnSpPr/>
          <p:nvPr/>
        </p:nvCxnSpPr>
        <p:spPr>
          <a:xfrm>
            <a:off x="5411500" y="5849100"/>
            <a:ext cx="2106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76" name="Shape 476"/>
          <p:cNvCxnSpPr/>
          <p:nvPr/>
        </p:nvCxnSpPr>
        <p:spPr>
          <a:xfrm>
            <a:off x="6872925" y="5849100"/>
            <a:ext cx="2106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44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 Analysis</a:t>
            </a:r>
          </a:p>
        </p:txBody>
      </p:sp>
      <p:pic>
        <p:nvPicPr>
          <p:cNvPr id="482" name="Shape 4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142" y="173181"/>
            <a:ext cx="692276" cy="865908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Shape 483"/>
          <p:cNvSpPr txBox="1"/>
          <p:nvPr/>
        </p:nvSpPr>
        <p:spPr>
          <a:xfrm>
            <a:off x="8726863" y="6488667"/>
            <a:ext cx="41865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pic>
        <p:nvPicPr>
          <p:cNvPr id="484" name="Shape 4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10" y="1073376"/>
            <a:ext cx="7851927" cy="4103176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Shape 485"/>
          <p:cNvSpPr txBox="1"/>
          <p:nvPr/>
        </p:nvSpPr>
        <p:spPr>
          <a:xfrm>
            <a:off x="1189370" y="5176553"/>
            <a:ext cx="8560471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 plot of relative variability (SD/mean) of RNA read loci (log pme_TPM)  </a:t>
            </a:r>
          </a:p>
        </p:txBody>
      </p:sp>
      <p:sp>
        <p:nvSpPr>
          <p:cNvPr id="486" name="Shape 486"/>
          <p:cNvSpPr txBox="1"/>
          <p:nvPr/>
        </p:nvSpPr>
        <p:spPr>
          <a:xfrm>
            <a:off x="709447" y="6053958"/>
            <a:ext cx="412978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45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 Analysis</a:t>
            </a:r>
          </a:p>
        </p:txBody>
      </p:sp>
      <p:pic>
        <p:nvPicPr>
          <p:cNvPr id="492" name="Shape 4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142" y="173181"/>
            <a:ext cx="692276" cy="865908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Shape 493"/>
          <p:cNvSpPr txBox="1"/>
          <p:nvPr/>
        </p:nvSpPr>
        <p:spPr>
          <a:xfrm>
            <a:off x="8726863" y="6488667"/>
            <a:ext cx="41865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pic>
        <p:nvPicPr>
          <p:cNvPr id="494" name="Shape 4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2889" y="1465121"/>
            <a:ext cx="8538758" cy="4589581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Shape 495"/>
          <p:cNvSpPr/>
          <p:nvPr/>
        </p:nvSpPr>
        <p:spPr>
          <a:xfrm>
            <a:off x="5126185" y="2482273"/>
            <a:ext cx="1593272" cy="184726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C050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Shape 496"/>
          <p:cNvSpPr/>
          <p:nvPr/>
        </p:nvSpPr>
        <p:spPr>
          <a:xfrm>
            <a:off x="5126183" y="4248726"/>
            <a:ext cx="3047996" cy="184726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C050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Shape 497"/>
          <p:cNvSpPr/>
          <p:nvPr/>
        </p:nvSpPr>
        <p:spPr>
          <a:xfrm>
            <a:off x="5126183" y="5507182"/>
            <a:ext cx="3417451" cy="184726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C050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46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Data:</a:t>
            </a:r>
          </a:p>
        </p:txBody>
      </p:sp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cell RNA-seq (scRNA-seq) generated from Illumina HiSeq and Nextera DNA library preparation kit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2x sputum samples (one from each patient)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2x sequencing runs (one for each sample) with ~96 cells included (multiplex, barcoded)</a:t>
            </a:r>
          </a:p>
        </p:txBody>
      </p:sp>
      <p:pic>
        <p:nvPicPr>
          <p:cNvPr id="504" name="Shape 5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142" y="173181"/>
            <a:ext cx="692276" cy="865908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Shape 505"/>
          <p:cNvSpPr txBox="1"/>
          <p:nvPr/>
        </p:nvSpPr>
        <p:spPr>
          <a:xfrm>
            <a:off x="8842339" y="6488667"/>
            <a:ext cx="30166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47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Trimming QC</a:t>
            </a:r>
          </a:p>
        </p:txBody>
      </p:sp>
      <p:pic>
        <p:nvPicPr>
          <p:cNvPr id="511" name="Shape 5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142" y="173181"/>
            <a:ext cx="692400" cy="86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Shape 5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7537" y="1493837"/>
            <a:ext cx="5209800" cy="254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Shape 5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7326" y="4175101"/>
            <a:ext cx="5147699" cy="2421899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Shape 514"/>
          <p:cNvSpPr txBox="1"/>
          <p:nvPr/>
        </p:nvSpPr>
        <p:spPr>
          <a:xfrm>
            <a:off x="793212" y="3114607"/>
            <a:ext cx="14289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Pre-trimming</a:t>
            </a:r>
          </a:p>
        </p:txBody>
      </p:sp>
      <p:sp>
        <p:nvSpPr>
          <p:cNvPr id="515" name="Shape 515"/>
          <p:cNvSpPr txBox="1"/>
          <p:nvPr/>
        </p:nvSpPr>
        <p:spPr>
          <a:xfrm>
            <a:off x="775776" y="5616775"/>
            <a:ext cx="2045999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Post-trimming</a:t>
            </a:r>
          </a:p>
        </p:txBody>
      </p:sp>
      <p:sp>
        <p:nvSpPr>
          <p:cNvPr id="516" name="Shape 516"/>
          <p:cNvSpPr txBox="1"/>
          <p:nvPr/>
        </p:nvSpPr>
        <p:spPr>
          <a:xfrm>
            <a:off x="8842339" y="6488667"/>
            <a:ext cx="301799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graphicFrame>
        <p:nvGraphicFramePr>
          <p:cNvPr id="517" name="Shape 517"/>
          <p:cNvGraphicFramePr/>
          <p:nvPr/>
        </p:nvGraphicFramePr>
        <p:xfrm>
          <a:off x="5763150" y="2641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{9B80CD8A-5184-4965-BD99-BC0FCA935C5F}</a:tableStyleId>
              </a:tblPr>
              <a:tblGrid>
                <a:gridCol w="1427500"/>
                <a:gridCol w="1427500"/>
              </a:tblGrid>
              <a:tr h="4588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b="1"/>
                        <a:t>SAMPLES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b="1"/>
                        <a:t>Read # / cell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b="1"/>
                        <a:t>(mean +/-SD)</a:t>
                      </a:r>
                    </a:p>
                  </a:txBody>
                  <a:tcPr marL="91425" marR="91425" marT="91425" marB="91425"/>
                </a:tc>
              </a:tr>
              <a:tr h="8944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b="1"/>
                        <a:t>790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1,758,653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+/-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856,168.9</a:t>
                      </a:r>
                    </a:p>
                  </a:txBody>
                  <a:tcPr marL="91425" marR="91425" marT="91425" marB="91425"/>
                </a:tc>
              </a:tr>
              <a:tr h="8944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b="1"/>
                        <a:t>791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1,457,810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+/-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1,049,408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48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Shape 5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2200" y="4123300"/>
            <a:ext cx="3427449" cy="2570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Shape 5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775" y="4123274"/>
            <a:ext cx="3427449" cy="257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Shape 5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2200" y="1227698"/>
            <a:ext cx="3427449" cy="2570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Shape 5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8025" y="1227700"/>
            <a:ext cx="3427452" cy="2570575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Shape 5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Trimming QC</a:t>
            </a:r>
            <a:r>
              <a:rPr lang="en-US"/>
              <a:t> for Sample_790</a:t>
            </a:r>
          </a:p>
        </p:txBody>
      </p:sp>
      <p:pic>
        <p:nvPicPr>
          <p:cNvPr id="527" name="Shape 5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7142" y="173181"/>
            <a:ext cx="692400" cy="865799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Shape 528"/>
          <p:cNvSpPr txBox="1"/>
          <p:nvPr/>
        </p:nvSpPr>
        <p:spPr>
          <a:xfrm>
            <a:off x="8842339" y="6488667"/>
            <a:ext cx="301799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</a:p>
        </p:txBody>
      </p:sp>
      <p:sp>
        <p:nvSpPr>
          <p:cNvPr id="529" name="Shape 529"/>
          <p:cNvSpPr txBox="1"/>
          <p:nvPr/>
        </p:nvSpPr>
        <p:spPr>
          <a:xfrm>
            <a:off x="1736025" y="1743650"/>
            <a:ext cx="944999" cy="17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/>
              <a:t>790_C12_R1</a:t>
            </a:r>
          </a:p>
        </p:txBody>
      </p:sp>
      <p:sp>
        <p:nvSpPr>
          <p:cNvPr id="530" name="Shape 530"/>
          <p:cNvSpPr txBox="1"/>
          <p:nvPr/>
        </p:nvSpPr>
        <p:spPr>
          <a:xfrm>
            <a:off x="5943625" y="1743650"/>
            <a:ext cx="944999" cy="17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/>
              <a:t>790_C43_R2</a:t>
            </a:r>
          </a:p>
        </p:txBody>
      </p:sp>
      <p:sp>
        <p:nvSpPr>
          <p:cNvPr id="531" name="Shape 531"/>
          <p:cNvSpPr txBox="1"/>
          <p:nvPr/>
        </p:nvSpPr>
        <p:spPr>
          <a:xfrm>
            <a:off x="1812225" y="4833775"/>
            <a:ext cx="944999" cy="17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/>
              <a:t>Negative Ctrl</a:t>
            </a:r>
          </a:p>
        </p:txBody>
      </p:sp>
      <p:sp>
        <p:nvSpPr>
          <p:cNvPr id="532" name="Shape 532"/>
          <p:cNvSpPr txBox="1"/>
          <p:nvPr/>
        </p:nvSpPr>
        <p:spPr>
          <a:xfrm>
            <a:off x="5987575" y="4833775"/>
            <a:ext cx="944999" cy="17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/>
              <a:t>Positive Ctrl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49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 Pipeline: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scRNA-seq Data (.fastq)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Trimmed Files (.fastq)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Aligned Files (to transcriptome) (.bam/.sam)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Analyzed Results</a:t>
            </a: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142" y="173181"/>
            <a:ext cx="692276" cy="86590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8842339" y="6488667"/>
            <a:ext cx="30166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122" name="Shape 122"/>
          <p:cNvSpPr/>
          <p:nvPr/>
        </p:nvSpPr>
        <p:spPr>
          <a:xfrm rot="5400000">
            <a:off x="4470974" y="1930976"/>
            <a:ext cx="1391227" cy="1362362"/>
          </a:xfrm>
          <a:prstGeom prst="uturnArrow">
            <a:avLst>
              <a:gd name="adj1" fmla="val 8898"/>
              <a:gd name="adj2" fmla="val 11441"/>
              <a:gd name="adj3" fmla="val 25847"/>
              <a:gd name="adj4" fmla="val 43750"/>
              <a:gd name="adj5" fmla="val 7500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/>
          <p:nvPr/>
        </p:nvSpPr>
        <p:spPr>
          <a:xfrm rot="5400000">
            <a:off x="7546359" y="3093605"/>
            <a:ext cx="1391227" cy="1362362"/>
          </a:xfrm>
          <a:prstGeom prst="uturnArrow">
            <a:avLst>
              <a:gd name="adj1" fmla="val 8898"/>
              <a:gd name="adj2" fmla="val 11441"/>
              <a:gd name="adj3" fmla="val 25847"/>
              <a:gd name="adj4" fmla="val 43750"/>
              <a:gd name="adj5" fmla="val 7500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5951673" y="2332242"/>
            <a:ext cx="1824151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Trim_galore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7376457" y="3486848"/>
            <a:ext cx="129879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STAR-RSEM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4427680" y="4895271"/>
            <a:ext cx="31290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</a:p>
        </p:txBody>
      </p:sp>
      <p:sp>
        <p:nvSpPr>
          <p:cNvPr id="127" name="Shape 127"/>
          <p:cNvSpPr/>
          <p:nvPr/>
        </p:nvSpPr>
        <p:spPr>
          <a:xfrm rot="10800000">
            <a:off x="3510149" y="4641399"/>
            <a:ext cx="692400" cy="865799"/>
          </a:xfrm>
          <a:prstGeom prst="bentArrow">
            <a:avLst>
              <a:gd name="adj1" fmla="val 10937"/>
              <a:gd name="adj2" fmla="val 21094"/>
              <a:gd name="adj3" fmla="val 25000"/>
              <a:gd name="adj4" fmla="val 4375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Shape 5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7875" y="4085725"/>
            <a:ext cx="3586147" cy="260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Shape 5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00" y="4085725"/>
            <a:ext cx="3586149" cy="2608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Shape 5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2625" y="1190125"/>
            <a:ext cx="3586161" cy="26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Shape 5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1625" y="1190125"/>
            <a:ext cx="3611371" cy="2626450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Shape 5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Trimming QC</a:t>
            </a:r>
            <a:r>
              <a:rPr lang="en-US"/>
              <a:t> for Sample_791</a:t>
            </a:r>
          </a:p>
        </p:txBody>
      </p:sp>
      <p:pic>
        <p:nvPicPr>
          <p:cNvPr id="542" name="Shape 54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7142" y="173181"/>
            <a:ext cx="692400" cy="865799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Shape 543"/>
          <p:cNvSpPr txBox="1"/>
          <p:nvPr/>
        </p:nvSpPr>
        <p:spPr>
          <a:xfrm>
            <a:off x="8842339" y="6488667"/>
            <a:ext cx="301799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</a:p>
        </p:txBody>
      </p:sp>
      <p:sp>
        <p:nvSpPr>
          <p:cNvPr id="544" name="Shape 544"/>
          <p:cNvSpPr txBox="1"/>
          <p:nvPr/>
        </p:nvSpPr>
        <p:spPr>
          <a:xfrm>
            <a:off x="1812225" y="1743650"/>
            <a:ext cx="944999" cy="17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/>
              <a:t>791_C06_R1</a:t>
            </a:r>
          </a:p>
        </p:txBody>
      </p:sp>
      <p:sp>
        <p:nvSpPr>
          <p:cNvPr id="545" name="Shape 545"/>
          <p:cNvSpPr txBox="1"/>
          <p:nvPr/>
        </p:nvSpPr>
        <p:spPr>
          <a:xfrm>
            <a:off x="6096025" y="1743650"/>
            <a:ext cx="944999" cy="17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/>
              <a:t>791_C68_R2</a:t>
            </a:r>
          </a:p>
        </p:txBody>
      </p:sp>
      <p:sp>
        <p:nvSpPr>
          <p:cNvPr id="546" name="Shape 546"/>
          <p:cNvSpPr txBox="1"/>
          <p:nvPr/>
        </p:nvSpPr>
        <p:spPr>
          <a:xfrm>
            <a:off x="1812225" y="4681375"/>
            <a:ext cx="944999" cy="17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/>
              <a:t>Negative Ctrl</a:t>
            </a:r>
          </a:p>
        </p:txBody>
      </p:sp>
      <p:sp>
        <p:nvSpPr>
          <p:cNvPr id="547" name="Shape 547"/>
          <p:cNvSpPr txBox="1"/>
          <p:nvPr/>
        </p:nvSpPr>
        <p:spPr>
          <a:xfrm>
            <a:off x="5987575" y="4681375"/>
            <a:ext cx="944999" cy="17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/>
              <a:t>Positive Ctrl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50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3" name="Shape 5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51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Align Files with STAR_RSEM</a:t>
            </a:r>
          </a:p>
        </p:txBody>
      </p:sp>
      <p:sp>
        <p:nvSpPr>
          <p:cNvPr id="560" name="Shape 5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wrapper script that utilizes functionality of both STAR and RSEM to analyze RNA-seq data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STAR program maps reads to the genome or transcriptome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RSEM program produces expression values for the identified loci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“Quant.genes.results” output file was used for downstream analysis (in R)</a:t>
            </a:r>
          </a:p>
        </p:txBody>
      </p:sp>
      <p:pic>
        <p:nvPicPr>
          <p:cNvPr id="561" name="Shape 5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142" y="173181"/>
            <a:ext cx="692400" cy="865799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Shape 562"/>
          <p:cNvSpPr txBox="1"/>
          <p:nvPr/>
        </p:nvSpPr>
        <p:spPr>
          <a:xfrm>
            <a:off x="8686799" y="6488675"/>
            <a:ext cx="4572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52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Shape 5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9800" y="4112250"/>
            <a:ext cx="3477449" cy="2608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Shape 5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787" y="4101800"/>
            <a:ext cx="3477474" cy="260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Shape 5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0600" y="1190125"/>
            <a:ext cx="3477475" cy="260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Shape 5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3400" y="1190124"/>
            <a:ext cx="3477484" cy="2608125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Shape 5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Trimming QC</a:t>
            </a:r>
            <a:r>
              <a:rPr lang="en-US"/>
              <a:t> for Sample_791</a:t>
            </a:r>
          </a:p>
        </p:txBody>
      </p:sp>
      <p:pic>
        <p:nvPicPr>
          <p:cNvPr id="572" name="Shape 57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7142" y="173181"/>
            <a:ext cx="692400" cy="865799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Shape 573"/>
          <p:cNvSpPr txBox="1"/>
          <p:nvPr/>
        </p:nvSpPr>
        <p:spPr>
          <a:xfrm>
            <a:off x="8686799" y="6488675"/>
            <a:ext cx="4572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</a:p>
        </p:txBody>
      </p:sp>
      <p:sp>
        <p:nvSpPr>
          <p:cNvPr id="574" name="Shape 574"/>
          <p:cNvSpPr txBox="1"/>
          <p:nvPr/>
        </p:nvSpPr>
        <p:spPr>
          <a:xfrm>
            <a:off x="1736025" y="1743650"/>
            <a:ext cx="944999" cy="17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/>
              <a:t>791_C06_R1</a:t>
            </a:r>
          </a:p>
        </p:txBody>
      </p:sp>
      <p:sp>
        <p:nvSpPr>
          <p:cNvPr id="575" name="Shape 575"/>
          <p:cNvSpPr txBox="1"/>
          <p:nvPr/>
        </p:nvSpPr>
        <p:spPr>
          <a:xfrm>
            <a:off x="6096025" y="1819850"/>
            <a:ext cx="944999" cy="17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/>
              <a:t>791_C68_R2</a:t>
            </a:r>
          </a:p>
        </p:txBody>
      </p:sp>
      <p:sp>
        <p:nvSpPr>
          <p:cNvPr id="576" name="Shape 576"/>
          <p:cNvSpPr txBox="1"/>
          <p:nvPr/>
        </p:nvSpPr>
        <p:spPr>
          <a:xfrm>
            <a:off x="1659825" y="4986175"/>
            <a:ext cx="944999" cy="17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/>
              <a:t>Negative Ctrl</a:t>
            </a:r>
          </a:p>
        </p:txBody>
      </p:sp>
      <p:sp>
        <p:nvSpPr>
          <p:cNvPr id="577" name="Shape 577"/>
          <p:cNvSpPr txBox="1"/>
          <p:nvPr/>
        </p:nvSpPr>
        <p:spPr>
          <a:xfrm>
            <a:off x="6139975" y="5062375"/>
            <a:ext cx="944999" cy="17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/>
              <a:t>Positive Ctrl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53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Post-t</a:t>
            </a: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rimming QC</a:t>
            </a: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142" y="173181"/>
            <a:ext cx="692400" cy="86579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8842339" y="6488667"/>
            <a:ext cx="301799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924" y="1497925"/>
            <a:ext cx="5291576" cy="242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1326" y="3917200"/>
            <a:ext cx="4950149" cy="27496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7" name="Shape 137"/>
          <p:cNvGraphicFramePr/>
          <p:nvPr/>
        </p:nvGraphicFramePr>
        <p:xfrm>
          <a:off x="5763150" y="2641525"/>
          <a:ext cx="3279775" cy="2398469"/>
        </p:xfrm>
        <a:graphic>
          <a:graphicData uri="http://schemas.openxmlformats.org/drawingml/2006/table">
            <a:tbl>
              <a:tblPr>
                <a:noFill/>
                <a:tableStyleId>{E133A467-1387-49F2-AF21-A6AE1EC7EB64}</a:tableStyleId>
              </a:tblPr>
              <a:tblGrid>
                <a:gridCol w="1175500"/>
                <a:gridCol w="2104275"/>
              </a:tblGrid>
              <a:tr h="4588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b="1"/>
                        <a:t>SAMPLES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b="1"/>
                        <a:t>Read # / cell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b="1"/>
                        <a:t>(mean +/-SD)</a:t>
                      </a:r>
                    </a:p>
                  </a:txBody>
                  <a:tcPr marL="91425" marR="91425" marT="91425" marB="91425"/>
                </a:tc>
              </a:tr>
              <a:tr h="8944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b="1"/>
                        <a:t>790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1,759,000 +/- 856,000</a:t>
                      </a:r>
                    </a:p>
                  </a:txBody>
                  <a:tcPr marL="91425" marR="91425" marT="91425" marB="91425"/>
                </a:tc>
              </a:tr>
              <a:tr h="8944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b="1"/>
                        <a:t>791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1,458,000 +/- 1,049,000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23800" y="6545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A/T bias in sequence content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142" y="173181"/>
            <a:ext cx="692400" cy="86579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8832789" y="6173692"/>
            <a:ext cx="301799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150" y="2017074"/>
            <a:ext cx="2527224" cy="183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1345475" y="2343075"/>
            <a:ext cx="944999" cy="17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000"/>
              <a:t>790_C12_R1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799" y="3876251"/>
            <a:ext cx="2527224" cy="183798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1301950" y="4345425"/>
            <a:ext cx="944999" cy="17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/>
              <a:t>790_C43_R2</a:t>
            </a:r>
          </a:p>
        </p:txBody>
      </p:sp>
      <p:pic>
        <p:nvPicPr>
          <p:cNvPr id="149" name="Shape 1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02975" y="1947925"/>
            <a:ext cx="2527218" cy="183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6679575" y="2522175"/>
            <a:ext cx="1237800" cy="17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/>
              <a:t>790 Positive Ctrl</a:t>
            </a: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7">
            <a:alphaModFix/>
          </a:blip>
          <a:srcRect t="9494"/>
          <a:stretch/>
        </p:blipFill>
        <p:spPr>
          <a:xfrm>
            <a:off x="5731077" y="3876250"/>
            <a:ext cx="2805323" cy="183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6457275" y="4186000"/>
            <a:ext cx="2748899" cy="32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ENCODE (control)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27325" y="2017075"/>
            <a:ext cx="2432099" cy="176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25000" y="3910825"/>
            <a:ext cx="2432099" cy="176879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3868550" y="4405637"/>
            <a:ext cx="944999" cy="17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/>
              <a:t>791_C06_R1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3940175" y="2469050"/>
            <a:ext cx="944999" cy="17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/>
              <a:t>791_C68_R2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Align Files with STAR_RSEM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wrapper script that utilizes functionality of both STAR and RSEM to analyze RNA-seq data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STAR program maps reads to the genome or transcriptome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RSEM program produces expression values for the identified loci</a:t>
            </a: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142" y="173181"/>
            <a:ext cx="692276" cy="86590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8686799" y="6488675"/>
            <a:ext cx="4572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576275" y="155212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Percent of reads mapping to the genome and transcriptome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576275" y="1709375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375" y="1625675"/>
            <a:ext cx="8164676" cy="5154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1242</Words>
  <Application>Microsoft Macintosh PowerPoint</Application>
  <PresentationFormat>On-screen Show (4:3)</PresentationFormat>
  <Paragraphs>284</Paragraphs>
  <Slides>53</Slides>
  <Notes>53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scRNA-seq Cleaning and Preliminary QC</vt:lpstr>
      <vt:lpstr>Outline:</vt:lpstr>
      <vt:lpstr>Summary statistics for U19</vt:lpstr>
      <vt:lpstr>Schematic and example for U19</vt:lpstr>
      <vt:lpstr>Analysis Pipeline:</vt:lpstr>
      <vt:lpstr>Post-trimming QC</vt:lpstr>
      <vt:lpstr>A/T bias in sequence content</vt:lpstr>
      <vt:lpstr>Align Files with STAR_RSEM</vt:lpstr>
      <vt:lpstr>Percent of reads mapping to the genome and transcriptome</vt:lpstr>
      <vt:lpstr>Percent of reads mapping to the genome and transcriptome</vt:lpstr>
      <vt:lpstr>Percent of reads mapping to the genome and transcriptome</vt:lpstr>
      <vt:lpstr>Where are the reads mapping?</vt:lpstr>
      <vt:lpstr>Percent of reads mapping to the genome and transcriptome</vt:lpstr>
      <vt:lpstr>What are the unmapped reads?</vt:lpstr>
      <vt:lpstr>Analysis summary</vt:lpstr>
      <vt:lpstr>R Analysis</vt:lpstr>
      <vt:lpstr>Summary</vt:lpstr>
      <vt:lpstr>PowerPoint Presentation</vt:lpstr>
      <vt:lpstr>Future Directions</vt:lpstr>
      <vt:lpstr>Problems?</vt:lpstr>
      <vt:lpstr>Where to Next?</vt:lpstr>
      <vt:lpstr>End!</vt:lpstr>
      <vt:lpstr>The Question</vt:lpstr>
      <vt:lpstr>The Data:</vt:lpstr>
      <vt:lpstr>Nextera Sample Preparation</vt:lpstr>
      <vt:lpstr>Trim Reads with Trim_Galore</vt:lpstr>
      <vt:lpstr>Trimming QC</vt:lpstr>
      <vt:lpstr>Trimming QC</vt:lpstr>
      <vt:lpstr>Trimming QC</vt:lpstr>
      <vt:lpstr>The mystery of 791</vt:lpstr>
      <vt:lpstr>Where to Next?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Alignment statistics</vt:lpstr>
      <vt:lpstr>Trimming QC</vt:lpstr>
      <vt:lpstr>R Analysis</vt:lpstr>
      <vt:lpstr>R Analysis</vt:lpstr>
      <vt:lpstr>R Analysis</vt:lpstr>
      <vt:lpstr>The Data:</vt:lpstr>
      <vt:lpstr>Trimming QC</vt:lpstr>
      <vt:lpstr>Trimming QC for Sample_790</vt:lpstr>
      <vt:lpstr>Trimming QC for Sample_791</vt:lpstr>
      <vt:lpstr>PowerPoint Presentation</vt:lpstr>
      <vt:lpstr>Align Files with STAR_RSEM</vt:lpstr>
      <vt:lpstr>Trimming QC for Sample_791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scRNA-seq Cleaning and Preliminary QC</dc:title>
  <cp:lastModifiedBy>Mark Gerstein</cp:lastModifiedBy>
  <cp:revision>1</cp:revision>
  <dcterms:modified xsi:type="dcterms:W3CDTF">2015-11-12T21:57:14Z</dcterms:modified>
</cp:coreProperties>
</file>