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3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16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Leo:Desktop:grant:CanDisp:power%20analysis%20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Workbook5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scatterChart>
        <c:scatterStyle val="smoothMarker"/>
        <c:varyColors val="0"/>
        <c:ser>
          <c:idx val="1"/>
          <c:order val="0"/>
          <c:tx>
            <c:v>Rec., LD=1, Pr=0.01, AF=0.05, GRR=2/3</c:v>
          </c:tx>
          <c:xVal>
            <c:numRef>
              <c:f>'pr 0.01'!$B$10:$K$10</c:f>
              <c:numCache>
                <c:formatCode>General</c:formatCode>
                <c:ptCount val="10"/>
                <c:pt idx="0">
                  <c:v>250.0</c:v>
                </c:pt>
                <c:pt idx="1">
                  <c:v>500.0</c:v>
                </c:pt>
                <c:pt idx="2">
                  <c:v>750.0</c:v>
                </c:pt>
                <c:pt idx="3">
                  <c:v>1000.0</c:v>
                </c:pt>
                <c:pt idx="4">
                  <c:v>1250.0</c:v>
                </c:pt>
                <c:pt idx="5">
                  <c:v>1500.0</c:v>
                </c:pt>
                <c:pt idx="6">
                  <c:v>1750.0</c:v>
                </c:pt>
                <c:pt idx="7">
                  <c:v>2000.0</c:v>
                </c:pt>
                <c:pt idx="8">
                  <c:v>2250.0</c:v>
                </c:pt>
                <c:pt idx="9">
                  <c:v>2500.0</c:v>
                </c:pt>
              </c:numCache>
            </c:numRef>
          </c:xVal>
          <c:yVal>
            <c:numRef>
              <c:f>'pr 0.01'!$B$12:$K$12</c:f>
              <c:numCache>
                <c:formatCode>0.00E+00</c:formatCode>
                <c:ptCount val="10"/>
                <c:pt idx="0">
                  <c:v>1.53E-5</c:v>
                </c:pt>
                <c:pt idx="1">
                  <c:v>5.305E-5</c:v>
                </c:pt>
                <c:pt idx="2" formatCode="General">
                  <c:v>0.0001321</c:v>
                </c:pt>
                <c:pt idx="3" formatCode="General">
                  <c:v>0.0002752</c:v>
                </c:pt>
                <c:pt idx="4" formatCode="General">
                  <c:v>0.0005078</c:v>
                </c:pt>
                <c:pt idx="5" formatCode="General">
                  <c:v>0.0008643</c:v>
                </c:pt>
                <c:pt idx="6" formatCode="General">
                  <c:v>0.001384</c:v>
                </c:pt>
                <c:pt idx="7" formatCode="General">
                  <c:v>0.00211</c:v>
                </c:pt>
                <c:pt idx="8" formatCode="General">
                  <c:v>0.003089</c:v>
                </c:pt>
                <c:pt idx="9" formatCode="General">
                  <c:v>0.004375</c:v>
                </c:pt>
              </c:numCache>
            </c:numRef>
          </c:yVal>
          <c:smooth val="1"/>
        </c:ser>
        <c:ser>
          <c:idx val="2"/>
          <c:order val="1"/>
          <c:tx>
            <c:v>All. LD=1, Pr=0.01, AF=0.05, GRR=2/3</c:v>
          </c:tx>
          <c:xVal>
            <c:numRef>
              <c:f>'pr 0.01'!$B$10:$K$10</c:f>
              <c:numCache>
                <c:formatCode>General</c:formatCode>
                <c:ptCount val="10"/>
                <c:pt idx="0">
                  <c:v>250.0</c:v>
                </c:pt>
                <c:pt idx="1">
                  <c:v>500.0</c:v>
                </c:pt>
                <c:pt idx="2">
                  <c:v>750.0</c:v>
                </c:pt>
                <c:pt idx="3">
                  <c:v>1000.0</c:v>
                </c:pt>
                <c:pt idx="4">
                  <c:v>1250.0</c:v>
                </c:pt>
                <c:pt idx="5">
                  <c:v>1500.0</c:v>
                </c:pt>
                <c:pt idx="6">
                  <c:v>1750.0</c:v>
                </c:pt>
                <c:pt idx="7">
                  <c:v>2000.0</c:v>
                </c:pt>
                <c:pt idx="8">
                  <c:v>2250.0</c:v>
                </c:pt>
                <c:pt idx="9">
                  <c:v>2500.0</c:v>
                </c:pt>
              </c:numCache>
            </c:numRef>
          </c:xVal>
          <c:yVal>
            <c:numRef>
              <c:f>'pr 0.01'!$B$13:$K$13</c:f>
              <c:numCache>
                <c:formatCode>General</c:formatCode>
                <c:ptCount val="10"/>
                <c:pt idx="0">
                  <c:v>0.01346</c:v>
                </c:pt>
                <c:pt idx="1">
                  <c:v>0.135</c:v>
                </c:pt>
                <c:pt idx="2">
                  <c:v>0.4006</c:v>
                </c:pt>
                <c:pt idx="3">
                  <c:v>0.6794</c:v>
                </c:pt>
                <c:pt idx="4">
                  <c:v>0.864</c:v>
                </c:pt>
                <c:pt idx="5">
                  <c:v>0.9526</c:v>
                </c:pt>
                <c:pt idx="6">
                  <c:v>0.986</c:v>
                </c:pt>
                <c:pt idx="7">
                  <c:v>0.9964</c:v>
                </c:pt>
                <c:pt idx="8">
                  <c:v>0.9992</c:v>
                </c:pt>
                <c:pt idx="9">
                  <c:v>0.9998</c:v>
                </c:pt>
              </c:numCache>
            </c:numRef>
          </c:yVal>
          <c:smooth val="1"/>
        </c:ser>
        <c:ser>
          <c:idx val="5"/>
          <c:order val="2"/>
          <c:tx>
            <c:v>All. LD=0.5, Pr=0.01, AF=0.05, GRR=2/3</c:v>
          </c:tx>
          <c:xVal>
            <c:numRef>
              <c:f>'pr 0.01'!$B$29:$K$29</c:f>
              <c:numCache>
                <c:formatCode>General</c:formatCode>
                <c:ptCount val="10"/>
                <c:pt idx="0">
                  <c:v>250.0</c:v>
                </c:pt>
                <c:pt idx="1">
                  <c:v>500.0</c:v>
                </c:pt>
                <c:pt idx="2">
                  <c:v>750.0</c:v>
                </c:pt>
                <c:pt idx="3">
                  <c:v>1000.0</c:v>
                </c:pt>
                <c:pt idx="4">
                  <c:v>1250.0</c:v>
                </c:pt>
                <c:pt idx="5">
                  <c:v>1500.0</c:v>
                </c:pt>
                <c:pt idx="6">
                  <c:v>1750.0</c:v>
                </c:pt>
                <c:pt idx="7">
                  <c:v>2000.0</c:v>
                </c:pt>
                <c:pt idx="8">
                  <c:v>2250.0</c:v>
                </c:pt>
                <c:pt idx="9">
                  <c:v>2500.0</c:v>
                </c:pt>
              </c:numCache>
            </c:numRef>
          </c:xVal>
          <c:yVal>
            <c:numRef>
              <c:f>'pr 0.01'!$B$32:$K$32</c:f>
              <c:numCache>
                <c:formatCode>General</c:formatCode>
                <c:ptCount val="10"/>
                <c:pt idx="0">
                  <c:v>0.0002832</c:v>
                </c:pt>
                <c:pt idx="1">
                  <c:v>0.002193</c:v>
                </c:pt>
                <c:pt idx="2">
                  <c:v>0.008424</c:v>
                </c:pt>
                <c:pt idx="3">
                  <c:v>0.02259</c:v>
                </c:pt>
                <c:pt idx="4">
                  <c:v>0.04825</c:v>
                </c:pt>
                <c:pt idx="5">
                  <c:v>0.08789</c:v>
                </c:pt>
                <c:pt idx="6">
                  <c:v>0.1422</c:v>
                </c:pt>
                <c:pt idx="7">
                  <c:v>0.21</c:v>
                </c:pt>
                <c:pt idx="8">
                  <c:v>0.2882</c:v>
                </c:pt>
                <c:pt idx="9">
                  <c:v>0.3728</c:v>
                </c:pt>
              </c:numCache>
            </c:numRef>
          </c:yVal>
          <c:smooth val="1"/>
        </c:ser>
        <c:ser>
          <c:idx val="0"/>
          <c:order val="3"/>
          <c:tx>
            <c:v>All. LD=1, Pr=0.01, AF=0.01, GRR=2/3</c:v>
          </c:tx>
          <c:xVal>
            <c:numRef>
              <c:f>'pr 0.01'!$B$2:$K$2</c:f>
              <c:numCache>
                <c:formatCode>General</c:formatCode>
                <c:ptCount val="10"/>
                <c:pt idx="0">
                  <c:v>250.0</c:v>
                </c:pt>
                <c:pt idx="1">
                  <c:v>500.0</c:v>
                </c:pt>
                <c:pt idx="2">
                  <c:v>750.0</c:v>
                </c:pt>
                <c:pt idx="3">
                  <c:v>1000.0</c:v>
                </c:pt>
                <c:pt idx="4">
                  <c:v>1250.0</c:v>
                </c:pt>
                <c:pt idx="5">
                  <c:v>1500.0</c:v>
                </c:pt>
                <c:pt idx="6">
                  <c:v>1750.0</c:v>
                </c:pt>
                <c:pt idx="7">
                  <c:v>2000.0</c:v>
                </c:pt>
                <c:pt idx="8">
                  <c:v>2250.0</c:v>
                </c:pt>
                <c:pt idx="9">
                  <c:v>2500.0</c:v>
                </c:pt>
              </c:numCache>
            </c:numRef>
          </c:xVal>
          <c:yVal>
            <c:numRef>
              <c:f>'pr 0.01'!$B$105:$K$105</c:f>
              <c:numCache>
                <c:formatCode>General</c:formatCode>
                <c:ptCount val="10"/>
                <c:pt idx="0">
                  <c:v>0.0001544</c:v>
                </c:pt>
                <c:pt idx="1">
                  <c:v>0.001048</c:v>
                </c:pt>
                <c:pt idx="2">
                  <c:v>0.003811</c:v>
                </c:pt>
                <c:pt idx="3">
                  <c:v>0.01005</c:v>
                </c:pt>
                <c:pt idx="4">
                  <c:v>0.02162</c:v>
                </c:pt>
                <c:pt idx="5">
                  <c:v>0.04027</c:v>
                </c:pt>
                <c:pt idx="6">
                  <c:v>0.06738</c:v>
                </c:pt>
                <c:pt idx="7">
                  <c:v>0.1036</c:v>
                </c:pt>
                <c:pt idx="8">
                  <c:v>0.149</c:v>
                </c:pt>
                <c:pt idx="9">
                  <c:v>0.2025</c:v>
                </c:pt>
              </c:numCache>
            </c:numRef>
          </c:yVal>
          <c:smooth val="1"/>
        </c:ser>
        <c:ser>
          <c:idx val="3"/>
          <c:order val="4"/>
          <c:tx>
            <c:v>All. LD=1, Pr=0.01, AF=0.1, GRR=2/3</c:v>
          </c:tx>
          <c:xVal>
            <c:numRef>
              <c:f>'pr 0.01'!$B$2:$K$2</c:f>
              <c:numCache>
                <c:formatCode>General</c:formatCode>
                <c:ptCount val="10"/>
                <c:pt idx="0">
                  <c:v>250.0</c:v>
                </c:pt>
                <c:pt idx="1">
                  <c:v>500.0</c:v>
                </c:pt>
                <c:pt idx="2">
                  <c:v>750.0</c:v>
                </c:pt>
                <c:pt idx="3">
                  <c:v>1000.0</c:v>
                </c:pt>
                <c:pt idx="4">
                  <c:v>1250.0</c:v>
                </c:pt>
                <c:pt idx="5">
                  <c:v>1500.0</c:v>
                </c:pt>
                <c:pt idx="6">
                  <c:v>1750.0</c:v>
                </c:pt>
                <c:pt idx="7">
                  <c:v>2000.0</c:v>
                </c:pt>
                <c:pt idx="8">
                  <c:v>2250.0</c:v>
                </c:pt>
                <c:pt idx="9">
                  <c:v>2500.0</c:v>
                </c:pt>
              </c:numCache>
            </c:numRef>
          </c:xVal>
          <c:yVal>
            <c:numRef>
              <c:f>'pr 0.01'!$B$86:$K$86</c:f>
              <c:numCache>
                <c:formatCode>General</c:formatCode>
                <c:ptCount val="10"/>
                <c:pt idx="0">
                  <c:v>0.07937</c:v>
                </c:pt>
                <c:pt idx="1">
                  <c:v>0.5132</c:v>
                </c:pt>
                <c:pt idx="2">
                  <c:v>0.8728</c:v>
                </c:pt>
                <c:pt idx="3">
                  <c:v>0.9809</c:v>
                </c:pt>
                <c:pt idx="4">
                  <c:v>0.9981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</c:numCache>
            </c:numRef>
          </c:yVal>
          <c:smooth val="1"/>
        </c:ser>
        <c:ser>
          <c:idx val="4"/>
          <c:order val="5"/>
          <c:tx>
            <c:v>All. LD=1, Pr=0.01, AF=0.001, GRR=2/3</c:v>
          </c:tx>
          <c:xVal>
            <c:numRef>
              <c:f>'pr 0.01'!$B$2:$K$2</c:f>
              <c:numCache>
                <c:formatCode>General</c:formatCode>
                <c:ptCount val="10"/>
                <c:pt idx="0">
                  <c:v>250.0</c:v>
                </c:pt>
                <c:pt idx="1">
                  <c:v>500.0</c:v>
                </c:pt>
                <c:pt idx="2">
                  <c:v>750.0</c:v>
                </c:pt>
                <c:pt idx="3">
                  <c:v>1000.0</c:v>
                </c:pt>
                <c:pt idx="4">
                  <c:v>1250.0</c:v>
                </c:pt>
                <c:pt idx="5">
                  <c:v>1500.0</c:v>
                </c:pt>
                <c:pt idx="6">
                  <c:v>1750.0</c:v>
                </c:pt>
                <c:pt idx="7">
                  <c:v>2000.0</c:v>
                </c:pt>
                <c:pt idx="8">
                  <c:v>2250.0</c:v>
                </c:pt>
                <c:pt idx="9">
                  <c:v>2500.0</c:v>
                </c:pt>
              </c:numCache>
            </c:numRef>
          </c:xVal>
          <c:yVal>
            <c:numRef>
              <c:f>'pr 0.01'!$B$142:$K$142</c:f>
              <c:numCache>
                <c:formatCode>0.00E+00</c:formatCode>
                <c:ptCount val="10"/>
                <c:pt idx="0">
                  <c:v>3.835E-6</c:v>
                </c:pt>
                <c:pt idx="1">
                  <c:v>8.268E-6</c:v>
                </c:pt>
                <c:pt idx="2">
                  <c:v>1.505E-5</c:v>
                </c:pt>
                <c:pt idx="3">
                  <c:v>2.389E-5</c:v>
                </c:pt>
                <c:pt idx="4">
                  <c:v>3.632E-5</c:v>
                </c:pt>
                <c:pt idx="5">
                  <c:v>5.195E-5</c:v>
                </c:pt>
                <c:pt idx="6">
                  <c:v>7.235E-5</c:v>
                </c:pt>
                <c:pt idx="7">
                  <c:v>9.806E-5</c:v>
                </c:pt>
                <c:pt idx="8">
                  <c:v>0.0001289</c:v>
                </c:pt>
                <c:pt idx="9" formatCode="General">
                  <c:v>0.000167</c:v>
                </c:pt>
              </c:numCache>
            </c:numRef>
          </c:yVal>
          <c:smooth val="1"/>
        </c:ser>
        <c:ser>
          <c:idx val="6"/>
          <c:order val="6"/>
          <c:tx>
            <c:v>All. LD=1, Pr=0.01, AF=0.05, GRR=3/5</c:v>
          </c:tx>
          <c:xVal>
            <c:numRef>
              <c:f>'pr 0.01'!$B$2:$K$2</c:f>
              <c:numCache>
                <c:formatCode>General</c:formatCode>
                <c:ptCount val="10"/>
                <c:pt idx="0">
                  <c:v>250.0</c:v>
                </c:pt>
                <c:pt idx="1">
                  <c:v>500.0</c:v>
                </c:pt>
                <c:pt idx="2">
                  <c:v>750.0</c:v>
                </c:pt>
                <c:pt idx="3">
                  <c:v>1000.0</c:v>
                </c:pt>
                <c:pt idx="4">
                  <c:v>1250.0</c:v>
                </c:pt>
                <c:pt idx="5">
                  <c:v>1500.0</c:v>
                </c:pt>
                <c:pt idx="6">
                  <c:v>1750.0</c:v>
                </c:pt>
                <c:pt idx="7">
                  <c:v>2000.0</c:v>
                </c:pt>
                <c:pt idx="8">
                  <c:v>2250.0</c:v>
                </c:pt>
                <c:pt idx="9">
                  <c:v>2500.0</c:v>
                </c:pt>
              </c:numCache>
            </c:numRef>
          </c:xVal>
          <c:yVal>
            <c:numRef>
              <c:f>'pr 0.01'!$B$223:$K$223</c:f>
              <c:numCache>
                <c:formatCode>General</c:formatCode>
                <c:ptCount val="10"/>
                <c:pt idx="0">
                  <c:v>0.3244</c:v>
                </c:pt>
                <c:pt idx="1">
                  <c:v>0.9165</c:v>
                </c:pt>
                <c:pt idx="2">
                  <c:v>0.9974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28115896"/>
        <c:axId val="2120849048"/>
      </c:scatterChart>
      <c:valAx>
        <c:axId val="2028115896"/>
        <c:scaling>
          <c:orientation val="minMax"/>
          <c:max val="2500.0"/>
        </c:scaling>
        <c:delete val="0"/>
        <c:axPos val="b"/>
        <c:numFmt formatCode="General" sourceLinked="1"/>
        <c:majorTickMark val="out"/>
        <c:minorTickMark val="none"/>
        <c:tickLblPos val="nextTo"/>
        <c:crossAx val="2120849048"/>
        <c:crosses val="autoZero"/>
        <c:crossBetween val="midCat"/>
      </c:valAx>
      <c:valAx>
        <c:axId val="2120849048"/>
        <c:scaling>
          <c:orientation val="minMax"/>
          <c:max val="1.0"/>
        </c:scaling>
        <c:delete val="0"/>
        <c:axPos val="l"/>
        <c:majorGridlines/>
        <c:numFmt formatCode="0.00E+00" sourceLinked="1"/>
        <c:majorTickMark val="out"/>
        <c:minorTickMark val="none"/>
        <c:tickLblPos val="nextTo"/>
        <c:crossAx val="2028115896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10.0 / 10.0</c:v>
                </c:pt>
              </c:strCache>
            </c:strRef>
          </c:tx>
          <c:cat>
            <c:numRef>
              <c:f>Sheet1!$B$4:$B$13</c:f>
              <c:numCache>
                <c:formatCode>General</c:formatCode>
                <c:ptCount val="10"/>
                <c:pt idx="0">
                  <c:v>250.0</c:v>
                </c:pt>
                <c:pt idx="1">
                  <c:v>500.0</c:v>
                </c:pt>
                <c:pt idx="2">
                  <c:v>750.0</c:v>
                </c:pt>
                <c:pt idx="3">
                  <c:v>1000.0</c:v>
                </c:pt>
                <c:pt idx="4">
                  <c:v>1250.0</c:v>
                </c:pt>
                <c:pt idx="5">
                  <c:v>1500.0</c:v>
                </c:pt>
                <c:pt idx="6">
                  <c:v>1750.0</c:v>
                </c:pt>
                <c:pt idx="7">
                  <c:v>2000.0</c:v>
                </c:pt>
                <c:pt idx="8">
                  <c:v>2250.0</c:v>
                </c:pt>
                <c:pt idx="9">
                  <c:v>2500.0</c:v>
                </c:pt>
              </c:numCache>
            </c:numRef>
          </c:cat>
          <c:val>
            <c:numRef>
              <c:f>Sheet1!$C$4:$C$13</c:f>
              <c:numCache>
                <c:formatCode>General</c:formatCode>
                <c:ptCount val="10"/>
                <c:pt idx="0">
                  <c:v>0.18</c:v>
                </c:pt>
                <c:pt idx="1">
                  <c:v>0.3</c:v>
                </c:pt>
                <c:pt idx="2">
                  <c:v>0.39</c:v>
                </c:pt>
                <c:pt idx="3">
                  <c:v>0.47</c:v>
                </c:pt>
                <c:pt idx="4">
                  <c:v>0.55</c:v>
                </c:pt>
                <c:pt idx="5">
                  <c:v>0.62</c:v>
                </c:pt>
                <c:pt idx="6">
                  <c:v>0.68</c:v>
                </c:pt>
                <c:pt idx="7">
                  <c:v>0.73</c:v>
                </c:pt>
                <c:pt idx="8">
                  <c:v>0.76</c:v>
                </c:pt>
                <c:pt idx="9">
                  <c:v>0.8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20.0 / 10.0</c:v>
                </c:pt>
              </c:strCache>
            </c:strRef>
          </c:tx>
          <c:cat>
            <c:numRef>
              <c:f>Sheet1!$B$4:$B$13</c:f>
              <c:numCache>
                <c:formatCode>General</c:formatCode>
                <c:ptCount val="10"/>
                <c:pt idx="0">
                  <c:v>250.0</c:v>
                </c:pt>
                <c:pt idx="1">
                  <c:v>500.0</c:v>
                </c:pt>
                <c:pt idx="2">
                  <c:v>750.0</c:v>
                </c:pt>
                <c:pt idx="3">
                  <c:v>1000.0</c:v>
                </c:pt>
                <c:pt idx="4">
                  <c:v>1250.0</c:v>
                </c:pt>
                <c:pt idx="5">
                  <c:v>1500.0</c:v>
                </c:pt>
                <c:pt idx="6">
                  <c:v>1750.0</c:v>
                </c:pt>
                <c:pt idx="7">
                  <c:v>2000.0</c:v>
                </c:pt>
                <c:pt idx="8">
                  <c:v>2250.0</c:v>
                </c:pt>
                <c:pt idx="9">
                  <c:v>2500.0</c:v>
                </c:pt>
              </c:numCache>
            </c:numRef>
          </c:cat>
          <c:val>
            <c:numRef>
              <c:f>Sheet1!$D$4:$D$13</c:f>
              <c:numCache>
                <c:formatCode>General</c:formatCode>
                <c:ptCount val="10"/>
                <c:pt idx="0">
                  <c:v>0.44</c:v>
                </c:pt>
                <c:pt idx="1">
                  <c:v>0.69</c:v>
                </c:pt>
                <c:pt idx="2">
                  <c:v>0.82</c:v>
                </c:pt>
                <c:pt idx="3">
                  <c:v>0.89</c:v>
                </c:pt>
                <c:pt idx="4">
                  <c:v>0.94</c:v>
                </c:pt>
                <c:pt idx="5">
                  <c:v>0.96</c:v>
                </c:pt>
                <c:pt idx="6">
                  <c:v>0.98</c:v>
                </c:pt>
                <c:pt idx="7">
                  <c:v>0.99</c:v>
                </c:pt>
                <c:pt idx="8">
                  <c:v>1.0</c:v>
                </c:pt>
                <c:pt idx="9">
                  <c:v>1.0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30.0 / 10.0</c:v>
                </c:pt>
              </c:strCache>
            </c:strRef>
          </c:tx>
          <c:cat>
            <c:numRef>
              <c:f>Sheet1!$B$4:$B$13</c:f>
              <c:numCache>
                <c:formatCode>General</c:formatCode>
                <c:ptCount val="10"/>
                <c:pt idx="0">
                  <c:v>250.0</c:v>
                </c:pt>
                <c:pt idx="1">
                  <c:v>500.0</c:v>
                </c:pt>
                <c:pt idx="2">
                  <c:v>750.0</c:v>
                </c:pt>
                <c:pt idx="3">
                  <c:v>1000.0</c:v>
                </c:pt>
                <c:pt idx="4">
                  <c:v>1250.0</c:v>
                </c:pt>
                <c:pt idx="5">
                  <c:v>1500.0</c:v>
                </c:pt>
                <c:pt idx="6">
                  <c:v>1750.0</c:v>
                </c:pt>
                <c:pt idx="7">
                  <c:v>2000.0</c:v>
                </c:pt>
                <c:pt idx="8">
                  <c:v>2250.0</c:v>
                </c:pt>
                <c:pt idx="9">
                  <c:v>2500.0</c:v>
                </c:pt>
              </c:numCache>
            </c:numRef>
          </c:cat>
          <c:val>
            <c:numRef>
              <c:f>Sheet1!$E$4:$E$13</c:f>
              <c:numCache>
                <c:formatCode>General</c:formatCode>
                <c:ptCount val="10"/>
                <c:pt idx="0">
                  <c:v>0.55</c:v>
                </c:pt>
                <c:pt idx="1">
                  <c:v>0.81</c:v>
                </c:pt>
                <c:pt idx="2">
                  <c:v>0.91</c:v>
                </c:pt>
                <c:pt idx="3">
                  <c:v>0.96</c:v>
                </c:pt>
                <c:pt idx="4">
                  <c:v>0.98</c:v>
                </c:pt>
                <c:pt idx="5">
                  <c:v>0.99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Sheet1!$F$1</c:f>
              <c:strCache>
                <c:ptCount val="1"/>
                <c:pt idx="0">
                  <c:v>40.0 / 10.0</c:v>
                </c:pt>
              </c:strCache>
            </c:strRef>
          </c:tx>
          <c:cat>
            <c:numRef>
              <c:f>Sheet1!$B$4:$B$13</c:f>
              <c:numCache>
                <c:formatCode>General</c:formatCode>
                <c:ptCount val="10"/>
                <c:pt idx="0">
                  <c:v>250.0</c:v>
                </c:pt>
                <c:pt idx="1">
                  <c:v>500.0</c:v>
                </c:pt>
                <c:pt idx="2">
                  <c:v>750.0</c:v>
                </c:pt>
                <c:pt idx="3">
                  <c:v>1000.0</c:v>
                </c:pt>
                <c:pt idx="4">
                  <c:v>1250.0</c:v>
                </c:pt>
                <c:pt idx="5">
                  <c:v>1500.0</c:v>
                </c:pt>
                <c:pt idx="6">
                  <c:v>1750.0</c:v>
                </c:pt>
                <c:pt idx="7">
                  <c:v>2000.0</c:v>
                </c:pt>
                <c:pt idx="8">
                  <c:v>2250.0</c:v>
                </c:pt>
                <c:pt idx="9">
                  <c:v>2500.0</c:v>
                </c:pt>
              </c:numCache>
            </c:numRef>
          </c:cat>
          <c:val>
            <c:numRef>
              <c:f>Sheet1!$F$4:$F$13</c:f>
              <c:numCache>
                <c:formatCode>General</c:formatCode>
                <c:ptCount val="10"/>
                <c:pt idx="0">
                  <c:v>0.77</c:v>
                </c:pt>
                <c:pt idx="1">
                  <c:v>0.95</c:v>
                </c:pt>
                <c:pt idx="2">
                  <c:v>0.98</c:v>
                </c:pt>
                <c:pt idx="3">
                  <c:v>0.99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Sheet1!$G$1</c:f>
              <c:strCache>
                <c:ptCount val="1"/>
                <c:pt idx="0">
                  <c:v>20.0 / 20.0</c:v>
                </c:pt>
              </c:strCache>
            </c:strRef>
          </c:tx>
          <c:cat>
            <c:numRef>
              <c:f>Sheet1!$B$4:$B$13</c:f>
              <c:numCache>
                <c:formatCode>General</c:formatCode>
                <c:ptCount val="10"/>
                <c:pt idx="0">
                  <c:v>250.0</c:v>
                </c:pt>
                <c:pt idx="1">
                  <c:v>500.0</c:v>
                </c:pt>
                <c:pt idx="2">
                  <c:v>750.0</c:v>
                </c:pt>
                <c:pt idx="3">
                  <c:v>1000.0</c:v>
                </c:pt>
                <c:pt idx="4">
                  <c:v>1250.0</c:v>
                </c:pt>
                <c:pt idx="5">
                  <c:v>1500.0</c:v>
                </c:pt>
                <c:pt idx="6">
                  <c:v>1750.0</c:v>
                </c:pt>
                <c:pt idx="7">
                  <c:v>2000.0</c:v>
                </c:pt>
                <c:pt idx="8">
                  <c:v>2250.0</c:v>
                </c:pt>
                <c:pt idx="9">
                  <c:v>2500.0</c:v>
                </c:pt>
              </c:numCache>
            </c:numRef>
          </c:cat>
          <c:val>
            <c:numRef>
              <c:f>Sheet1!$F$4:$F$13</c:f>
              <c:numCache>
                <c:formatCode>General</c:formatCode>
                <c:ptCount val="10"/>
                <c:pt idx="0">
                  <c:v>0.77</c:v>
                </c:pt>
                <c:pt idx="1">
                  <c:v>0.95</c:v>
                </c:pt>
                <c:pt idx="2">
                  <c:v>0.98</c:v>
                </c:pt>
                <c:pt idx="3">
                  <c:v>0.99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Sheet1!$H$1</c:f>
              <c:strCache>
                <c:ptCount val="1"/>
                <c:pt idx="0">
                  <c:v>30.0 / 20.0</c:v>
                </c:pt>
              </c:strCache>
            </c:strRef>
          </c:tx>
          <c:cat>
            <c:numRef>
              <c:f>Sheet1!$B$4:$B$13</c:f>
              <c:numCache>
                <c:formatCode>General</c:formatCode>
                <c:ptCount val="10"/>
                <c:pt idx="0">
                  <c:v>250.0</c:v>
                </c:pt>
                <c:pt idx="1">
                  <c:v>500.0</c:v>
                </c:pt>
                <c:pt idx="2">
                  <c:v>750.0</c:v>
                </c:pt>
                <c:pt idx="3">
                  <c:v>1000.0</c:v>
                </c:pt>
                <c:pt idx="4">
                  <c:v>1250.0</c:v>
                </c:pt>
                <c:pt idx="5">
                  <c:v>1500.0</c:v>
                </c:pt>
                <c:pt idx="6">
                  <c:v>1750.0</c:v>
                </c:pt>
                <c:pt idx="7">
                  <c:v>2000.0</c:v>
                </c:pt>
                <c:pt idx="8">
                  <c:v>2250.0</c:v>
                </c:pt>
                <c:pt idx="9">
                  <c:v>2500.0</c:v>
                </c:pt>
              </c:numCache>
            </c:numRef>
          </c:cat>
          <c:val>
            <c:numRef>
              <c:f>Sheet1!$H$4:$H$13</c:f>
              <c:numCache>
                <c:formatCode>General</c:formatCode>
                <c:ptCount val="10"/>
                <c:pt idx="0">
                  <c:v>0.59</c:v>
                </c:pt>
                <c:pt idx="1">
                  <c:v>0.8</c:v>
                </c:pt>
                <c:pt idx="2">
                  <c:v>0.89</c:v>
                </c:pt>
                <c:pt idx="3">
                  <c:v>0.95</c:v>
                </c:pt>
                <c:pt idx="4">
                  <c:v>0.98</c:v>
                </c:pt>
                <c:pt idx="5">
                  <c:v>0.99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Sheet1!$I$1</c:f>
              <c:strCache>
                <c:ptCount val="1"/>
                <c:pt idx="0">
                  <c:v>40.0 / 20.0</c:v>
                </c:pt>
              </c:strCache>
            </c:strRef>
          </c:tx>
          <c:cat>
            <c:numRef>
              <c:f>Sheet1!$B$4:$B$13</c:f>
              <c:numCache>
                <c:formatCode>General</c:formatCode>
                <c:ptCount val="10"/>
                <c:pt idx="0">
                  <c:v>250.0</c:v>
                </c:pt>
                <c:pt idx="1">
                  <c:v>500.0</c:v>
                </c:pt>
                <c:pt idx="2">
                  <c:v>750.0</c:v>
                </c:pt>
                <c:pt idx="3">
                  <c:v>1000.0</c:v>
                </c:pt>
                <c:pt idx="4">
                  <c:v>1250.0</c:v>
                </c:pt>
                <c:pt idx="5">
                  <c:v>1500.0</c:v>
                </c:pt>
                <c:pt idx="6">
                  <c:v>1750.0</c:v>
                </c:pt>
                <c:pt idx="7">
                  <c:v>2000.0</c:v>
                </c:pt>
                <c:pt idx="8">
                  <c:v>2250.0</c:v>
                </c:pt>
                <c:pt idx="9">
                  <c:v>2500.0</c:v>
                </c:pt>
              </c:numCache>
            </c:numRef>
          </c:cat>
          <c:val>
            <c:numRef>
              <c:f>Sheet1!$I$4:$I$13</c:f>
              <c:numCache>
                <c:formatCode>General</c:formatCode>
                <c:ptCount val="10"/>
                <c:pt idx="0">
                  <c:v>0.75</c:v>
                </c:pt>
                <c:pt idx="1">
                  <c:v>0.93</c:v>
                </c:pt>
                <c:pt idx="2">
                  <c:v>0.97</c:v>
                </c:pt>
                <c:pt idx="3">
                  <c:v>0.98</c:v>
                </c:pt>
                <c:pt idx="4">
                  <c:v>0.99</c:v>
                </c:pt>
                <c:pt idx="5">
                  <c:v>0.995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Sheet1!$J$1</c:f>
              <c:strCache>
                <c:ptCount val="1"/>
                <c:pt idx="0">
                  <c:v>40.0 / 30.0</c:v>
                </c:pt>
              </c:strCache>
            </c:strRef>
          </c:tx>
          <c:cat>
            <c:numRef>
              <c:f>Sheet1!$B$4:$B$13</c:f>
              <c:numCache>
                <c:formatCode>General</c:formatCode>
                <c:ptCount val="10"/>
                <c:pt idx="0">
                  <c:v>250.0</c:v>
                </c:pt>
                <c:pt idx="1">
                  <c:v>500.0</c:v>
                </c:pt>
                <c:pt idx="2">
                  <c:v>750.0</c:v>
                </c:pt>
                <c:pt idx="3">
                  <c:v>1000.0</c:v>
                </c:pt>
                <c:pt idx="4">
                  <c:v>1250.0</c:v>
                </c:pt>
                <c:pt idx="5">
                  <c:v>1500.0</c:v>
                </c:pt>
                <c:pt idx="6">
                  <c:v>1750.0</c:v>
                </c:pt>
                <c:pt idx="7">
                  <c:v>2000.0</c:v>
                </c:pt>
                <c:pt idx="8">
                  <c:v>2250.0</c:v>
                </c:pt>
                <c:pt idx="9">
                  <c:v>2500.0</c:v>
                </c:pt>
              </c:numCache>
            </c:numRef>
          </c:cat>
          <c:val>
            <c:numRef>
              <c:f>Sheet1!$J$4:$J$13</c:f>
              <c:numCache>
                <c:formatCode>General</c:formatCode>
                <c:ptCount val="10"/>
                <c:pt idx="0">
                  <c:v>0.6</c:v>
                </c:pt>
                <c:pt idx="1">
                  <c:v>0.83</c:v>
                </c:pt>
                <c:pt idx="2">
                  <c:v>0.93</c:v>
                </c:pt>
                <c:pt idx="3">
                  <c:v>0.97</c:v>
                </c:pt>
                <c:pt idx="4">
                  <c:v>0.99</c:v>
                </c:pt>
                <c:pt idx="5">
                  <c:v>0.99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46844632"/>
        <c:axId val="-2146485256"/>
      </c:lineChart>
      <c:catAx>
        <c:axId val="-2146844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146485256"/>
        <c:crosses val="autoZero"/>
        <c:auto val="1"/>
        <c:lblAlgn val="ctr"/>
        <c:lblOffset val="100"/>
        <c:noMultiLvlLbl val="0"/>
      </c:catAx>
      <c:valAx>
        <c:axId val="-2146485256"/>
        <c:scaling>
          <c:orientation val="minMax"/>
          <c:max val="1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468446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D6200A-A8B7-424D-9A8F-0155321626A4}" type="datetimeFigureOut">
              <a:rPr lang="en-US" smtClean="0"/>
              <a:t>11/7/15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C6B1E-A81E-7240-9999-759DEC1DD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388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statistical power is</a:t>
            </a:r>
            <a:r>
              <a:rPr lang="en-US" baseline="0" dirty="0" smtClean="0"/>
              <a:t> presented across different sample sizes and population parameters. Varying parameters represent the allelic model (Allelic or recessive), Linkage disequilibrium (complete LD=1), Disease prevalence, allele frequency and the genotypic relative risks for the ‘</a:t>
            </a:r>
            <a:r>
              <a:rPr lang="en-US" baseline="0" dirty="0" err="1" smtClean="0"/>
              <a:t>Aa</a:t>
            </a:r>
            <a:r>
              <a:rPr lang="en-US" baseline="0" dirty="0" smtClean="0"/>
              <a:t>’ and ‘AA’ relative to the baseline ‘</a:t>
            </a:r>
            <a:r>
              <a:rPr lang="en-US" baseline="0" dirty="0" err="1" smtClean="0"/>
              <a:t>aa</a:t>
            </a:r>
            <a:r>
              <a:rPr lang="en-US" baseline="0" dirty="0" smtClean="0"/>
              <a:t>’ genotype risk.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C6B1E-A81E-7240-9999-759DEC1DDB2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602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For allele</a:t>
            </a:r>
            <a:r>
              <a:rPr lang="en-US" baseline="0" dirty="0" smtClean="0"/>
              <a:t> frequencies of 0.1, 0.05, 0.01 and 0.001 across different </a:t>
            </a:r>
            <a:r>
              <a:rPr lang="en-US" baseline="0" dirty="0" smtClean="0"/>
              <a:t>genotypic relative risks for the ‘</a:t>
            </a:r>
            <a:r>
              <a:rPr lang="en-US" baseline="0" dirty="0" err="1" smtClean="0"/>
              <a:t>Aa</a:t>
            </a:r>
            <a:r>
              <a:rPr lang="en-US" baseline="0" dirty="0" smtClean="0"/>
              <a:t>’ and ‘AA’ relative to the baseline ‘</a:t>
            </a:r>
            <a:r>
              <a:rPr lang="en-US" baseline="0" dirty="0" err="1" smtClean="0"/>
              <a:t>aa</a:t>
            </a:r>
            <a:r>
              <a:rPr lang="en-US" baseline="0" dirty="0" smtClean="0"/>
              <a:t>’ genotype risk we show the required sample size for attaining statistical power (</a:t>
            </a:r>
            <a:r>
              <a:rPr lang="el-GR" baseline="0" dirty="0" smtClean="0"/>
              <a:t>α=0.05, β=0.2</a:t>
            </a:r>
            <a:r>
              <a:rPr lang="en-US" baseline="0" dirty="0" smtClean="0"/>
              <a:t>), as well as the statistical power we obtain using a sample size of n=500 individuals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C6B1E-A81E-7240-9999-759DEC1DDB2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305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Using the default</a:t>
            </a:r>
            <a:r>
              <a:rPr lang="en-US" baseline="0" dirty="0" smtClean="0"/>
              <a:t> haplotype information in the </a:t>
            </a:r>
            <a:r>
              <a:rPr lang="en-US" baseline="0" dirty="0" err="1" smtClean="0"/>
              <a:t>SKAT.haplotypes</a:t>
            </a:r>
            <a:r>
              <a:rPr lang="en-US" baseline="0" dirty="0" smtClean="0"/>
              <a:t> dataset, we randomly selected 20k regions and ran 100  simulations under varying %-of-causal-SNPs versus different %-of-negative-causal-SNPs among rare SNPs . Then, w</a:t>
            </a:r>
            <a:r>
              <a:rPr lang="en-US" dirty="0" smtClean="0"/>
              <a:t>e show the statistical power obtained across the different simulation's. In B)</a:t>
            </a:r>
            <a:r>
              <a:rPr lang="en-US" baseline="0" dirty="0" smtClean="0"/>
              <a:t>  we show the required effective sample size for each of these models in order to obtain significant statistical power (</a:t>
            </a:r>
            <a:r>
              <a:rPr lang="el-GR" baseline="0" dirty="0" smtClean="0"/>
              <a:t>α=0.05, β=0.2</a:t>
            </a:r>
            <a:r>
              <a:rPr lang="en-US" baseline="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C6B1E-A81E-7240-9999-759DEC1DDB2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857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96D2-1129-414A-B1A6-A03B4E9FF972}" type="datetimeFigureOut">
              <a:rPr lang="en-US" smtClean="0"/>
              <a:t>11/7/15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6BBD-BE1C-884F-B934-8F06D7A8A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895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96D2-1129-414A-B1A6-A03B4E9FF972}" type="datetimeFigureOut">
              <a:rPr lang="en-US" smtClean="0"/>
              <a:t>11/7/15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6BBD-BE1C-884F-B934-8F06D7A8A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41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96D2-1129-414A-B1A6-A03B4E9FF972}" type="datetimeFigureOut">
              <a:rPr lang="en-US" smtClean="0"/>
              <a:t>11/7/15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6BBD-BE1C-884F-B934-8F06D7A8A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485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96D2-1129-414A-B1A6-A03B4E9FF972}" type="datetimeFigureOut">
              <a:rPr lang="en-US" smtClean="0"/>
              <a:t>11/7/15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6BBD-BE1C-884F-B934-8F06D7A8A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316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96D2-1129-414A-B1A6-A03B4E9FF972}" type="datetimeFigureOut">
              <a:rPr lang="en-US" smtClean="0"/>
              <a:t>11/7/15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6BBD-BE1C-884F-B934-8F06D7A8A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823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96D2-1129-414A-B1A6-A03B4E9FF972}" type="datetimeFigureOut">
              <a:rPr lang="en-US" smtClean="0"/>
              <a:t>11/7/15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6BBD-BE1C-884F-B934-8F06D7A8A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893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96D2-1129-414A-B1A6-A03B4E9FF972}" type="datetimeFigureOut">
              <a:rPr lang="en-US" smtClean="0"/>
              <a:t>11/7/15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6BBD-BE1C-884F-B934-8F06D7A8A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93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96D2-1129-414A-B1A6-A03B4E9FF972}" type="datetimeFigureOut">
              <a:rPr lang="en-US" smtClean="0"/>
              <a:t>11/7/15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6BBD-BE1C-884F-B934-8F06D7A8A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60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96D2-1129-414A-B1A6-A03B4E9FF972}" type="datetimeFigureOut">
              <a:rPr lang="en-US" smtClean="0"/>
              <a:t>11/7/15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6BBD-BE1C-884F-B934-8F06D7A8A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04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96D2-1129-414A-B1A6-A03B4E9FF972}" type="datetimeFigureOut">
              <a:rPr lang="en-US" smtClean="0"/>
              <a:t>11/7/15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6BBD-BE1C-884F-B934-8F06D7A8A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16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96D2-1129-414A-B1A6-A03B4E9FF972}" type="datetimeFigureOut">
              <a:rPr lang="en-US" smtClean="0"/>
              <a:t>11/7/15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6BBD-BE1C-884F-B934-8F06D7A8A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10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596D2-1129-414A-B1A6-A03B4E9FF972}" type="datetimeFigureOut">
              <a:rPr lang="en-US" smtClean="0"/>
              <a:t>11/7/15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6BBD-BE1C-884F-B934-8F06D7A8A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42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479425" y="1647825"/>
          <a:ext cx="8185150" cy="3562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2625" y="728922"/>
            <a:ext cx="85020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Statistical Power </a:t>
            </a:r>
            <a:r>
              <a:rPr lang="en-US" b="1" dirty="0" err="1" smtClean="0"/>
              <a:t>vs</a:t>
            </a:r>
            <a:r>
              <a:rPr lang="en-US" b="1" dirty="0" smtClean="0"/>
              <a:t> Sample size </a:t>
            </a:r>
          </a:p>
          <a:p>
            <a:pPr algn="ctr"/>
            <a:r>
              <a:rPr lang="en-US" i="1" dirty="0" smtClean="0"/>
              <a:t>Across </a:t>
            </a:r>
            <a:r>
              <a:rPr lang="el-GR" i="1" dirty="0" smtClean="0"/>
              <a:t>Α</a:t>
            </a:r>
            <a:r>
              <a:rPr lang="en-US" i="1" dirty="0" err="1" smtClean="0"/>
              <a:t>llelic</a:t>
            </a:r>
            <a:r>
              <a:rPr lang="en-US" i="1" dirty="0" smtClean="0"/>
              <a:t> </a:t>
            </a:r>
            <a:r>
              <a:rPr lang="el-GR" i="1" dirty="0"/>
              <a:t>Μ</a:t>
            </a:r>
            <a:r>
              <a:rPr lang="en-US" i="1" dirty="0" err="1" smtClean="0"/>
              <a:t>odels</a:t>
            </a:r>
            <a:r>
              <a:rPr lang="en-US" i="1" dirty="0" smtClean="0"/>
              <a:t>, LD, </a:t>
            </a:r>
            <a:r>
              <a:rPr lang="en-US" i="1" dirty="0"/>
              <a:t>D</a:t>
            </a:r>
            <a:r>
              <a:rPr lang="en-US" i="1" dirty="0" smtClean="0"/>
              <a:t>isease </a:t>
            </a:r>
            <a:r>
              <a:rPr lang="en-US" i="1" dirty="0" err="1"/>
              <a:t>P</a:t>
            </a:r>
            <a:r>
              <a:rPr lang="en-US" i="1" dirty="0" err="1" smtClean="0"/>
              <a:t>revelance</a:t>
            </a:r>
            <a:r>
              <a:rPr lang="en-US" i="1" dirty="0" smtClean="0"/>
              <a:t>, Allele Frequency (AF), Genotype Relative Risk (GRR)</a:t>
            </a:r>
            <a:endParaRPr lang="en-US" i="1" dirty="0"/>
          </a:p>
        </p:txBody>
      </p:sp>
      <p:sp>
        <p:nvSpPr>
          <p:cNvPr id="7" name="Rectangle 6"/>
          <p:cNvSpPr/>
          <p:nvPr/>
        </p:nvSpPr>
        <p:spPr>
          <a:xfrm>
            <a:off x="5309798" y="5219211"/>
            <a:ext cx="9156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Sample size</a:t>
            </a:r>
            <a:endParaRPr lang="en-US" sz="1200" dirty="0"/>
          </a:p>
        </p:txBody>
      </p:sp>
      <p:sp>
        <p:nvSpPr>
          <p:cNvPr id="8" name="Rectangle 7"/>
          <p:cNvSpPr/>
          <p:nvPr/>
        </p:nvSpPr>
        <p:spPr>
          <a:xfrm>
            <a:off x="293854" y="1395016"/>
            <a:ext cx="9066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Stat. Power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202074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30000"/>
              </p:ext>
            </p:extLst>
          </p:nvPr>
        </p:nvGraphicFramePr>
        <p:xfrm>
          <a:off x="1377326" y="1873091"/>
          <a:ext cx="6228183" cy="3454400"/>
        </p:xfrm>
        <a:graphic>
          <a:graphicData uri="http://schemas.openxmlformats.org/drawingml/2006/table">
            <a:tbl>
              <a:tblPr/>
              <a:tblGrid>
                <a:gridCol w="1218849"/>
                <a:gridCol w="1526910"/>
                <a:gridCol w="870606"/>
                <a:gridCol w="870606"/>
                <a:gridCol w="870606"/>
                <a:gridCol w="870606"/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GRR Aa / AA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 / 1.6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 / 2.0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 / 3.0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 / 4.0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200">
                <a:tc rowSpan="8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Prevalence 0.01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Al. Freq=0.1, n=?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4961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2036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3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Power for n=500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0.001065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0.02015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0.5132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0.9962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Al. Freq=0.05, n=?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9024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3617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Power for n=500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0.0001989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0.002889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0.135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0.8973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Al. Freq=0.01, n=?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41877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16458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4987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Power for n=500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0.00001007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0.00004969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0.001048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0.03694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Al. Freq=0.001, n=?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411867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161134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48330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16127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Power for n=500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0.000001538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0.000002509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0.000008268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0.00005183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 rowSpan="8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Prevalence 0.001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Al. Freq=0.1, n=?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5056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2076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Power for n=500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0.001005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0.01884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0.4935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0.9952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Al. Freq=0.05, n=?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9198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3689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Power for n=500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0.0001894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0.00271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0.1267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0.8849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Al. Freq=0.01, n=?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42691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16789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5093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1744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Power for n=500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0.000009798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0.0000477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0.0009834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0.03422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Al. Freq=0.001, n=?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419887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164375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49362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16496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Power for n=500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0.000001526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0.000002474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0.000008041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0.00004946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992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82537"/>
            <a:ext cx="7615243" cy="621090"/>
          </a:xfrm>
        </p:spPr>
        <p:txBody>
          <a:bodyPr>
            <a:normAutofit fontScale="90000"/>
          </a:bodyPr>
          <a:lstStyle/>
          <a:p>
            <a:r>
              <a:rPr lang="en-US" sz="2700" dirty="0" smtClean="0"/>
              <a:t>Statistical Power </a:t>
            </a:r>
            <a:r>
              <a:rPr lang="en-US" sz="2700" dirty="0" err="1" smtClean="0"/>
              <a:t>vs</a:t>
            </a:r>
            <a:r>
              <a:rPr lang="en-US" sz="2700" dirty="0" smtClean="0"/>
              <a:t> Sample Size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across </a:t>
            </a:r>
            <a:r>
              <a:rPr lang="en-US" sz="2000" dirty="0" smtClean="0"/>
              <a:t>different </a:t>
            </a:r>
            <a:r>
              <a:rPr lang="en-US" sz="2000" dirty="0" smtClean="0"/>
              <a:t>%</a:t>
            </a:r>
            <a:r>
              <a:rPr lang="en-US" sz="2000" dirty="0" smtClean="0"/>
              <a:t> </a:t>
            </a:r>
            <a:r>
              <a:rPr lang="en-US" sz="2000" dirty="0" smtClean="0"/>
              <a:t>of causal </a:t>
            </a:r>
            <a:r>
              <a:rPr lang="en-US" sz="2000" dirty="0" smtClean="0"/>
              <a:t>and </a:t>
            </a:r>
            <a:r>
              <a:rPr lang="en-US" sz="2000" dirty="0" smtClean="0"/>
              <a:t>negative </a:t>
            </a:r>
            <a:r>
              <a:rPr lang="en-US" sz="2000" dirty="0" smtClean="0"/>
              <a:t>rare SNPS</a:t>
            </a:r>
            <a:endParaRPr lang="en-US" sz="20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1714943"/>
              </p:ext>
            </p:extLst>
          </p:nvPr>
        </p:nvGraphicFramePr>
        <p:xfrm>
          <a:off x="1263650" y="1390650"/>
          <a:ext cx="6616700" cy="4076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027616"/>
              </p:ext>
            </p:extLst>
          </p:nvPr>
        </p:nvGraphicFramePr>
        <p:xfrm>
          <a:off x="609600" y="5750104"/>
          <a:ext cx="7924800" cy="398780"/>
        </p:xfrm>
        <a:graphic>
          <a:graphicData uri="http://schemas.openxmlformats.org/drawingml/2006/table">
            <a:tbl>
              <a:tblPr/>
              <a:tblGrid>
                <a:gridCol w="1384300"/>
                <a:gridCol w="762000"/>
                <a:gridCol w="825500"/>
                <a:gridCol w="825500"/>
                <a:gridCol w="825500"/>
                <a:gridCol w="825500"/>
                <a:gridCol w="825500"/>
                <a:gridCol w="825500"/>
                <a:gridCol w="825500"/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Causal vs Negative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 / 10.0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20.0 / 10.0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30.0 / 10.0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40.0 / 10.0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20.0 / 20.0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30.0 / 20.0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40.0 / 20.0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40.0 / 30.0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effective sample size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487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283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1111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498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316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463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8223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2441</TotalTime>
  <Words>494</Words>
  <Application>Microsoft Macintosh PowerPoint</Application>
  <PresentationFormat>On-screen Show (4:3)</PresentationFormat>
  <Paragraphs>116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Statistical Power vs Sample Size across different % of causal and negative rare SNPS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Leonidas Salichos</dc:creator>
  <cp:lastModifiedBy>Leonidas Salichos</cp:lastModifiedBy>
  <cp:revision>11</cp:revision>
  <dcterms:created xsi:type="dcterms:W3CDTF">2015-11-01T02:19:51Z</dcterms:created>
  <dcterms:modified xsi:type="dcterms:W3CDTF">2015-11-09T18:54:36Z</dcterms:modified>
</cp:coreProperties>
</file>