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69" r:id="rId3"/>
    <p:sldId id="257" r:id="rId4"/>
    <p:sldId id="276" r:id="rId5"/>
    <p:sldId id="258" r:id="rId6"/>
    <p:sldId id="259" r:id="rId7"/>
    <p:sldId id="260" r:id="rId8"/>
    <p:sldId id="279" r:id="rId9"/>
    <p:sldId id="262" r:id="rId10"/>
    <p:sldId id="270" r:id="rId11"/>
    <p:sldId id="271" r:id="rId12"/>
    <p:sldId id="278" r:id="rId13"/>
    <p:sldId id="272" r:id="rId14"/>
    <p:sldId id="274" r:id="rId15"/>
    <p:sldId id="264" r:id="rId16"/>
    <p:sldId id="273" r:id="rId17"/>
    <p:sldId id="275" r:id="rId18"/>
    <p:sldId id="263" r:id="rId19"/>
    <p:sldId id="268" r:id="rId20"/>
    <p:sldId id="265" r:id="rId21"/>
    <p:sldId id="266" r:id="rId22"/>
    <p:sldId id="267" r:id="rId23"/>
    <p:sldId id="277" r:id="rId24"/>
    <p:sldId id="26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29"/>
    <p:restoredTop sz="82879"/>
  </p:normalViewPr>
  <p:slideViewPr>
    <p:cSldViewPr snapToGrid="0" snapToObjects="1">
      <p:cViewPr>
        <p:scale>
          <a:sx n="90" d="100"/>
          <a:sy n="90" d="100"/>
        </p:scale>
        <p:origin x="696" y="144"/>
      </p:cViewPr>
      <p:guideLst/>
    </p:cSldViewPr>
  </p:slideViewPr>
  <p:notesTextViewPr>
    <p:cViewPr>
      <p:scale>
        <a:sx n="1" d="1"/>
        <a:sy n="1" d="1"/>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E8425F-6959-944B-BD94-91169CD26BB8}" type="datetimeFigureOut">
              <a:rPr lang="en-US" smtClean="0"/>
              <a:t>11/10/15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854405-9EC4-2B4F-A125-5A20FD44B45B}" type="slidenum">
              <a:rPr lang="en-US" smtClean="0"/>
              <a:t>‹#›</a:t>
            </a:fld>
            <a:endParaRPr lang="en-US"/>
          </a:p>
        </p:txBody>
      </p:sp>
    </p:spTree>
    <p:extLst>
      <p:ext uri="{BB962C8B-B14F-4D97-AF65-F5344CB8AC3E}">
        <p14:creationId xmlns:p14="http://schemas.microsoft.com/office/powerpoint/2010/main" val="857293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ature.com/nbt/journal/v32/n10/full/nbt.2967.html#supplementary-information" TargetMode="External"/><Relationship Id="rId4" Type="http://schemas.openxmlformats.org/officeDocument/2006/relationships/hyperlink" Target="http://www.nature.com/nbt/journal/v32/n10/full/nbt.2967.html#ref32" TargetMode="External"/><Relationship Id="rId5" Type="http://schemas.openxmlformats.org/officeDocument/2006/relationships/hyperlink" Target="http://www.nature.com/nbt/journal/v32/n10/full/nbt.2967.html#methods"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nature.com/nrg/journal/v16/n3/full/nrg3833.html#ref62" TargetMode="External"/><Relationship Id="rId4" Type="http://schemas.openxmlformats.org/officeDocument/2006/relationships/hyperlink" Target="http://www.nature.com/nrg/journal/v16/n3/full/nrg3833.html#ref63" TargetMode="External"/><Relationship Id="rId5" Type="http://schemas.openxmlformats.org/officeDocument/2006/relationships/hyperlink" Target="http://www.nature.com/nrg/journal/v16/n3/full/nrg3833.html#ref66" TargetMode="External"/><Relationship Id="rId6" Type="http://schemas.openxmlformats.org/officeDocument/2006/relationships/hyperlink" Target="http://www.nature.com/nrg/journal/v16/n3/full/nrg3833.html#ref55" TargetMode="External"/><Relationship Id="rId7" Type="http://schemas.openxmlformats.org/officeDocument/2006/relationships/hyperlink" Target="http://www.nature.com/nrg/journal/v16/n3/full/nrg3833.html#ref58" TargetMode="External"/><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ature.com/nmeth/journal/v11/n6/full/nmeth.2930.html#ref3" TargetMode="External"/><Relationship Id="rId4" Type="http://schemas.openxmlformats.org/officeDocument/2006/relationships/hyperlink" Target="http://www.nature.com/nmeth/journal/v11/n6/full/nmeth.2930.html#methods" TargetMode="External"/><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ature.com/nrg/journal/v16/n3/full/nrg3833.html#ref56" TargetMode="External"/><Relationship Id="rId4" Type="http://schemas.openxmlformats.org/officeDocument/2006/relationships/hyperlink" Target="http://www.nature.com/nrg/journal/v16/n3/full/nrg3833.html#ref57" TargetMode="External"/><Relationship Id="rId5" Type="http://schemas.openxmlformats.org/officeDocument/2006/relationships/hyperlink" Target="http://www.nature.com/nrg/journal/v16/n3/full/nrg3833.html#ref59" TargetMode="External"/><Relationship Id="rId6" Type="http://schemas.openxmlformats.org/officeDocument/2006/relationships/hyperlink" Target="http://www.nature.com/nrg/journal/v16/n3/full/nrg3833.html#ref61"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www.nature.com/nbt/journal/v33/n2/full/nbt.3102.html#supplementary-information"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nature.com/nrg/journal/v16/n3/full/nrg3833.html#ref82" TargetMode="External"/><Relationship Id="rId4" Type="http://schemas.openxmlformats.org/officeDocument/2006/relationships/hyperlink" Target="http://www.nature.com/nrg/journal/v16/n3/full/nrg3833.html#ref81"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Key functional components of the C</a:t>
            </a:r>
            <a:r>
              <a:rPr lang="en-US" sz="1200" b="0" i="0" kern="1200" baseline="-25000" dirty="0" smtClean="0">
                <a:solidFill>
                  <a:schemeClr val="tx1"/>
                </a:solidFill>
                <a:effectLst/>
                <a:latin typeface="+mn-lt"/>
                <a:ea typeface="+mn-ea"/>
                <a:cs typeface="+mn-cs"/>
              </a:rPr>
              <a:t>1</a:t>
            </a:r>
            <a:r>
              <a:rPr lang="en-US" sz="1200" b="0" i="0" kern="1200" dirty="0" smtClean="0">
                <a:solidFill>
                  <a:schemeClr val="tx1"/>
                </a:solidFill>
                <a:effectLst/>
                <a:latin typeface="+mn-lt"/>
                <a:ea typeface="+mn-ea"/>
                <a:cs typeface="+mn-cs"/>
              </a:rPr>
              <a:t> System are labeled, including the pneumatic components necessary for control of the microfluidic integrated fluidic circuit (IFC) and the thermal components necessary for preparatory chemistry.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Left, complete IFC with carrier; reagents and cells are loaded into dedicated carrier wells, and reaction products are exported to other dedicated carrier wells. Middle, diagram of the IFC, with connections between the </a:t>
            </a:r>
            <a:r>
              <a:rPr lang="en-US" sz="1200" b="0" i="0" kern="1200" dirty="0" err="1" smtClean="0">
                <a:solidFill>
                  <a:schemeClr val="tx1"/>
                </a:solidFill>
                <a:effectLst/>
                <a:latin typeface="+mn-lt"/>
                <a:ea typeface="+mn-ea"/>
                <a:cs typeface="+mn-cs"/>
              </a:rPr>
              <a:t>polydimethylsiloxane</a:t>
            </a:r>
            <a:r>
              <a:rPr lang="en-US" sz="1200" b="0" i="0" kern="1200" dirty="0" smtClean="0">
                <a:solidFill>
                  <a:schemeClr val="tx1"/>
                </a:solidFill>
                <a:effectLst/>
                <a:latin typeface="+mn-lt"/>
                <a:ea typeface="+mn-ea"/>
                <a:cs typeface="+mn-cs"/>
              </a:rPr>
              <a:t> microfluidic chip and carrier (pink circles), control lines (red), fluidic lines for preparatory chemistry (blue) and lines connecting the control lines (green) shown. Right, a single cell captured in a 4.5-nl capture site; there are 96 captures sites per IFC. The average single-cell capture rate was 72 ± 5 cells (mean ± </a:t>
            </a:r>
            <a:r>
              <a:rPr lang="en-US" sz="1200" b="0" i="0" kern="1200" dirty="0" err="1" smtClean="0">
                <a:solidFill>
                  <a:schemeClr val="tx1"/>
                </a:solidFill>
                <a:effectLst/>
                <a:latin typeface="+mn-lt"/>
                <a:ea typeface="+mn-ea"/>
                <a:cs typeface="+mn-cs"/>
              </a:rPr>
              <a:t>s.e.m</a:t>
            </a:r>
            <a:r>
              <a:rPr lang="en-US" sz="1200" b="0" i="0" kern="1200" dirty="0" smtClean="0">
                <a:solidFill>
                  <a:schemeClr val="tx1"/>
                </a:solidFill>
                <a:effectLst/>
                <a:latin typeface="+mn-lt"/>
                <a:ea typeface="+mn-ea"/>
                <a:cs typeface="+mn-cs"/>
              </a:rPr>
              <a:t>.) per chip (</a:t>
            </a:r>
            <a:r>
              <a:rPr lang="en-US" sz="1200" b="0" i="0" u="none" strike="noStrike" kern="1200" dirty="0" smtClean="0">
                <a:solidFill>
                  <a:schemeClr val="tx1"/>
                </a:solidFill>
                <a:effectLst/>
                <a:latin typeface="+mn-lt"/>
                <a:ea typeface="+mn-ea"/>
                <a:cs typeface="+mn-cs"/>
                <a:hlinkClick r:id="rId3"/>
              </a:rPr>
              <a:t>Supplementary Tables 1</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3"/>
              </a:rPr>
              <a:t>2</a:t>
            </a:r>
            <a:r>
              <a:rPr lang="en-US" sz="1200" b="0" i="0" kern="1200" dirty="0" smtClean="0">
                <a:solidFill>
                  <a:schemeClr val="tx1"/>
                </a:solidFill>
                <a:effectLst/>
                <a:latin typeface="+mn-lt"/>
                <a:ea typeface="+mn-ea"/>
                <a:cs typeface="+mn-cs"/>
              </a:rPr>
              <a:t>). IFC diagram reprinted with permission from ref. </a:t>
            </a:r>
            <a:r>
              <a:rPr lang="en-US" sz="1200" b="0" i="0" u="none" strike="noStrike" kern="1200" dirty="0" smtClean="0">
                <a:solidFill>
                  <a:schemeClr val="tx1"/>
                </a:solidFill>
                <a:effectLst/>
                <a:latin typeface="+mn-lt"/>
                <a:ea typeface="+mn-ea"/>
                <a:cs typeface="+mn-cs"/>
                <a:hlinkClick r:id="rId4" tooltip="Shalek, A.K. et al. Single-cell RNA-seq reveals dynamic paracrine control of cellular variation. Nature. 509, 363-369 (2014)."/>
              </a:rPr>
              <a:t>32</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Schematic for a C</a:t>
            </a:r>
            <a:r>
              <a:rPr lang="en-US" sz="1200" b="0" i="0" kern="1200" baseline="-25000" dirty="0" smtClean="0">
                <a:solidFill>
                  <a:schemeClr val="tx1"/>
                </a:solidFill>
                <a:effectLst/>
                <a:latin typeface="+mn-lt"/>
                <a:ea typeface="+mn-ea"/>
                <a:cs typeface="+mn-cs"/>
              </a:rPr>
              <a:t>1</a:t>
            </a:r>
            <a:r>
              <a:rPr lang="en-US" sz="1200" b="0" i="0" kern="1200" dirty="0" smtClean="0">
                <a:solidFill>
                  <a:schemeClr val="tx1"/>
                </a:solidFill>
                <a:effectLst/>
                <a:latin typeface="+mn-lt"/>
                <a:ea typeface="+mn-ea"/>
                <a:cs typeface="+mn-cs"/>
              </a:rPr>
              <a:t> reaction line, with the reaction line colored light gray and the isolation valves shown in varied colors. All reagents are delivered through a common central bus line (a segment of the bus line is shown on the far left). Each reaction begins in the 4.5-nl capture site. Delivery of the lysis reagent expands the reaction to also include the first 9-nl chamber. The reaction is expanded again after delivery of the reverse transcription (RT) reagent to include the second and third 9-nl chambers. The two 135-nl reaction chambers are included to provide the larger volume required for the PCR reagents. After the addition of RT reagent, the contents of the reaction line are pumped in a loop using a bypass line (bottom) for mixing, and the IFC is then incubated at 42 °C for RT. Mixing is repeated after the addition of the PCR reagents, and thermal cycling is performed. After preparatory chemistry, each single-cell reaction product exits the chip using a dedicated fluidic path to the carrier (path shown to the right). (</a:t>
            </a:r>
            <a:r>
              <a:rPr lang="en-US" sz="1200" b="1" i="0"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Sequencing of reaction products from 46 K562 cells at low coverage (1.7 × 10</a:t>
            </a:r>
            <a:r>
              <a:rPr lang="en-US" sz="1200" b="0" i="0" kern="1200" baseline="30000" dirty="0" smtClean="0">
                <a:solidFill>
                  <a:schemeClr val="tx1"/>
                </a:solidFill>
                <a:effectLst/>
                <a:latin typeface="+mn-lt"/>
                <a:ea typeface="+mn-ea"/>
                <a:cs typeface="+mn-cs"/>
              </a:rPr>
              <a:t>5</a:t>
            </a:r>
            <a:r>
              <a:rPr lang="en-US" sz="1200" b="0" i="0" kern="1200" dirty="0" smtClean="0">
                <a:solidFill>
                  <a:schemeClr val="tx1"/>
                </a:solidFill>
                <a:effectLst/>
                <a:latin typeface="+mn-lt"/>
                <a:ea typeface="+mn-ea"/>
                <a:cs typeface="+mn-cs"/>
              </a:rPr>
              <a:t> reads per cell) reveals that expression level estimates correlate strongly with known copy numbers of input spikes (Pearson's </a:t>
            </a:r>
            <a:r>
              <a:rPr lang="en-US" sz="1200" b="0" i="1" kern="1200" dirty="0" smtClean="0">
                <a:solidFill>
                  <a:schemeClr val="tx1"/>
                </a:solidFill>
                <a:effectLst/>
                <a:latin typeface="+mn-lt"/>
                <a:ea typeface="+mn-ea"/>
                <a:cs typeface="+mn-cs"/>
              </a:rPr>
              <a:t>r</a:t>
            </a:r>
            <a:r>
              <a:rPr lang="en-US" sz="1200" b="0" i="0" kern="1200" dirty="0" smtClean="0">
                <a:solidFill>
                  <a:schemeClr val="tx1"/>
                </a:solidFill>
                <a:effectLst/>
                <a:latin typeface="+mn-lt"/>
                <a:ea typeface="+mn-ea"/>
                <a:cs typeface="+mn-cs"/>
              </a:rPr>
              <a:t> = 0.968) from the External RNA Controls Consortium (ERCC) RNA Spike-In Control Mix 1 (2.8 × 10</a:t>
            </a:r>
            <a:r>
              <a:rPr lang="en-US" sz="1200" b="0" i="0" kern="1200" baseline="30000" dirty="0" smtClean="0">
                <a:solidFill>
                  <a:schemeClr val="tx1"/>
                </a:solidFill>
                <a:effectLst/>
                <a:latin typeface="+mn-lt"/>
                <a:ea typeface="+mn-ea"/>
                <a:cs typeface="+mn-cs"/>
              </a:rPr>
              <a:t>4</a:t>
            </a:r>
            <a:r>
              <a:rPr lang="en-US" sz="1200" b="0" i="0" kern="1200" dirty="0" smtClean="0">
                <a:solidFill>
                  <a:schemeClr val="tx1"/>
                </a:solidFill>
                <a:effectLst/>
                <a:latin typeface="+mn-lt"/>
                <a:ea typeface="+mn-ea"/>
                <a:cs typeface="+mn-cs"/>
              </a:rPr>
              <a:t> copies per reaction). (</a:t>
            </a:r>
            <a:r>
              <a:rPr lang="en-US" sz="1200" b="1" i="0" kern="1200" dirty="0" smtClean="0">
                <a:solidFill>
                  <a:schemeClr val="tx1"/>
                </a:solidFill>
                <a:effectLst/>
                <a:latin typeface="+mn-lt"/>
                <a:ea typeface="+mn-ea"/>
                <a:cs typeface="+mn-cs"/>
              </a:rPr>
              <a:t>e</a:t>
            </a:r>
            <a:r>
              <a:rPr lang="en-US" sz="1200" b="0" i="0" kern="1200" dirty="0" smtClean="0">
                <a:solidFill>
                  <a:schemeClr val="tx1"/>
                </a:solidFill>
                <a:effectLst/>
                <a:latin typeface="+mn-lt"/>
                <a:ea typeface="+mn-ea"/>
                <a:cs typeface="+mn-cs"/>
              </a:rPr>
              <a:t>) The fraction of positive reactions in which ERCC transcripts are detected above 1 TPM in single cells and the coefficient of variation (CV) for ERCC levels are plotted against the spike input amounts. (</a:t>
            </a:r>
            <a:r>
              <a:rPr lang="en-US" sz="1200" b="1" i="0" kern="1200" dirty="0" smtClean="0">
                <a:solidFill>
                  <a:schemeClr val="tx1"/>
                </a:solidFill>
                <a:effectLst/>
                <a:latin typeface="+mn-lt"/>
                <a:ea typeface="+mn-ea"/>
                <a:cs typeface="+mn-cs"/>
              </a:rPr>
              <a:t>f</a:t>
            </a:r>
            <a:r>
              <a:rPr lang="en-US" sz="1200" b="0" i="0" kern="1200" dirty="0" smtClean="0">
                <a:solidFill>
                  <a:schemeClr val="tx1"/>
                </a:solidFill>
                <a:effectLst/>
                <a:latin typeface="+mn-lt"/>
                <a:ea typeface="+mn-ea"/>
                <a:cs typeface="+mn-cs"/>
              </a:rPr>
              <a:t>–</a:t>
            </a:r>
            <a:r>
              <a:rPr lang="en-US" sz="1200" b="1" i="0" kern="1200" dirty="0" err="1" smtClean="0">
                <a:solidFill>
                  <a:schemeClr val="tx1"/>
                </a:solidFill>
                <a:effectLst/>
                <a:latin typeface="+mn-lt"/>
                <a:ea typeface="+mn-ea"/>
                <a:cs typeface="+mn-cs"/>
              </a:rPr>
              <a:t>i</a:t>
            </a:r>
            <a:r>
              <a:rPr lang="en-US" sz="1200" b="0" i="0" kern="1200" dirty="0" smtClean="0">
                <a:solidFill>
                  <a:schemeClr val="tx1"/>
                </a:solidFill>
                <a:effectLst/>
                <a:latin typeface="+mn-lt"/>
                <a:ea typeface="+mn-ea"/>
                <a:cs typeface="+mn-cs"/>
              </a:rPr>
              <a:t>) Pools of barcoded libraries from 301 cells were sequenced at high coverage by </a:t>
            </a:r>
            <a:r>
              <a:rPr lang="en-US" sz="1200" b="0" i="0" kern="1200" dirty="0" err="1" smtClean="0">
                <a:solidFill>
                  <a:schemeClr val="tx1"/>
                </a:solidFill>
                <a:effectLst/>
                <a:latin typeface="+mn-lt"/>
                <a:ea typeface="+mn-ea"/>
                <a:cs typeface="+mn-cs"/>
              </a:rPr>
              <a:t>HiSeq</a:t>
            </a:r>
            <a:r>
              <a:rPr lang="en-US" sz="1200" b="0" i="0" kern="1200" dirty="0" smtClean="0">
                <a:solidFill>
                  <a:schemeClr val="tx1"/>
                </a:solidFill>
                <a:effectLst/>
                <a:latin typeface="+mn-lt"/>
                <a:ea typeface="+mn-ea"/>
                <a:cs typeface="+mn-cs"/>
              </a:rPr>
              <a:t> and at low coverage by </a:t>
            </a:r>
            <a:r>
              <a:rPr lang="en-US" sz="1200" b="0" i="0" kern="1200" dirty="0" err="1" smtClean="0">
                <a:solidFill>
                  <a:schemeClr val="tx1"/>
                </a:solidFill>
                <a:effectLst/>
                <a:latin typeface="+mn-lt"/>
                <a:ea typeface="+mn-ea"/>
                <a:cs typeface="+mn-cs"/>
              </a:rPr>
              <a:t>MiSeq</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f</a:t>
            </a:r>
            <a:r>
              <a:rPr lang="en-US" sz="1200" b="0" i="0" kern="1200" dirty="0" smtClean="0">
                <a:solidFill>
                  <a:schemeClr val="tx1"/>
                </a:solidFill>
                <a:effectLst/>
                <a:latin typeface="+mn-lt"/>
                <a:ea typeface="+mn-ea"/>
                <a:cs typeface="+mn-cs"/>
              </a:rPr>
              <a:t>) In a representative cell, 4,644 genes were detected above 1 TPM in both data sets. (</a:t>
            </a:r>
            <a:r>
              <a:rPr lang="en-US" sz="1200" b="1" i="0" kern="1200" dirty="0" smtClean="0">
                <a:solidFill>
                  <a:schemeClr val="tx1"/>
                </a:solidFill>
                <a:effectLst/>
                <a:latin typeface="+mn-lt"/>
                <a:ea typeface="+mn-ea"/>
                <a:cs typeface="+mn-cs"/>
              </a:rPr>
              <a:t>g</a:t>
            </a:r>
            <a:r>
              <a:rPr lang="en-US" sz="1200" b="0" i="0" kern="1200" dirty="0" smtClean="0">
                <a:solidFill>
                  <a:schemeClr val="tx1"/>
                </a:solidFill>
                <a:effectLst/>
                <a:latin typeface="+mn-lt"/>
                <a:ea typeface="+mn-ea"/>
                <a:cs typeface="+mn-cs"/>
              </a:rPr>
              <a:t>) The average number of genes expressed at various levels detected by high-coverage sequencing in each cell type (Online </a:t>
            </a:r>
            <a:r>
              <a:rPr lang="en-US" sz="1200" b="0" i="0" u="none" strike="noStrike" kern="1200" dirty="0" smtClean="0">
                <a:solidFill>
                  <a:schemeClr val="tx1"/>
                </a:solidFill>
                <a:effectLst/>
                <a:latin typeface="+mn-lt"/>
                <a:ea typeface="+mn-ea"/>
                <a:cs typeface="+mn-cs"/>
                <a:hlinkClick r:id="rId5"/>
              </a:rPr>
              <a:t>Methods</a:t>
            </a:r>
            <a:r>
              <a:rPr lang="en-US" sz="1200" b="0" i="0" kern="1200" dirty="0" smtClean="0">
                <a:solidFill>
                  <a:schemeClr val="tx1"/>
                </a:solidFill>
                <a:effectLst/>
                <a:latin typeface="+mn-lt"/>
                <a:ea typeface="+mn-ea"/>
                <a:cs typeface="+mn-cs"/>
              </a:rPr>
              <a:t>). Data are shown as the mean ± </a:t>
            </a:r>
            <a:r>
              <a:rPr lang="en-US" sz="1200" b="0" i="0" kern="1200" dirty="0" err="1" smtClean="0">
                <a:solidFill>
                  <a:schemeClr val="tx1"/>
                </a:solidFill>
                <a:effectLst/>
                <a:latin typeface="+mn-lt"/>
                <a:ea typeface="+mn-ea"/>
                <a:cs typeface="+mn-cs"/>
              </a:rPr>
              <a:t>s.d.</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h</a:t>
            </a:r>
            <a:r>
              <a:rPr lang="en-US" sz="1200" b="0" i="0" kern="1200" dirty="0" smtClean="0">
                <a:solidFill>
                  <a:schemeClr val="tx1"/>
                </a:solidFill>
                <a:effectLst/>
                <a:latin typeface="+mn-lt"/>
                <a:ea typeface="+mn-ea"/>
                <a:cs typeface="+mn-cs"/>
              </a:rPr>
              <a:t>) In a representative cell, the expression levels of genes detected in high- and low-coverage data sets were highly correlated (</a:t>
            </a:r>
            <a:r>
              <a:rPr lang="en-US" sz="1200" b="0" i="1" kern="1200" dirty="0" smtClean="0">
                <a:solidFill>
                  <a:schemeClr val="tx1"/>
                </a:solidFill>
                <a:effectLst/>
                <a:latin typeface="+mn-lt"/>
                <a:ea typeface="+mn-ea"/>
                <a:cs typeface="+mn-cs"/>
              </a:rPr>
              <a:t>r</a:t>
            </a:r>
            <a:r>
              <a:rPr lang="en-US" sz="1200" b="0" i="0" kern="1200" dirty="0" smtClean="0">
                <a:solidFill>
                  <a:schemeClr val="tx1"/>
                </a:solidFill>
                <a:effectLst/>
                <a:latin typeface="+mn-lt"/>
                <a:ea typeface="+mn-ea"/>
                <a:cs typeface="+mn-cs"/>
              </a:rPr>
              <a:t> = 0.91). (</a:t>
            </a:r>
            <a:r>
              <a:rPr lang="en-US" sz="1200" b="1" i="0" kern="1200" dirty="0" err="1" smtClean="0">
                <a:solidFill>
                  <a:schemeClr val="tx1"/>
                </a:solidFill>
                <a:effectLst/>
                <a:latin typeface="+mn-lt"/>
                <a:ea typeface="+mn-ea"/>
                <a:cs typeface="+mn-cs"/>
              </a:rPr>
              <a:t>i</a:t>
            </a:r>
            <a:r>
              <a:rPr lang="en-US" sz="1200" b="0" i="0" kern="1200" dirty="0" smtClean="0">
                <a:solidFill>
                  <a:schemeClr val="tx1"/>
                </a:solidFill>
                <a:effectLst/>
                <a:latin typeface="+mn-lt"/>
                <a:ea typeface="+mn-ea"/>
                <a:cs typeface="+mn-cs"/>
              </a:rPr>
              <a:t>) Histogram of correlation coefficients for all single cells (</a:t>
            </a:r>
            <a:r>
              <a:rPr lang="en-US" sz="1200" b="0" i="1" kern="1200" dirty="0" smtClean="0">
                <a:solidFill>
                  <a:schemeClr val="tx1"/>
                </a:solidFill>
                <a:effectLst/>
                <a:latin typeface="+mn-lt"/>
                <a:ea typeface="+mn-ea"/>
                <a:cs typeface="+mn-cs"/>
              </a:rPr>
              <a:t>n</a:t>
            </a:r>
            <a:r>
              <a:rPr lang="en-US" sz="1200" b="0" i="0" kern="1200" dirty="0" smtClean="0">
                <a:solidFill>
                  <a:schemeClr val="tx1"/>
                </a:solidFill>
                <a:effectLst/>
                <a:latin typeface="+mn-lt"/>
                <a:ea typeface="+mn-ea"/>
                <a:cs typeface="+mn-cs"/>
              </a:rPr>
              <a:t> = 301). The mean correlation coefficients increased with expression level: 0.25 (1 &lt; TPM &lt; 10, red), 0.66 (10 ≤ TPM ≤ 100, green), 0.93 (TPM &gt; 100, blue) and 0.91 (all genes with TPM &gt; 1).</a:t>
            </a:r>
            <a:endParaRPr lang="en-US" dirty="0"/>
          </a:p>
        </p:txBody>
      </p:sp>
      <p:sp>
        <p:nvSpPr>
          <p:cNvPr id="4" name="Slide Number Placeholder 3"/>
          <p:cNvSpPr>
            <a:spLocks noGrp="1"/>
          </p:cNvSpPr>
          <p:nvPr>
            <p:ph type="sldNum" sz="quarter" idx="10"/>
          </p:nvPr>
        </p:nvSpPr>
        <p:spPr/>
        <p:txBody>
          <a:bodyPr/>
          <a:lstStyle/>
          <a:p>
            <a:fld id="{3A854405-9EC4-2B4F-A125-5A20FD44B45B}" type="slidenum">
              <a:rPr lang="en-US" smtClean="0"/>
              <a:t>4</a:t>
            </a:fld>
            <a:endParaRPr lang="en-US"/>
          </a:p>
        </p:txBody>
      </p:sp>
    </p:spTree>
    <p:extLst>
      <p:ext uri="{BB962C8B-B14F-4D97-AF65-F5344CB8AC3E}">
        <p14:creationId xmlns:p14="http://schemas.microsoft.com/office/powerpoint/2010/main" val="730339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For each gene, the proportion of variance explained by the cell cycle, T</a:t>
            </a:r>
            <a:r>
              <a:rPr lang="en-US" sz="1200" b="0" i="0" kern="1200" baseline="-25000" dirty="0" smtClean="0">
                <a:solidFill>
                  <a:schemeClr val="tx1"/>
                </a:solidFill>
                <a:effectLst/>
                <a:latin typeface="+mn-lt"/>
                <a:ea typeface="+mn-ea"/>
                <a:cs typeface="+mn-cs"/>
              </a:rPr>
              <a:t>H</a:t>
            </a:r>
            <a:r>
              <a:rPr lang="en-US" sz="1200" b="0" i="0" kern="1200" dirty="0" smtClean="0">
                <a:solidFill>
                  <a:schemeClr val="tx1"/>
                </a:solidFill>
                <a:effectLst/>
                <a:latin typeface="+mn-lt"/>
                <a:ea typeface="+mn-ea"/>
                <a:cs typeface="+mn-cs"/>
              </a:rPr>
              <a:t>2 differentiation, a multiplicative interaction between cell cycle and T</a:t>
            </a:r>
            <a:r>
              <a:rPr lang="en-US" sz="1200" b="0" i="0" kern="1200" baseline="-25000" dirty="0" smtClean="0">
                <a:solidFill>
                  <a:schemeClr val="tx1"/>
                </a:solidFill>
                <a:effectLst/>
                <a:latin typeface="+mn-lt"/>
                <a:ea typeface="+mn-ea"/>
                <a:cs typeface="+mn-cs"/>
              </a:rPr>
              <a:t>H</a:t>
            </a:r>
            <a:r>
              <a:rPr lang="en-US" sz="1200" b="0" i="0" kern="1200" dirty="0" smtClean="0">
                <a:solidFill>
                  <a:schemeClr val="tx1"/>
                </a:solidFill>
                <a:effectLst/>
                <a:latin typeface="+mn-lt"/>
                <a:ea typeface="+mn-ea"/>
                <a:cs typeface="+mn-cs"/>
              </a:rPr>
              <a:t>2 differentiation, as well as technical noise and residual biological variance was estimated. Genes were binned by the total variance explained by factors other than technical noise; the bars show average variance contributions for genes in a particular bin.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Visualization of the identified interaction between factors for cell cycle and T</a:t>
            </a:r>
            <a:r>
              <a:rPr lang="en-US" sz="1200" b="0" i="0" kern="1200" baseline="-25000" dirty="0" smtClean="0">
                <a:solidFill>
                  <a:schemeClr val="tx1"/>
                </a:solidFill>
                <a:effectLst/>
                <a:latin typeface="+mn-lt"/>
                <a:ea typeface="+mn-ea"/>
                <a:cs typeface="+mn-cs"/>
              </a:rPr>
              <a:t>H</a:t>
            </a:r>
            <a:r>
              <a:rPr lang="en-US" sz="1200" b="0" i="0" kern="1200" dirty="0" smtClean="0">
                <a:solidFill>
                  <a:schemeClr val="tx1"/>
                </a:solidFill>
                <a:effectLst/>
                <a:latin typeface="+mn-lt"/>
                <a:ea typeface="+mn-ea"/>
                <a:cs typeface="+mn-cs"/>
              </a:rPr>
              <a:t>2 differentiation for the gene </a:t>
            </a:r>
            <a:r>
              <a:rPr lang="en-US" sz="1200" b="0" i="1" kern="1200" dirty="0" err="1" smtClean="0">
                <a:solidFill>
                  <a:schemeClr val="tx1"/>
                </a:solidFill>
                <a:effectLst/>
                <a:latin typeface="+mn-lt"/>
                <a:ea typeface="+mn-ea"/>
                <a:cs typeface="+mn-cs"/>
              </a:rPr>
              <a:t>Batf</a:t>
            </a:r>
            <a:r>
              <a:rPr lang="en-US" sz="1200" b="0" i="0" kern="1200" dirty="0" smtClean="0">
                <a:solidFill>
                  <a:schemeClr val="tx1"/>
                </a:solidFill>
                <a:effectLst/>
                <a:latin typeface="+mn-lt"/>
                <a:ea typeface="+mn-ea"/>
                <a:cs typeface="+mn-cs"/>
              </a:rPr>
              <a:t>. Shown is the expression level of </a:t>
            </a:r>
            <a:r>
              <a:rPr lang="en-US" sz="1200" b="0" i="1" kern="1200" dirty="0" err="1" smtClean="0">
                <a:solidFill>
                  <a:schemeClr val="tx1"/>
                </a:solidFill>
                <a:effectLst/>
                <a:latin typeface="+mn-lt"/>
                <a:ea typeface="+mn-ea"/>
                <a:cs typeface="+mn-cs"/>
              </a:rPr>
              <a:t>Batf</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y</a:t>
            </a:r>
            <a:r>
              <a:rPr lang="en-US" sz="1200" b="0" i="0" kern="1200" dirty="0" smtClean="0">
                <a:solidFill>
                  <a:schemeClr val="tx1"/>
                </a:solidFill>
                <a:effectLst/>
                <a:latin typeface="+mn-lt"/>
                <a:ea typeface="+mn-ea"/>
                <a:cs typeface="+mn-cs"/>
              </a:rPr>
              <a:t> axis) as a function of the inferred cell-cycle stage (</a:t>
            </a:r>
            <a:r>
              <a:rPr lang="en-US" sz="1200" b="0" i="1" kern="1200" dirty="0" smtClean="0">
                <a:solidFill>
                  <a:schemeClr val="tx1"/>
                </a:solidFill>
                <a:effectLst/>
                <a:latin typeface="+mn-lt"/>
                <a:ea typeface="+mn-ea"/>
                <a:cs typeface="+mn-cs"/>
              </a:rPr>
              <a:t>x</a:t>
            </a:r>
            <a:r>
              <a:rPr lang="en-US" sz="1200" b="0" i="0" kern="1200" dirty="0" smtClean="0">
                <a:solidFill>
                  <a:schemeClr val="tx1"/>
                </a:solidFill>
                <a:effectLst/>
                <a:latin typeface="+mn-lt"/>
                <a:ea typeface="+mn-ea"/>
                <a:cs typeface="+mn-cs"/>
              </a:rPr>
              <a:t> axis), where the level of the T</a:t>
            </a:r>
            <a:r>
              <a:rPr lang="en-US" sz="1200" b="0" i="0" kern="1200" baseline="-25000" dirty="0" smtClean="0">
                <a:solidFill>
                  <a:schemeClr val="tx1"/>
                </a:solidFill>
                <a:effectLst/>
                <a:latin typeface="+mn-lt"/>
                <a:ea typeface="+mn-ea"/>
                <a:cs typeface="+mn-cs"/>
              </a:rPr>
              <a:t>H</a:t>
            </a:r>
            <a:r>
              <a:rPr lang="en-US" sz="1200" b="0" i="0" kern="1200" dirty="0" smtClean="0">
                <a:solidFill>
                  <a:schemeClr val="tx1"/>
                </a:solidFill>
                <a:effectLst/>
                <a:latin typeface="+mn-lt"/>
                <a:ea typeface="+mn-ea"/>
                <a:cs typeface="+mn-cs"/>
              </a:rPr>
              <a:t>2 factor is encoded in color. The interaction between the cell cycle factor and the T</a:t>
            </a:r>
            <a:r>
              <a:rPr lang="en-US" sz="1200" b="0" i="0" kern="1200" baseline="-25000" dirty="0" smtClean="0">
                <a:solidFill>
                  <a:schemeClr val="tx1"/>
                </a:solidFill>
                <a:effectLst/>
                <a:latin typeface="+mn-lt"/>
                <a:ea typeface="+mn-ea"/>
                <a:cs typeface="+mn-cs"/>
              </a:rPr>
              <a:t>H</a:t>
            </a:r>
            <a:r>
              <a:rPr lang="en-US" sz="1200" b="0" i="0" kern="1200" dirty="0" smtClean="0">
                <a:solidFill>
                  <a:schemeClr val="tx1"/>
                </a:solidFill>
                <a:effectLst/>
                <a:latin typeface="+mn-lt"/>
                <a:ea typeface="+mn-ea"/>
                <a:cs typeface="+mn-cs"/>
              </a:rPr>
              <a:t>2 factor can be viewed as the conditional correlation between cell cycle and </a:t>
            </a:r>
            <a:r>
              <a:rPr lang="en-US" sz="1200" b="0" i="1" kern="1200" dirty="0" err="1" smtClean="0">
                <a:solidFill>
                  <a:schemeClr val="tx1"/>
                </a:solidFill>
                <a:effectLst/>
                <a:latin typeface="+mn-lt"/>
                <a:ea typeface="+mn-ea"/>
                <a:cs typeface="+mn-cs"/>
              </a:rPr>
              <a:t>Batf</a:t>
            </a:r>
            <a:r>
              <a:rPr lang="en-US" sz="1200" b="0" i="0" kern="1200" dirty="0" smtClean="0">
                <a:solidFill>
                  <a:schemeClr val="tx1"/>
                </a:solidFill>
                <a:effectLst/>
                <a:latin typeface="+mn-lt"/>
                <a:ea typeface="+mn-ea"/>
                <a:cs typeface="+mn-cs"/>
              </a:rPr>
              <a:t> expression. For fully differentiated cells (high T</a:t>
            </a:r>
            <a:r>
              <a:rPr lang="en-US" sz="1200" b="0" i="0" kern="1200" baseline="-25000" dirty="0" smtClean="0">
                <a:solidFill>
                  <a:schemeClr val="tx1"/>
                </a:solidFill>
                <a:effectLst/>
                <a:latin typeface="+mn-lt"/>
                <a:ea typeface="+mn-ea"/>
                <a:cs typeface="+mn-cs"/>
              </a:rPr>
              <a:t>H</a:t>
            </a:r>
            <a:r>
              <a:rPr lang="en-US" sz="1200" b="0" i="0" kern="1200" dirty="0" smtClean="0">
                <a:solidFill>
                  <a:schemeClr val="tx1"/>
                </a:solidFill>
                <a:effectLst/>
                <a:latin typeface="+mn-lt"/>
                <a:ea typeface="+mn-ea"/>
                <a:cs typeface="+mn-cs"/>
              </a:rPr>
              <a:t>2 factor), there is a strong correlation between cell cycle and gene expression (red dashed line, steep slope). In contrast, for partially differentiated cells (negative T</a:t>
            </a:r>
            <a:r>
              <a:rPr lang="en-US" sz="1200" b="0" i="0" kern="1200" baseline="-25000" dirty="0" smtClean="0">
                <a:solidFill>
                  <a:schemeClr val="tx1"/>
                </a:solidFill>
                <a:effectLst/>
                <a:latin typeface="+mn-lt"/>
                <a:ea typeface="+mn-ea"/>
                <a:cs typeface="+mn-cs"/>
              </a:rPr>
              <a:t>H</a:t>
            </a:r>
            <a:r>
              <a:rPr lang="en-US" sz="1200" b="0" i="0" kern="1200" dirty="0" smtClean="0">
                <a:solidFill>
                  <a:schemeClr val="tx1"/>
                </a:solidFill>
                <a:effectLst/>
                <a:latin typeface="+mn-lt"/>
                <a:ea typeface="+mn-ea"/>
                <a:cs typeface="+mn-cs"/>
              </a:rPr>
              <a:t>2 factor) this observed correlation is much weaker (dashed blue line, shallow slope).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Effect of accounting for different hidden factors on gene-gene correlations. The number of significant edges in the gene-gene correlation network (</a:t>
            </a:r>
            <a:r>
              <a:rPr lang="en-US" sz="1200" b="0" i="1" kern="1200" dirty="0" smtClean="0">
                <a:solidFill>
                  <a:schemeClr val="tx1"/>
                </a:solidFill>
                <a:effectLst/>
                <a:latin typeface="+mn-lt"/>
                <a:ea typeface="+mn-ea"/>
                <a:cs typeface="+mn-cs"/>
              </a:rPr>
              <a:t>P</a:t>
            </a:r>
            <a:r>
              <a:rPr lang="en-US" sz="1200" b="0" i="0" kern="1200" dirty="0" smtClean="0">
                <a:solidFill>
                  <a:schemeClr val="tx1"/>
                </a:solidFill>
                <a:effectLst/>
                <a:latin typeface="+mn-lt"/>
                <a:ea typeface="+mn-ea"/>
                <a:cs typeface="+mn-cs"/>
              </a:rPr>
              <a:t>&lt; 0.05, </a:t>
            </a:r>
            <a:r>
              <a:rPr lang="en-US" sz="1200" b="0" i="0" kern="1200" dirty="0" err="1" smtClean="0">
                <a:solidFill>
                  <a:schemeClr val="tx1"/>
                </a:solidFill>
                <a:effectLst/>
                <a:latin typeface="+mn-lt"/>
                <a:ea typeface="+mn-ea"/>
                <a:cs typeface="+mn-cs"/>
              </a:rPr>
              <a:t>Bonferroni</a:t>
            </a:r>
            <a:r>
              <a:rPr lang="en-US" sz="1200" b="0" i="0" kern="1200" dirty="0" smtClean="0">
                <a:solidFill>
                  <a:schemeClr val="tx1"/>
                </a:solidFill>
                <a:effectLst/>
                <a:latin typeface="+mn-lt"/>
                <a:ea typeface="+mn-ea"/>
                <a:cs typeface="+mn-cs"/>
              </a:rPr>
              <a:t> adjusted) decreased by over an order of magnitude after correcting for cell cycle; subsequently accounting for T</a:t>
            </a:r>
            <a:r>
              <a:rPr lang="en-US" sz="1200" b="0" i="0" kern="1200" baseline="-25000" dirty="0" smtClean="0">
                <a:solidFill>
                  <a:schemeClr val="tx1"/>
                </a:solidFill>
                <a:effectLst/>
                <a:latin typeface="+mn-lt"/>
                <a:ea typeface="+mn-ea"/>
                <a:cs typeface="+mn-cs"/>
              </a:rPr>
              <a:t>H</a:t>
            </a:r>
            <a:r>
              <a:rPr lang="en-US" sz="1200" b="0" i="0" kern="1200" dirty="0" smtClean="0">
                <a:solidFill>
                  <a:schemeClr val="tx1"/>
                </a:solidFill>
                <a:effectLst/>
                <a:latin typeface="+mn-lt"/>
                <a:ea typeface="+mn-ea"/>
                <a:cs typeface="+mn-cs"/>
              </a:rPr>
              <a:t>2 differentiation resulted in a similar reduction of gene-gene correlations. Finally, accounting for the interaction between T</a:t>
            </a:r>
            <a:r>
              <a:rPr lang="en-US" sz="1200" b="0" i="0" kern="1200" baseline="-25000" dirty="0" smtClean="0">
                <a:solidFill>
                  <a:schemeClr val="tx1"/>
                </a:solidFill>
                <a:effectLst/>
                <a:latin typeface="+mn-lt"/>
                <a:ea typeface="+mn-ea"/>
                <a:cs typeface="+mn-cs"/>
              </a:rPr>
              <a:t>H</a:t>
            </a:r>
            <a:r>
              <a:rPr lang="en-US" sz="1200" b="0" i="0" kern="1200" dirty="0" smtClean="0">
                <a:solidFill>
                  <a:schemeClr val="tx1"/>
                </a:solidFill>
                <a:effectLst/>
                <a:latin typeface="+mn-lt"/>
                <a:ea typeface="+mn-ea"/>
                <a:cs typeface="+mn-cs"/>
              </a:rPr>
              <a:t>2 and cell cycle yielded an additional reduction of almost 50% of the remaining gene-gene correlations, suggesting that cell cycle and T</a:t>
            </a:r>
            <a:r>
              <a:rPr lang="en-US" sz="1200" b="0" i="0" kern="1200" baseline="-25000" dirty="0" smtClean="0">
                <a:solidFill>
                  <a:schemeClr val="tx1"/>
                </a:solidFill>
                <a:effectLst/>
                <a:latin typeface="+mn-lt"/>
                <a:ea typeface="+mn-ea"/>
                <a:cs typeface="+mn-cs"/>
              </a:rPr>
              <a:t>H</a:t>
            </a:r>
            <a:r>
              <a:rPr lang="en-US" sz="1200" b="0" i="0" kern="1200" dirty="0" smtClean="0">
                <a:solidFill>
                  <a:schemeClr val="tx1"/>
                </a:solidFill>
                <a:effectLst/>
                <a:latin typeface="+mn-lt"/>
                <a:ea typeface="+mn-ea"/>
                <a:cs typeface="+mn-cs"/>
              </a:rPr>
              <a:t>2 differentiation are the predominant source of gene-gene correlations in this data set.</a:t>
            </a:r>
            <a:endParaRPr lang="en-US" dirty="0"/>
          </a:p>
        </p:txBody>
      </p:sp>
      <p:sp>
        <p:nvSpPr>
          <p:cNvPr id="4" name="Slide Number Placeholder 3"/>
          <p:cNvSpPr>
            <a:spLocks noGrp="1"/>
          </p:cNvSpPr>
          <p:nvPr>
            <p:ph type="sldNum" sz="quarter" idx="10"/>
          </p:nvPr>
        </p:nvSpPr>
        <p:spPr/>
        <p:txBody>
          <a:bodyPr/>
          <a:lstStyle/>
          <a:p>
            <a:fld id="{3A854405-9EC4-2B4F-A125-5A20FD44B45B}" type="slidenum">
              <a:rPr lang="en-US" smtClean="0"/>
              <a:t>16</a:t>
            </a:fld>
            <a:endParaRPr lang="en-US"/>
          </a:p>
        </p:txBody>
      </p:sp>
    </p:spTree>
    <p:extLst>
      <p:ext uri="{BB962C8B-B14F-4D97-AF65-F5344CB8AC3E}">
        <p14:creationId xmlns:p14="http://schemas.microsoft.com/office/powerpoint/2010/main" val="2035938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Unbiased clustering approaches based on principal component analysis (PCA)-like methods</a:t>
            </a:r>
            <a:r>
              <a:rPr lang="en-US" sz="1200" b="0" i="0" u="none" strike="noStrike" kern="1200" baseline="30000" dirty="0" smtClean="0">
                <a:solidFill>
                  <a:schemeClr val="tx1"/>
                </a:solidFill>
                <a:effectLst/>
                <a:latin typeface="+mn-lt"/>
                <a:ea typeface="+mn-ea"/>
                <a:cs typeface="+mn-cs"/>
                <a:hlinkClick r:id="rId3" tooltip="Treutlein, B. et al. Reconstructing lineage hierarchies of the distal lung epithelium using single-cell RNA-seq. Nature 509, 371-375 (2014)."/>
              </a:rPr>
              <a:t>62</a:t>
            </a:r>
            <a:r>
              <a:rPr lang="en-US" sz="1200" b="0" i="0" kern="1200" baseline="30000" dirty="0" smtClean="0">
                <a:solidFill>
                  <a:schemeClr val="tx1"/>
                </a:solidFill>
                <a:effectLst/>
                <a:latin typeface="+mn-lt"/>
                <a:ea typeface="+mn-ea"/>
                <a:cs typeface="+mn-cs"/>
              </a:rPr>
              <a:t>, </a:t>
            </a:r>
            <a:r>
              <a:rPr lang="en-US" sz="1200" b="0" i="0" u="none" strike="noStrike" kern="1200" baseline="30000" dirty="0" smtClean="0">
                <a:solidFill>
                  <a:schemeClr val="tx1"/>
                </a:solidFill>
                <a:effectLst/>
                <a:latin typeface="+mn-lt"/>
                <a:ea typeface="+mn-ea"/>
                <a:cs typeface="+mn-cs"/>
                <a:hlinkClick r:id="rId4" tooltip="Durruthy-Durruthy, R. et al. Reconstruction of the mouse otocyst and early neuroblast lineage at single-cell resolution. Cell 157, 964-978 (2014)."/>
              </a:rPr>
              <a:t>63</a:t>
            </a:r>
            <a:r>
              <a:rPr lang="en-US" sz="1200" b="0" i="0" kern="1200" baseline="30000" dirty="0" smtClean="0">
                <a:solidFill>
                  <a:schemeClr val="tx1"/>
                </a:solidFill>
                <a:effectLst/>
                <a:latin typeface="+mn-lt"/>
                <a:ea typeface="+mn-ea"/>
                <a:cs typeface="+mn-cs"/>
              </a:rPr>
              <a:t>, </a:t>
            </a:r>
            <a:r>
              <a:rPr lang="en-US" sz="1200" b="0" i="0" u="none" strike="noStrike" kern="1200" baseline="30000" dirty="0" smtClean="0">
                <a:solidFill>
                  <a:schemeClr val="tx1"/>
                </a:solidFill>
                <a:effectLst/>
                <a:latin typeface="+mn-lt"/>
                <a:ea typeface="+mn-ea"/>
                <a:cs typeface="+mn-cs"/>
                <a:hlinkClick r:id="rId5" tooltip="Trapnell, C. et al. The dynamics and regulators of cell fate decisions are revealed by pseudotemporal ordering of single cells. Nature Biotech. 32, 381-386 (2014). This paper describes a computational approach to reconstruct a pseudotemporal order from multiple scRNA-seq snapshot experiments, for example, along a differentiation trajectory."/>
              </a:rPr>
              <a:t>66</a:t>
            </a:r>
            <a:r>
              <a:rPr lang="en-US" sz="1200" b="0" i="0" kern="1200" dirty="0" smtClean="0">
                <a:solidFill>
                  <a:schemeClr val="tx1"/>
                </a:solidFill>
                <a:effectLst/>
                <a:latin typeface="+mn-lt"/>
                <a:ea typeface="+mn-ea"/>
                <a:cs typeface="+mn-cs"/>
              </a:rPr>
              <a:t>can be used on a mixed population of cells, to either map them along a differentiation cascade or cluster them into new cell types</a:t>
            </a:r>
            <a:r>
              <a:rPr lang="en-US" sz="1200" b="0" i="0" u="none" strike="noStrike" kern="1200" baseline="30000" dirty="0" smtClean="0">
                <a:solidFill>
                  <a:schemeClr val="tx1"/>
                </a:solidFill>
                <a:effectLst/>
                <a:latin typeface="+mn-lt"/>
                <a:ea typeface="+mn-ea"/>
                <a:cs typeface="+mn-cs"/>
                <a:hlinkClick r:id="rId6" tooltip="Kharchenko, P. V., Silberstein, L. &amp; Scadden, D. T. Bayesian approach to single-cell differential expression analysis. Nature Methods 11, 740-742 (2014). This paper presents a Bayesian approach to test for differential gene expression in scRNA-seq studies. This approach extends methods for bulk RNA-seq (for example, reference 50) by accounting for single-cell-specific noise, such as dropout events and amplification biases."/>
              </a:rPr>
              <a:t>55</a:t>
            </a:r>
            <a:r>
              <a:rPr lang="en-US" sz="1200" b="0" i="0" kern="1200" baseline="30000" dirty="0" smtClean="0">
                <a:solidFill>
                  <a:schemeClr val="tx1"/>
                </a:solidFill>
                <a:effectLst/>
                <a:latin typeface="+mn-lt"/>
                <a:ea typeface="+mn-ea"/>
                <a:cs typeface="+mn-cs"/>
              </a:rPr>
              <a:t>, </a:t>
            </a:r>
            <a:r>
              <a:rPr lang="en-US" sz="1200" b="0" i="0" u="none" strike="noStrike" kern="1200" baseline="30000" dirty="0" smtClean="0">
                <a:solidFill>
                  <a:schemeClr val="tx1"/>
                </a:solidFill>
                <a:effectLst/>
                <a:latin typeface="+mn-lt"/>
                <a:ea typeface="+mn-ea"/>
                <a:cs typeface="+mn-cs"/>
                <a:hlinkClick r:id="rId7" tooltip="Stegle, O., Parts, L., Durbin, R. &amp; Winn, J. A. Bayesian framework to account for complex non-genetic factors in gene expression levels greatly increases power in eQTL studies. PLoS Comput. Biol. 6, e1000770 (2010)."/>
              </a:rPr>
              <a:t>58</a:t>
            </a:r>
            <a:r>
              <a:rPr lang="en-US" sz="1200" b="0" i="0" kern="1200" dirty="0" smtClean="0">
                <a:solidFill>
                  <a:schemeClr val="tx1"/>
                </a:solidFill>
                <a:effectLst/>
                <a:latin typeface="+mn-lt"/>
                <a:ea typeface="+mn-ea"/>
                <a:cs typeface="+mn-cs"/>
              </a:rPr>
              <a:t>. Subsequently, the newly identified cascades or populations can be characterized, and new marker genes can be found by identifying genes or transcript isoforms that are differentially expressed between the populations.</a:t>
            </a:r>
            <a:endParaRPr lang="en-US" dirty="0"/>
          </a:p>
        </p:txBody>
      </p:sp>
      <p:sp>
        <p:nvSpPr>
          <p:cNvPr id="4" name="Slide Number Placeholder 3"/>
          <p:cNvSpPr>
            <a:spLocks noGrp="1"/>
          </p:cNvSpPr>
          <p:nvPr>
            <p:ph type="sldNum" sz="quarter" idx="10"/>
          </p:nvPr>
        </p:nvSpPr>
        <p:spPr/>
        <p:txBody>
          <a:bodyPr/>
          <a:lstStyle/>
          <a:p>
            <a:fld id="{3A854405-9EC4-2B4F-A125-5A20FD44B45B}" type="slidenum">
              <a:rPr lang="en-US" smtClean="0"/>
              <a:t>18</a:t>
            </a:fld>
            <a:endParaRPr lang="en-US"/>
          </a:p>
        </p:txBody>
      </p:sp>
    </p:spTree>
    <p:extLst>
      <p:ext uri="{BB962C8B-B14F-4D97-AF65-F5344CB8AC3E}">
        <p14:creationId xmlns:p14="http://schemas.microsoft.com/office/powerpoint/2010/main" val="1189744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Hand-picked single </a:t>
            </a:r>
            <a:r>
              <a:rPr lang="en-US" sz="1200" b="0" i="0" kern="1200" dirty="0" err="1" smtClean="0">
                <a:solidFill>
                  <a:schemeClr val="tx1"/>
                </a:solidFill>
                <a:effectLst/>
                <a:latin typeface="+mn-lt"/>
                <a:ea typeface="+mn-ea"/>
                <a:cs typeface="+mn-cs"/>
              </a:rPr>
              <a:t>mESCs</a:t>
            </a:r>
            <a:r>
              <a:rPr lang="en-US" sz="1200" b="0" i="0" kern="1200" dirty="0" smtClean="0">
                <a:solidFill>
                  <a:schemeClr val="tx1"/>
                </a:solidFill>
                <a:effectLst/>
                <a:latin typeface="+mn-lt"/>
                <a:ea typeface="+mn-ea"/>
                <a:cs typeface="+mn-cs"/>
              </a:rPr>
              <a:t> were spiked with foreign RNA (left) and sequenced with a modified CEL-Seq</a:t>
            </a:r>
            <a:r>
              <a:rPr lang="en-US" sz="1200" b="0" i="0" u="none" strike="noStrike" kern="1200" baseline="30000" dirty="0" smtClean="0">
                <a:solidFill>
                  <a:schemeClr val="tx1"/>
                </a:solidFill>
                <a:effectLst/>
                <a:latin typeface="+mn-lt"/>
                <a:ea typeface="+mn-ea"/>
                <a:cs typeface="+mn-cs"/>
                <a:hlinkClick r:id="rId3" tooltip="Hashimshony, T., Wagner, F., Sher, N. &amp; Yanai, I. Cell Rep. 2, 666-673 (2012)."/>
              </a:rPr>
              <a:t>3</a:t>
            </a:r>
            <a:r>
              <a:rPr lang="en-US" sz="1200" b="0" i="0" kern="1200" dirty="0" smtClean="0">
                <a:solidFill>
                  <a:schemeClr val="tx1"/>
                </a:solidFill>
                <a:effectLst/>
                <a:latin typeface="+mn-lt"/>
                <a:ea typeface="+mn-ea"/>
                <a:cs typeface="+mn-cs"/>
              </a:rPr>
              <a:t> protocol (Online </a:t>
            </a:r>
            <a:r>
              <a:rPr lang="en-US" sz="1200" b="0" i="0" u="none" strike="noStrike" kern="1200" dirty="0" smtClean="0">
                <a:solidFill>
                  <a:schemeClr val="tx1"/>
                </a:solidFill>
                <a:effectLst/>
                <a:latin typeface="+mn-lt"/>
                <a:ea typeface="+mn-ea"/>
                <a:cs typeface="+mn-cs"/>
                <a:hlinkClick r:id="rId4"/>
              </a:rPr>
              <a:t>Methods</a:t>
            </a:r>
            <a:r>
              <a:rPr lang="en-US" sz="1200" b="0" i="0" kern="1200" dirty="0" smtClean="0">
                <a:solidFill>
                  <a:schemeClr val="tx1"/>
                </a:solidFill>
                <a:effectLst/>
                <a:latin typeface="+mn-lt"/>
                <a:ea typeface="+mn-ea"/>
                <a:cs typeface="+mn-cs"/>
              </a:rPr>
              <a:t>). To measure technical noise, RNA aliquots from bulk cells were treated likewise (right).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CV computed on the basis of transcripts per million (TPM) versus reads per million (RPM). The diagonal (red solid line) and twofold change intervals (red dashed lines) are indicated.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CV across control samples as a function of average expression. Blue line indicates CV for a hypothetical </a:t>
            </a:r>
            <a:r>
              <a:rPr lang="en-US" sz="1200" b="0" i="0" kern="1200" dirty="0" err="1" smtClean="0">
                <a:solidFill>
                  <a:schemeClr val="tx1"/>
                </a:solidFill>
                <a:effectLst/>
                <a:latin typeface="+mn-lt"/>
                <a:ea typeface="+mn-ea"/>
                <a:cs typeface="+mn-cs"/>
              </a:rPr>
              <a:t>Poissonian</a:t>
            </a:r>
            <a:r>
              <a:rPr lang="en-US" sz="1200" b="0" i="0" kern="1200" dirty="0" smtClean="0">
                <a:solidFill>
                  <a:schemeClr val="tx1"/>
                </a:solidFill>
                <a:effectLst/>
                <a:latin typeface="+mn-lt"/>
                <a:ea typeface="+mn-ea"/>
                <a:cs typeface="+mn-cs"/>
              </a:rPr>
              <a:t> distribution; dashed line represents CV computed from the </a:t>
            </a:r>
            <a:r>
              <a:rPr lang="en-US" sz="1200" b="0" i="0" kern="1200" dirty="0" err="1" smtClean="0">
                <a:solidFill>
                  <a:schemeClr val="tx1"/>
                </a:solidFill>
                <a:effectLst/>
                <a:latin typeface="+mn-lt"/>
                <a:ea typeface="+mn-ea"/>
                <a:cs typeface="+mn-cs"/>
              </a:rPr>
              <a:t>s.d.</a:t>
            </a:r>
            <a:r>
              <a:rPr lang="en-US" sz="1200" b="0" i="0" kern="1200" dirty="0" smtClean="0">
                <a:solidFill>
                  <a:schemeClr val="tx1"/>
                </a:solidFill>
                <a:effectLst/>
                <a:latin typeface="+mn-lt"/>
                <a:ea typeface="+mn-ea"/>
                <a:cs typeface="+mn-cs"/>
              </a:rPr>
              <a:t> of </a:t>
            </a:r>
            <a:r>
              <a:rPr lang="en-US" sz="1200" b="0" i="1" kern="1200" dirty="0" smtClean="0">
                <a:solidFill>
                  <a:schemeClr val="tx1"/>
                </a:solidFill>
                <a:effectLst/>
                <a:latin typeface="+mn-lt"/>
                <a:ea typeface="+mn-ea"/>
                <a:cs typeface="+mn-cs"/>
              </a:rPr>
              <a:t>β</a:t>
            </a:r>
            <a:r>
              <a:rPr lang="en-US" sz="1200" b="0" i="0" kern="1200" dirty="0" smtClean="0">
                <a:solidFill>
                  <a:schemeClr val="tx1"/>
                </a:solidFill>
                <a:effectLst/>
                <a:latin typeface="+mn-lt"/>
                <a:ea typeface="+mn-ea"/>
                <a:cs typeface="+mn-cs"/>
              </a:rPr>
              <a:t>, i.e., for global tube-to-tube variability. (</a:t>
            </a:r>
            <a:r>
              <a:rPr lang="en-US" sz="1200" b="1" i="0"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Count distribution of </a:t>
            </a:r>
            <a:r>
              <a:rPr lang="en-US" sz="1200" b="0" i="1" kern="1200" dirty="0" smtClean="0">
                <a:solidFill>
                  <a:schemeClr val="tx1"/>
                </a:solidFill>
                <a:effectLst/>
                <a:latin typeface="+mn-lt"/>
                <a:ea typeface="+mn-ea"/>
                <a:cs typeface="+mn-cs"/>
              </a:rPr>
              <a:t>Pou5f1</a:t>
            </a:r>
            <a:r>
              <a:rPr lang="en-US" sz="1200" b="0" i="0" kern="1200" dirty="0" smtClean="0">
                <a:solidFill>
                  <a:schemeClr val="tx1"/>
                </a:solidFill>
                <a:effectLst/>
                <a:latin typeface="+mn-lt"/>
                <a:ea typeface="+mn-ea"/>
                <a:cs typeface="+mn-cs"/>
              </a:rPr>
              <a:t> transcripts across cells and controls (dashed lines) fitted by negative binomials (solid lines). (</a:t>
            </a:r>
            <a:r>
              <a:rPr lang="en-US" sz="1200" b="1" i="0" kern="1200" dirty="0" smtClean="0">
                <a:solidFill>
                  <a:schemeClr val="tx1"/>
                </a:solidFill>
                <a:effectLst/>
                <a:latin typeface="+mn-lt"/>
                <a:ea typeface="+mn-ea"/>
                <a:cs typeface="+mn-cs"/>
              </a:rPr>
              <a:t>e</a:t>
            </a:r>
            <a:r>
              <a:rPr lang="en-US" sz="1200" b="0" i="0" kern="1200" dirty="0" smtClean="0">
                <a:solidFill>
                  <a:schemeClr val="tx1"/>
                </a:solidFill>
                <a:effectLst/>
                <a:latin typeface="+mn-lt"/>
                <a:ea typeface="+mn-ea"/>
                <a:cs typeface="+mn-cs"/>
              </a:rPr>
              <a:t>) Different functions were fitted to the count distribution in cells and controls. The goodness of fit was assessed by a </a:t>
            </a:r>
            <a:r>
              <a:rPr lang="en-US" sz="1200" b="0" i="1" kern="1200" dirty="0" smtClean="0">
                <a:solidFill>
                  <a:schemeClr val="tx1"/>
                </a:solidFill>
                <a:effectLst/>
                <a:latin typeface="+mn-lt"/>
                <a:ea typeface="+mn-ea"/>
                <a:cs typeface="+mn-cs"/>
              </a:rPr>
              <a:t>χ</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test. The bar plot shows the number of genes for which a given distribution was not rejected (</a:t>
            </a:r>
            <a:r>
              <a:rPr lang="en-US" sz="1200" b="0" i="1" kern="1200" dirty="0" smtClean="0">
                <a:solidFill>
                  <a:schemeClr val="tx1"/>
                </a:solidFill>
                <a:effectLst/>
                <a:latin typeface="+mn-lt"/>
                <a:ea typeface="+mn-ea"/>
                <a:cs typeface="+mn-cs"/>
              </a:rPr>
              <a:t>χ</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test </a:t>
            </a:r>
            <a:r>
              <a:rPr lang="en-US" sz="1200" b="0" i="1" kern="1200" dirty="0" smtClean="0">
                <a:solidFill>
                  <a:schemeClr val="tx1"/>
                </a:solidFill>
                <a:effectLst/>
                <a:latin typeface="+mn-lt"/>
                <a:ea typeface="+mn-ea"/>
                <a:cs typeface="+mn-cs"/>
              </a:rPr>
              <a:t>P</a:t>
            </a:r>
            <a:r>
              <a:rPr lang="en-US" sz="1200" b="0" i="0" kern="1200" dirty="0" smtClean="0">
                <a:solidFill>
                  <a:schemeClr val="tx1"/>
                </a:solidFill>
                <a:effectLst/>
                <a:latin typeface="+mn-lt"/>
                <a:ea typeface="+mn-ea"/>
                <a:cs typeface="+mn-cs"/>
              </a:rPr>
              <a:t> &gt; 0.01).</a:t>
            </a:r>
            <a:endParaRPr lang="en-US" dirty="0"/>
          </a:p>
        </p:txBody>
      </p:sp>
      <p:sp>
        <p:nvSpPr>
          <p:cNvPr id="4" name="Slide Number Placeholder 3"/>
          <p:cNvSpPr>
            <a:spLocks noGrp="1"/>
          </p:cNvSpPr>
          <p:nvPr>
            <p:ph type="sldNum" sz="quarter" idx="10"/>
          </p:nvPr>
        </p:nvSpPr>
        <p:spPr/>
        <p:txBody>
          <a:bodyPr/>
          <a:lstStyle/>
          <a:p>
            <a:fld id="{3A854405-9EC4-2B4F-A125-5A20FD44B45B}" type="slidenum">
              <a:rPr lang="en-US" smtClean="0"/>
              <a:t>20</a:t>
            </a:fld>
            <a:endParaRPr lang="en-US"/>
          </a:p>
        </p:txBody>
      </p:sp>
    </p:spTree>
    <p:extLst>
      <p:ext uri="{BB962C8B-B14F-4D97-AF65-F5344CB8AC3E}">
        <p14:creationId xmlns:p14="http://schemas.microsoft.com/office/powerpoint/2010/main" val="552028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Schematic of transcript normalization for model I.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Linear regression of the transcript counts on the predicted spike-in molecule numbers. Different slopes reflect varying efficiencies between samples. (</a:t>
            </a:r>
            <a:r>
              <a:rPr lang="en-US" sz="1200" b="1" i="0" kern="1200" dirty="0" err="1" smtClean="0">
                <a:solidFill>
                  <a:schemeClr val="tx1"/>
                </a:solidFill>
                <a:effectLst/>
                <a:latin typeface="+mn-lt"/>
                <a:ea typeface="+mn-ea"/>
                <a:cs typeface="+mn-cs"/>
              </a:rPr>
              <a:t>c</a:t>
            </a:r>
            <a:r>
              <a:rPr lang="en-US" sz="1200" b="0" i="0" kern="1200" dirty="0" err="1" smtClean="0">
                <a:solidFill>
                  <a:schemeClr val="tx1"/>
                </a:solidFill>
                <a:effectLst/>
                <a:latin typeface="+mn-lt"/>
                <a:ea typeface="+mn-ea"/>
                <a:cs typeface="+mn-cs"/>
              </a:rPr>
              <a:t>,</a:t>
            </a:r>
            <a:r>
              <a:rPr lang="en-US" sz="1200" b="1" i="0" kern="1200" dirty="0" err="1"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CV as a function of average expression in cells and controls with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and without (</a:t>
            </a:r>
            <a:r>
              <a:rPr lang="en-US" sz="1200" b="1" i="0"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count normalization. Predictions are indicated for model I in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and models II and III in </a:t>
            </a:r>
            <a:r>
              <a:rPr lang="en-US" sz="1200" b="1" i="0"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The moving average and the CV for </a:t>
            </a:r>
            <a:r>
              <a:rPr lang="en-US" sz="1200" b="0" i="0" kern="1200" dirty="0" err="1" smtClean="0">
                <a:solidFill>
                  <a:schemeClr val="tx1"/>
                </a:solidFill>
                <a:effectLst/>
                <a:latin typeface="+mn-lt"/>
                <a:ea typeface="+mn-ea"/>
                <a:cs typeface="+mn-cs"/>
              </a:rPr>
              <a:t>Poissonian</a:t>
            </a:r>
            <a:r>
              <a:rPr lang="en-US" sz="1200" b="0" i="0" kern="1200" dirty="0" smtClean="0">
                <a:solidFill>
                  <a:schemeClr val="tx1"/>
                </a:solidFill>
                <a:effectLst/>
                <a:latin typeface="+mn-lt"/>
                <a:ea typeface="+mn-ea"/>
                <a:cs typeface="+mn-cs"/>
              </a:rPr>
              <a:t> noise are also shown. (</a:t>
            </a:r>
            <a:r>
              <a:rPr lang="en-US" sz="1200" b="1" i="0" kern="1200" dirty="0" smtClean="0">
                <a:solidFill>
                  <a:schemeClr val="tx1"/>
                </a:solidFill>
                <a:effectLst/>
                <a:latin typeface="+mn-lt"/>
                <a:ea typeface="+mn-ea"/>
                <a:cs typeface="+mn-cs"/>
              </a:rPr>
              <a:t>e</a:t>
            </a:r>
            <a:r>
              <a:rPr lang="en-US" sz="1200" b="0" i="0" kern="1200" dirty="0" smtClean="0">
                <a:solidFill>
                  <a:schemeClr val="tx1"/>
                </a:solidFill>
                <a:effectLst/>
                <a:latin typeface="+mn-lt"/>
                <a:ea typeface="+mn-ea"/>
                <a:cs typeface="+mn-cs"/>
              </a:rPr>
              <a:t>) Schematic of biological noise inference. Cell-to-cell noise (red) was fitted by a negative binomial, and a </a:t>
            </a:r>
            <a:r>
              <a:rPr lang="en-US" sz="1200" b="0" i="0" kern="1200" dirty="0" err="1" smtClean="0">
                <a:solidFill>
                  <a:schemeClr val="tx1"/>
                </a:solidFill>
                <a:effectLst/>
                <a:latin typeface="+mn-lt"/>
                <a:ea typeface="+mn-ea"/>
                <a:cs typeface="+mn-cs"/>
              </a:rPr>
              <a:t>deconvolution</a:t>
            </a:r>
            <a:r>
              <a:rPr lang="en-US" sz="1200" b="0" i="0" kern="1200" dirty="0" smtClean="0">
                <a:solidFill>
                  <a:schemeClr val="tx1"/>
                </a:solidFill>
                <a:effectLst/>
                <a:latin typeface="+mn-lt"/>
                <a:ea typeface="+mn-ea"/>
                <a:cs typeface="+mn-cs"/>
              </a:rPr>
              <a:t> of technical noise (gray) yields biological variability (turquoise). Example distributions are shown for </a:t>
            </a:r>
            <a:r>
              <a:rPr lang="en-US" sz="1200" b="0" i="1" kern="1200" dirty="0" smtClean="0">
                <a:solidFill>
                  <a:schemeClr val="tx1"/>
                </a:solidFill>
                <a:effectLst/>
                <a:latin typeface="+mn-lt"/>
                <a:ea typeface="+mn-ea"/>
                <a:cs typeface="+mn-cs"/>
              </a:rPr>
              <a:t>Pou5f1</a:t>
            </a:r>
            <a:r>
              <a:rPr lang="en-US" sz="1200" b="0" i="0" kern="1200" dirty="0" smtClean="0">
                <a:solidFill>
                  <a:schemeClr val="tx1"/>
                </a:solidFill>
                <a:effectLst/>
                <a:latin typeface="+mn-lt"/>
                <a:ea typeface="+mn-ea"/>
                <a:cs typeface="+mn-cs"/>
              </a:rPr>
              <a:t>. Noise distributions are similar for models II and III but narrower for model I owing to the elimination of global variability by normalization.</a:t>
            </a:r>
          </a:p>
        </p:txBody>
      </p:sp>
      <p:sp>
        <p:nvSpPr>
          <p:cNvPr id="4" name="Slide Number Placeholder 3"/>
          <p:cNvSpPr>
            <a:spLocks noGrp="1"/>
          </p:cNvSpPr>
          <p:nvPr>
            <p:ph type="sldNum" sz="quarter" idx="10"/>
          </p:nvPr>
        </p:nvSpPr>
        <p:spPr/>
        <p:txBody>
          <a:bodyPr/>
          <a:lstStyle/>
          <a:p>
            <a:fld id="{3A854405-9EC4-2B4F-A125-5A20FD44B45B}" type="slidenum">
              <a:rPr lang="en-US" smtClean="0"/>
              <a:t>21</a:t>
            </a:fld>
            <a:endParaRPr lang="en-US"/>
          </a:p>
        </p:txBody>
      </p:sp>
    </p:spTree>
    <p:extLst>
      <p:ext uri="{BB962C8B-B14F-4D97-AF65-F5344CB8AC3E}">
        <p14:creationId xmlns:p14="http://schemas.microsoft.com/office/powerpoint/2010/main" val="782992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Pou5f1</a:t>
            </a:r>
            <a:r>
              <a:rPr lang="en-US" sz="1200" b="0" i="0" kern="1200" dirty="0" smtClean="0">
                <a:solidFill>
                  <a:schemeClr val="tx1"/>
                </a:solidFill>
                <a:effectLst/>
                <a:latin typeface="+mn-lt"/>
                <a:ea typeface="+mn-ea"/>
                <a:cs typeface="+mn-cs"/>
              </a:rPr>
              <a:t> transcripts labeled with Cy5 using </a:t>
            </a:r>
            <a:r>
              <a:rPr lang="en-US" sz="1200" b="0" i="0" kern="1200" dirty="0" err="1" smtClean="0">
                <a:solidFill>
                  <a:schemeClr val="tx1"/>
                </a:solidFill>
                <a:effectLst/>
                <a:latin typeface="+mn-lt"/>
                <a:ea typeface="+mn-ea"/>
                <a:cs typeface="+mn-cs"/>
              </a:rPr>
              <a:t>smFISH</a:t>
            </a:r>
            <a:r>
              <a:rPr lang="en-US" sz="1200" b="0" i="0" kern="1200" dirty="0" smtClean="0">
                <a:solidFill>
                  <a:schemeClr val="tx1"/>
                </a:solidFill>
                <a:effectLst/>
                <a:latin typeface="+mn-lt"/>
                <a:ea typeface="+mn-ea"/>
                <a:cs typeface="+mn-cs"/>
              </a:rPr>
              <a:t> in </a:t>
            </a:r>
            <a:r>
              <a:rPr lang="en-US" sz="1200" b="0" i="0" kern="1200" dirty="0" err="1" smtClean="0">
                <a:solidFill>
                  <a:schemeClr val="tx1"/>
                </a:solidFill>
                <a:effectLst/>
                <a:latin typeface="+mn-lt"/>
                <a:ea typeface="+mn-ea"/>
                <a:cs typeface="+mn-cs"/>
              </a:rPr>
              <a:t>mESCs</a:t>
            </a:r>
            <a:r>
              <a:rPr lang="en-US" sz="1200" b="0" i="0" kern="1200" dirty="0" smtClean="0">
                <a:solidFill>
                  <a:schemeClr val="tx1"/>
                </a:solidFill>
                <a:effectLst/>
                <a:latin typeface="+mn-lt"/>
                <a:ea typeface="+mn-ea"/>
                <a:cs typeface="+mn-cs"/>
              </a:rPr>
              <a:t> (maximal </a:t>
            </a:r>
            <a:r>
              <a:rPr lang="en-US" sz="1200" b="0" i="1" kern="1200" dirty="0" smtClean="0">
                <a:solidFill>
                  <a:schemeClr val="tx1"/>
                </a:solidFill>
                <a:effectLst/>
                <a:latin typeface="+mn-lt"/>
                <a:ea typeface="+mn-ea"/>
                <a:cs typeface="+mn-cs"/>
              </a:rPr>
              <a:t>z</a:t>
            </a:r>
            <a:r>
              <a:rPr lang="en-US" sz="1200" b="0" i="0" kern="1200" dirty="0" smtClean="0">
                <a:solidFill>
                  <a:schemeClr val="tx1"/>
                </a:solidFill>
                <a:effectLst/>
                <a:latin typeface="+mn-lt"/>
                <a:ea typeface="+mn-ea"/>
                <a:cs typeface="+mn-cs"/>
              </a:rPr>
              <a:t> projections). Single molecules appear as diffraction-limited spots. Nuclei were stained with DAPI. Scale bar, 10 </a:t>
            </a:r>
            <a:r>
              <a:rPr lang="en-US" sz="1200" b="0" i="0" kern="1200" dirty="0" err="1" smtClean="0">
                <a:solidFill>
                  <a:schemeClr val="tx1"/>
                </a:solidFill>
                <a:effectLst/>
                <a:latin typeface="+mn-lt"/>
                <a:ea typeface="+mn-ea"/>
                <a:cs typeface="+mn-cs"/>
              </a:rPr>
              <a:t>μm</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Count distribution for </a:t>
            </a:r>
            <a:r>
              <a:rPr lang="en-US" sz="1200" b="0" i="0" kern="1200" dirty="0" err="1" smtClean="0">
                <a:solidFill>
                  <a:schemeClr val="tx1"/>
                </a:solidFill>
                <a:effectLst/>
                <a:latin typeface="+mn-lt"/>
                <a:ea typeface="+mn-ea"/>
                <a:cs typeface="+mn-cs"/>
              </a:rPr>
              <a:t>smFISH</a:t>
            </a:r>
            <a:r>
              <a:rPr lang="en-US" sz="1200" b="0" i="0" kern="1200" dirty="0" smtClean="0">
                <a:solidFill>
                  <a:schemeClr val="tx1"/>
                </a:solidFill>
                <a:effectLst/>
                <a:latin typeface="+mn-lt"/>
                <a:ea typeface="+mn-ea"/>
                <a:cs typeface="+mn-cs"/>
              </a:rPr>
              <a:t> on </a:t>
            </a:r>
            <a:r>
              <a:rPr lang="en-US" sz="1200" b="0" i="1" kern="1200" dirty="0" smtClean="0">
                <a:solidFill>
                  <a:schemeClr val="tx1"/>
                </a:solidFill>
                <a:effectLst/>
                <a:latin typeface="+mn-lt"/>
                <a:ea typeface="+mn-ea"/>
                <a:cs typeface="+mn-cs"/>
              </a:rPr>
              <a:t>Pou5f1</a:t>
            </a:r>
            <a:r>
              <a:rPr lang="en-US" sz="1200" b="0" i="0" kern="1200" dirty="0" smtClean="0">
                <a:solidFill>
                  <a:schemeClr val="tx1"/>
                </a:solidFill>
                <a:effectLst/>
                <a:latin typeface="+mn-lt"/>
                <a:ea typeface="+mn-ea"/>
                <a:cs typeface="+mn-cs"/>
              </a:rPr>
              <a:t> (&gt;100 cells) and a negative binomial fit (black line) with uncertainty interval (dashed lines). The </a:t>
            </a:r>
            <a:r>
              <a:rPr lang="en-US" sz="1200" b="0" i="1" kern="1200" dirty="0" smtClean="0">
                <a:solidFill>
                  <a:schemeClr val="tx1"/>
                </a:solidFill>
                <a:effectLst/>
                <a:latin typeface="+mn-lt"/>
                <a:ea typeface="+mn-ea"/>
                <a:cs typeface="+mn-cs"/>
              </a:rPr>
              <a:t>P</a:t>
            </a:r>
            <a:r>
              <a:rPr lang="en-US" sz="1200" b="0" i="0" kern="1200" dirty="0" smtClean="0">
                <a:solidFill>
                  <a:schemeClr val="tx1"/>
                </a:solidFill>
                <a:effectLst/>
                <a:latin typeface="+mn-lt"/>
                <a:ea typeface="+mn-ea"/>
                <a:cs typeface="+mn-cs"/>
              </a:rPr>
              <a:t> value for rejecting a negative binomial was computed by a </a:t>
            </a:r>
            <a:r>
              <a:rPr lang="en-US" sz="1200" b="0" i="1" kern="1200" dirty="0" smtClean="0">
                <a:solidFill>
                  <a:schemeClr val="tx1"/>
                </a:solidFill>
                <a:effectLst/>
                <a:latin typeface="+mn-lt"/>
                <a:ea typeface="+mn-ea"/>
                <a:cs typeface="+mn-cs"/>
              </a:rPr>
              <a:t>χ</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test.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CV measured in cells, as inferred after </a:t>
            </a:r>
            <a:r>
              <a:rPr lang="en-US" sz="1200" b="0" i="0" kern="1200" dirty="0" err="1" smtClean="0">
                <a:solidFill>
                  <a:schemeClr val="tx1"/>
                </a:solidFill>
                <a:effectLst/>
                <a:latin typeface="+mn-lt"/>
                <a:ea typeface="+mn-ea"/>
                <a:cs typeface="+mn-cs"/>
              </a:rPr>
              <a:t>deconvolution</a:t>
            </a:r>
            <a:r>
              <a:rPr lang="en-US" sz="1200" b="0" i="0" kern="1200" dirty="0" smtClean="0">
                <a:solidFill>
                  <a:schemeClr val="tx1"/>
                </a:solidFill>
                <a:effectLst/>
                <a:latin typeface="+mn-lt"/>
                <a:ea typeface="+mn-ea"/>
                <a:cs typeface="+mn-cs"/>
              </a:rPr>
              <a:t> of technical noise and measured with </a:t>
            </a:r>
            <a:r>
              <a:rPr lang="en-US" sz="1200" b="0" i="0" kern="1200" dirty="0" err="1" smtClean="0">
                <a:solidFill>
                  <a:schemeClr val="tx1"/>
                </a:solidFill>
                <a:effectLst/>
                <a:latin typeface="+mn-lt"/>
                <a:ea typeface="+mn-ea"/>
                <a:cs typeface="+mn-cs"/>
              </a:rPr>
              <a:t>smFISH</a:t>
            </a:r>
            <a:r>
              <a:rPr lang="en-US" sz="1200" b="0" i="0" kern="1200" dirty="0" smtClean="0">
                <a:solidFill>
                  <a:schemeClr val="tx1"/>
                </a:solidFill>
                <a:effectLst/>
                <a:latin typeface="+mn-lt"/>
                <a:ea typeface="+mn-ea"/>
                <a:cs typeface="+mn-cs"/>
              </a:rPr>
              <a:t>. In the model I comparison, the CV after normalization of transcript counts without </a:t>
            </a:r>
            <a:r>
              <a:rPr lang="en-US" sz="1200" b="0" i="0" kern="1200" dirty="0" err="1" smtClean="0">
                <a:solidFill>
                  <a:schemeClr val="tx1"/>
                </a:solidFill>
                <a:effectLst/>
                <a:latin typeface="+mn-lt"/>
                <a:ea typeface="+mn-ea"/>
                <a:cs typeface="+mn-cs"/>
              </a:rPr>
              <a:t>deconvolution</a:t>
            </a:r>
            <a:r>
              <a:rPr lang="en-US" sz="1200" b="0" i="0" kern="1200" dirty="0" smtClean="0">
                <a:solidFill>
                  <a:schemeClr val="tx1"/>
                </a:solidFill>
                <a:effectLst/>
                <a:latin typeface="+mn-lt"/>
                <a:ea typeface="+mn-ea"/>
                <a:cs typeface="+mn-cs"/>
              </a:rPr>
              <a:t> of sampling noise is also shown. Error bars are derived from estimated standard errors of the numerical fits. (</a:t>
            </a:r>
            <a:r>
              <a:rPr lang="en-US" sz="1200" b="1" i="0"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z</a:t>
            </a:r>
            <a:r>
              <a:rPr lang="en-US" sz="1200" b="0" i="0" kern="1200" dirty="0" smtClean="0">
                <a:solidFill>
                  <a:schemeClr val="tx1"/>
                </a:solidFill>
                <a:effectLst/>
                <a:latin typeface="+mn-lt"/>
                <a:ea typeface="+mn-ea"/>
                <a:cs typeface="+mn-cs"/>
              </a:rPr>
              <a:t> score of deviations between models and </a:t>
            </a:r>
            <a:r>
              <a:rPr lang="en-US" sz="1200" b="0" i="0" kern="1200" dirty="0" err="1" smtClean="0">
                <a:solidFill>
                  <a:schemeClr val="tx1"/>
                </a:solidFill>
                <a:effectLst/>
                <a:latin typeface="+mn-lt"/>
                <a:ea typeface="+mn-ea"/>
                <a:cs typeface="+mn-cs"/>
              </a:rPr>
              <a:t>smFISH</a:t>
            </a:r>
            <a:r>
              <a:rPr lang="en-US" sz="1200" b="0" i="0" kern="1200" dirty="0" smtClean="0">
                <a:solidFill>
                  <a:schemeClr val="tx1"/>
                </a:solidFill>
                <a:effectLst/>
                <a:latin typeface="+mn-lt"/>
                <a:ea typeface="+mn-ea"/>
                <a:cs typeface="+mn-cs"/>
              </a:rPr>
              <a:t>-based CVs averaged across genes. The </a:t>
            </a:r>
            <a:r>
              <a:rPr lang="en-US" sz="1200" b="0" i="1" kern="1200" dirty="0" smtClean="0">
                <a:solidFill>
                  <a:schemeClr val="tx1"/>
                </a:solidFill>
                <a:effectLst/>
                <a:latin typeface="+mn-lt"/>
                <a:ea typeface="+mn-ea"/>
                <a:cs typeface="+mn-cs"/>
              </a:rPr>
              <a:t>z</a:t>
            </a:r>
            <a:r>
              <a:rPr lang="en-US" sz="1200" b="0" i="0" kern="1200" dirty="0" smtClean="0">
                <a:solidFill>
                  <a:schemeClr val="tx1"/>
                </a:solidFill>
                <a:effectLst/>
                <a:latin typeface="+mn-lt"/>
                <a:ea typeface="+mn-ea"/>
                <a:cs typeface="+mn-cs"/>
              </a:rPr>
              <a:t> score after normalization (Median norm.) of transcript counts without </a:t>
            </a:r>
            <a:r>
              <a:rPr lang="en-US" sz="1200" b="0" i="0" kern="1200" dirty="0" err="1" smtClean="0">
                <a:solidFill>
                  <a:schemeClr val="tx1"/>
                </a:solidFill>
                <a:effectLst/>
                <a:latin typeface="+mn-lt"/>
                <a:ea typeface="+mn-ea"/>
                <a:cs typeface="+mn-cs"/>
              </a:rPr>
              <a:t>deconvolution</a:t>
            </a:r>
            <a:r>
              <a:rPr lang="en-US" sz="1200" b="0" i="0" kern="1200" dirty="0" smtClean="0">
                <a:solidFill>
                  <a:schemeClr val="tx1"/>
                </a:solidFill>
                <a:effectLst/>
                <a:latin typeface="+mn-lt"/>
                <a:ea typeface="+mn-ea"/>
                <a:cs typeface="+mn-cs"/>
              </a:rPr>
              <a:t> of sampling noise is also shown. (</a:t>
            </a:r>
            <a:r>
              <a:rPr lang="en-US" sz="1200" b="1" i="0" kern="1200" dirty="0" smtClean="0">
                <a:solidFill>
                  <a:schemeClr val="tx1"/>
                </a:solidFill>
                <a:effectLst/>
                <a:latin typeface="+mn-lt"/>
                <a:ea typeface="+mn-ea"/>
                <a:cs typeface="+mn-cs"/>
              </a:rPr>
              <a:t>e</a:t>
            </a:r>
            <a:r>
              <a:rPr lang="en-US" sz="1200" b="0" i="0" kern="1200" dirty="0" smtClean="0">
                <a:solidFill>
                  <a:schemeClr val="tx1"/>
                </a:solidFill>
                <a:effectLst/>
                <a:latin typeface="+mn-lt"/>
                <a:ea typeface="+mn-ea"/>
                <a:cs typeface="+mn-cs"/>
              </a:rPr>
              <a:t>) Distribution of </a:t>
            </a:r>
            <a:r>
              <a:rPr lang="en-US" sz="1200" b="0" i="0" kern="1200" dirty="0" err="1" smtClean="0">
                <a:solidFill>
                  <a:schemeClr val="tx1"/>
                </a:solidFill>
                <a:effectLst/>
                <a:latin typeface="+mn-lt"/>
                <a:ea typeface="+mn-ea"/>
                <a:cs typeface="+mn-cs"/>
              </a:rPr>
              <a:t>Fano</a:t>
            </a:r>
            <a:r>
              <a:rPr lang="en-US" sz="1200" b="0" i="0" kern="1200" dirty="0" smtClean="0">
                <a:solidFill>
                  <a:schemeClr val="tx1"/>
                </a:solidFill>
                <a:effectLst/>
                <a:latin typeface="+mn-lt"/>
                <a:ea typeface="+mn-ea"/>
                <a:cs typeface="+mn-cs"/>
              </a:rPr>
              <a:t> factors as measured in cells and controls and as inferred for biological variability using model III. The distribution after normalization of transcript counts without </a:t>
            </a:r>
            <a:r>
              <a:rPr lang="en-US" sz="1200" b="0" i="0" kern="1200" dirty="0" err="1" smtClean="0">
                <a:solidFill>
                  <a:schemeClr val="tx1"/>
                </a:solidFill>
                <a:effectLst/>
                <a:latin typeface="+mn-lt"/>
                <a:ea typeface="+mn-ea"/>
                <a:cs typeface="+mn-cs"/>
              </a:rPr>
              <a:t>deconvolution</a:t>
            </a:r>
            <a:r>
              <a:rPr lang="en-US" sz="1200" b="0" i="0" kern="1200" dirty="0" smtClean="0">
                <a:solidFill>
                  <a:schemeClr val="tx1"/>
                </a:solidFill>
                <a:effectLst/>
                <a:latin typeface="+mn-lt"/>
                <a:ea typeface="+mn-ea"/>
                <a:cs typeface="+mn-cs"/>
              </a:rPr>
              <a:t> of sampling noise is also shown (Median norm.). The inset shows a histogram of log</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fold changes between </a:t>
            </a:r>
            <a:r>
              <a:rPr lang="en-US" sz="1200" b="0" i="0" kern="1200" dirty="0" err="1" smtClean="0">
                <a:solidFill>
                  <a:schemeClr val="tx1"/>
                </a:solidFill>
                <a:effectLst/>
                <a:latin typeface="+mn-lt"/>
                <a:ea typeface="+mn-ea"/>
                <a:cs typeface="+mn-cs"/>
              </a:rPr>
              <a:t>Fano</a:t>
            </a:r>
            <a:r>
              <a:rPr lang="en-US" sz="1200" b="0" i="0" kern="1200" dirty="0" smtClean="0">
                <a:solidFill>
                  <a:schemeClr val="tx1"/>
                </a:solidFill>
                <a:effectLst/>
                <a:latin typeface="+mn-lt"/>
                <a:ea typeface="+mn-ea"/>
                <a:cs typeface="+mn-cs"/>
              </a:rPr>
              <a:t> factors before and after </a:t>
            </a:r>
            <a:r>
              <a:rPr lang="en-US" sz="1200" b="0" i="0" kern="1200" dirty="0" err="1" smtClean="0">
                <a:solidFill>
                  <a:schemeClr val="tx1"/>
                </a:solidFill>
                <a:effectLst/>
                <a:latin typeface="+mn-lt"/>
                <a:ea typeface="+mn-ea"/>
                <a:cs typeface="+mn-cs"/>
              </a:rPr>
              <a:t>deconvolution</a:t>
            </a:r>
            <a:r>
              <a:rPr lang="en-US" sz="1200" b="0" i="0" kern="1200" dirty="0" smtClean="0">
                <a:solidFill>
                  <a:schemeClr val="tx1"/>
                </a:solidFill>
                <a:effectLst/>
                <a:latin typeface="+mn-lt"/>
                <a:ea typeface="+mn-ea"/>
                <a:cs typeface="+mn-cs"/>
              </a:rPr>
              <a:t> of technical noise. (</a:t>
            </a:r>
            <a:r>
              <a:rPr lang="en-US" sz="1200" b="1" i="0" kern="1200" dirty="0" smtClean="0">
                <a:solidFill>
                  <a:schemeClr val="tx1"/>
                </a:solidFill>
                <a:effectLst/>
                <a:latin typeface="+mn-lt"/>
                <a:ea typeface="+mn-ea"/>
                <a:cs typeface="+mn-cs"/>
              </a:rPr>
              <a:t>f</a:t>
            </a:r>
            <a:r>
              <a:rPr lang="en-US" sz="1200" b="0" i="0" kern="1200" dirty="0" smtClean="0">
                <a:solidFill>
                  <a:schemeClr val="tx1"/>
                </a:solidFill>
                <a:effectLst/>
                <a:latin typeface="+mn-lt"/>
                <a:ea typeface="+mn-ea"/>
                <a:cs typeface="+mn-cs"/>
              </a:rPr>
              <a:t>) Scatter plot of </a:t>
            </a:r>
            <a:r>
              <a:rPr lang="en-US" sz="1200" b="0" i="0" kern="1200" dirty="0" err="1" smtClean="0">
                <a:solidFill>
                  <a:schemeClr val="tx1"/>
                </a:solidFill>
                <a:effectLst/>
                <a:latin typeface="+mn-lt"/>
                <a:ea typeface="+mn-ea"/>
                <a:cs typeface="+mn-cs"/>
              </a:rPr>
              <a:t>Fano</a:t>
            </a:r>
            <a:r>
              <a:rPr lang="en-US" sz="1200" b="0" i="0" kern="1200" dirty="0" smtClean="0">
                <a:solidFill>
                  <a:schemeClr val="tx1"/>
                </a:solidFill>
                <a:effectLst/>
                <a:latin typeface="+mn-lt"/>
                <a:ea typeface="+mn-ea"/>
                <a:cs typeface="+mn-cs"/>
              </a:rPr>
              <a:t> factors in the serum versus 2i conditions. Genes that have different </a:t>
            </a:r>
            <a:r>
              <a:rPr lang="en-US" sz="1200" b="0" i="0" kern="1200" dirty="0" err="1" smtClean="0">
                <a:solidFill>
                  <a:schemeClr val="tx1"/>
                </a:solidFill>
                <a:effectLst/>
                <a:latin typeface="+mn-lt"/>
                <a:ea typeface="+mn-ea"/>
                <a:cs typeface="+mn-cs"/>
              </a:rPr>
              <a:t>Fano</a:t>
            </a:r>
            <a:r>
              <a:rPr lang="en-US" sz="1200" b="0" i="0" kern="1200" dirty="0" smtClean="0">
                <a:solidFill>
                  <a:schemeClr val="tx1"/>
                </a:solidFill>
                <a:effectLst/>
                <a:latin typeface="+mn-lt"/>
                <a:ea typeface="+mn-ea"/>
                <a:cs typeface="+mn-cs"/>
              </a:rPr>
              <a:t> factors within their error bars between the two conditions are colored. Error bars are based on standard errors of fitting parameters.</a:t>
            </a:r>
          </a:p>
        </p:txBody>
      </p:sp>
      <p:sp>
        <p:nvSpPr>
          <p:cNvPr id="4" name="Slide Number Placeholder 3"/>
          <p:cNvSpPr>
            <a:spLocks noGrp="1"/>
          </p:cNvSpPr>
          <p:nvPr>
            <p:ph type="sldNum" sz="quarter" idx="10"/>
          </p:nvPr>
        </p:nvSpPr>
        <p:spPr/>
        <p:txBody>
          <a:bodyPr/>
          <a:lstStyle/>
          <a:p>
            <a:fld id="{3A854405-9EC4-2B4F-A125-5A20FD44B45B}" type="slidenum">
              <a:rPr lang="en-US" smtClean="0"/>
              <a:t>22</a:t>
            </a:fld>
            <a:endParaRPr lang="en-US"/>
          </a:p>
        </p:txBody>
      </p:sp>
    </p:spTree>
    <p:extLst>
      <p:ext uri="{BB962C8B-B14F-4D97-AF65-F5344CB8AC3E}">
        <p14:creationId xmlns:p14="http://schemas.microsoft.com/office/powerpoint/2010/main" val="1496863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flow chart of the steps in analysis of high-throughput RNA sequencing (RNA-</a:t>
            </a:r>
            <a:r>
              <a:rPr lang="en-US" sz="1200" b="0" i="0" kern="1200" dirty="0" err="1" smtClean="0">
                <a:solidFill>
                  <a:schemeClr val="tx1"/>
                </a:solidFill>
                <a:effectLst/>
                <a:latin typeface="+mn-lt"/>
                <a:ea typeface="+mn-ea"/>
                <a:cs typeface="+mn-cs"/>
              </a:rPr>
              <a:t>seq</a:t>
            </a:r>
            <a:r>
              <a:rPr lang="en-US" sz="1200" b="0" i="0" kern="1200" dirty="0" smtClean="0">
                <a:solidFill>
                  <a:schemeClr val="tx1"/>
                </a:solidFill>
                <a:effectLst/>
                <a:latin typeface="+mn-lt"/>
                <a:ea typeface="+mn-ea"/>
                <a:cs typeface="+mn-cs"/>
              </a:rPr>
              <a:t>) data from bulk cell populations and from single cells is shown. Methods that are common to both approaches are shown in purple, whereas key differences in analysis methods between bulk-based RNA-</a:t>
            </a:r>
            <a:r>
              <a:rPr lang="en-US" sz="1200" b="0" i="0" kern="1200" dirty="0" err="1" smtClean="0">
                <a:solidFill>
                  <a:schemeClr val="tx1"/>
                </a:solidFill>
                <a:effectLst/>
                <a:latin typeface="+mn-lt"/>
                <a:ea typeface="+mn-ea"/>
                <a:cs typeface="+mn-cs"/>
              </a:rPr>
              <a:t>seq</a:t>
            </a:r>
            <a:r>
              <a:rPr lang="en-US" sz="1200" b="0" i="0" kern="1200" dirty="0" smtClean="0">
                <a:solidFill>
                  <a:schemeClr val="tx1"/>
                </a:solidFill>
                <a:effectLst/>
                <a:latin typeface="+mn-lt"/>
                <a:ea typeface="+mn-ea"/>
                <a:cs typeface="+mn-cs"/>
              </a:rPr>
              <a:t> and single-cell RNA-</a:t>
            </a:r>
            <a:r>
              <a:rPr lang="en-US" sz="1200" b="0" i="0" kern="1200" dirty="0" err="1" smtClean="0">
                <a:solidFill>
                  <a:schemeClr val="tx1"/>
                </a:solidFill>
                <a:effectLst/>
                <a:latin typeface="+mn-lt"/>
                <a:ea typeface="+mn-ea"/>
                <a:cs typeface="+mn-cs"/>
              </a:rPr>
              <a:t>seq</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scRNA-seq</a:t>
            </a:r>
            <a:r>
              <a:rPr lang="en-US" sz="1200" b="0" i="0" kern="1200" dirty="0" smtClean="0">
                <a:solidFill>
                  <a:schemeClr val="tx1"/>
                </a:solidFill>
                <a:effectLst/>
                <a:latin typeface="+mn-lt"/>
                <a:ea typeface="+mn-ea"/>
                <a:cs typeface="+mn-cs"/>
              </a:rPr>
              <a:t>) are shown in blue and red, respectively. FPKM, fragments per </a:t>
            </a:r>
            <a:r>
              <a:rPr lang="en-US" sz="1200" b="0" i="0" kern="1200" dirty="0" err="1" smtClean="0">
                <a:solidFill>
                  <a:schemeClr val="tx1"/>
                </a:solidFill>
                <a:effectLst/>
                <a:latin typeface="+mn-lt"/>
                <a:ea typeface="+mn-ea"/>
                <a:cs typeface="+mn-cs"/>
              </a:rPr>
              <a:t>kilobase</a:t>
            </a:r>
            <a:r>
              <a:rPr lang="en-US" sz="1200" b="0" i="0" kern="1200" dirty="0" smtClean="0">
                <a:solidFill>
                  <a:schemeClr val="tx1"/>
                </a:solidFill>
                <a:effectLst/>
                <a:latin typeface="+mn-lt"/>
                <a:ea typeface="+mn-ea"/>
                <a:cs typeface="+mn-cs"/>
              </a:rPr>
              <a:t> of exon per million fragments mapped; PCA, principal component analysis.</a:t>
            </a:r>
            <a:endParaRPr lang="en-US" dirty="0"/>
          </a:p>
        </p:txBody>
      </p:sp>
      <p:sp>
        <p:nvSpPr>
          <p:cNvPr id="4" name="Slide Number Placeholder 3"/>
          <p:cNvSpPr>
            <a:spLocks noGrp="1"/>
          </p:cNvSpPr>
          <p:nvPr>
            <p:ph type="sldNum" sz="quarter" idx="10"/>
          </p:nvPr>
        </p:nvSpPr>
        <p:spPr/>
        <p:txBody>
          <a:bodyPr/>
          <a:lstStyle/>
          <a:p>
            <a:fld id="{3A854405-9EC4-2B4F-A125-5A20FD44B45B}" type="slidenum">
              <a:rPr lang="en-US" smtClean="0"/>
              <a:t>5</a:t>
            </a:fld>
            <a:endParaRPr lang="en-US"/>
          </a:p>
        </p:txBody>
      </p:sp>
    </p:spTree>
    <p:extLst>
      <p:ext uri="{BB962C8B-B14F-4D97-AF65-F5344CB8AC3E}">
        <p14:creationId xmlns:p14="http://schemas.microsoft.com/office/powerpoint/2010/main" val="2128987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scRNA-seq</a:t>
            </a:r>
            <a:r>
              <a:rPr lang="en-US" sz="1200" b="0" i="0" kern="1200" dirty="0" smtClean="0">
                <a:solidFill>
                  <a:schemeClr val="tx1"/>
                </a:solidFill>
                <a:effectLst/>
                <a:latin typeface="+mn-lt"/>
                <a:ea typeface="+mn-ea"/>
                <a:cs typeface="+mn-cs"/>
              </a:rPr>
              <a:t>, single-cell RNA sequencing. In this table, some common tools for the analysis of </a:t>
            </a:r>
            <a:r>
              <a:rPr lang="en-US" sz="1200" b="0" i="0" kern="1200" dirty="0" err="1" smtClean="0">
                <a:solidFill>
                  <a:schemeClr val="tx1"/>
                </a:solidFill>
                <a:effectLst/>
                <a:latin typeface="+mn-lt"/>
                <a:ea typeface="+mn-ea"/>
                <a:cs typeface="+mn-cs"/>
              </a:rPr>
              <a:t>scRNA-seq</a:t>
            </a:r>
            <a:r>
              <a:rPr lang="en-US" sz="1200" b="0" i="0" kern="1200" dirty="0" smtClean="0">
                <a:solidFill>
                  <a:schemeClr val="tx1"/>
                </a:solidFill>
                <a:effectLst/>
                <a:latin typeface="+mn-lt"/>
                <a:ea typeface="+mn-ea"/>
                <a:cs typeface="+mn-cs"/>
              </a:rPr>
              <a:t> data are described. We note that this list is not exhaustive, especially in relation to the suggested tools for analyses of bulk RNA-</a:t>
            </a:r>
            <a:r>
              <a:rPr lang="en-US" sz="1200" b="0" i="0" kern="1200" dirty="0" err="1" smtClean="0">
                <a:solidFill>
                  <a:schemeClr val="tx1"/>
                </a:solidFill>
                <a:effectLst/>
                <a:latin typeface="+mn-lt"/>
                <a:ea typeface="+mn-ea"/>
                <a:cs typeface="+mn-cs"/>
              </a:rPr>
              <a:t>seq</a:t>
            </a:r>
            <a:r>
              <a:rPr lang="en-US" sz="1200" b="0" i="0" kern="1200" dirty="0" smtClean="0">
                <a:solidFill>
                  <a:schemeClr val="tx1"/>
                </a:solidFill>
                <a:effectLst/>
                <a:latin typeface="+mn-lt"/>
                <a:ea typeface="+mn-ea"/>
                <a:cs typeface="+mn-cs"/>
              </a:rPr>
              <a:t> data sets, but instead is meant to give some examples of tools that can be used at all stages of </a:t>
            </a:r>
            <a:r>
              <a:rPr lang="en-US" sz="1200" b="0" i="0" kern="1200" dirty="0" err="1" smtClean="0">
                <a:solidFill>
                  <a:schemeClr val="tx1"/>
                </a:solidFill>
                <a:effectLst/>
                <a:latin typeface="+mn-lt"/>
                <a:ea typeface="+mn-ea"/>
                <a:cs typeface="+mn-cs"/>
              </a:rPr>
              <a:t>scRNA-seq</a:t>
            </a:r>
            <a:r>
              <a:rPr lang="en-US" sz="1200" b="0" i="0" kern="1200" dirty="0" smtClean="0">
                <a:solidFill>
                  <a:schemeClr val="tx1"/>
                </a:solidFill>
                <a:effectLst/>
                <a:latin typeface="+mn-lt"/>
                <a:ea typeface="+mn-ea"/>
                <a:cs typeface="+mn-cs"/>
              </a:rPr>
              <a:t> analysis. See Further Information.</a:t>
            </a:r>
            <a:endParaRPr lang="en-US" dirty="0"/>
          </a:p>
        </p:txBody>
      </p:sp>
      <p:sp>
        <p:nvSpPr>
          <p:cNvPr id="4" name="Slide Number Placeholder 3"/>
          <p:cNvSpPr>
            <a:spLocks noGrp="1"/>
          </p:cNvSpPr>
          <p:nvPr>
            <p:ph type="sldNum" sz="quarter" idx="10"/>
          </p:nvPr>
        </p:nvSpPr>
        <p:spPr/>
        <p:txBody>
          <a:bodyPr/>
          <a:lstStyle/>
          <a:p>
            <a:fld id="{3A854405-9EC4-2B4F-A125-5A20FD44B45B}" type="slidenum">
              <a:rPr lang="en-US" smtClean="0"/>
              <a:t>6</a:t>
            </a:fld>
            <a:endParaRPr lang="en-US"/>
          </a:p>
        </p:txBody>
      </p:sp>
    </p:spTree>
    <p:extLst>
      <p:ext uri="{BB962C8B-B14F-4D97-AF65-F5344CB8AC3E}">
        <p14:creationId xmlns:p14="http://schemas.microsoft.com/office/powerpoint/2010/main" val="518890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 Basic quality control steps are shown. After generating single-cell RNA sequencing (</a:t>
            </a:r>
            <a:r>
              <a:rPr lang="en-US" dirty="0" err="1" smtClean="0"/>
              <a:t>scRNA-seq</a:t>
            </a:r>
            <a:r>
              <a:rPr lang="en-US" dirty="0" smtClean="0"/>
              <a:t>) data, a key first step is to assess the quality of the data. In addition to quality metrics developed for bulk RNA-</a:t>
            </a:r>
            <a:r>
              <a:rPr lang="en-US" dirty="0" err="1" smtClean="0"/>
              <a:t>seq</a:t>
            </a:r>
            <a:r>
              <a:rPr lang="en-US" dirty="0" smtClean="0"/>
              <a:t>, it is important to determine whether cells have been captured efficiently and the mRNA fraction amplified faithfully. Two simple but important criteria are to compare the percentage of unmapped reads and the percentage of reads mapped to the external spike-in molecules across cells. Cells in which either of these values is high (grey) are of poor quality and should be discarded, leaving only the higher-quality cells (green) for downstream analyses. b | Spike-ins can be used to model technical variability and examine relative variability in cell size for non-unique molecular identifier (UMI)-based </a:t>
            </a:r>
            <a:r>
              <a:rPr lang="en-US" dirty="0" err="1" smtClean="0"/>
              <a:t>scRNA-seq</a:t>
            </a:r>
            <a:r>
              <a:rPr lang="en-US" dirty="0" smtClean="0"/>
              <a:t> data. If external spike-in molecules are added at the same volume to the RNA mixture from each cell before processing, they can be used to quantify the degree of technical variability across cells and to examine the relationship between technical variation and gene expression (upper panel). The x axis shows average expression levels across cells, and the y axis shows the squared coefficient of variation; blue points are extrinsic spike-in molecules. The red line indicates the fitted relationship between technical noise and gene expression strength. Additionally, by calculating the ratio between the numbers of reads mapped to the spike-in sequences and to the genes from the organism of interest, the relative amount of mRNA contained in each cell can be estimated (lower panel). c | Spike-ins can also be used to model technical variability and to examine relative variability in cell size for UMI-based </a:t>
            </a:r>
            <a:r>
              <a:rPr lang="en-US" dirty="0" err="1" smtClean="0"/>
              <a:t>scRNA-seq</a:t>
            </a:r>
            <a:r>
              <a:rPr lang="en-US" dirty="0" smtClean="0"/>
              <a:t> data. Similar to part b, the upper panel illustrates the relationship between technical noise and expression strength — the difference is that the expression level of each gene is now quantified as the number of unique cDNA molecules. Additionally, spike-ins can be used to quantify the capture efficiency and thus infer the number of mRNA molecules contained in the lysate of each cell (lower panel). Upper panels of parts b and c adapted from Ref. 33 and Ref. 40, respectively, Nature Publishing Group.</a:t>
            </a:r>
            <a:endParaRPr lang="en-US" dirty="0"/>
          </a:p>
        </p:txBody>
      </p:sp>
      <p:sp>
        <p:nvSpPr>
          <p:cNvPr id="4" name="Slide Number Placeholder 3"/>
          <p:cNvSpPr>
            <a:spLocks noGrp="1"/>
          </p:cNvSpPr>
          <p:nvPr>
            <p:ph type="sldNum" sz="quarter" idx="10"/>
          </p:nvPr>
        </p:nvSpPr>
        <p:spPr/>
        <p:txBody>
          <a:bodyPr/>
          <a:lstStyle/>
          <a:p>
            <a:fld id="{3A854405-9EC4-2B4F-A125-5A20FD44B45B}" type="slidenum">
              <a:rPr lang="en-US" smtClean="0"/>
              <a:t>7</a:t>
            </a:fld>
            <a:endParaRPr lang="en-US"/>
          </a:p>
        </p:txBody>
      </p:sp>
    </p:spTree>
    <p:extLst>
      <p:ext uri="{BB962C8B-B14F-4D97-AF65-F5344CB8AC3E}">
        <p14:creationId xmlns:p14="http://schemas.microsoft.com/office/powerpoint/2010/main" val="1057343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 For each gene, the observed expression profile generated from single-cell RNA sequencing (</a:t>
            </a:r>
            <a:r>
              <a:rPr lang="en-US" sz="1200" b="0" i="0" kern="1200" dirty="0" err="1" smtClean="0">
                <a:solidFill>
                  <a:schemeClr val="tx1"/>
                </a:solidFill>
                <a:effectLst/>
                <a:latin typeface="+mn-lt"/>
                <a:ea typeface="+mn-ea"/>
                <a:cs typeface="+mn-cs"/>
              </a:rPr>
              <a:t>scRNA-seq</a:t>
            </a:r>
            <a:r>
              <a:rPr lang="en-US" sz="1200" b="0" i="0" kern="1200" dirty="0" smtClean="0">
                <a:solidFill>
                  <a:schemeClr val="tx1"/>
                </a:solidFill>
                <a:effectLst/>
                <a:latin typeface="+mn-lt"/>
                <a:ea typeface="+mn-ea"/>
                <a:cs typeface="+mn-cs"/>
              </a:rPr>
              <a:t>) is caused by a combination of factors. For example, if cells are being sampled randomly from a mixed population containing naive (that is, undifferentiated) cells and cells that are closer to being fully differentiated, then for each cell, the expression profile is a combination of a variety of factors (including position on the differentiation cascade, cell cycle state and apoptotic state). Factors such as the cell cycle or apoptotic state can be considered confounders that prevent the signal of interest (the differentiation state of a cell) from being uncovered.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 Confounding factors need to be identified and corrected for in downstream analyses. Latent-variable models, which are built on approaches applied in bulk RNA-</a:t>
            </a:r>
            <a:r>
              <a:rPr lang="en-US" sz="1200" b="0" i="0" kern="1200" dirty="0" err="1" smtClean="0">
                <a:solidFill>
                  <a:schemeClr val="tx1"/>
                </a:solidFill>
                <a:effectLst/>
                <a:latin typeface="+mn-lt"/>
                <a:ea typeface="+mn-ea"/>
                <a:cs typeface="+mn-cs"/>
              </a:rPr>
              <a:t>seq</a:t>
            </a:r>
            <a:r>
              <a:rPr lang="en-US" sz="1200" b="0" i="0" kern="1200" dirty="0" smtClean="0">
                <a:solidFill>
                  <a:schemeClr val="tx1"/>
                </a:solidFill>
                <a:effectLst/>
                <a:latin typeface="+mn-lt"/>
                <a:ea typeface="+mn-ea"/>
                <a:cs typeface="+mn-cs"/>
              </a:rPr>
              <a:t> studies to infer and correct for hidden factors that cause gene expression heterogeneity</a:t>
            </a:r>
            <a:r>
              <a:rPr lang="en-US" sz="1200" b="0" i="0" u="none" strike="noStrike" kern="1200" baseline="30000" dirty="0" smtClean="0">
                <a:solidFill>
                  <a:schemeClr val="tx1"/>
                </a:solidFill>
                <a:effectLst/>
                <a:latin typeface="+mn-lt"/>
                <a:ea typeface="+mn-ea"/>
                <a:cs typeface="+mn-cs"/>
                <a:hlinkClick r:id="rId3" tooltip="Pickrell, J. K. et al. Understanding mechanisms underlying human gene expression variation with RNA sequencing. Nature 464, 768-772 (2010)."/>
              </a:rPr>
              <a:t>56</a:t>
            </a:r>
            <a:r>
              <a:rPr lang="en-US" sz="1200" b="0" i="0" kern="1200" baseline="30000" dirty="0" smtClean="0">
                <a:solidFill>
                  <a:schemeClr val="tx1"/>
                </a:solidFill>
                <a:effectLst/>
                <a:latin typeface="+mn-lt"/>
                <a:ea typeface="+mn-ea"/>
                <a:cs typeface="+mn-cs"/>
              </a:rPr>
              <a:t>, </a:t>
            </a:r>
            <a:r>
              <a:rPr lang="en-US" sz="1200" b="0" i="0" u="none" strike="noStrike" kern="1200" baseline="30000" dirty="0" smtClean="0">
                <a:solidFill>
                  <a:schemeClr val="tx1"/>
                </a:solidFill>
                <a:effectLst/>
                <a:latin typeface="+mn-lt"/>
                <a:ea typeface="+mn-ea"/>
                <a:cs typeface="+mn-cs"/>
                <a:hlinkClick r:id="rId4" tooltip="Leek, J. T. &amp; Storey, J. D. Capturing heterogeneity in gene expression studies by surrogate variable analysis. PLoS Genet. 3, 1724-1735 (2007)."/>
              </a:rPr>
              <a:t>57</a:t>
            </a:r>
            <a:r>
              <a:rPr lang="en-US" sz="1200" b="0" i="0" kern="1200" baseline="30000" dirty="0" smtClean="0">
                <a:solidFill>
                  <a:schemeClr val="tx1"/>
                </a:solidFill>
                <a:effectLst/>
                <a:latin typeface="+mn-lt"/>
                <a:ea typeface="+mn-ea"/>
                <a:cs typeface="+mn-cs"/>
              </a:rPr>
              <a:t>, </a:t>
            </a:r>
            <a:r>
              <a:rPr lang="en-US" sz="1200" b="0" i="0" u="none" strike="noStrike" kern="1200" baseline="30000" dirty="0" smtClean="0">
                <a:solidFill>
                  <a:schemeClr val="tx1"/>
                </a:solidFill>
                <a:effectLst/>
                <a:latin typeface="+mn-lt"/>
                <a:ea typeface="+mn-ea"/>
                <a:cs typeface="+mn-cs"/>
                <a:hlinkClick r:id="rId5" tooltip="Stegle, O., Parts, L., Piipari, M., Winn, J. &amp; Durbin, R. Using probabilistic estimation of expression residuals (PEER) to obtain increased power and interpretability of gene expression analyses. Nature Protoc. 7, 500-507 (2012)."/>
              </a:rPr>
              <a:t>59</a:t>
            </a:r>
            <a:r>
              <a:rPr lang="en-US" sz="1200" b="0" i="0" kern="1200" dirty="0" smtClean="0">
                <a:solidFill>
                  <a:schemeClr val="tx1"/>
                </a:solidFill>
                <a:effectLst/>
                <a:latin typeface="+mn-lt"/>
                <a:ea typeface="+mn-ea"/>
                <a:cs typeface="+mn-cs"/>
              </a:rPr>
              <a:t>, can be used to deduce the correlation between cells due to factors such as the cell cycle or apoptotic state. Subsequently, the extent of variance in the expression of each gene across cells that is attributable to this factor (and other factors) can be inferred. Additionally, the </a:t>
            </a:r>
            <a:r>
              <a:rPr lang="en-US" sz="1200" b="0" i="0" kern="1200" dirty="0" err="1" smtClean="0">
                <a:solidFill>
                  <a:schemeClr val="tx1"/>
                </a:solidFill>
                <a:effectLst/>
                <a:latin typeface="+mn-lt"/>
                <a:ea typeface="+mn-ea"/>
                <a:cs typeface="+mn-cs"/>
              </a:rPr>
              <a:t>scRNA-seq</a:t>
            </a:r>
            <a:r>
              <a:rPr lang="en-US" sz="1200" b="0" i="0" kern="1200" dirty="0" smtClean="0">
                <a:solidFill>
                  <a:schemeClr val="tx1"/>
                </a:solidFill>
                <a:effectLst/>
                <a:latin typeface="+mn-lt"/>
                <a:ea typeface="+mn-ea"/>
                <a:cs typeface="+mn-cs"/>
              </a:rPr>
              <a:t> data can be corrected by using regression analyses to remove the confounding factor, thus facilitating downstream analyses such as clustering or network analyses. Figure from Ref. </a:t>
            </a:r>
            <a:r>
              <a:rPr lang="en-US" sz="1200" b="0" i="0" u="none" strike="noStrike" kern="1200" dirty="0" smtClean="0">
                <a:solidFill>
                  <a:schemeClr val="tx1"/>
                </a:solidFill>
                <a:effectLst/>
                <a:latin typeface="+mn-lt"/>
                <a:ea typeface="+mn-ea"/>
                <a:cs typeface="+mn-cs"/>
                <a:hlinkClick r:id="rId6" tooltip="Buettner, F. et al. Accounting for cell-to-cell heterogeneity in single-cell RNA-seq data reveals novel structure between cells. Nature Biotech. http://dx.doi.org/10.1038/nbt.3102 (2015). Confounding factors such as the cell cycle can obscure biologically relevant molecular signatures in scRNA-seq data sets. This work describes a computational approach to account for confounding factors. Related methods developed for bulk RNA profiling experiments are described in references 57-60."/>
              </a:rPr>
              <a:t>61</a:t>
            </a:r>
            <a:r>
              <a:rPr lang="en-US" sz="1200" b="0" i="0" kern="1200" dirty="0" smtClean="0">
                <a:solidFill>
                  <a:schemeClr val="tx1"/>
                </a:solidFill>
                <a:effectLst/>
                <a:latin typeface="+mn-lt"/>
                <a:ea typeface="+mn-ea"/>
                <a:cs typeface="+mn-cs"/>
              </a:rPr>
              <a:t>, Nature Publishing Group.</a:t>
            </a:r>
            <a:endParaRPr lang="en-US" dirty="0"/>
          </a:p>
        </p:txBody>
      </p:sp>
      <p:sp>
        <p:nvSpPr>
          <p:cNvPr id="4" name="Slide Number Placeholder 3"/>
          <p:cNvSpPr>
            <a:spLocks noGrp="1"/>
          </p:cNvSpPr>
          <p:nvPr>
            <p:ph type="sldNum" sz="quarter" idx="10"/>
          </p:nvPr>
        </p:nvSpPr>
        <p:spPr/>
        <p:txBody>
          <a:bodyPr/>
          <a:lstStyle/>
          <a:p>
            <a:fld id="{3A854405-9EC4-2B4F-A125-5A20FD44B45B}" type="slidenum">
              <a:rPr lang="en-US" smtClean="0"/>
              <a:t>9</a:t>
            </a:fld>
            <a:endParaRPr lang="en-US"/>
          </a:p>
        </p:txBody>
      </p:sp>
    </p:spTree>
    <p:extLst>
      <p:ext uri="{BB962C8B-B14F-4D97-AF65-F5344CB8AC3E}">
        <p14:creationId xmlns:p14="http://schemas.microsoft.com/office/powerpoint/2010/main" val="38583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Both"/>
            </a:pPr>
            <a:r>
              <a:rPr lang="en-US" sz="1200" b="0" i="0" kern="1200" dirty="0" smtClean="0">
                <a:solidFill>
                  <a:schemeClr val="tx1"/>
                </a:solidFill>
                <a:effectLst/>
                <a:latin typeface="+mn-lt"/>
                <a:ea typeface="+mn-ea"/>
                <a:cs typeface="+mn-cs"/>
              </a:rPr>
              <a:t>The observed expression profile of differentiation marker genes (upper panel) is the result of the differentiation process of interest together with the effects of the cell cycle and other confounding sources of variation. After accounting for cell-cycle effects (middle panel), one can uncover gene expression signatures that contribute to the continuous differentiation process more clearly (lower panel).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scLVM</a:t>
            </a:r>
            <a:r>
              <a:rPr lang="en-US" sz="1200" b="0" i="0" kern="1200" dirty="0" smtClean="0">
                <a:solidFill>
                  <a:schemeClr val="tx1"/>
                </a:solidFill>
                <a:effectLst/>
                <a:latin typeface="+mn-lt"/>
                <a:ea typeface="+mn-ea"/>
                <a:cs typeface="+mn-cs"/>
              </a:rPr>
              <a:t> two-stage procedure. First, in the fitting stage, the cell-to-cell covariance matrix that corresponds to the cell cycle is inferred from the gene expression profiles of genes with cell-cycle annotation (upper panel). The learnt covariance is then used in downstream analyses, including the detection of substructure, the detection of gene-to-gene correlations and the analysis of variance (lower panel). Biol. var., biological variance; Tech. var., technical variance.</a:t>
            </a:r>
          </a:p>
          <a:p>
            <a:pPr marL="0" indent="0">
              <a:buNone/>
            </a:pPr>
            <a:endParaRPr lang="en-US" dirty="0">
              <a:effectLst/>
            </a:endParaRPr>
          </a:p>
        </p:txBody>
      </p:sp>
      <p:sp>
        <p:nvSpPr>
          <p:cNvPr id="4" name="Slide Number Placeholder 3"/>
          <p:cNvSpPr>
            <a:spLocks noGrp="1"/>
          </p:cNvSpPr>
          <p:nvPr>
            <p:ph type="sldNum" sz="quarter" idx="10"/>
          </p:nvPr>
        </p:nvSpPr>
        <p:spPr/>
        <p:txBody>
          <a:bodyPr/>
          <a:lstStyle/>
          <a:p>
            <a:fld id="{3A854405-9EC4-2B4F-A125-5A20FD44B45B}" type="slidenum">
              <a:rPr lang="en-US" smtClean="0"/>
              <a:t>10</a:t>
            </a:fld>
            <a:endParaRPr lang="en-US"/>
          </a:p>
        </p:txBody>
      </p:sp>
    </p:spTree>
    <p:extLst>
      <p:ext uri="{BB962C8B-B14F-4D97-AF65-F5344CB8AC3E}">
        <p14:creationId xmlns:p14="http://schemas.microsoft.com/office/powerpoint/2010/main" val="1182624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Comparison of the estimated proportion of variability in the expression of each gene across cells due to the cell cycle as inferred using </a:t>
            </a:r>
            <a:r>
              <a:rPr lang="en-US" sz="1200" b="0" i="0" kern="1200" dirty="0" err="1" smtClean="0">
                <a:solidFill>
                  <a:schemeClr val="tx1"/>
                </a:solidFill>
                <a:effectLst/>
                <a:latin typeface="+mn-lt"/>
                <a:ea typeface="+mn-ea"/>
                <a:cs typeface="+mn-cs"/>
              </a:rPr>
              <a:t>scLVM</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x</a:t>
            </a:r>
            <a:r>
              <a:rPr lang="en-US" sz="1200" b="0" i="0" kern="1200" dirty="0" smtClean="0">
                <a:solidFill>
                  <a:schemeClr val="tx1"/>
                </a:solidFill>
                <a:effectLst/>
                <a:latin typeface="+mn-lt"/>
                <a:ea typeface="+mn-ea"/>
                <a:cs typeface="+mn-cs"/>
              </a:rPr>
              <a:t> axis) or with gold standard estimates of the cell-cycle stage derived from the Hoechst staining (</a:t>
            </a:r>
            <a:r>
              <a:rPr lang="en-US" sz="1200" b="0" i="1" kern="1200" dirty="0" smtClean="0">
                <a:solidFill>
                  <a:schemeClr val="tx1"/>
                </a:solidFill>
                <a:effectLst/>
                <a:latin typeface="+mn-lt"/>
                <a:ea typeface="+mn-ea"/>
                <a:cs typeface="+mn-cs"/>
              </a:rPr>
              <a:t>y</a:t>
            </a:r>
            <a:r>
              <a:rPr lang="en-US" sz="1200" b="0" i="0" kern="1200" dirty="0" smtClean="0">
                <a:solidFill>
                  <a:schemeClr val="tx1"/>
                </a:solidFill>
                <a:effectLst/>
                <a:latin typeface="+mn-lt"/>
                <a:ea typeface="+mn-ea"/>
                <a:cs typeface="+mn-cs"/>
              </a:rPr>
              <a:t> axis). The scatter plot compares the proportion of variance explained by either approach, revealing striking concordance (Pearson's </a:t>
            </a:r>
            <a:r>
              <a:rPr lang="en-US" sz="1200" b="0" i="1" kern="1200" dirty="0" smtClean="0">
                <a:solidFill>
                  <a:schemeClr val="tx1"/>
                </a:solidFill>
                <a:effectLst/>
                <a:latin typeface="+mn-lt"/>
                <a:ea typeface="+mn-ea"/>
                <a:cs typeface="+mn-cs"/>
              </a:rPr>
              <a:t>r</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 0.91). (</a:t>
            </a:r>
            <a:r>
              <a:rPr lang="en-US" sz="1200" b="1" i="0" kern="1200" dirty="0" err="1" smtClean="0">
                <a:solidFill>
                  <a:schemeClr val="tx1"/>
                </a:solidFill>
                <a:effectLst/>
                <a:latin typeface="+mn-lt"/>
                <a:ea typeface="+mn-ea"/>
                <a:cs typeface="+mn-cs"/>
              </a:rPr>
              <a:t>b</a:t>
            </a:r>
            <a:r>
              <a:rPr lang="en-US" sz="1200" b="0" i="0" kern="1200" dirty="0" err="1" smtClean="0">
                <a:solidFill>
                  <a:schemeClr val="tx1"/>
                </a:solidFill>
                <a:effectLst/>
                <a:latin typeface="+mn-lt"/>
                <a:ea typeface="+mn-ea"/>
                <a:cs typeface="+mn-cs"/>
              </a:rPr>
              <a:t>,</a:t>
            </a:r>
            <a:r>
              <a:rPr lang="en-US" sz="1200" b="1" i="0" kern="1200" dirty="0" err="1"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Nonlinear PCA based on genes not annotated as cell cycle (neither GO nor </a:t>
            </a:r>
            <a:r>
              <a:rPr lang="en-US" sz="1200" b="0" i="0" kern="1200" dirty="0" err="1" smtClean="0">
                <a:solidFill>
                  <a:schemeClr val="tx1"/>
                </a:solidFill>
                <a:effectLst/>
                <a:latin typeface="+mn-lt"/>
                <a:ea typeface="+mn-ea"/>
                <a:cs typeface="+mn-cs"/>
              </a:rPr>
              <a:t>Cyclebase</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and the same nonlinear PCA process carried out using </a:t>
            </a:r>
            <a:r>
              <a:rPr lang="en-US" sz="1200" b="0" i="0" kern="1200" dirty="0" err="1" smtClean="0">
                <a:solidFill>
                  <a:schemeClr val="tx1"/>
                </a:solidFill>
                <a:effectLst/>
                <a:latin typeface="+mn-lt"/>
                <a:ea typeface="+mn-ea"/>
                <a:cs typeface="+mn-cs"/>
              </a:rPr>
              <a:t>scLVM</a:t>
            </a:r>
            <a:r>
              <a:rPr lang="en-US" sz="1200" b="0" i="0" kern="1200" dirty="0" smtClean="0">
                <a:solidFill>
                  <a:schemeClr val="tx1"/>
                </a:solidFill>
                <a:effectLst/>
                <a:latin typeface="+mn-lt"/>
                <a:ea typeface="+mn-ea"/>
                <a:cs typeface="+mn-cs"/>
              </a:rPr>
              <a:t>-corrected gene expression data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Cell-cycle annotation of individual cells according to the Hoechst staining is color coded. In the uncorrected expression data, the PCA analysis separates cells according to their cell-cycle stage, even when omitting cell-cycle genes. This clear separation is lost when using </a:t>
            </a:r>
            <a:r>
              <a:rPr lang="en-US" sz="1200" b="0" i="0" kern="1200" dirty="0" err="1" smtClean="0">
                <a:solidFill>
                  <a:schemeClr val="tx1"/>
                </a:solidFill>
                <a:effectLst/>
                <a:latin typeface="+mn-lt"/>
                <a:ea typeface="+mn-ea"/>
                <a:cs typeface="+mn-cs"/>
              </a:rPr>
              <a:t>scLVM</a:t>
            </a:r>
            <a:r>
              <a:rPr lang="en-US" sz="1200" b="0" i="0" kern="1200" dirty="0" smtClean="0">
                <a:solidFill>
                  <a:schemeClr val="tx1"/>
                </a:solidFill>
                <a:effectLst/>
                <a:latin typeface="+mn-lt"/>
                <a:ea typeface="+mn-ea"/>
                <a:cs typeface="+mn-cs"/>
              </a:rPr>
              <a:t>-corrected expression levels, showing that </a:t>
            </a:r>
            <a:r>
              <a:rPr lang="en-US" sz="1200" b="0" i="0" kern="1200" dirty="0" err="1" smtClean="0">
                <a:solidFill>
                  <a:schemeClr val="tx1"/>
                </a:solidFill>
                <a:effectLst/>
                <a:latin typeface="+mn-lt"/>
                <a:ea typeface="+mn-ea"/>
                <a:cs typeface="+mn-cs"/>
              </a:rPr>
              <a:t>scLVM</a:t>
            </a:r>
            <a:r>
              <a:rPr lang="en-US" sz="1200" b="0" i="0" kern="1200" dirty="0" smtClean="0">
                <a:solidFill>
                  <a:schemeClr val="tx1"/>
                </a:solidFill>
                <a:effectLst/>
                <a:latin typeface="+mn-lt"/>
                <a:ea typeface="+mn-ea"/>
                <a:cs typeface="+mn-cs"/>
              </a:rPr>
              <a:t> effectively removes gene expression signatures that are only associated with cell-cycle effects.</a:t>
            </a:r>
            <a:endParaRPr lang="en-US" dirty="0"/>
          </a:p>
        </p:txBody>
      </p:sp>
      <p:sp>
        <p:nvSpPr>
          <p:cNvPr id="4" name="Slide Number Placeholder 3"/>
          <p:cNvSpPr>
            <a:spLocks noGrp="1"/>
          </p:cNvSpPr>
          <p:nvPr>
            <p:ph type="sldNum" sz="quarter" idx="10"/>
          </p:nvPr>
        </p:nvSpPr>
        <p:spPr/>
        <p:txBody>
          <a:bodyPr/>
          <a:lstStyle/>
          <a:p>
            <a:fld id="{3A854405-9EC4-2B4F-A125-5A20FD44B45B}" type="slidenum">
              <a:rPr lang="en-US" smtClean="0"/>
              <a:t>11</a:t>
            </a:fld>
            <a:endParaRPr lang="en-US"/>
          </a:p>
        </p:txBody>
      </p:sp>
    </p:spTree>
    <p:extLst>
      <p:ext uri="{BB962C8B-B14F-4D97-AF65-F5344CB8AC3E}">
        <p14:creationId xmlns:p14="http://schemas.microsoft.com/office/powerpoint/2010/main" val="479671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For each gene, </a:t>
            </a:r>
            <a:r>
              <a:rPr lang="en-US" sz="1200" b="0" i="0" kern="1200" dirty="0" err="1" smtClean="0">
                <a:solidFill>
                  <a:schemeClr val="tx1"/>
                </a:solidFill>
                <a:effectLst/>
                <a:latin typeface="+mn-lt"/>
                <a:ea typeface="+mn-ea"/>
                <a:cs typeface="+mn-cs"/>
              </a:rPr>
              <a:t>scLVM</a:t>
            </a:r>
            <a:r>
              <a:rPr lang="en-US" sz="1200" b="0" i="0" kern="1200" dirty="0" smtClean="0">
                <a:solidFill>
                  <a:schemeClr val="tx1"/>
                </a:solidFill>
                <a:effectLst/>
                <a:latin typeface="+mn-lt"/>
                <a:ea typeface="+mn-ea"/>
                <a:cs typeface="+mn-cs"/>
              </a:rPr>
              <a:t> was used to estimate the proportion of variance explained by the cell cycle, technical noise and residual biological variance. Genes were binned by the total variance explained by factors other than technical noise; the bars show average variance contributions for genes in a particular bin.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Gene-to-gene variation without cell-cycle correction.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Gene-to-gene variation with cell-cycle correction. Shown are −log</a:t>
            </a:r>
            <a:r>
              <a:rPr lang="en-US" sz="1200" b="0" i="0" kern="1200" baseline="-25000" dirty="0" smtClean="0">
                <a:solidFill>
                  <a:schemeClr val="tx1"/>
                </a:solidFill>
                <a:effectLst/>
                <a:latin typeface="+mn-lt"/>
                <a:ea typeface="+mn-ea"/>
                <a:cs typeface="+mn-cs"/>
              </a:rPr>
              <a:t>10</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P</a:t>
            </a:r>
            <a:r>
              <a:rPr lang="en-US" sz="1200" b="0" i="0" kern="1200" dirty="0" smtClean="0">
                <a:solidFill>
                  <a:schemeClr val="tx1"/>
                </a:solidFill>
                <a:effectLst/>
                <a:latin typeface="+mn-lt"/>
                <a:ea typeface="+mn-ea"/>
                <a:cs typeface="+mn-cs"/>
              </a:rPr>
              <a:t> values from a correlation test between pairs of genes (</a:t>
            </a:r>
            <a:r>
              <a:rPr lang="en-US" sz="1200" b="0" i="0" kern="1200" dirty="0" err="1" smtClean="0">
                <a:solidFill>
                  <a:schemeClr val="tx1"/>
                </a:solidFill>
                <a:effectLst/>
                <a:latin typeface="+mn-lt"/>
                <a:ea typeface="+mn-ea"/>
                <a:cs typeface="+mn-cs"/>
              </a:rPr>
              <a:t>pv</a:t>
            </a:r>
            <a:r>
              <a:rPr lang="en-US" sz="1200" b="0" i="0" kern="1200" dirty="0" smtClean="0">
                <a:solidFill>
                  <a:schemeClr val="tx1"/>
                </a:solidFill>
                <a:effectLst/>
                <a:latin typeface="+mn-lt"/>
                <a:ea typeface="+mn-ea"/>
                <a:cs typeface="+mn-cs"/>
              </a:rPr>
              <a:t>). Without cell-cycle correction, widespread gene-gene correlations were observed. The </a:t>
            </a:r>
            <a:r>
              <a:rPr lang="en-US" sz="1200" b="0" i="0" kern="1200" dirty="0" err="1" smtClean="0">
                <a:solidFill>
                  <a:schemeClr val="tx1"/>
                </a:solidFill>
                <a:effectLst/>
                <a:latin typeface="+mn-lt"/>
                <a:ea typeface="+mn-ea"/>
                <a:cs typeface="+mn-cs"/>
              </a:rPr>
              <a:t>scLVM</a:t>
            </a:r>
            <a:r>
              <a:rPr lang="en-US" sz="1200" b="0" i="0" kern="1200" dirty="0" smtClean="0">
                <a:solidFill>
                  <a:schemeClr val="tx1"/>
                </a:solidFill>
                <a:effectLst/>
                <a:latin typeface="+mn-lt"/>
                <a:ea typeface="+mn-ea"/>
                <a:cs typeface="+mn-cs"/>
              </a:rPr>
              <a:t> correction greatly reduced this background correlation structure (622,769 versus 17,389 correlations, involving 2,053 versus 143 genes; </a:t>
            </a:r>
            <a:r>
              <a:rPr lang="en-US" sz="1200" b="0" i="1" kern="1200" dirty="0" smtClean="0">
                <a:solidFill>
                  <a:schemeClr val="tx1"/>
                </a:solidFill>
                <a:effectLst/>
                <a:latin typeface="+mn-lt"/>
                <a:ea typeface="+mn-ea"/>
                <a:cs typeface="+mn-cs"/>
              </a:rPr>
              <a:t>P</a:t>
            </a:r>
            <a:r>
              <a:rPr lang="en-US" sz="1200" b="0" i="0" kern="1200" dirty="0" smtClean="0">
                <a:solidFill>
                  <a:schemeClr val="tx1"/>
                </a:solidFill>
                <a:effectLst/>
                <a:latin typeface="+mn-lt"/>
                <a:ea typeface="+mn-ea"/>
                <a:cs typeface="+mn-cs"/>
              </a:rPr>
              <a:t> &lt; 0.05, </a:t>
            </a:r>
            <a:r>
              <a:rPr lang="en-US" sz="1200" b="0" i="0" kern="1200" dirty="0" err="1" smtClean="0">
                <a:solidFill>
                  <a:schemeClr val="tx1"/>
                </a:solidFill>
                <a:effectLst/>
                <a:latin typeface="+mn-lt"/>
                <a:ea typeface="+mn-ea"/>
                <a:cs typeface="+mn-cs"/>
              </a:rPr>
              <a:t>Bonferroni</a:t>
            </a:r>
            <a:r>
              <a:rPr lang="en-US" sz="1200" b="0" i="0" kern="1200" dirty="0" smtClean="0">
                <a:solidFill>
                  <a:schemeClr val="tx1"/>
                </a:solidFill>
                <a:effectLst/>
                <a:latin typeface="+mn-lt"/>
                <a:ea typeface="+mn-ea"/>
                <a:cs typeface="+mn-cs"/>
              </a:rPr>
              <a:t> adjusted). GO analysis revealed that unlike the gene-gene correlations without correction, the significant correlations after </a:t>
            </a:r>
            <a:r>
              <a:rPr lang="en-US" sz="1200" b="0" i="0" kern="1200" dirty="0" err="1" smtClean="0">
                <a:solidFill>
                  <a:schemeClr val="tx1"/>
                </a:solidFill>
                <a:effectLst/>
                <a:latin typeface="+mn-lt"/>
                <a:ea typeface="+mn-ea"/>
                <a:cs typeface="+mn-cs"/>
              </a:rPr>
              <a:t>scLVLM</a:t>
            </a:r>
            <a:r>
              <a:rPr lang="en-US" sz="1200" b="0" i="0" kern="1200" dirty="0" smtClean="0">
                <a:solidFill>
                  <a:schemeClr val="tx1"/>
                </a:solidFill>
                <a:effectLst/>
                <a:latin typeface="+mn-lt"/>
                <a:ea typeface="+mn-ea"/>
                <a:cs typeface="+mn-cs"/>
              </a:rPr>
              <a:t> correction were enriched for plausible functional categories (</a:t>
            </a:r>
            <a:r>
              <a:rPr lang="en-US" sz="1200" b="0" i="0" u="none" strike="noStrike" kern="1200" dirty="0" smtClean="0">
                <a:solidFill>
                  <a:schemeClr val="tx1"/>
                </a:solidFill>
                <a:effectLst/>
                <a:latin typeface="+mn-lt"/>
                <a:ea typeface="+mn-ea"/>
                <a:cs typeface="+mn-cs"/>
                <a:hlinkClick r:id="rId3"/>
              </a:rPr>
              <a:t>Supplementary Table 3</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Nonlinear PCA applied to the expression data set without cell-cycle correction. The color overlaid on each cell denotes the log</a:t>
            </a:r>
            <a:r>
              <a:rPr lang="en-US" sz="1200" b="0" i="0" kern="1200" baseline="-25000" dirty="0" smtClean="0">
                <a:solidFill>
                  <a:schemeClr val="tx1"/>
                </a:solidFill>
                <a:effectLst/>
                <a:latin typeface="+mn-lt"/>
                <a:ea typeface="+mn-ea"/>
                <a:cs typeface="+mn-cs"/>
              </a:rPr>
              <a:t>10</a:t>
            </a:r>
            <a:r>
              <a:rPr lang="en-US" sz="1200" b="0" i="0" kern="1200" dirty="0" smtClean="0">
                <a:solidFill>
                  <a:schemeClr val="tx1"/>
                </a:solidFill>
                <a:effectLst/>
                <a:latin typeface="+mn-lt"/>
                <a:ea typeface="+mn-ea"/>
                <a:cs typeface="+mn-cs"/>
              </a:rPr>
              <a:t>expression of </a:t>
            </a:r>
            <a:r>
              <a:rPr lang="en-US" sz="1200" b="0" i="1" kern="1200" dirty="0" smtClean="0">
                <a:solidFill>
                  <a:schemeClr val="tx1"/>
                </a:solidFill>
                <a:effectLst/>
                <a:latin typeface="+mn-lt"/>
                <a:ea typeface="+mn-ea"/>
                <a:cs typeface="+mn-cs"/>
              </a:rPr>
              <a:t>Gata3</a:t>
            </a:r>
            <a:r>
              <a:rPr lang="en-US" sz="1200" b="0" i="0" kern="1200" dirty="0" smtClean="0">
                <a:solidFill>
                  <a:schemeClr val="tx1"/>
                </a:solidFill>
                <a:effectLst/>
                <a:latin typeface="+mn-lt"/>
                <a:ea typeface="+mn-ea"/>
                <a:cs typeface="+mn-cs"/>
              </a:rPr>
              <a:t> in that cell. (</a:t>
            </a:r>
            <a:r>
              <a:rPr lang="en-US" sz="1200" b="1" i="0" kern="1200" dirty="0" err="1" smtClean="0">
                <a:solidFill>
                  <a:schemeClr val="tx1"/>
                </a:solidFill>
                <a:effectLst/>
                <a:latin typeface="+mn-lt"/>
                <a:ea typeface="+mn-ea"/>
                <a:cs typeface="+mn-cs"/>
              </a:rPr>
              <a:t>e</a:t>
            </a:r>
            <a:r>
              <a:rPr lang="en-US" sz="1200" b="0" i="0" kern="1200" dirty="0" err="1" smtClean="0">
                <a:solidFill>
                  <a:schemeClr val="tx1"/>
                </a:solidFill>
                <a:effectLst/>
                <a:latin typeface="+mn-lt"/>
                <a:ea typeface="+mn-ea"/>
                <a:cs typeface="+mn-cs"/>
              </a:rPr>
              <a:t>,</a:t>
            </a:r>
            <a:r>
              <a:rPr lang="en-US" sz="1200" b="1" i="0" kern="1200" dirty="0" err="1" smtClean="0">
                <a:solidFill>
                  <a:schemeClr val="tx1"/>
                </a:solidFill>
                <a:effectLst/>
                <a:latin typeface="+mn-lt"/>
                <a:ea typeface="+mn-ea"/>
                <a:cs typeface="+mn-cs"/>
              </a:rPr>
              <a:t>f</a:t>
            </a:r>
            <a:r>
              <a:rPr lang="en-US" sz="1200" b="0" i="0" kern="1200" dirty="0" smtClean="0">
                <a:solidFill>
                  <a:schemeClr val="tx1"/>
                </a:solidFill>
                <a:effectLst/>
                <a:latin typeface="+mn-lt"/>
                <a:ea typeface="+mn-ea"/>
                <a:cs typeface="+mn-cs"/>
              </a:rPr>
              <a:t>) Nonlinear PCA applied to the expression data set with cell-cycle correction. The color overlaid on each cell denotes the cell cycle–corrected log</a:t>
            </a:r>
            <a:r>
              <a:rPr lang="en-US" sz="1200" b="0" i="0" kern="1200" baseline="-25000" dirty="0" smtClean="0">
                <a:solidFill>
                  <a:schemeClr val="tx1"/>
                </a:solidFill>
                <a:effectLst/>
                <a:latin typeface="+mn-lt"/>
                <a:ea typeface="+mn-ea"/>
                <a:cs typeface="+mn-cs"/>
              </a:rPr>
              <a:t>10</a:t>
            </a:r>
            <a:r>
              <a:rPr lang="en-US" sz="1200" b="0" i="0" kern="1200" dirty="0" smtClean="0">
                <a:solidFill>
                  <a:schemeClr val="tx1"/>
                </a:solidFill>
                <a:effectLst/>
                <a:latin typeface="+mn-lt"/>
                <a:ea typeface="+mn-ea"/>
                <a:cs typeface="+mn-cs"/>
              </a:rPr>
              <a:t> expression of </a:t>
            </a:r>
            <a:r>
              <a:rPr lang="en-US" sz="1200" b="0" i="1" kern="1200" dirty="0" smtClean="0">
                <a:solidFill>
                  <a:schemeClr val="tx1"/>
                </a:solidFill>
                <a:effectLst/>
                <a:latin typeface="+mn-lt"/>
                <a:ea typeface="+mn-ea"/>
                <a:cs typeface="+mn-cs"/>
              </a:rPr>
              <a:t>Gata3</a:t>
            </a:r>
            <a:r>
              <a:rPr lang="en-US" sz="1200" b="0" i="0" kern="1200" dirty="0" smtClean="0">
                <a:solidFill>
                  <a:schemeClr val="tx1"/>
                </a:solidFill>
                <a:effectLst/>
                <a:latin typeface="+mn-lt"/>
                <a:ea typeface="+mn-ea"/>
                <a:cs typeface="+mn-cs"/>
              </a:rPr>
              <a:t> in that cell. The corrected data set revealed two distinct </a:t>
            </a:r>
            <a:r>
              <a:rPr lang="en-US" sz="1200" b="0" i="0" kern="1200" dirty="0" err="1" smtClean="0">
                <a:solidFill>
                  <a:schemeClr val="tx1"/>
                </a:solidFill>
                <a:effectLst/>
                <a:latin typeface="+mn-lt"/>
                <a:ea typeface="+mn-ea"/>
                <a:cs typeface="+mn-cs"/>
              </a:rPr>
              <a:t>subclusters</a:t>
            </a:r>
            <a:r>
              <a:rPr lang="en-US" sz="1200" b="0" i="0" kern="1200" dirty="0" smtClean="0">
                <a:solidFill>
                  <a:schemeClr val="tx1"/>
                </a:solidFill>
                <a:effectLst/>
                <a:latin typeface="+mn-lt"/>
                <a:ea typeface="+mn-ea"/>
                <a:cs typeface="+mn-cs"/>
              </a:rPr>
              <a:t> of cells, between which </a:t>
            </a:r>
            <a:r>
              <a:rPr lang="en-US" sz="1200" b="0" i="1" kern="1200" dirty="0" smtClean="0">
                <a:solidFill>
                  <a:schemeClr val="tx1"/>
                </a:solidFill>
                <a:effectLst/>
                <a:latin typeface="+mn-lt"/>
                <a:ea typeface="+mn-ea"/>
                <a:cs typeface="+mn-cs"/>
              </a:rPr>
              <a:t>Gata3</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e</a:t>
            </a:r>
            <a:r>
              <a:rPr lang="en-US" sz="1200" b="0" i="0" kern="1200" dirty="0" smtClean="0">
                <a:solidFill>
                  <a:schemeClr val="tx1"/>
                </a:solidFill>
                <a:effectLst/>
                <a:latin typeface="+mn-lt"/>
                <a:ea typeface="+mn-ea"/>
                <a:cs typeface="+mn-cs"/>
              </a:rPr>
              <a:t>) and, other factors important for proper T</a:t>
            </a:r>
            <a:r>
              <a:rPr lang="en-US" sz="1200" b="0" i="0" kern="1200" baseline="-25000" dirty="0" smtClean="0">
                <a:solidFill>
                  <a:schemeClr val="tx1"/>
                </a:solidFill>
                <a:effectLst/>
                <a:latin typeface="+mn-lt"/>
                <a:ea typeface="+mn-ea"/>
                <a:cs typeface="+mn-cs"/>
              </a:rPr>
              <a:t>H</a:t>
            </a:r>
            <a:r>
              <a:rPr lang="en-US" sz="1200" b="0" i="0" kern="1200" dirty="0" smtClean="0">
                <a:solidFill>
                  <a:schemeClr val="tx1"/>
                </a:solidFill>
                <a:effectLst/>
                <a:latin typeface="+mn-lt"/>
                <a:ea typeface="+mn-ea"/>
                <a:cs typeface="+mn-cs"/>
              </a:rPr>
              <a:t>2 differentiation including receptor genes, cytokines and transcription factors (</a:t>
            </a:r>
            <a:r>
              <a:rPr lang="en-US" sz="1200" b="1" i="0" kern="1200" dirty="0" smtClean="0">
                <a:solidFill>
                  <a:schemeClr val="tx1"/>
                </a:solidFill>
                <a:effectLst/>
                <a:latin typeface="+mn-lt"/>
                <a:ea typeface="+mn-ea"/>
                <a:cs typeface="+mn-cs"/>
              </a:rPr>
              <a:t>f</a:t>
            </a:r>
            <a:r>
              <a:rPr lang="en-US" sz="1200" b="0" i="0" kern="1200" dirty="0" smtClean="0">
                <a:solidFill>
                  <a:schemeClr val="tx1"/>
                </a:solidFill>
                <a:effectLst/>
                <a:latin typeface="+mn-lt"/>
                <a:ea typeface="+mn-ea"/>
                <a:cs typeface="+mn-cs"/>
              </a:rPr>
              <a:t>) were differentially expressed (all </a:t>
            </a:r>
            <a:r>
              <a:rPr lang="en-US" sz="1200" b="0" i="1" kern="1200" dirty="0" smtClean="0">
                <a:solidFill>
                  <a:schemeClr val="tx1"/>
                </a:solidFill>
                <a:effectLst/>
                <a:latin typeface="+mn-lt"/>
                <a:ea typeface="+mn-ea"/>
                <a:cs typeface="+mn-cs"/>
              </a:rPr>
              <a:t>P</a:t>
            </a:r>
            <a:r>
              <a:rPr lang="en-US" sz="1200" b="0" i="0" kern="1200" dirty="0" smtClean="0">
                <a:solidFill>
                  <a:schemeClr val="tx1"/>
                </a:solidFill>
                <a:effectLst/>
                <a:latin typeface="+mn-lt"/>
                <a:ea typeface="+mn-ea"/>
                <a:cs typeface="+mn-cs"/>
              </a:rPr>
              <a:t> values &lt; 0.001; </a:t>
            </a:r>
            <a:r>
              <a:rPr lang="en-US" sz="1200" b="0" i="0" u="none" strike="noStrike" kern="1200" dirty="0" smtClean="0">
                <a:solidFill>
                  <a:schemeClr val="tx1"/>
                </a:solidFill>
                <a:effectLst/>
                <a:latin typeface="+mn-lt"/>
                <a:ea typeface="+mn-ea"/>
                <a:cs typeface="+mn-cs"/>
                <a:hlinkClick r:id="rId3"/>
              </a:rPr>
              <a:t>Supplementary Fig. 13</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3A854405-9EC4-2B4F-A125-5A20FD44B45B}" type="slidenum">
              <a:rPr lang="en-US" smtClean="0"/>
              <a:t>13</a:t>
            </a:fld>
            <a:endParaRPr lang="en-US"/>
          </a:p>
        </p:txBody>
      </p:sp>
    </p:spTree>
    <p:extLst>
      <p:ext uri="{BB962C8B-B14F-4D97-AF65-F5344CB8AC3E}">
        <p14:creationId xmlns:p14="http://schemas.microsoft.com/office/powerpoint/2010/main" val="1711446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 Single-cell RNA sequencing (</a:t>
            </a:r>
            <a:r>
              <a:rPr lang="en-US" sz="1200" b="0" i="0" kern="1200" dirty="0" err="1" smtClean="0">
                <a:solidFill>
                  <a:schemeClr val="tx1"/>
                </a:solidFill>
                <a:effectLst/>
                <a:latin typeface="+mn-lt"/>
                <a:ea typeface="+mn-ea"/>
                <a:cs typeface="+mn-cs"/>
              </a:rPr>
              <a:t>scRNA-seq</a:t>
            </a:r>
            <a:r>
              <a:rPr lang="en-US" sz="1200" b="0" i="0" kern="1200" dirty="0" smtClean="0">
                <a:solidFill>
                  <a:schemeClr val="tx1"/>
                </a:solidFill>
                <a:effectLst/>
                <a:latin typeface="+mn-lt"/>
                <a:ea typeface="+mn-ea"/>
                <a:cs typeface="+mn-cs"/>
              </a:rPr>
              <a:t>) can be used to study the kinetics of transcription. RNA labelling followed by pulse microscopy (left panel) can be used to track the expression of a gene over time</a:t>
            </a:r>
            <a:r>
              <a:rPr lang="en-US" sz="1200" b="0" i="0" u="none" strike="noStrike" kern="1200" baseline="30000" dirty="0" smtClean="0">
                <a:solidFill>
                  <a:schemeClr val="tx1"/>
                </a:solidFill>
                <a:effectLst/>
                <a:latin typeface="+mn-lt"/>
                <a:ea typeface="+mn-ea"/>
                <a:cs typeface="+mn-cs"/>
                <a:hlinkClick r:id="rId3" tooltip="Raj, A., Peskin, C. S., Tranchina, D., Vargas, D. Y. &amp; Tyagi, S. Stochastic mRNA synthesis in mammalian cells. PLoS Biol. 4, e309 (2006)."/>
              </a:rPr>
              <a:t>82</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scRNA-seq</a:t>
            </a:r>
            <a:r>
              <a:rPr lang="en-US" sz="1200" b="0" i="0" kern="1200" dirty="0" smtClean="0">
                <a:solidFill>
                  <a:schemeClr val="tx1"/>
                </a:solidFill>
                <a:effectLst/>
                <a:latin typeface="+mn-lt"/>
                <a:ea typeface="+mn-ea"/>
                <a:cs typeface="+mn-cs"/>
              </a:rPr>
              <a:t> can be used to obtain an instantaneous snapshot of this distribution by measuring the expression of an individual gene across many cells (middle panel)</a:t>
            </a:r>
            <a:r>
              <a:rPr lang="en-US" sz="1200" b="0" i="0" u="none" strike="noStrike" kern="1200" baseline="30000" dirty="0" smtClean="0">
                <a:solidFill>
                  <a:schemeClr val="tx1"/>
                </a:solidFill>
                <a:effectLst/>
                <a:latin typeface="+mn-lt"/>
                <a:ea typeface="+mn-ea"/>
                <a:cs typeface="+mn-cs"/>
                <a:hlinkClick r:id="rId4" tooltip="Kim, J. K. &amp; Marioni, J. C. Inferring the kinetics of stochastic gene expression from single-cell RNA-sequencing data. Genome Biol. 14, R7 (2013)."/>
              </a:rPr>
              <a:t>81</a:t>
            </a:r>
            <a:r>
              <a:rPr lang="en-US" sz="1200" b="0" i="0" kern="1200" dirty="0" smtClean="0">
                <a:solidFill>
                  <a:schemeClr val="tx1"/>
                </a:solidFill>
                <a:effectLst/>
                <a:latin typeface="+mn-lt"/>
                <a:ea typeface="+mn-ea"/>
                <a:cs typeface="+mn-cs"/>
              </a:rPr>
              <a:t>. Subsequently, these data can be used to draw inferences about the kinetics of transcription.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 Allele-specific expression can be studied using </a:t>
            </a:r>
            <a:r>
              <a:rPr lang="en-US" sz="1200" b="0" i="0" kern="1200" dirty="0" err="1" smtClean="0">
                <a:solidFill>
                  <a:schemeClr val="tx1"/>
                </a:solidFill>
                <a:effectLst/>
                <a:latin typeface="+mn-lt"/>
                <a:ea typeface="+mn-ea"/>
                <a:cs typeface="+mn-cs"/>
              </a:rPr>
              <a:t>scRNA</a:t>
            </a:r>
            <a:r>
              <a:rPr lang="en-US" sz="1200" b="0" i="0" kern="1200" dirty="0" smtClean="0">
                <a:solidFill>
                  <a:schemeClr val="tx1"/>
                </a:solidFill>
                <a:effectLst/>
                <a:latin typeface="+mn-lt"/>
                <a:ea typeface="+mn-ea"/>
                <a:cs typeface="+mn-cs"/>
              </a:rPr>
              <a:t>-seq. Allele-specific expression can be assayed using single-nucleotide polymorphisms (SNPs) in the sequence of a transcript to allocate reads to alternative alleles. Subsequently, the number of cells in which both alleles are expressed and the numbers of cells in which allele 1 or allele 2 is exclusively expressed can be counted. This allows the identification of genes that display evidence of </a:t>
            </a:r>
            <a:r>
              <a:rPr lang="en-US" sz="1200" b="0" i="0" kern="1200" dirty="0" err="1" smtClean="0">
                <a:solidFill>
                  <a:schemeClr val="tx1"/>
                </a:solidFill>
                <a:effectLst/>
                <a:latin typeface="+mn-lt"/>
                <a:ea typeface="+mn-ea"/>
                <a:cs typeface="+mn-cs"/>
              </a:rPr>
              <a:t>monoallelic</a:t>
            </a:r>
            <a:r>
              <a:rPr lang="en-US" sz="1200" b="0" i="0" kern="1200" dirty="0" smtClean="0">
                <a:solidFill>
                  <a:schemeClr val="tx1"/>
                </a:solidFill>
                <a:effectLst/>
                <a:latin typeface="+mn-lt"/>
                <a:ea typeface="+mn-ea"/>
                <a:cs typeface="+mn-cs"/>
              </a:rPr>
              <a:t> expression4. One important challenge is to address technical issues, especially allelic dropout during sample preparation, which can bias the results.</a:t>
            </a:r>
            <a:endParaRPr lang="en-US" dirty="0"/>
          </a:p>
        </p:txBody>
      </p:sp>
      <p:sp>
        <p:nvSpPr>
          <p:cNvPr id="4" name="Slide Number Placeholder 3"/>
          <p:cNvSpPr>
            <a:spLocks noGrp="1"/>
          </p:cNvSpPr>
          <p:nvPr>
            <p:ph type="sldNum" sz="quarter" idx="10"/>
          </p:nvPr>
        </p:nvSpPr>
        <p:spPr/>
        <p:txBody>
          <a:bodyPr/>
          <a:lstStyle/>
          <a:p>
            <a:fld id="{3A854405-9EC4-2B4F-A125-5A20FD44B45B}" type="slidenum">
              <a:rPr lang="en-US" smtClean="0"/>
              <a:t>15</a:t>
            </a:fld>
            <a:endParaRPr lang="en-US"/>
          </a:p>
        </p:txBody>
      </p:sp>
    </p:spTree>
    <p:extLst>
      <p:ext uri="{BB962C8B-B14F-4D97-AF65-F5344CB8AC3E}">
        <p14:creationId xmlns:p14="http://schemas.microsoft.com/office/powerpoint/2010/main" val="150181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29CFAC-0D5C-B14D-AE4C-F3CA8FAD0FA2}" type="datetimeFigureOut">
              <a:rPr lang="en-US" smtClean="0"/>
              <a:t>11/10/15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FF2316-F52B-3640-B804-6F6BB208DEB4}" type="slidenum">
              <a:rPr lang="en-US" smtClean="0"/>
              <a:t>‹#›</a:t>
            </a:fld>
            <a:endParaRPr lang="en-US"/>
          </a:p>
        </p:txBody>
      </p:sp>
    </p:spTree>
    <p:extLst>
      <p:ext uri="{BB962C8B-B14F-4D97-AF65-F5344CB8AC3E}">
        <p14:creationId xmlns:p14="http://schemas.microsoft.com/office/powerpoint/2010/main" val="403416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29CFAC-0D5C-B14D-AE4C-F3CA8FAD0FA2}" type="datetimeFigureOut">
              <a:rPr lang="en-US" smtClean="0"/>
              <a:t>11/10/15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FF2316-F52B-3640-B804-6F6BB208DEB4}" type="slidenum">
              <a:rPr lang="en-US" smtClean="0"/>
              <a:t>‹#›</a:t>
            </a:fld>
            <a:endParaRPr lang="en-US"/>
          </a:p>
        </p:txBody>
      </p:sp>
    </p:spTree>
    <p:extLst>
      <p:ext uri="{BB962C8B-B14F-4D97-AF65-F5344CB8AC3E}">
        <p14:creationId xmlns:p14="http://schemas.microsoft.com/office/powerpoint/2010/main" val="789409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29CFAC-0D5C-B14D-AE4C-F3CA8FAD0FA2}" type="datetimeFigureOut">
              <a:rPr lang="en-US" smtClean="0"/>
              <a:t>11/10/15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FF2316-F52B-3640-B804-6F6BB208DEB4}" type="slidenum">
              <a:rPr lang="en-US" smtClean="0"/>
              <a:t>‹#›</a:t>
            </a:fld>
            <a:endParaRPr lang="en-US"/>
          </a:p>
        </p:txBody>
      </p:sp>
    </p:spTree>
    <p:extLst>
      <p:ext uri="{BB962C8B-B14F-4D97-AF65-F5344CB8AC3E}">
        <p14:creationId xmlns:p14="http://schemas.microsoft.com/office/powerpoint/2010/main" val="45213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29CFAC-0D5C-B14D-AE4C-F3CA8FAD0FA2}" type="datetimeFigureOut">
              <a:rPr lang="en-US" smtClean="0"/>
              <a:t>11/10/15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FF2316-F52B-3640-B804-6F6BB208DEB4}" type="slidenum">
              <a:rPr lang="en-US" smtClean="0"/>
              <a:t>‹#›</a:t>
            </a:fld>
            <a:endParaRPr lang="en-US"/>
          </a:p>
        </p:txBody>
      </p:sp>
    </p:spTree>
    <p:extLst>
      <p:ext uri="{BB962C8B-B14F-4D97-AF65-F5344CB8AC3E}">
        <p14:creationId xmlns:p14="http://schemas.microsoft.com/office/powerpoint/2010/main" val="879352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29CFAC-0D5C-B14D-AE4C-F3CA8FAD0FA2}" type="datetimeFigureOut">
              <a:rPr lang="en-US" smtClean="0"/>
              <a:t>11/10/15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FF2316-F52B-3640-B804-6F6BB208DEB4}" type="slidenum">
              <a:rPr lang="en-US" smtClean="0"/>
              <a:t>‹#›</a:t>
            </a:fld>
            <a:endParaRPr lang="en-US"/>
          </a:p>
        </p:txBody>
      </p:sp>
    </p:spTree>
    <p:extLst>
      <p:ext uri="{BB962C8B-B14F-4D97-AF65-F5344CB8AC3E}">
        <p14:creationId xmlns:p14="http://schemas.microsoft.com/office/powerpoint/2010/main" val="334716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29CFAC-0D5C-B14D-AE4C-F3CA8FAD0FA2}" type="datetimeFigureOut">
              <a:rPr lang="en-US" smtClean="0"/>
              <a:t>11/10/15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FF2316-F52B-3640-B804-6F6BB208DEB4}" type="slidenum">
              <a:rPr lang="en-US" smtClean="0"/>
              <a:t>‹#›</a:t>
            </a:fld>
            <a:endParaRPr lang="en-US"/>
          </a:p>
        </p:txBody>
      </p:sp>
    </p:spTree>
    <p:extLst>
      <p:ext uri="{BB962C8B-B14F-4D97-AF65-F5344CB8AC3E}">
        <p14:creationId xmlns:p14="http://schemas.microsoft.com/office/powerpoint/2010/main" val="1318073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29CFAC-0D5C-B14D-AE4C-F3CA8FAD0FA2}" type="datetimeFigureOut">
              <a:rPr lang="en-US" smtClean="0"/>
              <a:t>11/10/15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FF2316-F52B-3640-B804-6F6BB208DEB4}" type="slidenum">
              <a:rPr lang="en-US" smtClean="0"/>
              <a:t>‹#›</a:t>
            </a:fld>
            <a:endParaRPr lang="en-US"/>
          </a:p>
        </p:txBody>
      </p:sp>
    </p:spTree>
    <p:extLst>
      <p:ext uri="{BB962C8B-B14F-4D97-AF65-F5344CB8AC3E}">
        <p14:creationId xmlns:p14="http://schemas.microsoft.com/office/powerpoint/2010/main" val="1565445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29CFAC-0D5C-B14D-AE4C-F3CA8FAD0FA2}" type="datetimeFigureOut">
              <a:rPr lang="en-US" smtClean="0"/>
              <a:t>11/10/15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FF2316-F52B-3640-B804-6F6BB208DEB4}" type="slidenum">
              <a:rPr lang="en-US" smtClean="0"/>
              <a:t>‹#›</a:t>
            </a:fld>
            <a:endParaRPr lang="en-US"/>
          </a:p>
        </p:txBody>
      </p:sp>
    </p:spTree>
    <p:extLst>
      <p:ext uri="{BB962C8B-B14F-4D97-AF65-F5344CB8AC3E}">
        <p14:creationId xmlns:p14="http://schemas.microsoft.com/office/powerpoint/2010/main" val="1616006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29CFAC-0D5C-B14D-AE4C-F3CA8FAD0FA2}" type="datetimeFigureOut">
              <a:rPr lang="en-US" smtClean="0"/>
              <a:t>11/10/15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FF2316-F52B-3640-B804-6F6BB208DEB4}" type="slidenum">
              <a:rPr lang="en-US" smtClean="0"/>
              <a:t>‹#›</a:t>
            </a:fld>
            <a:endParaRPr lang="en-US"/>
          </a:p>
        </p:txBody>
      </p:sp>
    </p:spTree>
    <p:extLst>
      <p:ext uri="{BB962C8B-B14F-4D97-AF65-F5344CB8AC3E}">
        <p14:creationId xmlns:p14="http://schemas.microsoft.com/office/powerpoint/2010/main" val="988671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29CFAC-0D5C-B14D-AE4C-F3CA8FAD0FA2}" type="datetimeFigureOut">
              <a:rPr lang="en-US" smtClean="0"/>
              <a:t>11/10/15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FF2316-F52B-3640-B804-6F6BB208DEB4}" type="slidenum">
              <a:rPr lang="en-US" smtClean="0"/>
              <a:t>‹#›</a:t>
            </a:fld>
            <a:endParaRPr lang="en-US"/>
          </a:p>
        </p:txBody>
      </p:sp>
    </p:spTree>
    <p:extLst>
      <p:ext uri="{BB962C8B-B14F-4D97-AF65-F5344CB8AC3E}">
        <p14:creationId xmlns:p14="http://schemas.microsoft.com/office/powerpoint/2010/main" val="1512873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29CFAC-0D5C-B14D-AE4C-F3CA8FAD0FA2}" type="datetimeFigureOut">
              <a:rPr lang="en-US" smtClean="0"/>
              <a:t>11/10/15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FF2316-F52B-3640-B804-6F6BB208DEB4}" type="slidenum">
              <a:rPr lang="en-US" smtClean="0"/>
              <a:t>‹#›</a:t>
            </a:fld>
            <a:endParaRPr lang="en-US"/>
          </a:p>
        </p:txBody>
      </p:sp>
    </p:spTree>
    <p:extLst>
      <p:ext uri="{BB962C8B-B14F-4D97-AF65-F5344CB8AC3E}">
        <p14:creationId xmlns:p14="http://schemas.microsoft.com/office/powerpoint/2010/main" val="6519456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29CFAC-0D5C-B14D-AE4C-F3CA8FAD0FA2}" type="datetimeFigureOut">
              <a:rPr lang="en-US" smtClean="0"/>
              <a:t>11/10/15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F2316-F52B-3640-B804-6F6BB208DEB4}" type="slidenum">
              <a:rPr lang="en-US" smtClean="0"/>
              <a:t>‹#›</a:t>
            </a:fld>
            <a:endParaRPr lang="en-US"/>
          </a:p>
        </p:txBody>
      </p:sp>
    </p:spTree>
    <p:extLst>
      <p:ext uri="{BB962C8B-B14F-4D97-AF65-F5344CB8AC3E}">
        <p14:creationId xmlns:p14="http://schemas.microsoft.com/office/powerpoint/2010/main" val="930723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Journal Club</a:t>
            </a:r>
            <a:endParaRPr lang="en-US" dirty="0"/>
          </a:p>
        </p:txBody>
      </p:sp>
      <p:sp>
        <p:nvSpPr>
          <p:cNvPr id="3" name="Subtitle 2"/>
          <p:cNvSpPr>
            <a:spLocks noGrp="1"/>
          </p:cNvSpPr>
          <p:nvPr>
            <p:ph type="subTitle" idx="1"/>
          </p:nvPr>
        </p:nvSpPr>
        <p:spPr/>
        <p:txBody>
          <a:bodyPr/>
          <a:lstStyle/>
          <a:p>
            <a:r>
              <a:rPr lang="en-US" dirty="0" smtClean="0"/>
              <a:t>11 Nov 2015</a:t>
            </a:r>
          </a:p>
          <a:p>
            <a:r>
              <a:rPr lang="en-US" dirty="0" smtClean="0"/>
              <a:t>DS</a:t>
            </a:r>
            <a:endParaRPr lang="en-US" dirty="0"/>
          </a:p>
        </p:txBody>
      </p:sp>
    </p:spTree>
    <p:extLst>
      <p:ext uri="{BB962C8B-B14F-4D97-AF65-F5344CB8AC3E}">
        <p14:creationId xmlns:p14="http://schemas.microsoft.com/office/powerpoint/2010/main" val="620284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1: Overview of the </a:t>
            </a:r>
            <a:r>
              <a:rPr lang="en-US" dirty="0" err="1"/>
              <a:t>scLVM</a:t>
            </a:r>
            <a:r>
              <a:rPr lang="en-US" dirty="0"/>
              <a:t> approach</a:t>
            </a:r>
            <a:r>
              <a:rPr lang="en-US" dirty="0" smtClean="0"/>
              <a:t>.</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77800" y="1987550"/>
            <a:ext cx="12014200" cy="4432300"/>
          </a:xfrm>
          <a:prstGeom prst="rect">
            <a:avLst/>
          </a:prstGeom>
        </p:spPr>
      </p:pic>
    </p:spTree>
    <p:extLst>
      <p:ext uri="{BB962C8B-B14F-4D97-AF65-F5344CB8AC3E}">
        <p14:creationId xmlns:p14="http://schemas.microsoft.com/office/powerpoint/2010/main" val="739422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2: Validation of </a:t>
            </a:r>
            <a:r>
              <a:rPr lang="en-US" dirty="0" err="1"/>
              <a:t>scLVM</a:t>
            </a:r>
            <a:r>
              <a:rPr lang="en-US" dirty="0"/>
              <a:t> on cell cycle–staged </a:t>
            </a:r>
            <a:r>
              <a:rPr lang="en-US" dirty="0" err="1"/>
              <a:t>mESCs</a:t>
            </a:r>
            <a:r>
              <a:rPr lang="en-US" dirty="0"/>
              <a:t>.</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785144"/>
            <a:ext cx="12014200" cy="4432300"/>
          </a:xfrm>
          <a:prstGeom prst="rect">
            <a:avLst/>
          </a:prstGeom>
        </p:spPr>
      </p:pic>
      <p:sp>
        <p:nvSpPr>
          <p:cNvPr id="5" name="TextBox 4"/>
          <p:cNvSpPr txBox="1"/>
          <p:nvPr/>
        </p:nvSpPr>
        <p:spPr>
          <a:xfrm>
            <a:off x="5057030" y="6311900"/>
            <a:ext cx="2555700" cy="369332"/>
          </a:xfrm>
          <a:prstGeom prst="rect">
            <a:avLst/>
          </a:prstGeom>
          <a:noFill/>
        </p:spPr>
        <p:txBody>
          <a:bodyPr wrap="none" rtlCol="0">
            <a:spAutoFit/>
          </a:bodyPr>
          <a:lstStyle/>
          <a:p>
            <a:r>
              <a:rPr lang="en-US" dirty="0" smtClean="0"/>
              <a:t>With </a:t>
            </a:r>
            <a:r>
              <a:rPr lang="en-US" smtClean="0"/>
              <a:t>829 cell-cycle genes</a:t>
            </a:r>
            <a:endParaRPr lang="en-US"/>
          </a:p>
        </p:txBody>
      </p:sp>
      <p:sp>
        <p:nvSpPr>
          <p:cNvPr id="6" name="TextBox 5"/>
          <p:cNvSpPr txBox="1"/>
          <p:nvPr/>
        </p:nvSpPr>
        <p:spPr>
          <a:xfrm>
            <a:off x="9003248" y="6352007"/>
            <a:ext cx="3010952" cy="369332"/>
          </a:xfrm>
          <a:prstGeom prst="rect">
            <a:avLst/>
          </a:prstGeom>
          <a:noFill/>
        </p:spPr>
        <p:txBody>
          <a:bodyPr wrap="none" rtlCol="0">
            <a:spAutoFit/>
          </a:bodyPr>
          <a:lstStyle/>
          <a:p>
            <a:r>
              <a:rPr lang="en-US" dirty="0" smtClean="0"/>
              <a:t>Removing </a:t>
            </a:r>
            <a:r>
              <a:rPr lang="en-US" smtClean="0"/>
              <a:t>829 cell cycle genes</a:t>
            </a:r>
            <a:endParaRPr lang="en-US"/>
          </a:p>
        </p:txBody>
      </p:sp>
      <p:sp>
        <p:nvSpPr>
          <p:cNvPr id="7" name="TextBox 6"/>
          <p:cNvSpPr txBox="1"/>
          <p:nvPr/>
        </p:nvSpPr>
        <p:spPr>
          <a:xfrm>
            <a:off x="424733" y="6105378"/>
            <a:ext cx="3598628" cy="646331"/>
          </a:xfrm>
          <a:prstGeom prst="rect">
            <a:avLst/>
          </a:prstGeom>
          <a:noFill/>
        </p:spPr>
        <p:txBody>
          <a:bodyPr wrap="square" rtlCol="0">
            <a:spAutoFit/>
          </a:bodyPr>
          <a:lstStyle/>
          <a:p>
            <a:r>
              <a:rPr lang="en-US" dirty="0" smtClean="0"/>
              <a:t>Agreement b/n </a:t>
            </a:r>
            <a:r>
              <a:rPr lang="en-US" dirty="0" err="1" smtClean="0"/>
              <a:t>scLVM</a:t>
            </a:r>
            <a:r>
              <a:rPr lang="en-US" dirty="0" smtClean="0"/>
              <a:t> result and “gold standard” cell sorting</a:t>
            </a:r>
            <a:endParaRPr lang="en-US" dirty="0"/>
          </a:p>
        </p:txBody>
      </p:sp>
    </p:spTree>
    <p:extLst>
      <p:ext uri="{BB962C8B-B14F-4D97-AF65-F5344CB8AC3E}">
        <p14:creationId xmlns:p14="http://schemas.microsoft.com/office/powerpoint/2010/main" val="1558997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542464" y="0"/>
            <a:ext cx="6969947" cy="6858000"/>
          </a:xfrm>
          <a:prstGeom prst="rect">
            <a:avLst/>
          </a:prstGeom>
        </p:spPr>
      </p:pic>
    </p:spTree>
    <p:extLst>
      <p:ext uri="{BB962C8B-B14F-4D97-AF65-F5344CB8AC3E}">
        <p14:creationId xmlns:p14="http://schemas.microsoft.com/office/powerpoint/2010/main" val="998427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Figure 3: Application of </a:t>
            </a:r>
            <a:r>
              <a:rPr lang="en-US" dirty="0" err="1"/>
              <a:t>scLVM</a:t>
            </a:r>
            <a:r>
              <a:rPr lang="en-US" dirty="0"/>
              <a:t> to identify subpopulations in differentiating T-cells</a:t>
            </a:r>
            <a:r>
              <a:rPr lang="en-US" dirty="0" smtClean="0"/>
              <a:t>.</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003300" y="1774134"/>
            <a:ext cx="9855200" cy="5083866"/>
          </a:xfrm>
          <a:prstGeom prst="rect">
            <a:avLst/>
          </a:prstGeom>
        </p:spPr>
      </p:pic>
    </p:spTree>
    <p:extLst>
      <p:ext uri="{BB962C8B-B14F-4D97-AF65-F5344CB8AC3E}">
        <p14:creationId xmlns:p14="http://schemas.microsoft.com/office/powerpoint/2010/main" val="185642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4" name="Content Placeholder 3"/>
          <p:cNvSpPr>
            <a:spLocks noGrp="1"/>
          </p:cNvSpPr>
          <p:nvPr>
            <p:ph idx="1"/>
          </p:nvPr>
        </p:nvSpPr>
        <p:spPr/>
        <p:txBody>
          <a:bodyPr/>
          <a:lstStyle/>
          <a:p>
            <a:r>
              <a:rPr lang="en-US" dirty="0" smtClean="0"/>
              <a:t>Spike-ins and UMIs are </a:t>
            </a:r>
            <a:r>
              <a:rPr lang="en-US" dirty="0" err="1" smtClean="0"/>
              <a:t>desireable</a:t>
            </a:r>
            <a:r>
              <a:rPr lang="en-US" dirty="0" smtClean="0"/>
              <a:t> to control technical variability</a:t>
            </a:r>
          </a:p>
          <a:p>
            <a:r>
              <a:rPr lang="en-US" dirty="0" smtClean="0"/>
              <a:t>Controlling for cell-cycle variation seems warranted (</a:t>
            </a:r>
            <a:r>
              <a:rPr lang="en-US" dirty="0" err="1" smtClean="0"/>
              <a:t>scLVM</a:t>
            </a:r>
            <a:r>
              <a:rPr lang="en-US" dirty="0" smtClean="0"/>
              <a:t>)</a:t>
            </a:r>
          </a:p>
          <a:p>
            <a:pPr lvl="1"/>
            <a:r>
              <a:rPr lang="en-US" dirty="0" smtClean="0"/>
              <a:t>Other factors?</a:t>
            </a:r>
          </a:p>
          <a:p>
            <a:pPr lvl="1"/>
            <a:r>
              <a:rPr lang="en-US" dirty="0" smtClean="0"/>
              <a:t>Complicated by mixture of cell types?</a:t>
            </a:r>
          </a:p>
          <a:p>
            <a:r>
              <a:rPr lang="en-US" dirty="0" smtClean="0"/>
              <a:t>Provide a set of 122 genes that are T-cell differentiation signals</a:t>
            </a:r>
          </a:p>
          <a:p>
            <a:pPr lvl="1"/>
            <a:r>
              <a:rPr lang="en-US" dirty="0" smtClean="0"/>
              <a:t>Includes non-specific signals, e.g. glycolysis</a:t>
            </a:r>
          </a:p>
        </p:txBody>
      </p:sp>
    </p:spTree>
    <p:extLst>
      <p:ext uri="{BB962C8B-B14F-4D97-AF65-F5344CB8AC3E}">
        <p14:creationId xmlns:p14="http://schemas.microsoft.com/office/powerpoint/2010/main" val="847315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5: The kinetics of </a:t>
            </a:r>
            <a:r>
              <a:rPr lang="en-US" dirty="0" smtClean="0"/>
              <a:t>transcription</a:t>
            </a:r>
            <a:endParaRPr lang="en-US" dirty="0"/>
          </a:p>
        </p:txBody>
      </p:sp>
      <p:sp>
        <p:nvSpPr>
          <p:cNvPr id="3" name="Content Placeholder 2"/>
          <p:cNvSpPr>
            <a:spLocks noGrp="1"/>
          </p:cNvSpPr>
          <p:nvPr>
            <p:ph idx="1"/>
          </p:nvPr>
        </p:nvSpPr>
        <p:spPr/>
        <p:txBody>
          <a:bodyPr/>
          <a:lstStyle/>
          <a:p>
            <a:endParaRPr lang="en-US"/>
          </a:p>
        </p:txBody>
      </p:sp>
      <p:pic>
        <p:nvPicPr>
          <p:cNvPr id="4" name="Picture 3" descr="D:\kuloth\2015\21-01-2015\nrg_aop\slides_img\nrg3833-f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4994" y="1537494"/>
            <a:ext cx="5675206" cy="532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8566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365125"/>
            <a:ext cx="11480800" cy="1325563"/>
          </a:xfrm>
        </p:spPr>
        <p:txBody>
          <a:bodyPr>
            <a:normAutofit fontScale="90000"/>
          </a:bodyPr>
          <a:lstStyle/>
          <a:p>
            <a:r>
              <a:rPr lang="en-US" dirty="0"/>
              <a:t>Figure 4: Application of </a:t>
            </a:r>
            <a:r>
              <a:rPr lang="en-US" dirty="0" err="1"/>
              <a:t>scLVM</a:t>
            </a:r>
            <a:r>
              <a:rPr lang="en-US" dirty="0"/>
              <a:t> to decompose gene expression variability in differentiating T-cells, considering both cell cycle and the T</a:t>
            </a:r>
            <a:r>
              <a:rPr lang="en-US" baseline="-25000" dirty="0"/>
              <a:t>H</a:t>
            </a:r>
            <a:r>
              <a:rPr lang="en-US" dirty="0"/>
              <a:t>2 differentiation factor.</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2108200"/>
            <a:ext cx="12014200" cy="4343400"/>
          </a:xfrm>
          <a:prstGeom prst="rect">
            <a:avLst/>
          </a:prstGeom>
        </p:spPr>
      </p:pic>
    </p:spTree>
    <p:extLst>
      <p:ext uri="{BB962C8B-B14F-4D97-AF65-F5344CB8AC3E}">
        <p14:creationId xmlns:p14="http://schemas.microsoft.com/office/powerpoint/2010/main" val="882769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838200" y="1997839"/>
            <a:ext cx="10629900" cy="1754326"/>
          </a:xfrm>
          <a:prstGeom prst="rect">
            <a:avLst/>
          </a:prstGeom>
        </p:spPr>
        <p:txBody>
          <a:bodyPr wrap="square">
            <a:spAutoFit/>
          </a:bodyPr>
          <a:lstStyle/>
          <a:p>
            <a:r>
              <a:rPr lang="en-US" b="1" dirty="0" smtClean="0">
                <a:effectLst/>
                <a:latin typeface="Arial" charset="0"/>
              </a:rPr>
              <a:t>Aim 2A. Project Lead: Craft. Determine the role of follicular B helper T (</a:t>
            </a:r>
            <a:r>
              <a:rPr lang="en-US" b="1" dirty="0" err="1" smtClean="0">
                <a:effectLst/>
                <a:latin typeface="Arial" charset="0"/>
              </a:rPr>
              <a:t>Tfh</a:t>
            </a:r>
            <a:r>
              <a:rPr lang="en-US" b="1" dirty="0" smtClean="0">
                <a:effectLst/>
                <a:latin typeface="Arial" charset="0"/>
              </a:rPr>
              <a:t>) cells in promotion of the pathogenic </a:t>
            </a:r>
            <a:r>
              <a:rPr lang="en-US" b="1" dirty="0" err="1" smtClean="0">
                <a:effectLst/>
                <a:latin typeface="Arial" charset="0"/>
              </a:rPr>
              <a:t>IgE</a:t>
            </a:r>
            <a:r>
              <a:rPr lang="en-US" b="1" dirty="0" smtClean="0">
                <a:effectLst/>
                <a:latin typeface="Arial" charset="0"/>
              </a:rPr>
              <a:t> response in </a:t>
            </a:r>
            <a:r>
              <a:rPr lang="en-US" b="1" dirty="0" err="1" smtClean="0">
                <a:effectLst/>
                <a:latin typeface="Arial" charset="0"/>
              </a:rPr>
              <a:t>endotypes</a:t>
            </a:r>
            <a:r>
              <a:rPr lang="en-US" b="1" dirty="0" smtClean="0">
                <a:effectLst/>
                <a:latin typeface="Arial" charset="0"/>
              </a:rPr>
              <a:t> of asthma. </a:t>
            </a:r>
            <a:endParaRPr lang="en-US" dirty="0" smtClean="0"/>
          </a:p>
          <a:p>
            <a:r>
              <a:rPr lang="en-US" dirty="0" smtClean="0">
                <a:effectLst/>
                <a:latin typeface="ArialMT" charset="0"/>
              </a:rPr>
              <a:t>We hypothesize that </a:t>
            </a:r>
            <a:r>
              <a:rPr lang="en-US" dirty="0" err="1" smtClean="0">
                <a:effectLst/>
                <a:latin typeface="ArialMT" charset="0"/>
              </a:rPr>
              <a:t>Tfh</a:t>
            </a:r>
            <a:r>
              <a:rPr lang="en-US" dirty="0" smtClean="0">
                <a:effectLst/>
                <a:latin typeface="ArialMT" charset="0"/>
              </a:rPr>
              <a:t> cells drive the </a:t>
            </a:r>
            <a:r>
              <a:rPr lang="en-US" dirty="0" err="1" smtClean="0">
                <a:effectLst/>
                <a:latin typeface="ArialMT" charset="0"/>
              </a:rPr>
              <a:t>IgE</a:t>
            </a:r>
            <a:r>
              <a:rPr lang="en-US" dirty="0" smtClean="0">
                <a:effectLst/>
                <a:latin typeface="ArialMT" charset="0"/>
              </a:rPr>
              <a:t> response in asthma. We will assess the relationship between circulating and </a:t>
            </a:r>
            <a:r>
              <a:rPr lang="en-US" dirty="0" err="1" smtClean="0">
                <a:effectLst/>
                <a:latin typeface="ArialMT" charset="0"/>
              </a:rPr>
              <a:t>tonsillar</a:t>
            </a:r>
            <a:r>
              <a:rPr lang="en-US" dirty="0" smtClean="0">
                <a:effectLst/>
                <a:latin typeface="ArialMT" charset="0"/>
              </a:rPr>
              <a:t> </a:t>
            </a:r>
            <a:r>
              <a:rPr lang="en-US" dirty="0" err="1" smtClean="0">
                <a:effectLst/>
                <a:latin typeface="ArialMT" charset="0"/>
              </a:rPr>
              <a:t>Tfh</a:t>
            </a:r>
            <a:r>
              <a:rPr lang="en-US" dirty="0" smtClean="0">
                <a:effectLst/>
                <a:latin typeface="ArialMT" charset="0"/>
              </a:rPr>
              <a:t> cells and disease heterogeneity, including serum </a:t>
            </a:r>
            <a:r>
              <a:rPr lang="en-US" dirty="0" err="1" smtClean="0">
                <a:effectLst/>
                <a:latin typeface="ArialMT" charset="0"/>
              </a:rPr>
              <a:t>IgE</a:t>
            </a:r>
            <a:r>
              <a:rPr lang="en-US" dirty="0" smtClean="0">
                <a:effectLst/>
                <a:latin typeface="ArialMT" charset="0"/>
              </a:rPr>
              <a:t>, eosinophilia, and disease severity to define relationships with disease </a:t>
            </a:r>
            <a:r>
              <a:rPr lang="en-US" dirty="0" err="1" smtClean="0">
                <a:effectLst/>
                <a:latin typeface="ArialMT" charset="0"/>
              </a:rPr>
              <a:t>endotypes</a:t>
            </a:r>
            <a:r>
              <a:rPr lang="en-US" dirty="0" smtClean="0">
                <a:effectLst/>
                <a:latin typeface="ArialMT" charset="0"/>
              </a:rPr>
              <a:t>, followed by defining the phenotypic, functional, and genomic characterization of these cells. </a:t>
            </a:r>
            <a:endParaRPr lang="en-US" dirty="0"/>
          </a:p>
        </p:txBody>
      </p:sp>
    </p:spTree>
    <p:extLst>
      <p:ext uri="{BB962C8B-B14F-4D97-AF65-F5344CB8AC3E}">
        <p14:creationId xmlns:p14="http://schemas.microsoft.com/office/powerpoint/2010/main" val="1176929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Figure 4: Finding new cell types and allocating cells along a differentiation </a:t>
            </a:r>
            <a:r>
              <a:rPr lang="en-US" dirty="0" smtClean="0"/>
              <a:t>cascade</a:t>
            </a:r>
            <a:endParaRPr lang="en-US" dirty="0"/>
          </a:p>
        </p:txBody>
      </p:sp>
      <p:sp>
        <p:nvSpPr>
          <p:cNvPr id="3" name="Content Placeholder 2"/>
          <p:cNvSpPr>
            <a:spLocks noGrp="1"/>
          </p:cNvSpPr>
          <p:nvPr>
            <p:ph idx="1"/>
          </p:nvPr>
        </p:nvSpPr>
        <p:spPr/>
        <p:txBody>
          <a:bodyPr/>
          <a:lstStyle/>
          <a:p>
            <a:endParaRPr lang="en-US"/>
          </a:p>
        </p:txBody>
      </p:sp>
      <p:pic>
        <p:nvPicPr>
          <p:cNvPr id="4" name="Picture 3" descr="D:\kuloth\2015\21-01-2015\nrg_aop\slides_img\nrg3833-f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2900" y="2312194"/>
            <a:ext cx="57912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289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err="1"/>
              <a:t>Grün</a:t>
            </a:r>
            <a:r>
              <a:rPr lang="en-US" dirty="0"/>
              <a:t>, Dominic, Lennart </a:t>
            </a:r>
            <a:r>
              <a:rPr lang="en-US" dirty="0" err="1"/>
              <a:t>Kester</a:t>
            </a:r>
            <a:r>
              <a:rPr lang="en-US" dirty="0"/>
              <a:t>, and Alexander van </a:t>
            </a:r>
            <a:r>
              <a:rPr lang="en-US" dirty="0" err="1"/>
              <a:t>Oudenaarden</a:t>
            </a:r>
            <a:r>
              <a:rPr lang="en-US" dirty="0"/>
              <a:t>. "Validation of noise models for single-cell </a:t>
            </a:r>
            <a:r>
              <a:rPr lang="en-US" dirty="0" err="1"/>
              <a:t>transcriptomics</a:t>
            </a:r>
            <a:r>
              <a:rPr lang="en-US" dirty="0"/>
              <a:t>." </a:t>
            </a:r>
            <a:r>
              <a:rPr lang="en-US" i="1" dirty="0"/>
              <a:t>nature methods</a:t>
            </a:r>
            <a:r>
              <a:rPr lang="en-US" dirty="0"/>
              <a:t> 11.6 (2014): 637-640.</a:t>
            </a:r>
          </a:p>
        </p:txBody>
      </p:sp>
    </p:spTree>
    <p:extLst>
      <p:ext uri="{BB962C8B-B14F-4D97-AF65-F5344CB8AC3E}">
        <p14:creationId xmlns:p14="http://schemas.microsoft.com/office/powerpoint/2010/main" val="437321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3857625"/>
            <a:ext cx="10515600" cy="2822575"/>
          </a:xfrm>
        </p:spPr>
        <p:txBody>
          <a:bodyPr/>
          <a:lstStyle/>
          <a:p>
            <a:pPr marL="0" indent="0">
              <a:buNone/>
            </a:pPr>
            <a:r>
              <a:rPr lang="en-US" dirty="0" err="1"/>
              <a:t>Buettner</a:t>
            </a:r>
            <a:r>
              <a:rPr lang="en-US" dirty="0"/>
              <a:t>, Florian, </a:t>
            </a:r>
            <a:r>
              <a:rPr lang="en-US" dirty="0" err="1"/>
              <a:t>Kedar</a:t>
            </a:r>
            <a:r>
              <a:rPr lang="en-US" dirty="0"/>
              <a:t> N. Natarajan, F. Paolo </a:t>
            </a:r>
            <a:r>
              <a:rPr lang="en-US" dirty="0" err="1"/>
              <a:t>Casale</a:t>
            </a:r>
            <a:r>
              <a:rPr lang="en-US" dirty="0"/>
              <a:t>, Valentina </a:t>
            </a:r>
            <a:r>
              <a:rPr lang="en-US" dirty="0" err="1"/>
              <a:t>Proserpio</a:t>
            </a:r>
            <a:r>
              <a:rPr lang="en-US" dirty="0"/>
              <a:t>, Antonio </a:t>
            </a:r>
            <a:r>
              <a:rPr lang="en-US" dirty="0" err="1"/>
              <a:t>Scialdone</a:t>
            </a:r>
            <a:r>
              <a:rPr lang="en-US" dirty="0"/>
              <a:t>, Fabian J. </a:t>
            </a:r>
            <a:r>
              <a:rPr lang="en-US" dirty="0" err="1"/>
              <a:t>Theis</a:t>
            </a:r>
            <a:r>
              <a:rPr lang="en-US" dirty="0"/>
              <a:t>, Sarah A. </a:t>
            </a:r>
            <a:r>
              <a:rPr lang="en-US" dirty="0" err="1"/>
              <a:t>Teichmann</a:t>
            </a:r>
            <a:r>
              <a:rPr lang="en-US" dirty="0"/>
              <a:t>, John C. </a:t>
            </a:r>
            <a:r>
              <a:rPr lang="en-US" dirty="0" err="1"/>
              <a:t>Marioni</a:t>
            </a:r>
            <a:r>
              <a:rPr lang="en-US" dirty="0"/>
              <a:t>, and Oliver </a:t>
            </a:r>
            <a:r>
              <a:rPr lang="en-US" dirty="0" err="1"/>
              <a:t>Stegle</a:t>
            </a:r>
            <a:r>
              <a:rPr lang="en-US" dirty="0"/>
              <a:t>. "Computational analysis of cell-to-cell heterogeneity in single-cell RNA-sequencing data reveals hidden subpopulations of cells." </a:t>
            </a:r>
            <a:r>
              <a:rPr lang="en-US" i="1" dirty="0"/>
              <a:t>Nature biotechnology</a:t>
            </a:r>
            <a:r>
              <a:rPr lang="en-US" dirty="0"/>
              <a:t> 33, no. 2 (2015): 155-160.</a:t>
            </a:r>
          </a:p>
        </p:txBody>
      </p:sp>
      <p:sp>
        <p:nvSpPr>
          <p:cNvPr id="4" name="Title 3"/>
          <p:cNvSpPr>
            <a:spLocks noGrp="1"/>
          </p:cNvSpPr>
          <p:nvPr>
            <p:ph type="title"/>
          </p:nvPr>
        </p:nvSpPr>
        <p:spPr/>
        <p:txBody>
          <a:bodyPr/>
          <a:lstStyle/>
          <a:p>
            <a:r>
              <a:rPr lang="en-US" dirty="0" smtClean="0"/>
              <a:t>2 papers discussed:</a:t>
            </a:r>
            <a:endParaRPr lang="en-US" dirty="0"/>
          </a:p>
        </p:txBody>
      </p:sp>
      <p:sp>
        <p:nvSpPr>
          <p:cNvPr id="5" name="Content Placeholder 2"/>
          <p:cNvSpPr txBox="1">
            <a:spLocks/>
          </p:cNvSpPr>
          <p:nvPr/>
        </p:nvSpPr>
        <p:spPr>
          <a:xfrm>
            <a:off x="990600" y="1978025"/>
            <a:ext cx="10515600" cy="1679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err="1" smtClean="0"/>
              <a:t>Stegle</a:t>
            </a:r>
            <a:r>
              <a:rPr lang="en-US" dirty="0" smtClean="0"/>
              <a:t>, Oliver, Sarah A. </a:t>
            </a:r>
            <a:r>
              <a:rPr lang="en-US" dirty="0" err="1" smtClean="0"/>
              <a:t>Teichmann</a:t>
            </a:r>
            <a:r>
              <a:rPr lang="en-US" dirty="0" smtClean="0"/>
              <a:t>, and John C. </a:t>
            </a:r>
            <a:r>
              <a:rPr lang="en-US" dirty="0" err="1" smtClean="0"/>
              <a:t>Marioni</a:t>
            </a:r>
            <a:r>
              <a:rPr lang="en-US" dirty="0" smtClean="0"/>
              <a:t>. "Computational and analytical challenges in single-cell </a:t>
            </a:r>
            <a:r>
              <a:rPr lang="en-US" dirty="0" err="1" smtClean="0"/>
              <a:t>transcriptomics</a:t>
            </a:r>
            <a:r>
              <a:rPr lang="en-US" dirty="0" smtClean="0"/>
              <a:t>." </a:t>
            </a:r>
            <a:r>
              <a:rPr lang="en-US" i="1" dirty="0" smtClean="0"/>
              <a:t>Nature Reviews Genetics</a:t>
            </a:r>
            <a:r>
              <a:rPr lang="en-US" dirty="0" smtClean="0"/>
              <a:t>16, no. 3 (2015): 133-145.</a:t>
            </a:r>
            <a:endParaRPr lang="en-US" dirty="0"/>
          </a:p>
        </p:txBody>
      </p:sp>
    </p:spTree>
    <p:extLst>
      <p:ext uri="{BB962C8B-B14F-4D97-AF65-F5344CB8AC3E}">
        <p14:creationId xmlns:p14="http://schemas.microsoft.com/office/powerpoint/2010/main" val="1366356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1: Analysis of gene expression noise with single-cell mRNA </a:t>
            </a:r>
            <a:r>
              <a:rPr lang="en-US" dirty="0" smtClean="0"/>
              <a:t>sequencing</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2529488" y="1690688"/>
            <a:ext cx="7241892" cy="5167312"/>
          </a:xfrm>
          <a:prstGeom prst="rect">
            <a:avLst/>
          </a:prstGeom>
        </p:spPr>
      </p:pic>
    </p:spTree>
    <p:extLst>
      <p:ext uri="{BB962C8B-B14F-4D97-AF65-F5344CB8AC3E}">
        <p14:creationId xmlns:p14="http://schemas.microsoft.com/office/powerpoint/2010/main" val="809958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2: Modeling of technical variability and inference of biological noise</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812800" y="1690688"/>
            <a:ext cx="10566400" cy="5093318"/>
          </a:xfrm>
          <a:prstGeom prst="rect">
            <a:avLst/>
          </a:prstGeom>
        </p:spPr>
      </p:pic>
    </p:spTree>
    <p:extLst>
      <p:ext uri="{BB962C8B-B14F-4D97-AF65-F5344CB8AC3E}">
        <p14:creationId xmlns:p14="http://schemas.microsoft.com/office/powerpoint/2010/main" val="807593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Figure 3: Validation of predicted biological variability by </a:t>
            </a:r>
            <a:r>
              <a:rPr lang="en-US" dirty="0" err="1"/>
              <a:t>smFISH</a:t>
            </a:r>
            <a:r>
              <a:rPr lang="en-US" dirty="0" smtClean="0"/>
              <a:t>.</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5141449" y="1825625"/>
            <a:ext cx="3833033" cy="5032375"/>
          </a:xfrm>
          <a:prstGeom prst="rect">
            <a:avLst/>
          </a:prstGeom>
        </p:spPr>
      </p:pic>
    </p:spTree>
    <p:extLst>
      <p:ext uri="{BB962C8B-B14F-4D97-AF65-F5344CB8AC3E}">
        <p14:creationId xmlns:p14="http://schemas.microsoft.com/office/powerpoint/2010/main" val="1122839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57735"/>
            <a:ext cx="12192000" cy="6342529"/>
          </a:xfrm>
          <a:prstGeom prst="rect">
            <a:avLst/>
          </a:prstGeom>
        </p:spPr>
      </p:pic>
    </p:spTree>
    <p:extLst>
      <p:ext uri="{BB962C8B-B14F-4D97-AF65-F5344CB8AC3E}">
        <p14:creationId xmlns:p14="http://schemas.microsoft.com/office/powerpoint/2010/main" val="1859712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Box 1. </a:t>
            </a:r>
            <a:r>
              <a:rPr lang="en-US" dirty="0" err="1" smtClean="0"/>
              <a:t>scRNA-seq</a:t>
            </a:r>
            <a:r>
              <a:rPr lang="en-US" dirty="0" smtClean="0"/>
              <a:t> experimental design considerations</a:t>
            </a:r>
            <a:endParaRPr lang="en-US" dirty="0"/>
          </a:p>
        </p:txBody>
      </p:sp>
      <p:sp>
        <p:nvSpPr>
          <p:cNvPr id="3" name="Content Placeholder 2"/>
          <p:cNvSpPr>
            <a:spLocks noGrp="1"/>
          </p:cNvSpPr>
          <p:nvPr>
            <p:ph idx="1"/>
          </p:nvPr>
        </p:nvSpPr>
        <p:spPr>
          <a:xfrm>
            <a:off x="838200" y="1825625"/>
            <a:ext cx="10833100" cy="4613275"/>
          </a:xfrm>
        </p:spPr>
        <p:txBody>
          <a:bodyPr>
            <a:normAutofit fontScale="62500" lnSpcReduction="20000"/>
          </a:bodyPr>
          <a:lstStyle/>
          <a:p>
            <a:pPr marL="0" indent="0">
              <a:buNone/>
            </a:pPr>
            <a:r>
              <a:rPr lang="en-US" dirty="0" smtClean="0"/>
              <a:t>The most obvious experimental design questions related to single-cell RNA sequencing (</a:t>
            </a:r>
            <a:r>
              <a:rPr lang="en-US" dirty="0" err="1" smtClean="0"/>
              <a:t>scRNA-seq</a:t>
            </a:r>
            <a:r>
              <a:rPr lang="en-US" dirty="0" smtClean="0"/>
              <a:t>) experiments are the number of cells that need to be sequenced and the depth to which each individual cell should be sequenced. Both of these questions depend, inevitably, on the biological problem of interest, as well as on technical and financial </a:t>
            </a:r>
            <a:r>
              <a:rPr lang="en-US" dirty="0" err="1" smtClean="0"/>
              <a:t>constraints.As</a:t>
            </a:r>
            <a:r>
              <a:rPr lang="en-US" dirty="0" smtClean="0"/>
              <a:t> a general rule, it is necessary to generate data from hundreds of cells to identify and characterize subpopulations of cells (especially rare populations) or to study the kinetics of transcription. Of course, if the goal is to answer specific questions relating to a small population of cells (for example, cells from the early developing embryo), such restrictions may not </a:t>
            </a:r>
            <a:r>
              <a:rPr lang="en-US" dirty="0" err="1" smtClean="0"/>
              <a:t>apply.Recent</a:t>
            </a:r>
            <a:r>
              <a:rPr lang="en-US" dirty="0" smtClean="0"/>
              <a:t> studies using ~102–103 cells30, 36, 62, 65 have discovered previously uncharacterized transcriptional states, corresponding to new cell types or novel positions along differentiation cascades in various experimental systems. However, there are substantial differences in the depth to which the </a:t>
            </a:r>
            <a:r>
              <a:rPr lang="en-US" dirty="0" err="1" smtClean="0"/>
              <a:t>transcriptome</a:t>
            </a:r>
            <a:r>
              <a:rPr lang="en-US" dirty="0" smtClean="0"/>
              <a:t> of each individual cell was sequenced. </a:t>
            </a:r>
            <a:r>
              <a:rPr lang="en-US" dirty="0" err="1" smtClean="0"/>
              <a:t>Jaitin</a:t>
            </a:r>
            <a:r>
              <a:rPr lang="en-US" dirty="0" smtClean="0"/>
              <a:t> et al.30 generated an average of 22,000 aligned sequence reads from 1,536 cells. By contrast, </a:t>
            </a:r>
            <a:r>
              <a:rPr lang="en-US" dirty="0" err="1" smtClean="0"/>
              <a:t>Mahata</a:t>
            </a:r>
            <a:r>
              <a:rPr lang="en-US" dirty="0" smtClean="0"/>
              <a:t> et al.65 generated 12–20 million sequence reads from each of 93 cells. The key factor when determining the required sequencing depth is the number of reads that is necessary to sequence each reverse-transcribed and amplified cDNA molecule (or fragment thereof, if the protocol used does not involve unique molecular identifiers (UMIs)) at least once. When this depth is reached, further sequencing will not yield additional information. This value will depend on capture efficiency, with a higher capture efficiency meaning that deeper sequencing is necessary to fully capture the complexity of the captured </a:t>
            </a:r>
            <a:r>
              <a:rPr lang="en-US" dirty="0" err="1" smtClean="0"/>
              <a:t>transcriptome</a:t>
            </a:r>
            <a:r>
              <a:rPr lang="en-US" dirty="0" smtClean="0"/>
              <a:t>. However, this increased ability to fully characterize the </a:t>
            </a:r>
            <a:r>
              <a:rPr lang="en-US" dirty="0" err="1" smtClean="0"/>
              <a:t>transcriptome</a:t>
            </a:r>
            <a:r>
              <a:rPr lang="en-US" dirty="0" smtClean="0"/>
              <a:t> of a cell directly from deep </a:t>
            </a:r>
            <a:r>
              <a:rPr lang="en-US" dirty="0" err="1" smtClean="0"/>
              <a:t>scRNA-seq</a:t>
            </a:r>
            <a:r>
              <a:rPr lang="en-US" dirty="0" smtClean="0"/>
              <a:t> data is compensated for by the fact that fewer cells are typically able to be </a:t>
            </a:r>
            <a:r>
              <a:rPr lang="en-US" dirty="0" err="1" smtClean="0"/>
              <a:t>analysed</a:t>
            </a:r>
            <a:r>
              <a:rPr lang="en-US" dirty="0" smtClean="0"/>
              <a:t> by deep </a:t>
            </a:r>
            <a:r>
              <a:rPr lang="en-US" dirty="0" err="1" smtClean="0"/>
              <a:t>scRNA-seq</a:t>
            </a:r>
            <a:r>
              <a:rPr lang="en-US" dirty="0" smtClean="0"/>
              <a:t> than for shallow </a:t>
            </a:r>
            <a:r>
              <a:rPr lang="en-US" dirty="0" err="1" smtClean="0"/>
              <a:t>scRNA-seq</a:t>
            </a:r>
            <a:r>
              <a:rPr lang="en-US" dirty="0" smtClean="0"/>
              <a:t>; therefore, it may be that fewer cell types can be confidently identified when using deep </a:t>
            </a:r>
            <a:r>
              <a:rPr lang="en-US" dirty="0" err="1" smtClean="0"/>
              <a:t>scRNA-seq</a:t>
            </a:r>
            <a:r>
              <a:rPr lang="en-US" dirty="0" smtClean="0"/>
              <a:t> coupled with a small input population of </a:t>
            </a:r>
            <a:r>
              <a:rPr lang="en-US" dirty="0" err="1" smtClean="0"/>
              <a:t>cells.Therefore</a:t>
            </a:r>
            <a:r>
              <a:rPr lang="en-US" dirty="0" smtClean="0"/>
              <a:t>, a balance between these two experimental parameters must be achieved. However, given the insights already obtained from relatively small numbers of cells, sequencing on the order of hundreds of cells at moderate depth would seem to suffice for many applications.</a:t>
            </a:r>
            <a:endParaRPr lang="en-US" dirty="0"/>
          </a:p>
        </p:txBody>
      </p:sp>
    </p:spTree>
    <p:extLst>
      <p:ext uri="{BB962C8B-B14F-4D97-AF65-F5344CB8AC3E}">
        <p14:creationId xmlns:p14="http://schemas.microsoft.com/office/powerpoint/2010/main" val="1061852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4025"/>
            <a:ext cx="10515600" cy="1325563"/>
          </a:xfrm>
        </p:spPr>
        <p:txBody>
          <a:bodyPr>
            <a:normAutofit fontScale="90000"/>
          </a:bodyPr>
          <a:lstStyle/>
          <a:p>
            <a:r>
              <a:rPr lang="en-US" dirty="0" smtClean="0"/>
              <a:t>Background: U19 asthma grant</a:t>
            </a:r>
            <a:br>
              <a:rPr lang="en-US" dirty="0" smtClean="0"/>
            </a:br>
            <a:r>
              <a:rPr lang="en-US" dirty="0"/>
              <a:t/>
            </a:r>
            <a:br>
              <a:rPr lang="en-US" dirty="0"/>
            </a:br>
            <a:r>
              <a:rPr lang="en-US" dirty="0"/>
              <a:t>3.B.i Processing of Single-Cell RNA-</a:t>
            </a:r>
            <a:r>
              <a:rPr lang="en-US" dirty="0" err="1"/>
              <a:t>Seq</a:t>
            </a:r>
            <a:r>
              <a:rPr lang="en-US" dirty="0"/>
              <a:t> </a:t>
            </a:r>
            <a:r>
              <a:rPr lang="en-US" dirty="0" smtClean="0"/>
              <a:t>Data</a:t>
            </a:r>
            <a:endParaRPr lang="en-US" dirty="0"/>
          </a:p>
        </p:txBody>
      </p:sp>
      <p:sp>
        <p:nvSpPr>
          <p:cNvPr id="3" name="Content Placeholder 2"/>
          <p:cNvSpPr>
            <a:spLocks noGrp="1"/>
          </p:cNvSpPr>
          <p:nvPr>
            <p:ph idx="1"/>
          </p:nvPr>
        </p:nvSpPr>
        <p:spPr>
          <a:xfrm>
            <a:off x="838200" y="2282825"/>
            <a:ext cx="10515600" cy="4351338"/>
          </a:xfrm>
        </p:spPr>
        <p:txBody>
          <a:bodyPr>
            <a:normAutofit fontScale="92500" lnSpcReduction="10000"/>
          </a:bodyPr>
          <a:lstStyle/>
          <a:p>
            <a:pPr marL="0" indent="0">
              <a:lnSpc>
                <a:spcPct val="150000"/>
              </a:lnSpc>
              <a:buNone/>
            </a:pPr>
            <a:r>
              <a:rPr lang="en-US" sz="1800" dirty="0">
                <a:latin typeface="Arial" charset="0"/>
                <a:ea typeface="Arial" charset="0"/>
                <a:cs typeface="Arial" charset="0"/>
              </a:rPr>
              <a:t>Single-cell RNA-</a:t>
            </a:r>
            <a:r>
              <a:rPr lang="en-US" sz="1800" dirty="0" err="1">
                <a:latin typeface="Arial" charset="0"/>
                <a:ea typeface="Arial" charset="0"/>
                <a:cs typeface="Arial" charset="0"/>
              </a:rPr>
              <a:t>seq</a:t>
            </a:r>
            <a:r>
              <a:rPr lang="en-US" sz="1800" dirty="0">
                <a:latin typeface="Arial" charset="0"/>
                <a:ea typeface="Arial" charset="0"/>
                <a:cs typeface="Arial" charset="0"/>
              </a:rPr>
              <a:t> has the possibility of offering an unbiased view of the pathways that are transcriptionally activated upon immune-system activation at a single-cell resolution, even when cells seem phenotypically similar. However, single-cell sequencing suffers from more technical noise as compared to bulk RNA-</a:t>
            </a:r>
            <a:r>
              <a:rPr lang="en-US" sz="1800" dirty="0" err="1">
                <a:latin typeface="Arial" charset="0"/>
                <a:ea typeface="Arial" charset="0"/>
                <a:cs typeface="Arial" charset="0"/>
              </a:rPr>
              <a:t>seq</a:t>
            </a:r>
            <a:r>
              <a:rPr lang="en-US" sz="1800" dirty="0">
                <a:latin typeface="Arial" charset="0"/>
                <a:ea typeface="Arial" charset="0"/>
                <a:cs typeface="Arial" charset="0"/>
              </a:rPr>
              <a:t>, arising largely from three sources: (1) sampling inefficiencies which result in only a small fraction of the total number of transcripts being captured; (2) cell-to-cell variations in sequencing efficiency, potentially due to differences in lysis between cells; and (3) amplification bias owing to the small amount of starting material for the RNA-seq. Attempts have been made to address these concerns [36, 37]. However, there is no standard pipeline in place that addresses all of the concerns in going from raw reads from a sequencer (such as the </a:t>
            </a:r>
            <a:r>
              <a:rPr lang="en-US" sz="1800" dirty="0" err="1">
                <a:latin typeface="Arial" charset="0"/>
                <a:ea typeface="Arial" charset="0"/>
                <a:cs typeface="Arial" charset="0"/>
              </a:rPr>
              <a:t>Illumina</a:t>
            </a:r>
            <a:r>
              <a:rPr lang="en-US" sz="1800" dirty="0">
                <a:latin typeface="Arial" charset="0"/>
                <a:ea typeface="Arial" charset="0"/>
                <a:cs typeface="Arial" charset="0"/>
              </a:rPr>
              <a:t> Hi-</a:t>
            </a:r>
            <a:r>
              <a:rPr lang="en-US" sz="1800" dirty="0" err="1">
                <a:latin typeface="Arial" charset="0"/>
                <a:ea typeface="Arial" charset="0"/>
                <a:cs typeface="Arial" charset="0"/>
              </a:rPr>
              <a:t>Seq</a:t>
            </a:r>
            <a:r>
              <a:rPr lang="en-US" sz="1800" dirty="0">
                <a:latin typeface="Arial" charset="0"/>
                <a:ea typeface="Arial" charset="0"/>
                <a:cs typeface="Arial" charset="0"/>
              </a:rPr>
              <a:t>) to robust transcript counts. The main steps of such a pipeline, which have been investigated in the literature, include (1) </a:t>
            </a:r>
            <a:r>
              <a:rPr lang="en-US" sz="1800" dirty="0" err="1">
                <a:latin typeface="Arial" charset="0"/>
                <a:ea typeface="Arial" charset="0"/>
                <a:cs typeface="Arial" charset="0"/>
              </a:rPr>
              <a:t>debarcoding</a:t>
            </a:r>
            <a:r>
              <a:rPr lang="en-US" sz="1800" dirty="0">
                <a:latin typeface="Arial" charset="0"/>
                <a:ea typeface="Arial" charset="0"/>
                <a:cs typeface="Arial" charset="0"/>
              </a:rPr>
              <a:t> and error correction, (2) Aligning reads from each unique molecular identifier (UMI), and (3) quantifying the biological noise in genes</a:t>
            </a:r>
            <a:r>
              <a:rPr lang="en-US" sz="1800" dirty="0" smtClean="0">
                <a:latin typeface="Arial" charset="0"/>
                <a:ea typeface="Arial" charset="0"/>
                <a:cs typeface="Arial" charset="0"/>
              </a:rPr>
              <a:t>.</a:t>
            </a:r>
          </a:p>
        </p:txBody>
      </p:sp>
    </p:spTree>
    <p:extLst>
      <p:ext uri="{BB962C8B-B14F-4D97-AF65-F5344CB8AC3E}">
        <p14:creationId xmlns:p14="http://schemas.microsoft.com/office/powerpoint/2010/main" val="292454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470" y="1874770"/>
            <a:ext cx="3416300" cy="1325563"/>
          </a:xfrm>
        </p:spPr>
        <p:txBody>
          <a:bodyPr>
            <a:noAutofit/>
          </a:bodyPr>
          <a:lstStyle/>
          <a:p>
            <a:r>
              <a:rPr lang="en-US" sz="2800" dirty="0"/>
              <a:t>Figure 1: Capturing single cells and quantifying mRNA levels using the C</a:t>
            </a:r>
            <a:r>
              <a:rPr lang="en-US" sz="2800" baseline="-25000" dirty="0"/>
              <a:t>1</a:t>
            </a:r>
            <a:r>
              <a:rPr lang="en-US" sz="2800" dirty="0"/>
              <a:t>Single-Cell Auto Prep System</a:t>
            </a:r>
            <a:r>
              <a:rPr lang="en-US" sz="2800" dirty="0" smtClean="0"/>
              <a:t>.</a:t>
            </a:r>
            <a:br>
              <a:rPr lang="en-US" sz="2800" dirty="0" smtClean="0"/>
            </a:br>
            <a:r>
              <a:rPr lang="en-US" sz="2800" dirty="0"/>
              <a:t/>
            </a:r>
            <a:br>
              <a:rPr lang="en-US" sz="2800" dirty="0"/>
            </a:br>
            <a:r>
              <a:rPr lang="en-US" sz="1400" dirty="0" smtClean="0"/>
              <a:t>From </a:t>
            </a:r>
            <a:r>
              <a:rPr lang="en-US" sz="1400" dirty="0"/>
              <a:t>Pollen, Alex A., et al. "Low-coverage single-cell mRNA sequencing reveals cellular heterogeneity and activated signaling pathways in developing cerebral cortex." </a:t>
            </a:r>
            <a:r>
              <a:rPr lang="en-US" sz="1400" i="1" dirty="0"/>
              <a:t>Nature biotechnology</a:t>
            </a:r>
            <a:r>
              <a:rPr lang="en-US" sz="1400" dirty="0"/>
              <a:t> (2014).</a:t>
            </a:r>
            <a:endParaRPr lang="en-US" sz="1400" dirty="0"/>
          </a:p>
        </p:txBody>
      </p:sp>
      <p:pic>
        <p:nvPicPr>
          <p:cNvPr id="4" name="Picture 3"/>
          <p:cNvPicPr>
            <a:picLocks noChangeAspect="1"/>
          </p:cNvPicPr>
          <p:nvPr/>
        </p:nvPicPr>
        <p:blipFill>
          <a:blip r:embed="rId3"/>
          <a:stretch>
            <a:fillRect/>
          </a:stretch>
        </p:blipFill>
        <p:spPr>
          <a:xfrm>
            <a:off x="4678325" y="404216"/>
            <a:ext cx="6834825" cy="5801654"/>
          </a:xfrm>
          <a:prstGeom prst="rect">
            <a:avLst/>
          </a:prstGeom>
        </p:spPr>
      </p:pic>
      <p:sp>
        <p:nvSpPr>
          <p:cNvPr id="5" name="Rectangle 4"/>
          <p:cNvSpPr/>
          <p:nvPr/>
        </p:nvSpPr>
        <p:spPr>
          <a:xfrm>
            <a:off x="380890" y="4962309"/>
            <a:ext cx="3050067" cy="646331"/>
          </a:xfrm>
          <a:prstGeom prst="rect">
            <a:avLst/>
          </a:prstGeom>
        </p:spPr>
        <p:txBody>
          <a:bodyPr wrap="square">
            <a:spAutoFit/>
          </a:bodyPr>
          <a:lstStyle/>
          <a:p>
            <a:r>
              <a:rPr lang="en-US" dirty="0"/>
              <a:t>https://</a:t>
            </a:r>
            <a:r>
              <a:rPr lang="en-US" dirty="0" err="1"/>
              <a:t>www.youtube.com</a:t>
            </a:r>
            <a:r>
              <a:rPr lang="en-US" dirty="0"/>
              <a:t>/</a:t>
            </a:r>
            <a:r>
              <a:rPr lang="en-US" dirty="0" err="1"/>
              <a:t>watch?v</a:t>
            </a:r>
            <a:r>
              <a:rPr lang="en-US" dirty="0"/>
              <a:t>=TF4NJRE4Xg4</a:t>
            </a:r>
          </a:p>
        </p:txBody>
      </p:sp>
      <p:sp>
        <p:nvSpPr>
          <p:cNvPr id="6" name="TextBox 5"/>
          <p:cNvSpPr txBox="1"/>
          <p:nvPr/>
        </p:nvSpPr>
        <p:spPr>
          <a:xfrm>
            <a:off x="59050" y="6499186"/>
            <a:ext cx="12109662" cy="307777"/>
          </a:xfrm>
          <a:prstGeom prst="rect">
            <a:avLst/>
          </a:prstGeom>
          <a:noFill/>
        </p:spPr>
        <p:txBody>
          <a:bodyPr wrap="none" rtlCol="0">
            <a:spAutoFit/>
          </a:bodyPr>
          <a:lstStyle/>
          <a:p>
            <a:r>
              <a:rPr lang="is-IS" sz="1400" dirty="0" smtClean="0"/>
              <a:t>“…</a:t>
            </a:r>
            <a:r>
              <a:rPr lang="en-US" sz="1400" dirty="0" smtClean="0"/>
              <a:t>we </a:t>
            </a:r>
            <a:r>
              <a:rPr lang="en-US" sz="1400" dirty="0"/>
              <a:t>demonstrate that shallow single-cell mRNA sequencing (~50,000 reads per cell) is sufficient for unbiased cell-type classification and biomarker identification</a:t>
            </a:r>
            <a:r>
              <a:rPr lang="en-US" sz="1400" dirty="0" smtClean="0"/>
              <a:t>.”</a:t>
            </a:r>
            <a:endParaRPr lang="en-US" sz="1400" dirty="0"/>
          </a:p>
        </p:txBody>
      </p:sp>
    </p:spTree>
    <p:extLst>
      <p:ext uri="{BB962C8B-B14F-4D97-AF65-F5344CB8AC3E}">
        <p14:creationId xmlns:p14="http://schemas.microsoft.com/office/powerpoint/2010/main" val="1006768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82086"/>
            <a:ext cx="3598889" cy="1325563"/>
          </a:xfrm>
        </p:spPr>
        <p:txBody>
          <a:bodyPr>
            <a:normAutofit fontScale="90000"/>
          </a:bodyPr>
          <a:lstStyle/>
          <a:p>
            <a:r>
              <a:rPr lang="en-US" dirty="0"/>
              <a:t>Figure 1: Comparison of bulk and </a:t>
            </a:r>
            <a:r>
              <a:rPr lang="en-US" dirty="0" err="1"/>
              <a:t>scRNA-seq</a:t>
            </a:r>
            <a:r>
              <a:rPr lang="en-US" dirty="0"/>
              <a:t> analytical strategies.</a:t>
            </a:r>
            <a:endParaRPr lang="en-US" dirty="0"/>
          </a:p>
        </p:txBody>
      </p:sp>
      <p:sp>
        <p:nvSpPr>
          <p:cNvPr id="3" name="Content Placeholder 2"/>
          <p:cNvSpPr>
            <a:spLocks noGrp="1"/>
          </p:cNvSpPr>
          <p:nvPr>
            <p:ph idx="1"/>
          </p:nvPr>
        </p:nvSpPr>
        <p:spPr/>
        <p:txBody>
          <a:bodyPr/>
          <a:lstStyle/>
          <a:p>
            <a:endParaRPr lang="en-US"/>
          </a:p>
        </p:txBody>
      </p:sp>
      <p:pic>
        <p:nvPicPr>
          <p:cNvPr id="4" name="Picture 3" descr="D:\kuloth\2015\21-01-2015\nrg_aop\slides_img\nrg3833-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191" y="448664"/>
            <a:ext cx="67056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867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7470"/>
            <a:ext cx="3996128" cy="1325563"/>
          </a:xfrm>
        </p:spPr>
        <p:txBody>
          <a:bodyPr>
            <a:normAutofit fontScale="90000"/>
          </a:bodyPr>
          <a:lstStyle/>
          <a:p>
            <a:r>
              <a:rPr lang="en-US" dirty="0"/>
              <a:t>Table 1: Tools for </a:t>
            </a:r>
            <a:r>
              <a:rPr lang="en-US" dirty="0" err="1"/>
              <a:t>scRNA-seq</a:t>
            </a:r>
            <a:r>
              <a:rPr lang="en-US" dirty="0"/>
              <a:t> analysis</a:t>
            </a:r>
            <a:endParaRPr lang="en-US" dirty="0"/>
          </a:p>
        </p:txBody>
      </p:sp>
      <p:sp>
        <p:nvSpPr>
          <p:cNvPr id="3" name="Content Placeholder 2"/>
          <p:cNvSpPr>
            <a:spLocks noGrp="1"/>
          </p:cNvSpPr>
          <p:nvPr>
            <p:ph idx="1"/>
          </p:nvPr>
        </p:nvSpPr>
        <p:spPr/>
        <p:txBody>
          <a:bodyPr/>
          <a:lstStyle/>
          <a:p>
            <a:endParaRPr lang="en-US"/>
          </a:p>
        </p:txBody>
      </p:sp>
      <p:pic>
        <p:nvPicPr>
          <p:cNvPr id="4" name="Picture 3" descr="D:\kuloth\2015\21-01-2015\nrg_aop\slides_img\nrg3833-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7224" y="695149"/>
            <a:ext cx="6417733" cy="548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83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0095"/>
            <a:ext cx="4820587" cy="1325563"/>
          </a:xfrm>
        </p:spPr>
        <p:txBody>
          <a:bodyPr>
            <a:normAutofit fontScale="90000"/>
          </a:bodyPr>
          <a:lstStyle/>
          <a:p>
            <a:r>
              <a:rPr lang="en-US"/>
              <a:t>Figure 2: Quality control and normalization.</a:t>
            </a:r>
            <a:endParaRPr lang="en-US" dirty="0"/>
          </a:p>
        </p:txBody>
      </p:sp>
      <p:sp>
        <p:nvSpPr>
          <p:cNvPr id="3" name="Content Placeholder 2"/>
          <p:cNvSpPr>
            <a:spLocks noGrp="1"/>
          </p:cNvSpPr>
          <p:nvPr>
            <p:ph idx="1"/>
          </p:nvPr>
        </p:nvSpPr>
        <p:spPr>
          <a:xfrm>
            <a:off x="456538" y="2506662"/>
            <a:ext cx="4950350" cy="4351338"/>
          </a:xfrm>
        </p:spPr>
        <p:txBody>
          <a:bodyPr/>
          <a:lstStyle/>
          <a:p>
            <a:pPr marL="0" indent="0">
              <a:buNone/>
            </a:pPr>
            <a:r>
              <a:rPr lang="en-US" dirty="0" smtClean="0"/>
              <a:t>Other QC methods</a:t>
            </a:r>
          </a:p>
          <a:p>
            <a:pPr marL="514350" indent="-514350">
              <a:buFont typeface="+mj-lt"/>
              <a:buAutoNum type="arabicPeriod"/>
            </a:pPr>
            <a:r>
              <a:rPr lang="en-US" dirty="0" smtClean="0"/>
              <a:t>How much maps to genome?</a:t>
            </a:r>
          </a:p>
          <a:p>
            <a:pPr marL="514350" indent="-514350">
              <a:buFont typeface="+mj-lt"/>
              <a:buAutoNum type="arabicPeriod"/>
            </a:pPr>
            <a:r>
              <a:rPr lang="en-US" dirty="0" smtClean="0"/>
              <a:t>Ratio of reads mapped to RNA to those mapped to the spike-in</a:t>
            </a:r>
          </a:p>
          <a:p>
            <a:pPr marL="514350" indent="-514350">
              <a:buFont typeface="+mj-lt"/>
              <a:buAutoNum type="arabicPeriod"/>
            </a:pPr>
            <a:r>
              <a:rPr lang="en-US" dirty="0" smtClean="0"/>
              <a:t>PCA</a:t>
            </a:r>
            <a:endParaRPr lang="en-US" dirty="0"/>
          </a:p>
        </p:txBody>
      </p:sp>
      <p:pic>
        <p:nvPicPr>
          <p:cNvPr id="5" name="Picture 3" descr="D:\kuloth\2015\21-01-2015\nrg_aop\slides_img\nrg3833-f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252" y="157135"/>
            <a:ext cx="5576358" cy="653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710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391894" cy="1325563"/>
          </a:xfrm>
        </p:spPr>
        <p:txBody>
          <a:bodyPr>
            <a:noAutofit/>
          </a:bodyPr>
          <a:lstStyle/>
          <a:p>
            <a:r>
              <a:rPr lang="en-US" sz="3200"/>
              <a:t>Figure 1: Molecule counting using </a:t>
            </a:r>
            <a:r>
              <a:rPr lang="en-US" sz="3200"/>
              <a:t>UMIs</a:t>
            </a:r>
            <a:r>
              <a:rPr lang="en-US" sz="3200" smtClean="0"/>
              <a:t>.</a:t>
            </a:r>
            <a:endParaRPr lang="en-US" sz="3200"/>
          </a:p>
        </p:txBody>
      </p:sp>
      <p:pic>
        <p:nvPicPr>
          <p:cNvPr id="4" name="Picture 3"/>
          <p:cNvPicPr>
            <a:picLocks noChangeAspect="1"/>
          </p:cNvPicPr>
          <p:nvPr/>
        </p:nvPicPr>
        <p:blipFill>
          <a:blip r:embed="rId2"/>
          <a:stretch>
            <a:fillRect/>
          </a:stretch>
        </p:blipFill>
        <p:spPr>
          <a:xfrm>
            <a:off x="4968514" y="0"/>
            <a:ext cx="6850826" cy="6858000"/>
          </a:xfrm>
          <a:prstGeom prst="rect">
            <a:avLst/>
          </a:prstGeom>
        </p:spPr>
      </p:pic>
      <p:sp>
        <p:nvSpPr>
          <p:cNvPr id="5" name="TextBox 4"/>
          <p:cNvSpPr txBox="1"/>
          <p:nvPr/>
        </p:nvSpPr>
        <p:spPr>
          <a:xfrm>
            <a:off x="349858" y="2655736"/>
            <a:ext cx="3880236" cy="1600438"/>
          </a:xfrm>
          <a:prstGeom prst="rect">
            <a:avLst/>
          </a:prstGeom>
          <a:noFill/>
        </p:spPr>
        <p:txBody>
          <a:bodyPr wrap="square" rtlCol="0">
            <a:spAutoFit/>
          </a:bodyPr>
          <a:lstStyle/>
          <a:p>
            <a:r>
              <a:rPr lang="en-US" sz="1400" dirty="0" err="1"/>
              <a:t>FromQuantitative</a:t>
            </a:r>
            <a:r>
              <a:rPr lang="en-US" sz="1400" dirty="0"/>
              <a:t> single-cell RNA-</a:t>
            </a:r>
            <a:r>
              <a:rPr lang="en-US" sz="1400" dirty="0" err="1"/>
              <a:t>seq</a:t>
            </a:r>
            <a:r>
              <a:rPr lang="en-US" sz="1400" dirty="0"/>
              <a:t> with unique molecular </a:t>
            </a:r>
            <a:r>
              <a:rPr lang="en-US" sz="1400" dirty="0" smtClean="0"/>
              <a:t>identifiers</a:t>
            </a:r>
          </a:p>
          <a:p>
            <a:r>
              <a:rPr lang="en-US" sz="1400" dirty="0" err="1" smtClean="0"/>
              <a:t>Saiful</a:t>
            </a:r>
            <a:r>
              <a:rPr lang="en-US" sz="1400" dirty="0" smtClean="0"/>
              <a:t> </a:t>
            </a:r>
            <a:r>
              <a:rPr lang="en-US" sz="1400" dirty="0"/>
              <a:t>Islam,	Amit </a:t>
            </a:r>
            <a:r>
              <a:rPr lang="en-US" sz="1400" dirty="0" err="1"/>
              <a:t>Zeisel</a:t>
            </a:r>
            <a:r>
              <a:rPr lang="en-US" sz="1400" dirty="0"/>
              <a:t>,	Simon </a:t>
            </a:r>
            <a:r>
              <a:rPr lang="en-US" sz="1400" dirty="0" err="1"/>
              <a:t>Joost</a:t>
            </a:r>
            <a:r>
              <a:rPr lang="en-US" sz="1400" dirty="0"/>
              <a:t>,	</a:t>
            </a:r>
            <a:r>
              <a:rPr lang="en-US" sz="1400" dirty="0" err="1"/>
              <a:t>Gioele</a:t>
            </a:r>
            <a:r>
              <a:rPr lang="en-US" sz="1400" dirty="0"/>
              <a:t> La </a:t>
            </a:r>
            <a:r>
              <a:rPr lang="en-US" sz="1400" dirty="0" err="1" smtClean="0"/>
              <a:t>Manno</a:t>
            </a:r>
            <a:r>
              <a:rPr lang="en-US" sz="1400" dirty="0" smtClean="0"/>
              <a:t>, </a:t>
            </a:r>
            <a:r>
              <a:rPr lang="en-US" sz="1400" dirty="0" err="1" smtClean="0"/>
              <a:t>Pawel</a:t>
            </a:r>
            <a:r>
              <a:rPr lang="en-US" sz="1400" dirty="0" smtClean="0"/>
              <a:t> </a:t>
            </a:r>
            <a:r>
              <a:rPr lang="en-US" sz="1400" dirty="0" err="1"/>
              <a:t>Zajac</a:t>
            </a:r>
            <a:r>
              <a:rPr lang="en-US" sz="1400" dirty="0" smtClean="0"/>
              <a:t>, Maria </a:t>
            </a:r>
            <a:r>
              <a:rPr lang="en-US" sz="1400" dirty="0" err="1" smtClean="0"/>
              <a:t>Kasper,Peter</a:t>
            </a:r>
            <a:r>
              <a:rPr lang="en-US" sz="1400" dirty="0" smtClean="0"/>
              <a:t> </a:t>
            </a:r>
            <a:r>
              <a:rPr lang="en-US" sz="1400" dirty="0" err="1"/>
              <a:t>Lönnerberg</a:t>
            </a:r>
            <a:r>
              <a:rPr lang="en-US" sz="1400" dirty="0"/>
              <a:t>	&amp; </a:t>
            </a:r>
            <a:r>
              <a:rPr lang="en-US" sz="1400" dirty="0" err="1"/>
              <a:t>Sten</a:t>
            </a:r>
            <a:r>
              <a:rPr lang="en-US" sz="1400" dirty="0"/>
              <a:t> </a:t>
            </a:r>
            <a:r>
              <a:rPr lang="en-US" sz="1400" dirty="0" err="1" smtClean="0"/>
              <a:t>Linnarsson</a:t>
            </a:r>
            <a:endParaRPr lang="en-US" sz="1400" dirty="0" smtClean="0"/>
          </a:p>
          <a:p>
            <a:r>
              <a:rPr lang="en-US" sz="1400" dirty="0" smtClean="0"/>
              <a:t>Nature </a:t>
            </a:r>
            <a:r>
              <a:rPr lang="en-US" sz="1400" dirty="0"/>
              <a:t>Methods 11, 163–166 (2014) </a:t>
            </a:r>
            <a:r>
              <a:rPr lang="en-US" sz="1400" dirty="0" smtClean="0"/>
              <a:t>doi:10.1038/nmeth.2772</a:t>
            </a:r>
            <a:endParaRPr lang="en-US" sz="1400" dirty="0"/>
          </a:p>
        </p:txBody>
      </p:sp>
    </p:spTree>
    <p:extLst>
      <p:ext uri="{BB962C8B-B14F-4D97-AF65-F5344CB8AC3E}">
        <p14:creationId xmlns:p14="http://schemas.microsoft.com/office/powerpoint/2010/main" val="543214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Figure 3: Confounding variables and how to account for </a:t>
            </a:r>
            <a:r>
              <a:rPr lang="en-US" dirty="0" smtClean="0"/>
              <a:t>them</a:t>
            </a:r>
            <a:endParaRPr lang="en-US" dirty="0"/>
          </a:p>
        </p:txBody>
      </p:sp>
      <p:sp>
        <p:nvSpPr>
          <p:cNvPr id="3" name="Content Placeholder 2"/>
          <p:cNvSpPr>
            <a:spLocks noGrp="1"/>
          </p:cNvSpPr>
          <p:nvPr>
            <p:ph idx="1"/>
          </p:nvPr>
        </p:nvSpPr>
        <p:spPr/>
        <p:txBody>
          <a:bodyPr/>
          <a:lstStyle/>
          <a:p>
            <a:endParaRPr lang="en-US"/>
          </a:p>
        </p:txBody>
      </p:sp>
      <p:pic>
        <p:nvPicPr>
          <p:cNvPr id="5" name="Picture 3" descr="D:\kuloth\2015\21-01-2015\nrg_aop\slides_img\nrg3833-f3.jpg"/>
          <p:cNvPicPr>
            <a:picLocks noChangeAspect="1" noChangeArrowheads="1"/>
          </p:cNvPicPr>
          <p:nvPr/>
        </p:nvPicPr>
        <p:blipFill rotWithShape="1">
          <a:blip r:embed="rId3">
            <a:extLst>
              <a:ext uri="{28A0092B-C50C-407E-A947-70E740481C1C}">
                <a14:useLocalDpi xmlns:a14="http://schemas.microsoft.com/office/drawing/2010/main" val="0"/>
              </a:ext>
            </a:extLst>
          </a:blip>
          <a:srcRect b="51823"/>
          <a:stretch/>
        </p:blipFill>
        <p:spPr bwMode="auto">
          <a:xfrm>
            <a:off x="1641474" y="1691130"/>
            <a:ext cx="4327525" cy="473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D:\kuloth\2015\21-01-2015\nrg_aop\slides_img\nrg3833-f3.jpg"/>
          <p:cNvPicPr>
            <a:picLocks noChangeAspect="1" noChangeArrowheads="1"/>
          </p:cNvPicPr>
          <p:nvPr/>
        </p:nvPicPr>
        <p:blipFill rotWithShape="1">
          <a:blip r:embed="rId3">
            <a:extLst>
              <a:ext uri="{28A0092B-C50C-407E-A947-70E740481C1C}">
                <a14:useLocalDpi xmlns:a14="http://schemas.microsoft.com/office/drawing/2010/main" val="0"/>
              </a:ext>
            </a:extLst>
          </a:blip>
          <a:srcRect t="49010"/>
          <a:stretch/>
        </p:blipFill>
        <p:spPr bwMode="auto">
          <a:xfrm>
            <a:off x="6403974" y="1426592"/>
            <a:ext cx="4416426" cy="511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008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1204</TotalTime>
  <Words>2160</Words>
  <Application>Microsoft Macintosh PowerPoint</Application>
  <PresentationFormat>Widescreen</PresentationFormat>
  <Paragraphs>75</Paragraphs>
  <Slides>24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ArialMT</vt:lpstr>
      <vt:lpstr>Calibri</vt:lpstr>
      <vt:lpstr>Calibri Light</vt:lpstr>
      <vt:lpstr>Arial</vt:lpstr>
      <vt:lpstr>Office Theme</vt:lpstr>
      <vt:lpstr>Journal Club</vt:lpstr>
      <vt:lpstr>2 papers discussed:</vt:lpstr>
      <vt:lpstr>Background: U19 asthma grant  3.B.i Processing of Single-Cell RNA-Seq Data</vt:lpstr>
      <vt:lpstr>Figure 1: Capturing single cells and quantifying mRNA levels using the C1Single-Cell Auto Prep System.  From Pollen, Alex A., et al. "Low-coverage single-cell mRNA sequencing reveals cellular heterogeneity and activated signaling pathways in developing cerebral cortex." Nature biotechnology (2014).</vt:lpstr>
      <vt:lpstr>Figure 1: Comparison of bulk and scRNA-seq analytical strategies.</vt:lpstr>
      <vt:lpstr>Table 1: Tools for scRNA-seq analysis</vt:lpstr>
      <vt:lpstr>Figure 2: Quality control and normalization.</vt:lpstr>
      <vt:lpstr>Figure 1: Molecule counting using UMIs.</vt:lpstr>
      <vt:lpstr>Figure 3: Confounding variables and how to account for them</vt:lpstr>
      <vt:lpstr>Figure 1: Overview of the scLVM approach.</vt:lpstr>
      <vt:lpstr>Figure 2: Validation of scLVM on cell cycle–staged mESCs.</vt:lpstr>
      <vt:lpstr>PowerPoint Presentation</vt:lpstr>
      <vt:lpstr>Figure 3: Application of scLVM to identify subpopulations in differentiating T-cells.</vt:lpstr>
      <vt:lpstr>Conclusions</vt:lpstr>
      <vt:lpstr>Figure 5: The kinetics of transcription</vt:lpstr>
      <vt:lpstr>Figure 4: Application of scLVM to decompose gene expression variability in differentiating T-cells, considering both cell cycle and the TH2 differentiation factor.</vt:lpstr>
      <vt:lpstr>PowerPoint Presentation</vt:lpstr>
      <vt:lpstr>Figure 4: Finding new cell types and allocating cells along a differentiation cascade</vt:lpstr>
      <vt:lpstr>PowerPoint Presentation</vt:lpstr>
      <vt:lpstr>Figure 1: Analysis of gene expression noise with single-cell mRNA sequencing</vt:lpstr>
      <vt:lpstr>Figure 2: Modeling of technical variability and inference of biological noise</vt:lpstr>
      <vt:lpstr>Figure 3: Validation of predicted biological variability by smFISH.</vt:lpstr>
      <vt:lpstr>PowerPoint Presentation</vt:lpstr>
      <vt:lpstr>Box 1. scRNA-seq experimental design considerations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Journal Club</dc:title>
  <dc:creator>Spakowicz, Daniel</dc:creator>
  <cp:lastModifiedBy>Spakowicz, Daniel</cp:lastModifiedBy>
  <cp:revision>19</cp:revision>
  <dcterms:created xsi:type="dcterms:W3CDTF">2015-11-10T18:29:09Z</dcterms:created>
  <dcterms:modified xsi:type="dcterms:W3CDTF">2015-11-11T16:25:14Z</dcterms:modified>
</cp:coreProperties>
</file>