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7" r:id="rId4"/>
    <p:sldId id="258" r:id="rId5"/>
    <p:sldId id="260" r:id="rId6"/>
    <p:sldId id="259" r:id="rId7"/>
    <p:sldId id="263" r:id="rId8"/>
    <p:sldId id="264" r:id="rId9"/>
    <p:sldId id="265" r:id="rId10"/>
    <p:sldId id="261" r:id="rId11"/>
    <p:sldId id="266" r:id="rId12"/>
    <p:sldId id="270" r:id="rId13"/>
    <p:sldId id="271" r:id="rId14"/>
    <p:sldId id="272" r:id="rId15"/>
    <p:sldId id="268" r:id="rId16"/>
    <p:sldId id="273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EFF0-6DD5-5048-B5AE-D1318960871C}" type="datetimeFigureOut">
              <a:rPr lang="en-US" smtClean="0"/>
              <a:t>11/5/15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2F32B-108F-804D-82A3-2AB15BB8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2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F32B-108F-804D-82A3-2AB15BB8118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9A3F-8691-CF4C-AE8E-6E166A86BEFE}" type="datetimeFigureOut">
              <a:rPr lang="en-US" smtClean="0"/>
              <a:pPr/>
              <a:t>11/5/15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05BB-AC5B-B940-A05B-D01B19836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Gerstein Lab: Project Update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Analysis of </a:t>
            </a:r>
            <a:r>
              <a:rPr lang="en-US" sz="2800" b="1" dirty="0" err="1" smtClean="0">
                <a:solidFill>
                  <a:schemeClr val="tx1"/>
                </a:solidFill>
              </a:rPr>
              <a:t>Chupp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scRNA-seq</a:t>
            </a:r>
            <a:r>
              <a:rPr lang="en-US" sz="2800" b="1" dirty="0" smtClean="0">
                <a:solidFill>
                  <a:schemeClr val="tx1"/>
                </a:solidFill>
              </a:rPr>
              <a:t> Data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By Brian Barron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Supervised by Koon-</a:t>
            </a:r>
            <a:r>
              <a:rPr lang="en-US" sz="2400" dirty="0" err="1" smtClean="0">
                <a:solidFill>
                  <a:schemeClr val="tx1"/>
                </a:solidFill>
              </a:rPr>
              <a:t>Kiu</a:t>
            </a:r>
            <a:r>
              <a:rPr lang="en-US" sz="2400" dirty="0" smtClean="0">
                <a:solidFill>
                  <a:schemeClr val="tx1"/>
                </a:solidFill>
              </a:rPr>
              <a:t> Yan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340" y="6488668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93078" y="61"/>
            <a:ext cx="345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Analysis of </a:t>
            </a:r>
            <a:r>
              <a:rPr lang="en-US" b="1" dirty="0" err="1" smtClean="0"/>
              <a:t>Chupp</a:t>
            </a:r>
            <a:r>
              <a:rPr lang="en-US" b="1" dirty="0" smtClean="0"/>
              <a:t> </a:t>
            </a:r>
            <a:r>
              <a:rPr lang="en-US" b="1" dirty="0" err="1" smtClean="0"/>
              <a:t>scRNA-seq</a:t>
            </a:r>
            <a:r>
              <a:rPr lang="en-US" b="1" dirty="0" smtClean="0"/>
              <a:t>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 Files with STAR_RSEM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wrapper script that utilizes functionality of both STAR and RSEM to analyze 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The STAR program maps reads to the genome or </a:t>
            </a:r>
            <a:r>
              <a:rPr lang="en-US" dirty="0" err="1" smtClean="0"/>
              <a:t>transcriptome</a:t>
            </a:r>
            <a:endParaRPr lang="en-US" dirty="0" smtClean="0"/>
          </a:p>
          <a:p>
            <a:pPr lvl="1"/>
            <a:r>
              <a:rPr lang="en-US" dirty="0" smtClean="0"/>
              <a:t>The RSEM program produces expression values for the identified loci</a:t>
            </a:r>
          </a:p>
          <a:p>
            <a:r>
              <a:rPr lang="en-US" dirty="0" smtClean="0"/>
              <a:t>The “</a:t>
            </a:r>
            <a:r>
              <a:rPr lang="en-US" dirty="0" err="1" smtClean="0"/>
              <a:t>Quant.genes.results</a:t>
            </a:r>
            <a:r>
              <a:rPr lang="en-US" dirty="0" smtClean="0"/>
              <a:t>” output file was used for downstream analysis (in 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863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6" name="Picture 5" descr="Dendrogram_Log_Sampna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14" y="1362498"/>
            <a:ext cx="8438601" cy="4837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43" y="6304002"/>
            <a:ext cx="856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Hierarchical Clustering (Euclidean) of cells using expression at all loci (log </a:t>
            </a:r>
            <a:r>
              <a:rPr lang="en-US" dirty="0" err="1" smtClean="0"/>
              <a:t>pme_TPM</a:t>
            </a:r>
            <a:r>
              <a:rPr lang="en-US" dirty="0" smtClean="0"/>
              <a:t>)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863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7" name="Picture 6" descr="Rtsne_Log_Samp.jpg"/>
          <p:cNvPicPr>
            <a:picLocks noChangeAspect="1"/>
          </p:cNvPicPr>
          <p:nvPr/>
        </p:nvPicPr>
        <p:blipFill>
          <a:blip r:embed="rId3"/>
          <a:srcRect r="1986"/>
          <a:stretch>
            <a:fillRect/>
          </a:stretch>
        </p:blipFill>
        <p:spPr>
          <a:xfrm>
            <a:off x="709506" y="1310808"/>
            <a:ext cx="7554734" cy="4322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686" y="5934670"/>
            <a:ext cx="856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-SNE</a:t>
            </a:r>
            <a:r>
              <a:rPr lang="en-US" dirty="0" smtClean="0"/>
              <a:t> </a:t>
            </a:r>
            <a:r>
              <a:rPr lang="en-US" dirty="0" smtClean="0"/>
              <a:t>(high-dimensional) plot of cells using expression at all loci (log </a:t>
            </a:r>
            <a:r>
              <a:rPr lang="en-US" dirty="0" err="1" smtClean="0"/>
              <a:t>pme_TPM</a:t>
            </a:r>
            <a:r>
              <a:rPr lang="en-US" dirty="0" smtClean="0"/>
              <a:t>)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863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" name="Picture 5" descr="Variability Measure Barplot_Non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10" y="1751301"/>
            <a:ext cx="7851927" cy="4103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5496" y="6015431"/>
            <a:ext cx="856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 plot of relative variability (SD/mean) of RNA read loci (log </a:t>
            </a:r>
            <a:r>
              <a:rPr lang="en-US" dirty="0" err="1" smtClean="0"/>
              <a:t>pme_TPM</a:t>
            </a:r>
            <a:r>
              <a:rPr lang="en-US" dirty="0" smtClean="0"/>
              <a:t>) 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863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7" name="Picture 6" descr="Screen Shot 2015-11-04 at 11.08.35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0" y="1465122"/>
            <a:ext cx="8538758" cy="4589582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5126185" y="2482273"/>
            <a:ext cx="1593272" cy="18472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C0504D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126184" y="4248727"/>
            <a:ext cx="3047997" cy="18472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C0504D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126184" y="5507183"/>
            <a:ext cx="3417452" cy="18472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C0504D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looking back over the alignment log files, we noticed that a substantial amount of reads (50%) were mapping to the genome but not the </a:t>
            </a:r>
            <a:r>
              <a:rPr lang="en-US" dirty="0" err="1" smtClean="0"/>
              <a:t>transcriptome</a:t>
            </a:r>
            <a:endParaRPr lang="en-US" dirty="0" smtClean="0"/>
          </a:p>
          <a:p>
            <a:pPr lvl="1"/>
            <a:r>
              <a:rPr lang="en-US" dirty="0" smtClean="0"/>
              <a:t>Suggests possible DNA contamination of RNA samples</a:t>
            </a:r>
          </a:p>
          <a:p>
            <a:pPr lvl="1"/>
            <a:r>
              <a:rPr lang="en-US" dirty="0" smtClean="0"/>
              <a:t>May explain strange clustering and gene identification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863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basic pipeline has been established and tested; however, further analysis is needed along the pipeline to QC data</a:t>
            </a:r>
          </a:p>
          <a:p>
            <a:pPr lvl="1"/>
            <a:r>
              <a:rPr lang="en-US" dirty="0" smtClean="0"/>
              <a:t>Trimming -&gt; % reads trimmed, etc.</a:t>
            </a:r>
          </a:p>
          <a:p>
            <a:pPr lvl="1"/>
            <a:r>
              <a:rPr lang="en-US" dirty="0" smtClean="0"/>
              <a:t>Alignment -&gt; % reads mapping to </a:t>
            </a:r>
            <a:r>
              <a:rPr lang="en-US" dirty="0" err="1" smtClean="0"/>
              <a:t>transcriptome</a:t>
            </a:r>
            <a:endParaRPr lang="en-US" dirty="0" smtClean="0"/>
          </a:p>
          <a:p>
            <a:r>
              <a:rPr lang="en-US" dirty="0" smtClean="0"/>
              <a:t>Methods for identification of relevant gene loci can be improved and automated</a:t>
            </a:r>
          </a:p>
          <a:p>
            <a:r>
              <a:rPr lang="en-US" dirty="0" smtClean="0"/>
              <a:t>Learn more! (about sequencing, processing scripts, and 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6863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b="1" dirty="0" smtClean="0"/>
              <a:t>Thank You!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Does the cellular / tissue composition of sputum from patients responsive to asthma treatment differ from that from patients non-responsive to treatment (or on another treatment)?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Address this question using single-cell RNA-</a:t>
            </a:r>
            <a:r>
              <a:rPr lang="en-US" dirty="0" err="1" smtClean="0"/>
              <a:t>seq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3078" y="0"/>
            <a:ext cx="345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Analysis of </a:t>
            </a:r>
            <a:r>
              <a:rPr lang="en-US" b="1" dirty="0" err="1" smtClean="0"/>
              <a:t>Chupp</a:t>
            </a:r>
            <a:r>
              <a:rPr lang="en-US" b="1" dirty="0" smtClean="0"/>
              <a:t> </a:t>
            </a:r>
            <a:r>
              <a:rPr lang="en-US" b="1" dirty="0" err="1" smtClean="0"/>
              <a:t>scRNA-seq</a:t>
            </a:r>
            <a:r>
              <a:rPr lang="en-US" b="1" dirty="0" smtClean="0"/>
              <a:t>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Pipeline: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scRNA-seq</a:t>
            </a:r>
            <a:r>
              <a:rPr lang="en-US" dirty="0" smtClean="0"/>
              <a:t> Data (.</a:t>
            </a:r>
            <a:r>
              <a:rPr lang="en-US" dirty="0" err="1" smtClean="0"/>
              <a:t>fastq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Trimmed Files (.</a:t>
            </a:r>
            <a:r>
              <a:rPr lang="en-US" dirty="0" err="1" smtClean="0"/>
              <a:t>fastq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Aligned Files (to </a:t>
            </a:r>
            <a:r>
              <a:rPr lang="en-US" dirty="0" err="1" smtClean="0"/>
              <a:t>transcriptome</a:t>
            </a:r>
            <a:r>
              <a:rPr lang="en-US" dirty="0" smtClean="0"/>
              <a:t>) (.bam/.</a:t>
            </a:r>
            <a:r>
              <a:rPr lang="en-US" dirty="0" err="1" smtClean="0"/>
              <a:t>sam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Analyzed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U-Turn Arrow 13"/>
          <p:cNvSpPr/>
          <p:nvPr/>
        </p:nvSpPr>
        <p:spPr>
          <a:xfrm rot="5400000">
            <a:off x="4470974" y="1930977"/>
            <a:ext cx="1391227" cy="1362363"/>
          </a:xfrm>
          <a:prstGeom prst="uturnArrow">
            <a:avLst>
              <a:gd name="adj1" fmla="val 8898"/>
              <a:gd name="adj2" fmla="val 11441"/>
              <a:gd name="adj3" fmla="val 25847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U-Turn Arrow 14"/>
          <p:cNvSpPr/>
          <p:nvPr/>
        </p:nvSpPr>
        <p:spPr>
          <a:xfrm rot="5400000">
            <a:off x="7546360" y="3093605"/>
            <a:ext cx="1391227" cy="1362363"/>
          </a:xfrm>
          <a:prstGeom prst="uturnArrow">
            <a:avLst>
              <a:gd name="adj1" fmla="val 8898"/>
              <a:gd name="adj2" fmla="val 11441"/>
              <a:gd name="adj3" fmla="val 25847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1674" y="2332243"/>
            <a:ext cx="182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Trim_galore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76458" y="3486848"/>
            <a:ext cx="129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STAR-RSEM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27681" y="4895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 rot="10800000">
            <a:off x="3463634" y="4641273"/>
            <a:ext cx="738909" cy="1055132"/>
          </a:xfrm>
          <a:prstGeom prst="bentArrow">
            <a:avLst>
              <a:gd name="adj1" fmla="val 10937"/>
              <a:gd name="adj2" fmla="val 21094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Single cell RNA-</a:t>
            </a:r>
            <a:r>
              <a:rPr lang="en-US" dirty="0" err="1" smtClean="0"/>
              <a:t>seq</a:t>
            </a:r>
            <a:r>
              <a:rPr lang="en-US" dirty="0" smtClean="0"/>
              <a:t> (</a:t>
            </a:r>
            <a:r>
              <a:rPr lang="en-US" dirty="0" err="1" smtClean="0"/>
              <a:t>scRNA-seq</a:t>
            </a:r>
            <a:r>
              <a:rPr lang="en-US" dirty="0" smtClean="0"/>
              <a:t>) generated from </a:t>
            </a: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HiSeq</a:t>
            </a:r>
            <a:r>
              <a:rPr lang="en-US" dirty="0" smtClean="0"/>
              <a:t> and </a:t>
            </a:r>
            <a:r>
              <a:rPr lang="en-US" dirty="0" err="1" smtClean="0"/>
              <a:t>Nextera</a:t>
            </a:r>
            <a:r>
              <a:rPr lang="en-US" dirty="0" smtClean="0"/>
              <a:t> DNA library preparation kit</a:t>
            </a:r>
          </a:p>
          <a:p>
            <a:pPr lvl="1"/>
            <a:r>
              <a:rPr lang="en-US" dirty="0" smtClean="0"/>
              <a:t>2x sputum samples (one from each patient)</a:t>
            </a:r>
          </a:p>
          <a:p>
            <a:pPr lvl="1"/>
            <a:r>
              <a:rPr lang="en-US" dirty="0" smtClean="0"/>
              <a:t>2x sequencing runs (one for each sample) with ~96 cells included (multiplex, </a:t>
            </a:r>
            <a:r>
              <a:rPr lang="en-US" dirty="0" err="1" smtClean="0"/>
              <a:t>barcoded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are looking for differences in cell expression and/or distribution of cell types (via biomarkers)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Nextera</a:t>
            </a:r>
            <a:r>
              <a:rPr lang="en-US" dirty="0" smtClean="0"/>
              <a:t> Sample Preparation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pic>
        <p:nvPicPr>
          <p:cNvPr id="12" name="Picture 11" descr="Screen Shot 2015-11-04 at 10.31.41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47" y="1316171"/>
            <a:ext cx="4305878" cy="53979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 Reads with </a:t>
            </a:r>
            <a:r>
              <a:rPr lang="en-US" dirty="0" err="1" smtClean="0"/>
              <a:t>Trim_Galore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wrapper script that utilizes functionality of </a:t>
            </a:r>
            <a:r>
              <a:rPr lang="en-US" dirty="0" err="1" smtClean="0"/>
              <a:t>Cutadapt</a:t>
            </a:r>
            <a:r>
              <a:rPr lang="en-US" dirty="0" smtClean="0"/>
              <a:t> and </a:t>
            </a:r>
            <a:r>
              <a:rPr lang="en-US" dirty="0" err="1" smtClean="0"/>
              <a:t>FastQC</a:t>
            </a:r>
            <a:r>
              <a:rPr lang="en-US" dirty="0" smtClean="0"/>
              <a:t> to trim adapter sequences and apply quality control measures</a:t>
            </a:r>
          </a:p>
          <a:p>
            <a:pPr lvl="1"/>
            <a:r>
              <a:rPr lang="en-US" dirty="0" smtClean="0"/>
              <a:t>Removes low quality base calls at 3’ end of reads</a:t>
            </a:r>
          </a:p>
          <a:p>
            <a:pPr lvl="1"/>
            <a:r>
              <a:rPr lang="en-US" dirty="0" smtClean="0"/>
              <a:t>Removes adapter sequence (</a:t>
            </a:r>
            <a:r>
              <a:rPr lang="en-US" dirty="0" err="1" smtClean="0"/>
              <a:t>Nextera</a:t>
            </a:r>
            <a:r>
              <a:rPr lang="en-US" dirty="0" smtClean="0"/>
              <a:t>) at 3’ end</a:t>
            </a:r>
          </a:p>
          <a:p>
            <a:pPr lvl="2"/>
            <a:r>
              <a:rPr lang="en-US" dirty="0" smtClean="0"/>
              <a:t>Note: High Stringency can lead to sharp changes in base call % at the 3’ end (decreased C for </a:t>
            </a:r>
            <a:r>
              <a:rPr lang="en-US" dirty="0" err="1" smtClean="0"/>
              <a:t>Nextera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Trimming settings used -&gt; paired-end, </a:t>
            </a:r>
            <a:r>
              <a:rPr lang="en-US" dirty="0" err="1" smtClean="0"/>
              <a:t>nextera</a:t>
            </a:r>
            <a:r>
              <a:rPr lang="en-US" dirty="0" smtClean="0"/>
              <a:t> primer, quality cut-off @ 20, </a:t>
            </a:r>
            <a:r>
              <a:rPr lang="en-US" dirty="0" err="1" smtClean="0"/>
              <a:t>gzipped</a:t>
            </a:r>
            <a:r>
              <a:rPr lang="en-US" dirty="0" smtClean="0"/>
              <a:t> output files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QC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pic>
        <p:nvPicPr>
          <p:cNvPr id="5" name="Picture 4" descr="Screen Shot 2015-11-04 at 10.35.26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73" y="1538110"/>
            <a:ext cx="8704962" cy="4255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82348" y="5957516"/>
            <a:ext cx="5569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Reads – Noisy base calls and </a:t>
            </a:r>
            <a:r>
              <a:rPr lang="en-US" dirty="0" err="1" smtClean="0"/>
              <a:t>Nextera</a:t>
            </a:r>
            <a:r>
              <a:rPr lang="en-US" dirty="0" smtClean="0"/>
              <a:t> Primer @ 3’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QC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pic>
        <p:nvPicPr>
          <p:cNvPr id="7" name="Picture 6" descr="Screen Shot 2015-11-04 at 10.40.17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77" y="1385463"/>
            <a:ext cx="8294303" cy="3902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3723" y="5588184"/>
            <a:ext cx="6118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Trimmed Reads – Base calls &gt;20 and </a:t>
            </a:r>
            <a:r>
              <a:rPr lang="en-US" dirty="0" err="1" smtClean="0"/>
              <a:t>Nextera</a:t>
            </a:r>
            <a:r>
              <a:rPr lang="en-US" dirty="0" smtClean="0"/>
              <a:t> Primer removed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 QC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43" y="173182"/>
            <a:ext cx="692276" cy="86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6" name="Picture 5" descr="Screen Shot 2015-11-04 at 10.47.21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3" y="1429508"/>
            <a:ext cx="8710877" cy="4291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819" y="5865156"/>
            <a:ext cx="726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Strange base pair % at 5’ end of reads -&gt; Why? Barcode? Averaging artifact?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579</Words>
  <Application>Microsoft Macintosh PowerPoint</Application>
  <PresentationFormat>On-screen Show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Gerstein Lab: Project Update</vt:lpstr>
      <vt:lpstr>The Question</vt:lpstr>
      <vt:lpstr>Analysis Pipeline:</vt:lpstr>
      <vt:lpstr>The Data:</vt:lpstr>
      <vt:lpstr>Nextera Sample Preparation</vt:lpstr>
      <vt:lpstr>Trim Reads with Trim_Galore</vt:lpstr>
      <vt:lpstr>Trimming QC</vt:lpstr>
      <vt:lpstr>Trimming QC</vt:lpstr>
      <vt:lpstr>Trimming QC</vt:lpstr>
      <vt:lpstr>Align Files with STAR_RSEM</vt:lpstr>
      <vt:lpstr>R Analysis</vt:lpstr>
      <vt:lpstr>R Analysis</vt:lpstr>
      <vt:lpstr>R Analysis</vt:lpstr>
      <vt:lpstr>R Analysis</vt:lpstr>
      <vt:lpstr>Problems?</vt:lpstr>
      <vt:lpstr>Where to Next?</vt:lpstr>
      <vt:lpstr>End!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Barron</dc:creator>
  <cp:lastModifiedBy>Koon-Kiu Yan</cp:lastModifiedBy>
  <cp:revision>56</cp:revision>
  <dcterms:created xsi:type="dcterms:W3CDTF">2015-11-05T03:09:29Z</dcterms:created>
  <dcterms:modified xsi:type="dcterms:W3CDTF">2015-11-05T15:04:40Z</dcterms:modified>
</cp:coreProperties>
</file>