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eo:Desktop:grant:CanDisp:power%20analysis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1"/>
          <c:order val="0"/>
          <c:tx>
            <c:v>Rec., LD=1, Pr=0.01, AF=0.05, GRR=2/3</c:v>
          </c:tx>
          <c:xVal>
            <c:numRef>
              <c:f>'pr 0.01'!$B$10:$K$10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0.01'!$B$12:$K$12</c:f>
              <c:numCache>
                <c:formatCode>0.00E+00</c:formatCode>
                <c:ptCount val="10"/>
                <c:pt idx="0">
                  <c:v>1.53E-5</c:v>
                </c:pt>
                <c:pt idx="1">
                  <c:v>5.305E-5</c:v>
                </c:pt>
                <c:pt idx="2" formatCode="General">
                  <c:v>0.0001321</c:v>
                </c:pt>
                <c:pt idx="3" formatCode="General">
                  <c:v>0.0002752</c:v>
                </c:pt>
                <c:pt idx="4" formatCode="General">
                  <c:v>0.0005078</c:v>
                </c:pt>
                <c:pt idx="5" formatCode="General">
                  <c:v>0.0008643</c:v>
                </c:pt>
                <c:pt idx="6" formatCode="General">
                  <c:v>0.001384</c:v>
                </c:pt>
                <c:pt idx="7" formatCode="General">
                  <c:v>0.00211</c:v>
                </c:pt>
                <c:pt idx="8" formatCode="General">
                  <c:v>0.003089</c:v>
                </c:pt>
                <c:pt idx="9" formatCode="General">
                  <c:v>0.004375</c:v>
                </c:pt>
              </c:numCache>
            </c:numRef>
          </c:yVal>
          <c:smooth val="1"/>
        </c:ser>
        <c:ser>
          <c:idx val="2"/>
          <c:order val="1"/>
          <c:tx>
            <c:v>All. LD=1, Pr=0.01, AF=0.05, GRR=2/3</c:v>
          </c:tx>
          <c:xVal>
            <c:numRef>
              <c:f>'pr 0.01'!$B$10:$K$10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0.01'!$B$13:$K$13</c:f>
              <c:numCache>
                <c:formatCode>General</c:formatCode>
                <c:ptCount val="10"/>
                <c:pt idx="0">
                  <c:v>0.01346</c:v>
                </c:pt>
                <c:pt idx="1">
                  <c:v>0.135</c:v>
                </c:pt>
                <c:pt idx="2">
                  <c:v>0.4006</c:v>
                </c:pt>
                <c:pt idx="3">
                  <c:v>0.6794</c:v>
                </c:pt>
                <c:pt idx="4">
                  <c:v>0.864</c:v>
                </c:pt>
                <c:pt idx="5">
                  <c:v>0.9526</c:v>
                </c:pt>
                <c:pt idx="6">
                  <c:v>0.986</c:v>
                </c:pt>
                <c:pt idx="7">
                  <c:v>0.9964</c:v>
                </c:pt>
                <c:pt idx="8">
                  <c:v>0.9992</c:v>
                </c:pt>
                <c:pt idx="9">
                  <c:v>0.9998</c:v>
                </c:pt>
              </c:numCache>
            </c:numRef>
          </c:yVal>
          <c:smooth val="1"/>
        </c:ser>
        <c:ser>
          <c:idx val="5"/>
          <c:order val="2"/>
          <c:tx>
            <c:v>All. LD=0.5, Pr=0.01, AF=0.05, GRR=2/3</c:v>
          </c:tx>
          <c:xVal>
            <c:numRef>
              <c:f>'pr 0.01'!$B$29:$K$29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0.01'!$B$32:$K$32</c:f>
              <c:numCache>
                <c:formatCode>General</c:formatCode>
                <c:ptCount val="10"/>
                <c:pt idx="0">
                  <c:v>0.0002832</c:v>
                </c:pt>
                <c:pt idx="1">
                  <c:v>0.002193</c:v>
                </c:pt>
                <c:pt idx="2">
                  <c:v>0.008424</c:v>
                </c:pt>
                <c:pt idx="3">
                  <c:v>0.02259</c:v>
                </c:pt>
                <c:pt idx="4">
                  <c:v>0.04825</c:v>
                </c:pt>
                <c:pt idx="5">
                  <c:v>0.08789</c:v>
                </c:pt>
                <c:pt idx="6">
                  <c:v>0.1422</c:v>
                </c:pt>
                <c:pt idx="7">
                  <c:v>0.21</c:v>
                </c:pt>
                <c:pt idx="8">
                  <c:v>0.2882</c:v>
                </c:pt>
                <c:pt idx="9">
                  <c:v>0.3728</c:v>
                </c:pt>
              </c:numCache>
            </c:numRef>
          </c:yVal>
          <c:smooth val="1"/>
        </c:ser>
        <c:ser>
          <c:idx val="0"/>
          <c:order val="3"/>
          <c:tx>
            <c:v>All. LD=1, Pr=0.01, AF=0.01, GRR=2/3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0.01'!$B$105:$K$105</c:f>
              <c:numCache>
                <c:formatCode>General</c:formatCode>
                <c:ptCount val="10"/>
                <c:pt idx="0">
                  <c:v>0.0001544</c:v>
                </c:pt>
                <c:pt idx="1">
                  <c:v>0.001048</c:v>
                </c:pt>
                <c:pt idx="2">
                  <c:v>0.003811</c:v>
                </c:pt>
                <c:pt idx="3">
                  <c:v>0.01005</c:v>
                </c:pt>
                <c:pt idx="4">
                  <c:v>0.02162</c:v>
                </c:pt>
                <c:pt idx="5">
                  <c:v>0.04027</c:v>
                </c:pt>
                <c:pt idx="6">
                  <c:v>0.06738</c:v>
                </c:pt>
                <c:pt idx="7">
                  <c:v>0.1036</c:v>
                </c:pt>
                <c:pt idx="8">
                  <c:v>0.149</c:v>
                </c:pt>
                <c:pt idx="9">
                  <c:v>0.2025</c:v>
                </c:pt>
              </c:numCache>
            </c:numRef>
          </c:yVal>
          <c:smooth val="1"/>
        </c:ser>
        <c:ser>
          <c:idx val="3"/>
          <c:order val="4"/>
          <c:tx>
            <c:v>All. LD=1, Pr=0.01, AF=0.1, GRR=2/3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0.01'!$B$86:$K$86</c:f>
              <c:numCache>
                <c:formatCode>General</c:formatCode>
                <c:ptCount val="10"/>
                <c:pt idx="0">
                  <c:v>0.07937</c:v>
                </c:pt>
                <c:pt idx="1">
                  <c:v>0.5132</c:v>
                </c:pt>
                <c:pt idx="2">
                  <c:v>0.8728</c:v>
                </c:pt>
                <c:pt idx="3">
                  <c:v>0.9809</c:v>
                </c:pt>
                <c:pt idx="4">
                  <c:v>0.9981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yVal>
          <c:smooth val="1"/>
        </c:ser>
        <c:ser>
          <c:idx val="4"/>
          <c:order val="5"/>
          <c:tx>
            <c:v>All. LD=1, Pr=0.01, AF=0.001, GRR=2/3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0.01'!$B$142:$K$142</c:f>
              <c:numCache>
                <c:formatCode>0.00E+00</c:formatCode>
                <c:ptCount val="10"/>
                <c:pt idx="0">
                  <c:v>3.835E-6</c:v>
                </c:pt>
                <c:pt idx="1">
                  <c:v>8.268E-6</c:v>
                </c:pt>
                <c:pt idx="2">
                  <c:v>1.505E-5</c:v>
                </c:pt>
                <c:pt idx="3">
                  <c:v>2.389E-5</c:v>
                </c:pt>
                <c:pt idx="4">
                  <c:v>3.632E-5</c:v>
                </c:pt>
                <c:pt idx="5">
                  <c:v>5.195E-5</c:v>
                </c:pt>
                <c:pt idx="6">
                  <c:v>7.235E-5</c:v>
                </c:pt>
                <c:pt idx="7">
                  <c:v>9.806E-5</c:v>
                </c:pt>
                <c:pt idx="8">
                  <c:v>0.0001289</c:v>
                </c:pt>
                <c:pt idx="9" formatCode="General">
                  <c:v>0.000167</c:v>
                </c:pt>
              </c:numCache>
            </c:numRef>
          </c:yVal>
          <c:smooth val="1"/>
        </c:ser>
        <c:ser>
          <c:idx val="6"/>
          <c:order val="6"/>
          <c:tx>
            <c:v>All. LD=1, Pr=0.01, AF=0.05, GRR=3/5</c:v>
          </c:tx>
          <c:xVal>
            <c:numRef>
              <c:f>'pr 0.01'!$B$2:$K$2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xVal>
          <c:yVal>
            <c:numRef>
              <c:f>'pr 0.01'!$B$223:$K$223</c:f>
              <c:numCache>
                <c:formatCode>General</c:formatCode>
                <c:ptCount val="10"/>
                <c:pt idx="0">
                  <c:v>0.3244</c:v>
                </c:pt>
                <c:pt idx="1">
                  <c:v>0.9165</c:v>
                </c:pt>
                <c:pt idx="2">
                  <c:v>0.9974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9018136"/>
        <c:axId val="2029021176"/>
      </c:scatterChart>
      <c:valAx>
        <c:axId val="2029018136"/>
        <c:scaling>
          <c:orientation val="minMax"/>
          <c:max val="2500.0"/>
        </c:scaling>
        <c:delete val="0"/>
        <c:axPos val="b"/>
        <c:numFmt formatCode="General" sourceLinked="1"/>
        <c:majorTickMark val="out"/>
        <c:minorTickMark val="none"/>
        <c:tickLblPos val="nextTo"/>
        <c:crossAx val="2029021176"/>
        <c:crosses val="autoZero"/>
        <c:crossBetween val="midCat"/>
      </c:valAx>
      <c:valAx>
        <c:axId val="2029021176"/>
        <c:scaling>
          <c:orientation val="minMax"/>
          <c:max val="1.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20290181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10.0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Sheet1!$C$4:$C$13</c:f>
              <c:numCache>
                <c:formatCode>General</c:formatCode>
                <c:ptCount val="10"/>
                <c:pt idx="0">
                  <c:v>0.18</c:v>
                </c:pt>
                <c:pt idx="1">
                  <c:v>0.3</c:v>
                </c:pt>
                <c:pt idx="2">
                  <c:v>0.39</c:v>
                </c:pt>
                <c:pt idx="3">
                  <c:v>0.47</c:v>
                </c:pt>
                <c:pt idx="4">
                  <c:v>0.55</c:v>
                </c:pt>
                <c:pt idx="5">
                  <c:v>0.62</c:v>
                </c:pt>
                <c:pt idx="6">
                  <c:v>0.68</c:v>
                </c:pt>
                <c:pt idx="7">
                  <c:v>0.73</c:v>
                </c:pt>
                <c:pt idx="8">
                  <c:v>0.76</c:v>
                </c:pt>
                <c:pt idx="9">
                  <c:v>0.8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Sheet1!$D$4:$D$13</c:f>
              <c:numCache>
                <c:formatCode>General</c:formatCode>
                <c:ptCount val="10"/>
                <c:pt idx="0">
                  <c:v>0.44</c:v>
                </c:pt>
                <c:pt idx="1">
                  <c:v>0.69</c:v>
                </c:pt>
                <c:pt idx="2">
                  <c:v>0.82</c:v>
                </c:pt>
                <c:pt idx="3">
                  <c:v>0.89</c:v>
                </c:pt>
                <c:pt idx="4">
                  <c:v>0.94</c:v>
                </c:pt>
                <c:pt idx="5">
                  <c:v>0.96</c:v>
                </c:pt>
                <c:pt idx="6">
                  <c:v>0.98</c:v>
                </c:pt>
                <c:pt idx="7">
                  <c:v>0.99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30.0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Sheet1!$E$4:$E$13</c:f>
              <c:numCache>
                <c:formatCode>General</c:formatCode>
                <c:ptCount val="10"/>
                <c:pt idx="0">
                  <c:v>0.55</c:v>
                </c:pt>
                <c:pt idx="1">
                  <c:v>0.81</c:v>
                </c:pt>
                <c:pt idx="2">
                  <c:v>0.91</c:v>
                </c:pt>
                <c:pt idx="3">
                  <c:v>0.96</c:v>
                </c:pt>
                <c:pt idx="4">
                  <c:v>0.98</c:v>
                </c:pt>
                <c:pt idx="5">
                  <c:v>0.99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40.0 / 10.0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Sheet1!$F$4:$F$13</c:f>
              <c:numCache>
                <c:formatCode>General</c:formatCode>
                <c:ptCount val="10"/>
                <c:pt idx="0">
                  <c:v>0.77</c:v>
                </c:pt>
                <c:pt idx="1">
                  <c:v>0.95</c:v>
                </c:pt>
                <c:pt idx="2">
                  <c:v>0.98</c:v>
                </c:pt>
                <c:pt idx="3">
                  <c:v>0.99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20.0 / 20.0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Sheet1!$F$4:$F$13</c:f>
              <c:numCache>
                <c:formatCode>General</c:formatCode>
                <c:ptCount val="10"/>
                <c:pt idx="0">
                  <c:v>0.77</c:v>
                </c:pt>
                <c:pt idx="1">
                  <c:v>0.95</c:v>
                </c:pt>
                <c:pt idx="2">
                  <c:v>0.98</c:v>
                </c:pt>
                <c:pt idx="3">
                  <c:v>0.99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30.0 / 20.0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Sheet1!$H$4:$H$13</c:f>
              <c:numCache>
                <c:formatCode>General</c:formatCode>
                <c:ptCount val="10"/>
                <c:pt idx="0">
                  <c:v>0.59</c:v>
                </c:pt>
                <c:pt idx="1">
                  <c:v>0.8</c:v>
                </c:pt>
                <c:pt idx="2">
                  <c:v>0.89</c:v>
                </c:pt>
                <c:pt idx="3">
                  <c:v>0.95</c:v>
                </c:pt>
                <c:pt idx="4">
                  <c:v>0.98</c:v>
                </c:pt>
                <c:pt idx="5">
                  <c:v>0.99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40.0 / 20.0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Sheet1!$I$4:$I$13</c:f>
              <c:numCache>
                <c:formatCode>General</c:formatCode>
                <c:ptCount val="10"/>
                <c:pt idx="0">
                  <c:v>0.75</c:v>
                </c:pt>
                <c:pt idx="1">
                  <c:v>0.93</c:v>
                </c:pt>
                <c:pt idx="2">
                  <c:v>0.97</c:v>
                </c:pt>
                <c:pt idx="3">
                  <c:v>0.98</c:v>
                </c:pt>
                <c:pt idx="4">
                  <c:v>0.99</c:v>
                </c:pt>
                <c:pt idx="5">
                  <c:v>0.995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40.0 / 30.0</c:v>
                </c:pt>
              </c:strCache>
            </c:strRef>
          </c:tx>
          <c:cat>
            <c:numRef>
              <c:f>Sheet1!$B$4:$B$13</c:f>
              <c:numCache>
                <c:formatCode>General</c:formatCode>
                <c:ptCount val="10"/>
                <c:pt idx="0">
                  <c:v>250.0</c:v>
                </c:pt>
                <c:pt idx="1">
                  <c:v>500.0</c:v>
                </c:pt>
                <c:pt idx="2">
                  <c:v>750.0</c:v>
                </c:pt>
                <c:pt idx="3">
                  <c:v>1000.0</c:v>
                </c:pt>
                <c:pt idx="4">
                  <c:v>1250.0</c:v>
                </c:pt>
                <c:pt idx="5">
                  <c:v>1500.0</c:v>
                </c:pt>
                <c:pt idx="6">
                  <c:v>1750.0</c:v>
                </c:pt>
                <c:pt idx="7">
                  <c:v>2000.0</c:v>
                </c:pt>
                <c:pt idx="8">
                  <c:v>2250.0</c:v>
                </c:pt>
                <c:pt idx="9">
                  <c:v>2500.0</c:v>
                </c:pt>
              </c:numCache>
            </c:numRef>
          </c:cat>
          <c:val>
            <c:numRef>
              <c:f>Sheet1!$J$4:$J$13</c:f>
              <c:numCache>
                <c:formatCode>General</c:formatCode>
                <c:ptCount val="10"/>
                <c:pt idx="0">
                  <c:v>0.6</c:v>
                </c:pt>
                <c:pt idx="1">
                  <c:v>0.83</c:v>
                </c:pt>
                <c:pt idx="2">
                  <c:v>0.93</c:v>
                </c:pt>
                <c:pt idx="3">
                  <c:v>0.97</c:v>
                </c:pt>
                <c:pt idx="4">
                  <c:v>0.99</c:v>
                </c:pt>
                <c:pt idx="5">
                  <c:v>0.99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9993800"/>
        <c:axId val="2139983384"/>
      </c:lineChart>
      <c:catAx>
        <c:axId val="2139993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9983384"/>
        <c:crosses val="autoZero"/>
        <c:auto val="1"/>
        <c:lblAlgn val="ctr"/>
        <c:lblOffset val="100"/>
        <c:noMultiLvlLbl val="0"/>
      </c:catAx>
      <c:valAx>
        <c:axId val="2139983384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9993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9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1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8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1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2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9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9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4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96D2-1129-414A-B1A6-A03B4E9FF972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6BBD-BE1C-884F-B934-8F06D7A8A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79425" y="1647825"/>
          <a:ext cx="818515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2625" y="728922"/>
            <a:ext cx="850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Statistical Power </a:t>
            </a:r>
            <a:r>
              <a:rPr lang="en-US" b="1" dirty="0" err="1" smtClean="0"/>
              <a:t>vs</a:t>
            </a:r>
            <a:r>
              <a:rPr lang="en-US" b="1" dirty="0" smtClean="0"/>
              <a:t> Sample size </a:t>
            </a:r>
          </a:p>
          <a:p>
            <a:pPr algn="ctr"/>
            <a:r>
              <a:rPr lang="en-US" i="1" dirty="0" smtClean="0"/>
              <a:t>across allelic models, LD, </a:t>
            </a:r>
            <a:r>
              <a:rPr lang="en-US" i="1" dirty="0" err="1" smtClean="0"/>
              <a:t>prevelance</a:t>
            </a:r>
            <a:r>
              <a:rPr lang="en-US" i="1" dirty="0" smtClean="0"/>
              <a:t>, Allele Frequency (AF), Genotype Relative Risk (GRR)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5309798" y="5219211"/>
            <a:ext cx="915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Sample size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93854" y="1395016"/>
            <a:ext cx="9066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Stat. Power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0207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30000"/>
              </p:ext>
            </p:extLst>
          </p:nvPr>
        </p:nvGraphicFramePr>
        <p:xfrm>
          <a:off x="1377326" y="1873091"/>
          <a:ext cx="6228183" cy="3454400"/>
        </p:xfrm>
        <a:graphic>
          <a:graphicData uri="http://schemas.openxmlformats.org/drawingml/2006/table">
            <a:tbl>
              <a:tblPr/>
              <a:tblGrid>
                <a:gridCol w="1218849"/>
                <a:gridCol w="1526910"/>
                <a:gridCol w="870606"/>
                <a:gridCol w="870606"/>
                <a:gridCol w="870606"/>
                <a:gridCol w="870606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GRR Aa / AA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/ 1.6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 / 2.0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 / 3.0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 / 4.0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Prevalence 0.01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4961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0.001065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Freq=0.05,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0.0001989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0.002889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0.8973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41877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0.00001007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0.00004969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0.001048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0.03694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411867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161134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0.000001538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0.000002509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0.000008268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0.00005183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Prevalence 0.001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0.001005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Freq=0.05,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9198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0.0001894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0.00271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0.8849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42691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16789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0.000009798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0.0000477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0.0009834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Al. Freq=0.001, n=?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419887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164375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16496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 for n=500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0.000001526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0.000002474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0.000008041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0.00004946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9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2537"/>
            <a:ext cx="7615243" cy="62109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Statistical Power </a:t>
            </a:r>
            <a:r>
              <a:rPr lang="en-US" sz="2700" dirty="0" err="1" smtClean="0"/>
              <a:t>vs</a:t>
            </a:r>
            <a:r>
              <a:rPr lang="en-US" sz="2700" dirty="0" smtClean="0"/>
              <a:t> Sample Size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across values of causal and negative %</a:t>
            </a:r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714943"/>
              </p:ext>
            </p:extLst>
          </p:nvPr>
        </p:nvGraphicFramePr>
        <p:xfrm>
          <a:off x="1263650" y="1390650"/>
          <a:ext cx="6616700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27616"/>
              </p:ext>
            </p:extLst>
          </p:nvPr>
        </p:nvGraphicFramePr>
        <p:xfrm>
          <a:off x="609600" y="5750104"/>
          <a:ext cx="7924800" cy="398780"/>
        </p:xfrm>
        <a:graphic>
          <a:graphicData uri="http://schemas.openxmlformats.org/drawingml/2006/table">
            <a:tbl>
              <a:tblPr/>
              <a:tblGrid>
                <a:gridCol w="1384300"/>
                <a:gridCol w="7620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Causal vs Negative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 / 10.0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 / 10.0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 / 10.0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 / 10.0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 / 20.0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 / 20.0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 / 20.0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 / 30.0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sample size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22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269</Words>
  <Application>Microsoft Macintosh PowerPoint</Application>
  <PresentationFormat>On-screen Show (4:3)</PresentationFormat>
  <Paragraphs>110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Statistical Power vs Sample Size across values of causal and negative %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Leonidas Salichos</dc:creator>
  <cp:lastModifiedBy>Leonidas Salichos</cp:lastModifiedBy>
  <cp:revision>3</cp:revision>
  <dcterms:created xsi:type="dcterms:W3CDTF">2015-11-01T02:19:51Z</dcterms:created>
  <dcterms:modified xsi:type="dcterms:W3CDTF">2015-11-05T13:21:13Z</dcterms:modified>
</cp:coreProperties>
</file>