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57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15E3C-53C8-4F80-A8A9-708FBEA502E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5EEC2-4EBF-4298-8354-E8BE7E191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7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15E3C-53C8-4F80-A8A9-708FBEA502E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5EEC2-4EBF-4298-8354-E8BE7E191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8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15E3C-53C8-4F80-A8A9-708FBEA502E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5EEC2-4EBF-4298-8354-E8BE7E191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2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15E3C-53C8-4F80-A8A9-708FBEA502E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5EEC2-4EBF-4298-8354-E8BE7E191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8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15E3C-53C8-4F80-A8A9-708FBEA502E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5EEC2-4EBF-4298-8354-E8BE7E191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0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15E3C-53C8-4F80-A8A9-708FBEA502E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5EEC2-4EBF-4298-8354-E8BE7E191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1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15E3C-53C8-4F80-A8A9-708FBEA502E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5EEC2-4EBF-4298-8354-E8BE7E191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7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15E3C-53C8-4F80-A8A9-708FBEA502E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5EEC2-4EBF-4298-8354-E8BE7E191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8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15E3C-53C8-4F80-A8A9-708FBEA502E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5EEC2-4EBF-4298-8354-E8BE7E191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4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15E3C-53C8-4F80-A8A9-708FBEA502E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5EEC2-4EBF-4298-8354-E8BE7E191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7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15E3C-53C8-4F80-A8A9-708FBEA502E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5EEC2-4EBF-4298-8354-E8BE7E191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6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15E3C-53C8-4F80-A8A9-708FBEA502E4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5EEC2-4EBF-4298-8354-E8BE7E191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7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AlleleDB</a:t>
            </a:r>
            <a:r>
              <a:rPr lang="en-US" dirty="0" smtClean="0"/>
              <a:t> new submission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Allele</a:t>
            </a:r>
          </a:p>
          <a:p>
            <a:r>
              <a:rPr lang="en-US" dirty="0" smtClean="0"/>
              <a:t>Jieming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972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0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9529"/>
            <a:ext cx="10515600" cy="4787434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AlleleDB</a:t>
            </a:r>
            <a:r>
              <a:rPr lang="en-US" dirty="0" smtClean="0"/>
              <a:t> pipeline</a:t>
            </a:r>
          </a:p>
          <a:p>
            <a:pPr>
              <a:buFontTx/>
              <a:buChar char="-"/>
            </a:pPr>
            <a:r>
              <a:rPr lang="en-US" dirty="0" smtClean="0"/>
              <a:t>Current pipeline</a:t>
            </a:r>
          </a:p>
          <a:p>
            <a:pPr>
              <a:buFontTx/>
              <a:buChar char="-"/>
            </a:pPr>
            <a:r>
              <a:rPr lang="en-US" dirty="0" smtClean="0"/>
              <a:t>Arif, Rob and Timur helping me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Response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Manuscript </a:t>
            </a:r>
          </a:p>
          <a:p>
            <a:pPr>
              <a:buFontTx/>
              <a:buChar char="-"/>
            </a:pPr>
            <a:r>
              <a:rPr lang="en-US" dirty="0" smtClean="0"/>
              <a:t>Figures 1 and 2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Figures 3-6 and main table require results</a:t>
            </a:r>
          </a:p>
          <a:p>
            <a:pPr>
              <a:buFontTx/>
              <a:buChar char="-"/>
            </a:pP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Supp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Figures 1-5 require results</a:t>
            </a:r>
          </a:p>
          <a:p>
            <a:pPr>
              <a:buFontTx/>
              <a:buChar char="-"/>
            </a:pPr>
            <a:r>
              <a:rPr lang="en-US" dirty="0" err="1" smtClean="0"/>
              <a:t>Supp</a:t>
            </a:r>
            <a:r>
              <a:rPr lang="en-US" dirty="0" smtClean="0"/>
              <a:t> tables 1 and 2 </a:t>
            </a:r>
          </a:p>
          <a:p>
            <a:pPr>
              <a:buFontTx/>
              <a:buChar char="-"/>
            </a:pP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Supp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table 3 require results</a:t>
            </a:r>
          </a:p>
          <a:p>
            <a:pPr>
              <a:buFontTx/>
              <a:buChar char="-"/>
            </a:pP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Supp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files 1-4,6,7 require results</a:t>
            </a:r>
          </a:p>
          <a:p>
            <a:pPr>
              <a:buFontTx/>
              <a:buChar char="-"/>
            </a:pPr>
            <a:r>
              <a:rPr lang="en-US" dirty="0" err="1" smtClean="0"/>
              <a:t>Supp</a:t>
            </a:r>
            <a:r>
              <a:rPr lang="en-US" dirty="0" smtClean="0"/>
              <a:t> file 5 (pseudo code for bisection method)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Website</a:t>
            </a:r>
          </a:p>
          <a:p>
            <a:pPr>
              <a:buFontTx/>
              <a:buChar char="-"/>
            </a:pPr>
            <a:r>
              <a:rPr lang="en-US" dirty="0" smtClean="0"/>
              <a:t>include </a:t>
            </a:r>
            <a:r>
              <a:rPr lang="en-US" dirty="0" err="1" smtClean="0"/>
              <a:t>AlleleDB</a:t>
            </a:r>
            <a:r>
              <a:rPr lang="en-US" dirty="0" smtClean="0"/>
              <a:t> tool</a:t>
            </a:r>
          </a:p>
          <a:p>
            <a:pPr>
              <a:buFontTx/>
              <a:buChar char="-"/>
            </a:pPr>
            <a:r>
              <a:rPr lang="en-US" dirty="0" smtClean="0"/>
              <a:t>Personal genome peaks</a:t>
            </a:r>
          </a:p>
        </p:txBody>
      </p:sp>
    </p:spTree>
    <p:extLst>
      <p:ext uri="{BB962C8B-B14F-4D97-AF65-F5344CB8AC3E}">
        <p14:creationId xmlns:p14="http://schemas.microsoft.com/office/powerpoint/2010/main" val="106474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720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AlleleDB</a:t>
            </a:r>
            <a:r>
              <a:rPr lang="en-US" dirty="0" smtClean="0"/>
              <a:t> current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7835"/>
            <a:ext cx="10515600" cy="564776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8 modules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1-alignment-kasowski_SA1_NA10847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--INPUT: *.fastq.gz; OUTPUT: bowtie output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2-map.back.ref-kasowski_SA1_NA10847: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--INPUT: (1) OUTPUT, 2ref.chain files; OUTPUT: BED files of reads in reference coordinates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3-intersectBed-kasowski_SA1_NA10847:</a:t>
            </a:r>
            <a:br>
              <a:rPr lang="en-US" dirty="0" smtClean="0"/>
            </a:br>
            <a:r>
              <a:rPr lang="en-US" dirty="0" smtClean="0"/>
              <a:t>--INPUT: (2) OUTPUT, het </a:t>
            </a:r>
            <a:r>
              <a:rPr lang="en-US" dirty="0" err="1" smtClean="0"/>
              <a:t>snp</a:t>
            </a:r>
            <a:r>
              <a:rPr lang="en-US" dirty="0" smtClean="0"/>
              <a:t> file; OUTPUT: which read has SNVs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4-flip-kasowski_SA1_NA10847:</a:t>
            </a:r>
            <a:br>
              <a:rPr lang="en-US" dirty="0" smtClean="0"/>
            </a:br>
            <a:r>
              <a:rPr lang="en-US" dirty="0" smtClean="0"/>
              <a:t>--INPUT: (3) OUTPUT; OUTPUT: </a:t>
            </a:r>
            <a:r>
              <a:rPr lang="en-US" dirty="0" err="1" smtClean="0"/>
              <a:t>fastq</a:t>
            </a:r>
            <a:r>
              <a:rPr lang="en-US" dirty="0" smtClean="0"/>
              <a:t> files of </a:t>
            </a:r>
            <a:r>
              <a:rPr lang="en-US" dirty="0" smtClean="0"/>
              <a:t>simulated flipped reads that map to only 1 SNV </a:t>
            </a:r>
            <a:br>
              <a:rPr lang="en-US" dirty="0" smtClean="0"/>
            </a:br>
            <a:r>
              <a:rPr lang="en-US" dirty="0" smtClean="0"/>
              <a:t>--reads that overlap </a:t>
            </a:r>
            <a:r>
              <a:rPr lang="en-US" dirty="0" err="1" smtClean="0"/>
              <a:t>indels</a:t>
            </a:r>
            <a:r>
              <a:rPr lang="en-US" dirty="0" smtClean="0"/>
              <a:t>, tri/</a:t>
            </a:r>
            <a:r>
              <a:rPr lang="en-US" dirty="0" err="1" smtClean="0"/>
              <a:t>quadallelic</a:t>
            </a:r>
            <a:r>
              <a:rPr lang="en-US" dirty="0" smtClean="0"/>
              <a:t>, or overlap more than 1 SNVs are not considered for the and but are not removed from original read pool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5-alignment2-kasowski_SA1_NA10847:</a:t>
            </a:r>
            <a:br>
              <a:rPr lang="en-US" dirty="0" smtClean="0"/>
            </a:br>
            <a:r>
              <a:rPr lang="en-US" dirty="0" smtClean="0"/>
              <a:t>--INPUT: (4) OUTPUT, ; OUTPUT: aligned, unaligned, multi Bowtie1 output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6-unaligned-kasowski_SA1_NA10847:</a:t>
            </a:r>
            <a:br>
              <a:rPr lang="en-US" dirty="0" smtClean="0"/>
            </a:br>
            <a:r>
              <a:rPr lang="en-US" dirty="0" smtClean="0"/>
              <a:t>--INPUT: (5); OUTPUT: BED of unaligned reads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7-multi-kasowski_SA1_NA10847:</a:t>
            </a:r>
            <a:br>
              <a:rPr lang="en-US" dirty="0" smtClean="0"/>
            </a:br>
            <a:r>
              <a:rPr lang="en-US" dirty="0" smtClean="0"/>
              <a:t>--INPUT: (5); OUTPUT: BED of multi reads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--Remove reads from original read pool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--Run </a:t>
            </a:r>
            <a:r>
              <a:rPr lang="en-US" dirty="0" err="1" smtClean="0">
                <a:solidFill>
                  <a:srgbClr val="FF0000"/>
                </a:solidFill>
              </a:rPr>
              <a:t>AlleleSeq</a:t>
            </a:r>
            <a:r>
              <a:rPr lang="en-US" dirty="0" smtClean="0">
                <a:solidFill>
                  <a:srgbClr val="FF0000"/>
                </a:solidFill>
              </a:rPr>
              <a:t> with </a:t>
            </a:r>
            <a:r>
              <a:rPr lang="en-US" dirty="0" err="1" smtClean="0">
                <a:solidFill>
                  <a:srgbClr val="FF0000"/>
                </a:solidFill>
              </a:rPr>
              <a:t>betabinomial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calc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12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/>
          <p:cNvCxnSpPr/>
          <p:nvPr/>
        </p:nvCxnSpPr>
        <p:spPr>
          <a:xfrm>
            <a:off x="3682520" y="3980542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53380" y="3795873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Timur’S</a:t>
            </a:r>
            <a:r>
              <a:rPr lang="en-US" dirty="0" smtClean="0"/>
              <a:t> modification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743201" y="2868707"/>
            <a:ext cx="2689412" cy="528917"/>
            <a:chOff x="3128682" y="519954"/>
            <a:chExt cx="5082989" cy="528917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Connector 8"/>
          <p:cNvCxnSpPr/>
          <p:nvPr/>
        </p:nvCxnSpPr>
        <p:spPr>
          <a:xfrm>
            <a:off x="3530120" y="2537014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43885" y="2339789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45859" y="268404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45859" y="3212958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3530120" y="3720562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43885" y="3523337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79954" y="2684041"/>
            <a:ext cx="567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979954" y="3198830"/>
            <a:ext cx="48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</a:t>
            </a:r>
            <a:endParaRPr lang="en-US" dirty="0"/>
          </a:p>
        </p:txBody>
      </p:sp>
      <p:sp>
        <p:nvSpPr>
          <p:cNvPr id="27" name="Double Bracket 26"/>
          <p:cNvSpPr/>
          <p:nvPr/>
        </p:nvSpPr>
        <p:spPr>
          <a:xfrm>
            <a:off x="3092824" y="2537014"/>
            <a:ext cx="1909482" cy="51635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uble Bracket 27"/>
          <p:cNvSpPr/>
          <p:nvPr/>
        </p:nvSpPr>
        <p:spPr>
          <a:xfrm>
            <a:off x="3101789" y="3110758"/>
            <a:ext cx="1909482" cy="51635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3834920" y="4276379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987320" y="4527389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862345" y="4082744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71311" y="4378580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3673555" y="1687057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844415" y="1502388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3825955" y="1982894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978355" y="2233904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853380" y="1789259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862346" y="2085095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8129377" y="3980542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8300237" y="3795873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7190058" y="2868707"/>
            <a:ext cx="2689412" cy="528917"/>
            <a:chOff x="3128682" y="519954"/>
            <a:chExt cx="5082989" cy="528917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/>
          <p:cNvCxnSpPr/>
          <p:nvPr/>
        </p:nvCxnSpPr>
        <p:spPr>
          <a:xfrm>
            <a:off x="7976977" y="2537014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8290742" y="2339789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292716" y="268404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8292716" y="3212958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7976977" y="3720562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8290742" y="3523337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426811" y="2684041"/>
            <a:ext cx="567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426811" y="3198830"/>
            <a:ext cx="48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</a:t>
            </a:r>
            <a:endParaRPr lang="en-US" dirty="0"/>
          </a:p>
        </p:txBody>
      </p:sp>
      <p:sp>
        <p:nvSpPr>
          <p:cNvPr id="77" name="Double Bracket 76"/>
          <p:cNvSpPr/>
          <p:nvPr/>
        </p:nvSpPr>
        <p:spPr>
          <a:xfrm>
            <a:off x="7539681" y="2537014"/>
            <a:ext cx="1909482" cy="51635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Double Bracket 77"/>
          <p:cNvSpPr/>
          <p:nvPr/>
        </p:nvSpPr>
        <p:spPr>
          <a:xfrm>
            <a:off x="7548646" y="3110758"/>
            <a:ext cx="1909482" cy="51635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>
            <a:off x="8281777" y="4276379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8434177" y="4527389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8309202" y="4082744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318168" y="4378580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8120412" y="1687057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8291272" y="1502388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8272812" y="1982894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8425212" y="2233904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8300237" y="1789259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8309203" y="2085095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8741485" y="3283871"/>
            <a:ext cx="656398" cy="245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INDEL</a:t>
            </a:r>
            <a:endParaRPr lang="en-US" sz="1400" b="1" dirty="0"/>
          </a:p>
        </p:txBody>
      </p:sp>
      <p:sp>
        <p:nvSpPr>
          <p:cNvPr id="90" name="Rectangle 89"/>
          <p:cNvSpPr/>
          <p:nvPr/>
        </p:nvSpPr>
        <p:spPr>
          <a:xfrm>
            <a:off x="8741485" y="3579503"/>
            <a:ext cx="212645" cy="241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91" name="Rectangle 90"/>
          <p:cNvSpPr/>
          <p:nvPr/>
        </p:nvSpPr>
        <p:spPr>
          <a:xfrm>
            <a:off x="8741485" y="3848937"/>
            <a:ext cx="356080" cy="233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92" name="Rectangle 91"/>
          <p:cNvSpPr/>
          <p:nvPr/>
        </p:nvSpPr>
        <p:spPr>
          <a:xfrm>
            <a:off x="8741485" y="4140332"/>
            <a:ext cx="508480" cy="238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93" name="Rectangle 92"/>
          <p:cNvSpPr/>
          <p:nvPr/>
        </p:nvSpPr>
        <p:spPr>
          <a:xfrm>
            <a:off x="8741485" y="4419244"/>
            <a:ext cx="656398" cy="210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673472" y="4925492"/>
            <a:ext cx="1106668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Assume </a:t>
            </a:r>
            <a:r>
              <a:rPr lang="en-US" dirty="0" err="1" smtClean="0">
                <a:sym typeface="Wingdings" panose="05000000000000000000" pitchFamily="2" charset="2"/>
              </a:rPr>
              <a:t>biallelic</a:t>
            </a:r>
            <a:r>
              <a:rPr lang="en-US" dirty="0" smtClean="0">
                <a:sym typeface="Wingdings" panose="05000000000000000000" pitchFamily="2" charset="2"/>
              </a:rPr>
              <a:t> before simulation,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Generate reads using region ± read length around </a:t>
            </a:r>
            <a:r>
              <a:rPr lang="en-US" dirty="0" err="1" smtClean="0"/>
              <a:t>hetSNV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pooled data has variable read length</a:t>
            </a:r>
            <a:endParaRPr lang="en-US" dirty="0" smtClean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Map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Remove reads that </a:t>
            </a:r>
            <a:r>
              <a:rPr lang="en-US" dirty="0" err="1" smtClean="0"/>
              <a:t>multimap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can consider </a:t>
            </a:r>
            <a:r>
              <a:rPr lang="en-US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indels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/SVs; </a:t>
            </a:r>
            <a:r>
              <a:rPr lang="en-US" dirty="0" smtClean="0">
                <a:solidFill>
                  <a:srgbClr val="00B050"/>
                </a:solidFill>
              </a:rPr>
              <a:t>based on personal genome sequence flanking the SNVs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Assess which </a:t>
            </a:r>
            <a:r>
              <a:rPr lang="en-US" b="1" u="sng" dirty="0" smtClean="0"/>
              <a:t>site</a:t>
            </a:r>
            <a:r>
              <a:rPr lang="en-US" dirty="0" smtClean="0"/>
              <a:t> is allele-specific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stringent; 7% in RNA-</a:t>
            </a:r>
            <a:r>
              <a:rPr lang="en-US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seq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 data removed in a test by Timur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Remove by sites.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4283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308" y="41823"/>
            <a:ext cx="5235277" cy="6775787"/>
          </a:xfrm>
        </p:spPr>
      </p:pic>
    </p:spTree>
    <p:extLst>
      <p:ext uri="{BB962C8B-B14F-4D97-AF65-F5344CB8AC3E}">
        <p14:creationId xmlns:p14="http://schemas.microsoft.com/office/powerpoint/2010/main" val="75689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257" y="0"/>
            <a:ext cx="73094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078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Supp</a:t>
            </a:r>
            <a:r>
              <a:rPr lang="en-US" dirty="0" smtClean="0"/>
              <a:t> table 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18" y="1479992"/>
            <a:ext cx="12130557" cy="329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36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Supp</a:t>
            </a:r>
            <a:r>
              <a:rPr lang="en-US" dirty="0" smtClean="0"/>
              <a:t> table 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95" y="2104111"/>
            <a:ext cx="9745285" cy="195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880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168</Words>
  <Application>Microsoft Office PowerPoint</Application>
  <PresentationFormat>Widescreen</PresentationFormat>
  <Paragraphs>63</Paragraphs>
  <Slides>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AlleleDB new submission</vt:lpstr>
      <vt:lpstr>Checklist</vt:lpstr>
      <vt:lpstr>AlleleDB current pipeline</vt:lpstr>
      <vt:lpstr>Timur’S modification</vt:lpstr>
      <vt:lpstr>PowerPoint Presentation</vt:lpstr>
      <vt:lpstr>PowerPoint Presentation</vt:lpstr>
      <vt:lpstr>Supp table 1</vt:lpstr>
      <vt:lpstr>Supp table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AlleleDB: Points of discussion</dc:title>
  <dc:creator>Jieming Chen</dc:creator>
  <cp:lastModifiedBy>Jieming Chen</cp:lastModifiedBy>
  <cp:revision>36</cp:revision>
  <dcterms:created xsi:type="dcterms:W3CDTF">2015-11-03T21:35:00Z</dcterms:created>
  <dcterms:modified xsi:type="dcterms:W3CDTF">2015-11-04T15:17:26Z</dcterms:modified>
</cp:coreProperties>
</file>