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1.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embeddings/oleObject2.bin" ContentType="application/vnd.openxmlformats-officedocument.oleObject"/>
  <Override PartName="/ppt/theme/themeOverride2.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notesSlides/notesSlide15.xml" ContentType="application/vnd.openxmlformats-officedocument.presentationml.notesSlide+xml"/>
  <Override PartName="/ppt/tags/tag76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21.xml" ContentType="application/vnd.openxmlformats-officedocument.presentationml.notesSlide+xml"/>
  <Override PartName="/ppt/theme/themeOverride6.xml" ContentType="application/vnd.openxmlformats-officedocument.themeOverr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26" r:id="rId61"/>
    <p:sldMasterId id="2147533938" r:id="rId62"/>
    <p:sldMasterId id="2147533950" r:id="rId63"/>
    <p:sldMasterId id="2147533962" r:id="rId64"/>
    <p:sldMasterId id="2147533976" r:id="rId65"/>
    <p:sldMasterId id="2147533988" r:id="rId66"/>
    <p:sldMasterId id="2147534002" r:id="rId67"/>
  </p:sldMasterIdLst>
  <p:notesMasterIdLst>
    <p:notesMasterId r:id="rId124"/>
  </p:notesMasterIdLst>
  <p:handoutMasterIdLst>
    <p:handoutMasterId r:id="rId125"/>
  </p:handoutMasterIdLst>
  <p:sldIdLst>
    <p:sldId id="5769" r:id="rId68"/>
    <p:sldId id="5698" r:id="rId69"/>
    <p:sldId id="5699" r:id="rId70"/>
    <p:sldId id="5700" r:id="rId71"/>
    <p:sldId id="5702" r:id="rId72"/>
    <p:sldId id="5602" r:id="rId73"/>
    <p:sldId id="5544" r:id="rId74"/>
    <p:sldId id="5554" r:id="rId75"/>
    <p:sldId id="5569" r:id="rId76"/>
    <p:sldId id="5620" r:id="rId77"/>
    <p:sldId id="5566" r:id="rId78"/>
    <p:sldId id="5618" r:id="rId79"/>
    <p:sldId id="5712" r:id="rId80"/>
    <p:sldId id="5550" r:id="rId81"/>
    <p:sldId id="5619" r:id="rId82"/>
    <p:sldId id="5752" r:id="rId83"/>
    <p:sldId id="5616" r:id="rId84"/>
    <p:sldId id="5556" r:id="rId85"/>
    <p:sldId id="5557" r:id="rId86"/>
    <p:sldId id="5753" r:id="rId87"/>
    <p:sldId id="5588" r:id="rId88"/>
    <p:sldId id="5730" r:id="rId89"/>
    <p:sldId id="5714" r:id="rId90"/>
    <p:sldId id="5731" r:id="rId91"/>
    <p:sldId id="5732" r:id="rId92"/>
    <p:sldId id="5726" r:id="rId93"/>
    <p:sldId id="5733" r:id="rId94"/>
    <p:sldId id="5734" r:id="rId95"/>
    <p:sldId id="5735" r:id="rId96"/>
    <p:sldId id="5766" r:id="rId97"/>
    <p:sldId id="5756" r:id="rId98"/>
    <p:sldId id="5757" r:id="rId99"/>
    <p:sldId id="5758" r:id="rId100"/>
    <p:sldId id="5759" r:id="rId101"/>
    <p:sldId id="5760" r:id="rId102"/>
    <p:sldId id="5761" r:id="rId103"/>
    <p:sldId id="5762" r:id="rId104"/>
    <p:sldId id="5763" r:id="rId105"/>
    <p:sldId id="5764" r:id="rId106"/>
    <p:sldId id="5765" r:id="rId107"/>
    <p:sldId id="5754" r:id="rId108"/>
    <p:sldId id="5740" r:id="rId109"/>
    <p:sldId id="5741" r:id="rId110"/>
    <p:sldId id="5742" r:id="rId111"/>
    <p:sldId id="5737" r:id="rId112"/>
    <p:sldId id="5738" r:id="rId113"/>
    <p:sldId id="5739" r:id="rId114"/>
    <p:sldId id="5743" r:id="rId115"/>
    <p:sldId id="5750" r:id="rId116"/>
    <p:sldId id="5746" r:id="rId117"/>
    <p:sldId id="5748" r:id="rId118"/>
    <p:sldId id="5749" r:id="rId119"/>
    <p:sldId id="5755" r:id="rId120"/>
    <p:sldId id="5679" r:id="rId121"/>
    <p:sldId id="5505" r:id="rId122"/>
    <p:sldId id="5506" r:id="rId12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1024" y="-200"/>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 Target="slides/slide1.xml"/><Relationship Id="rId69" Type="http://schemas.openxmlformats.org/officeDocument/2006/relationships/slide" Target="slides/slide2.xml"/><Relationship Id="rId120" Type="http://schemas.openxmlformats.org/officeDocument/2006/relationships/slide" Target="slides/slide53.xml"/><Relationship Id="rId121" Type="http://schemas.openxmlformats.org/officeDocument/2006/relationships/slide" Target="slides/slide54.xml"/><Relationship Id="rId122" Type="http://schemas.openxmlformats.org/officeDocument/2006/relationships/slide" Target="slides/slide55.xml"/><Relationship Id="rId123" Type="http://schemas.openxmlformats.org/officeDocument/2006/relationships/slide" Target="slides/slide56.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3.xml"/><Relationship Id="rId91" Type="http://schemas.openxmlformats.org/officeDocument/2006/relationships/slide" Target="slides/slide24.xml"/><Relationship Id="rId92" Type="http://schemas.openxmlformats.org/officeDocument/2006/relationships/slide" Target="slides/slide25.xml"/><Relationship Id="rId93" Type="http://schemas.openxmlformats.org/officeDocument/2006/relationships/slide" Target="slides/slide26.xml"/><Relationship Id="rId94" Type="http://schemas.openxmlformats.org/officeDocument/2006/relationships/slide" Target="slides/slide27.xml"/><Relationship Id="rId95" Type="http://schemas.openxmlformats.org/officeDocument/2006/relationships/slide" Target="slides/slide28.xml"/><Relationship Id="rId96" Type="http://schemas.openxmlformats.org/officeDocument/2006/relationships/slide" Target="slides/slide29.xml"/><Relationship Id="rId101" Type="http://schemas.openxmlformats.org/officeDocument/2006/relationships/slide" Target="slides/slide34.xml"/><Relationship Id="rId102" Type="http://schemas.openxmlformats.org/officeDocument/2006/relationships/slide" Target="slides/slide35.xml"/><Relationship Id="rId103" Type="http://schemas.openxmlformats.org/officeDocument/2006/relationships/slide" Target="slides/slide36.xml"/><Relationship Id="rId104" Type="http://schemas.openxmlformats.org/officeDocument/2006/relationships/slide" Target="slides/slide37.xml"/><Relationship Id="rId105" Type="http://schemas.openxmlformats.org/officeDocument/2006/relationships/slide" Target="slides/slide38.xml"/><Relationship Id="rId106" Type="http://schemas.openxmlformats.org/officeDocument/2006/relationships/slide" Target="slides/slide39.xml"/><Relationship Id="rId107" Type="http://schemas.openxmlformats.org/officeDocument/2006/relationships/slide" Target="slides/slide40.xml"/><Relationship Id="rId108" Type="http://schemas.openxmlformats.org/officeDocument/2006/relationships/slide" Target="slides/slide41.xml"/><Relationship Id="rId109" Type="http://schemas.openxmlformats.org/officeDocument/2006/relationships/slide" Target="slides/slide42.xml"/><Relationship Id="rId97" Type="http://schemas.openxmlformats.org/officeDocument/2006/relationships/slide" Target="slides/slide30.xml"/><Relationship Id="rId98" Type="http://schemas.openxmlformats.org/officeDocument/2006/relationships/slide" Target="slides/slide31.xml"/><Relationship Id="rId99" Type="http://schemas.openxmlformats.org/officeDocument/2006/relationships/slide" Target="slides/slide3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xml"/><Relationship Id="rId71" Type="http://schemas.openxmlformats.org/officeDocument/2006/relationships/slide" Target="slides/slide4.xml"/><Relationship Id="rId72" Type="http://schemas.openxmlformats.org/officeDocument/2006/relationships/slide" Target="slides/slide5.xml"/><Relationship Id="rId73" Type="http://schemas.openxmlformats.org/officeDocument/2006/relationships/slide" Target="slides/slide6.xml"/><Relationship Id="rId74" Type="http://schemas.openxmlformats.org/officeDocument/2006/relationships/slide" Target="slides/slide7.xml"/><Relationship Id="rId75" Type="http://schemas.openxmlformats.org/officeDocument/2006/relationships/slide" Target="slides/slide8.xml"/><Relationship Id="rId76" Type="http://schemas.openxmlformats.org/officeDocument/2006/relationships/slide" Target="slides/slide9.xml"/><Relationship Id="rId77" Type="http://schemas.openxmlformats.org/officeDocument/2006/relationships/slide" Target="slides/slide10.xml"/><Relationship Id="rId78" Type="http://schemas.openxmlformats.org/officeDocument/2006/relationships/slide" Target="slides/slide11.xml"/><Relationship Id="rId79" Type="http://schemas.openxmlformats.org/officeDocument/2006/relationships/slide" Target="slides/slide1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3.xml"/><Relationship Id="rId111" Type="http://schemas.openxmlformats.org/officeDocument/2006/relationships/slide" Target="slides/slide44.xml"/><Relationship Id="rId112" Type="http://schemas.openxmlformats.org/officeDocument/2006/relationships/slide" Target="slides/slide45.xml"/><Relationship Id="rId113" Type="http://schemas.openxmlformats.org/officeDocument/2006/relationships/slide" Target="slides/slide46.xml"/><Relationship Id="rId114" Type="http://schemas.openxmlformats.org/officeDocument/2006/relationships/slide" Target="slides/slide47.xml"/><Relationship Id="rId115" Type="http://schemas.openxmlformats.org/officeDocument/2006/relationships/slide" Target="slides/slide48.xml"/><Relationship Id="rId116" Type="http://schemas.openxmlformats.org/officeDocument/2006/relationships/slide" Target="slides/slide49.xml"/><Relationship Id="rId117" Type="http://schemas.openxmlformats.org/officeDocument/2006/relationships/slide" Target="slides/slide50.xml"/><Relationship Id="rId118" Type="http://schemas.openxmlformats.org/officeDocument/2006/relationships/slide" Target="slides/slide51.xml"/><Relationship Id="rId119" Type="http://schemas.openxmlformats.org/officeDocument/2006/relationships/slide" Target="slides/slide5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3.xml"/><Relationship Id="rId81" Type="http://schemas.openxmlformats.org/officeDocument/2006/relationships/slide" Target="slides/slide14.xml"/><Relationship Id="rId82" Type="http://schemas.openxmlformats.org/officeDocument/2006/relationships/slide" Target="slides/slide15.xml"/><Relationship Id="rId83" Type="http://schemas.openxmlformats.org/officeDocument/2006/relationships/slide" Target="slides/slide16.xml"/><Relationship Id="rId84" Type="http://schemas.openxmlformats.org/officeDocument/2006/relationships/slide" Target="slides/slide17.xml"/><Relationship Id="rId85" Type="http://schemas.openxmlformats.org/officeDocument/2006/relationships/slide" Target="slides/slide18.xml"/><Relationship Id="rId86" Type="http://schemas.openxmlformats.org/officeDocument/2006/relationships/slide" Target="slides/slide19.xml"/><Relationship Id="rId87" Type="http://schemas.openxmlformats.org/officeDocument/2006/relationships/slide" Target="slides/slide20.xml"/><Relationship Id="rId88" Type="http://schemas.openxmlformats.org/officeDocument/2006/relationships/slide" Target="slides/slide21.xml"/><Relationship Id="rId89" Type="http://schemas.openxmlformats.org/officeDocument/2006/relationships/slide" Target="slides/slide2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emf"/><Relationship Id="rId2"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image" Target="../media/image73.emf"/><Relationship Id="rId2"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solidFill>
                  <a:prstClr val="black"/>
                </a:solidFill>
                <a:latin typeface="Calibri"/>
              </a:rPr>
              <a:pPr/>
              <a:t>39</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526">
              <a:defRPr/>
            </a:pPr>
            <a:r>
              <a:rPr lang="en-US" dirty="0"/>
              <a:t>We also constructed the regulatory hierarchical networks with top, middle and bottom layers using yeast TFs [5], and found that the scores for the gate-consistent triplets targeting the bottom TFs are lower than the ones targeting middle and top TFs (Fig. S3), which implies that the regulations of middle and top TFs more likely follow logical operations than the bottom TFs. Also, this tells us that we may need more detailed models such as continuous models than </a:t>
            </a:r>
            <a:r>
              <a:rPr lang="en-US" dirty="0" err="1"/>
              <a:t>boolean</a:t>
            </a:r>
            <a:r>
              <a:rPr lang="en-US" dirty="0"/>
              <a:t> logics to study gene regulation.</a:t>
            </a:r>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403337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18</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Ribosomal related genes: coefficients over conserved (</a:t>
            </a:r>
            <a:r>
              <a:rPr lang="en-US" dirty="0" err="1"/>
              <a:t>iPDP</a:t>
            </a:r>
            <a:r>
              <a:rPr lang="en-US" dirty="0"/>
              <a:t>) and specific (</a:t>
            </a:r>
            <a:r>
              <a:rPr lang="en-US" dirty="0" err="1"/>
              <a:t>ePDP</a:t>
            </a:r>
            <a:r>
              <a:rPr lang="en-US" dirty="0"/>
              <a:t>) meta-patterns</a:t>
            </a:r>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55</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56</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19</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21</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we</a:t>
            </a:r>
            <a:r>
              <a:rPr lang="en-US" baseline="0" dirty="0" smtClean="0"/>
              <a:t> called our method </a:t>
            </a:r>
            <a:r>
              <a:rPr lang="en-US" baseline="0" dirty="0" err="1" smtClean="0"/>
              <a:t>Loregic</a:t>
            </a:r>
            <a:r>
              <a:rPr lang="en-US" baseline="0" dirty="0" smtClean="0"/>
              <a:t>, which uses logic gate models to characterize the cooperative logic of gene regulatory factors. we published </a:t>
            </a:r>
            <a:r>
              <a:rPr lang="en-US" baseline="0" dirty="0" err="1" smtClean="0"/>
              <a:t>Loregic</a:t>
            </a:r>
            <a:r>
              <a:rPr lang="en-US" baseline="0" dirty="0" smtClean="0"/>
              <a:t> in </a:t>
            </a:r>
            <a:r>
              <a:rPr lang="en-US" baseline="0" dirty="0" err="1" smtClean="0"/>
              <a:t>Plos</a:t>
            </a:r>
            <a:r>
              <a:rPr lang="en-US" baseline="0" dirty="0" smtClean="0"/>
              <a:t> comp. bio.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20574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63826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58870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10/27/15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55630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6947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3579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9904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4948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708047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06325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9399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051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65962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6755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76356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79469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5864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91742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05149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5601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8171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531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005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69573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9620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23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1316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73882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9733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3451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61414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73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149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1375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3193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7119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89370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9099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51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18143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08836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5631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0578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03586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06860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1897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9984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309505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278995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313284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714318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87749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524899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5897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248178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00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139716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8287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theme" Target="../theme/theme61.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2.xml"/><Relationship Id="rId12" Type="http://schemas.openxmlformats.org/officeDocument/2006/relationships/theme" Target="../theme/theme62.xml"/><Relationship Id="rId1" Type="http://schemas.openxmlformats.org/officeDocument/2006/relationships/slideLayout" Target="../slideLayouts/slideLayout732.xml"/><Relationship Id="rId2" Type="http://schemas.openxmlformats.org/officeDocument/2006/relationships/slideLayout" Target="../slideLayouts/slideLayout733.xml"/><Relationship Id="rId3" Type="http://schemas.openxmlformats.org/officeDocument/2006/relationships/slideLayout" Target="../slideLayouts/slideLayout734.xml"/><Relationship Id="rId4" Type="http://schemas.openxmlformats.org/officeDocument/2006/relationships/slideLayout" Target="../slideLayouts/slideLayout735.xml"/><Relationship Id="rId5" Type="http://schemas.openxmlformats.org/officeDocument/2006/relationships/slideLayout" Target="../slideLayouts/slideLayout736.xml"/><Relationship Id="rId6" Type="http://schemas.openxmlformats.org/officeDocument/2006/relationships/slideLayout" Target="../slideLayouts/slideLayout737.xml"/><Relationship Id="rId7" Type="http://schemas.openxmlformats.org/officeDocument/2006/relationships/slideLayout" Target="../slideLayouts/slideLayout738.xml"/><Relationship Id="rId8" Type="http://schemas.openxmlformats.org/officeDocument/2006/relationships/slideLayout" Target="../slideLayouts/slideLayout739.xml"/><Relationship Id="rId9" Type="http://schemas.openxmlformats.org/officeDocument/2006/relationships/slideLayout" Target="../slideLayouts/slideLayout740.xml"/><Relationship Id="rId10" Type="http://schemas.openxmlformats.org/officeDocument/2006/relationships/slideLayout" Target="../slideLayouts/slideLayout74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3.xml"/><Relationship Id="rId12" Type="http://schemas.openxmlformats.org/officeDocument/2006/relationships/theme" Target="../theme/theme63.xml"/><Relationship Id="rId1" Type="http://schemas.openxmlformats.org/officeDocument/2006/relationships/slideLayout" Target="../slideLayouts/slideLayout743.xml"/><Relationship Id="rId2" Type="http://schemas.openxmlformats.org/officeDocument/2006/relationships/slideLayout" Target="../slideLayouts/slideLayout744.xml"/><Relationship Id="rId3" Type="http://schemas.openxmlformats.org/officeDocument/2006/relationships/slideLayout" Target="../slideLayouts/slideLayout745.xml"/><Relationship Id="rId4" Type="http://schemas.openxmlformats.org/officeDocument/2006/relationships/slideLayout" Target="../slideLayouts/slideLayout746.xml"/><Relationship Id="rId5" Type="http://schemas.openxmlformats.org/officeDocument/2006/relationships/slideLayout" Target="../slideLayouts/slideLayout747.xml"/><Relationship Id="rId6" Type="http://schemas.openxmlformats.org/officeDocument/2006/relationships/slideLayout" Target="../slideLayouts/slideLayout748.xml"/><Relationship Id="rId7" Type="http://schemas.openxmlformats.org/officeDocument/2006/relationships/slideLayout" Target="../slideLayouts/slideLayout749.xml"/><Relationship Id="rId8" Type="http://schemas.openxmlformats.org/officeDocument/2006/relationships/slideLayout" Target="../slideLayouts/slideLayout750.xml"/><Relationship Id="rId9" Type="http://schemas.openxmlformats.org/officeDocument/2006/relationships/slideLayout" Target="../slideLayouts/slideLayout751.xml"/><Relationship Id="rId10" Type="http://schemas.openxmlformats.org/officeDocument/2006/relationships/slideLayout" Target="../slideLayouts/slideLayout75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theme" Target="../theme/theme67.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798"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10/27/15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10/27/15</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489822"/>
      </p:ext>
    </p:extLst>
  </p:cSld>
  <p:clrMap bg1="lt1" tx1="dk1" bg2="lt2" tx2="dk2" accent1="accent1" accent2="accent2" accent3="accent3" accent4="accent4" accent5="accent5" accent6="accent6" hlink="hlink" folHlink="folHlink"/>
  <p:sldLayoutIdLst>
    <p:sldLayoutId id="2147533927" r:id="rId1"/>
    <p:sldLayoutId id="2147533928" r:id="rId2"/>
    <p:sldLayoutId id="2147533929" r:id="rId3"/>
    <p:sldLayoutId id="2147533930" r:id="rId4"/>
    <p:sldLayoutId id="2147533931" r:id="rId5"/>
    <p:sldLayoutId id="2147533932" r:id="rId6"/>
    <p:sldLayoutId id="2147533933" r:id="rId7"/>
    <p:sldLayoutId id="2147533934" r:id="rId8"/>
    <p:sldLayoutId id="2147533935" r:id="rId9"/>
    <p:sldLayoutId id="2147533936" r:id="rId10"/>
    <p:sldLayoutId id="214753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42800263"/>
      </p:ext>
    </p:extLst>
  </p:cSld>
  <p:clrMap bg1="lt1" tx1="dk1" bg2="lt2" tx2="dk2" accent1="accent1" accent2="accent2" accent3="accent3" accent4="accent4" accent5="accent5" accent6="accent6" hlink="hlink" folHlink="folHlink"/>
  <p:sldLayoutIdLst>
    <p:sldLayoutId id="2147533939" r:id="rId1"/>
    <p:sldLayoutId id="2147533940" r:id="rId2"/>
    <p:sldLayoutId id="2147533941" r:id="rId3"/>
    <p:sldLayoutId id="2147533942" r:id="rId4"/>
    <p:sldLayoutId id="2147533943" r:id="rId5"/>
    <p:sldLayoutId id="2147533944" r:id="rId6"/>
    <p:sldLayoutId id="2147533945" r:id="rId7"/>
    <p:sldLayoutId id="2147533946" r:id="rId8"/>
    <p:sldLayoutId id="2147533947" r:id="rId9"/>
    <p:sldLayoutId id="2147533948" r:id="rId10"/>
    <p:sldLayoutId id="2147533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1260330"/>
      </p:ext>
    </p:extLst>
  </p:cSld>
  <p:clrMap bg1="lt1" tx1="dk1" bg2="lt2" tx2="dk2" accent1="accent1" accent2="accent2" accent3="accent3" accent4="accent4" accent5="accent5" accent6="accent6" hlink="hlink" folHlink="folHlink"/>
  <p:sldLayoutIdLst>
    <p:sldLayoutId id="2147533951" r:id="rId1"/>
    <p:sldLayoutId id="2147533952" r:id="rId2"/>
    <p:sldLayoutId id="2147533953" r:id="rId3"/>
    <p:sldLayoutId id="2147533954" r:id="rId4"/>
    <p:sldLayoutId id="2147533955" r:id="rId5"/>
    <p:sldLayoutId id="2147533956" r:id="rId6"/>
    <p:sldLayoutId id="2147533957" r:id="rId7"/>
    <p:sldLayoutId id="2147533958" r:id="rId8"/>
    <p:sldLayoutId id="2147533959" r:id="rId9"/>
    <p:sldLayoutId id="2147533960" r:id="rId10"/>
    <p:sldLayoutId id="21475339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rPr>
              <a:pPr defTabSz="457200" fontAlgn="auto">
                <a:spcBef>
                  <a:spcPts val="0"/>
                </a:spcBef>
                <a:spcAft>
                  <a:spcPts val="0"/>
                </a:spcAft>
              </a:pPr>
              <a:t>10/27/15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027137291"/>
      </p:ext>
    </p:extLst>
  </p:cSld>
  <p:clrMap bg1="lt1" tx1="dk1" bg2="lt2" tx2="dk2" accent1="accent1" accent2="accent2" accent3="accent3" accent4="accent4" accent5="accent5" accent6="accent6" hlink="hlink" folHlink="folHlink"/>
  <p:sldLayoutIdLst>
    <p:sldLayoutId id="2147533977" r:id="rId1"/>
    <p:sldLayoutId id="2147533978" r:id="rId2"/>
    <p:sldLayoutId id="2147533979" r:id="rId3"/>
    <p:sldLayoutId id="2147533980" r:id="rId4"/>
    <p:sldLayoutId id="2147533981" r:id="rId5"/>
    <p:sldLayoutId id="2147533982" r:id="rId6"/>
    <p:sldLayoutId id="2147533983" r:id="rId7"/>
    <p:sldLayoutId id="2147533984" r:id="rId8"/>
    <p:sldLayoutId id="2147533985" r:id="rId9"/>
    <p:sldLayoutId id="2147533986" r:id="rId10"/>
    <p:sldLayoutId id="21475339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10/27/15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110772148"/>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jpeg"/><Relationship Id="rId1" Type="http://schemas.openxmlformats.org/officeDocument/2006/relationships/slideLayout" Target="../slideLayouts/slideLayout124.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png"/><Relationship Id="rId9" Type="http://schemas.openxmlformats.org/officeDocument/2006/relationships/image" Target="../media/image22.jpeg"/><Relationship Id="rId10"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661.xml"/><Relationship Id="rId2"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6.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4.png"/><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tags" Target="../tags/tag749.xml"/><Relationship Id="rId4" Type="http://schemas.openxmlformats.org/officeDocument/2006/relationships/tags" Target="../tags/tag750.xml"/><Relationship Id="rId5" Type="http://schemas.openxmlformats.org/officeDocument/2006/relationships/tags" Target="../tags/tag751.xml"/><Relationship Id="rId6" Type="http://schemas.openxmlformats.org/officeDocument/2006/relationships/slideLayout" Target="../slideLayouts/slideLayout650.xml"/><Relationship Id="rId1" Type="http://schemas.openxmlformats.org/officeDocument/2006/relationships/themeOverride" Target="../theme/themeOverride3.xml"/><Relationship Id="rId2" Type="http://schemas.openxmlformats.org/officeDocument/2006/relationships/tags" Target="../tags/tag74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2.png"/><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8.pn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6.xml"/><Relationship Id="rId2" Type="http://schemas.openxmlformats.org/officeDocument/2006/relationships/image" Target="../media/image5.pn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6" Type="http://schemas.openxmlformats.org/officeDocument/2006/relationships/slideLayout" Target="../slideLayouts/slideLayout650.xml"/><Relationship Id="rId1" Type="http://schemas.openxmlformats.org/officeDocument/2006/relationships/themeOverride" Target="../theme/themeOverride4.xml"/><Relationship Id="rId2" Type="http://schemas.openxmlformats.org/officeDocument/2006/relationships/tags" Target="../tags/tag7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5.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9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8.xml"/><Relationship Id="rId3"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79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hyperlink" Target="http://encodenets.gersteinlab.org/" TargetMode="External"/><Relationship Id="rId4" Type="http://schemas.openxmlformats.org/officeDocument/2006/relationships/hyperlink" Target="https://tcga-data.nci.nih.gov/tcga/tcgaDownload.jsp" TargetMode="External"/><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79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11.xml"/><Relationship Id="rId3"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png"/><Relationship Id="rId1" Type="http://schemas.openxmlformats.org/officeDocument/2006/relationships/slideLayout" Target="../slideLayouts/slideLayout79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tags" Target="../tags/tag758.xml"/><Relationship Id="rId4" Type="http://schemas.openxmlformats.org/officeDocument/2006/relationships/slideLayout" Target="../slideLayouts/slideLayout792.xml"/><Relationship Id="rId5" Type="http://schemas.openxmlformats.org/officeDocument/2006/relationships/notesSlide" Target="../notesSlides/notesSlide13.xml"/><Relationship Id="rId6" Type="http://schemas.openxmlformats.org/officeDocument/2006/relationships/image" Target="../media/image62.emf"/><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tags" Target="../tags/tag756.xml"/><Relationship Id="rId2" Type="http://schemas.openxmlformats.org/officeDocument/2006/relationships/tags" Target="../tags/tag75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14.xml"/><Relationship Id="rId3" Type="http://schemas.openxmlformats.org/officeDocument/2006/relationships/image" Target="../media/image65.emf"/></Relationships>
</file>

<file path=ppt/slides/_rels/slide41.xml.rels><?xml version="1.0" encoding="UTF-8" standalone="yes"?>
<Relationships xmlns="http://schemas.openxmlformats.org/package/2006/relationships"><Relationship Id="rId3" Type="http://schemas.openxmlformats.org/officeDocument/2006/relationships/tags" Target="../tags/tag760.xml"/><Relationship Id="rId4" Type="http://schemas.openxmlformats.org/officeDocument/2006/relationships/tags" Target="../tags/tag761.xml"/><Relationship Id="rId5" Type="http://schemas.openxmlformats.org/officeDocument/2006/relationships/tags" Target="../tags/tag762.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6.png"/><Relationship Id="rId1" Type="http://schemas.openxmlformats.org/officeDocument/2006/relationships/tags" Target="../tags/tag763.xml"/><Relationship Id="rId2" Type="http://schemas.openxmlformats.org/officeDocument/2006/relationships/slideLayout" Target="../slideLayouts/slideLayout744.xml"/></Relationships>
</file>

<file path=ppt/slides/_rels/slide43.xml.rels><?xml version="1.0" encoding="UTF-8" standalone="yes"?>
<Relationships xmlns="http://schemas.openxmlformats.org/package/2006/relationships"><Relationship Id="rId1" Type="http://schemas.openxmlformats.org/officeDocument/2006/relationships/tags" Target="../tags/tag764.xml"/><Relationship Id="rId2" Type="http://schemas.openxmlformats.org/officeDocument/2006/relationships/slideLayout" Target="../slideLayouts/slideLayout744.xml"/><Relationship Id="rId3"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9.emf"/><Relationship Id="rId5" Type="http://schemas.openxmlformats.org/officeDocument/2006/relationships/oleObject" Target="../embeddings/oleObject3.bin"/><Relationship Id="rId6" Type="http://schemas.openxmlformats.org/officeDocument/2006/relationships/image" Target="../media/image67.emf"/><Relationship Id="rId7" Type="http://schemas.openxmlformats.org/officeDocument/2006/relationships/oleObject" Target="../embeddings/oleObject4.bin"/><Relationship Id="rId8" Type="http://schemas.openxmlformats.org/officeDocument/2006/relationships/image" Target="../media/image68.wmf"/><Relationship Id="rId1" Type="http://schemas.openxmlformats.org/officeDocument/2006/relationships/vmlDrawing" Target="../drawings/vmlDrawing3.vml"/><Relationship Id="rId2" Type="http://schemas.openxmlformats.org/officeDocument/2006/relationships/slideLayout" Target="../slideLayouts/slideLayout7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5.bin"/><Relationship Id="rId5" Type="http://schemas.openxmlformats.org/officeDocument/2006/relationships/image" Target="../media/image70.emf"/><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69.emf"/><Relationship Id="rId1" Type="http://schemas.openxmlformats.org/officeDocument/2006/relationships/vmlDrawing" Target="../drawings/vmlDrawing4.vml"/><Relationship Id="rId2" Type="http://schemas.openxmlformats.org/officeDocument/2006/relationships/slideLayout" Target="../slideLayouts/slideLayout722.xml"/></Relationships>
</file>

<file path=ppt/slides/_rels/slide46.xml.rels><?xml version="1.0" encoding="UTF-8" standalone="yes"?>
<Relationships xmlns="http://schemas.openxmlformats.org/package/2006/relationships"><Relationship Id="rId11" Type="http://schemas.openxmlformats.org/officeDocument/2006/relationships/image" Target="../media/image76.emf"/><Relationship Id="rId12" Type="http://schemas.openxmlformats.org/officeDocument/2006/relationships/oleObject" Target="../embeddings/oleObject10.bin"/><Relationship Id="rId13" Type="http://schemas.openxmlformats.org/officeDocument/2006/relationships/image" Target="../media/image77.emf"/><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8.png"/><Relationship Id="rId17" Type="http://schemas.openxmlformats.org/officeDocument/2006/relationships/image" Target="../media/image79.emf"/><Relationship Id="rId1" Type="http://schemas.openxmlformats.org/officeDocument/2006/relationships/vmlDrawing" Target="../drawings/vmlDrawing5.vml"/><Relationship Id="rId2" Type="http://schemas.openxmlformats.org/officeDocument/2006/relationships/slideLayout" Target="../slideLayouts/slideLayout722.xml"/><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73.emf"/><Relationship Id="rId6" Type="http://schemas.openxmlformats.org/officeDocument/2006/relationships/oleObject" Target="../embeddings/oleObject7.bin"/><Relationship Id="rId7" Type="http://schemas.openxmlformats.org/officeDocument/2006/relationships/image" Target="../media/image74.emf"/><Relationship Id="rId8" Type="http://schemas.openxmlformats.org/officeDocument/2006/relationships/oleObject" Target="../embeddings/oleObject8.bin"/><Relationship Id="rId9" Type="http://schemas.openxmlformats.org/officeDocument/2006/relationships/image" Target="../media/image75.emf"/><Relationship Id="rId10"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3.xml"/><Relationship Id="rId2" Type="http://schemas.openxmlformats.org/officeDocument/2006/relationships/image" Target="../media/image8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55.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8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8.xml"/><Relationship Id="rId2" Type="http://schemas.openxmlformats.org/officeDocument/2006/relationships/image" Target="../media/image8.emf"/><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78.png"/><Relationship Id="rId5" Type="http://schemas.openxmlformats.org/officeDocument/2006/relationships/image" Target="../media/image72.png"/><Relationship Id="rId6" Type="http://schemas.openxmlformats.org/officeDocument/2006/relationships/image" Target="../media/image83.png"/><Relationship Id="rId7" Type="http://schemas.openxmlformats.org/officeDocument/2006/relationships/image" Target="../media/image71.png"/><Relationship Id="rId8" Type="http://schemas.openxmlformats.org/officeDocument/2006/relationships/oleObject" Target="../embeddings/oleObject11.bin"/><Relationship Id="rId9" Type="http://schemas.openxmlformats.org/officeDocument/2006/relationships/image" Target="../media/image77.emf"/><Relationship Id="rId10" Type="http://schemas.openxmlformats.org/officeDocument/2006/relationships/oleObject" Target="../embeddings/oleObject12.bin"/><Relationship Id="rId11" Type="http://schemas.openxmlformats.org/officeDocument/2006/relationships/image" Target="../media/image84.emf"/><Relationship Id="rId1" Type="http://schemas.openxmlformats.org/officeDocument/2006/relationships/vmlDrawing" Target="../drawings/vmlDrawing6.vml"/><Relationship Id="rId2" Type="http://schemas.openxmlformats.org/officeDocument/2006/relationships/slideLayout" Target="../slideLayouts/slideLayout768.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1" Type="http://schemas.openxmlformats.org/officeDocument/2006/relationships/slideLayout" Target="../slideLayouts/slideLayout768.xml"/><Relationship Id="rId2" Type="http://schemas.openxmlformats.org/officeDocument/2006/relationships/image" Target="../media/image8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68.xml"/><Relationship Id="rId2" Type="http://schemas.openxmlformats.org/officeDocument/2006/relationships/notesSlide" Target="../notesSlides/notesSlide21.xml"/><Relationship Id="rId3" Type="http://schemas.openxmlformats.org/officeDocument/2006/relationships/image" Target="../media/image89.emf"/></Relationships>
</file>

<file path=ppt/slides/_rels/slide53.xml.rels><?xml version="1.0" encoding="UTF-8" standalone="yes"?>
<Relationships xmlns="http://schemas.openxmlformats.org/package/2006/relationships"><Relationship Id="rId3" Type="http://schemas.openxmlformats.org/officeDocument/2006/relationships/tags" Target="../tags/tag766.xml"/><Relationship Id="rId4" Type="http://schemas.openxmlformats.org/officeDocument/2006/relationships/tags" Target="../tags/tag767.xml"/><Relationship Id="rId5" Type="http://schemas.openxmlformats.org/officeDocument/2006/relationships/tags" Target="../tags/tag768.xml"/><Relationship Id="rId6" Type="http://schemas.openxmlformats.org/officeDocument/2006/relationships/slideLayout" Target="../slideLayouts/slideLayout650.xml"/><Relationship Id="rId1" Type="http://schemas.openxmlformats.org/officeDocument/2006/relationships/themeOverride" Target="../theme/themeOverride6.xml"/><Relationship Id="rId2" Type="http://schemas.openxmlformats.org/officeDocument/2006/relationships/tags" Target="../tags/tag7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9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0.png"/><Relationship Id="rId3"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71"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85698" name="Rectangle 2"/>
          <p:cNvSpPr>
            <a:spLocks noGrp="1" noChangeArrowheads="1"/>
          </p:cNvSpPr>
          <p:nvPr>
            <p:ph type="title" idx="4294967295"/>
          </p:nvPr>
        </p:nvSpPr>
        <p:spPr>
          <a:xfrm>
            <a:off x="379556" y="84731"/>
            <a:ext cx="8339877" cy="988659"/>
          </a:xfrm>
        </p:spPr>
        <p:txBody>
          <a:bodyPr/>
          <a:lstStyle/>
          <a:p>
            <a:pPr eaLnBrk="1" hangingPunct="1">
              <a:defRPr/>
            </a:pPr>
            <a:r>
              <a:rPr lang="en-US" sz="2000" dirty="0" smtClean="0">
                <a:solidFill>
                  <a:srgbClr val="000000"/>
                </a:solidFill>
                <a:latin typeface="Arial" charset="0"/>
                <a:ea typeface="ＭＳ Ｐゴシック" charset="0"/>
                <a:cs typeface="ＭＳ Ｐゴシック" charset="0"/>
              </a:rPr>
              <a:t>Large</a:t>
            </a:r>
            <a:r>
              <a:rPr lang="en-US" sz="2000" dirty="0">
                <a:solidFill>
                  <a:srgbClr val="000000"/>
                </a:solidFill>
                <a:latin typeface="Arial" charset="0"/>
                <a:ea typeface="ＭＳ Ｐゴシック" charset="0"/>
                <a:cs typeface="ＭＳ Ｐゴシック" charset="0"/>
              </a:rPr>
              <a:t>-scale </a:t>
            </a:r>
            <a:r>
              <a:rPr lang="en-US" sz="2000" dirty="0" err="1" smtClean="0">
                <a:solidFill>
                  <a:srgbClr val="000000"/>
                </a:solidFill>
                <a:latin typeface="Arial" charset="0"/>
                <a:ea typeface="ＭＳ Ｐゴシック" charset="0"/>
                <a:cs typeface="ＭＳ Ｐゴシック" charset="0"/>
              </a:rPr>
              <a:t>Transcriptome</a:t>
            </a:r>
            <a:r>
              <a:rPr lang="en-US" sz="2000" dirty="0" smtClean="0">
                <a:solidFill>
                  <a:srgbClr val="000000"/>
                </a:solidFill>
                <a:latin typeface="Arial" charset="0"/>
                <a:ea typeface="ＭＳ Ｐゴシック" charset="0"/>
                <a:cs typeface="ＭＳ Ｐゴシック" charset="0"/>
              </a:rPr>
              <a:t> </a:t>
            </a:r>
            <a:r>
              <a:rPr lang="en-US" sz="2000" dirty="0">
                <a:solidFill>
                  <a:srgbClr val="000000"/>
                </a:solidFill>
                <a:latin typeface="Arial" charset="0"/>
                <a:ea typeface="ＭＳ Ｐゴシック" charset="0"/>
                <a:cs typeface="ＭＳ Ｐゴシック" charset="0"/>
              </a:rPr>
              <a:t>Mining: </a:t>
            </a:r>
            <a:r>
              <a:rPr lang="en-US" sz="2000" dirty="0" smtClean="0">
                <a:solidFill>
                  <a:srgbClr val="000000"/>
                </a:solidFill>
                <a:latin typeface="Arial" charset="0"/>
                <a:ea typeface="ＭＳ Ｐゴシック" charset="0"/>
                <a:cs typeface="ＭＳ Ｐゴシック" charset="0"/>
              </a:rPr>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Building </a:t>
            </a:r>
            <a:r>
              <a:rPr lang="en-US" sz="2000" dirty="0" smtClean="0">
                <a:solidFill>
                  <a:srgbClr val="000000"/>
                </a:solidFill>
                <a:latin typeface="Arial" charset="0"/>
                <a:ea typeface="ＭＳ Ｐゴシック" charset="0"/>
                <a:cs typeface="ＭＳ Ｐゴシック" charset="0"/>
              </a:rPr>
              <a:t>Integrative Models, </a:t>
            </a:r>
            <a:r>
              <a:rPr lang="en-US" sz="2000" dirty="0">
                <a:solidFill>
                  <a:srgbClr val="000000"/>
                </a:solidFill>
                <a:latin typeface="Arial" charset="0"/>
                <a:ea typeface="ＭＳ Ｐゴシック" charset="0"/>
                <a:cs typeface="ＭＳ Ｐゴシック" charset="0"/>
              </a:rPr>
              <a:t>while Protecting Individual Privacy </a:t>
            </a:r>
            <a:br>
              <a:rPr lang="en-US" sz="2000" dirty="0">
                <a:solidFill>
                  <a:srgbClr val="000000"/>
                </a:solidFill>
                <a:latin typeface="Arial" charset="0"/>
                <a:ea typeface="ＭＳ Ｐゴシック" charset="0"/>
                <a:cs typeface="ＭＳ Ｐゴシック" charset="0"/>
              </a:rPr>
            </a:br>
            <a:endParaRPr lang="en-US" sz="100" b="0" dirty="0">
              <a:solidFill>
                <a:srgbClr val="000000"/>
              </a:solidFill>
              <a:latin typeface="Arial" charset="0"/>
              <a:ea typeface="ＭＳ Ｐゴシック" charset="0"/>
              <a:cs typeface="ＭＳ Ｐゴシック" charset="0"/>
            </a:endParaRPr>
          </a:p>
        </p:txBody>
      </p:sp>
      <p:sp>
        <p:nvSpPr>
          <p:cNvPr id="301060" name="Rectangle 2"/>
          <p:cNvSpPr>
            <a:spLocks noChangeArrowheads="1"/>
          </p:cNvSpPr>
          <p:nvPr/>
        </p:nvSpPr>
        <p:spPr bwMode="auto">
          <a:xfrm>
            <a:off x="1231900" y="4907532"/>
            <a:ext cx="2400300" cy="19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defTabSz="912762"/>
            <a:r>
              <a:rPr lang="en-US" b="0" dirty="0" smtClean="0">
                <a:solidFill>
                  <a:srgbClr val="FFFFFF"/>
                </a:solidFill>
              </a:rPr>
              <a:t>Slides </a:t>
            </a:r>
            <a:r>
              <a:rPr lang="en-US" b="0" dirty="0">
                <a:solidFill>
                  <a:srgbClr val="FFFFFF"/>
                </a:solidFill>
              </a:rPr>
              <a:t>freely </a:t>
            </a:r>
            <a:r>
              <a:rPr lang="en-US" b="0" dirty="0" smtClean="0">
                <a:solidFill>
                  <a:srgbClr val="FFFFFF"/>
                </a:solidFill>
              </a:rPr>
              <a:t/>
            </a:r>
            <a:br>
              <a:rPr lang="en-US" b="0" dirty="0" smtClean="0">
                <a:solidFill>
                  <a:srgbClr val="FFFFFF"/>
                </a:solidFill>
              </a:rPr>
            </a:br>
            <a:r>
              <a:rPr lang="en-US" b="0" dirty="0" smtClean="0">
                <a:solidFill>
                  <a:srgbClr val="FFFFFF"/>
                </a:solidFill>
              </a:rPr>
              <a:t>downloadable </a:t>
            </a:r>
            <a:r>
              <a:rPr lang="en-US" b="0" dirty="0">
                <a:solidFill>
                  <a:srgbClr val="FFFFFF"/>
                </a:solidFill>
              </a:rPr>
              <a:t>from </a:t>
            </a:r>
            <a:r>
              <a:rPr lang="en-US" b="0" dirty="0" err="1" smtClean="0">
                <a:solidFill>
                  <a:srgbClr val="FFFFFF"/>
                </a:solidFill>
              </a:rPr>
              <a:t>Lectures.GersteinLab.org</a:t>
            </a:r>
            <a:r>
              <a:rPr lang="en-US" b="0" dirty="0">
                <a:solidFill>
                  <a:srgbClr val="FFFFFF"/>
                </a:solidFill>
              </a:rPr>
              <a:t> </a:t>
            </a:r>
            <a:r>
              <a:rPr lang="en-US" b="0" dirty="0" smtClean="0">
                <a:solidFill>
                  <a:srgbClr val="FFFFFF"/>
                </a:solidFill>
              </a:rPr>
              <a:t/>
            </a:r>
            <a:br>
              <a:rPr lang="en-US" b="0" dirty="0" smtClean="0">
                <a:solidFill>
                  <a:srgbClr val="FFFFFF"/>
                </a:solidFill>
              </a:rPr>
            </a:br>
            <a:r>
              <a:rPr lang="en-US" b="0" dirty="0" smtClean="0">
                <a:solidFill>
                  <a:srgbClr val="FFFFFF"/>
                </a:solidFill>
              </a:rPr>
              <a:t>&amp; </a:t>
            </a:r>
            <a:r>
              <a:rPr lang="en-US" b="0" dirty="0">
                <a:solidFill>
                  <a:srgbClr val="FFFFFF"/>
                </a:solidFill>
              </a:rPr>
              <a:t>“</a:t>
            </a:r>
            <a:r>
              <a:rPr lang="en-US" altLang="ja-JP" b="0" dirty="0" err="1">
                <a:solidFill>
                  <a:srgbClr val="FFFFFF"/>
                </a:solidFill>
              </a:rPr>
              <a:t>tweetable</a:t>
            </a:r>
            <a:r>
              <a:rPr lang="en-US" b="0" dirty="0">
                <a:solidFill>
                  <a:srgbClr val="FFFFFF"/>
                </a:solidFill>
              </a:rPr>
              <a:t>”</a:t>
            </a:r>
            <a:r>
              <a:rPr lang="en-US" altLang="ja-JP" b="0" dirty="0">
                <a:solidFill>
                  <a:srgbClr val="FFFFFF"/>
                </a:solidFill>
              </a:rPr>
              <a:t> </a:t>
            </a:r>
            <a:r>
              <a:rPr lang="en-US" altLang="ja-JP" b="0" dirty="0" smtClean="0">
                <a:solidFill>
                  <a:srgbClr val="FFFFFF"/>
                </a:solidFill>
              </a:rPr>
              <a:t/>
            </a:r>
            <a:br>
              <a:rPr lang="en-US" altLang="ja-JP" b="0" dirty="0" smtClean="0">
                <a:solidFill>
                  <a:srgbClr val="FFFFFF"/>
                </a:solidFill>
              </a:rPr>
            </a:br>
            <a:r>
              <a:rPr lang="en-US" altLang="ja-JP" b="0" dirty="0" smtClean="0">
                <a:solidFill>
                  <a:srgbClr val="FFFFFF"/>
                </a:solidFill>
              </a:rPr>
              <a:t>(</a:t>
            </a:r>
            <a:r>
              <a:rPr lang="en-US" altLang="ja-JP" b="0" dirty="0">
                <a:solidFill>
                  <a:srgbClr val="FFFFFF"/>
                </a:solidFill>
              </a:rPr>
              <a:t>via @</a:t>
            </a:r>
            <a:r>
              <a:rPr lang="en-US" altLang="ja-JP" b="0" dirty="0" err="1">
                <a:solidFill>
                  <a:srgbClr val="FFFFFF"/>
                </a:solidFill>
              </a:rPr>
              <a:t>markgerstein</a:t>
            </a:r>
            <a:r>
              <a:rPr lang="en-US" altLang="ja-JP" b="0" dirty="0">
                <a:solidFill>
                  <a:srgbClr val="FFFFFF"/>
                </a:solidFill>
              </a:rPr>
              <a:t>). </a:t>
            </a:r>
            <a:r>
              <a:rPr lang="en-US" altLang="ja-JP" b="0" dirty="0" smtClean="0">
                <a:solidFill>
                  <a:srgbClr val="FFFFFF"/>
                </a:solidFill>
              </a:rPr>
              <a:t/>
            </a:r>
            <a:br>
              <a:rPr lang="en-US" altLang="ja-JP" b="0" dirty="0" smtClean="0">
                <a:solidFill>
                  <a:srgbClr val="FFFFFF"/>
                </a:solidFill>
              </a:rPr>
            </a:br>
            <a:r>
              <a:rPr lang="en-US" altLang="ja-JP" b="0" dirty="0" smtClean="0">
                <a:solidFill>
                  <a:srgbClr val="FFFFFF"/>
                </a:solidFill>
              </a:rPr>
              <a:t>See </a:t>
            </a:r>
            <a:r>
              <a:rPr lang="en-US" altLang="ja-JP" b="0" dirty="0">
                <a:solidFill>
                  <a:srgbClr val="FFFFFF"/>
                </a:solidFill>
              </a:rPr>
              <a:t>last slide for more info</a:t>
            </a:r>
            <a:r>
              <a:rPr lang="en-US" altLang="ja-JP" b="0" dirty="0" smtClean="0">
                <a:solidFill>
                  <a:srgbClr val="FFFFFF"/>
                </a:solidFill>
              </a:rPr>
              <a:t>.</a:t>
            </a:r>
            <a:endParaRPr lang="en-US" b="0" dirty="0">
              <a:solidFill>
                <a:srgbClr val="FFFFFF"/>
              </a:solidFill>
            </a:endParaRPr>
          </a:p>
        </p:txBody>
      </p:sp>
      <p:sp>
        <p:nvSpPr>
          <p:cNvPr id="10" name="Rectangle 2"/>
          <p:cNvSpPr>
            <a:spLocks noChangeArrowheads="1"/>
          </p:cNvSpPr>
          <p:nvPr/>
        </p:nvSpPr>
        <p:spPr bwMode="auto">
          <a:xfrm>
            <a:off x="5943600" y="5715000"/>
            <a:ext cx="152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b="0" dirty="0">
              <a:solidFill>
                <a:schemeClr val="bg1"/>
              </a:solidFill>
            </a:endParaRPr>
          </a:p>
          <a:p>
            <a:pPr algn="r"/>
            <a:r>
              <a:rPr lang="en-US" b="0" dirty="0" smtClean="0">
                <a:solidFill>
                  <a:schemeClr val="bg1"/>
                </a:solidFill>
              </a:rPr>
              <a:t>Mark Gerstein</a:t>
            </a:r>
            <a:r>
              <a:rPr lang="en-US" b="0" dirty="0">
                <a:solidFill>
                  <a:schemeClr val="bg1"/>
                </a:solidFill>
              </a:rPr>
              <a:t/>
            </a:r>
            <a:br>
              <a:rPr lang="en-US" b="0" dirty="0">
                <a:solidFill>
                  <a:schemeClr val="bg1"/>
                </a:solidFill>
              </a:rPr>
            </a:br>
            <a:r>
              <a:rPr lang="en-US" b="0" dirty="0" smtClean="0">
                <a:solidFill>
                  <a:schemeClr val="bg1"/>
                </a:solidFill>
              </a:rPr>
              <a:t>Yale</a:t>
            </a:r>
            <a:endParaRPr lang="en-US" b="0" dirty="0">
              <a:solidFill>
                <a:schemeClr val="bg1"/>
              </a:solidFill>
            </a:endParaRPr>
          </a:p>
        </p:txBody>
      </p:sp>
    </p:spTree>
    <p:extLst>
      <p:ext uri="{BB962C8B-B14F-4D97-AF65-F5344CB8AC3E}">
        <p14:creationId xmlns:p14="http://schemas.microsoft.com/office/powerpoint/2010/main" val="4020146572"/>
      </p:ext>
    </p:extLst>
  </p:cSld>
  <p:clrMapOvr>
    <a:masterClrMapping/>
  </p:clrMapOvr>
  <p:transition xmlns:p14="http://schemas.microsoft.com/office/powerpoint/2010/main" advTm="11918"/>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728154" y="3369733"/>
            <a:ext cx="7492999" cy="3233216"/>
          </a:xfrm>
        </p:spPr>
        <p:txBody>
          <a:bodyPr/>
          <a:lstStyle/>
          <a:p>
            <a:pPr>
              <a:defRPr/>
            </a:pPr>
            <a:r>
              <a:rPr lang="en-US" sz="2000" dirty="0"/>
              <a:t>What is acceptable risk? What is acceptable data leakage? Can we quantify leakage?</a:t>
            </a:r>
          </a:p>
          <a:p>
            <a:pPr>
              <a:defRPr/>
            </a:pPr>
            <a:r>
              <a:rPr lang="en-US" sz="2000" dirty="0"/>
              <a:t>Cost Benefit Analysis: how helpful is identifiable data in genomic research v. potential harm from a breach?</a:t>
            </a:r>
          </a:p>
          <a:p>
            <a:pPr>
              <a:defRPr/>
            </a:pPr>
            <a:r>
              <a:rPr lang="en-US" sz="2000" dirty="0"/>
              <a:t>The individual (harmed?) v the collective (benefits)</a:t>
            </a:r>
          </a:p>
          <a:p>
            <a:pPr lvl="1">
              <a:defRPr/>
            </a:pPr>
            <a:r>
              <a:rPr lang="en-US" sz="2000" dirty="0"/>
              <a:t>But do sick patients care about their privacy?</a:t>
            </a:r>
          </a:p>
          <a:p>
            <a:pPr>
              <a:defRPr/>
            </a:pPr>
            <a:r>
              <a:rPr lang="en-US" sz="2000" dirty="0"/>
              <a:t>Maybe 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advTm="56067"/>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advTm="26664"/>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advTm="46143"/>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749574"/>
            <a:ext cx="4267198" cy="5643197"/>
          </a:xfrm>
        </p:spPr>
        <p:txBody>
          <a:bodyPr>
            <a:normAutofit fontScale="92500" lnSpcReduction="20000"/>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Personalized genomic data generation is </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booming</a:t>
            </a:r>
          </a:p>
          <a:p>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Main focus is on protecting variants</a:t>
            </a:r>
          </a:p>
          <a:p>
            <a:endParaRPr lang="en-US" dirty="0" smtClean="0"/>
          </a:p>
          <a:p>
            <a:r>
              <a:rPr lang="en-US" dirty="0" smtClean="0"/>
              <a:t>“Detection of genome in a mixture”</a:t>
            </a:r>
          </a:p>
          <a:p>
            <a:pPr lvl="1"/>
            <a:r>
              <a:rPr lang="en-US" dirty="0"/>
              <a:t>Individuals give consent to participate but request </a:t>
            </a:r>
            <a:r>
              <a:rPr lang="en-US" dirty="0" smtClean="0"/>
              <a:t>anonymity</a:t>
            </a:r>
            <a:endParaRPr lang="en-US" dirty="0"/>
          </a:p>
          <a:p>
            <a:pPr lvl="2"/>
            <a:r>
              <a:rPr lang="en-US" dirty="0"/>
              <a:t>HAPMAP,  Personal genome project, 1000 Genomes</a:t>
            </a:r>
            <a:r>
              <a:rPr lang="en-US" dirty="0" smtClean="0"/>
              <a:t>…</a:t>
            </a:r>
            <a:endParaRPr lang="en-US" dirty="0"/>
          </a:p>
          <a:p>
            <a:r>
              <a:rPr lang="en-US" dirty="0" smtClean="0"/>
              <a:t>Larger and more datasets leads to more realistic risks of linking attacks, that may be much more damaging than detection of genome in a mixture attacks</a:t>
            </a:r>
          </a:p>
          <a:p>
            <a:endParaRPr lang="en-US" dirty="0"/>
          </a:p>
          <a:p>
            <a:endParaRPr lang="en-US" dirty="0" smtClean="0"/>
          </a:p>
          <a:p>
            <a:endParaRPr lang="en-US" dirty="0"/>
          </a:p>
        </p:txBody>
      </p:sp>
      <p:sp>
        <p:nvSpPr>
          <p:cNvPr id="4" name="TextBox 3"/>
          <p:cNvSpPr txBox="1"/>
          <p:nvPr/>
        </p:nvSpPr>
        <p:spPr>
          <a:xfrm>
            <a:off x="766148" y="0"/>
            <a:ext cx="3490208" cy="677108"/>
          </a:xfrm>
          <a:prstGeom prst="rect">
            <a:avLst/>
          </a:prstGeom>
          <a:noFill/>
        </p:spPr>
        <p:txBody>
          <a:bodyPr wrap="none" rtlCol="0">
            <a:spAutoFit/>
          </a:bodyPr>
          <a:lstStyle/>
          <a:p>
            <a:r>
              <a:rPr lang="en-US" sz="3800" dirty="0" smtClean="0"/>
              <a:t>Privacy Hacks </a:t>
            </a:r>
            <a:endParaRPr lang="en-US" sz="3800" dirty="0"/>
          </a:p>
        </p:txBody>
      </p:sp>
      <p:pic>
        <p:nvPicPr>
          <p:cNvPr id="5" name="Picture 4"/>
          <p:cNvPicPr>
            <a:picLocks noChangeAspect="1"/>
          </p:cNvPicPr>
          <p:nvPr/>
        </p:nvPicPr>
        <p:blipFill>
          <a:blip r:embed="rId2"/>
          <a:stretch>
            <a:fillRect/>
          </a:stretch>
        </p:blipFill>
        <p:spPr>
          <a:xfrm>
            <a:off x="4773441" y="2412719"/>
            <a:ext cx="4150426" cy="1119246"/>
          </a:xfrm>
          <a:prstGeom prst="rect">
            <a:avLst/>
          </a:prstGeom>
        </p:spPr>
      </p:pic>
      <p:pic>
        <p:nvPicPr>
          <p:cNvPr id="2" name="Picture 1"/>
          <p:cNvPicPr>
            <a:picLocks noChangeAspect="1"/>
          </p:cNvPicPr>
          <p:nvPr/>
        </p:nvPicPr>
        <p:blipFill>
          <a:blip r:embed="rId3"/>
          <a:stretch>
            <a:fillRect/>
          </a:stretch>
        </p:blipFill>
        <p:spPr>
          <a:xfrm>
            <a:off x="4808957" y="821266"/>
            <a:ext cx="3878460" cy="1109133"/>
          </a:xfrm>
          <a:prstGeom prst="rect">
            <a:avLst/>
          </a:prstGeom>
        </p:spPr>
      </p:pic>
      <p:pic>
        <p:nvPicPr>
          <p:cNvPr id="9" name="Picture 8"/>
          <p:cNvPicPr>
            <a:picLocks noChangeAspect="1"/>
          </p:cNvPicPr>
          <p:nvPr/>
        </p:nvPicPr>
        <p:blipFill>
          <a:blip r:embed="rId4"/>
          <a:stretch>
            <a:fillRect/>
          </a:stretch>
        </p:blipFill>
        <p:spPr>
          <a:xfrm>
            <a:off x="4666698" y="3998706"/>
            <a:ext cx="4322412" cy="1149027"/>
          </a:xfrm>
          <a:prstGeom prst="rect">
            <a:avLst/>
          </a:prstGeom>
        </p:spPr>
      </p:pic>
      <p:pic>
        <p:nvPicPr>
          <p:cNvPr id="6" name="Picture 5"/>
          <p:cNvPicPr>
            <a:picLocks noChangeAspect="1"/>
          </p:cNvPicPr>
          <p:nvPr/>
        </p:nvPicPr>
        <p:blipFill>
          <a:blip r:embed="rId5"/>
          <a:stretch>
            <a:fillRect/>
          </a:stretch>
        </p:blipFill>
        <p:spPr>
          <a:xfrm>
            <a:off x="4635038" y="5283200"/>
            <a:ext cx="4239500" cy="1346200"/>
          </a:xfrm>
          <a:prstGeom prst="rect">
            <a:avLst/>
          </a:prstGeom>
        </p:spPr>
      </p:pic>
    </p:spTree>
    <p:extLst>
      <p:ext uri="{BB962C8B-B14F-4D97-AF65-F5344CB8AC3E}">
        <p14:creationId xmlns:p14="http://schemas.microsoft.com/office/powerpoint/2010/main" val="430351279"/>
      </p:ext>
    </p:extLst>
  </p:cSld>
  <p:clrMapOvr>
    <a:masterClrMapping/>
  </p:clrMapOvr>
  <p:transition xmlns:p14="http://schemas.microsoft.com/office/powerpoint/2010/main" advTm="25787"/>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nvPr>
        </p:nvGraphicFramePr>
        <p:xfrm>
          <a:off x="1295400" y="1524008"/>
          <a:ext cx="7086600" cy="4202113"/>
        </p:xfrm>
        <a:graphic>
          <a:graphicData uri="http://schemas.openxmlformats.org/presentationml/2006/ole">
            <mc:AlternateContent xmlns:mc="http://schemas.openxmlformats.org/markup-compatibility/2006">
              <mc:Choice xmlns:v="urn:schemas-microsoft-com:vml" Requires="v">
                <p:oleObj spid="_x0000_s318646"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8"/>
                        <a:ext cx="70866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052"/>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04851"/>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Text Box 8"/>
          <p:cNvSpPr txBox="1">
            <a:spLocks noChangeArrowheads="1"/>
          </p:cNvSpPr>
          <p:nvPr/>
        </p:nvSpPr>
        <p:spPr bwMode="auto">
          <a:xfrm>
            <a:off x="685800" y="6019851"/>
            <a:ext cx="746760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cs typeface="Arial" charset="0"/>
              </a:rPr>
              <a:t>Cross correlated small set of identifiable IMDB movie database rating </a:t>
            </a:r>
          </a:p>
          <a:p>
            <a:pPr eaLnBrk="1" hangingPunct="1"/>
            <a:r>
              <a:rPr lang="en-US">
                <a:cs typeface="Arial" charset="0"/>
              </a:rPr>
              <a:t>records with large set of “anonymized” Netflix customer ratings</a:t>
            </a:r>
          </a:p>
        </p:txBody>
      </p:sp>
    </p:spTree>
  </p:cSld>
  <p:clrMapOvr>
    <a:masterClrMapping/>
  </p:clrMapOvr>
  <p:transition xmlns:p14="http://schemas.microsoft.com/office/powerpoint/2010/main" advTm="37272"/>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r>
              <a:rPr lang="en-US" b="1" dirty="0" err="1" smtClean="0">
                <a:solidFill>
                  <a:srgbClr val="FF0000"/>
                </a:solidFill>
                <a:latin typeface="Arial" charset="0"/>
                <a:ea typeface="ＭＳ Ｐゴシック" charset="0"/>
              </a:rPr>
              <a:t>eg</a:t>
            </a:r>
            <a:r>
              <a:rPr lang="en-US" b="1" dirty="0" smtClean="0">
                <a:solidFill>
                  <a:srgbClr val="FF0000"/>
                </a:solidFill>
                <a:latin typeface="Arial" charset="0"/>
                <a:ea typeface="ＭＳ Ｐゴシック" charset="0"/>
              </a:rPr>
              <a:t> photos of eye color)</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advTm="95327"/>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5503097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2844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25313"/>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Reference based compression (</a:t>
            </a:r>
            <a:r>
              <a:rPr lang="en-US" b="0" dirty="0" err="1"/>
              <a:t>ie</a:t>
            </a:r>
            <a:r>
              <a:rPr lang="en-US" b="0" dirty="0"/>
              <a:t>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p>
            <a:r>
              <a:rPr lang="en-US" dirty="0"/>
              <a:t>10X Compression Ex.</a:t>
            </a:r>
          </a:p>
          <a:p>
            <a:endParaRPr lang="en-US" dirty="0"/>
          </a:p>
          <a:p>
            <a:r>
              <a:rPr lang="en-US" dirty="0"/>
              <a:t>Raw ELAND</a:t>
            </a:r>
            <a:r>
              <a:rPr lang="en-US" b="0" dirty="0"/>
              <a:t> export file has uncompressed file size: ∼4 GB; total number of reads: ∼20 million; number of mapped reads: ∼12 million .  </a:t>
            </a:r>
          </a:p>
          <a:p>
            <a:endParaRPr lang="en-US" dirty="0"/>
          </a:p>
          <a:p>
            <a:r>
              <a:rPr lang="en-US" dirty="0"/>
              <a:t>MRF file</a:t>
            </a:r>
            <a:r>
              <a:rPr lang="en-US" b="0" dirty="0"/>
              <a:t> is significantly smaller (∼400 MB uncompressed, ∼130 MB compressed with </a:t>
            </a:r>
            <a:r>
              <a:rPr lang="en-US" b="0" dirty="0" err="1"/>
              <a:t>gzip</a:t>
            </a:r>
            <a:r>
              <a:rPr lang="en-US" b="0" dirty="0"/>
              <a:t>). </a:t>
            </a:r>
          </a:p>
          <a:p>
            <a:endParaRPr lang="en-US" dirty="0"/>
          </a:p>
          <a:p>
            <a:r>
              <a:rPr lang="en-US" dirty="0"/>
              <a:t>BAM file</a:t>
            </a:r>
            <a:r>
              <a:rPr lang="en-US" b="0" dirty="0"/>
              <a:t> </a:t>
            </a:r>
            <a:br>
              <a:rPr lang="en-US" b="0" dirty="0"/>
            </a:br>
            <a:r>
              <a:rPr lang="en-US" b="0" dirty="0"/>
              <a:t>has a size of ∼1.2 GB. </a:t>
            </a:r>
          </a:p>
          <a:p>
            <a:endParaRPr lang="en-US" b="0" dirty="0"/>
          </a:p>
        </p:txBody>
      </p:sp>
    </p:spTree>
  </p:cSld>
  <p:clrMapOvr>
    <a:masterClrMapping/>
  </p:clrMapOvr>
  <p:transition xmlns:p14="http://schemas.microsoft.com/office/powerpoint/2010/main" spd="slow" advTm="37804"/>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r>
              <a:rPr lang="en-US" b="0" dirty="0" smtClean="0">
                <a:solidFill>
                  <a:srgbClr val="000000"/>
                </a:solidFill>
                <a:latin typeface="Arial"/>
              </a:rPr>
              <a:t>&amp;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advTm="68861"/>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8820862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xmlns:p14="http://schemas.microsoft.com/office/powerpoint/2010/main" spd="med" advTm="4783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Genotypes are available from the 1000 Genomes 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879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854065"/>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66" name="Group 88"/>
          <p:cNvGrpSpPr>
            <a:grpSpLocks/>
          </p:cNvGrpSpPr>
          <p:nvPr/>
        </p:nvGrpSpPr>
        <p:grpSpPr bwMode="auto">
          <a:xfrm>
            <a:off x="3581400" y="2679700"/>
            <a:ext cx="2133600" cy="3771900"/>
            <a:chOff x="6096000" y="2895600"/>
            <a:chExt cx="2133600" cy="3771900"/>
          </a:xfrm>
        </p:grpSpPr>
        <p:pic>
          <p:nvPicPr>
            <p:cNvPr id="164869"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867"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150118012"/>
      </p:ext>
    </p:extLst>
  </p:cSld>
  <p:clrMapOvr>
    <a:masterClrMapping/>
  </p:clrMapOvr>
  <p:transition xmlns:p14="http://schemas.microsoft.com/office/powerpoint/2010/main" advTm="2049"/>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80769660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8164" y="152400"/>
            <a:ext cx="8148636" cy="914400"/>
          </a:xfrm>
        </p:spPr>
        <p:txBody>
          <a:bodyPr>
            <a:normAutofit fontScale="90000"/>
          </a:bodyPr>
          <a:lstStyle/>
          <a:p>
            <a:r>
              <a:rPr lang="en-US" dirty="0" err="1"/>
              <a:t>Loregic</a:t>
            </a:r>
            <a:r>
              <a:rPr lang="en-US" dirty="0"/>
              <a:t>: A method to characterize the cooperative logic of regulatory factors</a:t>
            </a:r>
          </a:p>
        </p:txBody>
      </p:sp>
      <p:sp>
        <p:nvSpPr>
          <p:cNvPr id="367" name="TextBox 366"/>
          <p:cNvSpPr txBox="1"/>
          <p:nvPr/>
        </p:nvSpPr>
        <p:spPr>
          <a:xfrm>
            <a:off x="457200" y="5462613"/>
            <a:ext cx="8229600" cy="907941"/>
          </a:xfrm>
          <a:prstGeom prst="rect">
            <a:avLst/>
          </a:prstGeom>
          <a:noFill/>
        </p:spPr>
        <p:txBody>
          <a:bodyPr wrap="square" rtlCol="0">
            <a:spAutoFit/>
          </a:bodyPr>
          <a:lstStyle/>
          <a:p>
            <a:pPr fontAlgn="auto">
              <a:spcBef>
                <a:spcPts val="0"/>
              </a:spcBef>
              <a:spcAft>
                <a:spcPts val="0"/>
              </a:spcAft>
            </a:pPr>
            <a:r>
              <a:rPr lang="en-US" sz="1100" b="0" dirty="0">
                <a:solidFill>
                  <a:srgbClr val="000000"/>
                </a:solidFill>
                <a:latin typeface="Georgia"/>
              </a:rPr>
              <a:t>Wang D, Yan K-K, </a:t>
            </a:r>
            <a:r>
              <a:rPr lang="en-US" sz="1100" b="0" dirty="0" err="1">
                <a:solidFill>
                  <a:srgbClr val="000000"/>
                </a:solidFill>
                <a:latin typeface="Georgia"/>
              </a:rPr>
              <a:t>Sisu</a:t>
            </a:r>
            <a:r>
              <a:rPr lang="en-US" sz="1100" b="0" dirty="0">
                <a:solidFill>
                  <a:srgbClr val="000000"/>
                </a:solidFill>
                <a:latin typeface="Georgia"/>
              </a:rPr>
              <a:t> C, Cheng C, </a:t>
            </a:r>
            <a:r>
              <a:rPr lang="en-US" sz="1100" b="0" dirty="0" err="1">
                <a:solidFill>
                  <a:srgbClr val="000000"/>
                </a:solidFill>
                <a:latin typeface="Georgia"/>
              </a:rPr>
              <a:t>Rozowsky</a:t>
            </a:r>
            <a:r>
              <a:rPr lang="en-US" sz="1100" b="0" dirty="0">
                <a:solidFill>
                  <a:srgbClr val="000000"/>
                </a:solidFill>
                <a:latin typeface="Georgia"/>
              </a:rPr>
              <a:t> J, </a:t>
            </a:r>
            <a:r>
              <a:rPr lang="en-US" sz="1100" b="0" dirty="0" err="1" smtClean="0">
                <a:solidFill>
                  <a:srgbClr val="000000"/>
                </a:solidFill>
                <a:latin typeface="Georgia"/>
              </a:rPr>
              <a:t>Meyerson</a:t>
            </a:r>
            <a:r>
              <a:rPr lang="en-US" sz="1100" b="0" dirty="0" smtClean="0">
                <a:solidFill>
                  <a:srgbClr val="000000"/>
                </a:solidFill>
                <a:latin typeface="Georgia"/>
              </a:rPr>
              <a:t> W, Gerstein </a:t>
            </a:r>
            <a:r>
              <a:rPr lang="en-US" sz="1100" b="0" dirty="0">
                <a:solidFill>
                  <a:srgbClr val="000000"/>
                </a:solidFill>
                <a:latin typeface="Georgia"/>
              </a:rPr>
              <a:t>M (2015</a:t>
            </a:r>
            <a:r>
              <a:rPr lang="en-US" sz="1100" b="0" dirty="0" smtClean="0">
                <a:solidFill>
                  <a:srgbClr val="000000"/>
                </a:solidFill>
                <a:latin typeface="Georgia"/>
              </a:rPr>
              <a:t>), </a:t>
            </a:r>
            <a:r>
              <a:rPr lang="en-US" sz="1100" b="0" dirty="0" err="1">
                <a:solidFill>
                  <a:srgbClr val="000000"/>
                </a:solidFill>
                <a:latin typeface="Georgia"/>
              </a:rPr>
              <a:t>PLoS</a:t>
            </a:r>
            <a:r>
              <a:rPr lang="en-US" sz="1100" b="0" dirty="0">
                <a:solidFill>
                  <a:srgbClr val="000000"/>
                </a:solidFill>
                <a:latin typeface="Georgia"/>
              </a:rPr>
              <a:t> </a:t>
            </a:r>
            <a:r>
              <a:rPr lang="en-US" sz="1100" b="0" dirty="0" err="1">
                <a:solidFill>
                  <a:srgbClr val="000000"/>
                </a:solidFill>
                <a:latin typeface="Georgia"/>
              </a:rPr>
              <a:t>Comput</a:t>
            </a:r>
            <a:r>
              <a:rPr lang="en-US" sz="1100" b="0" dirty="0">
                <a:solidFill>
                  <a:srgbClr val="000000"/>
                </a:solidFill>
                <a:latin typeface="Georgia"/>
              </a:rPr>
              <a:t> </a:t>
            </a:r>
            <a:r>
              <a:rPr lang="en-US" sz="1100" b="0" dirty="0" err="1">
                <a:solidFill>
                  <a:srgbClr val="000000"/>
                </a:solidFill>
                <a:latin typeface="Georgia"/>
              </a:rPr>
              <a:t>Biol</a:t>
            </a:r>
            <a:r>
              <a:rPr lang="en-US" sz="1100" b="0" dirty="0">
                <a:solidFill>
                  <a:srgbClr val="000000"/>
                </a:solidFill>
                <a:latin typeface="Georgia"/>
              </a:rPr>
              <a:t> 11(4): e1004132. </a:t>
            </a:r>
            <a:r>
              <a:rPr lang="en-US" sz="1100" b="0" dirty="0" err="1">
                <a:solidFill>
                  <a:srgbClr val="000000"/>
                </a:solidFill>
                <a:latin typeface="Georgia"/>
              </a:rPr>
              <a:t>doi</a:t>
            </a:r>
            <a:r>
              <a:rPr lang="en-US" sz="1100" b="0" dirty="0">
                <a:solidFill>
                  <a:srgbClr val="000000"/>
                </a:solidFill>
                <a:latin typeface="Georgia"/>
              </a:rPr>
              <a:t>: 10.1371/journal.pcbi.</a:t>
            </a:r>
            <a:r>
              <a:rPr lang="en-US" sz="1100" b="0" dirty="0" smtClean="0">
                <a:solidFill>
                  <a:srgbClr val="000000"/>
                </a:solidFill>
                <a:latin typeface="Georgia"/>
              </a:rPr>
              <a:t>1004132</a:t>
            </a:r>
          </a:p>
          <a:p>
            <a:pPr fontAlgn="auto">
              <a:spcBef>
                <a:spcPts val="0"/>
              </a:spcBef>
              <a:spcAft>
                <a:spcPts val="0"/>
              </a:spcAft>
            </a:pPr>
            <a:endParaRPr lang="en-US" sz="1100" b="0" dirty="0">
              <a:solidFill>
                <a:srgbClr val="000000"/>
              </a:solidFill>
              <a:latin typeface="Georgia"/>
            </a:endParaRPr>
          </a:p>
          <a:p>
            <a:pPr fontAlgn="auto">
              <a:spcBef>
                <a:spcPts val="0"/>
              </a:spcBef>
              <a:spcAft>
                <a:spcPts val="0"/>
              </a:spcAft>
            </a:pPr>
            <a:r>
              <a:rPr lang="en-US" sz="2000" b="0" dirty="0">
                <a:solidFill>
                  <a:srgbClr val="000000"/>
                </a:solidFill>
                <a:latin typeface="Georgia"/>
              </a:rPr>
              <a:t>General-purpose tool, R package: </a:t>
            </a:r>
            <a:r>
              <a:rPr lang="en-US" sz="2000" b="0" dirty="0" err="1">
                <a:solidFill>
                  <a:srgbClr val="000000"/>
                </a:solidFill>
                <a:latin typeface="Georgia"/>
              </a:rPr>
              <a:t>github.com</a:t>
            </a:r>
            <a:r>
              <a:rPr lang="en-US" sz="2000" b="0" dirty="0">
                <a:solidFill>
                  <a:srgbClr val="000000"/>
                </a:solidFill>
                <a:latin typeface="Georgia"/>
              </a:rPr>
              <a:t>/</a:t>
            </a:r>
            <a:r>
              <a:rPr lang="en-US" sz="2000" b="0" dirty="0" err="1">
                <a:solidFill>
                  <a:srgbClr val="000000"/>
                </a:solidFill>
                <a:latin typeface="Georgia"/>
              </a:rPr>
              <a:t>gersteinlab</a:t>
            </a:r>
            <a:r>
              <a:rPr lang="en-US" sz="2000" b="0" dirty="0">
                <a:solidFill>
                  <a:srgbClr val="000000"/>
                </a:solidFill>
                <a:latin typeface="Georgia"/>
              </a:rPr>
              <a:t>/</a:t>
            </a:r>
            <a:r>
              <a:rPr lang="en-US" sz="2000" b="0" dirty="0" err="1" smtClean="0">
                <a:solidFill>
                  <a:srgbClr val="000000"/>
                </a:solidFill>
                <a:latin typeface="Georgia"/>
              </a:rPr>
              <a:t>loregic</a:t>
            </a:r>
            <a:endParaRPr lang="en-US" sz="2000" b="0" dirty="0">
              <a:solidFill>
                <a:srgbClr val="000000"/>
              </a:solidFill>
              <a:latin typeface="Georgia"/>
            </a:endParaRPr>
          </a:p>
        </p:txBody>
      </p:sp>
      <p:pic>
        <p:nvPicPr>
          <p:cNvPr id="366" name="Picture 365" descr="Screen Shot 2015-05-01 at 2.21.31 PM.png"/>
          <p:cNvPicPr>
            <a:picLocks noChangeAspect="1"/>
          </p:cNvPicPr>
          <p:nvPr/>
        </p:nvPicPr>
        <p:blipFill rotWithShape="1">
          <a:blip r:embed="rId3">
            <a:extLst>
              <a:ext uri="{28A0092B-C50C-407E-A947-70E740481C1C}">
                <a14:useLocalDpi xmlns:a14="http://schemas.microsoft.com/office/drawing/2010/main" val="0"/>
              </a:ext>
            </a:extLst>
          </a:blip>
          <a:srcRect b="14416"/>
          <a:stretch/>
        </p:blipFill>
        <p:spPr>
          <a:xfrm>
            <a:off x="457200" y="1219242"/>
            <a:ext cx="8229600" cy="4214913"/>
          </a:xfrm>
          <a:prstGeom prst="rect">
            <a:avLst/>
          </a:prstGeom>
        </p:spPr>
      </p:pic>
    </p:spTree>
    <p:extLst>
      <p:ext uri="{BB962C8B-B14F-4D97-AF65-F5344CB8AC3E}">
        <p14:creationId xmlns:p14="http://schemas.microsoft.com/office/powerpoint/2010/main" val="3551092660"/>
      </p:ext>
    </p:extLst>
  </p:cSld>
  <p:clrMapOvr>
    <a:masterClrMapping/>
  </p:clrMapOvr>
  <mc:AlternateContent xmlns:mc="http://schemas.openxmlformats.org/markup-compatibility/2006">
    <mc:Choice xmlns:p14="http://schemas.microsoft.com/office/powerpoint/2010/main" Requires="p14">
      <p:transition spd="slow" p14:dur="2000" advTm="5956"/>
    </mc:Choice>
    <mc:Fallback>
      <p:transition xmlns:p14="http://schemas.microsoft.com/office/powerpoint/2010/main" spd="slow" advTm="5956"/>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717"/>
            <a:ext cx="9271000" cy="1143000"/>
          </a:xfrm>
        </p:spPr>
        <p:txBody>
          <a:bodyPr>
            <a:normAutofit fontScale="90000"/>
          </a:bodyPr>
          <a:lstStyle/>
          <a:p>
            <a:r>
              <a:rPr lang="en-US" dirty="0" smtClean="0"/>
              <a:t>A gene can be regulated by multiple gene regulatory factors</a:t>
            </a:r>
            <a:endParaRPr lang="en-US"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287855" y="1524000"/>
            <a:ext cx="3855612" cy="2048480"/>
          </a:xfrm>
          <a:prstGeom prst="rect">
            <a:avLst/>
          </a:prstGeom>
        </p:spPr>
      </p:pic>
      <p:sp>
        <p:nvSpPr>
          <p:cNvPr id="6" name="TextBox 5"/>
          <p:cNvSpPr txBox="1"/>
          <p:nvPr/>
        </p:nvSpPr>
        <p:spPr>
          <a:xfrm>
            <a:off x="5867421" y="1219200"/>
            <a:ext cx="272382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Gene regulatory network</a:t>
            </a:r>
          </a:p>
        </p:txBody>
      </p:sp>
      <p:sp>
        <p:nvSpPr>
          <p:cNvPr id="8" name="Right Arrow 7"/>
          <p:cNvSpPr/>
          <p:nvPr/>
        </p:nvSpPr>
        <p:spPr>
          <a:xfrm>
            <a:off x="4830168"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0" name="TextBox 29"/>
          <p:cNvSpPr txBox="1"/>
          <p:nvPr/>
        </p:nvSpPr>
        <p:spPr>
          <a:xfrm>
            <a:off x="28092" y="1239203"/>
            <a:ext cx="3113200" cy="2585323"/>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Next generation sequencing </a:t>
            </a:r>
            <a:r>
              <a:rPr lang="en-US" sz="1800" b="0" dirty="0" smtClean="0">
                <a:solidFill>
                  <a:srgbClr val="000000"/>
                </a:solidFill>
                <a:latin typeface="Georgia"/>
              </a:rPr>
              <a:t>techniques (e.g., </a:t>
            </a:r>
            <a:r>
              <a:rPr lang="en-US" sz="1800" b="0" dirty="0" err="1" smtClean="0">
                <a:solidFill>
                  <a:srgbClr val="000000"/>
                </a:solidFill>
                <a:latin typeface="Georgia"/>
              </a:rPr>
              <a:t>ChIP-seq</a:t>
            </a:r>
            <a:r>
              <a:rPr lang="en-US" sz="1800" b="0" dirty="0" smtClean="0">
                <a:solidFill>
                  <a:srgbClr val="000000"/>
                </a:solidFill>
                <a:latin typeface="Georgia"/>
              </a:rPr>
              <a:t>, CLIP-</a:t>
            </a:r>
            <a:r>
              <a:rPr lang="en-US" sz="1800" b="0" dirty="0" err="1" smtClean="0">
                <a:solidFill>
                  <a:srgbClr val="000000"/>
                </a:solidFill>
                <a:latin typeface="Georgia"/>
              </a:rPr>
              <a:t>seq</a:t>
            </a:r>
            <a:r>
              <a:rPr lang="en-US" sz="1800" b="0" dirty="0" smtClean="0">
                <a:solidFill>
                  <a:srgbClr val="000000"/>
                </a:solidFill>
                <a:latin typeface="Georgia"/>
              </a:rPr>
              <a:t>) predict </a:t>
            </a:r>
            <a:r>
              <a:rPr lang="en-US" sz="1800" dirty="0" smtClean="0">
                <a:solidFill>
                  <a:srgbClr val="000000"/>
                </a:solidFill>
                <a:latin typeface="Georgia"/>
              </a:rPr>
              <a:t>gene </a:t>
            </a:r>
            <a:r>
              <a:rPr lang="en-US" sz="1800" dirty="0">
                <a:solidFill>
                  <a:srgbClr val="000000"/>
                </a:solidFill>
                <a:latin typeface="Georgia"/>
              </a:rPr>
              <a:t>regulatory factors (RFs) </a:t>
            </a:r>
            <a:r>
              <a:rPr lang="en-US" sz="1800" b="0" dirty="0">
                <a:solidFill>
                  <a:srgbClr val="000000"/>
                </a:solidFill>
                <a:latin typeface="Georgia"/>
              </a:rPr>
              <a:t>and their target genes</a:t>
            </a:r>
          </a:p>
          <a:p>
            <a:pPr marL="285750" indent="-285750" fontAlgn="auto">
              <a:spcBef>
                <a:spcPts val="0"/>
              </a:spcBef>
              <a:spcAft>
                <a:spcPts val="0"/>
              </a:spcAft>
              <a:buFont typeface="Arial"/>
              <a:buChar char="•"/>
            </a:pPr>
            <a:r>
              <a:rPr lang="en-US" sz="1800" b="0" dirty="0">
                <a:solidFill>
                  <a:srgbClr val="000000"/>
                </a:solidFill>
                <a:latin typeface="Georgia"/>
              </a:rPr>
              <a:t>transcription factors (TFs)</a:t>
            </a:r>
          </a:p>
          <a:p>
            <a:pPr marL="285750" indent="-285750" fontAlgn="auto">
              <a:spcBef>
                <a:spcPts val="0"/>
              </a:spcBef>
              <a:spcAft>
                <a:spcPts val="0"/>
              </a:spcAft>
              <a:buFont typeface="Arial"/>
              <a:buChar char="•"/>
            </a:pPr>
            <a:r>
              <a:rPr lang="en-US" sz="1800" b="0" dirty="0">
                <a:solidFill>
                  <a:srgbClr val="000000"/>
                </a:solidFill>
                <a:latin typeface="Georgia"/>
              </a:rPr>
              <a:t>micro-RNAs</a:t>
            </a:r>
          </a:p>
          <a:p>
            <a:pPr fontAlgn="auto">
              <a:spcBef>
                <a:spcPts val="0"/>
              </a:spcBef>
              <a:spcAft>
                <a:spcPts val="0"/>
              </a:spcAft>
            </a:pPr>
            <a:r>
              <a:rPr lang="en-US" sz="1800" b="0" dirty="0">
                <a:solidFill>
                  <a:srgbClr val="000000"/>
                </a:solidFill>
                <a:latin typeface="Georgia"/>
              </a:rPr>
              <a:t>…</a:t>
            </a:r>
          </a:p>
        </p:txBody>
      </p:sp>
      <p:sp>
        <p:nvSpPr>
          <p:cNvPr id="3" name="TextBox 2"/>
          <p:cNvSpPr txBox="1"/>
          <p:nvPr/>
        </p:nvSpPr>
        <p:spPr>
          <a:xfrm>
            <a:off x="0" y="3917163"/>
            <a:ext cx="9144000" cy="2339102"/>
          </a:xfrm>
          <a:prstGeom prst="rect">
            <a:avLst/>
          </a:prstGeom>
          <a:noFill/>
        </p:spPr>
        <p:txBody>
          <a:bodyPr wrap="square" rtlCol="0">
            <a:spAutoFit/>
          </a:bodyPr>
          <a:lstStyle/>
          <a:p>
            <a:pPr algn="ctr" fontAlgn="auto">
              <a:spcBef>
                <a:spcPts val="0"/>
              </a:spcBef>
              <a:spcAft>
                <a:spcPts val="0"/>
              </a:spcAft>
            </a:pPr>
            <a:r>
              <a:rPr lang="en-US" sz="2800" b="0" dirty="0">
                <a:solidFill>
                  <a:srgbClr val="000000"/>
                </a:solidFill>
                <a:latin typeface="Georgia"/>
              </a:rPr>
              <a:t>Many genes are regulated by multiple RFs.</a:t>
            </a:r>
          </a:p>
          <a:p>
            <a:pPr algn="ctr" fontAlgn="auto">
              <a:spcBef>
                <a:spcPts val="0"/>
              </a:spcBef>
              <a:spcAft>
                <a:spcPts val="0"/>
              </a:spcAft>
            </a:pPr>
            <a:r>
              <a:rPr lang="en-US" sz="2800" b="0" dirty="0">
                <a:solidFill>
                  <a:srgbClr val="000000"/>
                </a:solidFill>
                <a:latin typeface="Georgia"/>
              </a:rPr>
              <a:t>How RFs coordinate to regulate target gene expression?</a:t>
            </a:r>
          </a:p>
          <a:p>
            <a:pPr marL="285750" indent="-285750" algn="ctr" fontAlgn="auto">
              <a:spcBef>
                <a:spcPts val="0"/>
              </a:spcBef>
              <a:spcAft>
                <a:spcPts val="0"/>
              </a:spcAft>
              <a:buFont typeface="Arial"/>
              <a:buChar char="•"/>
            </a:pPr>
            <a:r>
              <a:rPr lang="en-US" sz="2400" b="0" dirty="0">
                <a:solidFill>
                  <a:srgbClr val="000000"/>
                </a:solidFill>
                <a:latin typeface="Georgia"/>
              </a:rPr>
              <a:t>cooperative?</a:t>
            </a:r>
          </a:p>
          <a:p>
            <a:pPr marL="285750" indent="-285750" algn="ctr" fontAlgn="auto">
              <a:spcBef>
                <a:spcPts val="0"/>
              </a:spcBef>
              <a:spcAft>
                <a:spcPts val="0"/>
              </a:spcAft>
              <a:buFont typeface="Arial"/>
              <a:buChar char="•"/>
            </a:pPr>
            <a:r>
              <a:rPr lang="en-US" sz="2400" b="0" dirty="0">
                <a:solidFill>
                  <a:srgbClr val="000000"/>
                </a:solidFill>
                <a:latin typeface="Georgia"/>
              </a:rPr>
              <a:t>competitive?</a:t>
            </a:r>
          </a:p>
          <a:p>
            <a:pPr marL="285750" indent="-285750" algn="ctr" fontAlgn="auto">
              <a:spcBef>
                <a:spcPts val="0"/>
              </a:spcBef>
              <a:spcAft>
                <a:spcPts val="0"/>
              </a:spcAft>
              <a:buFont typeface="Arial"/>
              <a:buChar char="•"/>
            </a:pPr>
            <a:r>
              <a:rPr lang="en-US" sz="2400" b="0" dirty="0">
                <a:solidFill>
                  <a:srgbClr val="000000"/>
                </a:solidFill>
                <a:latin typeface="Georgia"/>
              </a:rPr>
              <a:t>independent?</a:t>
            </a:r>
          </a:p>
          <a:p>
            <a:pPr algn="ctr" fontAlgn="auto">
              <a:spcBef>
                <a:spcPts val="0"/>
              </a:spcBef>
              <a:spcAft>
                <a:spcPts val="0"/>
              </a:spcAft>
            </a:pPr>
            <a:r>
              <a:rPr lang="en-US" sz="1800" b="0" dirty="0">
                <a:solidFill>
                  <a:srgbClr val="000000"/>
                </a:solidFill>
                <a:latin typeface="Georgia"/>
              </a:rPr>
              <a:t>…</a:t>
            </a:r>
          </a:p>
        </p:txBody>
      </p:sp>
      <p:sp>
        <p:nvSpPr>
          <p:cNvPr id="9" name="Right Arrow 8"/>
          <p:cNvSpPr/>
          <p:nvPr/>
        </p:nvSpPr>
        <p:spPr>
          <a:xfrm>
            <a:off x="2786157"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4" name="Picture 3"/>
          <p:cNvPicPr>
            <a:picLocks noChangeAspect="1"/>
          </p:cNvPicPr>
          <p:nvPr/>
        </p:nvPicPr>
        <p:blipFill rotWithShape="1">
          <a:blip r:embed="rId4"/>
          <a:srcRect l="4662" t="45846" r="76840"/>
          <a:stretch/>
        </p:blipFill>
        <p:spPr>
          <a:xfrm>
            <a:off x="3402747" y="1266286"/>
            <a:ext cx="1242358" cy="2306194"/>
          </a:xfrm>
          <a:prstGeom prst="rect">
            <a:avLst/>
          </a:prstGeom>
        </p:spPr>
      </p:pic>
      <p:sp>
        <p:nvSpPr>
          <p:cNvPr id="7" name="TextBox 6"/>
          <p:cNvSpPr txBox="1"/>
          <p:nvPr/>
        </p:nvSpPr>
        <p:spPr>
          <a:xfrm>
            <a:off x="3333041" y="2177534"/>
            <a:ext cx="146314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rPr>
              <a:t>Peak  calling </a:t>
            </a:r>
            <a:endParaRPr lang="en-US" sz="1800" b="0" dirty="0">
              <a:solidFill>
                <a:srgbClr val="000000"/>
              </a:solidFill>
              <a:latin typeface="Georgia"/>
            </a:endParaRPr>
          </a:p>
        </p:txBody>
      </p:sp>
    </p:spTree>
    <p:extLst>
      <p:ext uri="{BB962C8B-B14F-4D97-AF65-F5344CB8AC3E}">
        <p14:creationId xmlns:p14="http://schemas.microsoft.com/office/powerpoint/2010/main" val="3346222956"/>
      </p:ext>
    </p:extLst>
  </p:cSld>
  <p:clrMapOvr>
    <a:masterClrMapping/>
  </p:clrMapOvr>
  <mc:AlternateContent xmlns:mc="http://schemas.openxmlformats.org/markup-compatibility/2006" xmlns:p14="http://schemas.microsoft.com/office/powerpoint/2010/main">
    <mc:Choice Requires="p14">
      <p:transition spd="slow" p14:dur="2000" advTm="24698"/>
    </mc:Choice>
    <mc:Fallback xmlns="">
      <p:transition xmlns:p14="http://schemas.microsoft.com/office/powerpoint/2010/main" spd="slow" advTm="24698"/>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4240149599"/>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365445379"/>
      </p:ext>
    </p:extLst>
  </p:cSld>
  <p:clrMapOvr>
    <a:masterClrMapping/>
  </p:clrMapOvr>
  <mc:AlternateContent xmlns:mc="http://schemas.openxmlformats.org/markup-compatibility/2006" xmlns:p14="http://schemas.microsoft.com/office/powerpoint/2010/main">
    <mc:Choice Requires="p14">
      <p:transition spd="slow" p14:dur="2000" advTm="64254"/>
    </mc:Choice>
    <mc:Fallback xmlns="">
      <p:transition xmlns:p14="http://schemas.microsoft.com/office/powerpoint/2010/main" spd="slow" advTm="64254"/>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2" name="Title 1"/>
          <p:cNvSpPr>
            <a:spLocks noGrp="1"/>
          </p:cNvSpPr>
          <p:nvPr>
            <p:ph type="title"/>
          </p:nvPr>
        </p:nvSpPr>
        <p:spPr>
          <a:xfrm>
            <a:off x="538181" y="152400"/>
            <a:ext cx="8377237" cy="914400"/>
          </a:xfrm>
        </p:spPr>
        <p:txBody>
          <a:bodyPr>
            <a:normAutofit fontScale="90000"/>
          </a:bodyPr>
          <a:lstStyle/>
          <a:p>
            <a:r>
              <a:rPr lang="en-US" dirty="0" smtClean="0"/>
              <a:t>An example: selection of the best-matched logic gate</a:t>
            </a:r>
            <a:endParaRPr lang="en-US" dirty="0"/>
          </a:p>
        </p:txBody>
      </p:sp>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4" name="TextBox 13"/>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261439230"/>
      </p:ext>
    </p:extLst>
  </p:cSld>
  <p:clrMapOvr>
    <a:masterClrMapping/>
  </p:clrMapOvr>
  <mc:AlternateContent xmlns:mc="http://schemas.openxmlformats.org/markup-compatibility/2006" xmlns:p14="http://schemas.microsoft.com/office/powerpoint/2010/main">
    <mc:Choice Requires="p14">
      <p:transition spd="slow" p14:dur="2000" advTm="71835"/>
    </mc:Choice>
    <mc:Fallback xmlns="">
      <p:transition xmlns:p14="http://schemas.microsoft.com/office/powerpoint/2010/main" spd="slow" advTm="71835"/>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fontScale="90000"/>
          </a:bodyPr>
          <a:lstStyle/>
          <a:p>
            <a:r>
              <a:rPr lang="en-US" dirty="0" smtClean="0"/>
              <a:t>Application 1 – transcription factor cooperativity in Yeast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ext uri="{D42A27DB-BD31-4B8C-83A1-F6EECF244321}">
                <p14:modId xmlns:p14="http://schemas.microsoft.com/office/powerpoint/2010/main" val="1191608786"/>
              </p:ext>
            </p:extLst>
          </p:nvPr>
        </p:nvGraphicFramePr>
        <p:xfrm>
          <a:off x="914400" y="3048000"/>
          <a:ext cx="1524000" cy="125476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8" name="TextBox 37"/>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629898508"/>
      </p:ext>
    </p:extLst>
  </p:cSld>
  <p:clrMapOvr>
    <a:masterClrMapping/>
  </p:clrMapOvr>
  <mc:AlternateContent xmlns:mc="http://schemas.openxmlformats.org/markup-compatibility/2006" xmlns:p14="http://schemas.microsoft.com/office/powerpoint/2010/main">
    <mc:Choice Requires="p14">
      <p:transition spd="slow" p14:dur="2000" advTm="78373"/>
    </mc:Choice>
    <mc:Fallback xmlns="">
      <p:transition xmlns:p14="http://schemas.microsoft.com/office/powerpoint/2010/main" spd="slow" advTm="78373"/>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2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533792516"/>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p>
                      <a:r>
                        <a:rPr lang="en-US" sz="1800" dirty="0" smtClean="0">
                          <a:hlinkClick r:id="rId3"/>
                        </a:rPr>
                        <a:t>http://encodenets.gersteinlab.org/</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4"/>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5"/>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6"/>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81614809"/>
      </p:ext>
    </p:extLst>
  </p:cSld>
  <p:clrMapOvr>
    <a:masterClrMapping/>
  </p:clrMapOvr>
  <mc:AlternateContent xmlns:mc="http://schemas.openxmlformats.org/markup-compatibility/2006" xmlns:p14="http://schemas.microsoft.com/office/powerpoint/2010/main">
    <mc:Choice Requires="p14">
      <p:transition spd="slow" p14:dur="2000" advTm="40724"/>
    </mc:Choice>
    <mc:Fallback xmlns="">
      <p:transition xmlns:p14="http://schemas.microsoft.com/office/powerpoint/2010/main" spd="slow" advTm="40724"/>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1" y="274638"/>
            <a:ext cx="9116421" cy="1143000"/>
          </a:xfrm>
        </p:spPr>
        <p:txBody>
          <a:bodyPr>
            <a:noAutofit/>
          </a:bodyPr>
          <a:lstStyle/>
          <a:p>
            <a:r>
              <a:rPr lang="en-US" sz="3600" dirty="0" smtClean="0"/>
              <a:t>Application 2 – </a:t>
            </a:r>
            <a:r>
              <a:rPr lang="en-US" sz="3600" dirty="0"/>
              <a:t>transcription factor </a:t>
            </a:r>
            <a:r>
              <a:rPr lang="en-US" sz="3600" dirty="0" smtClean="0"/>
              <a:t>cooperativity in </a:t>
            </a:r>
            <a:r>
              <a:rPr lang="en-US" sz="3600" dirty="0"/>
              <a:t>Acute Myeloid Leukemia (AML)</a:t>
            </a:r>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spTree>
    <p:extLst>
      <p:ext uri="{BB962C8B-B14F-4D97-AF65-F5344CB8AC3E}">
        <p14:creationId xmlns:p14="http://schemas.microsoft.com/office/powerpoint/2010/main" val="1282686736"/>
      </p:ext>
    </p:extLst>
  </p:cSld>
  <p:clrMapOvr>
    <a:masterClrMapping/>
  </p:clrMapOvr>
  <mc:AlternateContent xmlns:mc="http://schemas.openxmlformats.org/markup-compatibility/2006" xmlns:p14="http://schemas.microsoft.com/office/powerpoint/2010/main">
    <mc:Choice Requires="p14">
      <p:transition spd="slow" p14:dur="2000" advTm="446"/>
    </mc:Choice>
    <mc:Fallback xmlns="">
      <p:transition xmlns:p14="http://schemas.microsoft.com/office/powerpoint/2010/main" spd="slow" advTm="446"/>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fontScale="90000"/>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fontAlgn="auto">
              <a:spcBef>
                <a:spcPts val="0"/>
              </a:spcBef>
              <a:spcAft>
                <a:spcPts val="0"/>
              </a:spcAft>
            </a:pPr>
            <a:r>
              <a:rPr lang="en-US" sz="1600" b="0" dirty="0">
                <a:solidFill>
                  <a:srgbClr val="000000"/>
                </a:solidFill>
                <a:latin typeface="Georgia"/>
              </a:rPr>
              <a:t>2,153  (RF1=MYC, RF2=other TFs, T=all common targets) triplets</a:t>
            </a:r>
          </a:p>
        </p:txBody>
      </p:sp>
      <p:sp>
        <p:nvSpPr>
          <p:cNvPr id="39" name="TextBox 38"/>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2337076079"/>
      </p:ext>
    </p:extLst>
  </p:cSld>
  <p:clrMapOvr>
    <a:masterClrMapping/>
  </p:clrMapOvr>
  <mc:AlternateContent xmlns:mc="http://schemas.openxmlformats.org/markup-compatibility/2006" xmlns:p14="http://schemas.microsoft.com/office/powerpoint/2010/main">
    <mc:Choice Requires="p14">
      <p:transition spd="slow" p14:dur="2000" advTm="33397"/>
    </mc:Choice>
    <mc:Fallback xmlns="">
      <p:transition xmlns:p14="http://schemas.microsoft.com/office/powerpoint/2010/main" spd="slow" advTm="33397"/>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2377"/>
          </a:xfrm>
        </p:spPr>
        <p:txBody>
          <a:bodyPr>
            <a:normAutofit fontScale="90000"/>
          </a:bodyPr>
          <a:lstStyle/>
          <a:p>
            <a:r>
              <a:rPr lang="en-US" sz="3200" b="1" dirty="0" smtClean="0">
                <a:solidFill>
                  <a:srgbClr val="000090"/>
                </a:solidFill>
                <a:latin typeface="Arial"/>
              </a:rPr>
              <a:t>Hierarchy algorithm: from Hairball to Hierarchy</a:t>
            </a:r>
            <a:endParaRPr lang="en-US" sz="3200" b="1" dirty="0">
              <a:solidFill>
                <a:srgbClr val="000090"/>
              </a:solidFill>
              <a:latin typeface="Arial"/>
            </a:endParaRPr>
          </a:p>
        </p:txBody>
      </p:sp>
      <p:pic>
        <p:nvPicPr>
          <p:cNvPr id="5" name="Content Placeholder 4" descr="Gerstein Graphics 1-2.pdf"/>
          <p:cNvPicPr>
            <a:picLocks noGrp="1" noChangeAspect="1"/>
          </p:cNvPicPr>
          <p:nvPr>
            <p:ph idx="1"/>
          </p:nvPr>
        </p:nvPicPr>
        <p:blipFill rotWithShape="1">
          <a:blip r:embed="rId6"/>
          <a:srcRect l="5265" t="15703" r="4402" b="25993"/>
          <a:stretch/>
        </p:blipFill>
        <p:spPr>
          <a:xfrm>
            <a:off x="686553" y="737929"/>
            <a:ext cx="7328932" cy="3655312"/>
          </a:xfrm>
        </p:spPr>
      </p:pic>
      <p:sp>
        <p:nvSpPr>
          <p:cNvPr id="4" name="Slide Number Placeholder 3"/>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sp>
        <p:nvSpPr>
          <p:cNvPr id="6" name="TextBox 7"/>
          <p:cNvSpPr txBox="1">
            <a:spLocks noChangeArrowheads="1"/>
          </p:cNvSpPr>
          <p:nvPr>
            <p:custDataLst>
              <p:tags r:id="rId1"/>
            </p:custDataLst>
          </p:nvPr>
        </p:nvSpPr>
        <p:spPr bwMode="auto">
          <a:xfrm>
            <a:off x="160427" y="3927446"/>
            <a:ext cx="2980565"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’15) </a:t>
            </a:r>
            <a:r>
              <a:rPr lang="en-US" sz="1050" dirty="0">
                <a:solidFill>
                  <a:srgbClr val="A6A6A6"/>
                </a:solidFill>
                <a:latin typeface="Arial" charset="0"/>
              </a:rPr>
              <a:t>]</a:t>
            </a:r>
          </a:p>
        </p:txBody>
      </p:sp>
      <p:sp>
        <p:nvSpPr>
          <p:cNvPr id="7" name="Text Box 4"/>
          <p:cNvSpPr txBox="1">
            <a:spLocks noChangeArrowheads="1"/>
          </p:cNvSpPr>
          <p:nvPr/>
        </p:nvSpPr>
        <p:spPr bwMode="auto">
          <a:xfrm>
            <a:off x="2379338" y="6581776"/>
            <a:ext cx="1740838"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[Yu et al., PNAS (‘06)]</a:t>
            </a:r>
          </a:p>
        </p:txBody>
      </p:sp>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7258" y="4547319"/>
            <a:ext cx="1778624" cy="207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622" y="4633494"/>
            <a:ext cx="2608893" cy="584776"/>
          </a:xfrm>
          <a:prstGeom prst="rect">
            <a:avLst/>
          </a:prstGeom>
          <a:noFill/>
        </p:spPr>
        <p:txBody>
          <a:bodyPr wrap="square" rtlCol="0">
            <a:spAutoFit/>
          </a:bodyPr>
          <a:lstStyle/>
          <a:p>
            <a:r>
              <a:rPr lang="en-US" sz="1600" dirty="0">
                <a:solidFill>
                  <a:prstClr val="black"/>
                </a:solidFill>
              </a:rPr>
              <a:t>Yeast transcriptional regulatory network</a:t>
            </a:r>
          </a:p>
        </p:txBody>
      </p:sp>
      <p:pic>
        <p:nvPicPr>
          <p:cNvPr id="9" name="Picture 6"/>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857349" y="4577853"/>
            <a:ext cx="2518784" cy="181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custDataLst>
              <p:tags r:id="rId3"/>
            </p:custDataLst>
          </p:nvPr>
        </p:nvSpPr>
        <p:spPr bwMode="auto">
          <a:xfrm>
            <a:off x="5125530" y="6473364"/>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dirty="0">
                <a:solidFill>
                  <a:srgbClr val="A6A6A6"/>
                </a:solidFill>
                <a:latin typeface="Arial" charset="0"/>
              </a:rPr>
              <a:t>[ Gerstein et al. Nature (in press, '12) ]</a:t>
            </a:r>
          </a:p>
        </p:txBody>
      </p:sp>
      <p:sp>
        <p:nvSpPr>
          <p:cNvPr id="11" name="TextBox 10"/>
          <p:cNvSpPr txBox="1"/>
          <p:nvPr/>
        </p:nvSpPr>
        <p:spPr>
          <a:xfrm>
            <a:off x="7086585" y="5129115"/>
            <a:ext cx="1890089" cy="1077218"/>
          </a:xfrm>
          <a:prstGeom prst="rect">
            <a:avLst/>
          </a:prstGeom>
          <a:noFill/>
        </p:spPr>
        <p:txBody>
          <a:bodyPr wrap="square" rtlCol="0">
            <a:spAutoFit/>
          </a:bodyPr>
          <a:lstStyle/>
          <a:p>
            <a:r>
              <a:rPr lang="en-US" sz="1600" dirty="0">
                <a:solidFill>
                  <a:prstClr val="black"/>
                </a:solidFill>
              </a:rPr>
              <a:t>Human transcriptional regulatory network</a:t>
            </a:r>
          </a:p>
        </p:txBody>
      </p:sp>
    </p:spTree>
    <p:extLst>
      <p:ext uri="{BB962C8B-B14F-4D97-AF65-F5344CB8AC3E}">
        <p14:creationId xmlns:p14="http://schemas.microsoft.com/office/powerpoint/2010/main" val="3128877597"/>
      </p:ext>
    </p:extLst>
  </p:cSld>
  <p:clrMapOvr>
    <a:masterClrMapping/>
  </p:clrMapOvr>
  <mc:AlternateContent xmlns:mc="http://schemas.openxmlformats.org/markup-compatibility/2006">
    <mc:Choice xmlns:p14="http://schemas.microsoft.com/office/powerpoint/2010/main" Requires="p14">
      <p:transition spd="slow" p14:dur="2000" advTm="27189"/>
    </mc:Choice>
    <mc:Fallback>
      <p:transition xmlns:p14="http://schemas.microsoft.com/office/powerpoint/2010/main" spd="slow" advTm="27189"/>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485466" y="3759199"/>
            <a:ext cx="1862667" cy="2554545"/>
          </a:xfrm>
          <a:prstGeom prst="rect">
            <a:avLst/>
          </a:prstGeom>
          <a:noFill/>
        </p:spPr>
        <p:txBody>
          <a:bodyPr wrap="square" rtlCol="0">
            <a:spAutoFit/>
          </a:bodyPr>
          <a:lstStyle/>
          <a:p>
            <a:r>
              <a:rPr lang="en-US" sz="2000" dirty="0" smtClean="0"/>
              <a:t>Placing the individual into the context of the population &amp;</a:t>
            </a:r>
          </a:p>
          <a:p>
            <a:r>
              <a:rPr lang="en-US" sz="2000" dirty="0" smtClean="0"/>
              <a:t>using the population to build a model</a:t>
            </a:r>
            <a:endParaRPr lang="en-US" sz="2000" dirty="0"/>
          </a:p>
        </p:txBody>
      </p:sp>
    </p:spTree>
    <p:extLst>
      <p:ext uri="{BB962C8B-B14F-4D97-AF65-F5344CB8AC3E}">
        <p14:creationId xmlns:p14="http://schemas.microsoft.com/office/powerpoint/2010/main" val="2871249344"/>
      </p:ext>
    </p:extLst>
  </p:cSld>
  <p:clrMapOvr>
    <a:masterClrMapping/>
  </p:clrMapOvr>
  <p:transition xmlns:p14="http://schemas.microsoft.com/office/powerpoint/2010/main" advTm="18895"/>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20" y="274638"/>
            <a:ext cx="8553781" cy="1143000"/>
          </a:xfrm>
        </p:spPr>
        <p:txBody>
          <a:bodyPr>
            <a:normAutofit fontScale="90000"/>
          </a:bodyPr>
          <a:lstStyle/>
          <a:p>
            <a:r>
              <a:rPr lang="en-US" dirty="0" smtClean="0"/>
              <a:t>Logical cooperativity across hierarchical layers in gene regulatory network</a:t>
            </a:r>
            <a:endParaRPr lang="en-US" dirty="0"/>
          </a:p>
        </p:txBody>
      </p:sp>
      <p:pic>
        <p:nvPicPr>
          <p:cNvPr id="4" name="Picture 3" descr="Figure S3.pdf"/>
          <p:cNvPicPr>
            <a:picLocks noChangeAspect="1"/>
          </p:cNvPicPr>
          <p:nvPr/>
        </p:nvPicPr>
        <p:blipFill rotWithShape="1">
          <a:blip r:embed="rId3">
            <a:extLst>
              <a:ext uri="{28A0092B-C50C-407E-A947-70E740481C1C}">
                <a14:useLocalDpi xmlns:a14="http://schemas.microsoft.com/office/drawing/2010/main" val="0"/>
              </a:ext>
            </a:extLst>
          </a:blip>
          <a:srcRect l="9136" t="39031" r="53878" b="13390"/>
          <a:stretch/>
        </p:blipFill>
        <p:spPr>
          <a:xfrm>
            <a:off x="4953021" y="1808181"/>
            <a:ext cx="3282463" cy="3262924"/>
          </a:xfrm>
          <a:prstGeom prst="rect">
            <a:avLst/>
          </a:prstGeom>
        </p:spPr>
      </p:pic>
      <p:pic>
        <p:nvPicPr>
          <p:cNvPr id="5" name="Picture 4" descr="Figure S3.pdf"/>
          <p:cNvPicPr>
            <a:picLocks noChangeAspect="1"/>
          </p:cNvPicPr>
          <p:nvPr/>
        </p:nvPicPr>
        <p:blipFill rotWithShape="1">
          <a:blip r:embed="rId3">
            <a:extLst>
              <a:ext uri="{28A0092B-C50C-407E-A947-70E740481C1C}">
                <a14:useLocalDpi xmlns:a14="http://schemas.microsoft.com/office/drawing/2010/main" val="0"/>
              </a:ext>
            </a:extLst>
          </a:blip>
          <a:srcRect l="51405" t="7977" r="7647" b="69516"/>
          <a:stretch/>
        </p:blipFill>
        <p:spPr>
          <a:xfrm>
            <a:off x="685801" y="2514642"/>
            <a:ext cx="3634154" cy="1543539"/>
          </a:xfrm>
          <a:prstGeom prst="rect">
            <a:avLst/>
          </a:prstGeom>
        </p:spPr>
      </p:pic>
      <p:sp>
        <p:nvSpPr>
          <p:cNvPr id="6" name="TextBox 5"/>
          <p:cNvSpPr txBox="1"/>
          <p:nvPr/>
        </p:nvSpPr>
        <p:spPr>
          <a:xfrm>
            <a:off x="473633" y="5058058"/>
            <a:ext cx="8001001" cy="830997"/>
          </a:xfrm>
          <a:prstGeom prst="rect">
            <a:avLst/>
          </a:prstGeom>
          <a:noFill/>
        </p:spPr>
        <p:txBody>
          <a:bodyPr wrap="square" rtlCol="0">
            <a:spAutoFit/>
          </a:bodyPr>
          <a:lstStyle/>
          <a:p>
            <a:pPr algn="ctr"/>
            <a:r>
              <a:rPr lang="en-US" sz="2400" dirty="0">
                <a:solidFill>
                  <a:srgbClr val="000000"/>
                </a:solidFill>
                <a:latin typeface="Georgia"/>
              </a:rPr>
              <a:t>The regulations of middle and top TFs more likely follow logical operations than the bottom TFs.</a:t>
            </a:r>
          </a:p>
        </p:txBody>
      </p:sp>
      <p:sp>
        <p:nvSpPr>
          <p:cNvPr id="13" name="TextBox 12"/>
          <p:cNvSpPr txBox="1"/>
          <p:nvPr/>
        </p:nvSpPr>
        <p:spPr>
          <a:xfrm>
            <a:off x="685821" y="1792991"/>
            <a:ext cx="3004411" cy="461665"/>
          </a:xfrm>
          <a:prstGeom prst="rect">
            <a:avLst/>
          </a:prstGeom>
          <a:noFill/>
        </p:spPr>
        <p:txBody>
          <a:bodyPr wrap="square" rtlCol="0">
            <a:spAutoFit/>
          </a:bodyPr>
          <a:lstStyle/>
          <a:p>
            <a:r>
              <a:rPr lang="en-US" dirty="0">
                <a:solidFill>
                  <a:srgbClr val="000000"/>
                </a:solidFill>
                <a:latin typeface="Helvetica"/>
                <a:cs typeface="Helvetica"/>
              </a:rPr>
              <a:t>Hierarchical gene regulatory network in yeast</a:t>
            </a:r>
          </a:p>
        </p:txBody>
      </p:sp>
      <p:sp>
        <p:nvSpPr>
          <p:cNvPr id="8" name="TextBox 7"/>
          <p:cNvSpPr txBox="1"/>
          <p:nvPr/>
        </p:nvSpPr>
        <p:spPr>
          <a:xfrm rot="16200000">
            <a:off x="4083882" y="2916397"/>
            <a:ext cx="2009284" cy="338554"/>
          </a:xfrm>
          <a:prstGeom prst="rect">
            <a:avLst/>
          </a:prstGeom>
          <a:solidFill>
            <a:srgbClr val="FFFFFF"/>
          </a:solidFill>
        </p:spPr>
        <p:txBody>
          <a:bodyPr wrap="none" rtlCol="0">
            <a:spAutoFit/>
          </a:bodyPr>
          <a:lstStyle/>
          <a:p>
            <a:r>
              <a:rPr lang="en-US" sz="1600" dirty="0">
                <a:solidFill>
                  <a:srgbClr val="000000"/>
                </a:solidFill>
                <a:latin typeface="Helvetica"/>
                <a:cs typeface="Helvetica"/>
              </a:rPr>
              <a:t>Consistency score</a:t>
            </a:r>
          </a:p>
        </p:txBody>
      </p:sp>
      <p:sp>
        <p:nvSpPr>
          <p:cNvPr id="10" name="TextBox 9"/>
          <p:cNvSpPr txBox="1"/>
          <p:nvPr/>
        </p:nvSpPr>
        <p:spPr>
          <a:xfrm>
            <a:off x="4953000" y="6172243"/>
            <a:ext cx="4191000" cy="276999"/>
          </a:xfrm>
          <a:prstGeom prst="rect">
            <a:avLst/>
          </a:prstGeom>
          <a:noFill/>
        </p:spPr>
        <p:txBody>
          <a:bodyPr wrap="square" rtlCol="0">
            <a:spAutoFit/>
          </a:bodyPr>
          <a:lstStyle/>
          <a:p>
            <a:pPr algn="r"/>
            <a:r>
              <a:rPr lang="en-US" dirty="0">
                <a:solidFill>
                  <a:srgbClr val="000000"/>
                </a:solidFill>
                <a:latin typeface="Georgia"/>
              </a:rPr>
              <a:t>Wang, et al., </a:t>
            </a:r>
            <a:r>
              <a:rPr lang="en-US" i="1" dirty="0" err="1">
                <a:solidFill>
                  <a:srgbClr val="000000"/>
                </a:solidFill>
                <a:latin typeface="Georgia"/>
              </a:rPr>
              <a:t>PLoS</a:t>
            </a:r>
            <a:r>
              <a:rPr lang="en-US" i="1" dirty="0">
                <a:solidFill>
                  <a:srgbClr val="000000"/>
                </a:solidFill>
                <a:latin typeface="Georgia"/>
              </a:rPr>
              <a:t> Computational Biology</a:t>
            </a:r>
            <a:r>
              <a:rPr lang="en-US" dirty="0">
                <a:solidFill>
                  <a:srgbClr val="000000"/>
                </a:solidFill>
                <a:latin typeface="Georgia"/>
              </a:rPr>
              <a:t>, 2015</a:t>
            </a:r>
          </a:p>
        </p:txBody>
      </p:sp>
    </p:spTree>
    <p:extLst>
      <p:ext uri="{BB962C8B-B14F-4D97-AF65-F5344CB8AC3E}">
        <p14:creationId xmlns:p14="http://schemas.microsoft.com/office/powerpoint/2010/main" val="4010456979"/>
      </p:ext>
    </p:extLst>
  </p:cSld>
  <p:clrMapOvr>
    <a:masterClrMapping/>
  </p:clrMapOvr>
  <mc:AlternateContent xmlns:mc="http://schemas.openxmlformats.org/markup-compatibility/2006">
    <mc:Choice xmlns:p14="http://schemas.microsoft.com/office/powerpoint/2010/main" Requires="p14">
      <p:transition spd="slow" p14:dur="2000" advTm="19602"/>
    </mc:Choice>
    <mc:Fallback>
      <p:transition xmlns:p14="http://schemas.microsoft.com/office/powerpoint/2010/main" spd="slow" advTm="19602"/>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90818961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44114"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44115"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sp>
        <p:nvSpPr>
          <p:cNvPr id="19" name="TextBox 18"/>
          <p:cNvSpPr txBox="1"/>
          <p:nvPr/>
        </p:nvSpPr>
        <p:spPr>
          <a:xfrm>
            <a:off x="228600"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sp>
        <p:nvSpPr>
          <p:cNvPr id="26" name="TextBox 25"/>
          <p:cNvSpPr txBox="1"/>
          <p:nvPr/>
        </p:nvSpPr>
        <p:spPr>
          <a:xfrm>
            <a:off x="4953000" y="2999601"/>
            <a:ext cx="4038600" cy="1015663"/>
          </a:xfrm>
          <a:prstGeom prst="rect">
            <a:avLst/>
          </a:prstGeom>
          <a:noFill/>
          <a:ln>
            <a:solidFill>
              <a:schemeClr val="tx2"/>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external principal dynamic pattern (</a:t>
            </a:r>
            <a:r>
              <a:rPr lang="en-US" sz="2000" b="0" dirty="0" err="1">
                <a:solidFill>
                  <a:srgbClr val="004DA4">
                    <a:lumMod val="75000"/>
                  </a:srgbClr>
                </a:solidFill>
                <a:latin typeface="Times New Roman"/>
                <a:cs typeface="Times New Roman"/>
              </a:rPr>
              <a:t>ePDP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p>
        </p:txBody>
      </p:sp>
      <p:graphicFrame>
        <p:nvGraphicFramePr>
          <p:cNvPr id="27" name="Object 26"/>
          <p:cNvGraphicFramePr>
            <a:graphicFrameLocks noChangeAspect="1"/>
          </p:cNvGraphicFramePr>
          <p:nvPr>
            <p:extLst>
              <p:ext uri="{D42A27DB-BD31-4B8C-83A1-F6EECF244321}">
                <p14:modId xmlns:p14="http://schemas.microsoft.com/office/powerpoint/2010/main" val="1526524626"/>
              </p:ext>
            </p:extLst>
          </p:nvPr>
        </p:nvGraphicFramePr>
        <p:xfrm>
          <a:off x="7924800" y="3609201"/>
          <a:ext cx="292317" cy="377825"/>
        </p:xfrm>
        <a:graphic>
          <a:graphicData uri="http://schemas.openxmlformats.org/presentationml/2006/ole">
            <mc:AlternateContent xmlns:mc="http://schemas.openxmlformats.org/markup-compatibility/2006">
              <mc:Choice xmlns:v="urn:schemas-microsoft-com:vml" Requires="v">
                <p:oleObj spid="_x0000_s341022" name="Equation" r:id="rId4" imgW="152400" imgH="190500" progId="Equation.3">
                  <p:embed/>
                </p:oleObj>
              </mc:Choice>
              <mc:Fallback>
                <p:oleObj name="Equation" r:id="rId4" imgW="152400" imgH="190500" progId="Equation.3">
                  <p:embed/>
                  <p:pic>
                    <p:nvPicPr>
                      <p:cNvPr id="0" name=""/>
                      <p:cNvPicPr>
                        <a:picLocks noChangeAspect="1" noChangeArrowheads="1"/>
                      </p:cNvPicPr>
                      <p:nvPr/>
                    </p:nvPicPr>
                    <p:blipFill>
                      <a:blip r:embed="rId5"/>
                      <a:srcRect/>
                      <a:stretch>
                        <a:fillRect/>
                      </a:stretch>
                    </p:blipFill>
                    <p:spPr bwMode="auto">
                      <a:xfrm>
                        <a:off x="7924800" y="3609201"/>
                        <a:ext cx="292317" cy="377825"/>
                      </a:xfrm>
                      <a:prstGeom prst="rect">
                        <a:avLst/>
                      </a:prstGeom>
                      <a:noFill/>
                      <a:extLst/>
                    </p:spPr>
                  </p:pic>
                </p:oleObj>
              </mc:Fallback>
            </mc:AlternateContent>
          </a:graphicData>
        </a:graphic>
      </p:graphicFrame>
      <p:pic>
        <p:nvPicPr>
          <p:cNvPr id="28" name="Picture 3"/>
          <p:cNvPicPr>
            <a:picLocks noChangeAspect="1" noChangeArrowheads="1"/>
          </p:cNvPicPr>
          <p:nvPr/>
        </p:nvPicPr>
        <p:blipFill rotWithShape="1">
          <a:blip r:embed="rId6"/>
          <a:srcRect l="1879" t="40691" b="36666"/>
          <a:stretch/>
        </p:blipFill>
        <p:spPr bwMode="auto">
          <a:xfrm>
            <a:off x="304800" y="4805934"/>
            <a:ext cx="3901796" cy="922963"/>
          </a:xfrm>
          <a:prstGeom prst="rect">
            <a:avLst/>
          </a:prstGeom>
          <a:noFill/>
          <a:ln w="9525">
            <a:noFill/>
            <a:miter lim="800000"/>
            <a:headEnd/>
            <a:tailEnd/>
          </a:ln>
        </p:spPr>
      </p:pic>
      <p:sp>
        <p:nvSpPr>
          <p:cNvPr id="30" name="TextBox 29"/>
          <p:cNvSpPr txBox="1"/>
          <p:nvPr/>
        </p:nvSpPr>
        <p:spPr>
          <a:xfrm>
            <a:off x="1600200" y="4038600"/>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2247900" y="1949845"/>
            <a:ext cx="1400757" cy="104975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7139"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cxnSp>
        <p:nvCxnSpPr>
          <p:cNvPr id="33" name="Straight Arrow Connector 32"/>
          <p:cNvCxnSpPr>
            <a:endCxn id="26" idx="0"/>
          </p:cNvCxnSpPr>
          <p:nvPr/>
        </p:nvCxnSpPr>
        <p:spPr>
          <a:xfrm>
            <a:off x="6134752" y="1914068"/>
            <a:ext cx="837548" cy="108553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872533" y="2348003"/>
            <a:ext cx="1945057" cy="646331"/>
          </a:xfrm>
          <a:prstGeom prst="rect">
            <a:avLst/>
          </a:prstGeom>
          <a:noFill/>
        </p:spPr>
        <p:txBody>
          <a:bodyPr wrap="square" rtlCol="0">
            <a:spAutoFit/>
          </a:bodyPr>
          <a:lstStyle/>
          <a:p>
            <a:pPr defTabSz="457200" fontAlgn="auto">
              <a:spcBef>
                <a:spcPts val="0"/>
              </a:spcBef>
              <a:spcAft>
                <a:spcPts val="0"/>
              </a:spcAft>
            </a:pPr>
            <a:r>
              <a:rPr lang="en-US" sz="1800" b="0" dirty="0">
                <a:solidFill>
                  <a:srgbClr val="1F497D"/>
                </a:solidFill>
                <a:latin typeface="Georgia"/>
              </a:rPr>
              <a:t>Externally driven dynamics</a:t>
            </a:r>
          </a:p>
        </p:txBody>
      </p:sp>
      <p:sp>
        <p:nvSpPr>
          <p:cNvPr id="18" name="TextBox 17"/>
          <p:cNvSpPr txBox="1"/>
          <p:nvPr/>
        </p:nvSpPr>
        <p:spPr>
          <a:xfrm>
            <a:off x="1827129"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747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7" name="Right Arrow 16"/>
          <p:cNvSpPr/>
          <p:nvPr/>
        </p:nvSpPr>
        <p:spPr>
          <a:xfrm rot="5400000">
            <a:off x="7605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pic>
        <p:nvPicPr>
          <p:cNvPr id="20" name="Picture 5"/>
          <p:cNvPicPr>
            <a:picLocks noChangeAspect="1" noChangeArrowheads="1"/>
          </p:cNvPicPr>
          <p:nvPr/>
        </p:nvPicPr>
        <p:blipFill rotWithShape="1">
          <a:blip r:embed="rId7"/>
          <a:srcRect t="42483" r="21888" b="39333"/>
          <a:stretch/>
        </p:blipFill>
        <p:spPr bwMode="auto">
          <a:xfrm>
            <a:off x="4800600" y="4729734"/>
            <a:ext cx="4218995" cy="1006798"/>
          </a:xfrm>
          <a:prstGeom prst="rect">
            <a:avLst/>
          </a:prstGeom>
          <a:noFill/>
          <a:ln w="9525">
            <a:noFill/>
            <a:miter lim="800000"/>
            <a:headEnd/>
            <a:tailEnd/>
          </a:ln>
        </p:spPr>
      </p:pic>
      <p:sp>
        <p:nvSpPr>
          <p:cNvPr id="23" name="TextBox 22"/>
          <p:cNvSpPr txBox="1"/>
          <p:nvPr/>
        </p:nvSpPr>
        <p:spPr>
          <a:xfrm>
            <a:off x="16764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24" name="TextBox 23"/>
          <p:cNvSpPr txBox="1"/>
          <p:nvPr/>
        </p:nvSpPr>
        <p:spPr>
          <a:xfrm>
            <a:off x="67056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578592"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sp>
        <p:nvSpPr>
          <p:cNvPr id="32" name="TextBox 31"/>
          <p:cNvSpPr txBox="1"/>
          <p:nvPr/>
        </p:nvSpPr>
        <p:spPr>
          <a:xfrm rot="16200000">
            <a:off x="4054911" y="5201644"/>
            <a:ext cx="1519178"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ePDP</a:t>
            </a:r>
            <a:r>
              <a:rPr lang="en-US" sz="1400" b="0" dirty="0">
                <a:solidFill>
                  <a:srgbClr val="000000"/>
                </a:solidFill>
                <a:latin typeface="Georgia"/>
              </a:rPr>
              <a:t> expression</a:t>
            </a:r>
          </a:p>
        </p:txBody>
      </p:sp>
      <p:sp>
        <p:nvSpPr>
          <p:cNvPr id="3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B</a:t>
            </a:r>
            <a:r>
              <a:rPr lang="en-US" sz="1600" b="0" dirty="0">
                <a:solidFill>
                  <a:prstClr val="black"/>
                </a:solidFill>
                <a:latin typeface="Helvetica"/>
                <a:cs typeface="Helvetica"/>
              </a:rPr>
              <a:t>. Dimensionality Reduction</a:t>
            </a: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a:t>
                </a:r>
                <a:r>
                  <a:rPr lang="en-US" b="0" kern="0" dirty="0" err="1">
                    <a:solidFill>
                      <a:sysClr val="windowText" lastClr="000000"/>
                    </a:solidFill>
                    <a:latin typeface="Helvetica"/>
                    <a:cs typeface="Helvetica"/>
                  </a:rPr>
                  <a:t>enes</a:t>
                </a:r>
                <a:r>
                  <a:rPr lang="en-US" b="0" kern="0" dirty="0">
                    <a:solidFill>
                      <a:sysClr val="windowText" lastClr="000000"/>
                    </a:solidFill>
                    <a:latin typeface="Helvetica"/>
                    <a:cs typeface="Helvetica"/>
                  </a:rPr>
                  <a:t> of </a:t>
                </a:r>
                <a:r>
                  <a:rPr lang="en-US" b="0" i="1" kern="0" dirty="0">
                    <a:solidFill>
                      <a:sysClr val="windowText" lastClr="000000"/>
                    </a:solidFill>
                    <a:latin typeface="Helvetica"/>
                    <a:cs typeface="Helvetica"/>
                  </a:rPr>
                  <a:t>X</a:t>
                </a: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1798297085"/>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342142"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73472031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342143"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X</a:t>
              </a: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Genes of </a:t>
                </a:r>
                <a:r>
                  <a:rPr lang="en-US" b="0" i="1" kern="0" dirty="0">
                    <a:solidFill>
                      <a:sysClr val="windowText" lastClr="000000"/>
                    </a:solidFill>
                    <a:latin typeface="Helvetica"/>
                    <a:cs typeface="Helvetica"/>
                  </a:rPr>
                  <a:t>U</a:t>
                </a: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818930126"/>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342144"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055471894"/>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342145"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U</a:t>
              </a: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X</a:t>
              </a: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U</a:t>
              </a: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srgbClr val="005C00"/>
                  </a:solidFill>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Internal regulation among genes/meta-genes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A/</a:t>
                </a:r>
                <a:r>
                  <a:rPr lang="en-US" b="0" i="1" dirty="0" err="1">
                    <a:solidFill>
                      <a:prstClr val="black"/>
                    </a:solidFill>
                    <a:latin typeface="Times New Roman"/>
                  </a:rPr>
                  <a:t>Ã</a:t>
                </a:r>
                <a:endParaRPr lang="en-US" b="0" i="1" dirty="0">
                  <a:solidFill>
                    <a:prstClr val="black"/>
                  </a:solidFill>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External regulation from genes/meta-genes in Group </a:t>
                </a:r>
                <a:r>
                  <a:rPr lang="en-US" b="0" i="1" dirty="0">
                    <a:solidFill>
                      <a:prstClr val="black"/>
                    </a:solidFill>
                    <a:latin typeface="Times New Roman"/>
                  </a:rPr>
                  <a:t>U</a:t>
                </a:r>
              </a:p>
              <a:p>
                <a:pPr defTabSz="457200" fontAlgn="auto">
                  <a:spcBef>
                    <a:spcPts val="0"/>
                  </a:spcBef>
                  <a:spcAft>
                    <a:spcPts val="0"/>
                  </a:spcAft>
                </a:pPr>
                <a:r>
                  <a:rPr lang="en-US" b="0" dirty="0">
                    <a:solidFill>
                      <a:prstClr val="black"/>
                    </a:solidFill>
                    <a:latin typeface="Times New Roman"/>
                  </a:rPr>
                  <a:t>to genes/meta-genes in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B/</a:t>
                </a: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42344242"/>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342146"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A</a:t>
            </a:r>
            <a:r>
              <a:rPr lang="en-US" sz="1600" b="0" dirty="0">
                <a:solidFill>
                  <a:srgbClr val="000100"/>
                </a:solidFill>
                <a:latin typeface="Helvetica"/>
                <a:cs typeface="Helvetica"/>
              </a:rPr>
              <a:t>. Gene state-space model</a:t>
            </a:r>
            <a:endParaRPr lang="en-US" sz="1600" b="0" dirty="0">
              <a:solidFill>
                <a:prstClr val="black"/>
              </a:solidFill>
              <a:latin typeface="Helvetic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C</a:t>
            </a:r>
            <a:r>
              <a:rPr lang="en-US" sz="1600" b="0" dirty="0">
                <a:solidFill>
                  <a:srgbClr val="000100"/>
                </a:solidFill>
                <a:latin typeface="Helvetica"/>
                <a:cs typeface="Helvetica"/>
              </a:rPr>
              <a:t>. Meta-gene state-space model</a:t>
            </a:r>
            <a:endParaRPr lang="en-US" sz="1600" b="0" dirty="0">
              <a:solidFill>
                <a:prstClr val="black"/>
              </a:solidFill>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a:solidFill>
                  <a:srgbClr val="9BBB58"/>
                </a:solidFill>
                <a:latin typeface="Times New Roman"/>
                <a:cs typeface="Times New Roman"/>
              </a:rPr>
              <a:t>X</a:t>
            </a:r>
            <a:r>
              <a:rPr lang="en-US" sz="1800" b="0" i="1" baseline="-25000" dirty="0">
                <a:solidFill>
                  <a:prstClr val="black"/>
                </a:solidFill>
                <a:latin typeface="Times New Roman"/>
                <a:cs typeface="Times New Roman"/>
              </a:rPr>
              <a:t>t+1</a:t>
            </a:r>
            <a:r>
              <a:rPr lang="en-US" sz="1800" b="0" i="1" dirty="0">
                <a:solidFill>
                  <a:prstClr val="black"/>
                </a:solidFill>
                <a:latin typeface="Times New Roman"/>
                <a:cs typeface="Times New Roman"/>
              </a:rPr>
              <a:t>=</a:t>
            </a:r>
            <a:r>
              <a:rPr lang="en-US" sz="1800" b="0" i="1" dirty="0" err="1">
                <a:solidFill>
                  <a:srgbClr val="C0504D"/>
                </a:solidFill>
                <a:latin typeface="Times New Roman"/>
                <a:cs typeface="Times New Roman"/>
              </a:rPr>
              <a:t>A</a:t>
            </a:r>
            <a:r>
              <a:rPr lang="en-US" sz="1800" b="0" i="1" dirty="0" err="1">
                <a:solidFill>
                  <a:srgbClr val="9BBB58"/>
                </a:solidFill>
                <a:latin typeface="Times New Roman"/>
                <a:cs typeface="Times New Roman"/>
              </a:rPr>
              <a:t>X</a:t>
            </a:r>
            <a:r>
              <a:rPr lang="en-US" sz="1800" b="0" i="1" baseline="-25000" dirty="0" err="1">
                <a:solidFill>
                  <a:prstClr val="black"/>
                </a:solidFill>
                <a:latin typeface="Times New Roman"/>
                <a:cs typeface="Times New Roman"/>
              </a:rPr>
              <a:t>t</a:t>
            </a:r>
            <a:r>
              <a:rPr lang="en-US" sz="1800" b="0" i="1" dirty="0" err="1">
                <a:solidFill>
                  <a:prstClr val="black"/>
                </a:solidFill>
                <a:latin typeface="Times New Roman"/>
                <a:cs typeface="Times New Roman"/>
              </a:rPr>
              <a:t>+</a:t>
            </a:r>
            <a:r>
              <a:rPr lang="en-US" sz="1800" b="0" i="1" dirty="0" err="1">
                <a:solidFill>
                  <a:srgbClr val="4F81BD"/>
                </a:solidFill>
                <a:latin typeface="Times New Roman"/>
                <a:cs typeface="Times New Roman"/>
              </a:rPr>
              <a:t>B</a:t>
            </a:r>
            <a:r>
              <a:rPr lang="en-US" sz="1800" b="0" i="1" dirty="0" err="1">
                <a:solidFill>
                  <a:srgbClr val="F69546"/>
                </a:solidFill>
                <a:latin typeface="Times New Roman"/>
                <a:cs typeface="Times New Roman"/>
              </a:rPr>
              <a:t>U</a:t>
            </a:r>
            <a:r>
              <a:rPr lang="en-US" sz="1800" b="0" i="1" baseline="-25000" dirty="0" err="1">
                <a:solidFill>
                  <a:prstClr val="black"/>
                </a:solidFill>
                <a:latin typeface="Times New Roman"/>
                <a:cs typeface="Times New Roman"/>
              </a:rPr>
              <a:t>t</a:t>
            </a:r>
            <a:endParaRPr lang="en-US" sz="1800" b="0" i="1" baseline="-25000" dirty="0">
              <a:solidFill>
                <a:prstClr val="black"/>
              </a:solidFill>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D. </a:t>
            </a:r>
            <a:r>
              <a:rPr lang="en-US" sz="1600" b="0" dirty="0">
                <a:solidFill>
                  <a:srgbClr val="FF0000"/>
                </a:solidFill>
                <a:latin typeface="Helvetica"/>
                <a:cs typeface="Helvetica"/>
              </a:rPr>
              <a:t>Internal</a:t>
            </a:r>
            <a:r>
              <a:rPr lang="en-US" sz="1600" b="0" dirty="0">
                <a:solidFill>
                  <a:prstClr val="black"/>
                </a:solidFill>
                <a:latin typeface="Helvetica"/>
                <a:cs typeface="Helvetica"/>
              </a:rPr>
              <a:t>/</a:t>
            </a:r>
            <a:r>
              <a:rPr lang="en-US" sz="1600" b="0" dirty="0">
                <a:solidFill>
                  <a:srgbClr val="254061"/>
                </a:solidFill>
                <a:latin typeface="Helvetica"/>
                <a:cs typeface="Helvetica"/>
              </a:rPr>
              <a:t>External </a:t>
            </a:r>
            <a:r>
              <a:rPr lang="en-US" sz="1600" b="0" dirty="0">
                <a:solidFill>
                  <a:prstClr val="black"/>
                </a:solidFill>
                <a:latin typeface="Helvetica"/>
                <a:cs typeface="Helvetica"/>
              </a:rPr>
              <a:t>Principal Dynamic Patterns (PDPs)</a:t>
            </a: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a:solidFill>
                    <a:srgbClr val="000100"/>
                  </a:solidFill>
                  <a:latin typeface="Calibri"/>
                </a:rPr>
                <a:t>…</a:t>
              </a: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cs typeface="Times New Roman"/>
                </a:rPr>
                <a:t>[</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FF0000"/>
                  </a:solidFill>
                  <a:latin typeface="Times New Roman"/>
                  <a:cs typeface="Times New Roman"/>
                </a:rPr>
                <a:t>λ</a:t>
              </a:r>
              <a:r>
                <a:rPr lang="en-US" sz="1400" b="0" i="1" baseline="-25000" dirty="0" err="1">
                  <a:solidFill>
                    <a:srgbClr val="000000"/>
                  </a:solidFill>
                  <a:latin typeface="Times New Roman"/>
                  <a:cs typeface="Times New Roman"/>
                </a:rPr>
                <a:t>p</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4F81BD"/>
                  </a:solidFill>
                  <a:latin typeface="Times New Roman"/>
                  <a:cs typeface="Times New Roman"/>
                </a:rPr>
                <a:t>σ</a:t>
              </a:r>
              <a:r>
                <a:rPr lang="en-US" sz="1400" b="0" i="1" baseline="-25000" dirty="0" err="1">
                  <a:solidFill>
                    <a:srgbClr val="000000"/>
                  </a:solidFill>
                  <a:latin typeface="Times New Roman"/>
                  <a:cs typeface="Times New Roman"/>
                </a:rPr>
                <a:t>q</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4F81BD"/>
                  </a:solidFill>
                  <a:latin typeface="Times New Roman"/>
                  <a:cs typeface="Times New Roman"/>
                </a:rPr>
                <a:t>EXT</a:t>
              </a:r>
              <a:r>
                <a:rPr lang="en-US" sz="1800" b="0" i="1" dirty="0">
                  <a:solidFill>
                    <a:prstClr val="black"/>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1      </a:t>
              </a:r>
              <a:r>
                <a:rPr lang="en-US" sz="1800" b="0" i="1" dirty="0">
                  <a:solidFill>
                    <a:srgbClr val="4F81BD"/>
                  </a:solidFill>
                  <a:latin typeface="Times New Roman"/>
                  <a:cs typeface="Times New Roman"/>
                </a:rPr>
                <a:t>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2</a:t>
              </a:r>
              <a:r>
                <a:rPr lang="en-US" sz="1800" b="0" i="1" baseline="-25000" dirty="0">
                  <a:solidFill>
                    <a:srgbClr val="F69546"/>
                  </a:solidFill>
                  <a:latin typeface="Times New Roman"/>
                  <a:cs typeface="Times New Roman"/>
                </a:rPr>
                <a:t> </a:t>
              </a:r>
              <a:r>
                <a:rPr lang="en-US" sz="1800" b="0" i="1" baseline="-25000" dirty="0">
                  <a:solidFill>
                    <a:srgbClr val="C0504D"/>
                  </a:solidFill>
                  <a:latin typeface="Times New Roman"/>
                  <a:cs typeface="Times New Roman"/>
                </a:rPr>
                <a:t>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E. </a:t>
            </a:r>
            <a:r>
              <a:rPr lang="en-US" sz="1600" b="0" dirty="0">
                <a:solidFill>
                  <a:prstClr val="black"/>
                </a:solidFill>
                <a:latin typeface="Helvetica"/>
                <a:cs typeface="Helvetica"/>
              </a:rPr>
              <a:t>Gene’s </a:t>
            </a:r>
            <a:r>
              <a:rPr lang="en-US" sz="1600" b="0" dirty="0">
                <a:solidFill>
                  <a:srgbClr val="9B4240"/>
                </a:solidFill>
                <a:latin typeface="Helvetica"/>
                <a:cs typeface="Helvetica"/>
              </a:rPr>
              <a:t>internal (INT) </a:t>
            </a:r>
            <a:r>
              <a:rPr lang="en-US" sz="1600" b="0" dirty="0">
                <a:solidFill>
                  <a:prstClr val="black"/>
                </a:solidFill>
                <a:latin typeface="Helvetica"/>
                <a:cs typeface="Helvetica"/>
              </a:rPr>
              <a:t>and </a:t>
            </a:r>
            <a:r>
              <a:rPr lang="en-US" sz="1600" b="0" dirty="0">
                <a:solidFill>
                  <a:srgbClr val="4F81BD"/>
                </a:solidFill>
                <a:latin typeface="Helvetica"/>
                <a:cs typeface="Helvetica"/>
              </a:rPr>
              <a:t>external (EXT)</a:t>
            </a:r>
            <a:r>
              <a:rPr lang="en-US" sz="1600" b="0" dirty="0">
                <a:solidFill>
                  <a:prstClr val="black"/>
                </a:solidFill>
                <a:latin typeface="Helvetica"/>
                <a:cs typeface="Helvetica"/>
              </a:rPr>
              <a:t> driven expression dynamics composed of PDPs</a:t>
            </a: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C0504D"/>
                    </a:solidFill>
                    <a:latin typeface="Times New Roman"/>
                    <a:cs typeface="Times New Roman"/>
                  </a:rPr>
                  <a:t>INT</a:t>
                </a:r>
                <a:r>
                  <a:rPr lang="en-US" sz="1800" b="0" i="1" dirty="0">
                    <a:solidFill>
                      <a:prstClr val="black"/>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1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2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180" name="Title 1"/>
          <p:cNvSpPr>
            <a:spLocks noGrp="1"/>
          </p:cNvSpPr>
          <p:nvPr>
            <p:ph type="title"/>
          </p:nvPr>
        </p:nvSpPr>
        <p:spPr>
          <a:xfrm>
            <a:off x="3398427" y="0"/>
            <a:ext cx="2299946" cy="686444"/>
          </a:xfrm>
        </p:spPr>
        <p:txBody>
          <a:bodyPr>
            <a:normAutofit fontScale="90000"/>
          </a:bodyPr>
          <a:lstStyle/>
          <a:p>
            <a:r>
              <a:rPr lang="en-US" dirty="0" smtClean="0"/>
              <a:t>Flowchart</a:t>
            </a:r>
            <a:endParaRPr lang="en-US" dirty="0"/>
          </a:p>
        </p:txBody>
      </p:sp>
    </p:spTree>
    <p:extLst>
      <p:ext uri="{BB962C8B-B14F-4D97-AF65-F5344CB8AC3E}">
        <p14:creationId xmlns:p14="http://schemas.microsoft.com/office/powerpoint/2010/main" val="1973475248"/>
      </p:ext>
    </p:extLst>
  </p:cSld>
  <p:clrMapOvr>
    <a:masterClrMapping/>
  </p:clrMapOvr>
  <mc:AlternateContent xmlns:mc="http://schemas.openxmlformats.org/markup-compatibility/2006" xmlns:p14="http://schemas.microsoft.com/office/powerpoint/2010/main">
    <mc:Choice Requires="p14">
      <p:transition spd="slow" p14:dur="2000" advTm="45202"/>
    </mc:Choice>
    <mc:Fallback xmlns="">
      <p:transition xmlns:p14="http://schemas.microsoft.com/office/powerpoint/2010/main" spd="slow" advTm="45202"/>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39"/>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pic>
        <p:nvPicPr>
          <p:cNvPr id="3" name="Picture 2" descr="S2 Fig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 y="2727108"/>
            <a:ext cx="7025378" cy="3795677"/>
          </a:xfrm>
          <a:prstGeom prst="rect">
            <a:avLst/>
          </a:prstGeom>
        </p:spPr>
      </p:pic>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6"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5722099" y="4706257"/>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rgbClr val="000000">
                    <a:lumMod val="50000"/>
                    <a:lumOff val="50000"/>
                  </a:srgbClr>
                </a:solidFill>
                <a:latin typeface="Calibri" charset="0"/>
              </a:rPr>
              <a:t>[Wang et al. </a:t>
            </a:r>
            <a:r>
              <a:rPr lang="en-US" sz="1100" b="0" i="1" dirty="0" smtClean="0">
                <a:solidFill>
                  <a:srgbClr val="000000">
                    <a:lumMod val="50000"/>
                    <a:lumOff val="50000"/>
                  </a:srgbClr>
                </a:solidFill>
                <a:latin typeface="Calibri" charset="0"/>
              </a:rPr>
              <a:t>PLOS CB</a:t>
            </a:r>
            <a:r>
              <a:rPr lang="en-US" sz="1100" b="0" dirty="0" smtClean="0">
                <a:solidFill>
                  <a:srgbClr val="000000">
                    <a:lumMod val="50000"/>
                    <a:lumOff val="50000"/>
                  </a:srgbClr>
                </a:solidFill>
                <a:latin typeface="Calibri" charset="0"/>
              </a:rPr>
              <a:t> (in revision, ‘15)]</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9212458"/>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918175356"/>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Building Regulatory Models </a:t>
            </a:r>
            <a:br>
              <a:rPr lang="en-US" dirty="0" smtClean="0"/>
            </a:br>
            <a:r>
              <a:rPr lang="en-US" dirty="0" smtClean="0"/>
              <a:t>from Large-scale RNA-</a:t>
            </a:r>
            <a:r>
              <a:rPr lang="en-US" dirty="0" err="1" smtClean="0"/>
              <a:t>seq</a:t>
            </a:r>
            <a:r>
              <a:rPr lang="en-US" dirty="0" smtClean="0"/>
              <a:t> </a:t>
            </a:r>
            <a:r>
              <a:rPr lang="en-US" dirty="0" smtClean="0"/>
              <a:t>Data v </a:t>
            </a:r>
            <a:r>
              <a:rPr lang="en-US" dirty="0">
                <a:latin typeface="Arial" charset="0"/>
                <a:ea typeface="ＭＳ Ｐゴシック" charset="0"/>
                <a:cs typeface="ＭＳ Ｐゴシック" charset="0"/>
              </a:rPr>
              <a:t>Privacy Aspects of Large-scale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Analysis</a:t>
            </a:r>
            <a:endParaRPr lang="en-US" dirty="0"/>
          </a:p>
        </p:txBody>
      </p:sp>
      <p:sp>
        <p:nvSpPr>
          <p:cNvPr id="3" name="Content Placeholder 2"/>
          <p:cNvSpPr>
            <a:spLocks noGrp="1"/>
          </p:cNvSpPr>
          <p:nvPr>
            <p:ph idx="1"/>
          </p:nvPr>
        </p:nvSpPr>
        <p:spPr/>
        <p:txBody>
          <a:bodyPr/>
          <a:lstStyle/>
          <a:p>
            <a:r>
              <a:rPr lang="en-US" dirty="0" smtClean="0"/>
              <a:t>Boolean logical model</a:t>
            </a:r>
            <a:endParaRPr lang="en-US" dirty="0"/>
          </a:p>
        </p:txBody>
      </p:sp>
      <p:sp>
        <p:nvSpPr>
          <p:cNvPr id="4" name="Content Placeholder 3"/>
          <p:cNvSpPr>
            <a:spLocks noGrp="1"/>
          </p:cNvSpPr>
          <p:nvPr>
            <p:ph sz="half" idx="4294967295"/>
          </p:nvPr>
        </p:nvSpPr>
        <p:spPr>
          <a:xfrm>
            <a:off x="5334000" y="1981200"/>
            <a:ext cx="3810000" cy="4638675"/>
          </a:xfrm>
        </p:spPr>
        <p:txBody>
          <a:bodyPr/>
          <a:lstStyle/>
          <a:p>
            <a:r>
              <a:rPr lang="en-US" dirty="0" smtClean="0"/>
              <a:t>Continuous model</a:t>
            </a:r>
            <a:endParaRPr lang="en-US" dirty="0"/>
          </a:p>
        </p:txBody>
      </p:sp>
      <p:pic>
        <p:nvPicPr>
          <p:cNvPr id="5" name="Picture 4"/>
          <p:cNvPicPr>
            <a:picLocks noChangeAspect="1"/>
          </p:cNvPicPr>
          <p:nvPr/>
        </p:nvPicPr>
        <p:blipFill>
          <a:blip r:embed="rId2"/>
          <a:stretch>
            <a:fillRect/>
          </a:stretch>
        </p:blipFill>
        <p:spPr>
          <a:xfrm>
            <a:off x="289612" y="2945040"/>
            <a:ext cx="3987800" cy="3187700"/>
          </a:xfrm>
          <a:prstGeom prst="rect">
            <a:avLst/>
          </a:prstGeom>
        </p:spPr>
      </p:pic>
      <p:sp>
        <p:nvSpPr>
          <p:cNvPr id="6" name="TextBox 5"/>
          <p:cNvSpPr txBox="1"/>
          <p:nvPr/>
        </p:nvSpPr>
        <p:spPr>
          <a:xfrm>
            <a:off x="343304" y="6136413"/>
            <a:ext cx="2297023" cy="276999"/>
          </a:xfrm>
          <a:prstGeom prst="rect">
            <a:avLst/>
          </a:prstGeom>
          <a:noFill/>
        </p:spPr>
        <p:txBody>
          <a:bodyPr wrap="none" rtlCol="0">
            <a:spAutoFit/>
          </a:bodyPr>
          <a:lstStyle/>
          <a:p>
            <a:pPr defTabSz="914400" fontAlgn="base">
              <a:spcBef>
                <a:spcPct val="0"/>
              </a:spcBef>
              <a:spcAft>
                <a:spcPct val="0"/>
              </a:spcAft>
            </a:pPr>
            <a:r>
              <a:rPr lang="en-US" sz="1200" dirty="0" err="1">
                <a:solidFill>
                  <a:srgbClr val="7F7F7F"/>
                </a:solidFill>
                <a:latin typeface="Arial" charset="0"/>
                <a:ea typeface="ＭＳ Ｐゴシック" charset="0"/>
                <a:cs typeface="ＭＳ Ｐゴシック" charset="0"/>
              </a:rPr>
              <a:t>Istrail</a:t>
            </a:r>
            <a:r>
              <a:rPr lang="en-US" sz="1200" dirty="0">
                <a:solidFill>
                  <a:srgbClr val="7F7F7F"/>
                </a:solidFill>
                <a:latin typeface="Arial" charset="0"/>
                <a:ea typeface="ＭＳ Ｐゴシック" charset="0"/>
                <a:cs typeface="ＭＳ Ｐゴシック" charset="0"/>
              </a:rPr>
              <a:t> &amp; Davidson, PNAS, ‘04 </a:t>
            </a:r>
          </a:p>
        </p:txBody>
      </p:sp>
      <p:pic>
        <p:nvPicPr>
          <p:cNvPr id="7" name="Picture 3" descr="D:\kuloth\2015\Jan\28-01-2015\nrg_aop\slides_img\nrg3885-f3.jpg"/>
          <p:cNvPicPr>
            <a:picLocks noChangeAspect="1" noChangeArrowheads="1"/>
          </p:cNvPicPr>
          <p:nvPr/>
        </p:nvPicPr>
        <p:blipFill rotWithShape="1">
          <a:blip r:embed="rId3">
            <a:extLst>
              <a:ext uri="{28A0092B-C50C-407E-A947-70E740481C1C}">
                <a14:useLocalDpi xmlns:a14="http://schemas.microsoft.com/office/drawing/2010/main" val="0"/>
              </a:ext>
            </a:extLst>
          </a:blip>
          <a:srcRect l="72429" t="43619" b="16643"/>
          <a:stretch/>
        </p:blipFill>
        <p:spPr bwMode="auto">
          <a:xfrm>
            <a:off x="4737203" y="2944409"/>
            <a:ext cx="2952168" cy="32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05857" y="6050608"/>
            <a:ext cx="3742806"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F7F7F"/>
                </a:solidFill>
                <a:latin typeface="Arial" charset="0"/>
                <a:ea typeface="ＭＳ Ｐゴシック" charset="0"/>
                <a:cs typeface="ＭＳ Ｐゴシック" charset="0"/>
              </a:rPr>
              <a:t>Nicolas Le </a:t>
            </a:r>
            <a:r>
              <a:rPr lang="en-US" sz="1200" dirty="0" err="1">
                <a:solidFill>
                  <a:srgbClr val="7F7F7F"/>
                </a:solidFill>
                <a:latin typeface="Arial" charset="0"/>
                <a:ea typeface="ＭＳ Ｐゴシック" charset="0"/>
                <a:cs typeface="ＭＳ Ｐゴシック" charset="0"/>
              </a:rPr>
              <a:t>Novère</a:t>
            </a:r>
            <a:r>
              <a:rPr lang="en-US" sz="1200" dirty="0">
                <a:solidFill>
                  <a:srgbClr val="7F7F7F"/>
                </a:solidFill>
                <a:latin typeface="Arial" charset="0"/>
                <a:ea typeface="ＭＳ Ｐゴシック" charset="0"/>
                <a:cs typeface="ＭＳ Ｐゴシック" charset="0"/>
              </a:rPr>
              <a:t>, Nature Reviews Genetics, ‘15</a:t>
            </a:r>
          </a:p>
        </p:txBody>
      </p:sp>
      <p:sp>
        <p:nvSpPr>
          <p:cNvPr id="9" name="Rectangle 8"/>
          <p:cNvSpPr/>
          <p:nvPr/>
        </p:nvSpPr>
        <p:spPr>
          <a:xfrm>
            <a:off x="2336800" y="5970882"/>
            <a:ext cx="4572000" cy="2062103"/>
          </a:xfrm>
          <a:prstGeom prst="rect">
            <a:avLst/>
          </a:prstGeom>
        </p:spPr>
        <p:txBody>
          <a:bodyPr>
            <a:spAutoFit/>
          </a:bodyPr>
          <a:lstStyle/>
          <a:p>
            <a:pPr>
              <a:defRPr/>
            </a:pPr>
            <a:r>
              <a:rPr lang="en-US" sz="1600" dirty="0"/>
              <a:t>Large magnitude of RNA-</a:t>
            </a:r>
            <a:r>
              <a:rPr lang="en-US" sz="1600" dirty="0" err="1"/>
              <a:t>seq</a:t>
            </a:r>
            <a:r>
              <a:rPr lang="en-US" sz="1600" dirty="0"/>
              <a:t> data generated</a:t>
            </a:r>
          </a:p>
          <a:p>
            <a:pPr lvl="1">
              <a:defRPr/>
            </a:pPr>
            <a:r>
              <a:rPr lang="en-US" sz="1600" dirty="0"/>
              <a:t>ENCODE, </a:t>
            </a:r>
            <a:r>
              <a:rPr lang="en-US" sz="1600" dirty="0" err="1"/>
              <a:t>modENCODE</a:t>
            </a:r>
            <a:r>
              <a:rPr lang="en-US" sz="1600" dirty="0"/>
              <a:t>, TCGA, </a:t>
            </a:r>
            <a:r>
              <a:rPr lang="en-US" sz="1600" dirty="0" err="1"/>
              <a:t>GTEx</a:t>
            </a:r>
            <a:r>
              <a:rPr lang="en-US" sz="1600" dirty="0"/>
              <a:t>, Roadmap, </a:t>
            </a:r>
            <a:r>
              <a:rPr lang="en-US" sz="1600" dirty="0" err="1"/>
              <a:t>psychENCODE</a:t>
            </a:r>
            <a:r>
              <a:rPr lang="en-US" sz="1600" dirty="0"/>
              <a:t>, etc.</a:t>
            </a:r>
          </a:p>
          <a:p>
            <a:pPr>
              <a:defRPr/>
            </a:pPr>
            <a:r>
              <a:rPr lang="en-US" sz="1600" dirty="0"/>
              <a:t>Mostly the data is about the phenotype (e.g., cancer gene expression), but the individual information often comes along as collateral</a:t>
            </a:r>
          </a:p>
          <a:p>
            <a:pPr lvl="1">
              <a:defRPr/>
            </a:pPr>
            <a:r>
              <a:rPr lang="en-US" sz="1600" dirty="0"/>
              <a:t>Maybe we can separate private info but couple it with the public presentation?</a:t>
            </a:r>
          </a:p>
        </p:txBody>
      </p:sp>
    </p:spTree>
    <p:extLst>
      <p:ext uri="{BB962C8B-B14F-4D97-AF65-F5344CB8AC3E}">
        <p14:creationId xmlns:p14="http://schemas.microsoft.com/office/powerpoint/2010/main" val="3206569704"/>
      </p:ext>
    </p:extLst>
  </p:cSld>
  <p:clrMapOvr>
    <a:masterClrMapping/>
  </p:clrMapOvr>
  <p:transition xmlns:p14="http://schemas.microsoft.com/office/powerpoint/2010/main" advTm="34007"/>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cs typeface="Helvetica"/>
              </a:rPr>
              <a:t>Different </a:t>
            </a:r>
            <a:r>
              <a:rPr lang="en-US" sz="1400" b="0" dirty="0" err="1" smtClean="0">
                <a:solidFill>
                  <a:srgbClr val="000090"/>
                </a:solidFill>
                <a:latin typeface="Helvetica"/>
                <a:cs typeface="Helvetica"/>
              </a:rPr>
              <a:t>ePDP</a:t>
            </a:r>
            <a:r>
              <a:rPr lang="en-US" sz="1400" b="0" dirty="0" smtClean="0">
                <a:solidFill>
                  <a:srgbClr val="000090"/>
                </a:solidFill>
                <a:latin typeface="Helvetica"/>
                <a:cs typeface="Helvetica"/>
              </a:rPr>
              <a:t> canonical trajectories</a:t>
            </a:r>
            <a:endParaRPr lang="en-US" sz="1400" b="0" dirty="0">
              <a:solidFill>
                <a:srgbClr val="000090"/>
              </a:solidFill>
              <a:latin typeface="Helvetic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1</a:t>
                </a:r>
                <a:r>
                  <a:rPr lang="en-US" b="0" kern="0" baseline="30000" dirty="0" smtClean="0">
                    <a:solidFill>
                      <a:sysClr val="windowText" lastClr="000000"/>
                    </a:solidFill>
                    <a:latin typeface="Helvetica"/>
                    <a:cs typeface="Helvetica"/>
                  </a:rPr>
                  <a:t>st</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2</a:t>
                </a:r>
                <a:r>
                  <a:rPr lang="en-US" b="0" kern="0" baseline="30000" dirty="0" smtClean="0">
                    <a:solidFill>
                      <a:sysClr val="windowText" lastClr="000000"/>
                    </a:solidFill>
                    <a:latin typeface="Helvetica"/>
                    <a:cs typeface="Helvetica"/>
                  </a:rPr>
                  <a:t>nd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3</a:t>
                </a:r>
                <a:r>
                  <a:rPr lang="en-US" b="0" kern="0" baseline="30000" dirty="0" smtClean="0">
                    <a:solidFill>
                      <a:sysClr val="windowText" lastClr="000000"/>
                    </a:solidFill>
                    <a:latin typeface="Helvetica"/>
                    <a:cs typeface="Helvetica"/>
                  </a:rPr>
                  <a:t>rd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4</a:t>
                </a:r>
                <a:r>
                  <a:rPr lang="en-US" b="0" kern="0" baseline="30000" dirty="0" smtClean="0">
                    <a:solidFill>
                      <a:sysClr val="windowText" lastClr="000000"/>
                    </a:solidFill>
                    <a:latin typeface="Helvetica"/>
                    <a:cs typeface="Helvetica"/>
                  </a:rPr>
                  <a:t>th</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cs typeface="Helvetica"/>
                  </a:rPr>
                  <a:t>Expression</a:t>
                </a:r>
                <a:endParaRPr lang="en-US" sz="1050" b="0"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Worm’s effective state space model</a:t>
            </a:r>
            <a:endParaRPr lang="en-US" sz="1400" b="0" dirty="0">
              <a:solidFill>
                <a:prstClr val="black"/>
              </a:solidFill>
              <a:latin typeface="Helvetic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cs typeface="Helvetica"/>
              </a:rPr>
              <a:t>Similar </a:t>
            </a:r>
            <a:r>
              <a:rPr lang="en-US" sz="1400" b="0" dirty="0" err="1" smtClean="0">
                <a:solidFill>
                  <a:srgbClr val="FF0000"/>
                </a:solidFill>
                <a:latin typeface="Helvetica"/>
                <a:cs typeface="Helvetica"/>
              </a:rPr>
              <a:t>iPDP</a:t>
            </a:r>
            <a:r>
              <a:rPr lang="en-US" sz="1400" b="0" dirty="0" smtClean="0">
                <a:solidFill>
                  <a:srgbClr val="FF0000"/>
                </a:solidFill>
                <a:latin typeface="Helvetica"/>
                <a:cs typeface="Helvetica"/>
              </a:rPr>
              <a:t> canonical trajectories</a:t>
            </a:r>
            <a:endParaRPr lang="en-US" sz="1400" b="0" dirty="0">
              <a:solidFill>
                <a:srgbClr val="FF0000"/>
              </a:solidFill>
              <a:latin typeface="Helvetic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Fly’s effective state space model</a:t>
            </a:r>
            <a:endParaRPr lang="en-US" sz="1400" b="0" dirty="0">
              <a:solidFill>
                <a:prstClr val="black"/>
              </a:solidFill>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2209444899"/>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348195"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181310599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348196"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827083023"/>
      </p:ext>
    </p:extLst>
  </p:cSld>
  <p:clrMapOvr>
    <a:masterClrMapping/>
  </p:clrMapOvr>
  <mc:AlternateContent xmlns:mc="http://schemas.openxmlformats.org/markup-compatibility/2006" xmlns:p14="http://schemas.microsoft.com/office/powerpoint/2010/main">
    <mc:Choice Requires="p14">
      <p:transition spd="slow" p14:dur="2000" advTm="77264"/>
    </mc:Choice>
    <mc:Fallback xmlns="">
      <p:transition xmlns:p14="http://schemas.microsoft.com/office/powerpoint/2010/main" spd="slow" advTm="77264"/>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9" name="Rectangle 18"/>
          <p:cNvSpPr/>
          <p:nvPr/>
        </p:nvSpPr>
        <p:spPr>
          <a:xfrm>
            <a:off x="122466" y="3026832"/>
            <a:ext cx="5483784" cy="1015663"/>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3467235971"/>
              </p:ext>
            </p:extLst>
          </p:nvPr>
        </p:nvGraphicFramePr>
        <p:xfrm>
          <a:off x="122466" y="1407090"/>
          <a:ext cx="6096000" cy="741680"/>
        </p:xfrm>
        <a:graphic>
          <a:graphicData uri="http://schemas.openxmlformats.org/drawingml/2006/table">
            <a:tbl>
              <a:tblPr firstRow="1" bandRow="1">
                <a:tableStyleId>{5C22544A-7EE6-4342-B048-85BDC9FD1C3A}</a:tableStyleId>
              </a:tblPr>
              <a:tblGrid>
                <a:gridCol w="3637542"/>
                <a:gridCol w="1343759"/>
                <a:gridCol w="1114699"/>
              </a:tblGrid>
              <a:tr h="370840">
                <a:tc>
                  <a:txBody>
                    <a:bodyPr/>
                    <a:lstStyle/>
                    <a:p>
                      <a:r>
                        <a:rPr lang="en-US" dirty="0" err="1" smtClean="0"/>
                        <a:t>iPDP</a:t>
                      </a:r>
                      <a:r>
                        <a:rPr lang="en-US" baseline="0" dirty="0" smtClean="0"/>
                        <a:t> </a:t>
                      </a:r>
                      <a:r>
                        <a:rPr lang="en-US" baseline="0" dirty="0" err="1" smtClean="0"/>
                        <a:t>coeffs</a:t>
                      </a:r>
                      <a:r>
                        <a:rPr lang="en-US" baseline="0" dirty="0" smtClean="0"/>
                        <a:t> &gt;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Ribosomal</a:t>
                      </a:r>
                      <a:r>
                        <a:rPr lang="en-US" baseline="0" dirty="0" smtClean="0"/>
                        <a:t> genes</a:t>
                      </a:r>
                      <a:endParaRPr lang="en-US" dirty="0"/>
                    </a:p>
                  </a:txBody>
                  <a:tcPr/>
                </a:tc>
                <a:tc>
                  <a:txBody>
                    <a:bodyPr/>
                    <a:lstStyle/>
                    <a:p>
                      <a:r>
                        <a:rPr lang="en-US" i="1" dirty="0" smtClean="0"/>
                        <a:t>p</a:t>
                      </a:r>
                      <a:r>
                        <a:rPr lang="en-US" dirty="0" smtClean="0"/>
                        <a:t>&lt;0.001</a:t>
                      </a:r>
                      <a:endParaRPr lang="en-US" dirty="0"/>
                    </a:p>
                  </a:txBody>
                  <a:tcPr/>
                </a:tc>
                <a:tc>
                  <a:txBody>
                    <a:bodyPr/>
                    <a:lstStyle/>
                    <a:p>
                      <a:r>
                        <a:rPr lang="en-US" i="1" dirty="0" smtClean="0"/>
                        <a:t>p</a:t>
                      </a:r>
                      <a:r>
                        <a:rPr lang="en-US" dirty="0" smtClean="0"/>
                        <a:t>&lt;2.2e-16</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206311953"/>
              </p:ext>
            </p:extLst>
          </p:nvPr>
        </p:nvGraphicFramePr>
        <p:xfrm>
          <a:off x="122466" y="4853935"/>
          <a:ext cx="6096000" cy="741680"/>
        </p:xfrm>
        <a:graphic>
          <a:graphicData uri="http://schemas.openxmlformats.org/drawingml/2006/table">
            <a:tbl>
              <a:tblPr firstRow="1" bandRow="1">
                <a:tableStyleId>{5C22544A-7EE6-4342-B048-85BDC9FD1C3A}</a:tableStyleId>
              </a:tblPr>
              <a:tblGrid>
                <a:gridCol w="4060918"/>
                <a:gridCol w="938790"/>
                <a:gridCol w="1096292"/>
              </a:tblGrid>
              <a:tr h="370840">
                <a:tc>
                  <a:txBody>
                    <a:bodyPr/>
                    <a:lstStyle/>
                    <a:p>
                      <a:r>
                        <a:rPr lang="en-US" dirty="0" err="1" smtClean="0"/>
                        <a:t>iPDP</a:t>
                      </a:r>
                      <a:r>
                        <a:rPr lang="en-US" baseline="0" dirty="0" smtClean="0"/>
                        <a:t> </a:t>
                      </a:r>
                      <a:r>
                        <a:rPr lang="en-US" baseline="0" dirty="0" err="1" smtClean="0"/>
                        <a:t>coeffs</a:t>
                      </a:r>
                      <a:r>
                        <a:rPr lang="en-US" baseline="0" dirty="0" smtClean="0"/>
                        <a:t> &lt;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Signaling genes</a:t>
                      </a:r>
                      <a:endParaRPr lang="en-US" dirty="0"/>
                    </a:p>
                  </a:txBody>
                  <a:tcPr/>
                </a:tc>
                <a:tc>
                  <a:txBody>
                    <a:bodyPr/>
                    <a:lstStyle/>
                    <a:p>
                      <a:r>
                        <a:rPr lang="en-US" i="1" dirty="0" smtClean="0"/>
                        <a:t>p</a:t>
                      </a:r>
                      <a:r>
                        <a:rPr lang="en-US" dirty="0" smtClean="0"/>
                        <a:t>&lt;7e-4</a:t>
                      </a:r>
                      <a:endParaRPr lang="en-US" dirty="0"/>
                    </a:p>
                  </a:txBody>
                  <a:tcPr/>
                </a:tc>
                <a:tc>
                  <a:txBody>
                    <a:bodyPr/>
                    <a:lstStyle/>
                    <a:p>
                      <a:r>
                        <a:rPr lang="en-US" i="1" dirty="0" smtClean="0"/>
                        <a:t>p</a:t>
                      </a:r>
                      <a:r>
                        <a:rPr lang="en-US" dirty="0" smtClean="0"/>
                        <a:t>&lt;6e-4</a:t>
                      </a:r>
                      <a:endParaRPr lang="en-US" dirty="0"/>
                    </a:p>
                  </a:txBody>
                  <a:tcPr/>
                </a:tc>
              </a:tr>
            </a:tbl>
          </a:graphicData>
        </a:graphic>
      </p:graphicFrame>
      <p:grpSp>
        <p:nvGrpSpPr>
          <p:cNvPr id="17" name="Group 16"/>
          <p:cNvGrpSpPr/>
          <p:nvPr/>
        </p:nvGrpSpPr>
        <p:grpSpPr>
          <a:xfrm>
            <a:off x="5981470" y="1683051"/>
            <a:ext cx="3162530" cy="3347023"/>
            <a:chOff x="5572523" y="993080"/>
            <a:chExt cx="3162530" cy="3347023"/>
          </a:xfrm>
        </p:grpSpPr>
        <p:pic>
          <p:nvPicPr>
            <p:cNvPr id="7" name="Picture 6" descr="boxplot_fly_ribosome_coeff_cons_vs_spec.pdf"/>
            <p:cNvPicPr>
              <a:picLocks noChangeAspect="1"/>
            </p:cNvPicPr>
            <p:nvPr/>
          </p:nvPicPr>
          <p:blipFill rotWithShape="1">
            <a:blip r:embed="rId3">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16" name="TextBox 15"/>
            <p:cNvSpPr txBox="1"/>
            <p:nvPr/>
          </p:nvSpPr>
          <p:spPr>
            <a:xfrm>
              <a:off x="6491053" y="3632545"/>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   </a:t>
              </a:r>
              <a:r>
                <a:rPr lang="en-US" sz="1800" b="0" dirty="0" err="1" smtClean="0">
                  <a:solidFill>
                    <a:prstClr val="black"/>
                  </a:solidFill>
                  <a:latin typeface="Calibri"/>
                </a:rPr>
                <a:t>iPDPs</a:t>
              </a:r>
              <a:r>
                <a:rPr lang="en-US" sz="1800" b="0" dirty="0" smtClean="0">
                  <a:solidFill>
                    <a:prstClr val="black"/>
                  </a:solidFill>
                  <a:latin typeface="Calibri"/>
                </a:rPr>
                <a:t>          </a:t>
              </a:r>
              <a:r>
                <a:rPr lang="en-US" sz="1800" b="0" dirty="0" err="1" smtClean="0">
                  <a:solidFill>
                    <a:prstClr val="black"/>
                  </a:solidFill>
                  <a:latin typeface="Calibri"/>
                </a:rPr>
                <a:t>ePDPs</a:t>
              </a:r>
              <a:endParaRPr lang="en-US" sz="1800" b="0" dirty="0" smtClean="0">
                <a:solidFill>
                  <a:prstClr val="black"/>
                </a:solidFill>
                <a:latin typeface="Calibri"/>
              </a:endParaRPr>
            </a:p>
          </p:txBody>
        </p:sp>
        <p:sp>
          <p:nvSpPr>
            <p:cNvPr id="21" name="TextBox 20"/>
            <p:cNvSpPr txBox="1"/>
            <p:nvPr/>
          </p:nvSpPr>
          <p:spPr>
            <a:xfrm rot="16200000">
              <a:off x="4572152" y="2459169"/>
              <a:ext cx="2647073"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rPr>
                <a:t>Coefficients of </a:t>
              </a:r>
              <a:r>
                <a:rPr lang="en-US" sz="1800" dirty="0" smtClean="0">
                  <a:solidFill>
                    <a:prstClr val="black"/>
                  </a:solidFill>
                  <a:latin typeface="Calibri"/>
                </a:rPr>
                <a:t>ribosomal</a:t>
              </a:r>
              <a:r>
                <a:rPr lang="en-US" sz="1800" b="0" dirty="0" smtClean="0">
                  <a:solidFill>
                    <a:prstClr val="black"/>
                  </a:solidFill>
                  <a:latin typeface="Calibri"/>
                </a:rPr>
                <a:t> related genes (absolute)</a:t>
              </a:r>
              <a:endParaRPr lang="en-US" sz="1800" b="0" dirty="0">
                <a:solidFill>
                  <a:prstClr val="black"/>
                </a:solidFill>
                <a:latin typeface="Calibri"/>
              </a:endParaRPr>
            </a:p>
          </p:txBody>
        </p:sp>
      </p:grpSp>
      <p:sp>
        <p:nvSpPr>
          <p:cNvPr id="24" name="Right Arrow 23"/>
          <p:cNvSpPr/>
          <p:nvPr/>
        </p:nvSpPr>
        <p:spPr>
          <a:xfrm rot="5400000">
            <a:off x="2578217" y="2319509"/>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5" name="Right Arrow 24"/>
          <p:cNvSpPr/>
          <p:nvPr/>
        </p:nvSpPr>
        <p:spPr>
          <a:xfrm rot="16200000">
            <a:off x="2559809" y="4106741"/>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Arrow Connector 26"/>
          <p:cNvCxnSpPr/>
          <p:nvPr/>
        </p:nvCxnSpPr>
        <p:spPr>
          <a:xfrm>
            <a:off x="6218466" y="1932479"/>
            <a:ext cx="923702" cy="2162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22466" y="5593859"/>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 </a:t>
            </a:r>
            <a:r>
              <a:rPr lang="en-US" sz="1400" b="0" i="1" dirty="0" smtClean="0">
                <a:solidFill>
                  <a:prstClr val="black"/>
                </a:solidFill>
                <a:latin typeface="Calibri"/>
              </a:rPr>
              <a:t>p</a:t>
            </a:r>
            <a:r>
              <a:rPr lang="en-US" sz="1400" b="0" dirty="0" smtClean="0">
                <a:solidFill>
                  <a:prstClr val="black"/>
                </a:solidFill>
                <a:latin typeface="Calibri"/>
              </a:rPr>
              <a:t>-values from KS-test</a:t>
            </a:r>
            <a:endParaRPr lang="en-US" sz="1400" b="0" dirty="0">
              <a:solidFill>
                <a:prstClr val="black"/>
              </a:solidFill>
              <a:latin typeface="Calibri"/>
            </a:endParaRP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0564621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11472125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82" y="-139695"/>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342900" y="660836"/>
            <a:ext cx="4343400"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800" dirty="0" err="1" smtClean="0">
                <a:solidFill>
                  <a:srgbClr val="008000"/>
                </a:solidFill>
              </a:rPr>
              <a:t>DREISS</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a:solidFill>
                  <a:srgbClr val="FF0000"/>
                </a:solidFill>
              </a:rPr>
              <a:t>D Wang</a:t>
            </a:r>
            <a:r>
              <a:rPr lang="en-US" sz="1600" b="0" dirty="0">
                <a:solidFill>
                  <a:srgbClr val="000000"/>
                </a:solidFill>
              </a:rPr>
              <a:t>, </a:t>
            </a:r>
            <a:r>
              <a:rPr lang="en-US" sz="1600" b="0" dirty="0" smtClean="0">
                <a:solidFill>
                  <a:srgbClr val="000000"/>
                </a:solidFill>
              </a:rPr>
              <a:t>F </a:t>
            </a:r>
            <a:r>
              <a:rPr lang="en-US" sz="1600" b="0" dirty="0">
                <a:solidFill>
                  <a:srgbClr val="000000"/>
                </a:solidFill>
              </a:rPr>
              <a:t>He, </a:t>
            </a:r>
            <a:r>
              <a:rPr lang="en-US" sz="1600" b="0" dirty="0" smtClean="0">
                <a:solidFill>
                  <a:srgbClr val="000000"/>
                </a:solidFill>
              </a:rPr>
              <a:t>S </a:t>
            </a:r>
            <a:r>
              <a:rPr lang="en-US" sz="1600" b="0" dirty="0" err="1">
                <a:solidFill>
                  <a:srgbClr val="000000"/>
                </a:solidFill>
              </a:rPr>
              <a:t>Maslov</a:t>
            </a:r>
            <a:r>
              <a:rPr lang="en-US" sz="1600" b="0" dirty="0">
                <a:solidFill>
                  <a:srgbClr val="000000"/>
                </a:solidFill>
              </a:rPr>
              <a:t> </a:t>
            </a:r>
            <a:endParaRPr lang="en-US" sz="1600" b="0" dirty="0" smtClean="0">
              <a:solidFill>
                <a:srgbClr val="000000"/>
              </a:solidFill>
            </a:endParaRPr>
          </a:p>
          <a:p>
            <a:pPr>
              <a:spcBef>
                <a:spcPct val="20000"/>
              </a:spcBef>
            </a:pPr>
            <a:endParaRPr lang="en-US" sz="1600" b="0" dirty="0" smtClean="0">
              <a:solidFill>
                <a:srgbClr val="000000"/>
              </a:solidFill>
            </a:endParaRPr>
          </a:p>
          <a:p>
            <a:pPr>
              <a:defRPr/>
            </a:pPr>
            <a:r>
              <a:rPr lang="en-US" sz="1100" b="0" dirty="0" err="1" smtClean="0">
                <a:solidFill>
                  <a:srgbClr val="000000"/>
                </a:solidFill>
              </a:rPr>
              <a:t>papers.gersteinlab.org</a:t>
            </a:r>
            <a:r>
              <a:rPr lang="en-US" sz="1100" b="0" dirty="0">
                <a:solidFill>
                  <a:srgbClr val="000000"/>
                </a:solidFill>
              </a:rPr>
              <a:t>/subject/</a:t>
            </a:r>
            <a:r>
              <a:rPr lang="en-US" sz="2800" dirty="0" smtClean="0">
                <a:solidFill>
                  <a:srgbClr val="008000"/>
                </a:solidFill>
              </a:rPr>
              <a:t>privacy</a:t>
            </a:r>
            <a:endParaRPr lang="en-US" sz="2800" dirty="0" smtClean="0">
              <a:solidFill>
                <a:srgbClr val="FF0000"/>
              </a:solidFill>
            </a:endParaRPr>
          </a:p>
          <a:p>
            <a:pPr>
              <a:defRPr/>
            </a:pPr>
            <a:r>
              <a:rPr lang="en-US" sz="3200" dirty="0">
                <a:solidFill>
                  <a:srgbClr val="FF0000"/>
                </a:solidFill>
              </a:rPr>
              <a:t>D </a:t>
            </a:r>
            <a:r>
              <a:rPr lang="en-US" sz="3200" dirty="0" err="1">
                <a:solidFill>
                  <a:srgbClr val="FF0000"/>
                </a:solidFill>
              </a:rPr>
              <a:t>Greenbaum</a:t>
            </a:r>
            <a:endParaRPr lang="en-US" sz="3200" dirty="0">
              <a:solidFill>
                <a:srgbClr val="FF0000"/>
              </a:solidFill>
            </a:endParaRPr>
          </a:p>
          <a:p>
            <a:pPr>
              <a:defRPr/>
            </a:pPr>
            <a:endParaRPr lang="en-US" sz="2000" dirty="0">
              <a:solidFill>
                <a:srgbClr val="FF0000"/>
              </a:solidFill>
            </a:endParaRPr>
          </a:p>
          <a:p>
            <a:pPr>
              <a:defRPr/>
            </a:pPr>
            <a:r>
              <a:rPr lang="en-US" sz="2800" dirty="0" err="1" smtClean="0">
                <a:solidFill>
                  <a:srgbClr val="008000"/>
                </a:solidFill>
              </a:rPr>
              <a:t>PrivaSeq</a:t>
            </a:r>
            <a:r>
              <a:rPr lang="en-US" sz="2000" dirty="0" err="1" smtClean="0">
                <a:solidFill>
                  <a:srgbClr val="008000"/>
                </a:solidFill>
              </a:rPr>
              <a:t>.</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smtClean="0">
                <a:solidFill>
                  <a:srgbClr val="FF0000"/>
                </a:solidFill>
              </a:rPr>
              <a:t>A </a:t>
            </a:r>
            <a:r>
              <a:rPr lang="en-US" sz="3200" dirty="0" err="1" smtClean="0">
                <a:solidFill>
                  <a:srgbClr val="FF0000"/>
                </a:solidFill>
              </a:rPr>
              <a:t>Harmanci</a:t>
            </a:r>
            <a:r>
              <a:rPr lang="en-US" sz="3200" dirty="0" smtClean="0">
                <a:solidFill>
                  <a:srgbClr val="FF0000"/>
                </a:solidFill>
              </a:rPr>
              <a:t> </a:t>
            </a:r>
            <a:endParaRPr lang="en-US" sz="3200" dirty="0">
              <a:solidFill>
                <a:srgbClr val="FF0000"/>
              </a:solidFill>
            </a:endParaRPr>
          </a:p>
          <a:p>
            <a:pPr>
              <a:defRPr/>
            </a:pPr>
            <a:endParaRPr lang="en-US" sz="1600" b="0" dirty="0">
              <a:solidFill>
                <a:srgbClr val="000000"/>
              </a:solidFill>
            </a:endParaRPr>
          </a:p>
          <a:p>
            <a:pPr>
              <a:defRPr/>
            </a:pPr>
            <a:r>
              <a:rPr lang="en-US" sz="2800" dirty="0" err="1">
                <a:solidFill>
                  <a:srgbClr val="008000"/>
                </a:solidFill>
              </a:rPr>
              <a:t>RSEQtools</a:t>
            </a:r>
            <a:r>
              <a:rPr lang="en-US" sz="2000" dirty="0" err="1">
                <a:solidFill>
                  <a:srgbClr val="008000"/>
                </a:solidFill>
              </a:rPr>
              <a:t>.</a:t>
            </a:r>
            <a:r>
              <a:rPr lang="en-US" sz="1400" b="0" dirty="0" err="1">
                <a:solidFill>
                  <a:srgbClr val="000000"/>
                </a:solidFill>
              </a:rPr>
              <a:t>gersteinlab.org</a:t>
            </a:r>
            <a:endParaRPr lang="en-US" sz="1400" b="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L </a:t>
            </a:r>
            <a:r>
              <a:rPr lang="en-US" sz="1600" b="0" dirty="0" err="1">
                <a:solidFill>
                  <a:srgbClr val="000000"/>
                </a:solidFill>
              </a:rPr>
              <a:t>Habegger</a:t>
            </a:r>
            <a:r>
              <a:rPr lang="en-US" sz="1600" b="0" dirty="0">
                <a:solidFill>
                  <a:srgbClr val="000000"/>
                </a:solidFill>
              </a:rPr>
              <a:t>, A </a:t>
            </a:r>
            <a:r>
              <a:rPr lang="en-US" sz="1600" b="0" dirty="0" err="1">
                <a:solidFill>
                  <a:srgbClr val="000000"/>
                </a:solidFill>
              </a:rPr>
              <a:t>Sboner</a:t>
            </a:r>
            <a:r>
              <a:rPr lang="en-US" sz="1600" b="0" dirty="0">
                <a:solidFill>
                  <a:srgbClr val="000000"/>
                </a:solidFill>
              </a:rPr>
              <a:t>, TA </a:t>
            </a:r>
            <a:r>
              <a:rPr lang="en-US" sz="1600" b="0" dirty="0" err="1">
                <a:solidFill>
                  <a:srgbClr val="000000"/>
                </a:solidFill>
              </a:rPr>
              <a:t>Gianoulis</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Agarwal</a:t>
            </a:r>
            <a:r>
              <a:rPr lang="en-US" sz="1600" b="0" dirty="0">
                <a:solidFill>
                  <a:srgbClr val="000000"/>
                </a:solidFill>
              </a:rPr>
              <a:t>, M </a:t>
            </a:r>
            <a:r>
              <a:rPr lang="en-US" sz="1600" b="0" dirty="0" smtClean="0">
                <a:solidFill>
                  <a:srgbClr val="000000"/>
                </a:solidFill>
              </a:rPr>
              <a:t>Snyder</a:t>
            </a:r>
          </a:p>
          <a:p>
            <a:pPr>
              <a:defRPr/>
            </a:pPr>
            <a:endParaRPr lang="en-US" sz="1600" b="0" dirty="0">
              <a:solidFill>
                <a:srgbClr val="000000"/>
              </a:solidFill>
            </a:endParaRPr>
          </a:p>
          <a:p>
            <a:pPr>
              <a:defRPr/>
            </a:pPr>
            <a:r>
              <a:rPr lang="en-US" sz="2800" dirty="0" err="1" smtClean="0">
                <a:solidFill>
                  <a:srgbClr val="008000"/>
                </a:solidFill>
              </a:rPr>
              <a:t>Loregic</a:t>
            </a:r>
            <a:r>
              <a:rPr lang="en-US" sz="1400" b="0" dirty="0" err="1" smtClean="0">
                <a:solidFill>
                  <a:srgbClr val="000000"/>
                </a:solidFill>
              </a:rPr>
              <a:t>.gersteinlab.org</a:t>
            </a:r>
            <a:endParaRPr lang="en-US" sz="1600" b="0" dirty="0">
              <a:solidFill>
                <a:srgbClr val="000000"/>
              </a:solidFill>
            </a:endParaRPr>
          </a:p>
          <a:p>
            <a:pPr>
              <a:defRPr/>
            </a:pPr>
            <a:r>
              <a:rPr lang="en-US" sz="3200" dirty="0">
                <a:solidFill>
                  <a:srgbClr val="FF0000"/>
                </a:solidFill>
              </a:rPr>
              <a:t>D </a:t>
            </a:r>
            <a:r>
              <a:rPr lang="en-US" sz="3200" dirty="0">
                <a:solidFill>
                  <a:srgbClr val="FF0000"/>
                </a:solidFill>
              </a:rPr>
              <a:t>Wang</a:t>
            </a:r>
            <a:r>
              <a:rPr lang="en-US" sz="1600" b="0" dirty="0">
                <a:solidFill>
                  <a:srgbClr val="000000"/>
                </a:solidFill>
              </a:rPr>
              <a:t>, KK </a:t>
            </a:r>
            <a:r>
              <a:rPr lang="en-US" sz="1600" b="0" dirty="0">
                <a:solidFill>
                  <a:srgbClr val="000000"/>
                </a:solidFill>
              </a:rPr>
              <a:t>Yan, </a:t>
            </a:r>
            <a:r>
              <a:rPr lang="en-US" sz="1600" b="0" dirty="0">
                <a:solidFill>
                  <a:srgbClr val="000000"/>
                </a:solidFill>
              </a:rPr>
              <a:t>C </a:t>
            </a:r>
            <a:r>
              <a:rPr lang="en-US" sz="1600" b="0" dirty="0" err="1">
                <a:solidFill>
                  <a:srgbClr val="000000"/>
                </a:solidFill>
              </a:rPr>
              <a:t>Sisu</a:t>
            </a:r>
            <a:r>
              <a:rPr lang="en-US" sz="1600" b="0" dirty="0">
                <a:solidFill>
                  <a:srgbClr val="000000"/>
                </a:solidFill>
              </a:rPr>
              <a:t>, </a:t>
            </a:r>
            <a:r>
              <a:rPr lang="en-US" sz="1600" b="0" dirty="0" smtClean="0">
                <a:solidFill>
                  <a:srgbClr val="000000"/>
                </a:solidFill>
              </a:rPr>
              <a:t/>
            </a:r>
            <a:br>
              <a:rPr lang="en-US" sz="1600" b="0" dirty="0" smtClean="0">
                <a:solidFill>
                  <a:srgbClr val="000000"/>
                </a:solidFill>
              </a:rPr>
            </a:br>
            <a:r>
              <a:rPr lang="en-US" sz="1600" b="0" dirty="0" smtClean="0">
                <a:solidFill>
                  <a:srgbClr val="000000"/>
                </a:solidFill>
              </a:rPr>
              <a:t>C </a:t>
            </a:r>
            <a:r>
              <a:rPr lang="en-US" sz="1600" b="0" dirty="0">
                <a:solidFill>
                  <a:srgbClr val="000000"/>
                </a:solidFill>
              </a:rPr>
              <a:t>Cheng</a:t>
            </a:r>
            <a:r>
              <a:rPr lang="en-US" sz="1600" b="0" dirty="0">
                <a:solidFill>
                  <a:srgbClr val="000000"/>
                </a:solidFill>
              </a:rPr>
              <a:t>, </a:t>
            </a:r>
            <a:r>
              <a:rPr lang="en-US" sz="1600" b="0" dirty="0">
                <a:solidFill>
                  <a:srgbClr val="000000"/>
                </a:solidFill>
              </a:rPr>
              <a:t>J </a:t>
            </a:r>
            <a:r>
              <a:rPr lang="en-US" sz="1600" b="0" dirty="0" err="1">
                <a:solidFill>
                  <a:srgbClr val="000000"/>
                </a:solidFill>
              </a:rPr>
              <a:t>Rozowsky</a:t>
            </a:r>
            <a:r>
              <a:rPr lang="en-US" sz="1600" b="0" dirty="0">
                <a:solidFill>
                  <a:srgbClr val="000000"/>
                </a:solidFill>
              </a:rPr>
              <a:t>, </a:t>
            </a:r>
            <a:r>
              <a:rPr lang="en-US" sz="1600" b="0" dirty="0">
                <a:solidFill>
                  <a:srgbClr val="000000"/>
                </a:solidFill>
              </a:rPr>
              <a:t>W </a:t>
            </a:r>
            <a:r>
              <a:rPr lang="en-US" sz="1600" b="0" dirty="0" err="1">
                <a:solidFill>
                  <a:srgbClr val="000000"/>
                </a:solidFill>
              </a:rPr>
              <a:t>Meyerson</a:t>
            </a:r>
            <a:r>
              <a:rPr lang="en-US" sz="1600" b="0" dirty="0">
                <a:solidFill>
                  <a:srgbClr val="000000"/>
                </a:solidFill>
              </a:rPr>
              <a:t> </a:t>
            </a:r>
          </a:p>
          <a:p>
            <a:pPr>
              <a:defRPr/>
            </a:pPr>
            <a:endParaRPr lang="en-US" sz="1600" b="0" dirty="0" smtClean="0">
              <a:solidFill>
                <a:srgbClr val="000000"/>
              </a:solidFill>
            </a:endParaRPr>
          </a:p>
          <a:p>
            <a:pPr>
              <a:defRPr/>
            </a:pPr>
            <a:endParaRPr lang="en-US" sz="1600" b="0" dirty="0">
              <a:solidFill>
                <a:srgbClr val="000000"/>
              </a:solidFill>
            </a:endParaRPr>
          </a:p>
        </p:txBody>
      </p:sp>
      <p:sp>
        <p:nvSpPr>
          <p:cNvPr id="8" name="TextBox 7"/>
          <p:cNvSpPr txBox="1"/>
          <p:nvPr/>
        </p:nvSpPr>
        <p:spPr>
          <a:xfrm>
            <a:off x="5230907" y="62989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6" name="Picture 5"/>
          <p:cNvPicPr>
            <a:picLocks noChangeAspect="1"/>
          </p:cNvPicPr>
          <p:nvPr/>
        </p:nvPicPr>
        <p:blipFill>
          <a:blip r:embed="rId2"/>
          <a:stretch>
            <a:fillRect/>
          </a:stretch>
        </p:blipFill>
        <p:spPr>
          <a:xfrm>
            <a:off x="5195278" y="330200"/>
            <a:ext cx="3402668" cy="5718770"/>
          </a:xfrm>
          <a:prstGeom prst="rect">
            <a:avLst/>
          </a:prstGeom>
        </p:spPr>
      </p:pic>
    </p:spTree>
    <p:extLst>
      <p:ext uri="{BB962C8B-B14F-4D97-AF65-F5344CB8AC3E}">
        <p14:creationId xmlns:p14="http://schemas.microsoft.com/office/powerpoint/2010/main" val="2867641123"/>
      </p:ext>
    </p:extLst>
  </p:cSld>
  <p:clrMapOvr>
    <a:masterClrMapping/>
  </p:clrMapOvr>
  <p:transition xmlns:p14="http://schemas.microsoft.com/office/powerpoint/2010/main" advTm="17092"/>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a:solidFill>
                  <a:srgbClr val="008000"/>
                </a:solidFill>
                <a:latin typeface="Arial" charset="0"/>
                <a:ea typeface="ＭＳ Ｐゴシック" charset="0"/>
                <a:cs typeface="ＭＳ Ｐゴシック" charset="0"/>
              </a:rPr>
              <a:t>Finding you were in study X </a:t>
            </a:r>
            <a:r>
              <a:rPr lang="en-US" sz="2000" dirty="0" err="1">
                <a:solidFill>
                  <a:srgbClr val="008000"/>
                </a:solidFill>
                <a:latin typeface="Arial" charset="0"/>
                <a:ea typeface="ＭＳ Ｐゴシック" charset="0"/>
                <a:cs typeface="ＭＳ Ｐゴシック" charset="0"/>
              </a:rPr>
              <a:t>vs</a:t>
            </a:r>
            <a:r>
              <a:rPr lang="en-US" sz="2000" dirty="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xmlns:p14="http://schemas.microsoft.com/office/powerpoint/2010/main" advTm="54882"/>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81775"/>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lvl="1">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advTm="48096"/>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6.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757.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758.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75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1.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3.xml><?xml version="1.0" encoding="utf-8"?>
<p:tagLst xmlns:a="http://schemas.openxmlformats.org/drawingml/2006/main" xmlns:r="http://schemas.openxmlformats.org/officeDocument/2006/relationships" xmlns:p="http://schemas.openxmlformats.org/presentationml/2006/main">
  <p:tag name="TIMING" val="|9.6"/>
</p:tagLst>
</file>

<file path=ppt/tags/tag764.xml><?xml version="1.0" encoding="utf-8"?>
<p:tagLst xmlns:a="http://schemas.openxmlformats.org/drawingml/2006/main" xmlns:r="http://schemas.openxmlformats.org/officeDocument/2006/relationships" xmlns:p="http://schemas.openxmlformats.org/presentationml/2006/main">
  <p:tag name="TIMING" val="|9.6"/>
</p:tagLst>
</file>

<file path=ppt/tags/tag76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7.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121672</TotalTime>
  <Words>5803</Words>
  <Application>Microsoft Macintosh PowerPoint</Application>
  <PresentationFormat>Letter Paper (8.5x11 in)</PresentationFormat>
  <Paragraphs>665</Paragraphs>
  <Slides>56</Slides>
  <Notes>23</Notes>
  <HiddenSlides>4</HiddenSlides>
  <MMClips>0</MMClips>
  <ScaleCrop>false</ScaleCrop>
  <HeadingPairs>
    <vt:vector size="6" baseType="variant">
      <vt:variant>
        <vt:lpstr>Theme</vt:lpstr>
      </vt:variant>
      <vt:variant>
        <vt:i4>67</vt:i4>
      </vt:variant>
      <vt:variant>
        <vt:lpstr>Embedded OLE Servers</vt:lpstr>
      </vt:variant>
      <vt:variant>
        <vt:i4>2</vt:i4>
      </vt:variant>
      <vt:variant>
        <vt:lpstr>Slide Titles</vt:lpstr>
      </vt:variant>
      <vt:variant>
        <vt:i4>56</vt:i4>
      </vt:variant>
    </vt:vector>
  </HeadingPairs>
  <TitlesOfParts>
    <vt:vector size="125"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7_Office Theme</vt:lpstr>
      <vt:lpstr>9_Office Theme</vt:lpstr>
      <vt:lpstr>10_Office Theme</vt:lpstr>
      <vt:lpstr>18_template</vt:lpstr>
      <vt:lpstr>11_Office Theme</vt:lpstr>
      <vt:lpstr>19_template</vt:lpstr>
      <vt:lpstr>3_Office Theme</vt:lpstr>
      <vt:lpstr>Image</vt:lpstr>
      <vt:lpstr>Equation</vt:lpstr>
      <vt:lpstr>Large-scale Transcriptome Mining:  Building Integrative Models, while Protecting Individual Privacy  </vt:lpstr>
      <vt:lpstr>PowerPoint Presentation</vt:lpstr>
      <vt:lpstr>PowerPoint Presentation</vt:lpstr>
      <vt:lpstr>PowerPoint Presentation</vt:lpstr>
      <vt:lpstr>Building Regulatory Models  from Large-scale RNA-seq Data v Privacy Aspects of Large-scale  RNA-seq Analysis</vt:lpstr>
      <vt:lpstr> Large-scale Transcriptome Mining: Building Interpretative Models while Protecting Individual Privacy</vt:lpstr>
      <vt:lpstr>The Conundrum of Genomic Privacy: Is it a Problem?</vt:lpstr>
      <vt:lpstr>Tricky Privacy Considerations in Personal Genomics</vt:lpstr>
      <vt:lpstr>The Other Side of the Coin: Why we should share</vt:lpstr>
      <vt:lpstr>The Dilemma</vt:lpstr>
      <vt:lpstr>Genomics has similar "Big Data" Dilemma in the Rest of Society</vt:lpstr>
      <vt:lpstr>Current Social &amp; Technical Solutions</vt:lpstr>
      <vt:lpstr>PowerPoint Presentation</vt:lpstr>
      <vt:lpstr>PowerPoint Presentation</vt:lpstr>
      <vt:lpstr>Strawman Hybrid Social &amp; Tech Proposed Solution?</vt:lpstr>
      <vt:lpstr> Large-scale Transcriptome Mining: Building Interpretative Models while Protecting Individual Privacy</vt:lpstr>
      <vt:lpstr>RNA-seq</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PowerPoint Presentation</vt:lpstr>
      <vt:lpstr> Large-scale Transcriptome Mining: Building Interpretative Models while Protecting Individual Privacy</vt:lpstr>
      <vt:lpstr>Loregic: A method to characterize the cooperative logic of regulatory factors</vt:lpstr>
      <vt:lpstr>A gene can be regulated by multiple gene regulatory factors</vt:lpstr>
      <vt:lpstr>Modeling cooperativity between RFs to target gene using logic gates</vt:lpstr>
      <vt:lpstr>An example: selection of the best-matched logic gate</vt:lpstr>
      <vt:lpstr>Application 1 – transcription factor cooperativity in Yeast cell cycle</vt:lpstr>
      <vt:lpstr>Application 2 – transcription factor cooperativity in Acute Myeloid Leukemia (AML)</vt:lpstr>
      <vt:lpstr>Application 2 – transcription factor cooperativity in Acute Myeloid Leukemia (AML)</vt:lpstr>
      <vt:lpstr>Cancer-related TF, MYC universally amplifies target expression</vt:lpstr>
      <vt:lpstr>Hierarchy algorithm: from Hairball to Hierarchy</vt:lpstr>
      <vt:lpstr>Logical cooperativity across hierarchical layers in gene regulatory network</vt:lpstr>
      <vt:lpstr> Large-scale Transcriptome Mining: Building Interpretative Models while Protecting Individual Privacy</vt:lpstr>
      <vt:lpstr>Internal and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Breast cancer cell cycle under hormonal stimulation</vt:lpstr>
      <vt:lpstr>Are gene regulations among orthologs conserved across species?</vt:lpstr>
      <vt:lpstr>Time-course gene expression data of  worm &amp; fly development</vt:lpstr>
      <vt:lpstr>Orthologs have similar internal but different external dynamic patterns during embryonic development</vt:lpstr>
      <vt:lpstr>Orthologs have correlated iPDP coefficients</vt:lpstr>
      <vt:lpstr>Evolutionarily conserved and younger genes exhibit the opposite internal and external PDP coefficients</vt:lpstr>
      <vt:lpstr> Large-scale Transcriptome Mining: Building Interpretative Models while Protecting Individual Privacy</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1938</cp:revision>
  <cp:lastPrinted>2011-09-11T06:19:05Z</cp:lastPrinted>
  <dcterms:created xsi:type="dcterms:W3CDTF">2010-09-06T09:08:38Z</dcterms:created>
  <dcterms:modified xsi:type="dcterms:W3CDTF">2015-10-28T02:52:38Z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