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57" r:id="rId3"/>
    <p:sldId id="363" r:id="rId4"/>
    <p:sldId id="373" r:id="rId5"/>
    <p:sldId id="375" r:id="rId6"/>
    <p:sldId id="332" r:id="rId7"/>
    <p:sldId id="374" r:id="rId8"/>
    <p:sldId id="315" r:id="rId9"/>
    <p:sldId id="344" r:id="rId10"/>
    <p:sldId id="361" r:id="rId11"/>
    <p:sldId id="362" r:id="rId12"/>
    <p:sldId id="371" r:id="rId13"/>
    <p:sldId id="354" r:id="rId14"/>
    <p:sldId id="370" r:id="rId15"/>
    <p:sldId id="352" r:id="rId16"/>
    <p:sldId id="346" r:id="rId17"/>
    <p:sldId id="367" r:id="rId18"/>
    <p:sldId id="368" r:id="rId19"/>
    <p:sldId id="347" r:id="rId20"/>
    <p:sldId id="349" r:id="rId21"/>
  </p:sldIdLst>
  <p:sldSz cx="28448000" cy="16002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0" userDrawn="1">
          <p15:clr>
            <a:srgbClr val="A4A3A4"/>
          </p15:clr>
        </p15:guide>
        <p15:guide id="2" pos="8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6" autoAdjust="0"/>
    <p:restoredTop sz="87612" autoAdjust="0"/>
  </p:normalViewPr>
  <p:slideViewPr>
    <p:cSldViewPr snapToGrid="0">
      <p:cViewPr varScale="1">
        <p:scale>
          <a:sx n="28" d="100"/>
          <a:sy n="28" d="100"/>
        </p:scale>
        <p:origin x="1038" y="174"/>
      </p:cViewPr>
      <p:guideLst>
        <p:guide orient="horz" pos="5040"/>
        <p:guide pos="896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268E67FC-4D81-49D7-9D9A-DCC804FE5FB2}" type="datetimeFigureOut">
              <a:rPr lang="en-US" smtClean="0"/>
              <a:t>10/25/2015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a:lvl1pPr>
          </a:lstStyle>
          <a:p>
            <a:fld id="{BDE4DE76-C776-4722-8DC8-B9042748B06C}" type="slidenum">
              <a:rPr lang="en-US" smtClean="0"/>
              <a:t>‹#›</a:t>
            </a:fld>
            <a:endParaRPr lang="en-US"/>
          </a:p>
        </p:txBody>
      </p:sp>
    </p:spTree>
    <p:extLst>
      <p:ext uri="{BB962C8B-B14F-4D97-AF65-F5344CB8AC3E}">
        <p14:creationId xmlns:p14="http://schemas.microsoft.com/office/powerpoint/2010/main" val="97008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dirty="0" smtClean="0"/>
              <a:t> Illustration of Linking attack. (a) Phenotype dataset contains</a:t>
            </a:r>
            <a:r>
              <a:rPr lang="en-US" baseline="0" dirty="0" smtClean="0"/>
              <a:t> q different phenotype measurements and the HIV Status for </a:t>
            </a:r>
            <a:r>
              <a:rPr lang="en-US" i="1" baseline="0" dirty="0" smtClean="0"/>
              <a:t>n </a:t>
            </a:r>
            <a:r>
              <a:rPr lang="en-US" baseline="0" dirty="0" smtClean="0"/>
              <a:t>individuals. Genotype dataset contains the variant genotypes for </a:t>
            </a:r>
            <a:r>
              <a:rPr lang="en-US" i="1" baseline="0" dirty="0" smtClean="0"/>
              <a:t>m</a:t>
            </a:r>
            <a:r>
              <a:rPr lang="en-US" baseline="0" dirty="0" smtClean="0"/>
              <a:t> individuals. Phenotype-Genotype correlation datasets contains </a:t>
            </a:r>
            <a:r>
              <a:rPr lang="en-US" i="1" baseline="0" dirty="0" smtClean="0"/>
              <a:t>q</a:t>
            </a:r>
            <a:r>
              <a:rPr lang="en-US" baseline="0" dirty="0" smtClean="0"/>
              <a:t> phenotypes, variants, and their correlations. The attacker predicts the variant genotypes and build the predicted genotypes matrix. The attacker then links the phenotype dataset to the genotype dataset by matching the predicted genotypes to the genotype dataset. The linking reveals the HIV status for the subjects in the genotypes dataset. The phenotype, genotype IDs and HIV Status are colored to illustrate how the linking combines the entries in the two datasets. Some of the genotype IDs are not linked to any phenotype. These are indicated with pattern filled rows.</a:t>
            </a:r>
          </a:p>
        </p:txBody>
      </p:sp>
      <p:sp>
        <p:nvSpPr>
          <p:cNvPr id="4" name="Slide Number Placeholder 3"/>
          <p:cNvSpPr>
            <a:spLocks noGrp="1"/>
          </p:cNvSpPr>
          <p:nvPr>
            <p:ph type="sldNum" sz="quarter" idx="10"/>
          </p:nvPr>
        </p:nvSpPr>
        <p:spPr/>
        <p:txBody>
          <a:bodyPr/>
          <a:lstStyle/>
          <a:p>
            <a:fld id="{A1DDCFAF-D8D4-4D7E-9B01-27021C5A71C0}" type="slidenum">
              <a:rPr lang="en-US" smtClean="0"/>
              <a:t>2</a:t>
            </a:fld>
            <a:endParaRPr lang="en-US"/>
          </a:p>
        </p:txBody>
      </p:sp>
    </p:spTree>
    <p:extLst>
      <p:ext uri="{BB962C8B-B14F-4D97-AF65-F5344CB8AC3E}">
        <p14:creationId xmlns:p14="http://schemas.microsoft.com/office/powerpoint/2010/main" val="405080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0" baseline="0" dirty="0" smtClean="0"/>
              <a:t> Illustration of prior, joint, and posterior distribution of genotypes and expression levels. Leftmost figure shows the distribution of genotypes over the sample set, which is labelled as the prior distribution. Middle figure shows the joint distribution of genotypes and expression levels. Notice that</a:t>
            </a:r>
            <a:r>
              <a:rPr lang="en-US" b="1" i="1" baseline="0" dirty="0"/>
              <a:t> </a:t>
            </a:r>
            <a:r>
              <a:rPr lang="en-US" b="0" i="0" baseline="0" dirty="0" smtClean="0"/>
              <a:t>there is a significant negative correlation between genotype values and the expression levels. Rightmost figure shows the posterior distribution of genotypes given that the gene expression level is 10. The posterior distribution has a maximum at genotype 2, which is indicated by a star. </a:t>
            </a:r>
          </a:p>
        </p:txBody>
      </p:sp>
      <p:sp>
        <p:nvSpPr>
          <p:cNvPr id="4" name="Slide Number Placeholder 3"/>
          <p:cNvSpPr>
            <a:spLocks noGrp="1"/>
          </p:cNvSpPr>
          <p:nvPr>
            <p:ph type="sldNum" sz="quarter" idx="10"/>
          </p:nvPr>
        </p:nvSpPr>
        <p:spPr/>
        <p:txBody>
          <a:bodyPr/>
          <a:lstStyle/>
          <a:p>
            <a:fld id="{BDE4DE76-C776-4722-8DC8-B9042748B06C}" type="slidenum">
              <a:rPr lang="en-US" smtClean="0"/>
              <a:t>12</a:t>
            </a:fld>
            <a:endParaRPr lang="en-US"/>
          </a:p>
        </p:txBody>
      </p:sp>
    </p:spTree>
    <p:extLst>
      <p:ext uri="{BB962C8B-B14F-4D97-AF65-F5344CB8AC3E}">
        <p14:creationId xmlns:p14="http://schemas.microsoft.com/office/powerpoint/2010/main" val="894844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i="1" dirty="0" smtClean="0"/>
                  <a:t>Caption:</a:t>
                </a:r>
                <a:r>
                  <a:rPr lang="en-US" b="0" i="0" dirty="0" smtClean="0"/>
                  <a:t> Examples of </a:t>
                </a:r>
                <a:r>
                  <a:rPr lang="en-US" b="0" i="0" baseline="0" dirty="0" smtClean="0"/>
                  <a:t>models of genotype-expression joint distribution with varying numbers of parameters for a positively correlated </a:t>
                </a:r>
                <a:r>
                  <a:rPr lang="en-US" b="0" i="0" baseline="0" dirty="0" err="1" smtClean="0"/>
                  <a:t>eQTL</a:t>
                </a:r>
                <a:r>
                  <a:rPr lang="en-US" b="0" i="0" baseline="0" dirty="0" smtClean="0"/>
                  <a:t>. (a) shows the true distribution where grey boxes represent the expression distributions with different genotypes. Red line show the gradient of correlation between genotype and expression. First simplification of the model is shown in (b). The expression distribution can be modeled with Gaussians with different means and variances with total of 6 parameters. The variances can be assumed same for different genotypes (c), where 4 parameters are required. (d) illustrates a representation of the distribution with 4 parameters on expression levels for each genotype. The conditional distribution of expression is uniform (cross shaded rectangles) over the ranges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1</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2</m:t>
                        </m:r>
                      </m:sub>
                    </m:sSub>
                  </m:oMath>
                </a14:m>
                <a:r>
                  <a:rPr lang="en-US" b="0" i="0" baseline="0" dirty="0" smtClean="0"/>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2</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3</m:t>
                        </m:r>
                      </m:sub>
                    </m:sSub>
                  </m:oMath>
                </a14:m>
                <a:r>
                  <a:rPr lang="en-US" b="0" i="0" baseline="0" dirty="0" smtClean="0"/>
                  <a:t>), and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3</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4</m:t>
                        </m:r>
                      </m:sub>
                    </m:sSub>
                  </m:oMath>
                </a14:m>
                <a:r>
                  <a:rPr lang="en-US" b="0" i="0" baseline="0" dirty="0" smtClean="0"/>
                  <a:t>) given genotypes 0, 1, and 2, respectively. The transparent grey rectangles shows the original distributions. (e) is a simplification of (d) where no conditional probability of expression is assigned given genotype is 1. In this model, only 1 parameter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is necessary. The conditional probability of expression given genotypes 0 and 2 are uniform for expression levels below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and above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respectively (shown with cross shaded rectangles). The original distribution is included with grey rectangles for comparison. Extremity based prediction is an instantiation of the model in (e).</a:t>
                </a:r>
                <a:endParaRPr lang="en-US" b="1" i="1" dirty="0"/>
              </a:p>
            </p:txBody>
          </p:sp>
        </mc:Choice>
        <mc:Fallback xmlns="">
          <p:sp>
            <p:nvSpPr>
              <p:cNvPr id="3" name="Notes Placeholder 2"/>
              <p:cNvSpPr>
                <a:spLocks noGrp="1"/>
              </p:cNvSpPr>
              <p:nvPr>
                <p:ph type="body" idx="1"/>
              </p:nvPr>
            </p:nvSpPr>
            <p:spPr/>
            <p:txBody>
              <a:bodyPr/>
              <a:lstStyle/>
              <a:p>
                <a:r>
                  <a:rPr lang="en-US" b="1" i="1" dirty="0" smtClean="0"/>
                  <a:t>Caption:</a:t>
                </a:r>
                <a:r>
                  <a:rPr lang="en-US" b="0" i="0" dirty="0" smtClean="0"/>
                  <a:t> Examples of </a:t>
                </a:r>
                <a:r>
                  <a:rPr lang="en-US" b="0" i="0" baseline="0" dirty="0" smtClean="0"/>
                  <a:t>models of genotype-expression joint distribution with varying numbers of parameters for a positively correlated </a:t>
                </a:r>
                <a:r>
                  <a:rPr lang="en-US" b="0" i="0" baseline="0" dirty="0" err="1" smtClean="0"/>
                  <a:t>eQTL</a:t>
                </a:r>
                <a:r>
                  <a:rPr lang="en-US" b="0" i="0" baseline="0" dirty="0" smtClean="0"/>
                  <a:t>. (a) shows the true distribution where grey boxes represent the expression distributions with different genotypes. Red line show the gradient of correlation between genotype and expression. First simplification of the model is shown in (b). The expression distribution can be modeled with Gaussians with different means and variances with total of 6 parameters. The variances can be assumed same for different genotypes (c), where 4 parameters are required. (d) illustrates a representation of the distribution with 4 parameters on expression levels for each genotype. </a:t>
                </a:r>
                <a:r>
                  <a:rPr lang="en-US" b="0" i="0" baseline="0" dirty="0" smtClean="0"/>
                  <a:t>The conditional distribution of expression is uniform (cross shaded rectangles) over the ranges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_1</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2</a:t>
                </a:r>
                <a:r>
                  <a:rPr lang="en-US" b="0" i="0" baseline="0" dirty="0" smtClean="0"/>
                  <a:t>),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2</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3</a:t>
                </a:r>
                <a:r>
                  <a:rPr lang="en-US" b="0" i="0" baseline="0" dirty="0" smtClean="0"/>
                  <a:t>), and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_3</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4</a:t>
                </a:r>
                <a:r>
                  <a:rPr lang="en-US" b="0" i="0" baseline="0" dirty="0" smtClean="0"/>
                  <a:t>) given genotypes 0, 1, and 2, respectively. The transparent grey rectangles shows the original distributions. (e</a:t>
                </a:r>
                <a:r>
                  <a:rPr lang="en-US" b="0" i="0" baseline="0" dirty="0" smtClean="0"/>
                  <a:t>) is a simplification of (d) where </a:t>
                </a:r>
                <a:r>
                  <a:rPr lang="en-US" b="0" i="0" baseline="0" dirty="0" smtClean="0"/>
                  <a:t>no conditional probability of expression is assigned given genotype is 1. In this model, only </a:t>
                </a:r>
                <a:r>
                  <a:rPr lang="en-US" b="0" i="0" baseline="0" dirty="0" smtClean="0"/>
                  <a:t>1 </a:t>
                </a:r>
                <a:r>
                  <a:rPr lang="en-US" b="0" i="0" baseline="0" dirty="0" smtClean="0"/>
                  <a:t>parameter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is necessary. The conditional probability of expression given genotypes 0 and 2 are uniform for expression levels below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and above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respectively (shown with cross shaded rectangles). The original distribution is included with grey rectangles for comparison. Extremity </a:t>
                </a:r>
                <a:r>
                  <a:rPr lang="en-US" b="0" i="0" baseline="0" dirty="0" smtClean="0"/>
                  <a:t>based prediction is an instantiation of the model in (e).</a:t>
                </a:r>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13</a:t>
            </a:fld>
            <a:endParaRPr lang="en-US"/>
          </a:p>
        </p:txBody>
      </p:sp>
    </p:spTree>
    <p:extLst>
      <p:ext uri="{BB962C8B-B14F-4D97-AF65-F5344CB8AC3E}">
        <p14:creationId xmlns:p14="http://schemas.microsoft.com/office/powerpoint/2010/main" val="206202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The</a:t>
            </a:r>
            <a:r>
              <a:rPr lang="en-US" b="0" i="0" baseline="0" dirty="0" smtClean="0"/>
              <a:t> median absolute gene expression extremity statistics over 462 individuals in GEUVADIS dataset. (a) For each individual, the extremity is computed over all the genes (23,662 genes) reported in the expression dataset. The median of the absolute value of the extremity is plotted. X-axis shows the sample index and y-axis shows the extremity. The absolute median extremity fluctuates around 0.25, which is exactly the mid point between minimum and maximum values of absolute extremity. (b) For each individual, we count the number of genes above the extremity threshold. The plot shows the extremity threshold versus the median number of genes (over 462 individuals) above the extremity threshold. Around half of the genes (indicated by dashed yellow lines) have higher than almost 0.3 extremity on average over the individuals. Also, around median number of 1000 genes over the samples have higher than 0.45 extremity (indicated </a:t>
            </a:r>
            <a:r>
              <a:rPr lang="en-US" b="0" i="0" baseline="0" smtClean="0"/>
              <a:t>by dashed red lines).</a:t>
            </a:r>
            <a:endParaRPr lang="en-US" b="1" i="1" dirty="0" smtClean="0"/>
          </a:p>
        </p:txBody>
      </p:sp>
      <p:sp>
        <p:nvSpPr>
          <p:cNvPr id="4" name="Slide Number Placeholder 3"/>
          <p:cNvSpPr>
            <a:spLocks noGrp="1"/>
          </p:cNvSpPr>
          <p:nvPr>
            <p:ph type="sldNum" sz="quarter" idx="10"/>
          </p:nvPr>
        </p:nvSpPr>
        <p:spPr/>
        <p:txBody>
          <a:bodyPr/>
          <a:lstStyle/>
          <a:p>
            <a:fld id="{54160ACF-716C-4EB9-9CB7-15D64056788E}" type="slidenum">
              <a:rPr lang="en-US" smtClean="0"/>
              <a:t>14</a:t>
            </a:fld>
            <a:endParaRPr lang="en-US"/>
          </a:p>
        </p:txBody>
      </p:sp>
    </p:spTree>
    <p:extLst>
      <p:ext uri="{BB962C8B-B14F-4D97-AF65-F5344CB8AC3E}">
        <p14:creationId xmlns:p14="http://schemas.microsoft.com/office/powerpoint/2010/main" val="150946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A</a:t>
            </a:r>
            <a:r>
              <a:rPr lang="en-US" b="0" i="0" baseline="0" dirty="0" smtClean="0"/>
              <a:t> representative example of extremity based linking. The phenotype dataset (Consisting of gene expression levels for 6 genes) are shown above. Each phenotype measurement is represented by blue (negative extreme), yellow (positive extreme), or grey (non-extreme) dots. Based on the extremity of phenotypes, the attacker performs prediction of genotypes, which are shown below. He/she uses the </a:t>
            </a:r>
            <a:r>
              <a:rPr lang="en-US" b="0" i="0" baseline="0" dirty="0" err="1" smtClean="0"/>
              <a:t>eQTL</a:t>
            </a:r>
            <a:r>
              <a:rPr lang="en-US" b="0" i="0" baseline="0" dirty="0" smtClean="0"/>
              <a:t> dataset (with genes and SNPs). Blue and brown triangles correspond to the correct genotype predictions. The grey crosses correspond to the incorrect or unavailable genotype predictions. The attacker finally performs linking of the individuals to the genotype dataset by comparing the predicted genotypes to the genotype dataset. The attacker links the predicted genotypes to the genotype datasets, where 3 individuals (Bob, Alice, and John) are highlighted. The attacker can link Bob and John by matching them to their genotypes. The correct prediction of </a:t>
            </a:r>
            <a:r>
              <a:rPr lang="en-US" sz="1200" dirty="0" smtClean="0"/>
              <a:t>rs7274244 (in yellow dashed rectangle)</a:t>
            </a:r>
            <a:r>
              <a:rPr lang="en-US" b="0" i="0" baseline="0" dirty="0" smtClean="0"/>
              <a:t> enables the attacker to distinguish between correct entries and reveal both of their disease status as positive. For Alice, the predicted genotypes are equally matching at two entries; PID-b and PID-k (with negative and positive disease status) thus the attacker cannot exactly reveal Alice’s disease status. </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15</a:t>
            </a:fld>
            <a:endParaRPr lang="en-US"/>
          </a:p>
        </p:txBody>
      </p:sp>
    </p:spTree>
    <p:extLst>
      <p:ext uri="{BB962C8B-B14F-4D97-AF65-F5344CB8AC3E}">
        <p14:creationId xmlns:p14="http://schemas.microsoft.com/office/powerpoint/2010/main" val="411471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Illustration of linking for </a:t>
                </a:r>
                <a14:m>
                  <m:oMath xmlns:m="http://schemas.openxmlformats.org/officeDocument/2006/math">
                    <m:sSup>
                      <m:sSupPr>
                        <m:ctrlPr>
                          <a:rPr lang="en-US" sz="1200" b="0" i="1" smtClean="0">
                            <a:latin typeface="Cambria Math" panose="02040503050406030204" pitchFamily="18" charset="0"/>
                          </a:rPr>
                        </m:ctrlPr>
                      </m:sSupPr>
                      <m:e>
                        <m:r>
                          <a:rPr lang="en-US" sz="1200" i="1" smtClean="0">
                            <a:latin typeface="Cambria Math" panose="02040503050406030204" pitchFamily="18" charset="0"/>
                          </a:rPr>
                          <m:t>𝑗</m:t>
                        </m:r>
                      </m:e>
                      <m:sup>
                        <m:r>
                          <a:rPr lang="en-US" sz="1200" b="0" i="1" smtClean="0">
                            <a:latin typeface="Cambria Math" panose="02040503050406030204" pitchFamily="18" charset="0"/>
                          </a:rPr>
                          <m:t>𝑡h</m:t>
                        </m:r>
                      </m:sup>
                    </m:sSup>
                  </m:oMath>
                </a14:m>
                <a:r>
                  <a:rPr lang="en-US" sz="1200" dirty="0" smtClean="0"/>
                  <a:t> individual.</a:t>
                </a:r>
                <a:r>
                  <a:rPr lang="en-US" sz="1200" baseline="0" dirty="0" smtClean="0"/>
                  <a:t> The attacker first predicts the genotypes (</a:t>
                </a:r>
                <a14:m>
                  <m:oMath xmlns:m="http://schemas.openxmlformats.org/officeDocument/2006/math">
                    <m:sSub>
                      <m:sSubPr>
                        <m:ctrlPr>
                          <a:rPr lang="en-US" sz="1200" i="1" smtClean="0">
                            <a:latin typeface="Cambria Math" panose="02040503050406030204" pitchFamily="18" charset="0"/>
                          </a:rPr>
                        </m:ctrlPr>
                      </m:sSubPr>
                      <m:e>
                        <m:acc>
                          <m:accPr>
                            <m:chr m:val="̃"/>
                            <m:ctrlPr>
                              <a:rPr lang="en-US" sz="1200" i="1">
                                <a:latin typeface="Cambria Math" panose="02040503050406030204" pitchFamily="18" charset="0"/>
                              </a:rPr>
                            </m:ctrlPr>
                          </m:accPr>
                          <m:e>
                            <m:r>
                              <a:rPr lang="en-US" sz="1200" b="1" i="1">
                                <a:latin typeface="Cambria Math" panose="02040503050406030204" pitchFamily="18" charset="0"/>
                              </a:rPr>
                              <m:t>𝒗</m:t>
                            </m:r>
                          </m:e>
                        </m:acc>
                      </m:e>
                      <m:sub>
                        <m:r>
                          <a:rPr lang="en-US" sz="1200">
                            <a:latin typeface="Cambria Math" panose="02040503050406030204" pitchFamily="18" charset="0"/>
                          </a:rPr>
                          <m:t>∙,</m:t>
                        </m:r>
                        <m:r>
                          <a:rPr lang="en-US" sz="1200" b="1" i="1">
                            <a:latin typeface="Cambria Math" panose="02040503050406030204" pitchFamily="18" charset="0"/>
                          </a:rPr>
                          <m:t>𝒋</m:t>
                        </m:r>
                      </m:sub>
                    </m:sSub>
                  </m:oMath>
                </a14:m>
                <a:r>
                  <a:rPr lang="en-US" sz="1200" dirty="0" smtClean="0"/>
                  <a:t>) which are then used to compute the distance to all the individuals in the genotype</a:t>
                </a:r>
                <a:r>
                  <a:rPr lang="en-US" sz="1200" baseline="0" dirty="0" smtClean="0"/>
                  <a:t> dataset. The computed distances are then sorted in decreasing. The top matching individual (in the example, individual </a:t>
                </a:r>
                <a:r>
                  <a:rPr lang="en-US" sz="1200" i="1" dirty="0" smtClean="0"/>
                  <a:t>a</a:t>
                </a:r>
                <a:r>
                  <a:rPr lang="en-US" sz="1200" baseline="0" dirty="0" smtClean="0"/>
                  <a:t>) is assigned as the linked individual. The first distance gap,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𝑑</m:t>
                        </m:r>
                      </m:e>
                      <m:sub>
                        <m:r>
                          <a:rPr lang="en-US" sz="1200" b="0" i="0" smtClean="0">
                            <a:latin typeface="Cambria Math" panose="02040503050406030204" pitchFamily="18" charset="0"/>
                          </a:rPr>
                          <m:t>2</m:t>
                        </m:r>
                        <m:r>
                          <a:rPr lang="en-US" sz="1200" i="0">
                            <a:latin typeface="Cambria Math" panose="02040503050406030204" pitchFamily="18" charset="0"/>
                          </a:rPr>
                          <m:t>,</m:t>
                        </m:r>
                        <m:r>
                          <a:rPr lang="en-US" sz="1200" b="0" i="1" smtClean="0">
                            <a:latin typeface="Cambria Math" panose="02040503050406030204" pitchFamily="18" charset="0"/>
                          </a:rPr>
                          <m:t>1</m:t>
                        </m:r>
                      </m:sub>
                    </m:sSub>
                  </m:oMath>
                </a14:m>
                <a:r>
                  <a:rPr lang="en-US" sz="1200" baseline="0" dirty="0" smtClean="0"/>
                  <a:t>, is computed as the difference between the second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𝑗</m:t>
                        </m:r>
                        <m:r>
                          <a:rPr lang="en-US" sz="1200" i="1">
                            <a:latin typeface="Cambria Math" panose="02040503050406030204" pitchFamily="18" charset="0"/>
                          </a:rPr>
                          <m:t>,</m:t>
                        </m:r>
                        <m:d>
                          <m:dPr>
                            <m:ctrlPr>
                              <a:rPr lang="en-US" sz="1200" i="1">
                                <a:latin typeface="Cambria Math" panose="02040503050406030204" pitchFamily="18" charset="0"/>
                              </a:rPr>
                            </m:ctrlPr>
                          </m:dPr>
                          <m:e>
                            <m:r>
                              <a:rPr lang="en-US" sz="1200" i="1">
                                <a:latin typeface="Cambria Math" panose="02040503050406030204" pitchFamily="18" charset="0"/>
                              </a:rPr>
                              <m:t>2</m:t>
                            </m:r>
                          </m:e>
                        </m:d>
                      </m:sub>
                    </m:sSub>
                  </m:oMath>
                </a14:m>
                <a:r>
                  <a:rPr lang="en-US" sz="1200" baseline="0" dirty="0" smtClean="0"/>
                  <a:t>) and the first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𝑗</m:t>
                        </m:r>
                        <m:r>
                          <a:rPr lang="en-US" sz="1200" i="1">
                            <a:latin typeface="Cambria Math" panose="02040503050406030204" pitchFamily="18" charset="0"/>
                          </a:rPr>
                          <m:t>,</m:t>
                        </m:r>
                        <m:d>
                          <m:dPr>
                            <m:ctrlPr>
                              <a:rPr lang="en-US" sz="1200" i="1">
                                <a:latin typeface="Cambria Math" panose="02040503050406030204" pitchFamily="18" charset="0"/>
                              </a:rPr>
                            </m:ctrlPr>
                          </m:dPr>
                          <m:e>
                            <m:r>
                              <a:rPr lang="en-US" sz="1200" b="0" i="1" smtClean="0">
                                <a:latin typeface="Cambria Math" panose="02040503050406030204" pitchFamily="18" charset="0"/>
                              </a:rPr>
                              <m:t>1</m:t>
                            </m:r>
                          </m:e>
                        </m:d>
                      </m:sub>
                    </m:sSub>
                  </m:oMath>
                </a14:m>
                <a:r>
                  <a:rPr lang="en-US" sz="1200" baseline="0" dirty="0" smtClean="0"/>
                  <a:t>) distances in the sorted list.</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1" i="1"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Illustration of linking for </a:t>
                </a:r>
                <a:r>
                  <a:rPr lang="en-US" sz="1200" i="0" smtClean="0">
                    <a:latin typeface="Cambria Math" panose="02040503050406030204" pitchFamily="18" charset="0"/>
                  </a:rPr>
                  <a:t>𝑗</a:t>
                </a:r>
                <a:r>
                  <a:rPr lang="en-US" sz="1200" b="0" i="0" smtClean="0">
                    <a:latin typeface="Cambria Math" panose="02040503050406030204" pitchFamily="18" charset="0"/>
                  </a:rPr>
                  <a:t>^𝑡ℎ</a:t>
                </a:r>
                <a:r>
                  <a:rPr lang="en-US" sz="1200" dirty="0" smtClean="0"/>
                  <a:t> individual.</a:t>
                </a:r>
                <a:r>
                  <a:rPr lang="en-US" sz="1200" baseline="0" dirty="0" smtClean="0"/>
                  <a:t> The attacker first predicts the genotypes (</a:t>
                </a:r>
                <a:r>
                  <a:rPr lang="en-US" sz="1200" b="1" i="0">
                    <a:latin typeface="Cambria Math" panose="02040503050406030204" pitchFamily="18" charset="0"/>
                  </a:rPr>
                  <a:t>𝒗 ̃</a:t>
                </a:r>
                <a:r>
                  <a:rPr lang="en-US" sz="1200" b="1" i="0" smtClean="0">
                    <a:latin typeface="Cambria Math" panose="02040503050406030204" pitchFamily="18" charset="0"/>
                  </a:rPr>
                  <a:t>_(</a:t>
                </a:r>
                <a:r>
                  <a:rPr lang="en-US" sz="1200" i="0">
                    <a:latin typeface="Cambria Math" panose="02040503050406030204" pitchFamily="18" charset="0"/>
                  </a:rPr>
                  <a:t>∙,</a:t>
                </a:r>
                <a:r>
                  <a:rPr lang="en-US" sz="1200" b="1" i="0">
                    <a:latin typeface="Cambria Math" panose="02040503050406030204" pitchFamily="18" charset="0"/>
                  </a:rPr>
                  <a:t>𝒋</a:t>
                </a:r>
                <a:r>
                  <a:rPr lang="en-US" sz="1200" b="1" i="0" smtClean="0">
                    <a:latin typeface="Cambria Math" panose="02040503050406030204" pitchFamily="18" charset="0"/>
                  </a:rPr>
                  <a:t>)</a:t>
                </a:r>
                <a:r>
                  <a:rPr lang="en-US" sz="1200" dirty="0" smtClean="0"/>
                  <a:t>) which are then used to compute the distance to all the individuals in the genotype</a:t>
                </a:r>
                <a:r>
                  <a:rPr lang="en-US" sz="1200" baseline="0" dirty="0" smtClean="0"/>
                  <a:t> dataset. The computed distances are then sorted in decreasing. The top matching individual (in the example, individual </a:t>
                </a:r>
                <a:r>
                  <a:rPr lang="en-US" sz="1200" i="1" dirty="0" smtClean="0"/>
                  <a:t>a</a:t>
                </a:r>
                <a:r>
                  <a:rPr lang="en-US" sz="1200" baseline="0" dirty="0" smtClean="0"/>
                  <a:t>) is assigned as the linked individual. The first distance gap is computed as the difference between the second (</a:t>
                </a:r>
                <a:r>
                  <a:rPr lang="en-US" sz="1200" i="0">
                    <a:latin typeface="Cambria Math" panose="02040503050406030204" pitchFamily="18" charset="0"/>
                  </a:rPr>
                  <a:t>𝑑</a:t>
                </a:r>
                <a:r>
                  <a:rPr lang="en-US" sz="1200" i="0" smtClean="0">
                    <a:latin typeface="Cambria Math" panose="02040503050406030204" pitchFamily="18" charset="0"/>
                  </a:rPr>
                  <a:t>_(</a:t>
                </a:r>
                <a:r>
                  <a:rPr lang="en-US" sz="1200" i="0">
                    <a:latin typeface="Cambria Math" panose="02040503050406030204" pitchFamily="18" charset="0"/>
                  </a:rPr>
                  <a:t>𝑗,(2) </a:t>
                </a:r>
                <a:r>
                  <a:rPr lang="en-US" sz="1200" i="0" smtClean="0">
                    <a:latin typeface="Cambria Math" panose="02040503050406030204" pitchFamily="18" charset="0"/>
                  </a:rPr>
                  <a:t>)</a:t>
                </a:r>
                <a:r>
                  <a:rPr lang="en-US" sz="1200" baseline="0" dirty="0" smtClean="0"/>
                  <a:t>) and the first (</a:t>
                </a:r>
                <a:r>
                  <a:rPr lang="en-US" sz="1200" i="0">
                    <a:latin typeface="Cambria Math" panose="02040503050406030204" pitchFamily="18" charset="0"/>
                  </a:rPr>
                  <a:t>𝑑</a:t>
                </a:r>
                <a:r>
                  <a:rPr lang="en-US" sz="1200" i="0" smtClean="0">
                    <a:latin typeface="Cambria Math" panose="02040503050406030204" pitchFamily="18" charset="0"/>
                  </a:rPr>
                  <a:t>_(</a:t>
                </a:r>
                <a:r>
                  <a:rPr lang="en-US" sz="1200" i="0">
                    <a:latin typeface="Cambria Math" panose="02040503050406030204" pitchFamily="18" charset="0"/>
                  </a:rPr>
                  <a:t>𝑗,(</a:t>
                </a:r>
                <a:r>
                  <a:rPr lang="en-US" sz="1200" b="0" i="0" smtClean="0">
                    <a:latin typeface="Cambria Math" panose="02040503050406030204" pitchFamily="18" charset="0"/>
                  </a:rPr>
                  <a:t>1</a:t>
                </a:r>
                <a:r>
                  <a:rPr lang="en-US" sz="1200" b="0" i="0">
                    <a:latin typeface="Cambria Math" panose="02040503050406030204" pitchFamily="18" charset="0"/>
                  </a:rPr>
                  <a:t>) </a:t>
                </a:r>
                <a:r>
                  <a:rPr lang="en-US" sz="1200" b="0" i="0" smtClean="0">
                    <a:latin typeface="Cambria Math" panose="02040503050406030204" pitchFamily="18" charset="0"/>
                  </a:rPr>
                  <a:t>)</a:t>
                </a:r>
                <a:r>
                  <a:rPr lang="en-US" sz="1200" baseline="0" dirty="0" smtClean="0"/>
                  <a:t>) distances in the </a:t>
                </a:r>
                <a:r>
                  <a:rPr lang="en-US" sz="1200" baseline="0" smtClean="0"/>
                  <a:t>sorted list.</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16</a:t>
            </a:fld>
            <a:endParaRPr lang="en-US"/>
          </a:p>
        </p:txBody>
      </p:sp>
    </p:spTree>
    <p:extLst>
      <p:ext uri="{BB962C8B-B14F-4D97-AF65-F5344CB8AC3E}">
        <p14:creationId xmlns:p14="http://schemas.microsoft.com/office/powerpoint/2010/main" val="94665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0" dirty="0" smtClean="0"/>
              <a:t> The vulnerable individual fraction</a:t>
            </a:r>
            <a:r>
              <a:rPr lang="en-US" b="0" i="0" baseline="0" dirty="0" smtClean="0"/>
              <a:t> statistics for simulated genotypes dataset. (7a) The fraction of vulnerable individuals. (7b) The sensitivity versus positive predictive value. The plot is for the </a:t>
            </a:r>
            <a:r>
              <a:rPr lang="en-US" b="0" i="0" baseline="0" dirty="0" err="1" smtClean="0"/>
              <a:t>eQTL</a:t>
            </a:r>
            <a:r>
              <a:rPr lang="en-US" b="0" i="0" baseline="0" dirty="0" smtClean="0"/>
              <a:t> selection at association strength 9.9, as indicated by the yellow dashed line in (a), where the vulnerable fraction is around 70%. The dashed grey line show the 95% PPV level, where the sensitivity is around 52%. The cyan plots show the sensitivity-PPV plot for 10 randomized rankings of the data for comparison.</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17</a:t>
            </a:fld>
            <a:endParaRPr lang="en-US"/>
          </a:p>
        </p:txBody>
      </p:sp>
    </p:spTree>
    <p:extLst>
      <p:ext uri="{BB962C8B-B14F-4D97-AF65-F5344CB8AC3E}">
        <p14:creationId xmlns:p14="http://schemas.microsoft.com/office/powerpoint/2010/main" val="33377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0" dirty="0" smtClean="0"/>
              <a:t> The distribution of linking ranks</a:t>
            </a:r>
            <a:r>
              <a:rPr lang="en-US" b="0" i="0" baseline="0" dirty="0" smtClean="0"/>
              <a:t> (in genotype comparison) of close relatives on 30 trios from HAPMAP project. The blue plot shows the distribution of ranks assigned to close relatives (child-mother or child-father relations) excluding the self ranks of the individual being linked. Red plot shows, as a control, the same distribution for randomly selected individuals for each individual being linked. The ranks for close relatives are much smaller, indicating that they are scored much higher than random individuals.</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18</a:t>
            </a:fld>
            <a:endParaRPr lang="en-US"/>
          </a:p>
        </p:txBody>
      </p:sp>
    </p:spTree>
    <p:extLst>
      <p:ext uri="{BB962C8B-B14F-4D97-AF65-F5344CB8AC3E}">
        <p14:creationId xmlns:p14="http://schemas.microsoft.com/office/powerpoint/2010/main" val="232980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i="1" dirty="0" smtClean="0"/>
                  <a:t>Caption:</a:t>
                </a:r>
                <a:r>
                  <a:rPr lang="en-US" b="0" i="0" dirty="0" smtClean="0"/>
                  <a:t> Illustration of</a:t>
                </a:r>
                <a:r>
                  <a:rPr lang="en-US" b="0" i="0" baseline="0" dirty="0" smtClean="0"/>
                  <a:t> risk assessment procedure for joint genotyping/</a:t>
                </a:r>
                <a:r>
                  <a:rPr lang="en-US" b="0" i="0" baseline="0" dirty="0" err="1" smtClean="0"/>
                  <a:t>phenotyping</a:t>
                </a:r>
                <a:r>
                  <a:rPr lang="en-US" b="0" i="0" baseline="0" dirty="0" smtClean="0"/>
                  <a:t> data generation. There are two paths of risk assessment to be performed. The first path evaluates the risks associated with release of the QTL datasets. The genotype and phenotype data (on the left) is first used for quantitative trait loci identification (QTL identification box). This generates the significant QTLs. These are then utilized, in addition to the list of external QTL databases, in quantification of leakage versus predictability (ICI versus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b="0" i="0" baseline="0" dirty="0" smtClean="0"/>
                  <a:t> plots), as presented in Section 2.2. These results are then relayed to the risk assessment procedures. The second risk assessment procedure evaluates the release of genotype and phenotype datasets. For this, the datasets are input to application of the 3-step linking attacks with different QTL and </a:t>
                </a:r>
                <a:r>
                  <a:rPr lang="en-US" b="0" i="0" baseline="0" smtClean="0"/>
                  <a:t>linking methodologies (Presented </a:t>
                </a:r>
                <a:r>
                  <a:rPr lang="en-US" b="0" i="0" baseline="0" dirty="0" smtClean="0"/>
                  <a:t>in Sections 2.3, and 2.4, and other linking attacks in the literature) for evaluation of characterization risks. The results are then relayed  to risk assessment procedures.</a:t>
                </a:r>
                <a:endParaRPr lang="en-US" b="1" i="1" dirty="0"/>
              </a:p>
            </p:txBody>
          </p:sp>
        </mc:Choice>
        <mc:Fallback xmlns="">
          <p:sp>
            <p:nvSpPr>
              <p:cNvPr id="3" name="Notes Placeholder 2"/>
              <p:cNvSpPr>
                <a:spLocks noGrp="1"/>
              </p:cNvSpPr>
              <p:nvPr>
                <p:ph type="body" idx="1"/>
              </p:nvPr>
            </p:nvSpPr>
            <p:spPr/>
            <p:txBody>
              <a:bodyPr/>
              <a:lstStyle/>
              <a:p>
                <a:r>
                  <a:rPr lang="en-US" b="1" i="1" dirty="0" smtClean="0"/>
                  <a:t>Caption:</a:t>
                </a:r>
                <a:r>
                  <a:rPr lang="en-US" b="0" i="0" dirty="0" smtClean="0"/>
                  <a:t> Illustration of</a:t>
                </a:r>
                <a:r>
                  <a:rPr lang="en-US" b="0" i="0" baseline="0" dirty="0" smtClean="0"/>
                  <a:t> risk assessment procedure for joint genotyping/</a:t>
                </a:r>
                <a:r>
                  <a:rPr lang="en-US" b="0" i="0" baseline="0" dirty="0" err="1" smtClean="0"/>
                  <a:t>phenotyping</a:t>
                </a:r>
                <a:r>
                  <a:rPr lang="en-US" b="0" i="0" baseline="0" dirty="0" smtClean="0"/>
                  <a:t> data generation. There are two paths of risk assessment to be performed. The first path evaluates the risks associated with release of the QTL datasets. The genotype and phenotype data (on the left) is first used for quantitative trait loci identification (QTL identification box). This generates the significant QTLs. These are then utilized, in addition to the list of external QTL databases, in quantification of leakage versus </a:t>
                </a:r>
                <a:r>
                  <a:rPr lang="en-US" b="0" i="0" baseline="0" dirty="0" smtClean="0"/>
                  <a:t>predictability (ICI versus </a:t>
                </a:r>
                <a:r>
                  <a:rPr lang="en-US" i="0" smtClean="0">
                    <a:latin typeface="Cambria Math" panose="02040503050406030204" pitchFamily="18" charset="0"/>
                    <a:ea typeface="Cambria Math" panose="02040503050406030204" pitchFamily="18" charset="0"/>
                  </a:rPr>
                  <a:t>𝜋</a:t>
                </a:r>
                <a:r>
                  <a:rPr lang="en-US" b="0" i="0" baseline="0" dirty="0" smtClean="0"/>
                  <a:t> plots), </a:t>
                </a:r>
                <a:r>
                  <a:rPr lang="en-US" b="0" i="0" baseline="0" dirty="0" smtClean="0"/>
                  <a:t>as presented in Section 2.2. These results are then relayed to the risk assessment procedures. The second risk assessment procedure evaluates the release of genotype and phenotype datasets. For this, the datasets are input to application </a:t>
                </a:r>
                <a:r>
                  <a:rPr lang="en-US" b="0" i="0" baseline="0" dirty="0" smtClean="0"/>
                  <a:t>of the 3-step </a:t>
                </a:r>
                <a:r>
                  <a:rPr lang="en-US" b="0" i="0" baseline="0" dirty="0" smtClean="0"/>
                  <a:t>linking attacks </a:t>
                </a:r>
                <a:r>
                  <a:rPr lang="en-US" b="0" i="0" baseline="0" dirty="0" smtClean="0"/>
                  <a:t>with different QTL and </a:t>
                </a:r>
                <a:r>
                  <a:rPr lang="en-US" b="0" i="0" baseline="0" smtClean="0"/>
                  <a:t>linking methodologies (Presented </a:t>
                </a:r>
                <a:r>
                  <a:rPr lang="en-US" b="0" i="0" baseline="0" dirty="0" smtClean="0"/>
                  <a:t>in Sections 2.3, and 2.4, and other linking attacks in the literature) for evaluation of characterization risks. The results are then relayed  to risk assessment procedures.</a:t>
                </a:r>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19</a:t>
            </a:fld>
            <a:endParaRPr lang="en-US"/>
          </a:p>
        </p:txBody>
      </p:sp>
    </p:spTree>
    <p:extLst>
      <p:ext uri="{BB962C8B-B14F-4D97-AF65-F5344CB8AC3E}">
        <p14:creationId xmlns:p14="http://schemas.microsoft.com/office/powerpoint/2010/main" val="347298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 </a:t>
            </a:r>
            <a:r>
              <a:rPr lang="en-US" b="0" i="0" dirty="0" smtClean="0"/>
              <a:t>Linking</a:t>
            </a:r>
            <a:r>
              <a:rPr lang="en-US" b="0" i="0" baseline="0" dirty="0" smtClean="0"/>
              <a:t> accuracy of extremity based linking attack using the </a:t>
            </a:r>
            <a:r>
              <a:rPr lang="en-US" b="0" i="0" baseline="0" dirty="0" err="1" smtClean="0"/>
              <a:t>eQTLs</a:t>
            </a:r>
            <a:r>
              <a:rPr lang="en-US" b="0" i="0" baseline="0" dirty="0" smtClean="0"/>
              <a:t> are identified in different populations and different tissues. (a) The table shows the linking accuracies (for populations shown in the rows) when the </a:t>
            </a:r>
            <a:r>
              <a:rPr lang="en-US" b="0" i="0" baseline="0" dirty="0" err="1" smtClean="0"/>
              <a:t>eQTLs</a:t>
            </a:r>
            <a:r>
              <a:rPr lang="en-US" b="0" i="0" baseline="0" dirty="0" smtClean="0"/>
              <a:t> that are identified using data (indicated in each column) from different populations. (b) The linking accuracy of individuals in GEUVADIS project when </a:t>
            </a:r>
            <a:r>
              <a:rPr lang="en-US" b="0" i="0" baseline="0" dirty="0" err="1" smtClean="0"/>
              <a:t>eQTLs</a:t>
            </a:r>
            <a:r>
              <a:rPr lang="en-US" b="0" i="0" baseline="0" dirty="0" smtClean="0"/>
              <a:t> identified from different tissues are used in linking.</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20</a:t>
            </a:fld>
            <a:endParaRPr lang="en-US"/>
          </a:p>
        </p:txBody>
      </p:sp>
    </p:spTree>
    <p:extLst>
      <p:ext uri="{BB962C8B-B14F-4D97-AF65-F5344CB8AC3E}">
        <p14:creationId xmlns:p14="http://schemas.microsoft.com/office/powerpoint/2010/main" val="268707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1" dirty="0" smtClean="0"/>
              <a:t> </a:t>
            </a:r>
            <a:r>
              <a:rPr lang="en-US" b="0" i="0" dirty="0" smtClean="0"/>
              <a:t>Extremity</a:t>
            </a:r>
            <a:r>
              <a:rPr lang="en-US" b="0" i="0" baseline="0" dirty="0" smtClean="0"/>
              <a:t> based genotype prediction and extremity based linking attack </a:t>
            </a:r>
            <a:r>
              <a:rPr lang="en-US" b="0" i="0" dirty="0" smtClean="0"/>
              <a:t>(a) F</a:t>
            </a:r>
            <a:r>
              <a:rPr lang="en-US" b="0" i="0" baseline="0" dirty="0" smtClean="0"/>
              <a:t>igure illustrates the extremity based genotype prediction. The joint distribution of expression levels and genotypes is shown on left. Given the relation between expression and genotypes, the lower expression levels (Labelled with “Negative Extremity” shown in red ellipse on left) are assigned the genotype “TT” and higher expression levels (Labelled with “Positive Extremity” shown in green ellipse on left) are assigned the genotype “CC”. The extremity value 0 is indicated with the dashed grey line which is the midpoint between the highest and lowest expression levels. The heterozygous genotype (TC) is shaded with grey to indicate that it is not used in the genotype prediction.</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3</a:t>
            </a:fld>
            <a:endParaRPr lang="en-US"/>
          </a:p>
        </p:txBody>
      </p:sp>
    </p:spTree>
    <p:extLst>
      <p:ext uri="{BB962C8B-B14F-4D97-AF65-F5344CB8AC3E}">
        <p14:creationId xmlns:p14="http://schemas.microsoft.com/office/powerpoint/2010/main" val="1920975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 </a:t>
            </a:r>
            <a:r>
              <a:rPr lang="en-US" b="1" i="0" dirty="0" smtClean="0"/>
              <a:t>(a)</a:t>
            </a:r>
            <a:r>
              <a:rPr lang="en-US" sz="1200" kern="1200" dirty="0" smtClean="0">
                <a:solidFill>
                  <a:schemeClr val="tx1"/>
                </a:solidFill>
                <a:effectLst/>
                <a:latin typeface="+mn-lt"/>
                <a:ea typeface="+mn-ea"/>
                <a:cs typeface="+mn-cs"/>
              </a:rPr>
              <a:t> Assuming that the genotypes are independent, </a:t>
            </a:r>
            <a:r>
              <a:rPr lang="en-US" sz="1200" i="1" kern="1200" dirty="0" smtClean="0">
                <a:solidFill>
                  <a:schemeClr val="tx1"/>
                </a:solidFill>
                <a:effectLst/>
                <a:latin typeface="+mn-lt"/>
                <a:ea typeface="+mn-ea"/>
                <a:cs typeface="+mn-cs"/>
              </a:rPr>
              <a:t>ICI</a:t>
            </a:r>
            <a:r>
              <a:rPr lang="en-US" sz="1200" kern="1200" dirty="0" smtClean="0">
                <a:solidFill>
                  <a:schemeClr val="tx1"/>
                </a:solidFill>
                <a:effectLst/>
                <a:latin typeface="+mn-lt"/>
                <a:ea typeface="+mn-ea"/>
                <a:cs typeface="+mn-cs"/>
              </a:rPr>
              <a:t> can be decomposed as summation of </a:t>
            </a:r>
            <a:r>
              <a:rPr lang="en-US" sz="1200" i="1" kern="1200" dirty="0" smtClean="0">
                <a:solidFill>
                  <a:schemeClr val="tx1"/>
                </a:solidFill>
                <a:effectLst/>
                <a:latin typeface="+mn-lt"/>
                <a:ea typeface="+mn-ea"/>
                <a:cs typeface="+mn-cs"/>
              </a:rPr>
              <a:t>ICI</a:t>
            </a:r>
            <a:r>
              <a:rPr lang="en-US" sz="1200" kern="1200" dirty="0" smtClean="0">
                <a:solidFill>
                  <a:schemeClr val="tx1"/>
                </a:solidFill>
                <a:effectLst/>
                <a:latin typeface="+mn-lt"/>
                <a:ea typeface="+mn-ea"/>
                <a:cs typeface="+mn-cs"/>
              </a:rPr>
              <a:t> from each variant genotype. </a:t>
            </a:r>
            <a:r>
              <a:rPr lang="en-US" sz="1200" b="1" kern="1200" dirty="0" smtClean="0">
                <a:solidFill>
                  <a:schemeClr val="tx1"/>
                </a:solidFill>
                <a:effectLst/>
                <a:latin typeface="+mn-lt"/>
                <a:ea typeface="+mn-ea"/>
                <a:cs typeface="+mn-cs"/>
              </a:rPr>
              <a:t>(b)</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case of high predictability, the conditional entropy is close to 0 (very small randomness left in the genotype distribution). Taking the exponential of negative of the entropy converts the entropy to average probability of correct prediction of the genotype, which is close 1, indicating high predictability </a:t>
            </a:r>
            <a:endParaRPr lang="en-US" sz="1200" b="1" kern="1200" dirty="0" smtClean="0">
              <a:solidFill>
                <a:schemeClr val="tx1"/>
              </a:solidFill>
              <a:effectLst/>
              <a:latin typeface="+mn-lt"/>
              <a:ea typeface="+mn-ea"/>
              <a:cs typeface="+mn-cs"/>
            </a:endParaRPr>
          </a:p>
          <a:p>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4</a:t>
            </a:fld>
            <a:endParaRPr lang="en-US"/>
          </a:p>
        </p:txBody>
      </p:sp>
    </p:spTree>
    <p:extLst>
      <p:ext uri="{BB962C8B-B14F-4D97-AF65-F5344CB8AC3E}">
        <p14:creationId xmlns:p14="http://schemas.microsoft.com/office/powerpoint/2010/main" val="48798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 </a:t>
            </a:r>
            <a:r>
              <a:rPr lang="en-US" b="1" i="0" dirty="0" smtClean="0"/>
              <a:t>(a)</a:t>
            </a:r>
            <a:r>
              <a:rPr lang="en-US" sz="1200" kern="1200" dirty="0" smtClean="0">
                <a:solidFill>
                  <a:schemeClr val="tx1"/>
                </a:solidFill>
                <a:effectLst/>
                <a:latin typeface="+mn-lt"/>
                <a:ea typeface="+mn-ea"/>
                <a:cs typeface="+mn-cs"/>
              </a:rPr>
              <a:t> Assuming that the genotypes are independent, </a:t>
            </a:r>
            <a:r>
              <a:rPr lang="en-US" sz="1200" i="1" kern="1200" dirty="0" smtClean="0">
                <a:solidFill>
                  <a:schemeClr val="tx1"/>
                </a:solidFill>
                <a:effectLst/>
                <a:latin typeface="+mn-lt"/>
                <a:ea typeface="+mn-ea"/>
                <a:cs typeface="+mn-cs"/>
              </a:rPr>
              <a:t>ICI</a:t>
            </a:r>
            <a:r>
              <a:rPr lang="en-US" sz="1200" kern="1200" dirty="0" smtClean="0">
                <a:solidFill>
                  <a:schemeClr val="tx1"/>
                </a:solidFill>
                <a:effectLst/>
                <a:latin typeface="+mn-lt"/>
                <a:ea typeface="+mn-ea"/>
                <a:cs typeface="+mn-cs"/>
              </a:rPr>
              <a:t> can be decomposed as summation of </a:t>
            </a:r>
            <a:r>
              <a:rPr lang="en-US" sz="1200" i="1" kern="1200" dirty="0" smtClean="0">
                <a:solidFill>
                  <a:schemeClr val="tx1"/>
                </a:solidFill>
                <a:effectLst/>
                <a:latin typeface="+mn-lt"/>
                <a:ea typeface="+mn-ea"/>
                <a:cs typeface="+mn-cs"/>
              </a:rPr>
              <a:t>ICI</a:t>
            </a:r>
            <a:r>
              <a:rPr lang="en-US" sz="1200" kern="1200" dirty="0" smtClean="0">
                <a:solidFill>
                  <a:schemeClr val="tx1"/>
                </a:solidFill>
                <a:effectLst/>
                <a:latin typeface="+mn-lt"/>
                <a:ea typeface="+mn-ea"/>
                <a:cs typeface="+mn-cs"/>
              </a:rPr>
              <a:t> from each variant genotype. </a:t>
            </a:r>
            <a:r>
              <a:rPr lang="en-US" sz="1200" b="1" kern="1200" dirty="0" smtClean="0">
                <a:solidFill>
                  <a:schemeClr val="tx1"/>
                </a:solidFill>
                <a:effectLst/>
                <a:latin typeface="+mn-lt"/>
                <a:ea typeface="+mn-ea"/>
                <a:cs typeface="+mn-cs"/>
              </a:rPr>
              <a:t>(b)</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case of high predictability, the conditional entropy is close to 0 (very small randomness left in the genotype distribution). Taking the exponential of negative of the entropy converts the entropy to average probability of correct prediction of the genotype, which is close 1, indicating high predictability </a:t>
            </a:r>
            <a:endParaRPr lang="en-US" sz="1200" b="1" kern="1200" dirty="0" smtClean="0">
              <a:solidFill>
                <a:schemeClr val="tx1"/>
              </a:solidFill>
              <a:effectLst/>
              <a:latin typeface="+mn-lt"/>
              <a:ea typeface="+mn-ea"/>
              <a:cs typeface="+mn-cs"/>
            </a:endParaRPr>
          </a:p>
          <a:p>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5</a:t>
            </a:fld>
            <a:endParaRPr lang="en-US"/>
          </a:p>
        </p:txBody>
      </p:sp>
    </p:spTree>
    <p:extLst>
      <p:ext uri="{BB962C8B-B14F-4D97-AF65-F5344CB8AC3E}">
        <p14:creationId xmlns:p14="http://schemas.microsoft.com/office/powerpoint/2010/main" val="356220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baseline="0" dirty="0" smtClean="0"/>
              <a:t> (b) Plots show, for each, </a:t>
            </a:r>
            <a:r>
              <a:rPr lang="en-US" b="0" i="0" baseline="0" dirty="0" err="1" smtClean="0"/>
              <a:t>eQTL</a:t>
            </a:r>
            <a:r>
              <a:rPr lang="en-US" b="0" i="0" baseline="0" dirty="0" smtClean="0"/>
              <a:t> the information leakage (x-axis) versus correct genotype predictability (y-axis). For each </a:t>
            </a:r>
            <a:r>
              <a:rPr lang="en-US" b="0" i="0" baseline="0" dirty="0" err="1" smtClean="0"/>
              <a:t>eQTL</a:t>
            </a:r>
            <a:r>
              <a:rPr lang="en-US" b="0" i="0" baseline="0" dirty="0" smtClean="0"/>
              <a:t>, the estimated ICI leakage and genotype predictability are plotted. Each </a:t>
            </a:r>
            <a:r>
              <a:rPr lang="en-US" b="0" i="0" baseline="0" dirty="0" err="1" smtClean="0"/>
              <a:t>eQTL’s</a:t>
            </a:r>
            <a:r>
              <a:rPr lang="en-US" b="0" i="0" baseline="0" dirty="0" smtClean="0"/>
              <a:t> point is colored with respect to the major allele frequency (left) and with respect to absolute correlation of the </a:t>
            </a:r>
            <a:r>
              <a:rPr lang="en-US" b="0" i="0" baseline="0" dirty="0" err="1" smtClean="0"/>
              <a:t>eQTL</a:t>
            </a:r>
            <a:r>
              <a:rPr lang="en-US" b="0" i="0" baseline="0" dirty="0" smtClean="0"/>
              <a:t> (right). </a:t>
            </a:r>
            <a:endParaRPr lang="en-US" b="1" i="1" dirty="0" smtClean="0"/>
          </a:p>
          <a:p>
            <a:endParaRPr lang="en-US"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6</a:t>
            </a:fld>
            <a:endParaRPr lang="en-US"/>
          </a:p>
        </p:txBody>
      </p:sp>
    </p:spTree>
    <p:extLst>
      <p:ext uri="{BB962C8B-B14F-4D97-AF65-F5344CB8AC3E}">
        <p14:creationId xmlns:p14="http://schemas.microsoft.com/office/powerpoint/2010/main" val="61649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0" dirty="0" smtClean="0"/>
              <a:t> The fraction of vulnerable individuals with MAP genotype prediction. X-axis</a:t>
            </a:r>
            <a:r>
              <a:rPr lang="en-US" b="0" i="0" baseline="0" dirty="0" smtClean="0"/>
              <a:t> shows the absolute correlation threshold used to select </a:t>
            </a:r>
            <a:r>
              <a:rPr lang="en-US" b="0" i="0" baseline="0" dirty="0" err="1" smtClean="0"/>
              <a:t>eQTLs</a:t>
            </a:r>
            <a:r>
              <a:rPr lang="en-US" b="0" i="0" baseline="0" dirty="0" smtClean="0"/>
              <a:t>. Y-axis shows the fraction of vulnerable individuals. At correlation threshold of 0.35, the fraction is maximized, as indicated by the dashed yellow line. The red, green, and cyan lines show the fraction of vulnerable individuals when gender, population, and gender and population information, respectively, are available as auxiliary information.</a:t>
            </a:r>
            <a:endParaRPr lang="en-US" b="1" i="1" dirty="0" smtClean="0"/>
          </a:p>
          <a:p>
            <a:endParaRPr lang="en-US" b="1" i="1"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7</a:t>
            </a:fld>
            <a:endParaRPr lang="en-US"/>
          </a:p>
        </p:txBody>
      </p:sp>
    </p:spTree>
    <p:extLst>
      <p:ext uri="{BB962C8B-B14F-4D97-AF65-F5344CB8AC3E}">
        <p14:creationId xmlns:p14="http://schemas.microsoft.com/office/powerpoint/2010/main" val="191436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aseline="0" dirty="0" smtClean="0"/>
              <a:t> Schematic comparison of Linking attacks (Left) and detection of a genome in a mixture attacks (Right). Each box in the figure represents a dataset in the form of a matrix. Multiple boxes next to each other correspond to concatenation of matrices. Linking attacks aim at linking genotype and phenotype datasets. The phenotype datasets contain both “predicting” phenotypes and other phenotypes, some of which can be sensitive. The attacker first predict genotypes for each of the predicting phenotype. The predicted genotypes are then compared with the genotypes in the genotype dataset. After the linking, all the datasets are concatenated where the identifiers can be matched to the sensitive phenotypes. Different colors indicate how the linking merges different information. The detection of a genome in a mixture attacks start with a genotype dataset. The attacker gets access to the statistics of a GWAS or genotyping dataset (for example, correlation coefficients or allele frequencies). Then the attacker generates a statistic and tests it against that of a reference population. The testing result can be converted into the study membership indicator (attended/not attended) which shows whether the tested individual was in the study cohort or not.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E4DE76-C776-4722-8DC8-B9042748B06C}" type="slidenum">
              <a:rPr lang="en-US" smtClean="0"/>
              <a:t>9</a:t>
            </a:fld>
            <a:endParaRPr lang="en-US"/>
          </a:p>
        </p:txBody>
      </p:sp>
    </p:spTree>
    <p:extLst>
      <p:ext uri="{BB962C8B-B14F-4D97-AF65-F5344CB8AC3E}">
        <p14:creationId xmlns:p14="http://schemas.microsoft.com/office/powerpoint/2010/main" val="137703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0" dirty="0" smtClean="0"/>
              <a:t> (b) Illustration of the expression and genotype datasets. Variant genotype</a:t>
            </a:r>
            <a:r>
              <a:rPr lang="en-US" b="0" i="0" baseline="0" dirty="0" smtClean="0"/>
              <a:t> dataset contains the genotypes for q </a:t>
            </a:r>
            <a:r>
              <a:rPr lang="en-US" b="0" i="0" baseline="0" dirty="0" err="1" smtClean="0"/>
              <a:t>eQTL</a:t>
            </a:r>
            <a:r>
              <a:rPr lang="en-US" b="0" i="0" baseline="0" dirty="0" smtClean="0"/>
              <a:t> variants for </a:t>
            </a:r>
            <a:r>
              <a:rPr lang="en-US" b="0" i="0" baseline="0" dirty="0" err="1" smtClean="0"/>
              <a:t>n_v</a:t>
            </a:r>
            <a:r>
              <a:rPr lang="en-US" b="0" i="0" baseline="0" dirty="0" smtClean="0"/>
              <a:t> individuals. </a:t>
            </a:r>
            <a:r>
              <a:rPr lang="en-US" b="0" i="0" baseline="0" dirty="0" err="1" smtClean="0"/>
              <a:t>J^th</a:t>
            </a:r>
            <a:r>
              <a:rPr lang="en-US" b="0" i="0" baseline="0" dirty="0" smtClean="0"/>
              <a:t> entry for </a:t>
            </a:r>
            <a:r>
              <a:rPr lang="en-US" b="0" i="0" baseline="0" dirty="0" err="1" smtClean="0"/>
              <a:t>k^th</a:t>
            </a:r>
            <a:r>
              <a:rPr lang="en-US" b="0" i="0" baseline="0" dirty="0" smtClean="0"/>
              <a:t> </a:t>
            </a:r>
            <a:r>
              <a:rPr lang="en-US" b="0" i="0" baseline="0" dirty="0" err="1" smtClean="0"/>
              <a:t>eQTL</a:t>
            </a:r>
            <a:r>
              <a:rPr lang="en-US" b="0" i="0" baseline="0" dirty="0" smtClean="0"/>
              <a:t> is denoted by </a:t>
            </a:r>
            <a:r>
              <a:rPr lang="en-US" b="0" i="0" baseline="0" dirty="0" err="1" smtClean="0"/>
              <a:t>v_k,j</a:t>
            </a:r>
            <a:r>
              <a:rPr lang="en-US" b="0" i="0" baseline="0" dirty="0" smtClean="0"/>
              <a:t>. Similarly, the expression dataset contains the expression levels for q genes. The </a:t>
            </a:r>
            <a:r>
              <a:rPr lang="en-US" b="0" i="0" baseline="0" dirty="0" err="1" smtClean="0"/>
              <a:t>k^th</a:t>
            </a:r>
            <a:r>
              <a:rPr lang="en-US" b="0" i="0" baseline="0" dirty="0" smtClean="0"/>
              <a:t> expression level for </a:t>
            </a:r>
            <a:r>
              <a:rPr lang="en-US" b="0" i="0" baseline="0" dirty="0" err="1" smtClean="0"/>
              <a:t>j^th</a:t>
            </a:r>
            <a:r>
              <a:rPr lang="en-US" b="0" i="0" baseline="0" dirty="0" smtClean="0"/>
              <a:t> individual is denoted by </a:t>
            </a:r>
            <a:r>
              <a:rPr lang="en-US" b="0" i="0" baseline="0" dirty="0" err="1" smtClean="0"/>
              <a:t>e_k,j</a:t>
            </a:r>
            <a:r>
              <a:rPr lang="en-US" b="0" i="0" baseline="0" dirty="0" smtClean="0"/>
              <a:t>. The variant genotypes for </a:t>
            </a:r>
            <a:r>
              <a:rPr lang="en-US" b="0" i="0" baseline="0" dirty="0" err="1" smtClean="0"/>
              <a:t>k^th</a:t>
            </a:r>
            <a:r>
              <a:rPr lang="en-US" b="0" i="0" baseline="0" dirty="0" smtClean="0"/>
              <a:t> variant is distributed over samples with distribution specified by the random variable </a:t>
            </a:r>
            <a:r>
              <a:rPr lang="en-US" b="0" i="0" baseline="0" dirty="0" err="1" smtClean="0"/>
              <a:t>V_k</a:t>
            </a:r>
            <a:r>
              <a:rPr lang="en-US" b="0" i="0" baseline="0" dirty="0" smtClean="0"/>
              <a:t>. Likewise, the expression levels for </a:t>
            </a:r>
            <a:r>
              <a:rPr lang="en-US" b="0" i="0" baseline="0" dirty="0" err="1" smtClean="0"/>
              <a:t>k^th</a:t>
            </a:r>
            <a:r>
              <a:rPr lang="en-US" b="0" i="0" baseline="0" dirty="0" smtClean="0"/>
              <a:t>  gene is distributed per random variable </a:t>
            </a:r>
            <a:r>
              <a:rPr lang="en-US" b="0" i="0" baseline="0" dirty="0" err="1" smtClean="0"/>
              <a:t>E_k</a:t>
            </a:r>
            <a:r>
              <a:rPr lang="en-US" b="0" i="0" baseline="0" dirty="0" smtClean="0"/>
              <a:t>. These random variables are correlated with each other with correlation coefficient, denoted by \rho(</a:t>
            </a:r>
            <a:r>
              <a:rPr lang="en-US" b="0" i="0" baseline="0" dirty="0" err="1" smtClean="0"/>
              <a:t>E_k</a:t>
            </a:r>
            <a:r>
              <a:rPr lang="en-US" b="0" i="0" baseline="0" dirty="0" smtClean="0"/>
              <a:t>, </a:t>
            </a:r>
            <a:r>
              <a:rPr lang="en-US" b="0" i="0" baseline="0" dirty="0" err="1" smtClean="0"/>
              <a:t>V_k</a:t>
            </a:r>
            <a:r>
              <a:rPr lang="en-US" b="0" i="0" baseline="0" dirty="0" smtClean="0"/>
              <a:t>) (bottom).</a:t>
            </a:r>
          </a:p>
        </p:txBody>
      </p:sp>
      <p:sp>
        <p:nvSpPr>
          <p:cNvPr id="4" name="Slide Number Placeholder 3"/>
          <p:cNvSpPr>
            <a:spLocks noGrp="1"/>
          </p:cNvSpPr>
          <p:nvPr>
            <p:ph type="sldNum" sz="quarter" idx="10"/>
          </p:nvPr>
        </p:nvSpPr>
        <p:spPr/>
        <p:txBody>
          <a:bodyPr/>
          <a:lstStyle/>
          <a:p>
            <a:fld id="{BDE4DE76-C776-4722-8DC8-B9042748B06C}" type="slidenum">
              <a:rPr lang="en-US" smtClean="0"/>
              <a:t>10</a:t>
            </a:fld>
            <a:endParaRPr lang="en-US"/>
          </a:p>
        </p:txBody>
      </p:sp>
    </p:spTree>
    <p:extLst>
      <p:ext uri="{BB962C8B-B14F-4D97-AF65-F5344CB8AC3E}">
        <p14:creationId xmlns:p14="http://schemas.microsoft.com/office/powerpoint/2010/main" val="390662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0" dirty="0" smtClean="0"/>
              <a:t> Quantification of ICI and correct genotype</a:t>
            </a:r>
            <a:r>
              <a:rPr lang="en-US" b="0" i="0" baseline="0" dirty="0" smtClean="0"/>
              <a:t> predictability </a:t>
            </a:r>
            <a:r>
              <a:rPr lang="en-US" b="0" i="0" dirty="0" smtClean="0"/>
              <a:t>(a) A</a:t>
            </a:r>
            <a:r>
              <a:rPr lang="en-US" b="0" i="0" baseline="0" dirty="0" smtClean="0"/>
              <a:t>dversary’s genotype prediction strategy. The phenotype-genotype correlations \rho_1, \rho_2,… are sorted with respect to decreasing absolute correlation, as shown on each line. For a selected set of </a:t>
            </a:r>
            <a:r>
              <a:rPr lang="en-US" b="0" i="1" baseline="0" dirty="0" smtClean="0"/>
              <a:t>n</a:t>
            </a:r>
            <a:r>
              <a:rPr lang="en-US" b="0" i="0" baseline="0" dirty="0" smtClean="0"/>
              <a:t> variants, the genotypes are predicted using the phenotypes. As </a:t>
            </a:r>
            <a:r>
              <a:rPr lang="en-US" b="0" i="1" baseline="0" dirty="0" smtClean="0"/>
              <a:t>n</a:t>
            </a:r>
            <a:r>
              <a:rPr lang="en-US" b="0" i="0" baseline="0" dirty="0" smtClean="0"/>
              <a:t> increases (traversing down the list) the number of potentially </a:t>
            </a:r>
            <a:r>
              <a:rPr lang="en-US" b="0" i="0" baseline="0" dirty="0" err="1" smtClean="0"/>
              <a:t>characterizable</a:t>
            </a:r>
            <a:r>
              <a:rPr lang="en-US" b="0" i="0" baseline="0" dirty="0" smtClean="0"/>
              <a:t> individuals (represented with red) increase. The fraction of </a:t>
            </a:r>
            <a:r>
              <a:rPr lang="en-US" b="0" i="0" baseline="0" dirty="0" err="1" smtClean="0"/>
              <a:t>characterizable</a:t>
            </a:r>
            <a:r>
              <a:rPr lang="en-US" b="0" i="0" baseline="0" dirty="0" smtClean="0"/>
              <a:t> individuals, however, decrease. The green and  red individuals on the right represent the vulnerable and non-vulnerable individuals, respectively.</a:t>
            </a:r>
          </a:p>
          <a:p>
            <a:endParaRPr lang="en-US" b="0" i="0" baseline="0"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11</a:t>
            </a:fld>
            <a:endParaRPr lang="en-US"/>
          </a:p>
        </p:txBody>
      </p:sp>
    </p:spTree>
    <p:extLst>
      <p:ext uri="{BB962C8B-B14F-4D97-AF65-F5344CB8AC3E}">
        <p14:creationId xmlns:p14="http://schemas.microsoft.com/office/powerpoint/2010/main" val="128349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970995"/>
            <a:ext cx="24180800" cy="34300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267200" y="9067800"/>
            <a:ext cx="19913600" cy="4089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75526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52825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24800" y="640830"/>
            <a:ext cx="6400800" cy="136535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640830"/>
            <a:ext cx="18728267" cy="136535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154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91510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7196" y="10282776"/>
            <a:ext cx="24180800" cy="3178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47196" y="6782336"/>
            <a:ext cx="24180800" cy="35004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38128-5375-4380-835C-E1544B571A96}"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54011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3733808"/>
            <a:ext cx="12564533" cy="10560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461067" y="3733808"/>
            <a:ext cx="12564533" cy="10560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38128-5375-4380-835C-E1544B571A96}"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81879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22406" y="3581930"/>
            <a:ext cx="12569473" cy="1492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22406" y="5074708"/>
            <a:ext cx="12569473" cy="9219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451205" y="3581930"/>
            <a:ext cx="12574410" cy="1492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451205" y="5074708"/>
            <a:ext cx="12574410" cy="9219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38128-5375-4380-835C-E1544B571A96}" type="datetimeFigureOut">
              <a:rPr lang="en-US" smtClean="0"/>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327345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38128-5375-4380-835C-E1544B571A96}" type="datetimeFigureOut">
              <a:rPr lang="en-US" smtClean="0"/>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27215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38128-5375-4380-835C-E1544B571A96}" type="datetimeFigureOut">
              <a:rPr lang="en-US" smtClean="0"/>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55942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2402" y="637117"/>
            <a:ext cx="9359196" cy="2711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122385" y="637122"/>
            <a:ext cx="15903223" cy="136572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22402" y="3348572"/>
            <a:ext cx="9359196" cy="109458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8128-5375-4380-835C-E1544B571A96}"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72093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76006" y="11201401"/>
            <a:ext cx="17068800" cy="132238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576006" y="1429808"/>
            <a:ext cx="17068800" cy="960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576006" y="12523790"/>
            <a:ext cx="17068800" cy="1878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8128-5375-4380-835C-E1544B571A96}"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75711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2400" y="640822"/>
            <a:ext cx="25603200" cy="2667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22400" y="3733808"/>
            <a:ext cx="25603200" cy="1056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22400" y="14831489"/>
            <a:ext cx="6637867" cy="851958"/>
          </a:xfrm>
          <a:prstGeom prst="rect">
            <a:avLst/>
          </a:prstGeom>
        </p:spPr>
        <p:txBody>
          <a:bodyPr vert="horz" lIns="91440" tIns="45720" rIns="91440" bIns="45720" rtlCol="0" anchor="ctr"/>
          <a:lstStyle>
            <a:lvl1pPr algn="l">
              <a:defRPr sz="1200">
                <a:solidFill>
                  <a:schemeClr val="tx1">
                    <a:tint val="75000"/>
                  </a:schemeClr>
                </a:solidFill>
              </a:defRPr>
            </a:lvl1pPr>
          </a:lstStyle>
          <a:p>
            <a:fld id="{1CE38128-5375-4380-835C-E1544B571A96}" type="datetimeFigureOut">
              <a:rPr lang="en-US" smtClean="0"/>
              <a:t>10/25/2015</a:t>
            </a:fld>
            <a:endParaRPr lang="en-US"/>
          </a:p>
        </p:txBody>
      </p:sp>
      <p:sp>
        <p:nvSpPr>
          <p:cNvPr id="5" name="Footer Placeholder 4"/>
          <p:cNvSpPr>
            <a:spLocks noGrp="1"/>
          </p:cNvSpPr>
          <p:nvPr>
            <p:ph type="ftr" sz="quarter" idx="3"/>
          </p:nvPr>
        </p:nvSpPr>
        <p:spPr>
          <a:xfrm>
            <a:off x="9719734" y="14831489"/>
            <a:ext cx="9008533" cy="8519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87733" y="14831489"/>
            <a:ext cx="6637867" cy="851958"/>
          </a:xfrm>
          <a:prstGeom prst="rect">
            <a:avLst/>
          </a:prstGeom>
        </p:spPr>
        <p:txBody>
          <a:bodyPr vert="horz" lIns="91440" tIns="45720" rIns="91440" bIns="45720" rtlCol="0" anchor="ctr"/>
          <a:lstStyle>
            <a:lvl1pPr algn="r">
              <a:defRPr sz="1200">
                <a:solidFill>
                  <a:schemeClr val="tx1">
                    <a:tint val="75000"/>
                  </a:schemeClr>
                </a:solidFill>
              </a:defRPr>
            </a:lvl1pPr>
          </a:lstStyle>
          <a:p>
            <a:fld id="{520247F9-01A8-4978-8360-05BD5E899D37}" type="slidenum">
              <a:rPr lang="en-US" smtClean="0"/>
              <a:t>‹#›</a:t>
            </a:fld>
            <a:endParaRPr lang="en-US"/>
          </a:p>
        </p:txBody>
      </p:sp>
    </p:spTree>
    <p:extLst>
      <p:ext uri="{BB962C8B-B14F-4D97-AF65-F5344CB8AC3E}">
        <p14:creationId xmlns:p14="http://schemas.microsoft.com/office/powerpoint/2010/main" val="64680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8.xml"/><Relationship Id="rId16"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1.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470.png"/><Relationship Id="rId18" Type="http://schemas.openxmlformats.org/officeDocument/2006/relationships/image" Target="../media/image70.png"/><Relationship Id="rId3" Type="http://schemas.openxmlformats.org/officeDocument/2006/relationships/image" Target="../media/image452.png"/><Relationship Id="rId7" Type="http://schemas.openxmlformats.org/officeDocument/2006/relationships/image" Target="../media/image492.png"/><Relationship Id="rId12" Type="http://schemas.openxmlformats.org/officeDocument/2006/relationships/image" Target="../media/image460.png"/><Relationship Id="rId17" Type="http://schemas.openxmlformats.org/officeDocument/2006/relationships/image" Target="../media/image530.png"/><Relationship Id="rId2" Type="http://schemas.openxmlformats.org/officeDocument/2006/relationships/notesSlide" Target="../notesSlides/notesSlide9.xml"/><Relationship Id="rId16" Type="http://schemas.openxmlformats.org/officeDocument/2006/relationships/image" Target="../media/image521.png"/><Relationship Id="rId1" Type="http://schemas.openxmlformats.org/officeDocument/2006/relationships/slideLayout" Target="../slideLayouts/slideLayout2.xml"/><Relationship Id="rId6" Type="http://schemas.openxmlformats.org/officeDocument/2006/relationships/image" Target="../media/image482.png"/><Relationship Id="rId11" Type="http://schemas.openxmlformats.org/officeDocument/2006/relationships/image" Target="../media/image450.png"/><Relationship Id="rId5" Type="http://schemas.openxmlformats.org/officeDocument/2006/relationships/image" Target="../media/image472.png"/><Relationship Id="rId15" Type="http://schemas.openxmlformats.org/officeDocument/2006/relationships/image" Target="../media/image490.png"/><Relationship Id="rId10" Type="http://schemas.openxmlformats.org/officeDocument/2006/relationships/image" Target="../media/image440.png"/><Relationship Id="rId4" Type="http://schemas.openxmlformats.org/officeDocument/2006/relationships/image" Target="../media/image462.png"/><Relationship Id="rId9" Type="http://schemas.openxmlformats.org/officeDocument/2006/relationships/image" Target="../media/image511.png"/><Relationship Id="rId14" Type="http://schemas.openxmlformats.org/officeDocument/2006/relationships/image" Target="../media/image480.png"/></Relationships>
</file>

<file path=ppt/slides/_rels/slide1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4.png"/><Relationship Id="rId4" Type="http://schemas.openxmlformats.org/officeDocument/2006/relationships/image" Target="../media/image94.png"/><Relationship Id="rId9" Type="http://schemas.openxmlformats.org/officeDocument/2006/relationships/image" Target="../media/image99.png"/></Relationships>
</file>

<file path=ppt/slides/_rels/slide13.xml.rels><?xml version="1.0" encoding="UTF-8" standalone="yes"?>
<Relationships xmlns="http://schemas.openxmlformats.org/package/2006/relationships"><Relationship Id="rId8" Type="http://schemas.openxmlformats.org/officeDocument/2006/relationships/image" Target="../media/image590.png"/><Relationship Id="rId13" Type="http://schemas.openxmlformats.org/officeDocument/2006/relationships/image" Target="../media/image640.png"/><Relationship Id="rId18" Type="http://schemas.openxmlformats.org/officeDocument/2006/relationships/image" Target="../media/image690.png"/><Relationship Id="rId26" Type="http://schemas.openxmlformats.org/officeDocument/2006/relationships/image" Target="../media/image770.png"/><Relationship Id="rId3" Type="http://schemas.openxmlformats.org/officeDocument/2006/relationships/image" Target="../media/image540.png"/><Relationship Id="rId21" Type="http://schemas.openxmlformats.org/officeDocument/2006/relationships/image" Target="../media/image720.png"/><Relationship Id="rId34" Type="http://schemas.openxmlformats.org/officeDocument/2006/relationships/image" Target="../media/image850.png"/><Relationship Id="rId7" Type="http://schemas.openxmlformats.org/officeDocument/2006/relationships/image" Target="../media/image580.png"/><Relationship Id="rId12" Type="http://schemas.openxmlformats.org/officeDocument/2006/relationships/image" Target="../media/image630.png"/><Relationship Id="rId17" Type="http://schemas.openxmlformats.org/officeDocument/2006/relationships/image" Target="../media/image680.png"/><Relationship Id="rId25" Type="http://schemas.openxmlformats.org/officeDocument/2006/relationships/image" Target="../media/image760.png"/><Relationship Id="rId33" Type="http://schemas.openxmlformats.org/officeDocument/2006/relationships/image" Target="../media/image840.png"/><Relationship Id="rId2" Type="http://schemas.openxmlformats.org/officeDocument/2006/relationships/notesSlide" Target="../notesSlides/notesSlide11.xml"/><Relationship Id="rId16" Type="http://schemas.openxmlformats.org/officeDocument/2006/relationships/image" Target="../media/image670.png"/><Relationship Id="rId20" Type="http://schemas.openxmlformats.org/officeDocument/2006/relationships/image" Target="../media/image710.png"/><Relationship Id="rId29" Type="http://schemas.openxmlformats.org/officeDocument/2006/relationships/image" Target="../media/image800.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620.png"/><Relationship Id="rId24" Type="http://schemas.openxmlformats.org/officeDocument/2006/relationships/image" Target="../media/image750.png"/><Relationship Id="rId32" Type="http://schemas.openxmlformats.org/officeDocument/2006/relationships/image" Target="../media/image830.png"/><Relationship Id="rId5" Type="http://schemas.openxmlformats.org/officeDocument/2006/relationships/image" Target="../media/image560.png"/><Relationship Id="rId15" Type="http://schemas.openxmlformats.org/officeDocument/2006/relationships/image" Target="../media/image660.png"/><Relationship Id="rId23" Type="http://schemas.openxmlformats.org/officeDocument/2006/relationships/image" Target="../media/image740.png"/><Relationship Id="rId28" Type="http://schemas.openxmlformats.org/officeDocument/2006/relationships/image" Target="../media/image790.png"/><Relationship Id="rId10" Type="http://schemas.openxmlformats.org/officeDocument/2006/relationships/image" Target="../media/image610.png"/><Relationship Id="rId19" Type="http://schemas.openxmlformats.org/officeDocument/2006/relationships/image" Target="../media/image700.png"/><Relationship Id="rId31" Type="http://schemas.openxmlformats.org/officeDocument/2006/relationships/image" Target="../media/image820.png"/><Relationship Id="rId4" Type="http://schemas.openxmlformats.org/officeDocument/2006/relationships/image" Target="../media/image550.png"/><Relationship Id="rId9" Type="http://schemas.openxmlformats.org/officeDocument/2006/relationships/image" Target="../media/image600.png"/><Relationship Id="rId14" Type="http://schemas.openxmlformats.org/officeDocument/2006/relationships/image" Target="../media/image650.png"/><Relationship Id="rId22" Type="http://schemas.openxmlformats.org/officeDocument/2006/relationships/image" Target="../media/image730.png"/><Relationship Id="rId27" Type="http://schemas.openxmlformats.org/officeDocument/2006/relationships/image" Target="../media/image780.png"/><Relationship Id="rId30" Type="http://schemas.openxmlformats.org/officeDocument/2006/relationships/image" Target="../media/image810.png"/></Relationships>
</file>

<file path=ppt/slides/_rels/slide1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91.png"/><Relationship Id="rId7" Type="http://schemas.openxmlformats.org/officeDocument/2006/relationships/image" Target="../media/image48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71.png"/><Relationship Id="rId11" Type="http://schemas.openxmlformats.org/officeDocument/2006/relationships/image" Target="../media/image510.png"/><Relationship Id="rId5" Type="http://schemas.openxmlformats.org/officeDocument/2006/relationships/image" Target="../media/image461.png"/><Relationship Id="rId10" Type="http://schemas.openxmlformats.org/officeDocument/2006/relationships/image" Target="../media/image520.png"/><Relationship Id="rId4" Type="http://schemas.openxmlformats.org/officeDocument/2006/relationships/image" Target="../media/image451.png"/><Relationship Id="rId9" Type="http://schemas.openxmlformats.org/officeDocument/2006/relationships/image" Target="../media/image501.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notesSlide" Target="../notesSlides/notesSlide3.xml"/><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11.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PrivaSeq</a:t>
            </a:r>
            <a:r>
              <a:rPr lang="en-US" smtClean="0"/>
              <a:t> Figure Pack</a:t>
            </a:r>
            <a:endParaRPr lang="en-US" dirty="0"/>
          </a:p>
        </p:txBody>
      </p:sp>
      <p:sp>
        <p:nvSpPr>
          <p:cNvPr id="3" name="Subtitle 2"/>
          <p:cNvSpPr>
            <a:spLocks noGrp="1"/>
          </p:cNvSpPr>
          <p:nvPr>
            <p:ph type="subTitle" idx="1"/>
          </p:nvPr>
        </p:nvSpPr>
        <p:spPr/>
        <p:txBody>
          <a:bodyPr/>
          <a:lstStyle/>
          <a:p>
            <a:r>
              <a:rPr lang="en-US" dirty="0" smtClean="0"/>
              <a:t>May 12, 2015</a:t>
            </a:r>
            <a:endParaRPr lang="en-US" dirty="0"/>
          </a:p>
        </p:txBody>
      </p:sp>
    </p:spTree>
    <p:extLst>
      <p:ext uri="{BB962C8B-B14F-4D97-AF65-F5344CB8AC3E}">
        <p14:creationId xmlns:p14="http://schemas.microsoft.com/office/powerpoint/2010/main" val="390509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0671075" y="8633786"/>
            <a:ext cx="1974179" cy="1733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2476500" cy="1143000"/>
          </a:xfrm>
        </p:spPr>
        <p:txBody>
          <a:bodyPr>
            <a:normAutofit/>
          </a:bodyPr>
          <a:lstStyle/>
          <a:p>
            <a:r>
              <a:rPr lang="en-US" sz="4000" dirty="0"/>
              <a:t>Fig </a:t>
            </a:r>
            <a:r>
              <a:rPr lang="en-US" sz="4000" dirty="0" smtClean="0"/>
              <a:t>S2</a:t>
            </a:r>
            <a:endParaRPr lang="en-US" sz="4000" dirty="0"/>
          </a:p>
        </p:txBody>
      </p:sp>
      <p:sp>
        <p:nvSpPr>
          <p:cNvPr id="4" name="Rectangle 3"/>
          <p:cNvSpPr/>
          <p:nvPr/>
        </p:nvSpPr>
        <p:spPr>
          <a:xfrm>
            <a:off x="10670164" y="5855953"/>
            <a:ext cx="2826279"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9740234" y="6776319"/>
                <a:ext cx="4280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𝑞</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9740234" y="6776319"/>
                <a:ext cx="428002" cy="461665"/>
              </a:xfrm>
              <a:prstGeom prst="rect">
                <a:avLst/>
              </a:prstGeom>
              <a:blipFill rotWithShape="0">
                <a:blip r:embed="rId3"/>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41570" y="5023931"/>
                <a:ext cx="5750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𝑛</m:t>
                          </m:r>
                        </m:e>
                        <m:sub>
                          <m:r>
                            <a:rPr lang="en-US" sz="2400" i="1">
                              <a:latin typeface="Cambria Math"/>
                            </a:rPr>
                            <m:t>𝑣</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11841570" y="5023931"/>
                <a:ext cx="575029" cy="46166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186452" y="5284895"/>
                <a:ext cx="55406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𝑣</m:t>
                      </m:r>
                    </m:oMath>
                  </m:oMathPara>
                </a14:m>
                <a:endParaRPr lang="en-US" sz="3600" dirty="0"/>
              </a:p>
            </p:txBody>
          </p:sp>
        </mc:Choice>
        <mc:Fallback xmlns="">
          <p:sp>
            <p:nvSpPr>
              <p:cNvPr id="11" name="Rectangle 10"/>
              <p:cNvSpPr>
                <a:spLocks noRot="1" noChangeAspect="1" noMove="1" noResize="1" noEditPoints="1" noAdjustHandles="1" noChangeArrowheads="1" noChangeShapeType="1" noTextEdit="1"/>
              </p:cNvSpPr>
              <p:nvPr/>
            </p:nvSpPr>
            <p:spPr>
              <a:xfrm>
                <a:off x="10186452" y="5284895"/>
                <a:ext cx="554062" cy="646331"/>
              </a:xfrm>
              <a:prstGeom prst="rect">
                <a:avLst/>
              </a:prstGeom>
              <a:blipFill rotWithShape="0">
                <a:blip r:embed="rId5"/>
                <a:stretch>
                  <a:fillRect/>
                </a:stretch>
              </a:blipFill>
            </p:spPr>
            <p:txBody>
              <a:bodyPr/>
              <a:lstStyle/>
              <a:p>
                <a:r>
                  <a:rPr lang="en-US">
                    <a:noFill/>
                  </a:rPr>
                  <a:t> </a:t>
                </a:r>
              </a:p>
            </p:txBody>
          </p:sp>
        </mc:Fallback>
      </mc:AlternateContent>
      <p:cxnSp>
        <p:nvCxnSpPr>
          <p:cNvPr id="18" name="Straight Connector 17"/>
          <p:cNvCxnSpPr/>
          <p:nvPr/>
        </p:nvCxnSpPr>
        <p:spPr>
          <a:xfrm flipV="1">
            <a:off x="11394222" y="5798804"/>
            <a:ext cx="0" cy="4574026"/>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11241829" y="5485970"/>
                <a:ext cx="3248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𝑗</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1241829" y="5485970"/>
                <a:ext cx="324897" cy="369332"/>
              </a:xfrm>
              <a:prstGeom prst="rect">
                <a:avLst/>
              </a:prstGeom>
              <a:blipFill rotWithShape="0">
                <a:blip r:embed="rId6"/>
                <a:stretch>
                  <a:fillRect b="-11475"/>
                </a:stretch>
              </a:blipFill>
            </p:spPr>
            <p:txBody>
              <a:bodyPr/>
              <a:lstStyle/>
              <a:p>
                <a:r>
                  <a:rPr lang="en-US">
                    <a:noFill/>
                  </a:rPr>
                  <a:t> </a:t>
                </a:r>
              </a:p>
            </p:txBody>
          </p:sp>
        </mc:Fallback>
      </mc:AlternateContent>
      <p:sp>
        <p:nvSpPr>
          <p:cNvPr id="25" name="Left Brace 24"/>
          <p:cNvSpPr/>
          <p:nvPr/>
        </p:nvSpPr>
        <p:spPr>
          <a:xfrm>
            <a:off x="10175022" y="5855953"/>
            <a:ext cx="350108" cy="2209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rot="5400000">
            <a:off x="11942377" y="4143469"/>
            <a:ext cx="285853" cy="28147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Rectangle 32"/>
              <p:cNvSpPr/>
              <p:nvPr/>
            </p:nvSpPr>
            <p:spPr>
              <a:xfrm>
                <a:off x="9713211" y="9250813"/>
                <a:ext cx="4280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𝑞</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9713211" y="9250813"/>
                <a:ext cx="428002" cy="461665"/>
              </a:xfrm>
              <a:prstGeom prst="rect">
                <a:avLst/>
              </a:prstGeom>
              <a:blipFill rotWithShape="0">
                <a:blip r:embed="rId7"/>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1433939" y="10536351"/>
                <a:ext cx="5713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𝑛</m:t>
                          </m:r>
                        </m:e>
                        <m:sub>
                          <m:r>
                            <a:rPr lang="en-US" sz="2400" i="1">
                              <a:latin typeface="Cambria Math"/>
                            </a:rPr>
                            <m:t>𝑒</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1433939" y="10536351"/>
                <a:ext cx="571310" cy="461665"/>
              </a:xfrm>
              <a:prstGeom prst="rect">
                <a:avLst/>
              </a:prstGeom>
              <a:blipFill rotWithShape="0">
                <a:blip r:embed="rId8"/>
                <a:stretch>
                  <a:fillRect/>
                </a:stretch>
              </a:blipFill>
            </p:spPr>
            <p:txBody>
              <a:bodyPr/>
              <a:lstStyle/>
              <a:p>
                <a:r>
                  <a:rPr lang="en-US">
                    <a:noFill/>
                  </a:rPr>
                  <a:t> </a:t>
                </a:r>
              </a:p>
            </p:txBody>
          </p:sp>
        </mc:Fallback>
      </mc:AlternateContent>
      <p:cxnSp>
        <p:nvCxnSpPr>
          <p:cNvPr id="36" name="Straight Connector 35"/>
          <p:cNvCxnSpPr/>
          <p:nvPr/>
        </p:nvCxnSpPr>
        <p:spPr>
          <a:xfrm>
            <a:off x="10609859" y="9963765"/>
            <a:ext cx="20306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10309432" y="9774036"/>
                <a:ext cx="3709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𝑘</m:t>
                      </m:r>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10309432" y="9774036"/>
                <a:ext cx="370935" cy="369332"/>
              </a:xfrm>
              <a:prstGeom prst="rect">
                <a:avLst/>
              </a:prstGeom>
              <a:blipFill rotWithShape="0">
                <a:blip r:embed="rId9"/>
                <a:stretch>
                  <a:fillRect/>
                </a:stretch>
              </a:blipFill>
            </p:spPr>
            <p:txBody>
              <a:bodyPr/>
              <a:lstStyle/>
              <a:p>
                <a:r>
                  <a:rPr lang="en-US">
                    <a:noFill/>
                  </a:rPr>
                  <a:t> </a:t>
                </a:r>
              </a:p>
            </p:txBody>
          </p:sp>
        </mc:Fallback>
      </mc:AlternateContent>
      <p:sp>
        <p:nvSpPr>
          <p:cNvPr id="41" name="Left Brace 40"/>
          <p:cNvSpPr/>
          <p:nvPr/>
        </p:nvSpPr>
        <p:spPr>
          <a:xfrm rot="10800000" flipH="1">
            <a:off x="10094768" y="8644810"/>
            <a:ext cx="347111" cy="16855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p:cNvSpPr/>
          <p:nvPr/>
        </p:nvSpPr>
        <p:spPr>
          <a:xfrm rot="5400000" flipH="1">
            <a:off x="11526140" y="9541458"/>
            <a:ext cx="261615"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ectangle 42"/>
              <p:cNvSpPr/>
              <p:nvPr/>
            </p:nvSpPr>
            <p:spPr>
              <a:xfrm>
                <a:off x="10205430" y="8095004"/>
                <a:ext cx="52822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𝑒</m:t>
                      </m:r>
                    </m:oMath>
                  </m:oMathPara>
                </a14:m>
                <a:endParaRPr lang="en-US" sz="3600" dirty="0"/>
              </a:p>
            </p:txBody>
          </p:sp>
        </mc:Choice>
        <mc:Fallback xmlns="">
          <p:sp>
            <p:nvSpPr>
              <p:cNvPr id="43" name="Rectangle 42"/>
              <p:cNvSpPr>
                <a:spLocks noRot="1" noChangeAspect="1" noMove="1" noResize="1" noEditPoints="1" noAdjustHandles="1" noChangeArrowheads="1" noChangeShapeType="1" noTextEdit="1"/>
              </p:cNvSpPr>
              <p:nvPr/>
            </p:nvSpPr>
            <p:spPr>
              <a:xfrm>
                <a:off x="10205430" y="8095004"/>
                <a:ext cx="528222" cy="64633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6874935" y="9800120"/>
                <a:ext cx="6516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m:t>
                          </m:r>
                          <m:r>
                            <a:rPr lang="en-US" i="1">
                              <a:latin typeface="Cambria Math"/>
                            </a:rPr>
                            <m:t>𝐸</m:t>
                          </m:r>
                        </m:e>
                        <m:sub>
                          <m:r>
                            <a:rPr lang="en-US" i="1">
                              <a:latin typeface="Cambria Math"/>
                            </a:rPr>
                            <m:t>𝑘</m:t>
                          </m:r>
                        </m:sub>
                      </m:sSub>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16874935" y="9800120"/>
                <a:ext cx="651652"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10361271" y="7087681"/>
                <a:ext cx="313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𝑘</m:t>
                      </m:r>
                    </m:oMath>
                  </m:oMathPara>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10361271" y="7087681"/>
                <a:ext cx="313000" cy="369332"/>
              </a:xfrm>
              <a:prstGeom prst="rect">
                <a:avLst/>
              </a:prstGeom>
              <a:blipFill rotWithShape="0">
                <a:blip r:embed="rId12"/>
                <a:stretch>
                  <a:fillRect/>
                </a:stretch>
              </a:blipFill>
            </p:spPr>
            <p:txBody>
              <a:bodyPr/>
              <a:lstStyle/>
              <a:p>
                <a:r>
                  <a:rPr lang="en-US">
                    <a:noFill/>
                  </a:rPr>
                  <a:t> </a:t>
                </a:r>
              </a:p>
            </p:txBody>
          </p:sp>
        </mc:Fallback>
      </mc:AlternateContent>
      <p:cxnSp>
        <p:nvCxnSpPr>
          <p:cNvPr id="51" name="Straight Connector 50"/>
          <p:cNvCxnSpPr/>
          <p:nvPr/>
        </p:nvCxnSpPr>
        <p:spPr>
          <a:xfrm>
            <a:off x="10600623" y="7287670"/>
            <a:ext cx="2908701"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16850778" y="6176019"/>
                <a:ext cx="6333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16850778" y="6176019"/>
                <a:ext cx="633379" cy="369332"/>
              </a:xfrm>
              <a:prstGeom prst="rect">
                <a:avLst/>
              </a:prstGeom>
              <a:blipFill rotWithShape="0">
                <a:blip r:embed="rId13"/>
                <a:stretch>
                  <a:fillRect/>
                </a:stretch>
              </a:blipFill>
            </p:spPr>
            <p:txBody>
              <a:bodyPr/>
              <a:lstStyle/>
              <a:p>
                <a:r>
                  <a:rPr lang="en-US">
                    <a:noFill/>
                  </a:rPr>
                  <a:t> </a:t>
                </a:r>
              </a:p>
            </p:txBody>
          </p:sp>
        </mc:Fallback>
      </mc:AlternateContent>
      <p:sp>
        <p:nvSpPr>
          <p:cNvPr id="59" name="Rectangle 58"/>
          <p:cNvSpPr/>
          <p:nvPr/>
        </p:nvSpPr>
        <p:spPr>
          <a:xfrm>
            <a:off x="10672898" y="9823315"/>
            <a:ext cx="1975351" cy="277793"/>
          </a:xfrm>
          <a:prstGeom prst="rect">
            <a:avLst/>
          </a:prstGeom>
          <a:no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0800000">
            <a:off x="14398533" y="9838120"/>
            <a:ext cx="2523069" cy="277793"/>
          </a:xfrm>
          <a:prstGeom prst="rect">
            <a:avLst/>
          </a:prstGeom>
          <a:solidFill>
            <a:schemeClr val="accent1"/>
          </a:solid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58" idx="3"/>
            <a:endCxn id="69" idx="3"/>
          </p:cNvCxnSpPr>
          <p:nvPr/>
        </p:nvCxnSpPr>
        <p:spPr>
          <a:xfrm flipV="1">
            <a:off x="12646841" y="6370969"/>
            <a:ext cx="1714831" cy="913287"/>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10817621" y="10852584"/>
            <a:ext cx="1841851" cy="369332"/>
          </a:xfrm>
          <a:prstGeom prst="rect">
            <a:avLst/>
          </a:prstGeom>
          <a:noFill/>
        </p:spPr>
        <p:txBody>
          <a:bodyPr wrap="none" rtlCol="0">
            <a:spAutoFit/>
          </a:bodyPr>
          <a:lstStyle/>
          <a:p>
            <a:r>
              <a:rPr lang="en-US" dirty="0"/>
              <a:t>Expression matrix</a:t>
            </a:r>
          </a:p>
        </p:txBody>
      </p:sp>
      <p:sp>
        <p:nvSpPr>
          <p:cNvPr id="149" name="TextBox 148"/>
          <p:cNvSpPr txBox="1"/>
          <p:nvPr/>
        </p:nvSpPr>
        <p:spPr>
          <a:xfrm>
            <a:off x="11027451" y="4818120"/>
            <a:ext cx="1763111" cy="369332"/>
          </a:xfrm>
          <a:prstGeom prst="rect">
            <a:avLst/>
          </a:prstGeom>
          <a:noFill/>
        </p:spPr>
        <p:txBody>
          <a:bodyPr wrap="none" rtlCol="0">
            <a:spAutoFit/>
          </a:bodyPr>
          <a:lstStyle/>
          <a:p>
            <a:r>
              <a:rPr lang="en-US" dirty="0"/>
              <a:t>Genotype matrix</a:t>
            </a:r>
          </a:p>
        </p:txBody>
      </p:sp>
      <p:sp>
        <p:nvSpPr>
          <p:cNvPr id="150" name="TextBox 149"/>
          <p:cNvSpPr txBox="1"/>
          <p:nvPr/>
        </p:nvSpPr>
        <p:spPr>
          <a:xfrm>
            <a:off x="17293284" y="7767033"/>
            <a:ext cx="1409104" cy="369332"/>
          </a:xfrm>
          <a:prstGeom prst="rect">
            <a:avLst/>
          </a:prstGeom>
          <a:noFill/>
        </p:spPr>
        <p:txBody>
          <a:bodyPr wrap="none" rtlCol="0">
            <a:spAutoFit/>
          </a:bodyPr>
          <a:lstStyle/>
          <a:p>
            <a:r>
              <a:rPr lang="en-US" dirty="0" err="1"/>
              <a:t>eQTL</a:t>
            </a:r>
            <a:r>
              <a:rPr lang="en-US" dirty="0"/>
              <a:t> dataset</a:t>
            </a:r>
          </a:p>
        </p:txBody>
      </p:sp>
      <mc:AlternateContent xmlns:mc="http://schemas.openxmlformats.org/markup-compatibility/2006" xmlns:a14="http://schemas.microsoft.com/office/drawing/2010/main">
        <mc:Choice Requires="a14">
          <p:sp>
            <p:nvSpPr>
              <p:cNvPr id="108" name="Rectangle 107"/>
              <p:cNvSpPr/>
              <p:nvPr/>
            </p:nvSpPr>
            <p:spPr>
              <a:xfrm>
                <a:off x="16355879" y="8616412"/>
                <a:ext cx="4682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oMath>
                  </m:oMathPara>
                </a14:m>
                <a:endParaRPr lang="en-US" dirty="0"/>
              </a:p>
            </p:txBody>
          </p:sp>
        </mc:Choice>
        <mc:Fallback xmlns="">
          <p:sp>
            <p:nvSpPr>
              <p:cNvPr id="108" name="Rectangle 107"/>
              <p:cNvSpPr>
                <a:spLocks noRot="1" noChangeAspect="1" noMove="1" noResize="1" noEditPoints="1" noAdjustHandles="1" noChangeArrowheads="1" noChangeShapeType="1" noTextEdit="1"/>
              </p:cNvSpPr>
              <p:nvPr/>
            </p:nvSpPr>
            <p:spPr>
              <a:xfrm>
                <a:off x="16355879" y="8616412"/>
                <a:ext cx="468269"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14530606" y="7012947"/>
                <a:ext cx="4865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oMath>
                  </m:oMathPara>
                </a14:m>
                <a:endParaRPr lang="en-US" dirty="0"/>
              </a:p>
            </p:txBody>
          </p:sp>
        </mc:Choice>
        <mc:Fallback xmlns="">
          <p:sp>
            <p:nvSpPr>
              <p:cNvPr id="109" name="Rectangle 108"/>
              <p:cNvSpPr>
                <a:spLocks noRot="1" noChangeAspect="1" noMove="1" noResize="1" noEditPoints="1" noAdjustHandles="1" noChangeArrowheads="1" noChangeShapeType="1" noTextEdit="1"/>
              </p:cNvSpPr>
              <p:nvPr/>
            </p:nvSpPr>
            <p:spPr>
              <a:xfrm>
                <a:off x="14530606" y="7012947"/>
                <a:ext cx="486543" cy="369332"/>
              </a:xfrm>
              <a:prstGeom prst="rect">
                <a:avLst/>
              </a:prstGeom>
              <a:blipFill rotWithShape="0">
                <a:blip r:embed="rId15"/>
                <a:stretch>
                  <a:fillRect/>
                </a:stretch>
              </a:blipFill>
            </p:spPr>
            <p:txBody>
              <a:bodyPr/>
              <a:lstStyle/>
              <a:p>
                <a:r>
                  <a:rPr lang="en-US">
                    <a:noFill/>
                  </a:rPr>
                  <a:t> </a:t>
                </a:r>
              </a:p>
            </p:txBody>
          </p:sp>
        </mc:Fallback>
      </mc:AlternateContent>
      <p:cxnSp>
        <p:nvCxnSpPr>
          <p:cNvPr id="113" name="Straight Arrow Connector 112"/>
          <p:cNvCxnSpPr/>
          <p:nvPr/>
        </p:nvCxnSpPr>
        <p:spPr>
          <a:xfrm flipV="1">
            <a:off x="14751366" y="7380605"/>
            <a:ext cx="0" cy="1403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14742906" y="8777606"/>
            <a:ext cx="171873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15001129" y="8125034"/>
            <a:ext cx="241300" cy="2127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5496429" y="7699463"/>
            <a:ext cx="241300" cy="5865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5991729" y="7595946"/>
            <a:ext cx="241300" cy="2932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15117530" y="8050271"/>
            <a:ext cx="1" cy="7656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5618692" y="7659207"/>
            <a:ext cx="0" cy="1158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16110422" y="7533871"/>
            <a:ext cx="0" cy="128521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4971416" y="8737340"/>
            <a:ext cx="301686" cy="369332"/>
          </a:xfrm>
          <a:prstGeom prst="rect">
            <a:avLst/>
          </a:prstGeom>
          <a:noFill/>
        </p:spPr>
        <p:txBody>
          <a:bodyPr wrap="none" rtlCol="0">
            <a:spAutoFit/>
          </a:bodyPr>
          <a:lstStyle/>
          <a:p>
            <a:r>
              <a:rPr lang="en-US" dirty="0"/>
              <a:t>0</a:t>
            </a:r>
          </a:p>
        </p:txBody>
      </p:sp>
      <p:sp>
        <p:nvSpPr>
          <p:cNvPr id="146" name="TextBox 145"/>
          <p:cNvSpPr txBox="1"/>
          <p:nvPr/>
        </p:nvSpPr>
        <p:spPr>
          <a:xfrm>
            <a:off x="15467865" y="8728647"/>
            <a:ext cx="301686" cy="369332"/>
          </a:xfrm>
          <a:prstGeom prst="rect">
            <a:avLst/>
          </a:prstGeom>
          <a:noFill/>
        </p:spPr>
        <p:txBody>
          <a:bodyPr wrap="none" rtlCol="0">
            <a:spAutoFit/>
          </a:bodyPr>
          <a:lstStyle/>
          <a:p>
            <a:r>
              <a:rPr lang="en-US" dirty="0"/>
              <a:t>1</a:t>
            </a:r>
          </a:p>
        </p:txBody>
      </p:sp>
      <p:sp>
        <p:nvSpPr>
          <p:cNvPr id="147" name="TextBox 146"/>
          <p:cNvSpPr txBox="1"/>
          <p:nvPr/>
        </p:nvSpPr>
        <p:spPr>
          <a:xfrm>
            <a:off x="15969050" y="8730219"/>
            <a:ext cx="301686"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3" name="Rectangle 2"/>
              <p:cNvSpPr/>
              <p:nvPr/>
            </p:nvSpPr>
            <p:spPr>
              <a:xfrm>
                <a:off x="16407152" y="7264638"/>
                <a:ext cx="1133515" cy="369332"/>
              </a:xfrm>
              <a:prstGeom prst="rect">
                <a:avLst/>
              </a:prstGeom>
            </p:spPr>
            <p:txBody>
              <a:bodyPr wrap="none">
                <a:spAutoFit/>
              </a:bodyPr>
              <a:lstStyle/>
              <a:p>
                <a14:m>
                  <m:oMath xmlns:m="http://schemas.openxmlformats.org/officeDocument/2006/math">
                    <m:r>
                      <m:rPr>
                        <m:sty m:val="p"/>
                      </m:rPr>
                      <a:rPr lang="en-US">
                        <a:latin typeface="Cambria Math"/>
                      </a:rPr>
                      <m:t>ρ</m:t>
                    </m:r>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r>
                      <a:rPr lang="en-US" i="1">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m:t>
                    </m:r>
                  </m:oMath>
                </a14:m>
                <a:r>
                  <a:rPr lang="en-US" dirty="0"/>
                  <a:t> </a:t>
                </a:r>
              </a:p>
            </p:txBody>
          </p:sp>
        </mc:Choice>
        <mc:Fallback xmlns="">
          <p:sp>
            <p:nvSpPr>
              <p:cNvPr id="3" name="Rectangle 2"/>
              <p:cNvSpPr>
                <a:spLocks noRot="1" noChangeAspect="1" noMove="1" noResize="1" noEditPoints="1" noAdjustHandles="1" noChangeArrowheads="1" noChangeShapeType="1" noTextEdit="1"/>
              </p:cNvSpPr>
              <p:nvPr/>
            </p:nvSpPr>
            <p:spPr>
              <a:xfrm>
                <a:off x="16407152" y="7264638"/>
                <a:ext cx="1133515" cy="369332"/>
              </a:xfrm>
              <a:prstGeom prst="rect">
                <a:avLst/>
              </a:prstGeom>
              <a:blipFill rotWithShape="0">
                <a:blip r:embed="rId16"/>
                <a:stretch>
                  <a:fillRect b="-13333"/>
                </a:stretch>
              </a:blipFill>
            </p:spPr>
            <p:txBody>
              <a:bodyPr/>
              <a:lstStyle/>
              <a:p>
                <a:r>
                  <a:rPr lang="en-US">
                    <a:noFill/>
                  </a:rPr>
                  <a:t> </a:t>
                </a:r>
              </a:p>
            </p:txBody>
          </p:sp>
        </mc:Fallback>
      </mc:AlternateContent>
      <p:cxnSp>
        <p:nvCxnSpPr>
          <p:cNvPr id="8" name="Straight Connector 7"/>
          <p:cNvCxnSpPr/>
          <p:nvPr/>
        </p:nvCxnSpPr>
        <p:spPr>
          <a:xfrm flipV="1">
            <a:off x="14844658" y="7586462"/>
            <a:ext cx="1593668" cy="783772"/>
          </a:xfrm>
          <a:prstGeom prst="line">
            <a:avLst/>
          </a:prstGeom>
          <a:ln w="22225">
            <a:solidFill>
              <a:srgbClr val="FF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p:cNvSpPr/>
              <p:nvPr/>
            </p:nvSpPr>
            <p:spPr>
              <a:xfrm>
                <a:off x="11215763" y="9738670"/>
                <a:ext cx="581313"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𝑗</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1215763" y="9738670"/>
                <a:ext cx="581313" cy="391646"/>
              </a:xfrm>
              <a:prstGeom prst="rect">
                <a:avLst/>
              </a:prstGeom>
              <a:blipFill rotWithShape="0">
                <a:blip r:embed="rId17"/>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1208704" y="7055894"/>
                <a:ext cx="59702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𝑗</m:t>
                          </m:r>
                        </m:sub>
                      </m:sSub>
                    </m:oMath>
                  </m:oMathPara>
                </a14:m>
                <a:endParaRPr 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11208704" y="7055894"/>
                <a:ext cx="597022" cy="391646"/>
              </a:xfrm>
              <a:prstGeom prst="rect">
                <a:avLst/>
              </a:prstGeom>
              <a:blipFill rotWithShape="0">
                <a:blip r:embed="rId18"/>
                <a:stretch>
                  <a:fillRect b="-7692"/>
                </a:stretch>
              </a:blipFill>
            </p:spPr>
            <p:txBody>
              <a:bodyPr/>
              <a:lstStyle/>
              <a:p>
                <a:r>
                  <a:rPr lang="en-US">
                    <a:noFill/>
                  </a:rPr>
                  <a:t> </a:t>
                </a:r>
              </a:p>
            </p:txBody>
          </p:sp>
        </mc:Fallback>
      </mc:AlternateContent>
      <p:cxnSp>
        <p:nvCxnSpPr>
          <p:cNvPr id="65" name="Straight Connector 64"/>
          <p:cNvCxnSpPr/>
          <p:nvPr/>
        </p:nvCxnSpPr>
        <p:spPr>
          <a:xfrm flipV="1">
            <a:off x="10673710" y="8063080"/>
            <a:ext cx="0" cy="576696"/>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2646407" y="5873402"/>
            <a:ext cx="0" cy="276117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0800000">
            <a:off x="14361672" y="6232073"/>
            <a:ext cx="2523069" cy="277793"/>
          </a:xfrm>
          <a:prstGeom prst="rect">
            <a:avLst/>
          </a:prstGeom>
          <a:solidFill>
            <a:schemeClr val="accent1"/>
          </a:solid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a:stCxn id="59" idx="3"/>
            <a:endCxn id="60" idx="3"/>
          </p:cNvCxnSpPr>
          <p:nvPr/>
        </p:nvCxnSpPr>
        <p:spPr>
          <a:xfrm>
            <a:off x="12648242" y="9962205"/>
            <a:ext cx="1750284" cy="14804"/>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9" idx="0"/>
          </p:cNvCxnSpPr>
          <p:nvPr/>
        </p:nvCxnSpPr>
        <p:spPr>
          <a:xfrm>
            <a:off x="15623206" y="6509859"/>
            <a:ext cx="22407" cy="740476"/>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0" idx="2"/>
          </p:cNvCxnSpPr>
          <p:nvPr/>
        </p:nvCxnSpPr>
        <p:spPr>
          <a:xfrm flipV="1">
            <a:off x="15660060" y="9222355"/>
            <a:ext cx="0" cy="615758"/>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0667308" y="7145359"/>
            <a:ext cx="1979533" cy="277793"/>
          </a:xfrm>
          <a:prstGeom prst="rect">
            <a:avLst/>
          </a:prstGeom>
          <a:no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Rectangle 52"/>
              <p:cNvSpPr/>
              <p:nvPr/>
            </p:nvSpPr>
            <p:spPr>
              <a:xfrm>
                <a:off x="13768224" y="8644259"/>
                <a:ext cx="1127232"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𝑝</m:t>
                    </m:r>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r>
                      <a:rPr lang="en-US" i="1">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m:t>
                    </m:r>
                  </m:oMath>
                </a14:m>
                <a:r>
                  <a:rPr lang="en-US" dirty="0"/>
                  <a:t> </a:t>
                </a:r>
              </a:p>
            </p:txBody>
          </p:sp>
        </mc:Choice>
        <mc:Fallback xmlns="">
          <p:sp>
            <p:nvSpPr>
              <p:cNvPr id="53" name="Rectangle 52"/>
              <p:cNvSpPr>
                <a:spLocks noRot="1" noChangeAspect="1" noMove="1" noResize="1" noEditPoints="1" noAdjustHandles="1" noChangeArrowheads="1" noChangeShapeType="1" noTextEdit="1"/>
              </p:cNvSpPr>
              <p:nvPr/>
            </p:nvSpPr>
            <p:spPr>
              <a:xfrm>
                <a:off x="13768224" y="8644259"/>
                <a:ext cx="1127232" cy="369332"/>
              </a:xfrm>
              <a:prstGeom prst="rect">
                <a:avLst/>
              </a:prstGeom>
              <a:blipFill rotWithShape="0">
                <a:blip r:embed="rId19"/>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797450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704" y="2195335"/>
            <a:ext cx="8229600" cy="1143000"/>
          </a:xfrm>
        </p:spPr>
        <p:txBody>
          <a:bodyPr>
            <a:normAutofit/>
          </a:bodyPr>
          <a:lstStyle/>
          <a:p>
            <a:r>
              <a:rPr lang="en-US" dirty="0"/>
              <a:t>Fig </a:t>
            </a:r>
            <a:r>
              <a:rPr lang="en-US" dirty="0" smtClean="0"/>
              <a:t>S3</a:t>
            </a:r>
            <a:endParaRPr lang="en-US" dirty="0"/>
          </a:p>
        </p:txBody>
      </p:sp>
      <p:grpSp>
        <p:nvGrpSpPr>
          <p:cNvPr id="5" name="Group 4"/>
          <p:cNvGrpSpPr/>
          <p:nvPr/>
        </p:nvGrpSpPr>
        <p:grpSpPr>
          <a:xfrm>
            <a:off x="3546863" y="4553406"/>
            <a:ext cx="9403905" cy="3682523"/>
            <a:chOff x="9623197" y="5939754"/>
            <a:chExt cx="9403905" cy="3682523"/>
          </a:xfrm>
        </p:grpSpPr>
        <p:cxnSp>
          <p:nvCxnSpPr>
            <p:cNvPr id="119" name="Straight Connector 118"/>
            <p:cNvCxnSpPr/>
            <p:nvPr/>
          </p:nvCxnSpPr>
          <p:spPr>
            <a:xfrm>
              <a:off x="10608310" y="8118244"/>
              <a:ext cx="6102216" cy="16177"/>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14416066" y="6213463"/>
              <a:ext cx="1042502" cy="2735826"/>
            </a:xfrm>
            <a:prstGeom prst="rect">
              <a:avLst/>
            </a:prstGeom>
            <a:gradFill flip="none" rotWithShape="1">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037917" y="6334432"/>
              <a:ext cx="567813" cy="2735826"/>
            </a:xfrm>
            <a:prstGeom prst="rect">
              <a:avLst/>
            </a:prstGeom>
            <a:gradFill flip="none" rotWithShape="1">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16200000">
              <a:off x="8936959" y="7383579"/>
              <a:ext cx="2607765" cy="523220"/>
            </a:xfrm>
            <a:prstGeom prst="rect">
              <a:avLst/>
            </a:prstGeom>
          </p:spPr>
          <p:txBody>
            <a:bodyPr wrap="none">
              <a:spAutoFit/>
            </a:bodyPr>
            <a:lstStyle/>
            <a:p>
              <a:pPr algn="ctr"/>
              <a:r>
                <a:rPr lang="en-US" sz="1400" dirty="0"/>
                <a:t>Decreasing phenotype-genotype </a:t>
              </a:r>
            </a:p>
            <a:p>
              <a:pPr algn="ctr"/>
              <a:r>
                <a:rPr lang="en-US" sz="1400" dirty="0"/>
                <a:t>correlation and predictability</a:t>
              </a:r>
            </a:p>
          </p:txBody>
        </p:sp>
        <p:grpSp>
          <p:nvGrpSpPr>
            <p:cNvPr id="79" name="Group 78"/>
            <p:cNvGrpSpPr/>
            <p:nvPr/>
          </p:nvGrpSpPr>
          <p:grpSpPr>
            <a:xfrm>
              <a:off x="10635327" y="5939754"/>
              <a:ext cx="3777829" cy="722153"/>
              <a:chOff x="757982" y="3386608"/>
              <a:chExt cx="3777829" cy="722153"/>
            </a:xfrm>
          </p:grpSpPr>
          <p:sp>
            <p:nvSpPr>
              <p:cNvPr id="12" name="TextBox 11"/>
              <p:cNvSpPr txBox="1"/>
              <p:nvPr/>
            </p:nvSpPr>
            <p:spPr>
              <a:xfrm>
                <a:off x="757982" y="3647096"/>
                <a:ext cx="3777829" cy="461665"/>
              </a:xfrm>
              <a:prstGeom prst="rect">
                <a:avLst/>
              </a:prstGeom>
              <a:noFill/>
            </p:spPr>
            <p:txBody>
              <a:bodyPr wrap="none" rtlCol="0">
                <a:spAutoFit/>
              </a:bodyPr>
              <a:lstStyle/>
              <a:p>
                <a:pPr algn="ctr"/>
                <a:r>
                  <a:rPr lang="en-US" sz="2400" dirty="0"/>
                  <a:t>Phenotype 1             Variant 1</a:t>
                </a:r>
              </a:p>
            </p:txBody>
          </p:sp>
          <p:cxnSp>
            <p:nvCxnSpPr>
              <p:cNvPr id="14" name="Straight Arrow Connector 13"/>
              <p:cNvCxnSpPr/>
              <p:nvPr/>
            </p:nvCxnSpPr>
            <p:spPr>
              <a:xfrm>
                <a:off x="2511556" y="3903952"/>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623252" y="3386608"/>
                    <a:ext cx="5524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23252" y="3386608"/>
                    <a:ext cx="552459" cy="461665"/>
                  </a:xfrm>
                  <a:prstGeom prst="rect">
                    <a:avLst/>
                  </a:prstGeom>
                  <a:blipFill rotWithShape="0">
                    <a:blip r:embed="rId3"/>
                    <a:stretch>
                      <a:fillRect b="-10526"/>
                    </a:stretch>
                  </a:blipFill>
                </p:spPr>
                <p:txBody>
                  <a:bodyPr/>
                  <a:lstStyle/>
                  <a:p>
                    <a:r>
                      <a:rPr lang="en-US">
                        <a:noFill/>
                      </a:rPr>
                      <a:t> </a:t>
                    </a:r>
                  </a:p>
                </p:txBody>
              </p:sp>
            </mc:Fallback>
          </mc:AlternateContent>
        </p:grpSp>
        <p:grpSp>
          <p:nvGrpSpPr>
            <p:cNvPr id="78" name="Group 77"/>
            <p:cNvGrpSpPr/>
            <p:nvPr/>
          </p:nvGrpSpPr>
          <p:grpSpPr>
            <a:xfrm>
              <a:off x="10622627" y="6576421"/>
              <a:ext cx="3777829" cy="667812"/>
              <a:chOff x="757982" y="4023282"/>
              <a:chExt cx="3777829" cy="667812"/>
            </a:xfrm>
          </p:grpSpPr>
          <p:sp>
            <p:nvSpPr>
              <p:cNvPr id="25" name="TextBox 24"/>
              <p:cNvSpPr txBox="1"/>
              <p:nvPr/>
            </p:nvSpPr>
            <p:spPr>
              <a:xfrm>
                <a:off x="757982" y="4229429"/>
                <a:ext cx="3777829" cy="461665"/>
              </a:xfrm>
              <a:prstGeom prst="rect">
                <a:avLst/>
              </a:prstGeom>
              <a:noFill/>
            </p:spPr>
            <p:txBody>
              <a:bodyPr wrap="none" rtlCol="0">
                <a:spAutoFit/>
              </a:bodyPr>
              <a:lstStyle/>
              <a:p>
                <a:pPr algn="ctr"/>
                <a:r>
                  <a:rPr lang="en-US" sz="2400" dirty="0"/>
                  <a:t>Phenotype 2             Variant 2</a:t>
                </a:r>
              </a:p>
            </p:txBody>
          </p:sp>
          <mc:AlternateContent xmlns:mc="http://schemas.openxmlformats.org/markup-compatibility/2006" xmlns:a14="http://schemas.microsoft.com/office/drawing/2010/main">
            <mc:Choice Requires="a14">
              <p:sp>
                <p:nvSpPr>
                  <p:cNvPr id="28" name="Rectangle 27"/>
                  <p:cNvSpPr/>
                  <p:nvPr/>
                </p:nvSpPr>
                <p:spPr>
                  <a:xfrm>
                    <a:off x="2624839" y="4023282"/>
                    <a:ext cx="5595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624839" y="4023282"/>
                    <a:ext cx="559577" cy="461665"/>
                  </a:xfrm>
                  <a:prstGeom prst="rect">
                    <a:avLst/>
                  </a:prstGeom>
                  <a:blipFill rotWithShape="0">
                    <a:blip r:embed="rId4"/>
                    <a:stretch>
                      <a:fillRect b="-9211"/>
                    </a:stretch>
                  </a:blipFill>
                </p:spPr>
                <p:txBody>
                  <a:bodyPr/>
                  <a:lstStyle/>
                  <a:p>
                    <a:r>
                      <a:rPr lang="en-US">
                        <a:noFill/>
                      </a:rPr>
                      <a:t> </a:t>
                    </a:r>
                  </a:p>
                </p:txBody>
              </p:sp>
            </mc:Fallback>
          </mc:AlternateContent>
          <p:cxnSp>
            <p:nvCxnSpPr>
              <p:cNvPr id="33" name="Straight Arrow Connector 32"/>
              <p:cNvCxnSpPr/>
              <p:nvPr/>
            </p:nvCxnSpPr>
            <p:spPr>
              <a:xfrm>
                <a:off x="2514338" y="44935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0607409" y="8349250"/>
              <a:ext cx="3815660" cy="692376"/>
              <a:chOff x="1065794" y="5289340"/>
              <a:chExt cx="3815660" cy="692376"/>
            </a:xfrm>
          </p:grpSpPr>
          <mc:AlternateContent xmlns:mc="http://schemas.openxmlformats.org/markup-compatibility/2006" xmlns:a14="http://schemas.microsoft.com/office/drawing/2010/main">
            <mc:Choice Requires="a14">
              <p:sp>
                <p:nvSpPr>
                  <p:cNvPr id="29" name="TextBox 28"/>
                  <p:cNvSpPr txBox="1"/>
                  <p:nvPr/>
                </p:nvSpPr>
                <p:spPr>
                  <a:xfrm>
                    <a:off x="1065794" y="5520051"/>
                    <a:ext cx="3815660"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𝑞</m:t>
                        </m:r>
                      </m:oMath>
                    </a14:m>
                    <a:r>
                      <a:rPr lang="en-US" sz="2400" dirty="0"/>
                      <a:t>             Variant </a:t>
                    </a:r>
                    <a14:m>
                      <m:oMath xmlns:m="http://schemas.openxmlformats.org/officeDocument/2006/math">
                        <m:r>
                          <a:rPr lang="en-US" sz="2400" i="1">
                            <a:latin typeface="Cambria Math" panose="02040503050406030204" pitchFamily="18" charset="0"/>
                          </a:rPr>
                          <m:t>𝑞</m:t>
                        </m:r>
                      </m:oMath>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065794" y="5520051"/>
                    <a:ext cx="3815660" cy="461665"/>
                  </a:xfrm>
                  <a:prstGeom prst="rect">
                    <a:avLst/>
                  </a:prstGeom>
                  <a:blipFill rotWithShape="0">
                    <a:blip r:embed="rId5"/>
                    <a:stretch>
                      <a:fillRect l="-20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912843" y="5289340"/>
                    <a:ext cx="568938"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912843" y="5289340"/>
                    <a:ext cx="568938" cy="490199"/>
                  </a:xfrm>
                  <a:prstGeom prst="rect">
                    <a:avLst/>
                  </a:prstGeom>
                  <a:blipFill rotWithShape="0">
                    <a:blip r:embed="rId6"/>
                    <a:stretch>
                      <a:fillRect b="-6250"/>
                    </a:stretch>
                  </a:blipFill>
                </p:spPr>
                <p:txBody>
                  <a:bodyPr/>
                  <a:lstStyle/>
                  <a:p>
                    <a:r>
                      <a:rPr lang="en-US">
                        <a:noFill/>
                      </a:rPr>
                      <a:t> </a:t>
                    </a:r>
                  </a:p>
                </p:txBody>
              </p:sp>
            </mc:Fallback>
          </mc:AlternateContent>
          <p:cxnSp>
            <p:nvCxnSpPr>
              <p:cNvPr id="34" name="Straight Arrow Connector 33"/>
              <p:cNvCxnSpPr/>
              <p:nvPr/>
            </p:nvCxnSpPr>
            <p:spPr>
              <a:xfrm>
                <a:off x="2809692" y="5779241"/>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5400000">
              <a:off x="12605310" y="7115160"/>
              <a:ext cx="433132" cy="523220"/>
            </a:xfrm>
            <a:prstGeom prst="rect">
              <a:avLst/>
            </a:prstGeom>
            <a:noFill/>
          </p:spPr>
          <p:txBody>
            <a:bodyPr wrap="none" rtlCol="0">
              <a:spAutoFit/>
            </a:bodyPr>
            <a:lstStyle/>
            <a:p>
              <a:pPr algn="ctr"/>
              <a:r>
                <a:rPr lang="en-US" sz="2800" dirty="0"/>
                <a:t>…</a:t>
              </a:r>
            </a:p>
          </p:txBody>
        </p:sp>
        <p:grpSp>
          <p:nvGrpSpPr>
            <p:cNvPr id="42" name="Group 41"/>
            <p:cNvGrpSpPr/>
            <p:nvPr/>
          </p:nvGrpSpPr>
          <p:grpSpPr>
            <a:xfrm>
              <a:off x="10572885" y="7472874"/>
              <a:ext cx="3830023" cy="667812"/>
              <a:chOff x="5349658" y="4175682"/>
              <a:chExt cx="3830023" cy="667812"/>
            </a:xfrm>
          </p:grpSpPr>
          <mc:AlternateContent xmlns:mc="http://schemas.openxmlformats.org/markup-compatibility/2006" xmlns:a14="http://schemas.microsoft.com/office/drawing/2010/main">
            <mc:Choice Requires="a14">
              <p:sp>
                <p:nvSpPr>
                  <p:cNvPr id="39" name="TextBox 38"/>
                  <p:cNvSpPr txBox="1"/>
                  <p:nvPr/>
                </p:nvSpPr>
                <p:spPr>
                  <a:xfrm>
                    <a:off x="5349658" y="4381829"/>
                    <a:ext cx="3830023"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𝑛</m:t>
                        </m:r>
                      </m:oMath>
                    </a14:m>
                    <a:r>
                      <a:rPr lang="en-US" sz="2400" dirty="0"/>
                      <a:t>             Variant </a:t>
                    </a:r>
                    <a14:m>
                      <m:oMath xmlns:m="http://schemas.openxmlformats.org/officeDocument/2006/math">
                        <m:r>
                          <a:rPr lang="en-US" sz="2400" i="1">
                            <a:latin typeface="Cambria Math" panose="02040503050406030204" pitchFamily="18" charset="0"/>
                          </a:rPr>
                          <m:t>𝑛</m:t>
                        </m:r>
                      </m:oMath>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49658" y="4381829"/>
                    <a:ext cx="3830023" cy="461665"/>
                  </a:xfrm>
                  <a:prstGeom prst="rect">
                    <a:avLst/>
                  </a:prstGeom>
                  <a:blipFill rotWithShape="0">
                    <a:blip r:embed="rId7"/>
                    <a:stretch>
                      <a:fillRect l="-2070"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7242612" y="4175682"/>
                    <a:ext cx="5725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𝑘</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7242612" y="4175682"/>
                    <a:ext cx="572593" cy="461665"/>
                  </a:xfrm>
                  <a:prstGeom prst="rect">
                    <a:avLst/>
                  </a:prstGeom>
                  <a:blipFill rotWithShape="0">
                    <a:blip r:embed="rId8"/>
                    <a:stretch>
                      <a:fillRect b="-9211"/>
                    </a:stretch>
                  </a:blipFill>
                </p:spPr>
                <p:txBody>
                  <a:bodyPr/>
                  <a:lstStyle/>
                  <a:p>
                    <a:r>
                      <a:rPr lang="en-US">
                        <a:noFill/>
                      </a:rPr>
                      <a:t> </a:t>
                    </a:r>
                  </a:p>
                </p:txBody>
              </p:sp>
            </mc:Fallback>
          </mc:AlternateContent>
          <p:cxnSp>
            <p:nvCxnSpPr>
              <p:cNvPr id="41" name="Straight Arrow Connector 40"/>
              <p:cNvCxnSpPr/>
              <p:nvPr/>
            </p:nvCxnSpPr>
            <p:spPr>
              <a:xfrm>
                <a:off x="7132111" y="46459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5400000">
              <a:off x="12589177" y="8029004"/>
              <a:ext cx="433132" cy="523220"/>
            </a:xfrm>
            <a:prstGeom prst="rect">
              <a:avLst/>
            </a:prstGeom>
            <a:noFill/>
          </p:spPr>
          <p:txBody>
            <a:bodyPr wrap="none" rtlCol="0">
              <a:spAutoFit/>
            </a:bodyPr>
            <a:lstStyle/>
            <a:p>
              <a:pPr algn="ctr"/>
              <a:r>
                <a:rPr lang="en-US" sz="2800" dirty="0"/>
                <a:t>…</a:t>
              </a:r>
            </a:p>
          </p:txBody>
        </p:sp>
        <mc:AlternateContent xmlns:mc="http://schemas.openxmlformats.org/markup-compatibility/2006" xmlns:a14="http://schemas.microsoft.com/office/drawing/2010/main">
          <mc:Choice Requires="a14">
            <p:sp>
              <p:nvSpPr>
                <p:cNvPr id="50" name="Rectangle 49"/>
                <p:cNvSpPr/>
                <p:nvPr/>
              </p:nvSpPr>
              <p:spPr>
                <a:xfrm>
                  <a:off x="10950066" y="9132078"/>
                  <a:ext cx="3142462"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rPr>
                          <m:t>&gt;…&gt;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r>
                          <a:rPr lang="en-US" sz="2400" i="1">
                            <a:latin typeface="Cambria Math" panose="02040503050406030204" pitchFamily="18" charset="0"/>
                          </a:rPr>
                          <m:t>|</m:t>
                        </m:r>
                      </m:oMath>
                    </m:oMathPara>
                  </a14:m>
                  <a:endParaRPr lang="en-US" sz="2400" dirty="0"/>
                </a:p>
              </p:txBody>
            </p:sp>
          </mc:Choice>
          <mc:Fallback xmlns="">
            <p:sp>
              <p:nvSpPr>
                <p:cNvPr id="50" name="Rectangle 49"/>
                <p:cNvSpPr>
                  <a:spLocks noRot="1" noChangeAspect="1" noMove="1" noResize="1" noEditPoints="1" noAdjustHandles="1" noChangeArrowheads="1" noChangeShapeType="1" noTextEdit="1"/>
                </p:cNvSpPr>
                <p:nvPr/>
              </p:nvSpPr>
              <p:spPr>
                <a:xfrm>
                  <a:off x="2822066" y="9132077"/>
                  <a:ext cx="3142462" cy="490199"/>
                </a:xfrm>
                <a:prstGeom prst="rect">
                  <a:avLst/>
                </a:prstGeom>
                <a:blipFill rotWithShape="0">
                  <a:blip r:embed="rId9"/>
                  <a:stretch>
                    <a:fillRect l="-194" b="-12500"/>
                  </a:stretch>
                </a:blipFill>
              </p:spPr>
              <p:txBody>
                <a:bodyPr/>
                <a:lstStyle/>
                <a:p>
                  <a:r>
                    <a:rPr lang="en-US">
                      <a:noFill/>
                    </a:rPr>
                    <a:t> </a:t>
                  </a:r>
                </a:p>
              </p:txBody>
            </p:sp>
          </mc:Fallback>
        </mc:AlternateContent>
        <p:sp>
          <p:nvSpPr>
            <p:cNvPr id="31" name="Right Triangle 30"/>
            <p:cNvSpPr/>
            <p:nvPr/>
          </p:nvSpPr>
          <p:spPr>
            <a:xfrm>
              <a:off x="15455985" y="6212345"/>
              <a:ext cx="500610" cy="2731771"/>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5684890" y="6141673"/>
              <a:ext cx="90385" cy="90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8" idx="4"/>
            </p:cNvCxnSpPr>
            <p:nvPr/>
          </p:nvCxnSpPr>
          <p:spPr>
            <a:xfrm flipH="1">
              <a:off x="15729114" y="6232101"/>
              <a:ext cx="962" cy="126600"/>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5668967" y="6358158"/>
              <a:ext cx="59616" cy="148302"/>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5730225" y="6358153"/>
              <a:ext cx="69193" cy="147139"/>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669598" y="6253693"/>
              <a:ext cx="59616" cy="148302"/>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728803" y="6255675"/>
              <a:ext cx="68562" cy="146327"/>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16382278" y="7690818"/>
              <a:ext cx="152433" cy="398469"/>
              <a:chOff x="255220" y="3705408"/>
              <a:chExt cx="310121" cy="922170"/>
            </a:xfrm>
            <a:solidFill>
              <a:srgbClr val="92D050"/>
            </a:solidFill>
          </p:grpSpPr>
          <p:sp>
            <p:nvSpPr>
              <p:cNvPr id="126" name="Oval 125"/>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15908819" y="7687104"/>
              <a:ext cx="152433" cy="398469"/>
              <a:chOff x="255220" y="3705408"/>
              <a:chExt cx="310121" cy="922170"/>
            </a:xfrm>
            <a:solidFill>
              <a:srgbClr val="FF0000"/>
            </a:solidFill>
          </p:grpSpPr>
          <p:sp>
            <p:nvSpPr>
              <p:cNvPr id="133" name="Oval 132"/>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stCxn id="133"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16156407" y="7687102"/>
              <a:ext cx="152433" cy="398469"/>
              <a:chOff x="255220" y="3705408"/>
              <a:chExt cx="310121" cy="922170"/>
            </a:xfrm>
            <a:solidFill>
              <a:srgbClr val="92D050"/>
            </a:solidFill>
          </p:grpSpPr>
          <p:sp>
            <p:nvSpPr>
              <p:cNvPr id="140" name="Oval 139"/>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stCxn id="140"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rot="16200000">
              <a:off x="13373310" y="7283242"/>
              <a:ext cx="2609018" cy="492443"/>
            </a:xfrm>
            <a:prstGeom prst="rect">
              <a:avLst/>
            </a:prstGeom>
          </p:spPr>
          <p:txBody>
            <a:bodyPr wrap="square">
              <a:spAutoFit/>
            </a:bodyPr>
            <a:lstStyle/>
            <a:p>
              <a:r>
                <a:rPr lang="en-US" sz="1300" dirty="0"/>
                <a:t>Increasing fraction of individuals with </a:t>
              </a:r>
              <a:r>
                <a:rPr lang="en-US" sz="1300" dirty="0" err="1"/>
                <a:t>mispredicted</a:t>
              </a:r>
              <a:r>
                <a:rPr lang="en-US" sz="1300" dirty="0"/>
                <a:t> genotypes</a:t>
              </a:r>
            </a:p>
          </p:txBody>
        </p:sp>
        <p:sp>
          <p:nvSpPr>
            <p:cNvPr id="118" name="Rectangle 117"/>
            <p:cNvSpPr/>
            <p:nvPr/>
          </p:nvSpPr>
          <p:spPr>
            <a:xfrm rot="16200000">
              <a:off x="13902106" y="7285968"/>
              <a:ext cx="2614471" cy="492443"/>
            </a:xfrm>
            <a:prstGeom prst="rect">
              <a:avLst/>
            </a:prstGeom>
          </p:spPr>
          <p:txBody>
            <a:bodyPr wrap="square">
              <a:spAutoFit/>
            </a:bodyPr>
            <a:lstStyle/>
            <a:p>
              <a:r>
                <a:rPr lang="en-US" sz="1300" dirty="0"/>
                <a:t>Increasing number of potentially</a:t>
              </a:r>
            </a:p>
            <a:p>
              <a:r>
                <a:rPr lang="en-US" sz="1300" dirty="0" err="1"/>
                <a:t>characterizeable</a:t>
              </a:r>
              <a:r>
                <a:rPr lang="en-US" sz="1300" dirty="0"/>
                <a:t> individuals</a:t>
              </a:r>
            </a:p>
          </p:txBody>
        </p:sp>
        <p:sp>
          <p:nvSpPr>
            <p:cNvPr id="176" name="Right Triangle 175"/>
            <p:cNvSpPr/>
            <p:nvPr/>
          </p:nvSpPr>
          <p:spPr>
            <a:xfrm flipH="1" flipV="1">
              <a:off x="9623197" y="6331078"/>
              <a:ext cx="418660" cy="2738617"/>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16507397" y="8954241"/>
              <a:ext cx="140661" cy="387738"/>
              <a:chOff x="255220" y="3678212"/>
              <a:chExt cx="310121" cy="949366"/>
            </a:xfrm>
            <a:solidFill>
              <a:srgbClr val="FF0000"/>
            </a:solidFill>
          </p:grpSpPr>
          <p:sp>
            <p:nvSpPr>
              <p:cNvPr id="227" name="Oval 226"/>
              <p:cNvSpPr/>
              <p:nvPr/>
            </p:nvSpPr>
            <p:spPr>
              <a:xfrm>
                <a:off x="293059" y="3678212"/>
                <a:ext cx="214884" cy="22859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a:stCxn id="227" idx="4"/>
              </p:cNvCxnSpPr>
              <p:nvPr/>
            </p:nvCxnSpPr>
            <p:spPr>
              <a:xfrm flipH="1">
                <a:off x="398215" y="3906811"/>
                <a:ext cx="2287" cy="320041"/>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16290953" y="8555856"/>
              <a:ext cx="140661" cy="376631"/>
              <a:chOff x="255220" y="3705408"/>
              <a:chExt cx="310121" cy="922170"/>
            </a:xfrm>
            <a:solidFill>
              <a:srgbClr val="FF0000"/>
            </a:solidFill>
          </p:grpSpPr>
          <p:sp>
            <p:nvSpPr>
              <p:cNvPr id="221" name="Oval 22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stCxn id="22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16262894" y="8970477"/>
              <a:ext cx="140661" cy="376631"/>
              <a:chOff x="255220" y="3705408"/>
              <a:chExt cx="310121" cy="922170"/>
            </a:xfrm>
            <a:solidFill>
              <a:srgbClr val="92D050"/>
            </a:solidFill>
          </p:grpSpPr>
          <p:sp>
            <p:nvSpPr>
              <p:cNvPr id="215" name="Oval 214"/>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16046450" y="8562489"/>
              <a:ext cx="140661" cy="376631"/>
              <a:chOff x="255220" y="3705408"/>
              <a:chExt cx="310121" cy="922170"/>
            </a:xfrm>
            <a:solidFill>
              <a:srgbClr val="92D050"/>
            </a:solidFill>
          </p:grpSpPr>
          <p:sp>
            <p:nvSpPr>
              <p:cNvPr id="209" name="Oval 208"/>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stCxn id="209"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16034426" y="8970477"/>
              <a:ext cx="140661" cy="376631"/>
              <a:chOff x="255220" y="3705408"/>
              <a:chExt cx="310121" cy="922170"/>
            </a:xfrm>
            <a:solidFill>
              <a:srgbClr val="FF0000"/>
            </a:solidFill>
          </p:grpSpPr>
          <p:sp>
            <p:nvSpPr>
              <p:cNvPr id="203" name="Oval 202"/>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stCxn id="203"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16503390" y="8552538"/>
              <a:ext cx="140661" cy="376631"/>
              <a:chOff x="255220" y="3705408"/>
              <a:chExt cx="310121" cy="922170"/>
            </a:xfrm>
            <a:solidFill>
              <a:srgbClr val="92D050"/>
            </a:solidFill>
          </p:grpSpPr>
          <p:sp>
            <p:nvSpPr>
              <p:cNvPr id="197" name="Oval 196"/>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7"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6751897" y="8967162"/>
              <a:ext cx="140661" cy="376631"/>
              <a:chOff x="255220" y="3705408"/>
              <a:chExt cx="310121" cy="922170"/>
            </a:xfrm>
            <a:solidFill>
              <a:srgbClr val="FF0000"/>
            </a:solidFill>
          </p:grpSpPr>
          <p:sp>
            <p:nvSpPr>
              <p:cNvPr id="191" name="Oval 19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a:stCxn id="19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16725027" y="8545906"/>
              <a:ext cx="140661" cy="376631"/>
              <a:chOff x="255220" y="3705408"/>
              <a:chExt cx="310121" cy="922170"/>
            </a:xfrm>
            <a:solidFill>
              <a:srgbClr val="92D050"/>
            </a:solidFill>
          </p:grpSpPr>
          <p:sp>
            <p:nvSpPr>
              <p:cNvPr id="185" name="Oval 184"/>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0" name="Group 389"/>
            <p:cNvGrpSpPr/>
            <p:nvPr/>
          </p:nvGrpSpPr>
          <p:grpSpPr>
            <a:xfrm>
              <a:off x="16689444" y="6546816"/>
              <a:ext cx="130444" cy="364787"/>
              <a:chOff x="255220" y="3705408"/>
              <a:chExt cx="310121" cy="922170"/>
            </a:xfrm>
            <a:solidFill>
              <a:srgbClr val="FF0000"/>
            </a:solidFill>
          </p:grpSpPr>
          <p:sp>
            <p:nvSpPr>
              <p:cNvPr id="391" name="Oval 39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p:cNvCxnSpPr>
                <a:stCxn id="39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7" name="Group 396"/>
            <p:cNvGrpSpPr/>
            <p:nvPr/>
          </p:nvGrpSpPr>
          <p:grpSpPr>
            <a:xfrm>
              <a:off x="16693511" y="6094537"/>
              <a:ext cx="130444" cy="364787"/>
              <a:chOff x="255220" y="3705408"/>
              <a:chExt cx="310121" cy="922170"/>
            </a:xfrm>
            <a:solidFill>
              <a:srgbClr val="92D050"/>
            </a:solidFill>
          </p:grpSpPr>
          <p:sp>
            <p:nvSpPr>
              <p:cNvPr id="398" name="Oval 397"/>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9" name="Straight Connector 398"/>
              <p:cNvCxnSpPr>
                <a:stCxn id="398"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04" name="Rectangle 403"/>
            <p:cNvSpPr/>
            <p:nvPr/>
          </p:nvSpPr>
          <p:spPr>
            <a:xfrm>
              <a:off x="16831049" y="6103477"/>
              <a:ext cx="1836721" cy="323165"/>
            </a:xfrm>
            <a:prstGeom prst="rect">
              <a:avLst/>
            </a:prstGeom>
          </p:spPr>
          <p:txBody>
            <a:bodyPr wrap="none">
              <a:spAutoFit/>
            </a:bodyPr>
            <a:lstStyle/>
            <a:p>
              <a:r>
                <a:rPr lang="en-US" sz="1500" dirty="0"/>
                <a:t>Vulnerable individual</a:t>
              </a:r>
            </a:p>
          </p:txBody>
        </p:sp>
        <p:sp>
          <p:nvSpPr>
            <p:cNvPr id="405" name="Rectangle 404"/>
            <p:cNvSpPr/>
            <p:nvPr/>
          </p:nvSpPr>
          <p:spPr>
            <a:xfrm>
              <a:off x="16823422" y="6541627"/>
              <a:ext cx="2203680" cy="323165"/>
            </a:xfrm>
            <a:prstGeom prst="rect">
              <a:avLst/>
            </a:prstGeom>
          </p:spPr>
          <p:txBody>
            <a:bodyPr wrap="none">
              <a:spAutoFit/>
            </a:bodyPr>
            <a:lstStyle/>
            <a:p>
              <a:r>
                <a:rPr lang="en-US" sz="1500" dirty="0"/>
                <a:t>Non-vulnerable individual</a:t>
              </a:r>
            </a:p>
          </p:txBody>
        </p:sp>
        <p:sp>
          <p:nvSpPr>
            <p:cNvPr id="8" name="Rounded Rectangle 7"/>
            <p:cNvSpPr/>
            <p:nvPr/>
          </p:nvSpPr>
          <p:spPr>
            <a:xfrm>
              <a:off x="16534224" y="6028623"/>
              <a:ext cx="2423160" cy="9486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4429919" y="3215421"/>
            <a:ext cx="9711313" cy="5998633"/>
            <a:chOff x="19562357" y="5103215"/>
            <a:chExt cx="9711313" cy="5998633"/>
          </a:xfrm>
        </p:grpSpPr>
        <p:sp>
          <p:nvSpPr>
            <p:cNvPr id="147" name="Rectangle 146"/>
            <p:cNvSpPr/>
            <p:nvPr/>
          </p:nvSpPr>
          <p:spPr>
            <a:xfrm>
              <a:off x="20051263" y="6540380"/>
              <a:ext cx="1839225"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Sort P-G correlations in decreasing order</a:t>
              </a:r>
            </a:p>
          </p:txBody>
        </p:sp>
        <p:sp>
          <p:nvSpPr>
            <p:cNvPr id="149" name="Rectangle 148"/>
            <p:cNvSpPr/>
            <p:nvPr/>
          </p:nvSpPr>
          <p:spPr>
            <a:xfrm>
              <a:off x="22615141" y="6546758"/>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top variants to predict </a:t>
              </a:r>
            </a:p>
          </p:txBody>
        </p:sp>
        <p:sp>
          <p:nvSpPr>
            <p:cNvPr id="150" name="Rectangle 149"/>
            <p:cNvSpPr/>
            <p:nvPr/>
          </p:nvSpPr>
          <p:spPr>
            <a:xfrm>
              <a:off x="25823500" y="6557811"/>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Predict the Genotypes for</a:t>
              </a:r>
            </a:p>
            <a:p>
              <a:pPr algn="ctr"/>
              <a:r>
                <a:rPr lang="en-US" dirty="0"/>
                <a:t>Individual </a:t>
              </a:r>
              <a:r>
                <a:rPr lang="en-US" i="1" dirty="0"/>
                <a:t>j</a:t>
              </a:r>
            </a:p>
          </p:txBody>
        </p:sp>
        <p:cxnSp>
          <p:nvCxnSpPr>
            <p:cNvPr id="151" name="Straight Arrow Connector 150"/>
            <p:cNvCxnSpPr>
              <a:stCxn id="147" idx="3"/>
              <a:endCxn id="149" idx="1"/>
            </p:cNvCxnSpPr>
            <p:nvPr/>
          </p:nvCxnSpPr>
          <p:spPr>
            <a:xfrm>
              <a:off x="21890488" y="7037330"/>
              <a:ext cx="724653" cy="63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49" idx="3"/>
              <a:endCxn id="150" idx="1"/>
            </p:cNvCxnSpPr>
            <p:nvPr/>
          </p:nvCxnSpPr>
          <p:spPr>
            <a:xfrm>
              <a:off x="24334603" y="7043715"/>
              <a:ext cx="1488890" cy="11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20629802" y="7903175"/>
              <a:ext cx="3777829" cy="722153"/>
              <a:chOff x="757982" y="3386608"/>
              <a:chExt cx="3777829" cy="722153"/>
            </a:xfrm>
          </p:grpSpPr>
          <p:sp>
            <p:nvSpPr>
              <p:cNvPr id="154" name="TextBox 153"/>
              <p:cNvSpPr txBox="1"/>
              <p:nvPr/>
            </p:nvSpPr>
            <p:spPr>
              <a:xfrm>
                <a:off x="757982" y="3647096"/>
                <a:ext cx="3777829" cy="461665"/>
              </a:xfrm>
              <a:prstGeom prst="rect">
                <a:avLst/>
              </a:prstGeom>
              <a:noFill/>
            </p:spPr>
            <p:txBody>
              <a:bodyPr wrap="none" rtlCol="0">
                <a:spAutoFit/>
              </a:bodyPr>
              <a:lstStyle/>
              <a:p>
                <a:pPr algn="ctr"/>
                <a:r>
                  <a:rPr lang="en-US" sz="2400" dirty="0"/>
                  <a:t>Phenotype 1             Variant 1</a:t>
                </a:r>
              </a:p>
            </p:txBody>
          </p:sp>
          <p:cxnSp>
            <p:nvCxnSpPr>
              <p:cNvPr id="155" name="Straight Arrow Connector 154"/>
              <p:cNvCxnSpPr/>
              <p:nvPr/>
            </p:nvCxnSpPr>
            <p:spPr>
              <a:xfrm>
                <a:off x="2511556" y="3903952"/>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Rectangle 155"/>
                  <p:cNvSpPr/>
                  <p:nvPr/>
                </p:nvSpPr>
                <p:spPr>
                  <a:xfrm>
                    <a:off x="2623252" y="3386608"/>
                    <a:ext cx="5524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23252" y="3386608"/>
                    <a:ext cx="552459" cy="461665"/>
                  </a:xfrm>
                  <a:prstGeom prst="rect">
                    <a:avLst/>
                  </a:prstGeom>
                  <a:blipFill rotWithShape="0">
                    <a:blip r:embed="rId10"/>
                    <a:stretch>
                      <a:fillRect b="-10526"/>
                    </a:stretch>
                  </a:blipFill>
                </p:spPr>
                <p:txBody>
                  <a:bodyPr/>
                  <a:lstStyle/>
                  <a:p>
                    <a:r>
                      <a:rPr lang="en-US">
                        <a:noFill/>
                      </a:rPr>
                      <a:t> </a:t>
                    </a:r>
                  </a:p>
                </p:txBody>
              </p:sp>
            </mc:Fallback>
          </mc:AlternateContent>
        </p:grpSp>
        <p:grpSp>
          <p:nvGrpSpPr>
            <p:cNvPr id="157" name="Group 156"/>
            <p:cNvGrpSpPr/>
            <p:nvPr/>
          </p:nvGrpSpPr>
          <p:grpSpPr>
            <a:xfrm>
              <a:off x="20629802" y="8539842"/>
              <a:ext cx="3777829" cy="667812"/>
              <a:chOff x="757982" y="4023282"/>
              <a:chExt cx="3777829" cy="667812"/>
            </a:xfrm>
          </p:grpSpPr>
          <p:sp>
            <p:nvSpPr>
              <p:cNvPr id="158" name="TextBox 157"/>
              <p:cNvSpPr txBox="1"/>
              <p:nvPr/>
            </p:nvSpPr>
            <p:spPr>
              <a:xfrm>
                <a:off x="757982" y="4229429"/>
                <a:ext cx="3777829" cy="461665"/>
              </a:xfrm>
              <a:prstGeom prst="rect">
                <a:avLst/>
              </a:prstGeom>
              <a:noFill/>
            </p:spPr>
            <p:txBody>
              <a:bodyPr wrap="none" rtlCol="0">
                <a:spAutoFit/>
              </a:bodyPr>
              <a:lstStyle/>
              <a:p>
                <a:pPr algn="ctr"/>
                <a:r>
                  <a:rPr lang="en-US" sz="2400" dirty="0"/>
                  <a:t>Phenotype 2             Variant 2</a:t>
                </a:r>
              </a:p>
            </p:txBody>
          </p:sp>
          <mc:AlternateContent xmlns:mc="http://schemas.openxmlformats.org/markup-compatibility/2006" xmlns:a14="http://schemas.microsoft.com/office/drawing/2010/main">
            <mc:Choice Requires="a14">
              <p:sp>
                <p:nvSpPr>
                  <p:cNvPr id="159" name="Rectangle 158"/>
                  <p:cNvSpPr/>
                  <p:nvPr/>
                </p:nvSpPr>
                <p:spPr>
                  <a:xfrm>
                    <a:off x="2624839" y="4023282"/>
                    <a:ext cx="5595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624839" y="4023282"/>
                    <a:ext cx="559577" cy="461665"/>
                  </a:xfrm>
                  <a:prstGeom prst="rect">
                    <a:avLst/>
                  </a:prstGeom>
                  <a:blipFill rotWithShape="0">
                    <a:blip r:embed="rId11"/>
                    <a:stretch>
                      <a:fillRect b="-10526"/>
                    </a:stretch>
                  </a:blipFill>
                </p:spPr>
                <p:txBody>
                  <a:bodyPr/>
                  <a:lstStyle/>
                  <a:p>
                    <a:r>
                      <a:rPr lang="en-US">
                        <a:noFill/>
                      </a:rPr>
                      <a:t> </a:t>
                    </a:r>
                  </a:p>
                </p:txBody>
              </p:sp>
            </mc:Fallback>
          </mc:AlternateContent>
          <p:cxnSp>
            <p:nvCxnSpPr>
              <p:cNvPr id="160" name="Straight Arrow Connector 159"/>
              <p:cNvCxnSpPr/>
              <p:nvPr/>
            </p:nvCxnSpPr>
            <p:spPr>
              <a:xfrm>
                <a:off x="2514338" y="44935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20458451" y="10312671"/>
              <a:ext cx="4127926" cy="720910"/>
              <a:chOff x="909661" y="5289340"/>
              <a:chExt cx="4127926" cy="720910"/>
            </a:xfrm>
          </p:grpSpPr>
          <mc:AlternateContent xmlns:mc="http://schemas.openxmlformats.org/markup-compatibility/2006" xmlns:a14="http://schemas.microsoft.com/office/drawing/2010/main">
            <mc:Choice Requires="a14">
              <p:sp>
                <p:nvSpPr>
                  <p:cNvPr id="162" name="TextBox 161"/>
                  <p:cNvSpPr txBox="1"/>
                  <p:nvPr/>
                </p:nvSpPr>
                <p:spPr>
                  <a:xfrm>
                    <a:off x="909661" y="5520051"/>
                    <a:ext cx="4127926" cy="490199"/>
                  </a:xfrm>
                  <a:prstGeom prst="rect">
                    <a:avLst/>
                  </a:prstGeom>
                  <a:noFill/>
                </p:spPr>
                <p:txBody>
                  <a:bodyPr wrap="none" rtlCol="0">
                    <a:spAutoFit/>
                  </a:bodyPr>
                  <a:lstStyle/>
                  <a:p>
                    <a:pPr algn="ctr"/>
                    <a:r>
                      <a:rPr lang="en-US" sz="2400" dirty="0"/>
                      <a:t>Phenotype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𝑞</m:t>
                            </m:r>
                          </m:sub>
                        </m:sSub>
                      </m:oMath>
                    </a14:m>
                    <a:r>
                      <a:rPr lang="en-US" sz="2400" dirty="0"/>
                      <a:t>             Variant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𝑞</m:t>
                            </m:r>
                          </m:sub>
                        </m:sSub>
                      </m:oMath>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909661" y="5520051"/>
                    <a:ext cx="4127926" cy="490199"/>
                  </a:xfrm>
                  <a:prstGeom prst="rect">
                    <a:avLst/>
                  </a:prstGeom>
                  <a:blipFill rotWithShape="0">
                    <a:blip r:embed="rId12"/>
                    <a:stretch>
                      <a:fillRect l="-1773" t="-864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2912843" y="5289340"/>
                    <a:ext cx="568938"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912843" y="5289340"/>
                    <a:ext cx="568938" cy="490199"/>
                  </a:xfrm>
                  <a:prstGeom prst="rect">
                    <a:avLst/>
                  </a:prstGeom>
                  <a:blipFill rotWithShape="0">
                    <a:blip r:embed="rId13"/>
                    <a:stretch>
                      <a:fillRect b="-6173"/>
                    </a:stretch>
                  </a:blipFill>
                </p:spPr>
                <p:txBody>
                  <a:bodyPr/>
                  <a:lstStyle/>
                  <a:p>
                    <a:r>
                      <a:rPr lang="en-US">
                        <a:noFill/>
                      </a:rPr>
                      <a:t> </a:t>
                    </a:r>
                  </a:p>
                </p:txBody>
              </p:sp>
            </mc:Fallback>
          </mc:AlternateContent>
          <p:cxnSp>
            <p:nvCxnSpPr>
              <p:cNvPr id="164" name="Straight Arrow Connector 163"/>
              <p:cNvCxnSpPr/>
              <p:nvPr/>
            </p:nvCxnSpPr>
            <p:spPr>
              <a:xfrm>
                <a:off x="2809692" y="5779241"/>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5" name="TextBox 164"/>
            <p:cNvSpPr txBox="1"/>
            <p:nvPr/>
          </p:nvSpPr>
          <p:spPr>
            <a:xfrm rot="5400000">
              <a:off x="22612485" y="9078581"/>
              <a:ext cx="433132" cy="523220"/>
            </a:xfrm>
            <a:prstGeom prst="rect">
              <a:avLst/>
            </a:prstGeom>
            <a:noFill/>
          </p:spPr>
          <p:txBody>
            <a:bodyPr wrap="none" rtlCol="0">
              <a:spAutoFit/>
            </a:bodyPr>
            <a:lstStyle/>
            <a:p>
              <a:pPr algn="ctr"/>
              <a:r>
                <a:rPr lang="en-US" sz="2800" dirty="0"/>
                <a:t>…</a:t>
              </a:r>
            </a:p>
          </p:txBody>
        </p:sp>
        <p:grpSp>
          <p:nvGrpSpPr>
            <p:cNvPr id="166" name="Group 165"/>
            <p:cNvGrpSpPr/>
            <p:nvPr/>
          </p:nvGrpSpPr>
          <p:grpSpPr>
            <a:xfrm>
              <a:off x="20580060" y="9436295"/>
              <a:ext cx="3830023" cy="667812"/>
              <a:chOff x="5349658" y="4175682"/>
              <a:chExt cx="3830023" cy="667812"/>
            </a:xfrm>
          </p:grpSpPr>
          <mc:AlternateContent xmlns:mc="http://schemas.openxmlformats.org/markup-compatibility/2006" xmlns:a14="http://schemas.microsoft.com/office/drawing/2010/main">
            <mc:Choice Requires="a14">
              <p:sp>
                <p:nvSpPr>
                  <p:cNvPr id="167" name="TextBox 166"/>
                  <p:cNvSpPr txBox="1"/>
                  <p:nvPr/>
                </p:nvSpPr>
                <p:spPr>
                  <a:xfrm>
                    <a:off x="5349658" y="4381829"/>
                    <a:ext cx="3830023"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𝑛</m:t>
                        </m:r>
                      </m:oMath>
                    </a14:m>
                    <a:r>
                      <a:rPr lang="en-US" sz="2400" dirty="0"/>
                      <a:t>             Variant </a:t>
                    </a:r>
                    <a14:m>
                      <m:oMath xmlns:m="http://schemas.openxmlformats.org/officeDocument/2006/math">
                        <m:r>
                          <a:rPr lang="en-US" sz="2400" i="1">
                            <a:latin typeface="Cambria Math" panose="02040503050406030204" pitchFamily="18" charset="0"/>
                          </a:rPr>
                          <m:t>𝑛</m:t>
                        </m:r>
                      </m:oMath>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49658" y="4381829"/>
                    <a:ext cx="3830023" cy="461665"/>
                  </a:xfrm>
                  <a:prstGeom prst="rect">
                    <a:avLst/>
                  </a:prstGeom>
                  <a:blipFill rotWithShape="0">
                    <a:blip r:embed="rId14"/>
                    <a:stretch>
                      <a:fillRect l="-207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ectangle 167"/>
                  <p:cNvSpPr/>
                  <p:nvPr/>
                </p:nvSpPr>
                <p:spPr>
                  <a:xfrm>
                    <a:off x="7242612" y="4175682"/>
                    <a:ext cx="5725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𝑘</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7242612" y="4175682"/>
                    <a:ext cx="572593" cy="461665"/>
                  </a:xfrm>
                  <a:prstGeom prst="rect">
                    <a:avLst/>
                  </a:prstGeom>
                  <a:blipFill rotWithShape="0">
                    <a:blip r:embed="rId15"/>
                    <a:stretch>
                      <a:fillRect b="-10667"/>
                    </a:stretch>
                  </a:blipFill>
                </p:spPr>
                <p:txBody>
                  <a:bodyPr/>
                  <a:lstStyle/>
                  <a:p>
                    <a:r>
                      <a:rPr lang="en-US">
                        <a:noFill/>
                      </a:rPr>
                      <a:t> </a:t>
                    </a:r>
                  </a:p>
                </p:txBody>
              </p:sp>
            </mc:Fallback>
          </mc:AlternateContent>
          <p:cxnSp>
            <p:nvCxnSpPr>
              <p:cNvPr id="169" name="Straight Arrow Connector 168"/>
              <p:cNvCxnSpPr/>
              <p:nvPr/>
            </p:nvCxnSpPr>
            <p:spPr>
              <a:xfrm>
                <a:off x="7132111" y="46459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0" name="TextBox 169"/>
            <p:cNvSpPr txBox="1"/>
            <p:nvPr/>
          </p:nvSpPr>
          <p:spPr>
            <a:xfrm rot="5400000">
              <a:off x="22596352" y="10037029"/>
              <a:ext cx="433132" cy="523220"/>
            </a:xfrm>
            <a:prstGeom prst="rect">
              <a:avLst/>
            </a:prstGeom>
            <a:noFill/>
          </p:spPr>
          <p:txBody>
            <a:bodyPr wrap="none" rtlCol="0">
              <a:spAutoFit/>
            </a:bodyPr>
            <a:lstStyle/>
            <a:p>
              <a:pPr algn="ctr"/>
              <a:r>
                <a:rPr lang="en-US" sz="2800" dirty="0"/>
                <a:t>…</a:t>
              </a:r>
            </a:p>
          </p:txBody>
        </p:sp>
        <p:sp>
          <p:nvSpPr>
            <p:cNvPr id="171" name="Right Brace 170"/>
            <p:cNvSpPr/>
            <p:nvPr/>
          </p:nvSpPr>
          <p:spPr>
            <a:xfrm>
              <a:off x="24553035" y="8134007"/>
              <a:ext cx="220777" cy="197010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2" name="Straight Arrow Connector 171"/>
            <p:cNvCxnSpPr/>
            <p:nvPr/>
          </p:nvCxnSpPr>
          <p:spPr>
            <a:xfrm>
              <a:off x="24650971" y="9124495"/>
              <a:ext cx="3999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25823500" y="5103215"/>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Measurements for Individual </a:t>
              </a:r>
              <a:r>
                <a:rPr lang="en-US" i="1" dirty="0"/>
                <a:t>j</a:t>
              </a:r>
            </a:p>
          </p:txBody>
        </p:sp>
        <p:cxnSp>
          <p:nvCxnSpPr>
            <p:cNvPr id="174" name="Straight Arrow Connector 173"/>
            <p:cNvCxnSpPr>
              <a:stCxn id="173" idx="2"/>
              <a:endCxn id="150" idx="0"/>
            </p:cNvCxnSpPr>
            <p:nvPr/>
          </p:nvCxnSpPr>
          <p:spPr>
            <a:xfrm>
              <a:off x="26683228" y="6097128"/>
              <a:ext cx="0" cy="460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5" name="Rectangle 174"/>
                <p:cNvSpPr/>
                <p:nvPr/>
              </p:nvSpPr>
              <p:spPr>
                <a:xfrm>
                  <a:off x="25070039" y="8553327"/>
                  <a:ext cx="39564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𝜋</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𝑛</m:t>
                                </m:r>
                              </m:sub>
                            </m:sSub>
                            <m:r>
                              <a:rPr lang="en-US" sz="2400">
                                <a:latin typeface="Cambria Math" panose="02040503050406030204" pitchFamily="18" charset="0"/>
                              </a:rPr>
                              <m:t> | </m:t>
                            </m:r>
                            <m:r>
                              <m:rPr>
                                <m:sty m:val="p"/>
                              </m:rPr>
                              <a:rPr lang="en-US" sz="2400">
                                <a:latin typeface="Cambria Math" panose="02040503050406030204" pitchFamily="18" charset="0"/>
                              </a:rPr>
                              <m:t>Phenotypes</m:t>
                            </m:r>
                          </m:e>
                        </m:d>
                      </m:oMath>
                    </m:oMathPara>
                  </a14:m>
                  <a:endParaRPr lang="en-US" sz="2400" dirty="0"/>
                </a:p>
              </p:txBody>
            </p:sp>
          </mc:Choice>
          <mc:Fallback xmlns="">
            <p:sp>
              <p:nvSpPr>
                <p:cNvPr id="175" name="Rectangle 174"/>
                <p:cNvSpPr>
                  <a:spLocks noRot="1" noChangeAspect="1" noMove="1" noResize="1" noEditPoints="1" noAdjustHandles="1" noChangeArrowheads="1" noChangeShapeType="1" noTextEdit="1"/>
                </p:cNvSpPr>
                <p:nvPr/>
              </p:nvSpPr>
              <p:spPr>
                <a:xfrm>
                  <a:off x="25070039" y="8553327"/>
                  <a:ext cx="3956404" cy="461665"/>
                </a:xfrm>
                <a:prstGeom prst="rect">
                  <a:avLst/>
                </a:prstGeom>
                <a:blipFill rotWithShape="0">
                  <a:blip r:embed="rId16"/>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Rectangle 232"/>
                <p:cNvSpPr/>
                <p:nvPr/>
              </p:nvSpPr>
              <p:spPr>
                <a:xfrm>
                  <a:off x="25842930" y="9473169"/>
                  <a:ext cx="23067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dirty="0"/>
                          <m:t>ICI</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𝑛</m:t>
                                </m:r>
                              </m:sub>
                            </m:sSub>
                          </m:e>
                        </m:d>
                      </m:oMath>
                    </m:oMathPara>
                  </a14:m>
                  <a:endParaRPr lang="en-US" sz="2400" dirty="0"/>
                </a:p>
              </p:txBody>
            </p:sp>
          </mc:Choice>
          <mc:Fallback xmlns="">
            <p:sp>
              <p:nvSpPr>
                <p:cNvPr id="233" name="Rectangle 232"/>
                <p:cNvSpPr>
                  <a:spLocks noRot="1" noChangeAspect="1" noMove="1" noResize="1" noEditPoints="1" noAdjustHandles="1" noChangeArrowheads="1" noChangeShapeType="1" noTextEdit="1"/>
                </p:cNvSpPr>
                <p:nvPr/>
              </p:nvSpPr>
              <p:spPr>
                <a:xfrm>
                  <a:off x="25842930" y="9473169"/>
                  <a:ext cx="2306722" cy="461665"/>
                </a:xfrm>
                <a:prstGeom prst="rect">
                  <a:avLst/>
                </a:prstGeom>
                <a:blipFill rotWithShape="0">
                  <a:blip r:embed="rId17"/>
                  <a:stretch>
                    <a:fillRect b="-1316"/>
                  </a:stretch>
                </a:blipFill>
              </p:spPr>
              <p:txBody>
                <a:bodyPr/>
                <a:lstStyle/>
                <a:p>
                  <a:r>
                    <a:rPr lang="en-US">
                      <a:noFill/>
                    </a:rPr>
                    <a:t> </a:t>
                  </a:r>
                </a:p>
              </p:txBody>
            </p:sp>
          </mc:Fallback>
        </mc:AlternateContent>
        <p:sp>
          <p:nvSpPr>
            <p:cNvPr id="234" name="TextBox 233"/>
            <p:cNvSpPr txBox="1"/>
            <p:nvPr/>
          </p:nvSpPr>
          <p:spPr>
            <a:xfrm>
              <a:off x="25161261" y="9160902"/>
              <a:ext cx="4112409" cy="400110"/>
            </a:xfrm>
            <a:prstGeom prst="rect">
              <a:avLst/>
            </a:prstGeom>
            <a:noFill/>
          </p:spPr>
          <p:txBody>
            <a:bodyPr wrap="none" rtlCol="0">
              <a:spAutoFit/>
            </a:bodyPr>
            <a:lstStyle/>
            <a:p>
              <a:pPr algn="ctr"/>
              <a:r>
                <a:rPr lang="en-US" sz="2000" dirty="0"/>
                <a:t>Individual Characterizing Information:</a:t>
              </a:r>
            </a:p>
          </p:txBody>
        </p:sp>
        <p:sp>
          <p:nvSpPr>
            <p:cNvPr id="235" name="TextBox 234"/>
            <p:cNvSpPr txBox="1"/>
            <p:nvPr/>
          </p:nvSpPr>
          <p:spPr>
            <a:xfrm>
              <a:off x="25192014" y="8235618"/>
              <a:ext cx="3631827" cy="400110"/>
            </a:xfrm>
            <a:prstGeom prst="rect">
              <a:avLst/>
            </a:prstGeom>
            <a:noFill/>
          </p:spPr>
          <p:txBody>
            <a:bodyPr wrap="none" rtlCol="0">
              <a:spAutoFit/>
            </a:bodyPr>
            <a:lstStyle/>
            <a:p>
              <a:pPr algn="ctr"/>
              <a:r>
                <a:rPr lang="en-US" sz="2000" dirty="0"/>
                <a:t>Joint Predictability of Genotypes:</a:t>
              </a:r>
            </a:p>
          </p:txBody>
        </p:sp>
        <p:sp>
          <p:nvSpPr>
            <p:cNvPr id="236" name="Right Brace 235"/>
            <p:cNvSpPr/>
            <p:nvPr/>
          </p:nvSpPr>
          <p:spPr>
            <a:xfrm flipH="1">
              <a:off x="24980069" y="8139448"/>
              <a:ext cx="151857" cy="197010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Right Triangle 236"/>
            <p:cNvSpPr/>
            <p:nvPr/>
          </p:nvSpPr>
          <p:spPr>
            <a:xfrm flipH="1" flipV="1">
              <a:off x="20115108" y="8109360"/>
              <a:ext cx="418660" cy="2992488"/>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20534028" y="10104113"/>
              <a:ext cx="3966183"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rot="16200000">
              <a:off x="18505721" y="9178135"/>
              <a:ext cx="2636491" cy="523220"/>
            </a:xfrm>
            <a:prstGeom prst="rect">
              <a:avLst/>
            </a:prstGeom>
          </p:spPr>
          <p:txBody>
            <a:bodyPr wrap="none">
              <a:spAutoFit/>
            </a:bodyPr>
            <a:lstStyle/>
            <a:p>
              <a:pPr algn="ctr"/>
              <a:r>
                <a:rPr lang="en-US" sz="1400" dirty="0"/>
                <a:t>Decreasing Phenotype-Genotype </a:t>
              </a:r>
            </a:p>
            <a:p>
              <a:pPr algn="ctr"/>
              <a:r>
                <a:rPr lang="en-US" sz="1400" dirty="0"/>
                <a:t>Correlation and Predictability</a:t>
              </a:r>
            </a:p>
          </p:txBody>
        </p:sp>
      </p:grpSp>
      <p:sp>
        <p:nvSpPr>
          <p:cNvPr id="241" name="TextBox 240"/>
          <p:cNvSpPr txBox="1"/>
          <p:nvPr/>
        </p:nvSpPr>
        <p:spPr>
          <a:xfrm>
            <a:off x="2935956" y="3918199"/>
            <a:ext cx="684803" cy="646331"/>
          </a:xfrm>
          <a:prstGeom prst="rect">
            <a:avLst/>
          </a:prstGeom>
          <a:noFill/>
        </p:spPr>
        <p:txBody>
          <a:bodyPr wrap="none" rtlCol="0">
            <a:spAutoFit/>
          </a:bodyPr>
          <a:lstStyle/>
          <a:p>
            <a:r>
              <a:rPr lang="en-US" sz="3600" dirty="0"/>
              <a:t>(a)</a:t>
            </a:r>
          </a:p>
        </p:txBody>
      </p:sp>
      <p:sp>
        <p:nvSpPr>
          <p:cNvPr id="242" name="TextBox 241"/>
          <p:cNvSpPr txBox="1"/>
          <p:nvPr/>
        </p:nvSpPr>
        <p:spPr>
          <a:xfrm>
            <a:off x="8889495" y="9325086"/>
            <a:ext cx="659155" cy="646331"/>
          </a:xfrm>
          <a:prstGeom prst="rect">
            <a:avLst/>
          </a:prstGeom>
          <a:noFill/>
        </p:spPr>
        <p:txBody>
          <a:bodyPr wrap="none" rtlCol="0">
            <a:spAutoFit/>
          </a:bodyPr>
          <a:lstStyle/>
          <a:p>
            <a:r>
              <a:rPr lang="en-US" sz="3600" dirty="0" smtClean="0"/>
              <a:t>(c)</a:t>
            </a:r>
            <a:endParaRPr lang="en-US" sz="3600" dirty="0"/>
          </a:p>
        </p:txBody>
      </p:sp>
      <p:sp>
        <p:nvSpPr>
          <p:cNvPr id="243" name="TextBox 242"/>
          <p:cNvSpPr txBox="1"/>
          <p:nvPr/>
        </p:nvSpPr>
        <p:spPr>
          <a:xfrm>
            <a:off x="14210243" y="3871816"/>
            <a:ext cx="705642" cy="646331"/>
          </a:xfrm>
          <a:prstGeom prst="rect">
            <a:avLst/>
          </a:prstGeom>
          <a:noFill/>
        </p:spPr>
        <p:txBody>
          <a:bodyPr wrap="none" rtlCol="0">
            <a:spAutoFit/>
          </a:bodyPr>
          <a:lstStyle/>
          <a:p>
            <a:r>
              <a:rPr lang="en-US" sz="3600" dirty="0" smtClean="0"/>
              <a:t>(b)</a:t>
            </a:r>
            <a:endParaRPr lang="en-US" sz="3600" dirty="0"/>
          </a:p>
        </p:txBody>
      </p:sp>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86765" y="9633631"/>
            <a:ext cx="7529386" cy="5704959"/>
          </a:xfrm>
          <a:prstGeom prst="rect">
            <a:avLst/>
          </a:prstGeom>
        </p:spPr>
      </p:pic>
    </p:spTree>
    <p:extLst>
      <p:ext uri="{BB962C8B-B14F-4D97-AF65-F5344CB8AC3E}">
        <p14:creationId xmlns:p14="http://schemas.microsoft.com/office/powerpoint/2010/main" val="83586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2600" y="4140200"/>
            <a:ext cx="8229600" cy="1316038"/>
          </a:xfrm>
        </p:spPr>
        <p:txBody>
          <a:bodyPr>
            <a:normAutofit/>
          </a:bodyPr>
          <a:lstStyle/>
          <a:p>
            <a:r>
              <a:rPr lang="en-US" dirty="0"/>
              <a:t>Fig </a:t>
            </a:r>
            <a:r>
              <a:rPr lang="en-US" dirty="0" smtClean="0"/>
              <a:t>S4</a:t>
            </a:r>
            <a:endParaRPr lang="en-US" b="1" i="1" dirty="0"/>
          </a:p>
        </p:txBody>
      </p:sp>
      <mc:AlternateContent xmlns:mc="http://schemas.openxmlformats.org/markup-compatibility/2006" xmlns:a14="http://schemas.microsoft.com/office/drawing/2010/main">
        <mc:Choice Requires="a14">
          <p:sp>
            <p:nvSpPr>
              <p:cNvPr id="4" name="Rectangle 3"/>
              <p:cNvSpPr/>
              <p:nvPr/>
            </p:nvSpPr>
            <p:spPr>
              <a:xfrm>
                <a:off x="12382030" y="7186141"/>
                <a:ext cx="2296078"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 | </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r>
                            <a:rPr lang="en-US" i="1">
                              <a:latin typeface="Cambria Math"/>
                            </a:rPr>
                            <m:t>=10</m:t>
                          </m:r>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2382030" y="7186141"/>
                <a:ext cx="2296078" cy="369332"/>
              </a:xfrm>
              <a:prstGeom prst="rect">
                <a:avLst/>
              </a:prstGeom>
              <a:blipFill rotWithShape="0">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345537" y="7218457"/>
                <a:ext cx="2534622" cy="369332"/>
              </a:xfrm>
              <a:prstGeom prst="rect">
                <a:avLst/>
              </a:prstGeom>
            </p:spPr>
            <p:txBody>
              <a:bodyPr wrap="square">
                <a:spAutoFit/>
              </a:bodyPr>
              <a:lstStyle/>
              <a:p>
                <a:pPr lvl="1"/>
                <a:r>
                  <a:rPr lang="en-US" dirty="0">
                    <a:latin typeface="Helvetica" panose="020B0604020202020204" pitchFamily="34" charset="0"/>
                    <a:cs typeface="Helvetica" panose="020B0604020202020204" pitchFamily="34" charset="0"/>
                  </a:rPr>
                  <a:t>Joint: </a:t>
                </a:r>
                <a14:m>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 </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e>
                    </m:d>
                  </m:oMath>
                </a14:m>
                <a:endParaRPr lang="en-US" dirty="0">
                  <a:latin typeface="Helvetica" panose="020B0604020202020204" pitchFamily="34" charset="0"/>
                  <a:cs typeface="Helvetica"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345537" y="7218457"/>
                <a:ext cx="2534622" cy="369332"/>
              </a:xfrm>
              <a:prstGeom prst="rect">
                <a:avLst/>
              </a:prstGeom>
              <a:blipFill rotWithShape="0">
                <a:blip r:embed="rId4"/>
                <a:stretch>
                  <a:fillRect t="-8197" b="-24590"/>
                </a:stretch>
              </a:blipFill>
            </p:spPr>
            <p:txBody>
              <a:bodyPr/>
              <a:lstStyle/>
              <a:p>
                <a:r>
                  <a:rPr lang="en-US">
                    <a:noFill/>
                  </a:rPr>
                  <a:t> </a:t>
                </a:r>
              </a:p>
            </p:txBody>
          </p:sp>
        </mc:Fallback>
      </mc:AlternateContent>
      <p:pic>
        <p:nvPicPr>
          <p:cNvPr id="5" name="Picture 2" descr="C:\Users\Arif\Box Sync\Papers\PrivaSeq_XX.2014\figures\a_priori_genotype_distribution_1_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260" y="7762793"/>
            <a:ext cx="2683563" cy="2136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rif\Box Sync\Papers\PrivaSeq_XX.2014\figures\conditional_prob_1_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7735" y="7674364"/>
            <a:ext cx="2736831" cy="2305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if\Box Sync\Papers\PrivaSeq_XX.2014\figures\genotype_expression_distribution_1_3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7137" y="7654486"/>
            <a:ext cx="2713947" cy="22857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523963" y="9175173"/>
            <a:ext cx="2455457" cy="19878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6254920" y="7251588"/>
                <a:ext cx="1868012" cy="369332"/>
              </a:xfrm>
              <a:prstGeom prst="rect">
                <a:avLst/>
              </a:prstGeom>
            </p:spPr>
            <p:txBody>
              <a:bodyPr wrap="none">
                <a:spAutoFit/>
              </a:bodyPr>
              <a:lstStyle/>
              <a:p>
                <a:pPr lvl="1"/>
                <a:r>
                  <a:rPr lang="en-US" dirty="0">
                    <a:latin typeface="Helvetica" panose="020B0604020202020204" pitchFamily="34" charset="0"/>
                    <a:cs typeface="Helvetica" panose="020B0604020202020204" pitchFamily="34" charset="0"/>
                  </a:rPr>
                  <a:t>Prior: </a:t>
                </a:r>
                <a14:m>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 </m:t>
                        </m:r>
                      </m:e>
                    </m:d>
                  </m:oMath>
                </a14:m>
                <a:endParaRPr lang="en-US" dirty="0">
                  <a:latin typeface="Helvetica" panose="020B0604020202020204" pitchFamily="34" charset="0"/>
                  <a:cs typeface="Helvetica"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254920" y="7251588"/>
                <a:ext cx="1868012" cy="369332"/>
              </a:xfrm>
              <a:prstGeom prst="rect">
                <a:avLst/>
              </a:prstGeom>
              <a:blipFill rotWithShape="0">
                <a:blip r:embed="rId8"/>
                <a:stretch>
                  <a:fillRect t="-10000" b="-26667"/>
                </a:stretch>
              </a:blipFill>
            </p:spPr>
            <p:txBody>
              <a:bodyPr/>
              <a:lstStyle/>
              <a:p>
                <a:r>
                  <a:rPr lang="en-US">
                    <a:noFill/>
                  </a:rPr>
                  <a:t> </a:t>
                </a:r>
              </a:p>
            </p:txBody>
          </p:sp>
        </mc:Fallback>
      </mc:AlternateContent>
      <p:sp>
        <p:nvSpPr>
          <p:cNvPr id="16" name="TextBox 15"/>
          <p:cNvSpPr txBox="1"/>
          <p:nvPr/>
        </p:nvSpPr>
        <p:spPr>
          <a:xfrm>
            <a:off x="12849097" y="6865980"/>
            <a:ext cx="1172116"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Posterior:</a:t>
            </a:r>
          </a:p>
        </p:txBody>
      </p:sp>
      <p:sp>
        <p:nvSpPr>
          <p:cNvPr id="12" name="5-Point Star 11"/>
          <p:cNvSpPr/>
          <p:nvPr/>
        </p:nvSpPr>
        <p:spPr>
          <a:xfrm>
            <a:off x="14767271" y="7575878"/>
            <a:ext cx="149901" cy="14990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14235566" y="9867533"/>
                <a:ext cx="1088183"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r>
                            <a:rPr lang="en-US" i="1">
                              <a:latin typeface="Cambria Math" panose="02040503050406030204" pitchFamily="18" charset="0"/>
                            </a:rPr>
                            <m:t>′</m:t>
                          </m:r>
                        </m:e>
                        <m:sub>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𝑗</m:t>
                          </m:r>
                        </m:sub>
                      </m:sSub>
                      <m:r>
                        <a:rPr lang="en-US" i="1">
                          <a:latin typeface="Cambria Math"/>
                        </a:rPr>
                        <m:t>=2</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4235566" y="9867533"/>
                <a:ext cx="1088183" cy="391646"/>
              </a:xfrm>
              <a:prstGeom prst="rect">
                <a:avLst/>
              </a:prstGeom>
              <a:blipFill rotWithShape="0">
                <a:blip r:embed="rId9"/>
                <a:stretch>
                  <a:fillRect b="-7813"/>
                </a:stretch>
              </a:blipFill>
            </p:spPr>
            <p:txBody>
              <a:bodyPr/>
              <a:lstStyle/>
              <a:p>
                <a:r>
                  <a:rPr lang="en-US">
                    <a:noFill/>
                  </a:rPr>
                  <a:t> </a:t>
                </a:r>
              </a:p>
            </p:txBody>
          </p:sp>
        </mc:Fallback>
      </mc:AlternateContent>
      <p:cxnSp>
        <p:nvCxnSpPr>
          <p:cNvPr id="8" name="Straight Connector 7"/>
          <p:cNvCxnSpPr/>
          <p:nvPr/>
        </p:nvCxnSpPr>
        <p:spPr>
          <a:xfrm>
            <a:off x="9556750" y="8477250"/>
            <a:ext cx="2438400" cy="609600"/>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487900" y="7177772"/>
            <a:ext cx="4572000" cy="3553980"/>
          </a:xfrm>
          <a:prstGeom prst="rect">
            <a:avLst/>
          </a:prstGeom>
        </p:spPr>
      </p:pic>
      <p:sp>
        <p:nvSpPr>
          <p:cNvPr id="17" name="TextBox 16"/>
          <p:cNvSpPr txBox="1"/>
          <p:nvPr/>
        </p:nvSpPr>
        <p:spPr>
          <a:xfrm>
            <a:off x="5559886" y="6542129"/>
            <a:ext cx="684803" cy="646331"/>
          </a:xfrm>
          <a:prstGeom prst="rect">
            <a:avLst/>
          </a:prstGeom>
          <a:noFill/>
        </p:spPr>
        <p:txBody>
          <a:bodyPr wrap="none" rtlCol="0">
            <a:spAutoFit/>
          </a:bodyPr>
          <a:lstStyle/>
          <a:p>
            <a:r>
              <a:rPr lang="en-US" sz="3600" dirty="0"/>
              <a:t>(a)</a:t>
            </a:r>
          </a:p>
        </p:txBody>
      </p:sp>
      <p:sp>
        <p:nvSpPr>
          <p:cNvPr id="18" name="TextBox 17"/>
          <p:cNvSpPr txBox="1"/>
          <p:nvPr/>
        </p:nvSpPr>
        <p:spPr>
          <a:xfrm>
            <a:off x="16761286" y="6542129"/>
            <a:ext cx="705642" cy="646331"/>
          </a:xfrm>
          <a:prstGeom prst="rect">
            <a:avLst/>
          </a:prstGeom>
          <a:noFill/>
        </p:spPr>
        <p:txBody>
          <a:bodyPr wrap="none" rtlCol="0">
            <a:spAutoFit/>
          </a:bodyPr>
          <a:lstStyle/>
          <a:p>
            <a:r>
              <a:rPr lang="en-US" sz="3600" dirty="0" smtClean="0"/>
              <a:t>(b)</a:t>
            </a:r>
            <a:endParaRPr lang="en-US" sz="3600" dirty="0"/>
          </a:p>
        </p:txBody>
      </p:sp>
    </p:spTree>
    <p:extLst>
      <p:ext uri="{BB962C8B-B14F-4D97-AF65-F5344CB8AC3E}">
        <p14:creationId xmlns:p14="http://schemas.microsoft.com/office/powerpoint/2010/main" val="2544769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p:cNvSpPr/>
          <p:nvPr/>
        </p:nvSpPr>
        <p:spPr>
          <a:xfrm>
            <a:off x="17528091" y="8707687"/>
            <a:ext cx="538778" cy="4572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5486799" y="12533980"/>
            <a:ext cx="538778"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3279704" y="14095007"/>
            <a:ext cx="538778" cy="940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18658418" y="7597347"/>
            <a:ext cx="538778" cy="1201783"/>
          </a:xfrm>
          <a:prstGeom prst="rect">
            <a:avLst/>
          </a:prstGeom>
          <a:solidFill>
            <a:schemeClr val="bg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6435277" y="9151823"/>
            <a:ext cx="538778" cy="940526"/>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flipH="1">
            <a:off x="12756765" y="13907275"/>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17648518" y="8489373"/>
            <a:ext cx="336176" cy="1030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6552583" y="9512878"/>
            <a:ext cx="302559" cy="585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8757901" y="7584142"/>
            <a:ext cx="322729" cy="9119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2452034" y="7227233"/>
            <a:ext cx="538778"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0279390" y="8781709"/>
            <a:ext cx="538778" cy="940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1424492" y="8337573"/>
            <a:ext cx="538778"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8777925" y="2425341"/>
            <a:ext cx="538778"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6605281" y="3979817"/>
            <a:ext cx="538778" cy="940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7750383" y="3535681"/>
            <a:ext cx="538778"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19987" y="-778160"/>
            <a:ext cx="10972800" cy="2667000"/>
          </a:xfrm>
        </p:spPr>
        <p:txBody>
          <a:bodyPr>
            <a:normAutofit/>
          </a:bodyPr>
          <a:lstStyle/>
          <a:p>
            <a:r>
              <a:rPr lang="en-US" sz="3600" dirty="0"/>
              <a:t>Fig </a:t>
            </a:r>
            <a:r>
              <a:rPr lang="en-US" sz="3600" dirty="0" smtClean="0"/>
              <a:t>S5</a:t>
            </a:r>
            <a:endParaRPr lang="en-US" sz="3600" dirty="0"/>
          </a:p>
        </p:txBody>
      </p:sp>
      <mc:AlternateContent xmlns:mc="http://schemas.openxmlformats.org/markup-compatibility/2006" xmlns:a14="http://schemas.microsoft.com/office/drawing/2010/main">
        <mc:Choice Requires="a14">
          <p:sp>
            <p:nvSpPr>
              <p:cNvPr id="6" name="Rectangle 5"/>
              <p:cNvSpPr/>
              <p:nvPr/>
            </p:nvSpPr>
            <p:spPr>
              <a:xfrm>
                <a:off x="13313529" y="5260605"/>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5185529" y="5260604"/>
                <a:ext cx="686598"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51795" y="1394804"/>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123794" y="1394803"/>
                <a:ext cx="719043" cy="584775"/>
              </a:xfrm>
              <a:prstGeom prst="rect">
                <a:avLst/>
              </a:prstGeom>
              <a:blipFill rotWithShape="0">
                <a:blip r:embed="rId4"/>
                <a:stretch>
                  <a:fillRect/>
                </a:stretch>
              </a:blipFill>
            </p:spPr>
            <p:txBody>
              <a:bodyPr/>
              <a:lstStyle/>
              <a:p>
                <a:r>
                  <a:rPr lang="en-US">
                    <a:noFill/>
                  </a:rPr>
                  <a:t> </a:t>
                </a:r>
              </a:p>
            </p:txBody>
          </p:sp>
        </mc:Fallback>
      </mc:AlternateContent>
      <p:sp>
        <p:nvSpPr>
          <p:cNvPr id="16" name="TextBox 15"/>
          <p:cNvSpPr txBox="1"/>
          <p:nvPr/>
        </p:nvSpPr>
        <p:spPr>
          <a:xfrm>
            <a:off x="10230896" y="5483134"/>
            <a:ext cx="405880" cy="615553"/>
          </a:xfrm>
          <a:prstGeom prst="rect">
            <a:avLst/>
          </a:prstGeom>
          <a:noFill/>
        </p:spPr>
        <p:txBody>
          <a:bodyPr wrap="none" rtlCol="0">
            <a:spAutoFit/>
          </a:bodyPr>
          <a:lstStyle/>
          <a:p>
            <a:r>
              <a:rPr lang="en-US" sz="3400" dirty="0"/>
              <a:t>0</a:t>
            </a:r>
          </a:p>
        </p:txBody>
      </p:sp>
      <p:sp>
        <p:nvSpPr>
          <p:cNvPr id="17" name="TextBox 16"/>
          <p:cNvSpPr txBox="1"/>
          <p:nvPr/>
        </p:nvSpPr>
        <p:spPr>
          <a:xfrm>
            <a:off x="11307916" y="5445413"/>
            <a:ext cx="405880" cy="615553"/>
          </a:xfrm>
          <a:prstGeom prst="rect">
            <a:avLst/>
          </a:prstGeom>
          <a:noFill/>
        </p:spPr>
        <p:txBody>
          <a:bodyPr wrap="none" rtlCol="0">
            <a:spAutoFit/>
          </a:bodyPr>
          <a:lstStyle/>
          <a:p>
            <a:r>
              <a:rPr lang="en-US" sz="3400" dirty="0"/>
              <a:t>1</a:t>
            </a:r>
          </a:p>
        </p:txBody>
      </p:sp>
      <p:sp>
        <p:nvSpPr>
          <p:cNvPr id="18" name="TextBox 17"/>
          <p:cNvSpPr txBox="1"/>
          <p:nvPr/>
        </p:nvSpPr>
        <p:spPr>
          <a:xfrm>
            <a:off x="12418701" y="5446984"/>
            <a:ext cx="405880" cy="615553"/>
          </a:xfrm>
          <a:prstGeom prst="rect">
            <a:avLst/>
          </a:prstGeom>
          <a:noFill/>
        </p:spPr>
        <p:txBody>
          <a:bodyPr wrap="none" rtlCol="0">
            <a:spAutoFit/>
          </a:bodyPr>
          <a:lstStyle/>
          <a:p>
            <a:r>
              <a:rPr lang="en-US" sz="3400" dirty="0"/>
              <a:t>2</a:t>
            </a:r>
          </a:p>
        </p:txBody>
      </p:sp>
      <p:cxnSp>
        <p:nvCxnSpPr>
          <p:cNvPr id="8" name="Straight Arrow Connector 7"/>
          <p:cNvCxnSpPr/>
          <p:nvPr/>
        </p:nvCxnSpPr>
        <p:spPr>
          <a:xfrm flipV="1">
            <a:off x="9585847" y="1991926"/>
            <a:ext cx="0" cy="3368333"/>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566955" y="5345543"/>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143522" y="3905794"/>
            <a:ext cx="538778" cy="940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49435" y="3461658"/>
            <a:ext cx="538778"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55349" y="2364378"/>
            <a:ext cx="538778"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10403422" y="3775167"/>
            <a:ext cx="9078" cy="165232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522426" y="3344091"/>
            <a:ext cx="0" cy="208677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620368" y="2246811"/>
            <a:ext cx="0" cy="318743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852297" y="2521132"/>
            <a:ext cx="3540034" cy="2142309"/>
          </a:xfrm>
          <a:prstGeom prst="line">
            <a:avLst/>
          </a:prstGeom>
          <a:ln w="22225">
            <a:solidFill>
              <a:srgbClr val="FF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0414629" y="1514738"/>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2286628" y="1514738"/>
                <a:ext cx="1751313" cy="553998"/>
              </a:xfrm>
              <a:prstGeom prst="rect">
                <a:avLst/>
              </a:prstGeom>
              <a:blipFill rotWithShape="0">
                <a:blip r:embed="rId5"/>
                <a:stretch>
                  <a:fillRect/>
                </a:stretch>
              </a:blipFill>
            </p:spPr>
            <p:txBody>
              <a:bodyPr/>
              <a:lstStyle/>
              <a:p>
                <a:r>
                  <a:rPr lang="en-US">
                    <a:noFill/>
                  </a:rPr>
                  <a:t> </a:t>
                </a:r>
              </a:p>
            </p:txBody>
          </p:sp>
        </mc:Fallback>
      </mc:AlternateContent>
      <p:sp>
        <p:nvSpPr>
          <p:cNvPr id="29" name="TextBox 28"/>
          <p:cNvSpPr txBox="1"/>
          <p:nvPr/>
        </p:nvSpPr>
        <p:spPr>
          <a:xfrm>
            <a:off x="8379286" y="1817729"/>
            <a:ext cx="684803" cy="646331"/>
          </a:xfrm>
          <a:prstGeom prst="rect">
            <a:avLst/>
          </a:prstGeom>
          <a:noFill/>
        </p:spPr>
        <p:txBody>
          <a:bodyPr wrap="none" rtlCol="0">
            <a:spAutoFit/>
          </a:bodyPr>
          <a:lstStyle/>
          <a:p>
            <a:r>
              <a:rPr lang="en-US" sz="3600" dirty="0"/>
              <a:t>(a)</a:t>
            </a:r>
          </a:p>
        </p:txBody>
      </p:sp>
      <mc:AlternateContent xmlns:mc="http://schemas.openxmlformats.org/markup-compatibility/2006" xmlns:a14="http://schemas.microsoft.com/office/drawing/2010/main">
        <mc:Choice Requires="a14">
          <p:sp>
            <p:nvSpPr>
              <p:cNvPr id="30" name="Rectangle 29"/>
              <p:cNvSpPr/>
              <p:nvPr/>
            </p:nvSpPr>
            <p:spPr>
              <a:xfrm>
                <a:off x="13428593" y="10297821"/>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30" name="Rectangle 29"/>
              <p:cNvSpPr>
                <a:spLocks noRot="1" noChangeAspect="1" noMove="1" noResize="1" noEditPoints="1" noAdjustHandles="1" noChangeArrowheads="1" noChangeShapeType="1" noTextEdit="1"/>
              </p:cNvSpPr>
              <p:nvPr/>
            </p:nvSpPr>
            <p:spPr>
              <a:xfrm>
                <a:off x="5300593" y="10297820"/>
                <a:ext cx="686598" cy="58477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9386737" y="6392265"/>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1258736" y="6392264"/>
                <a:ext cx="719043" cy="584775"/>
              </a:xfrm>
              <a:prstGeom prst="rect">
                <a:avLst/>
              </a:prstGeom>
              <a:blipFill rotWithShape="0">
                <a:blip r:embed="rId7"/>
                <a:stretch>
                  <a:fillRect/>
                </a:stretch>
              </a:blipFill>
            </p:spPr>
            <p:txBody>
              <a:bodyPr/>
              <a:lstStyle/>
              <a:p>
                <a:r>
                  <a:rPr lang="en-US">
                    <a:noFill/>
                  </a:rPr>
                  <a:t> </a:t>
                </a:r>
              </a:p>
            </p:txBody>
          </p:sp>
        </mc:Fallback>
      </mc:AlternateContent>
      <p:sp>
        <p:nvSpPr>
          <p:cNvPr id="32" name="TextBox 31"/>
          <p:cNvSpPr txBox="1"/>
          <p:nvPr/>
        </p:nvSpPr>
        <p:spPr>
          <a:xfrm>
            <a:off x="10345960" y="10493456"/>
            <a:ext cx="405880" cy="615553"/>
          </a:xfrm>
          <a:prstGeom prst="rect">
            <a:avLst/>
          </a:prstGeom>
          <a:noFill/>
        </p:spPr>
        <p:txBody>
          <a:bodyPr wrap="none" rtlCol="0">
            <a:spAutoFit/>
          </a:bodyPr>
          <a:lstStyle/>
          <a:p>
            <a:r>
              <a:rPr lang="en-US" sz="3400" dirty="0"/>
              <a:t>0</a:t>
            </a:r>
          </a:p>
        </p:txBody>
      </p:sp>
      <p:sp>
        <p:nvSpPr>
          <p:cNvPr id="33" name="TextBox 32"/>
          <p:cNvSpPr txBox="1"/>
          <p:nvPr/>
        </p:nvSpPr>
        <p:spPr>
          <a:xfrm>
            <a:off x="11422980" y="10482629"/>
            <a:ext cx="405880" cy="615553"/>
          </a:xfrm>
          <a:prstGeom prst="rect">
            <a:avLst/>
          </a:prstGeom>
          <a:noFill/>
        </p:spPr>
        <p:txBody>
          <a:bodyPr wrap="none" rtlCol="0">
            <a:spAutoFit/>
          </a:bodyPr>
          <a:lstStyle/>
          <a:p>
            <a:r>
              <a:rPr lang="en-US" sz="3400" dirty="0"/>
              <a:t>1</a:t>
            </a:r>
          </a:p>
        </p:txBody>
      </p:sp>
      <p:sp>
        <p:nvSpPr>
          <p:cNvPr id="34" name="TextBox 33"/>
          <p:cNvSpPr txBox="1"/>
          <p:nvPr/>
        </p:nvSpPr>
        <p:spPr>
          <a:xfrm>
            <a:off x="12533765" y="10484200"/>
            <a:ext cx="405880" cy="615553"/>
          </a:xfrm>
          <a:prstGeom prst="rect">
            <a:avLst/>
          </a:prstGeom>
          <a:noFill/>
        </p:spPr>
        <p:txBody>
          <a:bodyPr wrap="none" rtlCol="0">
            <a:spAutoFit/>
          </a:bodyPr>
          <a:lstStyle/>
          <a:p>
            <a:r>
              <a:rPr lang="en-US" sz="3400" dirty="0"/>
              <a:t>2</a:t>
            </a:r>
          </a:p>
        </p:txBody>
      </p:sp>
      <p:cxnSp>
        <p:nvCxnSpPr>
          <p:cNvPr id="35" name="Straight Arrow Connector 34"/>
          <p:cNvCxnSpPr/>
          <p:nvPr/>
        </p:nvCxnSpPr>
        <p:spPr>
          <a:xfrm flipV="1">
            <a:off x="9700911" y="6938584"/>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682019" y="10382759"/>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518486" y="8549501"/>
            <a:ext cx="10523" cy="191520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83984" y="7900895"/>
            <a:ext cx="0" cy="256718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735432" y="7135907"/>
            <a:ext cx="0" cy="3335559"/>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p:cNvSpPr/>
              <p:nvPr/>
            </p:nvSpPr>
            <p:spPr>
              <a:xfrm>
                <a:off x="10529693" y="6551954"/>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44" name="Rectangle 43"/>
              <p:cNvSpPr>
                <a:spLocks noRot="1" noChangeAspect="1" noMove="1" noResize="1" noEditPoints="1" noAdjustHandles="1" noChangeArrowheads="1" noChangeShapeType="1" noTextEdit="1"/>
              </p:cNvSpPr>
              <p:nvPr/>
            </p:nvSpPr>
            <p:spPr>
              <a:xfrm>
                <a:off x="2401692" y="6551954"/>
                <a:ext cx="1751313" cy="553998"/>
              </a:xfrm>
              <a:prstGeom prst="rect">
                <a:avLst/>
              </a:prstGeom>
              <a:blipFill rotWithShape="0">
                <a:blip r:embed="rId8"/>
                <a:stretch>
                  <a:fillRect/>
                </a:stretch>
              </a:blipFill>
            </p:spPr>
            <p:txBody>
              <a:bodyPr/>
              <a:lstStyle/>
              <a:p>
                <a:r>
                  <a:rPr lang="en-US">
                    <a:noFill/>
                  </a:rPr>
                  <a:t> </a:t>
                </a:r>
              </a:p>
            </p:txBody>
          </p:sp>
        </mc:Fallback>
      </mc:AlternateContent>
      <p:sp>
        <p:nvSpPr>
          <p:cNvPr id="45" name="TextBox 44"/>
          <p:cNvSpPr txBox="1"/>
          <p:nvPr/>
        </p:nvSpPr>
        <p:spPr>
          <a:xfrm>
            <a:off x="15023190" y="1721781"/>
            <a:ext cx="705642" cy="646331"/>
          </a:xfrm>
          <a:prstGeom prst="rect">
            <a:avLst/>
          </a:prstGeom>
          <a:noFill/>
        </p:spPr>
        <p:txBody>
          <a:bodyPr wrap="none" rtlCol="0">
            <a:spAutoFit/>
          </a:bodyPr>
          <a:lstStyle/>
          <a:p>
            <a:r>
              <a:rPr lang="en-US" sz="3600" dirty="0"/>
              <a:t>(b)</a:t>
            </a:r>
          </a:p>
        </p:txBody>
      </p:sp>
      <p:sp>
        <p:nvSpPr>
          <p:cNvPr id="46" name="TextBox 45"/>
          <p:cNvSpPr txBox="1"/>
          <p:nvPr/>
        </p:nvSpPr>
        <p:spPr>
          <a:xfrm>
            <a:off x="8515791" y="6537281"/>
            <a:ext cx="659155" cy="646331"/>
          </a:xfrm>
          <a:prstGeom prst="rect">
            <a:avLst/>
          </a:prstGeom>
          <a:noFill/>
        </p:spPr>
        <p:txBody>
          <a:bodyPr wrap="none" rtlCol="0">
            <a:spAutoFit/>
          </a:bodyPr>
          <a:lstStyle/>
          <a:p>
            <a:r>
              <a:rPr lang="en-US" sz="3600" dirty="0"/>
              <a:t>(c)</a:t>
            </a:r>
          </a:p>
        </p:txBody>
      </p:sp>
      <p:sp>
        <p:nvSpPr>
          <p:cNvPr id="47" name="TextBox 46"/>
          <p:cNvSpPr txBox="1"/>
          <p:nvPr/>
        </p:nvSpPr>
        <p:spPr>
          <a:xfrm>
            <a:off x="14845656" y="6649924"/>
            <a:ext cx="705642" cy="646331"/>
          </a:xfrm>
          <a:prstGeom prst="rect">
            <a:avLst/>
          </a:prstGeom>
          <a:noFill/>
        </p:spPr>
        <p:txBody>
          <a:bodyPr wrap="none" rtlCol="0">
            <a:spAutoFit/>
          </a:bodyPr>
          <a:lstStyle/>
          <a:p>
            <a:r>
              <a:rPr lang="en-US" sz="3600" dirty="0"/>
              <a:t>(d)</a:t>
            </a:r>
          </a:p>
        </p:txBody>
      </p:sp>
      <p:sp>
        <p:nvSpPr>
          <p:cNvPr id="56" name="Freeform 55"/>
          <p:cNvSpPr/>
          <p:nvPr/>
        </p:nvSpPr>
        <p:spPr>
          <a:xfrm rot="16200000">
            <a:off x="9622604" y="8906251"/>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rot="16200000">
            <a:off x="10729598" y="8253934"/>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6200000">
            <a:off x="11824868" y="7502939"/>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Arrow Connector 59"/>
          <p:cNvCxnSpPr/>
          <p:nvPr/>
        </p:nvCxnSpPr>
        <p:spPr>
          <a:xfrm flipH="1" flipV="1">
            <a:off x="10367725" y="8919980"/>
            <a:ext cx="13404" cy="678232"/>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1512015" y="8279332"/>
            <a:ext cx="10621" cy="679396"/>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p:cNvSpPr/>
              <p:nvPr/>
            </p:nvSpPr>
            <p:spPr>
              <a:xfrm>
                <a:off x="11510830" y="8309737"/>
                <a:ext cx="424603"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dirty="0"/>
                  <a:t> </a:t>
                </a:r>
              </a:p>
            </p:txBody>
          </p:sp>
        </mc:Choice>
        <mc:Fallback xmlns="">
          <p:sp>
            <p:nvSpPr>
              <p:cNvPr id="63" name="Rectangle 62"/>
              <p:cNvSpPr>
                <a:spLocks noRot="1" noChangeAspect="1" noMove="1" noResize="1" noEditPoints="1" noAdjustHandles="1" noChangeArrowheads="1" noChangeShapeType="1" noTextEdit="1"/>
              </p:cNvSpPr>
              <p:nvPr/>
            </p:nvSpPr>
            <p:spPr>
              <a:xfrm>
                <a:off x="3382829" y="8309736"/>
                <a:ext cx="424603" cy="453137"/>
              </a:xfrm>
              <a:prstGeom prst="rect">
                <a:avLst/>
              </a:prstGeom>
              <a:blipFill rotWithShape="0">
                <a:blip r:embed="rId9"/>
                <a:stretch>
                  <a:fillRect/>
                </a:stretch>
              </a:blipFill>
            </p:spPr>
            <p:txBody>
              <a:bodyPr/>
              <a:lstStyle/>
              <a:p>
                <a:r>
                  <a:rPr lang="en-US">
                    <a:noFill/>
                  </a:rPr>
                  <a:t> </a:t>
                </a:r>
              </a:p>
            </p:txBody>
          </p:sp>
        </mc:Fallback>
      </mc:AlternateContent>
      <p:cxnSp>
        <p:nvCxnSpPr>
          <p:cNvPr id="64" name="Straight Arrow Connector 63"/>
          <p:cNvCxnSpPr/>
          <p:nvPr/>
        </p:nvCxnSpPr>
        <p:spPr>
          <a:xfrm flipH="1" flipV="1">
            <a:off x="12604376" y="7506448"/>
            <a:ext cx="6436" cy="717177"/>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Rectangle 64"/>
              <p:cNvSpPr/>
              <p:nvPr/>
            </p:nvSpPr>
            <p:spPr>
              <a:xfrm>
                <a:off x="12573152" y="7553056"/>
                <a:ext cx="424603"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dirty="0"/>
                  <a:t> </a:t>
                </a:r>
              </a:p>
            </p:txBody>
          </p:sp>
        </mc:Choice>
        <mc:Fallback xmlns="">
          <p:sp>
            <p:nvSpPr>
              <p:cNvPr id="65" name="Rectangle 64"/>
              <p:cNvSpPr>
                <a:spLocks noRot="1" noChangeAspect="1" noMove="1" noResize="1" noEditPoints="1" noAdjustHandles="1" noChangeArrowheads="1" noChangeShapeType="1" noTextEdit="1"/>
              </p:cNvSpPr>
              <p:nvPr/>
            </p:nvSpPr>
            <p:spPr>
              <a:xfrm>
                <a:off x="4445151" y="7553055"/>
                <a:ext cx="424603" cy="453137"/>
              </a:xfrm>
              <a:prstGeom prst="rect">
                <a:avLst/>
              </a:prstGeom>
              <a:blipFill rotWithShape="0">
                <a:blip r:embed="rId10"/>
                <a:stretch>
                  <a:fillRect/>
                </a:stretch>
              </a:blipFill>
            </p:spPr>
            <p:txBody>
              <a:bodyPr/>
              <a:lstStyle/>
              <a:p>
                <a:r>
                  <a:rPr lang="en-US">
                    <a:noFill/>
                  </a:rPr>
                  <a:t> </a:t>
                </a:r>
              </a:p>
            </p:txBody>
          </p:sp>
        </mc:Fallback>
      </mc:AlternateContent>
      <p:cxnSp>
        <p:nvCxnSpPr>
          <p:cNvPr id="67" name="Straight Connector 66"/>
          <p:cNvCxnSpPr/>
          <p:nvPr/>
        </p:nvCxnSpPr>
        <p:spPr>
          <a:xfrm flipH="1">
            <a:off x="9717725" y="9225082"/>
            <a:ext cx="799526"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ectangle 60"/>
              <p:cNvSpPr/>
              <p:nvPr/>
            </p:nvSpPr>
            <p:spPr>
              <a:xfrm>
                <a:off x="10359877" y="8962336"/>
                <a:ext cx="424603"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dirty="0"/>
                  <a:t> </a:t>
                </a:r>
              </a:p>
            </p:txBody>
          </p:sp>
        </mc:Choice>
        <mc:Fallback xmlns="">
          <p:sp>
            <p:nvSpPr>
              <p:cNvPr id="61" name="Rectangle 60"/>
              <p:cNvSpPr>
                <a:spLocks noRot="1" noChangeAspect="1" noMove="1" noResize="1" noEditPoints="1" noAdjustHandles="1" noChangeArrowheads="1" noChangeShapeType="1" noTextEdit="1"/>
              </p:cNvSpPr>
              <p:nvPr/>
            </p:nvSpPr>
            <p:spPr>
              <a:xfrm>
                <a:off x="2231876" y="8962335"/>
                <a:ext cx="424603" cy="453137"/>
              </a:xfrm>
              <a:prstGeom prst="rect">
                <a:avLst/>
              </a:prstGeom>
              <a:blipFill rotWithShape="0">
                <a:blip r:embed="rId11"/>
                <a:stretch>
                  <a:fillRect/>
                </a:stretch>
              </a:blipFill>
            </p:spPr>
            <p:txBody>
              <a:bodyPr/>
              <a:lstStyle/>
              <a:p>
                <a:r>
                  <a:rPr lang="en-US">
                    <a:noFill/>
                  </a:rPr>
                  <a:t> </a:t>
                </a:r>
              </a:p>
            </p:txBody>
          </p:sp>
        </mc:Fallback>
      </mc:AlternateContent>
      <p:cxnSp>
        <p:nvCxnSpPr>
          <p:cNvPr id="68" name="Straight Connector 67"/>
          <p:cNvCxnSpPr/>
          <p:nvPr/>
        </p:nvCxnSpPr>
        <p:spPr>
          <a:xfrm flipH="1">
            <a:off x="9690155" y="8570091"/>
            <a:ext cx="1975916"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9717725" y="7816814"/>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ectangle 72"/>
              <p:cNvSpPr/>
              <p:nvPr/>
            </p:nvSpPr>
            <p:spPr>
              <a:xfrm>
                <a:off x="9207917" y="8947396"/>
                <a:ext cx="5573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1079917" y="8947395"/>
                <a:ext cx="557396" cy="461665"/>
              </a:xfrm>
              <a:prstGeom prst="rect">
                <a:avLst/>
              </a:prstGeom>
              <a:blipFill rotWithShape="0">
                <a:blip r:embed="rId12"/>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9207917" y="8307920"/>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a:off x="1079917" y="8307919"/>
                <a:ext cx="564514" cy="461665"/>
              </a:xfrm>
              <a:prstGeom prst="rect">
                <a:avLst/>
              </a:prstGeom>
              <a:blipFill rotWithShape="0">
                <a:blip r:embed="rId1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9207917" y="7550410"/>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1079917" y="7550409"/>
                <a:ext cx="564514" cy="461665"/>
              </a:xfrm>
              <a:prstGeom prst="rect">
                <a:avLst/>
              </a:prstGeom>
              <a:blipFill rotWithShape="0">
                <a:blip r:embed="rId14"/>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a:off x="19753194" y="5248654"/>
                <a:ext cx="68659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76" name="Rectangle 75"/>
              <p:cNvSpPr>
                <a:spLocks noRot="1" noChangeAspect="1" noMove="1" noResize="1" noEditPoints="1" noAdjustHandles="1" noChangeArrowheads="1" noChangeShapeType="1" noTextEdit="1"/>
              </p:cNvSpPr>
              <p:nvPr/>
            </p:nvSpPr>
            <p:spPr>
              <a:xfrm>
                <a:off x="11625193" y="5248653"/>
                <a:ext cx="686597" cy="58477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15711339" y="1343098"/>
                <a:ext cx="71904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77" name="Rectangle 76"/>
              <p:cNvSpPr>
                <a:spLocks noRot="1" noChangeAspect="1" noMove="1" noResize="1" noEditPoints="1" noAdjustHandles="1" noChangeArrowheads="1" noChangeShapeType="1" noTextEdit="1"/>
              </p:cNvSpPr>
              <p:nvPr/>
            </p:nvSpPr>
            <p:spPr>
              <a:xfrm>
                <a:off x="7583339" y="1343097"/>
                <a:ext cx="719042" cy="584775"/>
              </a:xfrm>
              <a:prstGeom prst="rect">
                <a:avLst/>
              </a:prstGeom>
              <a:blipFill rotWithShape="0">
                <a:blip r:embed="rId16"/>
                <a:stretch>
                  <a:fillRect/>
                </a:stretch>
              </a:blipFill>
            </p:spPr>
            <p:txBody>
              <a:bodyPr/>
              <a:lstStyle/>
              <a:p>
                <a:r>
                  <a:rPr lang="en-US">
                    <a:noFill/>
                  </a:rPr>
                  <a:t> </a:t>
                </a:r>
              </a:p>
            </p:txBody>
          </p:sp>
        </mc:Fallback>
      </mc:AlternateContent>
      <p:sp>
        <p:nvSpPr>
          <p:cNvPr id="78" name="TextBox 77"/>
          <p:cNvSpPr txBox="1"/>
          <p:nvPr/>
        </p:nvSpPr>
        <p:spPr>
          <a:xfrm>
            <a:off x="16670562" y="5471183"/>
            <a:ext cx="405880" cy="615553"/>
          </a:xfrm>
          <a:prstGeom prst="rect">
            <a:avLst/>
          </a:prstGeom>
          <a:noFill/>
        </p:spPr>
        <p:txBody>
          <a:bodyPr wrap="none" rtlCol="0">
            <a:spAutoFit/>
          </a:bodyPr>
          <a:lstStyle/>
          <a:p>
            <a:r>
              <a:rPr lang="en-US" sz="3400" dirty="0"/>
              <a:t>0</a:t>
            </a:r>
          </a:p>
        </p:txBody>
      </p:sp>
      <p:sp>
        <p:nvSpPr>
          <p:cNvPr id="79" name="TextBox 78"/>
          <p:cNvSpPr txBox="1"/>
          <p:nvPr/>
        </p:nvSpPr>
        <p:spPr>
          <a:xfrm>
            <a:off x="17747581" y="5433462"/>
            <a:ext cx="405880" cy="615553"/>
          </a:xfrm>
          <a:prstGeom prst="rect">
            <a:avLst/>
          </a:prstGeom>
          <a:noFill/>
        </p:spPr>
        <p:txBody>
          <a:bodyPr wrap="none" rtlCol="0">
            <a:spAutoFit/>
          </a:bodyPr>
          <a:lstStyle/>
          <a:p>
            <a:r>
              <a:rPr lang="en-US" sz="3400" dirty="0"/>
              <a:t>1</a:t>
            </a:r>
          </a:p>
        </p:txBody>
      </p:sp>
      <p:sp>
        <p:nvSpPr>
          <p:cNvPr id="80" name="TextBox 79"/>
          <p:cNvSpPr txBox="1"/>
          <p:nvPr/>
        </p:nvSpPr>
        <p:spPr>
          <a:xfrm>
            <a:off x="18858365" y="5435033"/>
            <a:ext cx="405880" cy="615553"/>
          </a:xfrm>
          <a:prstGeom prst="rect">
            <a:avLst/>
          </a:prstGeom>
          <a:noFill/>
        </p:spPr>
        <p:txBody>
          <a:bodyPr wrap="none" rtlCol="0">
            <a:spAutoFit/>
          </a:bodyPr>
          <a:lstStyle/>
          <a:p>
            <a:r>
              <a:rPr lang="en-US" sz="3400" dirty="0"/>
              <a:t>2</a:t>
            </a:r>
          </a:p>
        </p:txBody>
      </p:sp>
      <p:cxnSp>
        <p:nvCxnSpPr>
          <p:cNvPr id="81" name="Straight Arrow Connector 80"/>
          <p:cNvCxnSpPr/>
          <p:nvPr/>
        </p:nvCxnSpPr>
        <p:spPr>
          <a:xfrm flipV="1">
            <a:off x="16025512" y="1889418"/>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6006622" y="5333592"/>
            <a:ext cx="3837611"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6843087" y="3838470"/>
            <a:ext cx="8664" cy="1577066"/>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7962088" y="3107201"/>
            <a:ext cx="2" cy="231171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060031" y="2168434"/>
            <a:ext cx="0" cy="3253864"/>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p:cNvSpPr/>
              <p:nvPr/>
            </p:nvSpPr>
            <p:spPr>
              <a:xfrm>
                <a:off x="16854294" y="1502787"/>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89" name="Rectangle 88"/>
              <p:cNvSpPr>
                <a:spLocks noRot="1" noChangeAspect="1" noMove="1" noResize="1" noEditPoints="1" noAdjustHandles="1" noChangeArrowheads="1" noChangeShapeType="1" noTextEdit="1"/>
              </p:cNvSpPr>
              <p:nvPr/>
            </p:nvSpPr>
            <p:spPr>
              <a:xfrm>
                <a:off x="8726293" y="1502787"/>
                <a:ext cx="1751313" cy="553998"/>
              </a:xfrm>
              <a:prstGeom prst="rect">
                <a:avLst/>
              </a:prstGeom>
              <a:blipFill rotWithShape="0">
                <a:blip r:embed="rId17"/>
                <a:stretch>
                  <a:fillRect/>
                </a:stretch>
              </a:blipFill>
            </p:spPr>
            <p:txBody>
              <a:bodyPr/>
              <a:lstStyle/>
              <a:p>
                <a:r>
                  <a:rPr lang="en-US">
                    <a:noFill/>
                  </a:rPr>
                  <a:t> </a:t>
                </a:r>
              </a:p>
            </p:txBody>
          </p:sp>
        </mc:Fallback>
      </mc:AlternateContent>
      <p:sp>
        <p:nvSpPr>
          <p:cNvPr id="90" name="Freeform 89"/>
          <p:cNvSpPr/>
          <p:nvPr/>
        </p:nvSpPr>
        <p:spPr>
          <a:xfrm rot="16200000">
            <a:off x="15993636" y="4190899"/>
            <a:ext cx="1127251"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rot="16200000">
            <a:off x="17298494" y="3412025"/>
            <a:ext cx="731520"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rot="16200000">
            <a:off x="17975752" y="2725937"/>
            <a:ext cx="1515291"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p:cNvCxnSpPr/>
          <p:nvPr/>
        </p:nvCxnSpPr>
        <p:spPr>
          <a:xfrm flipV="1">
            <a:off x="16676136" y="4197386"/>
            <a:ext cx="16190" cy="670106"/>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1" idx="7"/>
          </p:cNvCxnSpPr>
          <p:nvPr/>
        </p:nvCxnSpPr>
        <p:spPr>
          <a:xfrm flipH="1" flipV="1">
            <a:off x="17799321" y="3522947"/>
            <a:ext cx="18925" cy="445784"/>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p:cNvSpPr/>
              <p:nvPr/>
            </p:nvSpPr>
            <p:spPr>
              <a:xfrm>
                <a:off x="17801871" y="3443086"/>
                <a:ext cx="538674" cy="453137"/>
              </a:xfrm>
              <a:prstGeom prst="rect">
                <a:avLst/>
              </a:prstGeom>
            </p:spPr>
            <p:txBody>
              <a:bodyPr wrap="none">
                <a:spAutoFit/>
              </a:bodyPr>
              <a:lstStyle/>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2</m:t>
                        </m:r>
                      </m:sub>
                    </m:sSub>
                  </m:oMath>
                </a14:m>
                <a:r>
                  <a:rPr lang="en-US" dirty="0"/>
                  <a:t> </a:t>
                </a:r>
              </a:p>
            </p:txBody>
          </p:sp>
        </mc:Choice>
        <mc:Fallback xmlns="">
          <p:sp>
            <p:nvSpPr>
              <p:cNvPr id="95" name="Rectangle 94"/>
              <p:cNvSpPr>
                <a:spLocks noRot="1" noChangeAspect="1" noMove="1" noResize="1" noEditPoints="1" noAdjustHandles="1" noChangeArrowheads="1" noChangeShapeType="1" noTextEdit="1"/>
              </p:cNvSpPr>
              <p:nvPr/>
            </p:nvSpPr>
            <p:spPr>
              <a:xfrm>
                <a:off x="9673871" y="3443085"/>
                <a:ext cx="538674" cy="453137"/>
              </a:xfrm>
              <a:prstGeom prst="rect">
                <a:avLst/>
              </a:prstGeom>
              <a:blipFill rotWithShape="0">
                <a:blip r:embed="rId18"/>
                <a:stretch>
                  <a:fillRect b="-4054"/>
                </a:stretch>
              </a:blipFill>
            </p:spPr>
            <p:txBody>
              <a:bodyPr/>
              <a:lstStyle/>
              <a:p>
                <a:r>
                  <a:rPr lang="en-US">
                    <a:noFill/>
                  </a:rPr>
                  <a:t> </a:t>
                </a:r>
              </a:p>
            </p:txBody>
          </p:sp>
        </mc:Fallback>
      </mc:AlternateContent>
      <p:cxnSp>
        <p:nvCxnSpPr>
          <p:cNvPr id="96" name="Straight Arrow Connector 95"/>
          <p:cNvCxnSpPr/>
          <p:nvPr/>
        </p:nvCxnSpPr>
        <p:spPr>
          <a:xfrm flipH="1" flipV="1">
            <a:off x="18919569" y="2625635"/>
            <a:ext cx="1" cy="983833"/>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p:cNvSpPr/>
              <p:nvPr/>
            </p:nvSpPr>
            <p:spPr>
              <a:xfrm>
                <a:off x="18904302" y="2774464"/>
                <a:ext cx="538674" cy="453137"/>
              </a:xfrm>
              <a:prstGeom prst="rect">
                <a:avLst/>
              </a:prstGeom>
            </p:spPr>
            <p:txBody>
              <a:bodyPr wrap="none">
                <a:spAutoFit/>
              </a:bodyPr>
              <a:lstStyle/>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3</m:t>
                        </m:r>
                      </m:sub>
                    </m:sSub>
                  </m:oMath>
                </a14:m>
                <a:r>
                  <a:rPr lang="en-US" dirty="0"/>
                  <a:t> </a:t>
                </a:r>
              </a:p>
            </p:txBody>
          </p:sp>
        </mc:Choice>
        <mc:Fallback xmlns="">
          <p:sp>
            <p:nvSpPr>
              <p:cNvPr id="97" name="Rectangle 96"/>
              <p:cNvSpPr>
                <a:spLocks noRot="1" noChangeAspect="1" noMove="1" noResize="1" noEditPoints="1" noAdjustHandles="1" noChangeArrowheads="1" noChangeShapeType="1" noTextEdit="1"/>
              </p:cNvSpPr>
              <p:nvPr/>
            </p:nvSpPr>
            <p:spPr>
              <a:xfrm>
                <a:off x="10776302" y="2774463"/>
                <a:ext cx="538674" cy="453137"/>
              </a:xfrm>
              <a:prstGeom prst="rect">
                <a:avLst/>
              </a:prstGeom>
              <a:blipFill rotWithShape="0">
                <a:blip r:embed="rId19"/>
                <a:stretch>
                  <a:fillRect b="-5405"/>
                </a:stretch>
              </a:blipFill>
            </p:spPr>
            <p:txBody>
              <a:bodyPr/>
              <a:lstStyle/>
              <a:p>
                <a:r>
                  <a:rPr lang="en-US">
                    <a:noFill/>
                  </a:rPr>
                  <a:t> </a:t>
                </a:r>
              </a:p>
            </p:txBody>
          </p:sp>
        </mc:Fallback>
      </mc:AlternateContent>
      <p:cxnSp>
        <p:nvCxnSpPr>
          <p:cNvPr id="98" name="Straight Connector 97"/>
          <p:cNvCxnSpPr/>
          <p:nvPr/>
        </p:nvCxnSpPr>
        <p:spPr>
          <a:xfrm flipH="1">
            <a:off x="16042327" y="4489422"/>
            <a:ext cx="799525"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Rectangle 98"/>
              <p:cNvSpPr/>
              <p:nvPr/>
            </p:nvSpPr>
            <p:spPr>
              <a:xfrm>
                <a:off x="16684478" y="4230871"/>
                <a:ext cx="531556" cy="453137"/>
              </a:xfrm>
              <a:prstGeom prst="rect">
                <a:avLst/>
              </a:prstGeom>
            </p:spPr>
            <p:txBody>
              <a:bodyPr wrap="none">
                <a:spAutoFit/>
              </a:bodyPr>
              <a:lstStyle/>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1</m:t>
                        </m:r>
                      </m:sub>
                    </m:sSub>
                  </m:oMath>
                </a14:m>
                <a:r>
                  <a:rPr lang="en-US" dirty="0"/>
                  <a:t> </a:t>
                </a:r>
              </a:p>
            </p:txBody>
          </p:sp>
        </mc:Choice>
        <mc:Fallback xmlns="">
          <p:sp>
            <p:nvSpPr>
              <p:cNvPr id="99" name="Rectangle 98"/>
              <p:cNvSpPr>
                <a:spLocks noRot="1" noChangeAspect="1" noMove="1" noResize="1" noEditPoints="1" noAdjustHandles="1" noChangeArrowheads="1" noChangeShapeType="1" noTextEdit="1"/>
              </p:cNvSpPr>
              <p:nvPr/>
            </p:nvSpPr>
            <p:spPr>
              <a:xfrm>
                <a:off x="8556478" y="4230870"/>
                <a:ext cx="531556" cy="453137"/>
              </a:xfrm>
              <a:prstGeom prst="rect">
                <a:avLst/>
              </a:prstGeom>
              <a:blipFill rotWithShape="0">
                <a:blip r:embed="rId20"/>
                <a:stretch>
                  <a:fillRect b="-5405"/>
                </a:stretch>
              </a:blipFill>
            </p:spPr>
            <p:txBody>
              <a:bodyPr/>
              <a:lstStyle/>
              <a:p>
                <a:r>
                  <a:rPr lang="en-US">
                    <a:noFill/>
                  </a:rPr>
                  <a:t> </a:t>
                </a:r>
              </a:p>
            </p:txBody>
          </p:sp>
        </mc:Fallback>
      </mc:AlternateContent>
      <p:cxnSp>
        <p:nvCxnSpPr>
          <p:cNvPr id="100" name="Straight Connector 99"/>
          <p:cNvCxnSpPr/>
          <p:nvPr/>
        </p:nvCxnSpPr>
        <p:spPr>
          <a:xfrm flipH="1">
            <a:off x="16014759" y="3712850"/>
            <a:ext cx="194444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6042326" y="3054257"/>
            <a:ext cx="3024258"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Rectangle 101"/>
              <p:cNvSpPr/>
              <p:nvPr/>
            </p:nvSpPr>
            <p:spPr>
              <a:xfrm>
                <a:off x="15558645" y="4211735"/>
                <a:ext cx="5573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02" name="Rectangle 101"/>
              <p:cNvSpPr>
                <a:spLocks noRot="1" noChangeAspect="1" noMove="1" noResize="1" noEditPoints="1" noAdjustHandles="1" noChangeArrowheads="1" noChangeShapeType="1" noTextEdit="1"/>
              </p:cNvSpPr>
              <p:nvPr/>
            </p:nvSpPr>
            <p:spPr>
              <a:xfrm>
                <a:off x="7430644" y="4211734"/>
                <a:ext cx="557395" cy="461665"/>
              </a:xfrm>
              <a:prstGeom prst="rect">
                <a:avLst/>
              </a:prstGeom>
              <a:blipFill rotWithShape="0">
                <a:blip r:embed="rId21"/>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15532517" y="3378280"/>
                <a:ext cx="5645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3" name="Rectangle 102"/>
              <p:cNvSpPr>
                <a:spLocks noRot="1" noChangeAspect="1" noMove="1" noResize="1" noEditPoints="1" noAdjustHandles="1" noChangeArrowheads="1" noChangeShapeType="1" noTextEdit="1"/>
              </p:cNvSpPr>
              <p:nvPr/>
            </p:nvSpPr>
            <p:spPr>
              <a:xfrm>
                <a:off x="7404516" y="3378279"/>
                <a:ext cx="564513" cy="461665"/>
              </a:xfrm>
              <a:prstGeom prst="rect">
                <a:avLst/>
              </a:prstGeom>
              <a:blipFill rotWithShape="0">
                <a:blip r:embed="rId22"/>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15532518" y="2763941"/>
                <a:ext cx="5645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04" name="Rectangle 103"/>
              <p:cNvSpPr>
                <a:spLocks noRot="1" noChangeAspect="1" noMove="1" noResize="1" noEditPoints="1" noAdjustHandles="1" noChangeArrowheads="1" noChangeShapeType="1" noTextEdit="1"/>
              </p:cNvSpPr>
              <p:nvPr/>
            </p:nvSpPr>
            <p:spPr>
              <a:xfrm>
                <a:off x="7404517" y="2763940"/>
                <a:ext cx="564513" cy="461665"/>
              </a:xfrm>
              <a:prstGeom prst="rect">
                <a:avLst/>
              </a:prstGeom>
              <a:blipFill rotWithShape="0">
                <a:blip r:embed="rId2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19633402" y="10463668"/>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118" name="Rectangle 117"/>
              <p:cNvSpPr>
                <a:spLocks noRot="1" noChangeAspect="1" noMove="1" noResize="1" noEditPoints="1" noAdjustHandles="1" noChangeArrowheads="1" noChangeShapeType="1" noTextEdit="1"/>
              </p:cNvSpPr>
              <p:nvPr/>
            </p:nvSpPr>
            <p:spPr>
              <a:xfrm>
                <a:off x="11505402" y="10463667"/>
                <a:ext cx="686598" cy="584775"/>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5563428" y="6544665"/>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119" name="Rectangle 118"/>
              <p:cNvSpPr>
                <a:spLocks noRot="1" noChangeAspect="1" noMove="1" noResize="1" noEditPoints="1" noAdjustHandles="1" noChangeArrowheads="1" noChangeShapeType="1" noTextEdit="1"/>
              </p:cNvSpPr>
              <p:nvPr/>
            </p:nvSpPr>
            <p:spPr>
              <a:xfrm>
                <a:off x="7435427" y="6544664"/>
                <a:ext cx="719043" cy="584775"/>
              </a:xfrm>
              <a:prstGeom prst="rect">
                <a:avLst/>
              </a:prstGeom>
              <a:blipFill rotWithShape="0">
                <a:blip r:embed="rId25"/>
                <a:stretch>
                  <a:fillRect/>
                </a:stretch>
              </a:blipFill>
            </p:spPr>
            <p:txBody>
              <a:bodyPr/>
              <a:lstStyle/>
              <a:p>
                <a:r>
                  <a:rPr lang="en-US">
                    <a:noFill/>
                  </a:rPr>
                  <a:t> </a:t>
                </a:r>
              </a:p>
            </p:txBody>
          </p:sp>
        </mc:Fallback>
      </mc:AlternateContent>
      <p:sp>
        <p:nvSpPr>
          <p:cNvPr id="120" name="TextBox 119"/>
          <p:cNvSpPr txBox="1"/>
          <p:nvPr/>
        </p:nvSpPr>
        <p:spPr>
          <a:xfrm>
            <a:off x="17599671" y="10635029"/>
            <a:ext cx="405880" cy="615553"/>
          </a:xfrm>
          <a:prstGeom prst="rect">
            <a:avLst/>
          </a:prstGeom>
          <a:noFill/>
        </p:spPr>
        <p:txBody>
          <a:bodyPr wrap="none" rtlCol="0">
            <a:spAutoFit/>
          </a:bodyPr>
          <a:lstStyle/>
          <a:p>
            <a:r>
              <a:rPr lang="en-US" sz="3400" dirty="0"/>
              <a:t>1</a:t>
            </a:r>
          </a:p>
        </p:txBody>
      </p:sp>
      <p:sp>
        <p:nvSpPr>
          <p:cNvPr id="121" name="TextBox 120"/>
          <p:cNvSpPr txBox="1"/>
          <p:nvPr/>
        </p:nvSpPr>
        <p:spPr>
          <a:xfrm>
            <a:off x="18710456" y="10636600"/>
            <a:ext cx="405880" cy="615553"/>
          </a:xfrm>
          <a:prstGeom prst="rect">
            <a:avLst/>
          </a:prstGeom>
          <a:noFill/>
        </p:spPr>
        <p:txBody>
          <a:bodyPr wrap="none" rtlCol="0">
            <a:spAutoFit/>
          </a:bodyPr>
          <a:lstStyle/>
          <a:p>
            <a:r>
              <a:rPr lang="en-US" sz="3400" dirty="0"/>
              <a:t>2</a:t>
            </a:r>
          </a:p>
        </p:txBody>
      </p:sp>
      <p:cxnSp>
        <p:nvCxnSpPr>
          <p:cNvPr id="122" name="Straight Arrow Connector 121"/>
          <p:cNvCxnSpPr/>
          <p:nvPr/>
        </p:nvCxnSpPr>
        <p:spPr>
          <a:xfrm flipV="1">
            <a:off x="15877602" y="7090984"/>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15858710" y="10535159"/>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695180" y="9412941"/>
            <a:ext cx="0" cy="1204162"/>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7788055" y="8343901"/>
            <a:ext cx="20858" cy="227155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8916493" y="7474227"/>
            <a:ext cx="0" cy="3027927"/>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Rectangle 129"/>
              <p:cNvSpPr/>
              <p:nvPr/>
            </p:nvSpPr>
            <p:spPr>
              <a:xfrm>
                <a:off x="16706384" y="6704354"/>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130" name="Rectangle 129"/>
              <p:cNvSpPr>
                <a:spLocks noRot="1" noChangeAspect="1" noMove="1" noResize="1" noEditPoints="1" noAdjustHandles="1" noChangeArrowheads="1" noChangeShapeType="1" noTextEdit="1"/>
              </p:cNvSpPr>
              <p:nvPr/>
            </p:nvSpPr>
            <p:spPr>
              <a:xfrm>
                <a:off x="8578383" y="6704354"/>
                <a:ext cx="1751313" cy="553998"/>
              </a:xfrm>
              <a:prstGeom prst="rect">
                <a:avLst/>
              </a:prstGeom>
              <a:blipFill rotWithShape="0">
                <a:blip r:embed="rId26"/>
                <a:stretch>
                  <a:fillRect/>
                </a:stretch>
              </a:blipFill>
            </p:spPr>
            <p:txBody>
              <a:bodyPr/>
              <a:lstStyle/>
              <a:p>
                <a:r>
                  <a:rPr lang="en-US">
                    <a:noFill/>
                  </a:rPr>
                  <a:t> </a:t>
                </a:r>
              </a:p>
            </p:txBody>
          </p:sp>
        </mc:Fallback>
      </mc:AlternateContent>
      <p:sp>
        <p:nvSpPr>
          <p:cNvPr id="146" name="TextBox 145"/>
          <p:cNvSpPr txBox="1"/>
          <p:nvPr/>
        </p:nvSpPr>
        <p:spPr>
          <a:xfrm>
            <a:off x="16482310" y="10632409"/>
            <a:ext cx="405880" cy="615553"/>
          </a:xfrm>
          <a:prstGeom prst="rect">
            <a:avLst/>
          </a:prstGeom>
          <a:noFill/>
        </p:spPr>
        <p:txBody>
          <a:bodyPr wrap="none" rtlCol="0">
            <a:spAutoFit/>
          </a:bodyPr>
          <a:lstStyle/>
          <a:p>
            <a:r>
              <a:rPr lang="en-US" sz="3400" dirty="0"/>
              <a:t>0</a:t>
            </a:r>
          </a:p>
        </p:txBody>
      </p:sp>
      <p:cxnSp>
        <p:nvCxnSpPr>
          <p:cNvPr id="152" name="Straight Connector 151"/>
          <p:cNvCxnSpPr/>
          <p:nvPr/>
        </p:nvCxnSpPr>
        <p:spPr>
          <a:xfrm flipH="1">
            <a:off x="15873506" y="7574438"/>
            <a:ext cx="3273762"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5913847" y="8482761"/>
            <a:ext cx="3237904"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5898891" y="9514344"/>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1670205" y="11564911"/>
            <a:ext cx="692818" cy="646331"/>
          </a:xfrm>
          <a:prstGeom prst="rect">
            <a:avLst/>
          </a:prstGeom>
          <a:noFill/>
        </p:spPr>
        <p:txBody>
          <a:bodyPr wrap="none" rtlCol="0">
            <a:spAutoFit/>
          </a:bodyPr>
          <a:lstStyle/>
          <a:p>
            <a:r>
              <a:rPr lang="en-US" sz="3600" dirty="0"/>
              <a:t>(e)</a:t>
            </a:r>
          </a:p>
        </p:txBody>
      </p:sp>
      <mc:AlternateContent xmlns:mc="http://schemas.openxmlformats.org/markup-compatibility/2006" xmlns:a14="http://schemas.microsoft.com/office/drawing/2010/main">
        <mc:Choice Requires="a14">
          <p:sp>
            <p:nvSpPr>
              <p:cNvPr id="162" name="Rectangle 161"/>
              <p:cNvSpPr/>
              <p:nvPr/>
            </p:nvSpPr>
            <p:spPr>
              <a:xfrm>
                <a:off x="16477829" y="15259387"/>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162" name="Rectangle 161"/>
              <p:cNvSpPr>
                <a:spLocks noRot="1" noChangeAspect="1" noMove="1" noResize="1" noEditPoints="1" noAdjustHandles="1" noChangeArrowheads="1" noChangeShapeType="1" noTextEdit="1"/>
              </p:cNvSpPr>
              <p:nvPr/>
            </p:nvSpPr>
            <p:spPr>
              <a:xfrm>
                <a:off x="8349829" y="15259386"/>
                <a:ext cx="686598" cy="584775"/>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12387977" y="11445584"/>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163" name="Rectangle 162"/>
              <p:cNvSpPr>
                <a:spLocks noRot="1" noChangeAspect="1" noMove="1" noResize="1" noEditPoints="1" noAdjustHandles="1" noChangeArrowheads="1" noChangeShapeType="1" noTextEdit="1"/>
              </p:cNvSpPr>
              <p:nvPr/>
            </p:nvSpPr>
            <p:spPr>
              <a:xfrm>
                <a:off x="4259976" y="11445583"/>
                <a:ext cx="719043" cy="584775"/>
              </a:xfrm>
              <a:prstGeom prst="rect">
                <a:avLst/>
              </a:prstGeom>
              <a:blipFill rotWithShape="0">
                <a:blip r:embed="rId28"/>
                <a:stretch>
                  <a:fillRect/>
                </a:stretch>
              </a:blipFill>
            </p:spPr>
            <p:txBody>
              <a:bodyPr/>
              <a:lstStyle/>
              <a:p>
                <a:r>
                  <a:rPr lang="en-US">
                    <a:noFill/>
                  </a:rPr>
                  <a:t> </a:t>
                </a:r>
              </a:p>
            </p:txBody>
          </p:sp>
        </mc:Fallback>
      </mc:AlternateContent>
      <p:sp>
        <p:nvSpPr>
          <p:cNvPr id="164" name="TextBox 163"/>
          <p:cNvSpPr txBox="1"/>
          <p:nvPr/>
        </p:nvSpPr>
        <p:spPr>
          <a:xfrm>
            <a:off x="14370030" y="15369291"/>
            <a:ext cx="405880" cy="615553"/>
          </a:xfrm>
          <a:prstGeom prst="rect">
            <a:avLst/>
          </a:prstGeom>
          <a:noFill/>
        </p:spPr>
        <p:txBody>
          <a:bodyPr wrap="none" rtlCol="0">
            <a:spAutoFit/>
          </a:bodyPr>
          <a:lstStyle/>
          <a:p>
            <a:r>
              <a:rPr lang="en-US" sz="3400" dirty="0"/>
              <a:t>1</a:t>
            </a:r>
          </a:p>
        </p:txBody>
      </p:sp>
      <p:sp>
        <p:nvSpPr>
          <p:cNvPr id="165" name="TextBox 164"/>
          <p:cNvSpPr txBox="1"/>
          <p:nvPr/>
        </p:nvSpPr>
        <p:spPr>
          <a:xfrm>
            <a:off x="15543160" y="15386448"/>
            <a:ext cx="405880" cy="615553"/>
          </a:xfrm>
          <a:prstGeom prst="rect">
            <a:avLst/>
          </a:prstGeom>
          <a:noFill/>
        </p:spPr>
        <p:txBody>
          <a:bodyPr wrap="none" rtlCol="0">
            <a:spAutoFit/>
          </a:bodyPr>
          <a:lstStyle/>
          <a:p>
            <a:r>
              <a:rPr lang="en-US" sz="3400" dirty="0"/>
              <a:t>2</a:t>
            </a:r>
          </a:p>
        </p:txBody>
      </p:sp>
      <p:cxnSp>
        <p:nvCxnSpPr>
          <p:cNvPr id="166" name="Straight Arrow Connector 165"/>
          <p:cNvCxnSpPr/>
          <p:nvPr/>
        </p:nvCxnSpPr>
        <p:spPr>
          <a:xfrm flipV="1">
            <a:off x="12722029" y="12026352"/>
            <a:ext cx="0" cy="3333622"/>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2703137" y="15330878"/>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13392525" y="13910669"/>
            <a:ext cx="316004" cy="11248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15591118" y="12535570"/>
            <a:ext cx="336177" cy="13709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p:cNvCxnSpPr/>
          <p:nvPr/>
        </p:nvCxnSpPr>
        <p:spPr>
          <a:xfrm flipH="1">
            <a:off x="13525539" y="13702553"/>
            <a:ext cx="21627" cy="1797874"/>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4577925" y="14071321"/>
            <a:ext cx="0" cy="143831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5756550" y="12411635"/>
            <a:ext cx="0" cy="309639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4" name="Rectangle 173"/>
              <p:cNvSpPr/>
              <p:nvPr/>
            </p:nvSpPr>
            <p:spPr>
              <a:xfrm>
                <a:off x="13670081" y="11758494"/>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174" name="Rectangle 173"/>
              <p:cNvSpPr>
                <a:spLocks noRot="1" noChangeAspect="1" noMove="1" noResize="1" noEditPoints="1" noAdjustHandles="1" noChangeArrowheads="1" noChangeShapeType="1" noTextEdit="1"/>
              </p:cNvSpPr>
              <p:nvPr/>
            </p:nvSpPr>
            <p:spPr>
              <a:xfrm>
                <a:off x="5542080" y="11758494"/>
                <a:ext cx="1751313" cy="553998"/>
              </a:xfrm>
              <a:prstGeom prst="rect">
                <a:avLst/>
              </a:prstGeom>
              <a:blipFill rotWithShape="0">
                <a:blip r:embed="rId29"/>
                <a:stretch>
                  <a:fillRect/>
                </a:stretch>
              </a:blipFill>
            </p:spPr>
            <p:txBody>
              <a:bodyPr/>
              <a:lstStyle/>
              <a:p>
                <a:r>
                  <a:rPr lang="en-US">
                    <a:noFill/>
                  </a:rPr>
                  <a:t> </a:t>
                </a:r>
              </a:p>
            </p:txBody>
          </p:sp>
        </mc:Fallback>
      </mc:AlternateContent>
      <p:sp>
        <p:nvSpPr>
          <p:cNvPr id="175" name="TextBox 174"/>
          <p:cNvSpPr txBox="1"/>
          <p:nvPr/>
        </p:nvSpPr>
        <p:spPr>
          <a:xfrm>
            <a:off x="13315014" y="15382257"/>
            <a:ext cx="405880" cy="615553"/>
          </a:xfrm>
          <a:prstGeom prst="rect">
            <a:avLst/>
          </a:prstGeom>
          <a:noFill/>
        </p:spPr>
        <p:txBody>
          <a:bodyPr wrap="none" rtlCol="0">
            <a:spAutoFit/>
          </a:bodyPr>
          <a:lstStyle/>
          <a:p>
            <a:r>
              <a:rPr lang="en-US" sz="3400" dirty="0"/>
              <a:t>0</a:t>
            </a:r>
          </a:p>
        </p:txBody>
      </p:sp>
      <mc:AlternateContent xmlns:mc="http://schemas.openxmlformats.org/markup-compatibility/2006" xmlns:a14="http://schemas.microsoft.com/office/drawing/2010/main">
        <mc:Choice Requires="a14">
          <p:sp>
            <p:nvSpPr>
              <p:cNvPr id="180" name="Rectangle 179"/>
              <p:cNvSpPr/>
              <p:nvPr/>
            </p:nvSpPr>
            <p:spPr>
              <a:xfrm>
                <a:off x="15411495" y="9759126"/>
                <a:ext cx="5323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80" name="Rectangle 179"/>
              <p:cNvSpPr>
                <a:spLocks noRot="1" noChangeAspect="1" noMove="1" noResize="1" noEditPoints="1" noAdjustHandles="1" noChangeArrowheads="1" noChangeShapeType="1" noTextEdit="1"/>
              </p:cNvSpPr>
              <p:nvPr/>
            </p:nvSpPr>
            <p:spPr>
              <a:xfrm>
                <a:off x="7283494" y="9759125"/>
                <a:ext cx="532325" cy="461665"/>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15368272" y="9222744"/>
                <a:ext cx="539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81" name="Rectangle 180"/>
              <p:cNvSpPr>
                <a:spLocks noRot="1" noChangeAspect="1" noMove="1" noResize="1" noEditPoints="1" noAdjustHandles="1" noChangeArrowheads="1" noChangeShapeType="1" noTextEdit="1"/>
              </p:cNvSpPr>
              <p:nvPr/>
            </p:nvSpPr>
            <p:spPr>
              <a:xfrm>
                <a:off x="7240271" y="9222743"/>
                <a:ext cx="539443" cy="461665"/>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15402531" y="8212935"/>
                <a:ext cx="539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82" name="Rectangle 181"/>
              <p:cNvSpPr>
                <a:spLocks noRot="1" noChangeAspect="1" noMove="1" noResize="1" noEditPoints="1" noAdjustHandles="1" noChangeArrowheads="1" noChangeShapeType="1" noTextEdit="1"/>
              </p:cNvSpPr>
              <p:nvPr/>
            </p:nvSpPr>
            <p:spPr>
              <a:xfrm>
                <a:off x="7274530" y="8212934"/>
                <a:ext cx="539443" cy="461665"/>
              </a:xfrm>
              <a:prstGeom prst="rect">
                <a:avLst/>
              </a:prstGeom>
              <a:blipFill rotWithShape="0">
                <a:blip r:embed="rId32"/>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15420461" y="7334714"/>
                <a:ext cx="539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183" name="Rectangle 182"/>
              <p:cNvSpPr>
                <a:spLocks noRot="1" noChangeAspect="1" noMove="1" noResize="1" noEditPoints="1" noAdjustHandles="1" noChangeArrowheads="1" noChangeShapeType="1" noTextEdit="1"/>
              </p:cNvSpPr>
              <p:nvPr/>
            </p:nvSpPr>
            <p:spPr>
              <a:xfrm>
                <a:off x="7292460" y="7334713"/>
                <a:ext cx="539443" cy="461665"/>
              </a:xfrm>
              <a:prstGeom prst="rect">
                <a:avLst/>
              </a:prstGeom>
              <a:blipFill rotWithShape="0">
                <a:blip r:embed="rId3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11920964" y="13617127"/>
                <a:ext cx="849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i="1">
                              <a:latin typeface="Cambria Math" panose="02040503050406030204" pitchFamily="18" charset="0"/>
                              <a:ea typeface="Cambria Math" panose="02040503050406030204" pitchFamily="18" charset="0"/>
                            </a:rPr>
                            <m:t>𝑚𝑖𝑑</m:t>
                          </m:r>
                        </m:sub>
                      </m:sSub>
                    </m:oMath>
                  </m:oMathPara>
                </a14:m>
                <a:endParaRPr lang="en-US" dirty="0"/>
              </a:p>
            </p:txBody>
          </p:sp>
        </mc:Choice>
        <mc:Fallback xmlns="">
          <p:sp>
            <p:nvSpPr>
              <p:cNvPr id="202" name="Rectangle 201"/>
              <p:cNvSpPr>
                <a:spLocks noRot="1" noChangeAspect="1" noMove="1" noResize="1" noEditPoints="1" noAdjustHandles="1" noChangeArrowheads="1" noChangeShapeType="1" noTextEdit="1"/>
              </p:cNvSpPr>
              <p:nvPr/>
            </p:nvSpPr>
            <p:spPr>
              <a:xfrm>
                <a:off x="3792964" y="13617126"/>
                <a:ext cx="849528" cy="461665"/>
              </a:xfrm>
              <a:prstGeom prst="rect">
                <a:avLst/>
              </a:prstGeom>
              <a:blipFill rotWithShape="0">
                <a:blip r:embed="rId34"/>
                <a:stretch>
                  <a:fillRect b="-1316"/>
                </a:stretch>
              </a:blipFill>
            </p:spPr>
            <p:txBody>
              <a:bodyPr/>
              <a:lstStyle/>
              <a:p>
                <a:r>
                  <a:rPr lang="en-US">
                    <a:noFill/>
                  </a:rPr>
                  <a:t> </a:t>
                </a:r>
              </a:p>
            </p:txBody>
          </p:sp>
        </mc:Fallback>
      </mc:AlternateContent>
      <p:grpSp>
        <p:nvGrpSpPr>
          <p:cNvPr id="3" name="Group 2"/>
          <p:cNvGrpSpPr/>
          <p:nvPr/>
        </p:nvGrpSpPr>
        <p:grpSpPr>
          <a:xfrm rot="16200000" flipH="1">
            <a:off x="13901832" y="2976188"/>
            <a:ext cx="2606037" cy="1630617"/>
            <a:chOff x="4675173" y="5335403"/>
            <a:chExt cx="3774645" cy="1630617"/>
          </a:xfrm>
        </p:grpSpPr>
        <p:sp>
          <p:nvSpPr>
            <p:cNvPr id="131" name="Freeform 130"/>
            <p:cNvSpPr/>
            <p:nvPr/>
          </p:nvSpPr>
          <p:spPr>
            <a:xfrm>
              <a:off x="7189049" y="5597907"/>
              <a:ext cx="1260769" cy="135151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1 w 3989112"/>
                <a:gd name="connsiteY0" fmla="*/ 1120871 h 1566053"/>
                <a:gd name="connsiteX1" fmla="*/ 443379 w 3989112"/>
                <a:gd name="connsiteY1" fmla="*/ 564570 h 1566053"/>
                <a:gd name="connsiteX2" fmla="*/ 1007608 w 3989112"/>
                <a:gd name="connsiteY2" fmla="*/ 98675 h 1566053"/>
                <a:gd name="connsiteX3" fmla="*/ 1545177 w 3989112"/>
                <a:gd name="connsiteY3" fmla="*/ 484 h 1566053"/>
                <a:gd name="connsiteX4" fmla="*/ 1950352 w 3989112"/>
                <a:gd name="connsiteY4" fmla="*/ 136404 h 1566053"/>
                <a:gd name="connsiteX5" fmla="*/ 2337375 w 3989112"/>
                <a:gd name="connsiteY5" fmla="*/ 541132 h 1566053"/>
                <a:gd name="connsiteX6" fmla="*/ 2736480 w 3989112"/>
                <a:gd name="connsiteY6" fmla="*/ 1171671 h 1566053"/>
                <a:gd name="connsiteX7" fmla="*/ 3162299 w 3989112"/>
                <a:gd name="connsiteY7" fmla="*/ 1438371 h 1566053"/>
                <a:gd name="connsiteX8" fmla="*/ 3989112 w 3989112"/>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330" h="1566053">
                  <a:moveTo>
                    <a:pt x="0" y="1081628"/>
                  </a:moveTo>
                  <a:cubicBezTo>
                    <a:pt x="143580" y="875959"/>
                    <a:pt x="242293" y="728395"/>
                    <a:pt x="403597" y="564570"/>
                  </a:cubicBezTo>
                  <a:cubicBezTo>
                    <a:pt x="564901" y="400745"/>
                    <a:pt x="778963" y="188456"/>
                    <a:pt x="967826" y="98675"/>
                  </a:cubicBezTo>
                  <a:cubicBezTo>
                    <a:pt x="1156689" y="8894"/>
                    <a:pt x="1349189" y="-2830"/>
                    <a:pt x="1505395" y="484"/>
                  </a:cubicBezTo>
                  <a:cubicBezTo>
                    <a:pt x="1661601" y="3798"/>
                    <a:pt x="1778537" y="46296"/>
                    <a:pt x="1910570" y="136404"/>
                  </a:cubicBezTo>
                  <a:cubicBezTo>
                    <a:pt x="2042603" y="226512"/>
                    <a:pt x="2166572" y="368588"/>
                    <a:pt x="2297593" y="541132"/>
                  </a:cubicBezTo>
                  <a:cubicBezTo>
                    <a:pt x="2428614" y="713676"/>
                    <a:pt x="2559211" y="1022131"/>
                    <a:pt x="2696698" y="1171671"/>
                  </a:cubicBezTo>
                  <a:cubicBezTo>
                    <a:pt x="2834185" y="1321211"/>
                    <a:pt x="2913745" y="1372641"/>
                    <a:pt x="3122517" y="1438371"/>
                  </a:cubicBezTo>
                  <a:cubicBezTo>
                    <a:pt x="3331289" y="1504101"/>
                    <a:pt x="3830797" y="1566053"/>
                    <a:pt x="3949330"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Freeform 131"/>
            <p:cNvSpPr/>
            <p:nvPr/>
          </p:nvSpPr>
          <p:spPr>
            <a:xfrm>
              <a:off x="6172337" y="5335403"/>
              <a:ext cx="1034219" cy="126356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2 w 3989115"/>
                <a:gd name="connsiteY0" fmla="*/ 1120871 h 1566053"/>
                <a:gd name="connsiteX1" fmla="*/ 443382 w 3989115"/>
                <a:gd name="connsiteY1" fmla="*/ 564570 h 1566053"/>
                <a:gd name="connsiteX2" fmla="*/ 1007611 w 3989115"/>
                <a:gd name="connsiteY2" fmla="*/ 98675 h 1566053"/>
                <a:gd name="connsiteX3" fmla="*/ 1545180 w 3989115"/>
                <a:gd name="connsiteY3" fmla="*/ 484 h 1566053"/>
                <a:gd name="connsiteX4" fmla="*/ 1950355 w 3989115"/>
                <a:gd name="connsiteY4" fmla="*/ 136404 h 1566053"/>
                <a:gd name="connsiteX5" fmla="*/ 2337378 w 3989115"/>
                <a:gd name="connsiteY5" fmla="*/ 541132 h 1566053"/>
                <a:gd name="connsiteX6" fmla="*/ 2736483 w 3989115"/>
                <a:gd name="connsiteY6" fmla="*/ 1171671 h 1566053"/>
                <a:gd name="connsiteX7" fmla="*/ 3162302 w 3989115"/>
                <a:gd name="connsiteY7" fmla="*/ 1438371 h 1566053"/>
                <a:gd name="connsiteX8" fmla="*/ 3989115 w 3989115"/>
                <a:gd name="connsiteY8" fmla="*/ 1566053 h 1566053"/>
                <a:gd name="connsiteX0" fmla="*/ 0 w 3847393"/>
                <a:gd name="connsiteY0" fmla="*/ 946060 h 1566053"/>
                <a:gd name="connsiteX1" fmla="*/ 301660 w 3847393"/>
                <a:gd name="connsiteY1" fmla="*/ 564570 h 1566053"/>
                <a:gd name="connsiteX2" fmla="*/ 865889 w 3847393"/>
                <a:gd name="connsiteY2" fmla="*/ 98675 h 1566053"/>
                <a:gd name="connsiteX3" fmla="*/ 1403458 w 3847393"/>
                <a:gd name="connsiteY3" fmla="*/ 484 h 1566053"/>
                <a:gd name="connsiteX4" fmla="*/ 1808633 w 3847393"/>
                <a:gd name="connsiteY4" fmla="*/ 136404 h 1566053"/>
                <a:gd name="connsiteX5" fmla="*/ 2195656 w 3847393"/>
                <a:gd name="connsiteY5" fmla="*/ 541132 h 1566053"/>
                <a:gd name="connsiteX6" fmla="*/ 2594761 w 3847393"/>
                <a:gd name="connsiteY6" fmla="*/ 1171671 h 1566053"/>
                <a:gd name="connsiteX7" fmla="*/ 3020580 w 3847393"/>
                <a:gd name="connsiteY7" fmla="*/ 1438371 h 1566053"/>
                <a:gd name="connsiteX8" fmla="*/ 3847393 w 3847393"/>
                <a:gd name="connsiteY8" fmla="*/ 1566053 h 1566053"/>
                <a:gd name="connsiteX0" fmla="*/ -1 w 3545732"/>
                <a:gd name="connsiteY0" fmla="*/ 564570 h 1566053"/>
                <a:gd name="connsiteX1" fmla="*/ 564228 w 3545732"/>
                <a:gd name="connsiteY1" fmla="*/ 98675 h 1566053"/>
                <a:gd name="connsiteX2" fmla="*/ 1101797 w 3545732"/>
                <a:gd name="connsiteY2" fmla="*/ 484 h 1566053"/>
                <a:gd name="connsiteX3" fmla="*/ 1506972 w 3545732"/>
                <a:gd name="connsiteY3" fmla="*/ 136404 h 1566053"/>
                <a:gd name="connsiteX4" fmla="*/ 1893995 w 3545732"/>
                <a:gd name="connsiteY4" fmla="*/ 541132 h 1566053"/>
                <a:gd name="connsiteX5" fmla="*/ 2293100 w 3545732"/>
                <a:gd name="connsiteY5" fmla="*/ 1171671 h 1566053"/>
                <a:gd name="connsiteX6" fmla="*/ 2718919 w 3545732"/>
                <a:gd name="connsiteY6" fmla="*/ 1438371 h 1566053"/>
                <a:gd name="connsiteX7" fmla="*/ 3545732 w 3545732"/>
                <a:gd name="connsiteY7" fmla="*/ 1566053 h 1566053"/>
                <a:gd name="connsiteX0" fmla="*/ -1 w 2718918"/>
                <a:gd name="connsiteY0" fmla="*/ 564570 h 1438371"/>
                <a:gd name="connsiteX1" fmla="*/ 564228 w 2718918"/>
                <a:gd name="connsiteY1" fmla="*/ 98675 h 1438371"/>
                <a:gd name="connsiteX2" fmla="*/ 1101797 w 2718918"/>
                <a:gd name="connsiteY2" fmla="*/ 484 h 1438371"/>
                <a:gd name="connsiteX3" fmla="*/ 1506972 w 2718918"/>
                <a:gd name="connsiteY3" fmla="*/ 136404 h 1438371"/>
                <a:gd name="connsiteX4" fmla="*/ 1893995 w 2718918"/>
                <a:gd name="connsiteY4" fmla="*/ 541132 h 1438371"/>
                <a:gd name="connsiteX5" fmla="*/ 2293100 w 2718918"/>
                <a:gd name="connsiteY5" fmla="*/ 1171671 h 1438371"/>
                <a:gd name="connsiteX6" fmla="*/ 2718919 w 2718918"/>
                <a:gd name="connsiteY6" fmla="*/ 1438371 h 1438371"/>
                <a:gd name="connsiteX0" fmla="*/ -1 w 2676928"/>
                <a:gd name="connsiteY0" fmla="*/ 564570 h 1199318"/>
                <a:gd name="connsiteX1" fmla="*/ 564228 w 2676928"/>
                <a:gd name="connsiteY1" fmla="*/ 98675 h 1199318"/>
                <a:gd name="connsiteX2" fmla="*/ 1101797 w 2676928"/>
                <a:gd name="connsiteY2" fmla="*/ 484 h 1199318"/>
                <a:gd name="connsiteX3" fmla="*/ 1506972 w 2676928"/>
                <a:gd name="connsiteY3" fmla="*/ 136404 h 1199318"/>
                <a:gd name="connsiteX4" fmla="*/ 1893995 w 2676928"/>
                <a:gd name="connsiteY4" fmla="*/ 541132 h 1199318"/>
                <a:gd name="connsiteX5" fmla="*/ 2293100 w 2676928"/>
                <a:gd name="connsiteY5" fmla="*/ 1171671 h 1199318"/>
                <a:gd name="connsiteX6" fmla="*/ 2676928 w 2676928"/>
                <a:gd name="connsiteY6" fmla="*/ 1133571 h 1199318"/>
                <a:gd name="connsiteX0" fmla="*/ -1 w 2676928"/>
                <a:gd name="connsiteY0" fmla="*/ 564570 h 1256894"/>
                <a:gd name="connsiteX1" fmla="*/ 564228 w 2676928"/>
                <a:gd name="connsiteY1" fmla="*/ 98675 h 1256894"/>
                <a:gd name="connsiteX2" fmla="*/ 1101797 w 2676928"/>
                <a:gd name="connsiteY2" fmla="*/ 484 h 1256894"/>
                <a:gd name="connsiteX3" fmla="*/ 1506972 w 2676928"/>
                <a:gd name="connsiteY3" fmla="*/ 136404 h 1256894"/>
                <a:gd name="connsiteX4" fmla="*/ 1893995 w 2676928"/>
                <a:gd name="connsiteY4" fmla="*/ 541132 h 1256894"/>
                <a:gd name="connsiteX5" fmla="*/ 2293100 w 2676928"/>
                <a:gd name="connsiteY5" fmla="*/ 1171671 h 1256894"/>
                <a:gd name="connsiteX6" fmla="*/ 2676928 w 2676928"/>
                <a:gd name="connsiteY6" fmla="*/ 1133571 h 1256894"/>
                <a:gd name="connsiteX0" fmla="*/ -1 w 2676928"/>
                <a:gd name="connsiteY0" fmla="*/ 564570 h 1266097"/>
                <a:gd name="connsiteX1" fmla="*/ 564228 w 2676928"/>
                <a:gd name="connsiteY1" fmla="*/ 98675 h 1266097"/>
                <a:gd name="connsiteX2" fmla="*/ 1101797 w 2676928"/>
                <a:gd name="connsiteY2" fmla="*/ 484 h 1266097"/>
                <a:gd name="connsiteX3" fmla="*/ 1506972 w 2676928"/>
                <a:gd name="connsiteY3" fmla="*/ 136404 h 1266097"/>
                <a:gd name="connsiteX4" fmla="*/ 1893995 w 2676928"/>
                <a:gd name="connsiteY4" fmla="*/ 541132 h 1266097"/>
                <a:gd name="connsiteX5" fmla="*/ 2293100 w 2676928"/>
                <a:gd name="connsiteY5" fmla="*/ 1171671 h 1266097"/>
                <a:gd name="connsiteX6" fmla="*/ 2676928 w 2676928"/>
                <a:gd name="connsiteY6" fmla="*/ 1133571 h 1266097"/>
                <a:gd name="connsiteX0" fmla="*/ -1 w 2666016"/>
                <a:gd name="connsiteY0" fmla="*/ 564570 h 1258716"/>
                <a:gd name="connsiteX1" fmla="*/ 564228 w 2666016"/>
                <a:gd name="connsiteY1" fmla="*/ 98675 h 1258716"/>
                <a:gd name="connsiteX2" fmla="*/ 1101797 w 2666016"/>
                <a:gd name="connsiteY2" fmla="*/ 484 h 1258716"/>
                <a:gd name="connsiteX3" fmla="*/ 1506972 w 2666016"/>
                <a:gd name="connsiteY3" fmla="*/ 136404 h 1258716"/>
                <a:gd name="connsiteX4" fmla="*/ 1893995 w 2666016"/>
                <a:gd name="connsiteY4" fmla="*/ 541132 h 1258716"/>
                <a:gd name="connsiteX5" fmla="*/ 2293100 w 2666016"/>
                <a:gd name="connsiteY5" fmla="*/ 1171671 h 1258716"/>
                <a:gd name="connsiteX6" fmla="*/ 2666016 w 2666016"/>
                <a:gd name="connsiteY6" fmla="*/ 1120871 h 1258716"/>
                <a:gd name="connsiteX0" fmla="*/ -1 w 2666016"/>
                <a:gd name="connsiteY0" fmla="*/ 564570 h 1260322"/>
                <a:gd name="connsiteX1" fmla="*/ 564228 w 2666016"/>
                <a:gd name="connsiteY1" fmla="*/ 98675 h 1260322"/>
                <a:gd name="connsiteX2" fmla="*/ 1101797 w 2666016"/>
                <a:gd name="connsiteY2" fmla="*/ 484 h 1260322"/>
                <a:gd name="connsiteX3" fmla="*/ 1506972 w 2666016"/>
                <a:gd name="connsiteY3" fmla="*/ 136404 h 1260322"/>
                <a:gd name="connsiteX4" fmla="*/ 1893995 w 2666016"/>
                <a:gd name="connsiteY4" fmla="*/ 541132 h 1260322"/>
                <a:gd name="connsiteX5" fmla="*/ 2293100 w 2666016"/>
                <a:gd name="connsiteY5" fmla="*/ 1171671 h 1260322"/>
                <a:gd name="connsiteX6" fmla="*/ 2666016 w 2666016"/>
                <a:gd name="connsiteY6" fmla="*/ 1120871 h 1260322"/>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016" h="1263564">
                  <a:moveTo>
                    <a:pt x="-1" y="564570"/>
                  </a:moveTo>
                  <a:cubicBezTo>
                    <a:pt x="144314" y="423339"/>
                    <a:pt x="375365" y="188456"/>
                    <a:pt x="564228" y="98675"/>
                  </a:cubicBezTo>
                  <a:cubicBezTo>
                    <a:pt x="753091" y="8894"/>
                    <a:pt x="945591" y="-2830"/>
                    <a:pt x="1101797" y="484"/>
                  </a:cubicBezTo>
                  <a:cubicBezTo>
                    <a:pt x="1258003" y="3798"/>
                    <a:pt x="1374939" y="46296"/>
                    <a:pt x="1506972" y="136404"/>
                  </a:cubicBezTo>
                  <a:cubicBezTo>
                    <a:pt x="1639005" y="226512"/>
                    <a:pt x="1762974" y="368588"/>
                    <a:pt x="1893995" y="541132"/>
                  </a:cubicBezTo>
                  <a:cubicBezTo>
                    <a:pt x="2025016" y="713676"/>
                    <a:pt x="2164430" y="1075048"/>
                    <a:pt x="2293100" y="1171671"/>
                  </a:cubicBezTo>
                  <a:cubicBezTo>
                    <a:pt x="2421770" y="1268294"/>
                    <a:pt x="2529369" y="1336781"/>
                    <a:pt x="2666016" y="11208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132"/>
            <p:cNvSpPr/>
            <p:nvPr/>
          </p:nvSpPr>
          <p:spPr>
            <a:xfrm>
              <a:off x="4675173" y="5539637"/>
              <a:ext cx="1496628" cy="1426383"/>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3797300"/>
                <a:gd name="connsiteY0" fmla="*/ 1578071 h 1578071"/>
                <a:gd name="connsiteX1" fmla="*/ 635000 w 3797300"/>
                <a:gd name="connsiteY1" fmla="*/ 1120871 h 1578071"/>
                <a:gd name="connsiteX2" fmla="*/ 1078380 w 3797300"/>
                <a:gd name="connsiteY2" fmla="*/ 564570 h 1578071"/>
                <a:gd name="connsiteX3" fmla="*/ 1642609 w 3797300"/>
                <a:gd name="connsiteY3" fmla="*/ 98675 h 1578071"/>
                <a:gd name="connsiteX4" fmla="*/ 2180178 w 3797300"/>
                <a:gd name="connsiteY4" fmla="*/ 484 h 1578071"/>
                <a:gd name="connsiteX5" fmla="*/ 2585353 w 3797300"/>
                <a:gd name="connsiteY5" fmla="*/ 136404 h 1578071"/>
                <a:gd name="connsiteX6" fmla="*/ 2972376 w 3797300"/>
                <a:gd name="connsiteY6" fmla="*/ 541132 h 1578071"/>
                <a:gd name="connsiteX7" fmla="*/ 3371481 w 3797300"/>
                <a:gd name="connsiteY7" fmla="*/ 1171671 h 1578071"/>
                <a:gd name="connsiteX8" fmla="*/ 3797300 w 3797300"/>
                <a:gd name="connsiteY8" fmla="*/ 14383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1 w 3371480"/>
                <a:gd name="connsiteY7" fmla="*/ 11716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0 w 3371480"/>
                <a:gd name="connsiteY7" fmla="*/ 906888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586101"/>
                <a:gd name="connsiteY0" fmla="*/ 1578071 h 1578071"/>
                <a:gd name="connsiteX1" fmla="*/ 635000 w 3586101"/>
                <a:gd name="connsiteY1" fmla="*/ 1120871 h 1578071"/>
                <a:gd name="connsiteX2" fmla="*/ 1078380 w 3586101"/>
                <a:gd name="connsiteY2" fmla="*/ 564570 h 1578071"/>
                <a:gd name="connsiteX3" fmla="*/ 1642609 w 3586101"/>
                <a:gd name="connsiteY3" fmla="*/ 98675 h 1578071"/>
                <a:gd name="connsiteX4" fmla="*/ 2180178 w 3586101"/>
                <a:gd name="connsiteY4" fmla="*/ 484 h 1578071"/>
                <a:gd name="connsiteX5" fmla="*/ 2585353 w 3586101"/>
                <a:gd name="connsiteY5" fmla="*/ 136404 h 1578071"/>
                <a:gd name="connsiteX6" fmla="*/ 2972376 w 3586101"/>
                <a:gd name="connsiteY6" fmla="*/ 541132 h 1578071"/>
                <a:gd name="connsiteX7" fmla="*/ 3586101 w 3586101"/>
                <a:gd name="connsiteY7" fmla="*/ 619222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498337"/>
                <a:gd name="connsiteY0" fmla="*/ 1578071 h 1578071"/>
                <a:gd name="connsiteX1" fmla="*/ 635000 w 3498337"/>
                <a:gd name="connsiteY1" fmla="*/ 1120871 h 1578071"/>
                <a:gd name="connsiteX2" fmla="*/ 1078380 w 3498337"/>
                <a:gd name="connsiteY2" fmla="*/ 564570 h 1578071"/>
                <a:gd name="connsiteX3" fmla="*/ 1642609 w 3498337"/>
                <a:gd name="connsiteY3" fmla="*/ 98675 h 1578071"/>
                <a:gd name="connsiteX4" fmla="*/ 2180178 w 3498337"/>
                <a:gd name="connsiteY4" fmla="*/ 484 h 1578071"/>
                <a:gd name="connsiteX5" fmla="*/ 2585353 w 3498337"/>
                <a:gd name="connsiteY5" fmla="*/ 136404 h 1578071"/>
                <a:gd name="connsiteX6" fmla="*/ 2972376 w 3498337"/>
                <a:gd name="connsiteY6" fmla="*/ 541132 h 1578071"/>
                <a:gd name="connsiteX7" fmla="*/ 3469034 w 3498337"/>
                <a:gd name="connsiteY7" fmla="*/ 390397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585348"/>
                <a:gd name="connsiteY0" fmla="*/ 1560366 h 1560366"/>
                <a:gd name="connsiteX1" fmla="*/ 751314 w 3585348"/>
                <a:gd name="connsiteY1" fmla="*/ 1120871 h 1560366"/>
                <a:gd name="connsiteX2" fmla="*/ 1194694 w 3585348"/>
                <a:gd name="connsiteY2" fmla="*/ 564570 h 1560366"/>
                <a:gd name="connsiteX3" fmla="*/ 1758923 w 3585348"/>
                <a:gd name="connsiteY3" fmla="*/ 98675 h 1560366"/>
                <a:gd name="connsiteX4" fmla="*/ 2296492 w 3585348"/>
                <a:gd name="connsiteY4" fmla="*/ 484 h 1560366"/>
                <a:gd name="connsiteX5" fmla="*/ 2701667 w 3585348"/>
                <a:gd name="connsiteY5" fmla="*/ 136404 h 1560366"/>
                <a:gd name="connsiteX6" fmla="*/ 3088690 w 3585348"/>
                <a:gd name="connsiteY6" fmla="*/ 541132 h 1560366"/>
                <a:gd name="connsiteX7" fmla="*/ 3585348 w 3585348"/>
                <a:gd name="connsiteY7" fmla="*/ 390397 h 15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348" h="1560366">
                  <a:moveTo>
                    <a:pt x="0" y="1560366"/>
                  </a:moveTo>
                  <a:cubicBezTo>
                    <a:pt x="383116" y="1433366"/>
                    <a:pt x="552198" y="1286837"/>
                    <a:pt x="751314" y="1120871"/>
                  </a:cubicBezTo>
                  <a:cubicBezTo>
                    <a:pt x="950430" y="954905"/>
                    <a:pt x="1031990" y="739170"/>
                    <a:pt x="1194694" y="564570"/>
                  </a:cubicBezTo>
                  <a:cubicBezTo>
                    <a:pt x="1357398" y="389970"/>
                    <a:pt x="1570060" y="188456"/>
                    <a:pt x="1758923" y="98675"/>
                  </a:cubicBezTo>
                  <a:cubicBezTo>
                    <a:pt x="1947786" y="8894"/>
                    <a:pt x="2140286" y="-2830"/>
                    <a:pt x="2296492" y="484"/>
                  </a:cubicBezTo>
                  <a:cubicBezTo>
                    <a:pt x="2452698" y="3798"/>
                    <a:pt x="2569634" y="46296"/>
                    <a:pt x="2701667" y="136404"/>
                  </a:cubicBezTo>
                  <a:cubicBezTo>
                    <a:pt x="2833700" y="226512"/>
                    <a:pt x="2941410" y="498800"/>
                    <a:pt x="3088690" y="541132"/>
                  </a:cubicBezTo>
                  <a:cubicBezTo>
                    <a:pt x="3235970" y="583464"/>
                    <a:pt x="3428348" y="606975"/>
                    <a:pt x="3585348" y="3903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5" name="Rectangle 184"/>
          <p:cNvSpPr/>
          <p:nvPr/>
        </p:nvSpPr>
        <p:spPr>
          <a:xfrm>
            <a:off x="14313779" y="13673005"/>
            <a:ext cx="538778"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p:nvPr/>
        </p:nvCxnSpPr>
        <p:spPr>
          <a:xfrm flipH="1">
            <a:off x="15894409" y="10093848"/>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71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964" y="8012340"/>
            <a:ext cx="8549756" cy="654198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461" y="794246"/>
            <a:ext cx="8819535" cy="67605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0659" y="768926"/>
            <a:ext cx="9302133" cy="7261081"/>
          </a:xfrm>
          <a:prstGeom prst="rect">
            <a:avLst/>
          </a:prstGeom>
        </p:spPr>
      </p:pic>
      <p:sp>
        <p:nvSpPr>
          <p:cNvPr id="2" name="Title 1"/>
          <p:cNvSpPr>
            <a:spLocks noGrp="1"/>
          </p:cNvSpPr>
          <p:nvPr>
            <p:ph type="title"/>
          </p:nvPr>
        </p:nvSpPr>
        <p:spPr>
          <a:xfrm>
            <a:off x="-2951480" y="0"/>
            <a:ext cx="8229600" cy="1691640"/>
          </a:xfrm>
        </p:spPr>
        <p:txBody>
          <a:bodyPr>
            <a:noAutofit/>
          </a:bodyPr>
          <a:lstStyle/>
          <a:p>
            <a:r>
              <a:rPr lang="en-US" sz="4000" dirty="0"/>
              <a:t>Fig </a:t>
            </a:r>
            <a:r>
              <a:rPr lang="en-US" sz="4000" dirty="0" smtClean="0"/>
              <a:t>S6</a:t>
            </a:r>
            <a:endParaRPr lang="en-US" sz="4000" dirty="0"/>
          </a:p>
        </p:txBody>
      </p:sp>
      <p:sp>
        <p:nvSpPr>
          <p:cNvPr id="4" name="TextBox 3"/>
          <p:cNvSpPr txBox="1"/>
          <p:nvPr/>
        </p:nvSpPr>
        <p:spPr>
          <a:xfrm>
            <a:off x="3328877" y="0"/>
            <a:ext cx="769763" cy="738664"/>
          </a:xfrm>
          <a:prstGeom prst="rect">
            <a:avLst/>
          </a:prstGeom>
          <a:noFill/>
        </p:spPr>
        <p:txBody>
          <a:bodyPr wrap="none" rtlCol="0">
            <a:spAutoFit/>
          </a:bodyPr>
          <a:lstStyle/>
          <a:p>
            <a:r>
              <a:rPr lang="en-US" sz="4200" dirty="0"/>
              <a:t>(a)</a:t>
            </a:r>
          </a:p>
        </p:txBody>
      </p:sp>
      <p:sp>
        <p:nvSpPr>
          <p:cNvPr id="6" name="TextBox 5"/>
          <p:cNvSpPr txBox="1"/>
          <p:nvPr/>
        </p:nvSpPr>
        <p:spPr>
          <a:xfrm>
            <a:off x="13875938" y="0"/>
            <a:ext cx="795411" cy="738664"/>
          </a:xfrm>
          <a:prstGeom prst="rect">
            <a:avLst/>
          </a:prstGeom>
          <a:noFill/>
        </p:spPr>
        <p:txBody>
          <a:bodyPr wrap="none" rtlCol="0">
            <a:spAutoFit/>
          </a:bodyPr>
          <a:lstStyle/>
          <a:p>
            <a:r>
              <a:rPr lang="en-US" sz="4200" dirty="0"/>
              <a:t>(b)</a:t>
            </a:r>
          </a:p>
        </p:txBody>
      </p:sp>
      <p:cxnSp>
        <p:nvCxnSpPr>
          <p:cNvPr id="9" name="Straight Connector 8"/>
          <p:cNvCxnSpPr/>
          <p:nvPr/>
        </p:nvCxnSpPr>
        <p:spPr>
          <a:xfrm flipV="1">
            <a:off x="19484256" y="3144079"/>
            <a:ext cx="0" cy="3918859"/>
          </a:xfrm>
          <a:prstGeom prst="line">
            <a:avLst/>
          </a:prstGeom>
          <a:ln w="508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025656" y="3089298"/>
            <a:ext cx="4497790" cy="41717"/>
          </a:xfrm>
          <a:prstGeom prst="line">
            <a:avLst/>
          </a:prstGeom>
          <a:ln w="508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966662" y="5112215"/>
            <a:ext cx="7267326" cy="0"/>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2183913" y="5119835"/>
            <a:ext cx="0" cy="1964874"/>
          </a:xfrm>
          <a:prstGeom prst="line">
            <a:avLst/>
          </a:prstGeom>
          <a:ln w="50800">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1"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4282105" y="8266158"/>
            <a:ext cx="9157015" cy="7288615"/>
          </a:xfrm>
        </p:spPr>
      </p:pic>
      <p:sp>
        <p:nvSpPr>
          <p:cNvPr id="12" name="TextBox 11"/>
          <p:cNvSpPr txBox="1"/>
          <p:nvPr/>
        </p:nvSpPr>
        <p:spPr>
          <a:xfrm>
            <a:off x="2966081" y="7978471"/>
            <a:ext cx="739305" cy="738664"/>
          </a:xfrm>
          <a:prstGeom prst="rect">
            <a:avLst/>
          </a:prstGeom>
          <a:noFill/>
        </p:spPr>
        <p:txBody>
          <a:bodyPr wrap="none" rtlCol="0">
            <a:spAutoFit/>
          </a:bodyPr>
          <a:lstStyle/>
          <a:p>
            <a:r>
              <a:rPr lang="en-US" sz="4200" dirty="0" smtClean="0"/>
              <a:t>(c)</a:t>
            </a:r>
            <a:endParaRPr lang="en-US" sz="4200" dirty="0"/>
          </a:p>
        </p:txBody>
      </p:sp>
      <p:sp>
        <p:nvSpPr>
          <p:cNvPr id="3" name="TextBox 2"/>
          <p:cNvSpPr txBox="1"/>
          <p:nvPr/>
        </p:nvSpPr>
        <p:spPr>
          <a:xfrm rot="5400000">
            <a:off x="22545310" y="11317307"/>
            <a:ext cx="2689391" cy="492443"/>
          </a:xfrm>
          <a:prstGeom prst="rect">
            <a:avLst/>
          </a:prstGeom>
          <a:noFill/>
        </p:spPr>
        <p:txBody>
          <a:bodyPr wrap="none" rtlCol="0">
            <a:spAutoFit/>
          </a:bodyPr>
          <a:lstStyle/>
          <a:p>
            <a:r>
              <a:rPr lang="en-US" sz="2600" dirty="0" smtClean="0">
                <a:latin typeface="Helvetica" panose="020B0604020202020204" pitchFamily="34" charset="0"/>
                <a:cs typeface="Helvetica" panose="020B0604020202020204" pitchFamily="34" charset="0"/>
              </a:rPr>
              <a:t>Linking Accuracy</a:t>
            </a:r>
            <a:endParaRPr lang="en-US" sz="2600" dirty="0">
              <a:latin typeface="Helvetica" panose="020B0604020202020204" pitchFamily="34" charset="0"/>
              <a:cs typeface="Helvetica" panose="020B0604020202020204" pitchFamily="34" charset="0"/>
            </a:endParaRPr>
          </a:p>
        </p:txBody>
      </p:sp>
      <p:sp>
        <p:nvSpPr>
          <p:cNvPr id="15" name="TextBox 14"/>
          <p:cNvSpPr txBox="1"/>
          <p:nvPr/>
        </p:nvSpPr>
        <p:spPr>
          <a:xfrm>
            <a:off x="13892498" y="8011602"/>
            <a:ext cx="795411" cy="738664"/>
          </a:xfrm>
          <a:prstGeom prst="rect">
            <a:avLst/>
          </a:prstGeom>
          <a:noFill/>
        </p:spPr>
        <p:txBody>
          <a:bodyPr wrap="none" rtlCol="0">
            <a:spAutoFit/>
          </a:bodyPr>
          <a:lstStyle/>
          <a:p>
            <a:r>
              <a:rPr lang="en-US" sz="4200" dirty="0" smtClean="0"/>
              <a:t>(d)</a:t>
            </a:r>
            <a:endParaRPr lang="en-US" sz="4200" dirty="0"/>
          </a:p>
        </p:txBody>
      </p:sp>
    </p:spTree>
    <p:extLst>
      <p:ext uri="{BB962C8B-B14F-4D97-AF65-F5344CB8AC3E}">
        <p14:creationId xmlns:p14="http://schemas.microsoft.com/office/powerpoint/2010/main" val="1357033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1" name="Straight Arrow Connector 310"/>
          <p:cNvCxnSpPr>
            <a:stCxn id="6" idx="1"/>
            <a:endCxn id="13" idx="3"/>
          </p:cNvCxnSpPr>
          <p:nvPr/>
        </p:nvCxnSpPr>
        <p:spPr>
          <a:xfrm flipH="1">
            <a:off x="13492008" y="6859668"/>
            <a:ext cx="1005187" cy="256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12615290" y="7424329"/>
            <a:ext cx="2344" cy="4578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19132965" y="9782703"/>
            <a:ext cx="503737" cy="30772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17019277" y="10085971"/>
            <a:ext cx="988505" cy="2940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18576974" y="10081375"/>
            <a:ext cx="551945" cy="300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6491754" y="9782702"/>
            <a:ext cx="529936" cy="303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17013048" y="9782703"/>
            <a:ext cx="507082" cy="303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18016387" y="9786820"/>
            <a:ext cx="556771" cy="3121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6493178" y="10377504"/>
            <a:ext cx="529936" cy="295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7023872" y="10379374"/>
            <a:ext cx="506769" cy="302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9129292" y="10372852"/>
            <a:ext cx="531735" cy="302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8016387" y="10378836"/>
            <a:ext cx="550048" cy="302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15827246" y="9177570"/>
            <a:ext cx="3847607" cy="1494691"/>
            <a:chOff x="5427022" y="7678637"/>
            <a:chExt cx="3840628" cy="1494691"/>
          </a:xfrm>
        </p:grpSpPr>
        <p:cxnSp>
          <p:nvCxnSpPr>
            <p:cNvPr id="236" name="Straight Connector 235"/>
            <p:cNvCxnSpPr/>
            <p:nvPr/>
          </p:nvCxnSpPr>
          <p:spPr>
            <a:xfrm>
              <a:off x="5446685" y="7678637"/>
              <a:ext cx="382096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435142" y="8586072"/>
              <a:ext cx="3824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439201" y="9173328"/>
              <a:ext cx="3816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443276" y="8878522"/>
              <a:ext cx="38045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5427022" y="8285502"/>
              <a:ext cx="382460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10381109" y="3593462"/>
            <a:ext cx="442864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367728" y="4500897"/>
            <a:ext cx="4446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372433" y="5062027"/>
            <a:ext cx="4452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77155" y="4793347"/>
            <a:ext cx="4440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0351259" y="4200327"/>
            <a:ext cx="448092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737600" y="-420745"/>
            <a:ext cx="10972800" cy="2667000"/>
          </a:xfrm>
        </p:spPr>
        <p:txBody>
          <a:bodyPr>
            <a:normAutofit/>
          </a:bodyPr>
          <a:lstStyle/>
          <a:p>
            <a:r>
              <a:rPr lang="en-US" dirty="0" smtClean="0"/>
              <a:t>Fig S7</a:t>
            </a:r>
            <a:endParaRPr lang="en-US" dirty="0"/>
          </a:p>
        </p:txBody>
      </p:sp>
      <p:sp>
        <p:nvSpPr>
          <p:cNvPr id="15" name="Rectangle 14"/>
          <p:cNvSpPr/>
          <p:nvPr/>
        </p:nvSpPr>
        <p:spPr>
          <a:xfrm>
            <a:off x="10366273" y="2759251"/>
            <a:ext cx="3833792" cy="2734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8014776">
            <a:off x="10955821" y="3021483"/>
            <a:ext cx="601447" cy="276999"/>
          </a:xfrm>
          <a:prstGeom prst="rect">
            <a:avLst/>
          </a:prstGeom>
          <a:noFill/>
        </p:spPr>
        <p:txBody>
          <a:bodyPr wrap="none" rtlCol="0">
            <a:spAutoFit/>
          </a:bodyPr>
          <a:lstStyle/>
          <a:p>
            <a:r>
              <a:rPr lang="en-US" sz="1200" dirty="0"/>
              <a:t>ABCB1</a:t>
            </a:r>
          </a:p>
        </p:txBody>
      </p:sp>
      <p:sp>
        <p:nvSpPr>
          <p:cNvPr id="23" name="TextBox 22"/>
          <p:cNvSpPr txBox="1"/>
          <p:nvPr/>
        </p:nvSpPr>
        <p:spPr>
          <a:xfrm rot="16200000">
            <a:off x="9140672" y="3442017"/>
            <a:ext cx="2039597" cy="369332"/>
          </a:xfrm>
          <a:prstGeom prst="rect">
            <a:avLst/>
          </a:prstGeom>
          <a:noFill/>
        </p:spPr>
        <p:txBody>
          <a:bodyPr wrap="none" rtlCol="0">
            <a:spAutoFit/>
          </a:bodyPr>
          <a:lstStyle/>
          <a:p>
            <a:pPr algn="ctr"/>
            <a:r>
              <a:rPr lang="en-US" dirty="0"/>
              <a:t>Phenotype Dataset</a:t>
            </a:r>
          </a:p>
        </p:txBody>
      </p:sp>
      <p:cxnSp>
        <p:nvCxnSpPr>
          <p:cNvPr id="7" name="Straight Connector 6"/>
          <p:cNvCxnSpPr/>
          <p:nvPr/>
        </p:nvCxnSpPr>
        <p:spPr>
          <a:xfrm>
            <a:off x="12051462" y="2776621"/>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544531" y="2785965"/>
            <a:ext cx="0" cy="2703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106168" y="2785974"/>
            <a:ext cx="0" cy="2690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547450" y="2770674"/>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014068" y="2760164"/>
            <a:ext cx="0" cy="27361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8014776">
            <a:off x="11566738" y="3016232"/>
            <a:ext cx="441146" cy="276999"/>
          </a:xfrm>
          <a:prstGeom prst="rect">
            <a:avLst/>
          </a:prstGeom>
          <a:noFill/>
        </p:spPr>
        <p:txBody>
          <a:bodyPr wrap="none" rtlCol="0">
            <a:spAutoFit/>
          </a:bodyPr>
          <a:lstStyle/>
          <a:p>
            <a:r>
              <a:rPr lang="en-US" sz="1200" dirty="0"/>
              <a:t>RAB</a:t>
            </a:r>
          </a:p>
        </p:txBody>
      </p:sp>
      <p:sp>
        <p:nvSpPr>
          <p:cNvPr id="43" name="TextBox 42"/>
          <p:cNvSpPr txBox="1"/>
          <p:nvPr/>
        </p:nvSpPr>
        <p:spPr>
          <a:xfrm rot="18014776">
            <a:off x="12025707" y="3010979"/>
            <a:ext cx="542713" cy="276999"/>
          </a:xfrm>
          <a:prstGeom prst="rect">
            <a:avLst/>
          </a:prstGeom>
          <a:noFill/>
        </p:spPr>
        <p:txBody>
          <a:bodyPr wrap="none" rtlCol="0">
            <a:spAutoFit/>
          </a:bodyPr>
          <a:lstStyle/>
          <a:p>
            <a:r>
              <a:rPr lang="en-US" sz="1200" dirty="0"/>
              <a:t>HIST3</a:t>
            </a:r>
          </a:p>
        </p:txBody>
      </p:sp>
      <p:sp>
        <p:nvSpPr>
          <p:cNvPr id="44" name="TextBox 43"/>
          <p:cNvSpPr txBox="1"/>
          <p:nvPr/>
        </p:nvSpPr>
        <p:spPr>
          <a:xfrm rot="18014776">
            <a:off x="12548748" y="3005727"/>
            <a:ext cx="558166" cy="276999"/>
          </a:xfrm>
          <a:prstGeom prst="rect">
            <a:avLst/>
          </a:prstGeom>
          <a:noFill/>
        </p:spPr>
        <p:txBody>
          <a:bodyPr wrap="none" rtlCol="0">
            <a:spAutoFit/>
          </a:bodyPr>
          <a:lstStyle/>
          <a:p>
            <a:r>
              <a:rPr lang="en-US" sz="1200" dirty="0"/>
              <a:t>M6PR</a:t>
            </a:r>
          </a:p>
        </p:txBody>
      </p:sp>
      <p:sp>
        <p:nvSpPr>
          <p:cNvPr id="47" name="TextBox 46"/>
          <p:cNvSpPr txBox="1"/>
          <p:nvPr/>
        </p:nvSpPr>
        <p:spPr>
          <a:xfrm rot="5400000">
            <a:off x="10603059" y="5098537"/>
            <a:ext cx="343364" cy="369332"/>
          </a:xfrm>
          <a:prstGeom prst="rect">
            <a:avLst/>
          </a:prstGeom>
          <a:noFill/>
        </p:spPr>
        <p:txBody>
          <a:bodyPr wrap="none" rtlCol="0">
            <a:spAutoFit/>
          </a:bodyPr>
          <a:lstStyle/>
          <a:p>
            <a:r>
              <a:rPr lang="en-US" dirty="0"/>
              <a:t>…</a:t>
            </a:r>
          </a:p>
        </p:txBody>
      </p:sp>
      <p:sp>
        <p:nvSpPr>
          <p:cNvPr id="49" name="TextBox 48"/>
          <p:cNvSpPr txBox="1"/>
          <p:nvPr/>
        </p:nvSpPr>
        <p:spPr>
          <a:xfrm rot="18014776">
            <a:off x="13121380" y="3021493"/>
            <a:ext cx="516488" cy="276999"/>
          </a:xfrm>
          <a:prstGeom prst="rect">
            <a:avLst/>
          </a:prstGeom>
          <a:noFill/>
        </p:spPr>
        <p:txBody>
          <a:bodyPr wrap="none" rtlCol="0">
            <a:spAutoFit/>
          </a:bodyPr>
          <a:lstStyle/>
          <a:p>
            <a:r>
              <a:rPr lang="en-US" sz="1200" dirty="0"/>
              <a:t>RNF5</a:t>
            </a:r>
          </a:p>
        </p:txBody>
      </p:sp>
      <p:cxnSp>
        <p:nvCxnSpPr>
          <p:cNvPr id="50" name="Straight Connector 49"/>
          <p:cNvCxnSpPr/>
          <p:nvPr/>
        </p:nvCxnSpPr>
        <p:spPr>
          <a:xfrm>
            <a:off x="13657967" y="2780722"/>
            <a:ext cx="0" cy="269081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8014776">
            <a:off x="13588871" y="3016241"/>
            <a:ext cx="680123" cy="276999"/>
          </a:xfrm>
          <a:prstGeom prst="rect">
            <a:avLst/>
          </a:prstGeom>
          <a:noFill/>
        </p:spPr>
        <p:txBody>
          <a:bodyPr wrap="none" rtlCol="0">
            <a:spAutoFit/>
          </a:bodyPr>
          <a:lstStyle/>
          <a:p>
            <a:r>
              <a:rPr lang="en-US" sz="1200" dirty="0"/>
              <a:t>DNAJC3</a:t>
            </a:r>
          </a:p>
        </p:txBody>
      </p:sp>
      <p:sp>
        <p:nvSpPr>
          <p:cNvPr id="52" name="Oval 51"/>
          <p:cNvSpPr/>
          <p:nvPr/>
        </p:nvSpPr>
        <p:spPr>
          <a:xfrm>
            <a:off x="11127762" y="4281538"/>
            <a:ext cx="325821" cy="1681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127762" y="4562689"/>
            <a:ext cx="325821" cy="1681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648024" y="4281538"/>
            <a:ext cx="325821" cy="1681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123617" y="4562689"/>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648024" y="4856979"/>
            <a:ext cx="325821" cy="1681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3219320" y="4562689"/>
            <a:ext cx="325821" cy="1681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2664900" y="4281538"/>
            <a:ext cx="325821" cy="1681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2123617" y="4856979"/>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2664900" y="4856979"/>
            <a:ext cx="325821" cy="1681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3764216" y="4562689"/>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2664900" y="4562689"/>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1127762" y="4856979"/>
            <a:ext cx="325821" cy="1681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2123617" y="428153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1648024" y="4562689"/>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3219320" y="428153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764216" y="4281538"/>
            <a:ext cx="325821" cy="1681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3219320" y="4856979"/>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764216" y="4856979"/>
            <a:ext cx="325821" cy="1681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rot="16200000">
            <a:off x="9091845" y="9148961"/>
            <a:ext cx="2207847" cy="369332"/>
          </a:xfrm>
          <a:prstGeom prst="rect">
            <a:avLst/>
          </a:prstGeom>
          <a:noFill/>
        </p:spPr>
        <p:txBody>
          <a:bodyPr wrap="none" rtlCol="0">
            <a:spAutoFit/>
          </a:bodyPr>
          <a:lstStyle/>
          <a:p>
            <a:pPr algn="ctr"/>
            <a:r>
              <a:rPr lang="en-US" dirty="0"/>
              <a:t>Genotype Predictions</a:t>
            </a:r>
          </a:p>
        </p:txBody>
      </p:sp>
      <p:sp>
        <p:nvSpPr>
          <p:cNvPr id="71" name="TextBox 70"/>
          <p:cNvSpPr txBox="1"/>
          <p:nvPr/>
        </p:nvSpPr>
        <p:spPr>
          <a:xfrm rot="5400000">
            <a:off x="11170614" y="3721685"/>
            <a:ext cx="343364" cy="369332"/>
          </a:xfrm>
          <a:prstGeom prst="rect">
            <a:avLst/>
          </a:prstGeom>
          <a:noFill/>
        </p:spPr>
        <p:txBody>
          <a:bodyPr wrap="none" rtlCol="0">
            <a:spAutoFit/>
          </a:bodyPr>
          <a:lstStyle/>
          <a:p>
            <a:r>
              <a:rPr lang="en-US" dirty="0"/>
              <a:t>…</a:t>
            </a:r>
          </a:p>
        </p:txBody>
      </p:sp>
      <p:sp>
        <p:nvSpPr>
          <p:cNvPr id="72" name="TextBox 71"/>
          <p:cNvSpPr txBox="1"/>
          <p:nvPr/>
        </p:nvSpPr>
        <p:spPr>
          <a:xfrm rot="5400000">
            <a:off x="11165359" y="5114305"/>
            <a:ext cx="343364" cy="369332"/>
          </a:xfrm>
          <a:prstGeom prst="rect">
            <a:avLst/>
          </a:prstGeom>
          <a:noFill/>
        </p:spPr>
        <p:txBody>
          <a:bodyPr wrap="none" rtlCol="0">
            <a:spAutoFit/>
          </a:bodyPr>
          <a:lstStyle/>
          <a:p>
            <a:r>
              <a:rPr lang="en-US" dirty="0"/>
              <a:t>…</a:t>
            </a:r>
          </a:p>
        </p:txBody>
      </p:sp>
      <p:sp>
        <p:nvSpPr>
          <p:cNvPr id="73" name="TextBox 72"/>
          <p:cNvSpPr txBox="1"/>
          <p:nvPr/>
        </p:nvSpPr>
        <p:spPr>
          <a:xfrm rot="5400000">
            <a:off x="11738174" y="3732194"/>
            <a:ext cx="343364" cy="369332"/>
          </a:xfrm>
          <a:prstGeom prst="rect">
            <a:avLst/>
          </a:prstGeom>
          <a:noFill/>
        </p:spPr>
        <p:txBody>
          <a:bodyPr wrap="none" rtlCol="0">
            <a:spAutoFit/>
          </a:bodyPr>
          <a:lstStyle/>
          <a:p>
            <a:r>
              <a:rPr lang="en-US" dirty="0"/>
              <a:t>…</a:t>
            </a:r>
          </a:p>
        </p:txBody>
      </p:sp>
      <p:sp>
        <p:nvSpPr>
          <p:cNvPr id="74" name="TextBox 73"/>
          <p:cNvSpPr txBox="1"/>
          <p:nvPr/>
        </p:nvSpPr>
        <p:spPr>
          <a:xfrm rot="5400000">
            <a:off x="11732919" y="5124814"/>
            <a:ext cx="343364" cy="369332"/>
          </a:xfrm>
          <a:prstGeom prst="rect">
            <a:avLst/>
          </a:prstGeom>
          <a:noFill/>
        </p:spPr>
        <p:txBody>
          <a:bodyPr wrap="none" rtlCol="0">
            <a:spAutoFit/>
          </a:bodyPr>
          <a:lstStyle/>
          <a:p>
            <a:r>
              <a:rPr lang="en-US" dirty="0"/>
              <a:t>…</a:t>
            </a:r>
          </a:p>
        </p:txBody>
      </p:sp>
      <p:sp>
        <p:nvSpPr>
          <p:cNvPr id="75" name="TextBox 74"/>
          <p:cNvSpPr txBox="1"/>
          <p:nvPr/>
        </p:nvSpPr>
        <p:spPr>
          <a:xfrm rot="5400000">
            <a:off x="12200626" y="3742704"/>
            <a:ext cx="343364" cy="369332"/>
          </a:xfrm>
          <a:prstGeom prst="rect">
            <a:avLst/>
          </a:prstGeom>
          <a:noFill/>
        </p:spPr>
        <p:txBody>
          <a:bodyPr wrap="none" rtlCol="0">
            <a:spAutoFit/>
          </a:bodyPr>
          <a:lstStyle/>
          <a:p>
            <a:r>
              <a:rPr lang="en-US" dirty="0"/>
              <a:t>…</a:t>
            </a:r>
          </a:p>
        </p:txBody>
      </p:sp>
      <p:sp>
        <p:nvSpPr>
          <p:cNvPr id="76" name="TextBox 75"/>
          <p:cNvSpPr txBox="1"/>
          <p:nvPr/>
        </p:nvSpPr>
        <p:spPr>
          <a:xfrm rot="5400000">
            <a:off x="12195371" y="5135324"/>
            <a:ext cx="343364" cy="369332"/>
          </a:xfrm>
          <a:prstGeom prst="rect">
            <a:avLst/>
          </a:prstGeom>
          <a:noFill/>
        </p:spPr>
        <p:txBody>
          <a:bodyPr wrap="none" rtlCol="0">
            <a:spAutoFit/>
          </a:bodyPr>
          <a:lstStyle/>
          <a:p>
            <a:r>
              <a:rPr lang="en-US" dirty="0"/>
              <a:t>…</a:t>
            </a:r>
          </a:p>
        </p:txBody>
      </p:sp>
      <p:sp>
        <p:nvSpPr>
          <p:cNvPr id="77" name="TextBox 76"/>
          <p:cNvSpPr txBox="1"/>
          <p:nvPr/>
        </p:nvSpPr>
        <p:spPr>
          <a:xfrm rot="5400000">
            <a:off x="12726147" y="3742704"/>
            <a:ext cx="343364" cy="369332"/>
          </a:xfrm>
          <a:prstGeom prst="rect">
            <a:avLst/>
          </a:prstGeom>
          <a:noFill/>
        </p:spPr>
        <p:txBody>
          <a:bodyPr wrap="none" rtlCol="0">
            <a:spAutoFit/>
          </a:bodyPr>
          <a:lstStyle/>
          <a:p>
            <a:r>
              <a:rPr lang="en-US" dirty="0"/>
              <a:t>…</a:t>
            </a:r>
          </a:p>
        </p:txBody>
      </p:sp>
      <p:sp>
        <p:nvSpPr>
          <p:cNvPr id="78" name="TextBox 77"/>
          <p:cNvSpPr txBox="1"/>
          <p:nvPr/>
        </p:nvSpPr>
        <p:spPr>
          <a:xfrm rot="5400000">
            <a:off x="12720892" y="5135324"/>
            <a:ext cx="343364" cy="369332"/>
          </a:xfrm>
          <a:prstGeom prst="rect">
            <a:avLst/>
          </a:prstGeom>
          <a:noFill/>
        </p:spPr>
        <p:txBody>
          <a:bodyPr wrap="none" rtlCol="0">
            <a:spAutoFit/>
          </a:bodyPr>
          <a:lstStyle/>
          <a:p>
            <a:r>
              <a:rPr lang="en-US" dirty="0"/>
              <a:t>…</a:t>
            </a:r>
          </a:p>
        </p:txBody>
      </p:sp>
      <p:sp>
        <p:nvSpPr>
          <p:cNvPr id="79" name="TextBox 78"/>
          <p:cNvSpPr txBox="1"/>
          <p:nvPr/>
        </p:nvSpPr>
        <p:spPr>
          <a:xfrm rot="5400000">
            <a:off x="13251658" y="3732194"/>
            <a:ext cx="343364" cy="369332"/>
          </a:xfrm>
          <a:prstGeom prst="rect">
            <a:avLst/>
          </a:prstGeom>
          <a:noFill/>
        </p:spPr>
        <p:txBody>
          <a:bodyPr wrap="none" rtlCol="0">
            <a:spAutoFit/>
          </a:bodyPr>
          <a:lstStyle/>
          <a:p>
            <a:r>
              <a:rPr lang="en-US" dirty="0"/>
              <a:t>…</a:t>
            </a:r>
          </a:p>
        </p:txBody>
      </p:sp>
      <p:sp>
        <p:nvSpPr>
          <p:cNvPr id="80" name="TextBox 79"/>
          <p:cNvSpPr txBox="1"/>
          <p:nvPr/>
        </p:nvSpPr>
        <p:spPr>
          <a:xfrm rot="5400000">
            <a:off x="13246403" y="5124814"/>
            <a:ext cx="343364" cy="369332"/>
          </a:xfrm>
          <a:prstGeom prst="rect">
            <a:avLst/>
          </a:prstGeom>
          <a:noFill/>
        </p:spPr>
        <p:txBody>
          <a:bodyPr wrap="none" rtlCol="0">
            <a:spAutoFit/>
          </a:bodyPr>
          <a:lstStyle/>
          <a:p>
            <a:r>
              <a:rPr lang="en-US" dirty="0"/>
              <a:t>…</a:t>
            </a:r>
          </a:p>
        </p:txBody>
      </p:sp>
      <p:sp>
        <p:nvSpPr>
          <p:cNvPr id="81" name="TextBox 80"/>
          <p:cNvSpPr txBox="1"/>
          <p:nvPr/>
        </p:nvSpPr>
        <p:spPr>
          <a:xfrm rot="5400000">
            <a:off x="13814620" y="3732192"/>
            <a:ext cx="343364" cy="369332"/>
          </a:xfrm>
          <a:prstGeom prst="rect">
            <a:avLst/>
          </a:prstGeom>
          <a:noFill/>
        </p:spPr>
        <p:txBody>
          <a:bodyPr wrap="none" rtlCol="0">
            <a:spAutoFit/>
          </a:bodyPr>
          <a:lstStyle/>
          <a:p>
            <a:r>
              <a:rPr lang="en-US" dirty="0"/>
              <a:t>…</a:t>
            </a:r>
          </a:p>
        </p:txBody>
      </p:sp>
      <p:sp>
        <p:nvSpPr>
          <p:cNvPr id="82" name="TextBox 81"/>
          <p:cNvSpPr txBox="1"/>
          <p:nvPr/>
        </p:nvSpPr>
        <p:spPr>
          <a:xfrm rot="5400000">
            <a:off x="13809365" y="5124812"/>
            <a:ext cx="343364" cy="369332"/>
          </a:xfrm>
          <a:prstGeom prst="rect">
            <a:avLst/>
          </a:prstGeom>
          <a:noFill/>
        </p:spPr>
        <p:txBody>
          <a:bodyPr wrap="none" rtlCol="0">
            <a:spAutoFit/>
          </a:bodyPr>
          <a:lstStyle/>
          <a:p>
            <a:r>
              <a:rPr lang="en-US" dirty="0"/>
              <a:t>…</a:t>
            </a:r>
          </a:p>
        </p:txBody>
      </p:sp>
      <p:sp>
        <p:nvSpPr>
          <p:cNvPr id="83" name="Oval 82"/>
          <p:cNvSpPr/>
          <p:nvPr/>
        </p:nvSpPr>
        <p:spPr>
          <a:xfrm>
            <a:off x="15445748" y="2839332"/>
            <a:ext cx="325821" cy="1681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5445748" y="3111451"/>
            <a:ext cx="325821" cy="1681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5709116" y="2786063"/>
            <a:ext cx="1932645" cy="276999"/>
          </a:xfrm>
          <a:prstGeom prst="rect">
            <a:avLst/>
          </a:prstGeom>
          <a:noFill/>
        </p:spPr>
        <p:txBody>
          <a:bodyPr wrap="none" rtlCol="0">
            <a:spAutoFit/>
          </a:bodyPr>
          <a:lstStyle/>
          <a:p>
            <a:pPr algn="ctr"/>
            <a:r>
              <a:rPr lang="en-US" sz="1200" dirty="0"/>
              <a:t>Positive extreme expression</a:t>
            </a:r>
          </a:p>
        </p:txBody>
      </p:sp>
      <p:sp>
        <p:nvSpPr>
          <p:cNvPr id="87" name="TextBox 86"/>
          <p:cNvSpPr txBox="1"/>
          <p:nvPr/>
        </p:nvSpPr>
        <p:spPr>
          <a:xfrm>
            <a:off x="15708763" y="3044602"/>
            <a:ext cx="1996252" cy="276999"/>
          </a:xfrm>
          <a:prstGeom prst="rect">
            <a:avLst/>
          </a:prstGeom>
          <a:noFill/>
        </p:spPr>
        <p:txBody>
          <a:bodyPr wrap="none" rtlCol="0">
            <a:spAutoFit/>
          </a:bodyPr>
          <a:lstStyle/>
          <a:p>
            <a:pPr algn="ctr"/>
            <a:r>
              <a:rPr lang="en-US" sz="1200" dirty="0"/>
              <a:t>Negative extreme expression</a:t>
            </a:r>
          </a:p>
        </p:txBody>
      </p:sp>
      <p:sp>
        <p:nvSpPr>
          <p:cNvPr id="97" name="Rectangle 96"/>
          <p:cNvSpPr/>
          <p:nvPr/>
        </p:nvSpPr>
        <p:spPr>
          <a:xfrm>
            <a:off x="10387310" y="8311607"/>
            <a:ext cx="4468061" cy="3659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rot="18014776">
            <a:off x="10854742" y="8618900"/>
            <a:ext cx="845681" cy="276999"/>
          </a:xfrm>
          <a:prstGeom prst="rect">
            <a:avLst/>
          </a:prstGeom>
          <a:noFill/>
        </p:spPr>
        <p:txBody>
          <a:bodyPr wrap="none" rtlCol="0">
            <a:spAutoFit/>
          </a:bodyPr>
          <a:lstStyle/>
          <a:p>
            <a:r>
              <a:rPr lang="en-US" sz="1200" dirty="0"/>
              <a:t>rs7274244</a:t>
            </a:r>
          </a:p>
        </p:txBody>
      </p:sp>
      <p:sp>
        <p:nvSpPr>
          <p:cNvPr id="104" name="TextBox 103"/>
          <p:cNvSpPr txBox="1"/>
          <p:nvPr/>
        </p:nvSpPr>
        <p:spPr>
          <a:xfrm>
            <a:off x="15824177" y="8620124"/>
            <a:ext cx="681597" cy="338554"/>
          </a:xfrm>
          <a:prstGeom prst="rect">
            <a:avLst/>
          </a:prstGeom>
          <a:noFill/>
        </p:spPr>
        <p:txBody>
          <a:bodyPr wrap="none" rtlCol="0">
            <a:spAutoFit/>
          </a:bodyPr>
          <a:lstStyle/>
          <a:p>
            <a:pPr algn="ctr"/>
            <a:r>
              <a:rPr lang="en-US" sz="1600" dirty="0"/>
              <a:t>Name</a:t>
            </a:r>
          </a:p>
        </p:txBody>
      </p:sp>
      <p:sp>
        <p:nvSpPr>
          <p:cNvPr id="105" name="TextBox 104"/>
          <p:cNvSpPr txBox="1"/>
          <p:nvPr/>
        </p:nvSpPr>
        <p:spPr>
          <a:xfrm>
            <a:off x="15934326" y="9825888"/>
            <a:ext cx="471604" cy="307777"/>
          </a:xfrm>
          <a:prstGeom prst="rect">
            <a:avLst/>
          </a:prstGeom>
          <a:noFill/>
        </p:spPr>
        <p:txBody>
          <a:bodyPr wrap="none" rtlCol="0">
            <a:spAutoFit/>
          </a:bodyPr>
          <a:lstStyle/>
          <a:p>
            <a:r>
              <a:rPr lang="en-US" sz="1400" dirty="0"/>
              <a:t>Bob</a:t>
            </a:r>
            <a:endParaRPr lang="en-US" sz="1400" i="1" dirty="0"/>
          </a:p>
        </p:txBody>
      </p:sp>
      <p:sp>
        <p:nvSpPr>
          <p:cNvPr id="106" name="TextBox 105"/>
          <p:cNvSpPr txBox="1"/>
          <p:nvPr/>
        </p:nvSpPr>
        <p:spPr>
          <a:xfrm>
            <a:off x="15910526" y="10096996"/>
            <a:ext cx="537327" cy="307777"/>
          </a:xfrm>
          <a:prstGeom prst="rect">
            <a:avLst/>
          </a:prstGeom>
          <a:noFill/>
        </p:spPr>
        <p:txBody>
          <a:bodyPr wrap="none" rtlCol="0">
            <a:spAutoFit/>
          </a:bodyPr>
          <a:lstStyle/>
          <a:p>
            <a:r>
              <a:rPr lang="en-US" sz="1400" dirty="0"/>
              <a:t>Alice</a:t>
            </a:r>
            <a:endParaRPr lang="en-US" sz="1400" i="1" dirty="0"/>
          </a:p>
        </p:txBody>
      </p:sp>
      <p:sp>
        <p:nvSpPr>
          <p:cNvPr id="107" name="TextBox 106"/>
          <p:cNvSpPr txBox="1"/>
          <p:nvPr/>
        </p:nvSpPr>
        <p:spPr>
          <a:xfrm>
            <a:off x="15886642" y="10380265"/>
            <a:ext cx="526106" cy="307777"/>
          </a:xfrm>
          <a:prstGeom prst="rect">
            <a:avLst/>
          </a:prstGeom>
          <a:noFill/>
        </p:spPr>
        <p:txBody>
          <a:bodyPr wrap="none" rtlCol="0">
            <a:spAutoFit/>
          </a:bodyPr>
          <a:lstStyle/>
          <a:p>
            <a:r>
              <a:rPr lang="en-US" sz="1400" dirty="0"/>
              <a:t>John</a:t>
            </a:r>
          </a:p>
        </p:txBody>
      </p:sp>
      <p:sp>
        <p:nvSpPr>
          <p:cNvPr id="112" name="TextBox 111"/>
          <p:cNvSpPr txBox="1"/>
          <p:nvPr/>
        </p:nvSpPr>
        <p:spPr>
          <a:xfrm rot="5400000">
            <a:off x="16065028" y="9313692"/>
            <a:ext cx="343364" cy="369332"/>
          </a:xfrm>
          <a:prstGeom prst="rect">
            <a:avLst/>
          </a:prstGeom>
          <a:noFill/>
        </p:spPr>
        <p:txBody>
          <a:bodyPr wrap="none" rtlCol="0">
            <a:spAutoFit/>
          </a:bodyPr>
          <a:lstStyle/>
          <a:p>
            <a:r>
              <a:rPr lang="en-US" dirty="0"/>
              <a:t>…</a:t>
            </a:r>
          </a:p>
        </p:txBody>
      </p:sp>
      <p:sp>
        <p:nvSpPr>
          <p:cNvPr id="113" name="TextBox 112"/>
          <p:cNvSpPr txBox="1"/>
          <p:nvPr/>
        </p:nvSpPr>
        <p:spPr>
          <a:xfrm rot="5400000">
            <a:off x="10624096" y="10634664"/>
            <a:ext cx="343364" cy="369332"/>
          </a:xfrm>
          <a:prstGeom prst="rect">
            <a:avLst/>
          </a:prstGeom>
          <a:noFill/>
        </p:spPr>
        <p:txBody>
          <a:bodyPr wrap="none" rtlCol="0">
            <a:spAutoFit/>
          </a:bodyPr>
          <a:lstStyle/>
          <a:p>
            <a:r>
              <a:rPr lang="en-US" dirty="0"/>
              <a:t>…</a:t>
            </a:r>
          </a:p>
        </p:txBody>
      </p:sp>
      <p:sp>
        <p:nvSpPr>
          <p:cNvPr id="114" name="TextBox 113"/>
          <p:cNvSpPr txBox="1"/>
          <p:nvPr/>
        </p:nvSpPr>
        <p:spPr>
          <a:xfrm rot="18014776">
            <a:off x="12977823" y="8618900"/>
            <a:ext cx="845681" cy="276999"/>
          </a:xfrm>
          <a:prstGeom prst="rect">
            <a:avLst/>
          </a:prstGeom>
          <a:noFill/>
        </p:spPr>
        <p:txBody>
          <a:bodyPr wrap="none" rtlCol="0">
            <a:spAutoFit/>
          </a:bodyPr>
          <a:lstStyle/>
          <a:p>
            <a:r>
              <a:rPr lang="en-US" sz="1200" dirty="0"/>
              <a:t>rs6053462</a:t>
            </a:r>
          </a:p>
        </p:txBody>
      </p:sp>
      <p:cxnSp>
        <p:nvCxnSpPr>
          <p:cNvPr id="99" name="Straight Connector 98"/>
          <p:cNvCxnSpPr/>
          <p:nvPr/>
        </p:nvCxnSpPr>
        <p:spPr>
          <a:xfrm>
            <a:off x="12072499" y="8303579"/>
            <a:ext cx="0" cy="367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2565568" y="8316197"/>
            <a:ext cx="0" cy="3650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3127205" y="8316208"/>
            <a:ext cx="0" cy="364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568487" y="8311244"/>
            <a:ext cx="0" cy="3659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035105" y="8307977"/>
            <a:ext cx="0" cy="3667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3679004" y="8309116"/>
            <a:ext cx="0" cy="3649624"/>
          </a:xfrm>
          <a:prstGeom prst="line">
            <a:avLst/>
          </a:prstGeom>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rot="5400000">
            <a:off x="11191651" y="9274042"/>
            <a:ext cx="343364" cy="369332"/>
          </a:xfrm>
          <a:prstGeom prst="rect">
            <a:avLst/>
          </a:prstGeom>
          <a:noFill/>
        </p:spPr>
        <p:txBody>
          <a:bodyPr wrap="none" rtlCol="0">
            <a:spAutoFit/>
          </a:bodyPr>
          <a:lstStyle/>
          <a:p>
            <a:r>
              <a:rPr lang="en-US" dirty="0"/>
              <a:t>…</a:t>
            </a:r>
          </a:p>
        </p:txBody>
      </p:sp>
      <p:sp>
        <p:nvSpPr>
          <p:cNvPr id="135" name="TextBox 134"/>
          <p:cNvSpPr txBox="1"/>
          <p:nvPr/>
        </p:nvSpPr>
        <p:spPr>
          <a:xfrm rot="5400000">
            <a:off x="11186396" y="10634664"/>
            <a:ext cx="343364" cy="369332"/>
          </a:xfrm>
          <a:prstGeom prst="rect">
            <a:avLst/>
          </a:prstGeom>
          <a:noFill/>
        </p:spPr>
        <p:txBody>
          <a:bodyPr wrap="none" rtlCol="0">
            <a:spAutoFit/>
          </a:bodyPr>
          <a:lstStyle/>
          <a:p>
            <a:r>
              <a:rPr lang="en-US" dirty="0"/>
              <a:t>…</a:t>
            </a:r>
          </a:p>
        </p:txBody>
      </p:sp>
      <p:sp>
        <p:nvSpPr>
          <p:cNvPr id="136" name="TextBox 135"/>
          <p:cNvSpPr txBox="1"/>
          <p:nvPr/>
        </p:nvSpPr>
        <p:spPr>
          <a:xfrm rot="5400000">
            <a:off x="11759211" y="9284551"/>
            <a:ext cx="343364" cy="369332"/>
          </a:xfrm>
          <a:prstGeom prst="rect">
            <a:avLst/>
          </a:prstGeom>
          <a:noFill/>
        </p:spPr>
        <p:txBody>
          <a:bodyPr wrap="none" rtlCol="0">
            <a:spAutoFit/>
          </a:bodyPr>
          <a:lstStyle/>
          <a:p>
            <a:r>
              <a:rPr lang="en-US" dirty="0"/>
              <a:t>…</a:t>
            </a:r>
          </a:p>
        </p:txBody>
      </p:sp>
      <p:sp>
        <p:nvSpPr>
          <p:cNvPr id="137" name="TextBox 136"/>
          <p:cNvSpPr txBox="1"/>
          <p:nvPr/>
        </p:nvSpPr>
        <p:spPr>
          <a:xfrm rot="5400000">
            <a:off x="11753956" y="10634664"/>
            <a:ext cx="343364" cy="369332"/>
          </a:xfrm>
          <a:prstGeom prst="rect">
            <a:avLst/>
          </a:prstGeom>
          <a:noFill/>
        </p:spPr>
        <p:txBody>
          <a:bodyPr wrap="none" rtlCol="0">
            <a:spAutoFit/>
          </a:bodyPr>
          <a:lstStyle/>
          <a:p>
            <a:r>
              <a:rPr lang="en-US" dirty="0"/>
              <a:t>…</a:t>
            </a:r>
          </a:p>
        </p:txBody>
      </p:sp>
      <p:sp>
        <p:nvSpPr>
          <p:cNvPr id="138" name="TextBox 137"/>
          <p:cNvSpPr txBox="1"/>
          <p:nvPr/>
        </p:nvSpPr>
        <p:spPr>
          <a:xfrm rot="5400000">
            <a:off x="12221663" y="9295061"/>
            <a:ext cx="343364" cy="369332"/>
          </a:xfrm>
          <a:prstGeom prst="rect">
            <a:avLst/>
          </a:prstGeom>
          <a:noFill/>
        </p:spPr>
        <p:txBody>
          <a:bodyPr wrap="none" rtlCol="0">
            <a:spAutoFit/>
          </a:bodyPr>
          <a:lstStyle/>
          <a:p>
            <a:r>
              <a:rPr lang="en-US" dirty="0"/>
              <a:t>…</a:t>
            </a:r>
          </a:p>
        </p:txBody>
      </p:sp>
      <p:sp>
        <p:nvSpPr>
          <p:cNvPr id="139" name="TextBox 138"/>
          <p:cNvSpPr txBox="1"/>
          <p:nvPr/>
        </p:nvSpPr>
        <p:spPr>
          <a:xfrm rot="5400000">
            <a:off x="12216408" y="10634664"/>
            <a:ext cx="343364" cy="369332"/>
          </a:xfrm>
          <a:prstGeom prst="rect">
            <a:avLst/>
          </a:prstGeom>
          <a:noFill/>
        </p:spPr>
        <p:txBody>
          <a:bodyPr wrap="none" rtlCol="0">
            <a:spAutoFit/>
          </a:bodyPr>
          <a:lstStyle/>
          <a:p>
            <a:r>
              <a:rPr lang="en-US" dirty="0"/>
              <a:t>…</a:t>
            </a:r>
          </a:p>
        </p:txBody>
      </p:sp>
      <p:sp>
        <p:nvSpPr>
          <p:cNvPr id="140" name="TextBox 139"/>
          <p:cNvSpPr txBox="1"/>
          <p:nvPr/>
        </p:nvSpPr>
        <p:spPr>
          <a:xfrm rot="5400000">
            <a:off x="12747184" y="9295061"/>
            <a:ext cx="343364" cy="369332"/>
          </a:xfrm>
          <a:prstGeom prst="rect">
            <a:avLst/>
          </a:prstGeom>
          <a:noFill/>
        </p:spPr>
        <p:txBody>
          <a:bodyPr wrap="none" rtlCol="0">
            <a:spAutoFit/>
          </a:bodyPr>
          <a:lstStyle/>
          <a:p>
            <a:r>
              <a:rPr lang="en-US" dirty="0"/>
              <a:t>…</a:t>
            </a:r>
          </a:p>
        </p:txBody>
      </p:sp>
      <p:sp>
        <p:nvSpPr>
          <p:cNvPr id="141" name="TextBox 140"/>
          <p:cNvSpPr txBox="1"/>
          <p:nvPr/>
        </p:nvSpPr>
        <p:spPr>
          <a:xfrm rot="5400000">
            <a:off x="12741929" y="10634664"/>
            <a:ext cx="343364" cy="369332"/>
          </a:xfrm>
          <a:prstGeom prst="rect">
            <a:avLst/>
          </a:prstGeom>
          <a:noFill/>
        </p:spPr>
        <p:txBody>
          <a:bodyPr wrap="none" rtlCol="0">
            <a:spAutoFit/>
          </a:bodyPr>
          <a:lstStyle/>
          <a:p>
            <a:r>
              <a:rPr lang="en-US" dirty="0"/>
              <a:t>…</a:t>
            </a:r>
          </a:p>
        </p:txBody>
      </p:sp>
      <p:sp>
        <p:nvSpPr>
          <p:cNvPr id="142" name="TextBox 141"/>
          <p:cNvSpPr txBox="1"/>
          <p:nvPr/>
        </p:nvSpPr>
        <p:spPr>
          <a:xfrm rot="5400000">
            <a:off x="13272695" y="9284551"/>
            <a:ext cx="343364" cy="369332"/>
          </a:xfrm>
          <a:prstGeom prst="rect">
            <a:avLst/>
          </a:prstGeom>
          <a:noFill/>
        </p:spPr>
        <p:txBody>
          <a:bodyPr wrap="none" rtlCol="0">
            <a:spAutoFit/>
          </a:bodyPr>
          <a:lstStyle/>
          <a:p>
            <a:r>
              <a:rPr lang="en-US" dirty="0"/>
              <a:t>…</a:t>
            </a:r>
          </a:p>
        </p:txBody>
      </p:sp>
      <p:sp>
        <p:nvSpPr>
          <p:cNvPr id="143" name="TextBox 142"/>
          <p:cNvSpPr txBox="1"/>
          <p:nvPr/>
        </p:nvSpPr>
        <p:spPr>
          <a:xfrm rot="5400000">
            <a:off x="13267440" y="10634664"/>
            <a:ext cx="343364" cy="369332"/>
          </a:xfrm>
          <a:prstGeom prst="rect">
            <a:avLst/>
          </a:prstGeom>
          <a:noFill/>
        </p:spPr>
        <p:txBody>
          <a:bodyPr wrap="none" rtlCol="0">
            <a:spAutoFit/>
          </a:bodyPr>
          <a:lstStyle/>
          <a:p>
            <a:r>
              <a:rPr lang="en-US" dirty="0"/>
              <a:t>…</a:t>
            </a:r>
          </a:p>
        </p:txBody>
      </p:sp>
      <p:sp>
        <p:nvSpPr>
          <p:cNvPr id="144" name="TextBox 143"/>
          <p:cNvSpPr txBox="1"/>
          <p:nvPr/>
        </p:nvSpPr>
        <p:spPr>
          <a:xfrm rot="5400000">
            <a:off x="13835657" y="9284549"/>
            <a:ext cx="343364" cy="369332"/>
          </a:xfrm>
          <a:prstGeom prst="rect">
            <a:avLst/>
          </a:prstGeom>
          <a:noFill/>
        </p:spPr>
        <p:txBody>
          <a:bodyPr wrap="none" rtlCol="0">
            <a:spAutoFit/>
          </a:bodyPr>
          <a:lstStyle/>
          <a:p>
            <a:r>
              <a:rPr lang="en-US" dirty="0"/>
              <a:t>…</a:t>
            </a:r>
          </a:p>
        </p:txBody>
      </p:sp>
      <p:sp>
        <p:nvSpPr>
          <p:cNvPr id="145" name="TextBox 144"/>
          <p:cNvSpPr txBox="1"/>
          <p:nvPr/>
        </p:nvSpPr>
        <p:spPr>
          <a:xfrm rot="5400000">
            <a:off x="13830402" y="10634664"/>
            <a:ext cx="343364" cy="369332"/>
          </a:xfrm>
          <a:prstGeom prst="rect">
            <a:avLst/>
          </a:prstGeom>
          <a:noFill/>
        </p:spPr>
        <p:txBody>
          <a:bodyPr wrap="none" rtlCol="0">
            <a:spAutoFit/>
          </a:bodyPr>
          <a:lstStyle/>
          <a:p>
            <a:r>
              <a:rPr lang="en-US" dirty="0"/>
              <a:t>…</a:t>
            </a:r>
          </a:p>
        </p:txBody>
      </p:sp>
      <p:cxnSp>
        <p:nvCxnSpPr>
          <p:cNvPr id="108" name="Straight Connector 107"/>
          <p:cNvCxnSpPr/>
          <p:nvPr/>
        </p:nvCxnSpPr>
        <p:spPr>
          <a:xfrm>
            <a:off x="10399017" y="9145819"/>
            <a:ext cx="444151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388838" y="10053254"/>
            <a:ext cx="4467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393579" y="10614384"/>
            <a:ext cx="4457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398340" y="10345704"/>
            <a:ext cx="44437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0379354" y="9752684"/>
            <a:ext cx="4467276" cy="0"/>
          </a:xfrm>
          <a:prstGeom prst="line">
            <a:avLst/>
          </a:prstGeom>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18014776">
            <a:off x="11398957" y="8618900"/>
            <a:ext cx="845681" cy="276999"/>
          </a:xfrm>
          <a:prstGeom prst="rect">
            <a:avLst/>
          </a:prstGeom>
          <a:noFill/>
        </p:spPr>
        <p:txBody>
          <a:bodyPr wrap="none" rtlCol="0">
            <a:spAutoFit/>
          </a:bodyPr>
          <a:lstStyle/>
          <a:p>
            <a:r>
              <a:rPr lang="en-US" sz="1200" dirty="0"/>
              <a:t>rs6052708</a:t>
            </a:r>
          </a:p>
        </p:txBody>
      </p:sp>
      <p:sp>
        <p:nvSpPr>
          <p:cNvPr id="148" name="TextBox 147"/>
          <p:cNvSpPr txBox="1"/>
          <p:nvPr/>
        </p:nvSpPr>
        <p:spPr>
          <a:xfrm rot="18014776">
            <a:off x="11908707" y="8618900"/>
            <a:ext cx="845681" cy="276999"/>
          </a:xfrm>
          <a:prstGeom prst="rect">
            <a:avLst/>
          </a:prstGeom>
          <a:noFill/>
        </p:spPr>
        <p:txBody>
          <a:bodyPr wrap="none" rtlCol="0">
            <a:spAutoFit/>
          </a:bodyPr>
          <a:lstStyle/>
          <a:p>
            <a:r>
              <a:rPr lang="en-US" sz="1200" dirty="0"/>
              <a:t>rs8122783</a:t>
            </a:r>
          </a:p>
        </p:txBody>
      </p:sp>
      <p:sp>
        <p:nvSpPr>
          <p:cNvPr id="149" name="TextBox 148"/>
          <p:cNvSpPr txBox="1"/>
          <p:nvPr/>
        </p:nvSpPr>
        <p:spPr>
          <a:xfrm rot="18014776">
            <a:off x="12400203" y="8584973"/>
            <a:ext cx="924227" cy="276999"/>
          </a:xfrm>
          <a:prstGeom prst="rect">
            <a:avLst/>
          </a:prstGeom>
          <a:noFill/>
        </p:spPr>
        <p:txBody>
          <a:bodyPr wrap="none" rtlCol="0">
            <a:spAutoFit/>
          </a:bodyPr>
          <a:lstStyle/>
          <a:p>
            <a:r>
              <a:rPr lang="en-US" sz="1200" dirty="0"/>
              <a:t>rs12479581</a:t>
            </a:r>
          </a:p>
        </p:txBody>
      </p:sp>
      <p:sp>
        <p:nvSpPr>
          <p:cNvPr id="150" name="TextBox 149"/>
          <p:cNvSpPr txBox="1"/>
          <p:nvPr/>
        </p:nvSpPr>
        <p:spPr>
          <a:xfrm rot="18014776">
            <a:off x="13526007" y="8618900"/>
            <a:ext cx="845681" cy="276999"/>
          </a:xfrm>
          <a:prstGeom prst="rect">
            <a:avLst/>
          </a:prstGeom>
          <a:noFill/>
        </p:spPr>
        <p:txBody>
          <a:bodyPr wrap="none" rtlCol="0">
            <a:spAutoFit/>
          </a:bodyPr>
          <a:lstStyle/>
          <a:p>
            <a:r>
              <a:rPr lang="en-US" sz="1200" dirty="0"/>
              <a:t>rs6077023</a:t>
            </a:r>
          </a:p>
        </p:txBody>
      </p:sp>
      <p:sp>
        <p:nvSpPr>
          <p:cNvPr id="158" name="TextBox 157"/>
          <p:cNvSpPr txBox="1"/>
          <p:nvPr/>
        </p:nvSpPr>
        <p:spPr>
          <a:xfrm>
            <a:off x="11055945" y="12321417"/>
            <a:ext cx="2001895" cy="276999"/>
          </a:xfrm>
          <a:prstGeom prst="rect">
            <a:avLst/>
          </a:prstGeom>
          <a:noFill/>
        </p:spPr>
        <p:txBody>
          <a:bodyPr wrap="none" rtlCol="0">
            <a:spAutoFit/>
          </a:bodyPr>
          <a:lstStyle/>
          <a:p>
            <a:pPr algn="ctr"/>
            <a:r>
              <a:rPr lang="en-US" sz="1200" dirty="0"/>
              <a:t>Correct genotype predictions</a:t>
            </a:r>
          </a:p>
        </p:txBody>
      </p:sp>
      <p:sp>
        <p:nvSpPr>
          <p:cNvPr id="170" name="Multiply 169"/>
          <p:cNvSpPr/>
          <p:nvPr/>
        </p:nvSpPr>
        <p:spPr>
          <a:xfrm>
            <a:off x="11655495" y="10031187"/>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10560892" y="12757533"/>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10984139" y="12701695"/>
            <a:ext cx="2191818" cy="461665"/>
          </a:xfrm>
          <a:prstGeom prst="rect">
            <a:avLst/>
          </a:prstGeom>
          <a:noFill/>
        </p:spPr>
        <p:txBody>
          <a:bodyPr wrap="none" rtlCol="0">
            <a:spAutoFit/>
          </a:bodyPr>
          <a:lstStyle/>
          <a:p>
            <a:pPr algn="ctr"/>
            <a:r>
              <a:rPr lang="en-US" sz="1200" dirty="0"/>
              <a:t>Incorrect/Unavailable genotype </a:t>
            </a:r>
          </a:p>
          <a:p>
            <a:pPr algn="ctr"/>
            <a:r>
              <a:rPr lang="en-US" sz="1200" dirty="0"/>
              <a:t>prediction</a:t>
            </a:r>
          </a:p>
        </p:txBody>
      </p:sp>
      <p:sp>
        <p:nvSpPr>
          <p:cNvPr id="208" name="Rectangle 207"/>
          <p:cNvSpPr/>
          <p:nvPr/>
        </p:nvSpPr>
        <p:spPr>
          <a:xfrm>
            <a:off x="15835201" y="8343358"/>
            <a:ext cx="3819224" cy="2734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p:nvPr/>
        </p:nvCxnSpPr>
        <p:spPr>
          <a:xfrm>
            <a:off x="17520390" y="8360728"/>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18013459" y="8370072"/>
            <a:ext cx="0" cy="2703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8575096" y="8370081"/>
            <a:ext cx="0" cy="2690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7016378" y="8354781"/>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16482996" y="8344271"/>
            <a:ext cx="0" cy="2736188"/>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rot="5400000">
            <a:off x="16071987" y="10682644"/>
            <a:ext cx="343364" cy="369332"/>
          </a:xfrm>
          <a:prstGeom prst="rect">
            <a:avLst/>
          </a:prstGeom>
          <a:noFill/>
        </p:spPr>
        <p:txBody>
          <a:bodyPr wrap="none" rtlCol="0">
            <a:spAutoFit/>
          </a:bodyPr>
          <a:lstStyle/>
          <a:p>
            <a:r>
              <a:rPr lang="en-US" dirty="0"/>
              <a:t>…</a:t>
            </a:r>
          </a:p>
        </p:txBody>
      </p:sp>
      <p:cxnSp>
        <p:nvCxnSpPr>
          <p:cNvPr id="222" name="Straight Connector 221"/>
          <p:cNvCxnSpPr/>
          <p:nvPr/>
        </p:nvCxnSpPr>
        <p:spPr>
          <a:xfrm>
            <a:off x="19126895" y="8364829"/>
            <a:ext cx="0" cy="2690811"/>
          </a:xfrm>
          <a:prstGeom prst="line">
            <a:avLst/>
          </a:prstGeom>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rot="5400000">
            <a:off x="16639542" y="9305792"/>
            <a:ext cx="343364" cy="369332"/>
          </a:xfrm>
          <a:prstGeom prst="rect">
            <a:avLst/>
          </a:prstGeom>
          <a:noFill/>
        </p:spPr>
        <p:txBody>
          <a:bodyPr wrap="none" rtlCol="0">
            <a:spAutoFit/>
          </a:bodyPr>
          <a:lstStyle/>
          <a:p>
            <a:r>
              <a:rPr lang="en-US" dirty="0"/>
              <a:t>…</a:t>
            </a:r>
          </a:p>
        </p:txBody>
      </p:sp>
      <p:sp>
        <p:nvSpPr>
          <p:cNvPr id="224" name="TextBox 223"/>
          <p:cNvSpPr txBox="1"/>
          <p:nvPr/>
        </p:nvSpPr>
        <p:spPr>
          <a:xfrm rot="5400000">
            <a:off x="16634287" y="10698412"/>
            <a:ext cx="343364" cy="369332"/>
          </a:xfrm>
          <a:prstGeom prst="rect">
            <a:avLst/>
          </a:prstGeom>
          <a:noFill/>
        </p:spPr>
        <p:txBody>
          <a:bodyPr wrap="none" rtlCol="0">
            <a:spAutoFit/>
          </a:bodyPr>
          <a:lstStyle/>
          <a:p>
            <a:r>
              <a:rPr lang="en-US" dirty="0"/>
              <a:t>…</a:t>
            </a:r>
          </a:p>
        </p:txBody>
      </p:sp>
      <p:sp>
        <p:nvSpPr>
          <p:cNvPr id="225" name="TextBox 224"/>
          <p:cNvSpPr txBox="1"/>
          <p:nvPr/>
        </p:nvSpPr>
        <p:spPr>
          <a:xfrm rot="5400000">
            <a:off x="17207102" y="9316301"/>
            <a:ext cx="343364" cy="369332"/>
          </a:xfrm>
          <a:prstGeom prst="rect">
            <a:avLst/>
          </a:prstGeom>
          <a:noFill/>
        </p:spPr>
        <p:txBody>
          <a:bodyPr wrap="none" rtlCol="0">
            <a:spAutoFit/>
          </a:bodyPr>
          <a:lstStyle/>
          <a:p>
            <a:r>
              <a:rPr lang="en-US" dirty="0"/>
              <a:t>…</a:t>
            </a:r>
          </a:p>
        </p:txBody>
      </p:sp>
      <p:sp>
        <p:nvSpPr>
          <p:cNvPr id="226" name="TextBox 225"/>
          <p:cNvSpPr txBox="1"/>
          <p:nvPr/>
        </p:nvSpPr>
        <p:spPr>
          <a:xfrm rot="5400000">
            <a:off x="17201847" y="10708921"/>
            <a:ext cx="343364" cy="369332"/>
          </a:xfrm>
          <a:prstGeom prst="rect">
            <a:avLst/>
          </a:prstGeom>
          <a:noFill/>
        </p:spPr>
        <p:txBody>
          <a:bodyPr wrap="none" rtlCol="0">
            <a:spAutoFit/>
          </a:bodyPr>
          <a:lstStyle/>
          <a:p>
            <a:r>
              <a:rPr lang="en-US" dirty="0"/>
              <a:t>…</a:t>
            </a:r>
          </a:p>
        </p:txBody>
      </p:sp>
      <p:sp>
        <p:nvSpPr>
          <p:cNvPr id="227" name="TextBox 226"/>
          <p:cNvSpPr txBox="1"/>
          <p:nvPr/>
        </p:nvSpPr>
        <p:spPr>
          <a:xfrm rot="5400000">
            <a:off x="17669554" y="9326811"/>
            <a:ext cx="343364" cy="369332"/>
          </a:xfrm>
          <a:prstGeom prst="rect">
            <a:avLst/>
          </a:prstGeom>
          <a:noFill/>
        </p:spPr>
        <p:txBody>
          <a:bodyPr wrap="none" rtlCol="0">
            <a:spAutoFit/>
          </a:bodyPr>
          <a:lstStyle/>
          <a:p>
            <a:r>
              <a:rPr lang="en-US" dirty="0"/>
              <a:t>…</a:t>
            </a:r>
          </a:p>
        </p:txBody>
      </p:sp>
      <p:sp>
        <p:nvSpPr>
          <p:cNvPr id="228" name="TextBox 227"/>
          <p:cNvSpPr txBox="1"/>
          <p:nvPr/>
        </p:nvSpPr>
        <p:spPr>
          <a:xfrm rot="5400000">
            <a:off x="17664299" y="10719431"/>
            <a:ext cx="343364" cy="369332"/>
          </a:xfrm>
          <a:prstGeom prst="rect">
            <a:avLst/>
          </a:prstGeom>
          <a:noFill/>
        </p:spPr>
        <p:txBody>
          <a:bodyPr wrap="none" rtlCol="0">
            <a:spAutoFit/>
          </a:bodyPr>
          <a:lstStyle/>
          <a:p>
            <a:r>
              <a:rPr lang="en-US" dirty="0"/>
              <a:t>…</a:t>
            </a:r>
          </a:p>
        </p:txBody>
      </p:sp>
      <p:sp>
        <p:nvSpPr>
          <p:cNvPr id="229" name="TextBox 228"/>
          <p:cNvSpPr txBox="1"/>
          <p:nvPr/>
        </p:nvSpPr>
        <p:spPr>
          <a:xfrm rot="5400000">
            <a:off x="18195075" y="9326811"/>
            <a:ext cx="343364" cy="369332"/>
          </a:xfrm>
          <a:prstGeom prst="rect">
            <a:avLst/>
          </a:prstGeom>
          <a:noFill/>
        </p:spPr>
        <p:txBody>
          <a:bodyPr wrap="none" rtlCol="0">
            <a:spAutoFit/>
          </a:bodyPr>
          <a:lstStyle/>
          <a:p>
            <a:r>
              <a:rPr lang="en-US" dirty="0"/>
              <a:t>…</a:t>
            </a:r>
          </a:p>
        </p:txBody>
      </p:sp>
      <p:sp>
        <p:nvSpPr>
          <p:cNvPr id="230" name="TextBox 229"/>
          <p:cNvSpPr txBox="1"/>
          <p:nvPr/>
        </p:nvSpPr>
        <p:spPr>
          <a:xfrm rot="5400000">
            <a:off x="18189820" y="10719431"/>
            <a:ext cx="343364" cy="369332"/>
          </a:xfrm>
          <a:prstGeom prst="rect">
            <a:avLst/>
          </a:prstGeom>
          <a:noFill/>
        </p:spPr>
        <p:txBody>
          <a:bodyPr wrap="none" rtlCol="0">
            <a:spAutoFit/>
          </a:bodyPr>
          <a:lstStyle/>
          <a:p>
            <a:r>
              <a:rPr lang="en-US" dirty="0"/>
              <a:t>…</a:t>
            </a:r>
          </a:p>
        </p:txBody>
      </p:sp>
      <p:sp>
        <p:nvSpPr>
          <p:cNvPr id="231" name="TextBox 230"/>
          <p:cNvSpPr txBox="1"/>
          <p:nvPr/>
        </p:nvSpPr>
        <p:spPr>
          <a:xfrm rot="5400000">
            <a:off x="18720586" y="9316301"/>
            <a:ext cx="343364" cy="369332"/>
          </a:xfrm>
          <a:prstGeom prst="rect">
            <a:avLst/>
          </a:prstGeom>
          <a:noFill/>
        </p:spPr>
        <p:txBody>
          <a:bodyPr wrap="none" rtlCol="0">
            <a:spAutoFit/>
          </a:bodyPr>
          <a:lstStyle/>
          <a:p>
            <a:r>
              <a:rPr lang="en-US" dirty="0"/>
              <a:t>…</a:t>
            </a:r>
          </a:p>
        </p:txBody>
      </p:sp>
      <p:sp>
        <p:nvSpPr>
          <p:cNvPr id="232" name="TextBox 231"/>
          <p:cNvSpPr txBox="1"/>
          <p:nvPr/>
        </p:nvSpPr>
        <p:spPr>
          <a:xfrm rot="5400000">
            <a:off x="18715331" y="10708921"/>
            <a:ext cx="343364" cy="369332"/>
          </a:xfrm>
          <a:prstGeom prst="rect">
            <a:avLst/>
          </a:prstGeom>
          <a:noFill/>
        </p:spPr>
        <p:txBody>
          <a:bodyPr wrap="none" rtlCol="0">
            <a:spAutoFit/>
          </a:bodyPr>
          <a:lstStyle/>
          <a:p>
            <a:r>
              <a:rPr lang="en-US" dirty="0"/>
              <a:t>…</a:t>
            </a:r>
          </a:p>
        </p:txBody>
      </p:sp>
      <p:sp>
        <p:nvSpPr>
          <p:cNvPr id="233" name="TextBox 232"/>
          <p:cNvSpPr txBox="1"/>
          <p:nvPr/>
        </p:nvSpPr>
        <p:spPr>
          <a:xfrm rot="5400000">
            <a:off x="19283548" y="9316299"/>
            <a:ext cx="343364" cy="369332"/>
          </a:xfrm>
          <a:prstGeom prst="rect">
            <a:avLst/>
          </a:prstGeom>
          <a:noFill/>
        </p:spPr>
        <p:txBody>
          <a:bodyPr wrap="none" rtlCol="0">
            <a:spAutoFit/>
          </a:bodyPr>
          <a:lstStyle/>
          <a:p>
            <a:r>
              <a:rPr lang="en-US" dirty="0"/>
              <a:t>…</a:t>
            </a:r>
          </a:p>
        </p:txBody>
      </p:sp>
      <p:sp>
        <p:nvSpPr>
          <p:cNvPr id="234" name="TextBox 233"/>
          <p:cNvSpPr txBox="1"/>
          <p:nvPr/>
        </p:nvSpPr>
        <p:spPr>
          <a:xfrm rot="5400000">
            <a:off x="19278293" y="10708919"/>
            <a:ext cx="343364" cy="369332"/>
          </a:xfrm>
          <a:prstGeom prst="rect">
            <a:avLst/>
          </a:prstGeom>
          <a:noFill/>
        </p:spPr>
        <p:txBody>
          <a:bodyPr wrap="none" rtlCol="0">
            <a:spAutoFit/>
          </a:bodyPr>
          <a:lstStyle/>
          <a:p>
            <a:r>
              <a:rPr lang="en-US" dirty="0"/>
              <a:t>…</a:t>
            </a:r>
          </a:p>
        </p:txBody>
      </p:sp>
      <p:sp>
        <p:nvSpPr>
          <p:cNvPr id="264" name="TextBox 263"/>
          <p:cNvSpPr txBox="1"/>
          <p:nvPr/>
        </p:nvSpPr>
        <p:spPr>
          <a:xfrm>
            <a:off x="15841150" y="7918777"/>
            <a:ext cx="2828275" cy="369332"/>
          </a:xfrm>
          <a:prstGeom prst="rect">
            <a:avLst/>
          </a:prstGeom>
          <a:noFill/>
        </p:spPr>
        <p:txBody>
          <a:bodyPr wrap="none" rtlCol="0">
            <a:spAutoFit/>
          </a:bodyPr>
          <a:lstStyle/>
          <a:p>
            <a:pPr algn="ctr"/>
            <a:r>
              <a:rPr lang="en-US" dirty="0"/>
              <a:t>Genotype dataset + </a:t>
            </a:r>
            <a:r>
              <a:rPr lang="en-US" dirty="0" err="1"/>
              <a:t>linkings</a:t>
            </a:r>
            <a:endParaRPr lang="en-US" dirty="0"/>
          </a:p>
        </p:txBody>
      </p:sp>
      <p:cxnSp>
        <p:nvCxnSpPr>
          <p:cNvPr id="269" name="Straight Arrow Connector 268"/>
          <p:cNvCxnSpPr/>
          <p:nvPr/>
        </p:nvCxnSpPr>
        <p:spPr>
          <a:xfrm>
            <a:off x="14849643" y="9881937"/>
            <a:ext cx="962043" cy="63036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4849643" y="9937679"/>
            <a:ext cx="942757" cy="56990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flipV="1">
            <a:off x="14877716" y="10249826"/>
            <a:ext cx="931994" cy="5090"/>
          </a:xfrm>
          <a:prstGeom prst="straightConnector1">
            <a:avLst/>
          </a:prstGeom>
          <a:ln w="3492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8" name="Oval 277"/>
          <p:cNvSpPr/>
          <p:nvPr/>
        </p:nvSpPr>
        <p:spPr>
          <a:xfrm>
            <a:off x="9976009" y="2243506"/>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9" name="Oval 278"/>
          <p:cNvSpPr/>
          <p:nvPr/>
        </p:nvSpPr>
        <p:spPr>
          <a:xfrm>
            <a:off x="9985829" y="7830064"/>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80" name="Oval 279"/>
          <p:cNvSpPr/>
          <p:nvPr/>
        </p:nvSpPr>
        <p:spPr>
          <a:xfrm>
            <a:off x="15381526" y="7877961"/>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35" name="Oval 234"/>
          <p:cNvSpPr/>
          <p:nvPr/>
        </p:nvSpPr>
        <p:spPr>
          <a:xfrm>
            <a:off x="15445748" y="3383570"/>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15720465" y="3335552"/>
            <a:ext cx="1719189" cy="276999"/>
          </a:xfrm>
          <a:prstGeom prst="rect">
            <a:avLst/>
          </a:prstGeom>
          <a:noFill/>
        </p:spPr>
        <p:txBody>
          <a:bodyPr wrap="none" rtlCol="0">
            <a:spAutoFit/>
          </a:bodyPr>
          <a:lstStyle/>
          <a:p>
            <a:pPr algn="ctr"/>
            <a:r>
              <a:rPr lang="en-US" sz="1200" dirty="0"/>
              <a:t>Non-Extreme expression</a:t>
            </a:r>
          </a:p>
        </p:txBody>
      </p:sp>
      <p:sp>
        <p:nvSpPr>
          <p:cNvPr id="271" name="Multiply 270"/>
          <p:cNvSpPr/>
          <p:nvPr/>
        </p:nvSpPr>
        <p:spPr>
          <a:xfrm>
            <a:off x="11143609" y="10034345"/>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ultiply 271"/>
          <p:cNvSpPr/>
          <p:nvPr/>
        </p:nvSpPr>
        <p:spPr>
          <a:xfrm>
            <a:off x="12146443" y="9731713"/>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ultiply 273"/>
          <p:cNvSpPr/>
          <p:nvPr/>
        </p:nvSpPr>
        <p:spPr>
          <a:xfrm>
            <a:off x="12146443" y="10308117"/>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ultiply 274"/>
          <p:cNvSpPr/>
          <p:nvPr/>
        </p:nvSpPr>
        <p:spPr>
          <a:xfrm>
            <a:off x="13202130" y="9735724"/>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ultiply 275"/>
          <p:cNvSpPr/>
          <p:nvPr/>
        </p:nvSpPr>
        <p:spPr>
          <a:xfrm>
            <a:off x="13202130" y="10317251"/>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ultiply 276"/>
          <p:cNvSpPr/>
          <p:nvPr/>
        </p:nvSpPr>
        <p:spPr>
          <a:xfrm>
            <a:off x="13780620" y="10032503"/>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ultiply 282"/>
          <p:cNvSpPr/>
          <p:nvPr/>
        </p:nvSpPr>
        <p:spPr>
          <a:xfrm>
            <a:off x="12687670" y="10020916"/>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Isosceles Triangle 325"/>
          <p:cNvSpPr/>
          <p:nvPr/>
        </p:nvSpPr>
        <p:spPr>
          <a:xfrm>
            <a:off x="16598581" y="10458669"/>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Isosceles Triangle 328"/>
          <p:cNvSpPr/>
          <p:nvPr/>
        </p:nvSpPr>
        <p:spPr>
          <a:xfrm>
            <a:off x="16591859" y="10155295"/>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Isosceles Triangle 329"/>
          <p:cNvSpPr/>
          <p:nvPr/>
        </p:nvSpPr>
        <p:spPr>
          <a:xfrm>
            <a:off x="17119287" y="10458669"/>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Isosceles Triangle 330"/>
          <p:cNvSpPr/>
          <p:nvPr/>
        </p:nvSpPr>
        <p:spPr>
          <a:xfrm>
            <a:off x="19222282" y="9863463"/>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Isosceles Triangle 331"/>
          <p:cNvSpPr/>
          <p:nvPr/>
        </p:nvSpPr>
        <p:spPr>
          <a:xfrm>
            <a:off x="19202110" y="10458669"/>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Isosceles Triangle 333"/>
          <p:cNvSpPr/>
          <p:nvPr/>
        </p:nvSpPr>
        <p:spPr>
          <a:xfrm>
            <a:off x="16591859" y="9863463"/>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Isosceles Triangle 334"/>
          <p:cNvSpPr/>
          <p:nvPr/>
        </p:nvSpPr>
        <p:spPr>
          <a:xfrm>
            <a:off x="18160699" y="10458669"/>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Isosceles Triangle 335"/>
          <p:cNvSpPr/>
          <p:nvPr/>
        </p:nvSpPr>
        <p:spPr>
          <a:xfrm>
            <a:off x="18170114" y="9863463"/>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336"/>
          <p:cNvSpPr/>
          <p:nvPr/>
        </p:nvSpPr>
        <p:spPr>
          <a:xfrm>
            <a:off x="18696199" y="10148410"/>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Arrow Connector 337"/>
          <p:cNvCxnSpPr/>
          <p:nvPr/>
        </p:nvCxnSpPr>
        <p:spPr>
          <a:xfrm flipV="1">
            <a:off x="14852357" y="10257595"/>
            <a:ext cx="946734" cy="954356"/>
          </a:xfrm>
          <a:prstGeom prst="straightConnector1">
            <a:avLst/>
          </a:prstGeom>
          <a:ln w="3492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9" name="Isosceles Triangle 338"/>
          <p:cNvSpPr/>
          <p:nvPr/>
        </p:nvSpPr>
        <p:spPr>
          <a:xfrm>
            <a:off x="18696199" y="9863463"/>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Isosceles Triangle 349"/>
          <p:cNvSpPr/>
          <p:nvPr/>
        </p:nvSpPr>
        <p:spPr>
          <a:xfrm>
            <a:off x="18681405" y="10458669"/>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p:cNvSpPr/>
          <p:nvPr/>
        </p:nvSpPr>
        <p:spPr>
          <a:xfrm>
            <a:off x="17117944" y="10143658"/>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p:cNvSpPr/>
          <p:nvPr/>
        </p:nvSpPr>
        <p:spPr>
          <a:xfrm>
            <a:off x="18170114" y="10146615"/>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Isosceles Triangle 352"/>
          <p:cNvSpPr/>
          <p:nvPr/>
        </p:nvSpPr>
        <p:spPr>
          <a:xfrm>
            <a:off x="19222282" y="10151285"/>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Isosceles Triangle 353"/>
          <p:cNvSpPr/>
          <p:nvPr/>
        </p:nvSpPr>
        <p:spPr>
          <a:xfrm>
            <a:off x="17639993" y="10458669"/>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Isosceles Triangle 354"/>
          <p:cNvSpPr/>
          <p:nvPr/>
        </p:nvSpPr>
        <p:spPr>
          <a:xfrm>
            <a:off x="17644029" y="9863463"/>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Isosceles Triangle 355"/>
          <p:cNvSpPr/>
          <p:nvPr/>
        </p:nvSpPr>
        <p:spPr>
          <a:xfrm>
            <a:off x="17644029" y="10151286"/>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16466884" y="9779807"/>
            <a:ext cx="551329" cy="914401"/>
          </a:xfrm>
          <a:prstGeom prst="rect">
            <a:avLst/>
          </a:prstGeom>
          <a:noFill/>
          <a:ln w="412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p:cNvSpPr txBox="1"/>
          <p:nvPr/>
        </p:nvSpPr>
        <p:spPr>
          <a:xfrm rot="18014776">
            <a:off x="16305748" y="8654569"/>
            <a:ext cx="845681" cy="276999"/>
          </a:xfrm>
          <a:prstGeom prst="rect">
            <a:avLst/>
          </a:prstGeom>
          <a:noFill/>
        </p:spPr>
        <p:txBody>
          <a:bodyPr wrap="none" rtlCol="0">
            <a:spAutoFit/>
          </a:bodyPr>
          <a:lstStyle/>
          <a:p>
            <a:r>
              <a:rPr lang="en-US" sz="1200" dirty="0"/>
              <a:t>rs7274244</a:t>
            </a:r>
          </a:p>
        </p:txBody>
      </p:sp>
      <p:sp>
        <p:nvSpPr>
          <p:cNvPr id="256" name="TextBox 255"/>
          <p:cNvSpPr txBox="1"/>
          <p:nvPr/>
        </p:nvSpPr>
        <p:spPr>
          <a:xfrm rot="18014776">
            <a:off x="18428829" y="8654569"/>
            <a:ext cx="845681" cy="276999"/>
          </a:xfrm>
          <a:prstGeom prst="rect">
            <a:avLst/>
          </a:prstGeom>
          <a:noFill/>
        </p:spPr>
        <p:txBody>
          <a:bodyPr wrap="none" rtlCol="0">
            <a:spAutoFit/>
          </a:bodyPr>
          <a:lstStyle/>
          <a:p>
            <a:r>
              <a:rPr lang="en-US" sz="1200" dirty="0"/>
              <a:t>rs6053462</a:t>
            </a:r>
          </a:p>
        </p:txBody>
      </p:sp>
      <p:sp>
        <p:nvSpPr>
          <p:cNvPr id="257" name="TextBox 256"/>
          <p:cNvSpPr txBox="1"/>
          <p:nvPr/>
        </p:nvSpPr>
        <p:spPr>
          <a:xfrm rot="18014776">
            <a:off x="16849963" y="8654569"/>
            <a:ext cx="845681" cy="276999"/>
          </a:xfrm>
          <a:prstGeom prst="rect">
            <a:avLst/>
          </a:prstGeom>
          <a:noFill/>
        </p:spPr>
        <p:txBody>
          <a:bodyPr wrap="none" rtlCol="0">
            <a:spAutoFit/>
          </a:bodyPr>
          <a:lstStyle/>
          <a:p>
            <a:r>
              <a:rPr lang="en-US" sz="1200" dirty="0"/>
              <a:t>rs6052708</a:t>
            </a:r>
          </a:p>
        </p:txBody>
      </p:sp>
      <p:sp>
        <p:nvSpPr>
          <p:cNvPr id="258" name="TextBox 257"/>
          <p:cNvSpPr txBox="1"/>
          <p:nvPr/>
        </p:nvSpPr>
        <p:spPr>
          <a:xfrm rot="18014776">
            <a:off x="17359713" y="8654569"/>
            <a:ext cx="845681" cy="276999"/>
          </a:xfrm>
          <a:prstGeom prst="rect">
            <a:avLst/>
          </a:prstGeom>
          <a:noFill/>
        </p:spPr>
        <p:txBody>
          <a:bodyPr wrap="none" rtlCol="0">
            <a:spAutoFit/>
          </a:bodyPr>
          <a:lstStyle/>
          <a:p>
            <a:r>
              <a:rPr lang="en-US" sz="1200" dirty="0"/>
              <a:t>rs8122783</a:t>
            </a:r>
          </a:p>
        </p:txBody>
      </p:sp>
      <p:sp>
        <p:nvSpPr>
          <p:cNvPr id="259" name="TextBox 258"/>
          <p:cNvSpPr txBox="1"/>
          <p:nvPr/>
        </p:nvSpPr>
        <p:spPr>
          <a:xfrm rot="18014776">
            <a:off x="17851209" y="8620642"/>
            <a:ext cx="924227" cy="276999"/>
          </a:xfrm>
          <a:prstGeom prst="rect">
            <a:avLst/>
          </a:prstGeom>
          <a:noFill/>
        </p:spPr>
        <p:txBody>
          <a:bodyPr wrap="none" rtlCol="0">
            <a:spAutoFit/>
          </a:bodyPr>
          <a:lstStyle/>
          <a:p>
            <a:r>
              <a:rPr lang="en-US" sz="1200" dirty="0"/>
              <a:t>rs12479581</a:t>
            </a:r>
          </a:p>
        </p:txBody>
      </p:sp>
      <p:sp>
        <p:nvSpPr>
          <p:cNvPr id="260" name="TextBox 259"/>
          <p:cNvSpPr txBox="1"/>
          <p:nvPr/>
        </p:nvSpPr>
        <p:spPr>
          <a:xfrm rot="18014776">
            <a:off x="18977013" y="8654569"/>
            <a:ext cx="845681" cy="276999"/>
          </a:xfrm>
          <a:prstGeom prst="rect">
            <a:avLst/>
          </a:prstGeom>
          <a:noFill/>
        </p:spPr>
        <p:txBody>
          <a:bodyPr wrap="none" rtlCol="0">
            <a:spAutoFit/>
          </a:bodyPr>
          <a:lstStyle/>
          <a:p>
            <a:r>
              <a:rPr lang="en-US" sz="1200" dirty="0"/>
              <a:t>rs6077023</a:t>
            </a:r>
          </a:p>
        </p:txBody>
      </p:sp>
      <p:sp>
        <p:nvSpPr>
          <p:cNvPr id="261" name="Isosceles Triangle 260"/>
          <p:cNvSpPr/>
          <p:nvPr/>
        </p:nvSpPr>
        <p:spPr>
          <a:xfrm>
            <a:off x="17117944" y="9863463"/>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a:off x="11143310" y="10404204"/>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p:cNvSpPr/>
          <p:nvPr/>
        </p:nvSpPr>
        <p:spPr>
          <a:xfrm>
            <a:off x="11656746" y="10416516"/>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241"/>
          <p:cNvSpPr/>
          <p:nvPr/>
        </p:nvSpPr>
        <p:spPr>
          <a:xfrm>
            <a:off x="11656746" y="9818947"/>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p:cNvSpPr/>
          <p:nvPr/>
        </p:nvSpPr>
        <p:spPr>
          <a:xfrm>
            <a:off x="11147853" y="9822513"/>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a:off x="12688921" y="9810646"/>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Isosceles Triangle 251"/>
          <p:cNvSpPr/>
          <p:nvPr/>
        </p:nvSpPr>
        <p:spPr>
          <a:xfrm>
            <a:off x="12147694" y="10119456"/>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a:off x="12688921" y="10396183"/>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3203381" y="10103415"/>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13770738" y="9810926"/>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a:off x="13810843" y="10396463"/>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Isosceles Triangle 266"/>
          <p:cNvSpPr/>
          <p:nvPr/>
        </p:nvSpPr>
        <p:spPr>
          <a:xfrm>
            <a:off x="10562144" y="12200711"/>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Isosceles Triangle 267"/>
          <p:cNvSpPr/>
          <p:nvPr/>
        </p:nvSpPr>
        <p:spPr>
          <a:xfrm>
            <a:off x="10562144" y="12472046"/>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p:cNvSpPr txBox="1"/>
          <p:nvPr/>
        </p:nvSpPr>
        <p:spPr>
          <a:xfrm>
            <a:off x="14629282" y="6224123"/>
            <a:ext cx="601447" cy="276999"/>
          </a:xfrm>
          <a:prstGeom prst="rect">
            <a:avLst/>
          </a:prstGeom>
          <a:noFill/>
        </p:spPr>
        <p:txBody>
          <a:bodyPr wrap="none" rtlCol="0">
            <a:spAutoFit/>
          </a:bodyPr>
          <a:lstStyle/>
          <a:p>
            <a:r>
              <a:rPr lang="en-US" sz="1200" dirty="0"/>
              <a:t>ABCB1</a:t>
            </a:r>
          </a:p>
        </p:txBody>
      </p:sp>
      <p:sp>
        <p:nvSpPr>
          <p:cNvPr id="287" name="TextBox 286"/>
          <p:cNvSpPr txBox="1"/>
          <p:nvPr/>
        </p:nvSpPr>
        <p:spPr>
          <a:xfrm>
            <a:off x="14719050" y="6419689"/>
            <a:ext cx="441146" cy="276999"/>
          </a:xfrm>
          <a:prstGeom prst="rect">
            <a:avLst/>
          </a:prstGeom>
          <a:noFill/>
        </p:spPr>
        <p:txBody>
          <a:bodyPr wrap="none" rtlCol="0">
            <a:spAutoFit/>
          </a:bodyPr>
          <a:lstStyle/>
          <a:p>
            <a:r>
              <a:rPr lang="en-US" sz="1200" dirty="0"/>
              <a:t>RAB</a:t>
            </a:r>
          </a:p>
        </p:txBody>
      </p:sp>
      <p:sp>
        <p:nvSpPr>
          <p:cNvPr id="289" name="TextBox 288"/>
          <p:cNvSpPr txBox="1"/>
          <p:nvPr/>
        </p:nvSpPr>
        <p:spPr>
          <a:xfrm>
            <a:off x="14666434" y="6605689"/>
            <a:ext cx="542713" cy="276999"/>
          </a:xfrm>
          <a:prstGeom prst="rect">
            <a:avLst/>
          </a:prstGeom>
          <a:noFill/>
        </p:spPr>
        <p:txBody>
          <a:bodyPr wrap="none" rtlCol="0">
            <a:spAutoFit/>
          </a:bodyPr>
          <a:lstStyle/>
          <a:p>
            <a:r>
              <a:rPr lang="en-US" sz="1200" dirty="0"/>
              <a:t>HIST3</a:t>
            </a:r>
          </a:p>
        </p:txBody>
      </p:sp>
      <p:sp>
        <p:nvSpPr>
          <p:cNvPr id="290" name="TextBox 289"/>
          <p:cNvSpPr txBox="1"/>
          <p:nvPr/>
        </p:nvSpPr>
        <p:spPr>
          <a:xfrm>
            <a:off x="14667132" y="6809618"/>
            <a:ext cx="558166" cy="276999"/>
          </a:xfrm>
          <a:prstGeom prst="rect">
            <a:avLst/>
          </a:prstGeom>
          <a:noFill/>
        </p:spPr>
        <p:txBody>
          <a:bodyPr wrap="none" rtlCol="0">
            <a:spAutoFit/>
          </a:bodyPr>
          <a:lstStyle/>
          <a:p>
            <a:r>
              <a:rPr lang="en-US" sz="1200" dirty="0"/>
              <a:t>M6PR</a:t>
            </a:r>
          </a:p>
        </p:txBody>
      </p:sp>
      <p:sp>
        <p:nvSpPr>
          <p:cNvPr id="291" name="TextBox 290"/>
          <p:cNvSpPr txBox="1"/>
          <p:nvPr/>
        </p:nvSpPr>
        <p:spPr>
          <a:xfrm>
            <a:off x="14686342" y="7017827"/>
            <a:ext cx="516488" cy="276999"/>
          </a:xfrm>
          <a:prstGeom prst="rect">
            <a:avLst/>
          </a:prstGeom>
          <a:noFill/>
        </p:spPr>
        <p:txBody>
          <a:bodyPr wrap="none" rtlCol="0">
            <a:spAutoFit/>
          </a:bodyPr>
          <a:lstStyle/>
          <a:p>
            <a:r>
              <a:rPr lang="en-US" sz="1200" dirty="0"/>
              <a:t>RNF5</a:t>
            </a:r>
          </a:p>
        </p:txBody>
      </p:sp>
      <p:sp>
        <p:nvSpPr>
          <p:cNvPr id="292" name="TextBox 291"/>
          <p:cNvSpPr txBox="1"/>
          <p:nvPr/>
        </p:nvSpPr>
        <p:spPr>
          <a:xfrm>
            <a:off x="14578896" y="7224145"/>
            <a:ext cx="680123" cy="276999"/>
          </a:xfrm>
          <a:prstGeom prst="rect">
            <a:avLst/>
          </a:prstGeom>
          <a:noFill/>
        </p:spPr>
        <p:txBody>
          <a:bodyPr wrap="none" rtlCol="0">
            <a:spAutoFit/>
          </a:bodyPr>
          <a:lstStyle/>
          <a:p>
            <a:r>
              <a:rPr lang="en-US" sz="1200" dirty="0"/>
              <a:t>DNAJC3</a:t>
            </a:r>
          </a:p>
        </p:txBody>
      </p:sp>
      <p:sp>
        <p:nvSpPr>
          <p:cNvPr id="293" name="TextBox 292"/>
          <p:cNvSpPr txBox="1"/>
          <p:nvPr/>
        </p:nvSpPr>
        <p:spPr>
          <a:xfrm>
            <a:off x="15626962" y="6216798"/>
            <a:ext cx="845681" cy="276999"/>
          </a:xfrm>
          <a:prstGeom prst="rect">
            <a:avLst/>
          </a:prstGeom>
          <a:noFill/>
        </p:spPr>
        <p:txBody>
          <a:bodyPr wrap="none" rtlCol="0">
            <a:spAutoFit/>
          </a:bodyPr>
          <a:lstStyle/>
          <a:p>
            <a:r>
              <a:rPr lang="en-US" sz="1200" dirty="0"/>
              <a:t>rs7274244</a:t>
            </a:r>
          </a:p>
        </p:txBody>
      </p:sp>
      <p:sp>
        <p:nvSpPr>
          <p:cNvPr id="294" name="TextBox 293"/>
          <p:cNvSpPr txBox="1"/>
          <p:nvPr/>
        </p:nvSpPr>
        <p:spPr>
          <a:xfrm>
            <a:off x="15626962" y="7020055"/>
            <a:ext cx="845681" cy="276999"/>
          </a:xfrm>
          <a:prstGeom prst="rect">
            <a:avLst/>
          </a:prstGeom>
          <a:noFill/>
        </p:spPr>
        <p:txBody>
          <a:bodyPr wrap="none" rtlCol="0">
            <a:spAutoFit/>
          </a:bodyPr>
          <a:lstStyle/>
          <a:p>
            <a:r>
              <a:rPr lang="en-US" sz="1200" dirty="0"/>
              <a:t>rs6053462</a:t>
            </a:r>
          </a:p>
        </p:txBody>
      </p:sp>
      <p:sp>
        <p:nvSpPr>
          <p:cNvPr id="296" name="TextBox 295"/>
          <p:cNvSpPr txBox="1"/>
          <p:nvPr/>
        </p:nvSpPr>
        <p:spPr>
          <a:xfrm>
            <a:off x="15626962" y="6414027"/>
            <a:ext cx="845681" cy="276999"/>
          </a:xfrm>
          <a:prstGeom prst="rect">
            <a:avLst/>
          </a:prstGeom>
          <a:noFill/>
        </p:spPr>
        <p:txBody>
          <a:bodyPr wrap="none" rtlCol="0">
            <a:spAutoFit/>
          </a:bodyPr>
          <a:lstStyle/>
          <a:p>
            <a:r>
              <a:rPr lang="en-US" sz="1200" dirty="0"/>
              <a:t>rs6052708</a:t>
            </a:r>
          </a:p>
        </p:txBody>
      </p:sp>
      <p:sp>
        <p:nvSpPr>
          <p:cNvPr id="297" name="TextBox 296"/>
          <p:cNvSpPr txBox="1"/>
          <p:nvPr/>
        </p:nvSpPr>
        <p:spPr>
          <a:xfrm>
            <a:off x="15626962" y="6610062"/>
            <a:ext cx="845681" cy="276999"/>
          </a:xfrm>
          <a:prstGeom prst="rect">
            <a:avLst/>
          </a:prstGeom>
          <a:noFill/>
        </p:spPr>
        <p:txBody>
          <a:bodyPr wrap="none" rtlCol="0">
            <a:spAutoFit/>
          </a:bodyPr>
          <a:lstStyle/>
          <a:p>
            <a:r>
              <a:rPr lang="en-US" sz="1200" dirty="0"/>
              <a:t>rs8122783</a:t>
            </a:r>
          </a:p>
        </p:txBody>
      </p:sp>
      <p:sp>
        <p:nvSpPr>
          <p:cNvPr id="298" name="TextBox 297"/>
          <p:cNvSpPr txBox="1"/>
          <p:nvPr/>
        </p:nvSpPr>
        <p:spPr>
          <a:xfrm>
            <a:off x="15626962" y="6814002"/>
            <a:ext cx="924227" cy="276999"/>
          </a:xfrm>
          <a:prstGeom prst="rect">
            <a:avLst/>
          </a:prstGeom>
          <a:noFill/>
        </p:spPr>
        <p:txBody>
          <a:bodyPr wrap="none" rtlCol="0">
            <a:spAutoFit/>
          </a:bodyPr>
          <a:lstStyle/>
          <a:p>
            <a:r>
              <a:rPr lang="en-US" sz="1200" dirty="0"/>
              <a:t>rs12479581</a:t>
            </a:r>
          </a:p>
        </p:txBody>
      </p:sp>
      <p:sp>
        <p:nvSpPr>
          <p:cNvPr id="299" name="TextBox 298"/>
          <p:cNvSpPr txBox="1"/>
          <p:nvPr/>
        </p:nvSpPr>
        <p:spPr>
          <a:xfrm>
            <a:off x="15626962" y="7234014"/>
            <a:ext cx="845681" cy="276999"/>
          </a:xfrm>
          <a:prstGeom prst="rect">
            <a:avLst/>
          </a:prstGeom>
          <a:noFill/>
        </p:spPr>
        <p:txBody>
          <a:bodyPr wrap="none" rtlCol="0">
            <a:spAutoFit/>
          </a:bodyPr>
          <a:lstStyle/>
          <a:p>
            <a:r>
              <a:rPr lang="en-US" sz="1200" dirty="0"/>
              <a:t>rs6077023</a:t>
            </a:r>
          </a:p>
        </p:txBody>
      </p:sp>
      <p:cxnSp>
        <p:nvCxnSpPr>
          <p:cNvPr id="4" name="Straight Arrow Connector 3"/>
          <p:cNvCxnSpPr>
            <a:stCxn id="285" idx="3"/>
            <a:endCxn id="293" idx="1"/>
          </p:cNvCxnSpPr>
          <p:nvPr/>
        </p:nvCxnSpPr>
        <p:spPr>
          <a:xfrm flipV="1">
            <a:off x="15230729" y="6355298"/>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15233718" y="6555510"/>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flipV="1">
            <a:off x="15215788" y="6756469"/>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V="1">
            <a:off x="15218777" y="6957428"/>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flipV="1">
            <a:off x="15221769" y="7158387"/>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flipV="1">
            <a:off x="15224758" y="7359346"/>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4497195" y="6196280"/>
            <a:ext cx="2127623" cy="13267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520991" y="5846769"/>
            <a:ext cx="1409104" cy="369332"/>
          </a:xfrm>
          <a:prstGeom prst="rect">
            <a:avLst/>
          </a:prstGeom>
          <a:noFill/>
        </p:spPr>
        <p:txBody>
          <a:bodyPr wrap="none" rtlCol="0">
            <a:spAutoFit/>
          </a:bodyPr>
          <a:lstStyle/>
          <a:p>
            <a:r>
              <a:rPr lang="en-US" dirty="0" err="1"/>
              <a:t>eQTL</a:t>
            </a:r>
            <a:r>
              <a:rPr lang="en-US" dirty="0"/>
              <a:t> dataset</a:t>
            </a:r>
          </a:p>
        </p:txBody>
      </p:sp>
      <p:sp>
        <p:nvSpPr>
          <p:cNvPr id="10" name="Right Brace 9"/>
          <p:cNvSpPr/>
          <p:nvPr/>
        </p:nvSpPr>
        <p:spPr>
          <a:xfrm rot="5400000">
            <a:off x="12358077" y="4171784"/>
            <a:ext cx="509955" cy="3182818"/>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Right Brace 307"/>
          <p:cNvSpPr/>
          <p:nvPr/>
        </p:nvSpPr>
        <p:spPr>
          <a:xfrm rot="5400000" flipH="1">
            <a:off x="12316158" y="6440578"/>
            <a:ext cx="603739" cy="316114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11733547" y="6281944"/>
            <a:ext cx="1758461" cy="1160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Genotype</a:t>
            </a:r>
          </a:p>
          <a:p>
            <a:pPr algn="ctr"/>
            <a:r>
              <a:rPr lang="en-US" dirty="0"/>
              <a:t>prediction</a:t>
            </a:r>
          </a:p>
        </p:txBody>
      </p:sp>
      <p:cxnSp>
        <p:nvCxnSpPr>
          <p:cNvPr id="309" name="Straight Arrow Connector 308"/>
          <p:cNvCxnSpPr>
            <a:endCxn id="13" idx="0"/>
          </p:cNvCxnSpPr>
          <p:nvPr/>
        </p:nvCxnSpPr>
        <p:spPr>
          <a:xfrm>
            <a:off x="12610433" y="5824128"/>
            <a:ext cx="2344" cy="4578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12" name="TextBox 311"/>
          <p:cNvSpPr txBox="1"/>
          <p:nvPr/>
        </p:nvSpPr>
        <p:spPr>
          <a:xfrm>
            <a:off x="10493460" y="3040783"/>
            <a:ext cx="468398" cy="338554"/>
          </a:xfrm>
          <a:prstGeom prst="rect">
            <a:avLst/>
          </a:prstGeom>
          <a:noFill/>
        </p:spPr>
        <p:txBody>
          <a:bodyPr wrap="none" rtlCol="0">
            <a:spAutoFit/>
          </a:bodyPr>
          <a:lstStyle/>
          <a:p>
            <a:pPr algn="ctr"/>
            <a:r>
              <a:rPr lang="en-US" sz="1600" dirty="0"/>
              <a:t>PID</a:t>
            </a:r>
          </a:p>
        </p:txBody>
      </p:sp>
      <p:sp>
        <p:nvSpPr>
          <p:cNvPr id="313" name="TextBox 312"/>
          <p:cNvSpPr txBox="1"/>
          <p:nvPr/>
        </p:nvSpPr>
        <p:spPr>
          <a:xfrm>
            <a:off x="10426324" y="4246547"/>
            <a:ext cx="574196" cy="307777"/>
          </a:xfrm>
          <a:prstGeom prst="rect">
            <a:avLst/>
          </a:prstGeom>
          <a:noFill/>
        </p:spPr>
        <p:txBody>
          <a:bodyPr wrap="none" rtlCol="0">
            <a:spAutoFit/>
          </a:bodyPr>
          <a:lstStyle/>
          <a:p>
            <a:r>
              <a:rPr lang="en-US" sz="1400" dirty="0"/>
              <a:t>PID-a</a:t>
            </a:r>
            <a:endParaRPr lang="en-US" sz="1400" i="1" dirty="0"/>
          </a:p>
        </p:txBody>
      </p:sp>
      <p:sp>
        <p:nvSpPr>
          <p:cNvPr id="314" name="TextBox 313"/>
          <p:cNvSpPr txBox="1"/>
          <p:nvPr/>
        </p:nvSpPr>
        <p:spPr>
          <a:xfrm>
            <a:off x="10422317" y="4517655"/>
            <a:ext cx="582211" cy="307777"/>
          </a:xfrm>
          <a:prstGeom prst="rect">
            <a:avLst/>
          </a:prstGeom>
          <a:noFill/>
        </p:spPr>
        <p:txBody>
          <a:bodyPr wrap="none" rtlCol="0">
            <a:spAutoFit/>
          </a:bodyPr>
          <a:lstStyle/>
          <a:p>
            <a:r>
              <a:rPr lang="en-US" sz="1400" dirty="0"/>
              <a:t>PID-b</a:t>
            </a:r>
            <a:endParaRPr lang="en-US" sz="1400" i="1" dirty="0"/>
          </a:p>
        </p:txBody>
      </p:sp>
      <p:sp>
        <p:nvSpPr>
          <p:cNvPr id="315" name="TextBox 314"/>
          <p:cNvSpPr txBox="1"/>
          <p:nvPr/>
        </p:nvSpPr>
        <p:spPr>
          <a:xfrm>
            <a:off x="10431935" y="4800924"/>
            <a:ext cx="562975" cy="307777"/>
          </a:xfrm>
          <a:prstGeom prst="rect">
            <a:avLst/>
          </a:prstGeom>
          <a:noFill/>
        </p:spPr>
        <p:txBody>
          <a:bodyPr wrap="none" rtlCol="0">
            <a:spAutoFit/>
          </a:bodyPr>
          <a:lstStyle/>
          <a:p>
            <a:r>
              <a:rPr lang="en-US" sz="1400" dirty="0"/>
              <a:t>PID-c</a:t>
            </a:r>
          </a:p>
        </p:txBody>
      </p:sp>
      <p:sp>
        <p:nvSpPr>
          <p:cNvPr id="316" name="TextBox 315"/>
          <p:cNvSpPr txBox="1"/>
          <p:nvPr/>
        </p:nvSpPr>
        <p:spPr>
          <a:xfrm rot="5400000">
            <a:off x="10627710" y="3734351"/>
            <a:ext cx="343364" cy="369332"/>
          </a:xfrm>
          <a:prstGeom prst="rect">
            <a:avLst/>
          </a:prstGeom>
          <a:noFill/>
        </p:spPr>
        <p:txBody>
          <a:bodyPr wrap="none" rtlCol="0">
            <a:spAutoFit/>
          </a:bodyPr>
          <a:lstStyle/>
          <a:p>
            <a:r>
              <a:rPr lang="en-US" dirty="0"/>
              <a:t>…</a:t>
            </a:r>
          </a:p>
        </p:txBody>
      </p:sp>
      <p:sp>
        <p:nvSpPr>
          <p:cNvPr id="317" name="TextBox 316"/>
          <p:cNvSpPr txBox="1"/>
          <p:nvPr/>
        </p:nvSpPr>
        <p:spPr>
          <a:xfrm>
            <a:off x="10507315" y="8568748"/>
            <a:ext cx="468398" cy="338554"/>
          </a:xfrm>
          <a:prstGeom prst="rect">
            <a:avLst/>
          </a:prstGeom>
          <a:noFill/>
        </p:spPr>
        <p:txBody>
          <a:bodyPr wrap="none" rtlCol="0">
            <a:spAutoFit/>
          </a:bodyPr>
          <a:lstStyle/>
          <a:p>
            <a:pPr algn="ctr"/>
            <a:r>
              <a:rPr lang="en-US" sz="1600" dirty="0"/>
              <a:t>PID</a:t>
            </a:r>
          </a:p>
        </p:txBody>
      </p:sp>
      <p:sp>
        <p:nvSpPr>
          <p:cNvPr id="318" name="TextBox 317"/>
          <p:cNvSpPr txBox="1"/>
          <p:nvPr/>
        </p:nvSpPr>
        <p:spPr>
          <a:xfrm>
            <a:off x="10440179" y="9774512"/>
            <a:ext cx="574196" cy="307777"/>
          </a:xfrm>
          <a:prstGeom prst="rect">
            <a:avLst/>
          </a:prstGeom>
          <a:noFill/>
        </p:spPr>
        <p:txBody>
          <a:bodyPr wrap="none" rtlCol="0">
            <a:spAutoFit/>
          </a:bodyPr>
          <a:lstStyle/>
          <a:p>
            <a:r>
              <a:rPr lang="en-US" sz="1400" dirty="0"/>
              <a:t>PID-a</a:t>
            </a:r>
            <a:endParaRPr lang="en-US" sz="1400" i="1" dirty="0"/>
          </a:p>
        </p:txBody>
      </p:sp>
      <p:sp>
        <p:nvSpPr>
          <p:cNvPr id="319" name="TextBox 318"/>
          <p:cNvSpPr txBox="1"/>
          <p:nvPr/>
        </p:nvSpPr>
        <p:spPr>
          <a:xfrm>
            <a:off x="10436172" y="10045620"/>
            <a:ext cx="582211" cy="307777"/>
          </a:xfrm>
          <a:prstGeom prst="rect">
            <a:avLst/>
          </a:prstGeom>
          <a:noFill/>
        </p:spPr>
        <p:txBody>
          <a:bodyPr wrap="none" rtlCol="0">
            <a:spAutoFit/>
          </a:bodyPr>
          <a:lstStyle/>
          <a:p>
            <a:r>
              <a:rPr lang="en-US" sz="1400" dirty="0"/>
              <a:t>PID-b</a:t>
            </a:r>
            <a:endParaRPr lang="en-US" sz="1400" i="1" dirty="0"/>
          </a:p>
        </p:txBody>
      </p:sp>
      <p:sp>
        <p:nvSpPr>
          <p:cNvPr id="320" name="TextBox 319"/>
          <p:cNvSpPr txBox="1"/>
          <p:nvPr/>
        </p:nvSpPr>
        <p:spPr>
          <a:xfrm>
            <a:off x="10445790" y="10328889"/>
            <a:ext cx="562975" cy="307777"/>
          </a:xfrm>
          <a:prstGeom prst="rect">
            <a:avLst/>
          </a:prstGeom>
          <a:noFill/>
        </p:spPr>
        <p:txBody>
          <a:bodyPr wrap="none" rtlCol="0">
            <a:spAutoFit/>
          </a:bodyPr>
          <a:lstStyle/>
          <a:p>
            <a:r>
              <a:rPr lang="en-US" sz="1400" dirty="0"/>
              <a:t>PID-c</a:t>
            </a:r>
          </a:p>
        </p:txBody>
      </p:sp>
      <p:sp>
        <p:nvSpPr>
          <p:cNvPr id="321" name="TextBox 320"/>
          <p:cNvSpPr txBox="1"/>
          <p:nvPr/>
        </p:nvSpPr>
        <p:spPr>
          <a:xfrm rot="5400000">
            <a:off x="10641565" y="9262316"/>
            <a:ext cx="343364" cy="369332"/>
          </a:xfrm>
          <a:prstGeom prst="rect">
            <a:avLst/>
          </a:prstGeom>
          <a:noFill/>
        </p:spPr>
        <p:txBody>
          <a:bodyPr wrap="none" rtlCol="0">
            <a:spAutoFit/>
          </a:bodyPr>
          <a:lstStyle/>
          <a:p>
            <a:r>
              <a:rPr lang="en-US" dirty="0"/>
              <a:t>…</a:t>
            </a:r>
          </a:p>
        </p:txBody>
      </p:sp>
      <p:sp>
        <p:nvSpPr>
          <p:cNvPr id="3" name="TextBox 2"/>
          <p:cNvSpPr txBox="1"/>
          <p:nvPr/>
        </p:nvSpPr>
        <p:spPr>
          <a:xfrm>
            <a:off x="10922001" y="2368390"/>
            <a:ext cx="772969" cy="369332"/>
          </a:xfrm>
          <a:prstGeom prst="rect">
            <a:avLst/>
          </a:prstGeom>
          <a:noFill/>
        </p:spPr>
        <p:txBody>
          <a:bodyPr wrap="none" rtlCol="0">
            <a:spAutoFit/>
          </a:bodyPr>
          <a:lstStyle/>
          <a:p>
            <a:r>
              <a:rPr lang="en-US" dirty="0"/>
              <a:t>Genes</a:t>
            </a:r>
          </a:p>
        </p:txBody>
      </p:sp>
      <p:sp>
        <p:nvSpPr>
          <p:cNvPr id="322" name="TextBox 321"/>
          <p:cNvSpPr txBox="1"/>
          <p:nvPr/>
        </p:nvSpPr>
        <p:spPr>
          <a:xfrm>
            <a:off x="11023600" y="7990257"/>
            <a:ext cx="644344" cy="369332"/>
          </a:xfrm>
          <a:prstGeom prst="rect">
            <a:avLst/>
          </a:prstGeom>
          <a:noFill/>
        </p:spPr>
        <p:txBody>
          <a:bodyPr wrap="none" rtlCol="0">
            <a:spAutoFit/>
          </a:bodyPr>
          <a:lstStyle/>
          <a:p>
            <a:r>
              <a:rPr lang="en-US" dirty="0"/>
              <a:t>SNPs</a:t>
            </a:r>
          </a:p>
        </p:txBody>
      </p:sp>
      <p:sp>
        <p:nvSpPr>
          <p:cNvPr id="323" name="TextBox 322"/>
          <p:cNvSpPr txBox="1"/>
          <p:nvPr/>
        </p:nvSpPr>
        <p:spPr>
          <a:xfrm>
            <a:off x="14225786" y="2937228"/>
            <a:ext cx="569323" cy="646331"/>
          </a:xfrm>
          <a:prstGeom prst="rect">
            <a:avLst/>
          </a:prstGeom>
          <a:noFill/>
        </p:spPr>
        <p:txBody>
          <a:bodyPr wrap="none" rtlCol="0">
            <a:spAutoFit/>
          </a:bodyPr>
          <a:lstStyle/>
          <a:p>
            <a:pPr algn="ctr"/>
            <a:r>
              <a:rPr lang="en-US" sz="1200" dirty="0"/>
              <a:t>HIV</a:t>
            </a:r>
          </a:p>
          <a:p>
            <a:pPr algn="ctr"/>
            <a:r>
              <a:rPr lang="en-US" sz="1200" dirty="0"/>
              <a:t>Status</a:t>
            </a:r>
          </a:p>
          <a:p>
            <a:pPr algn="ctr"/>
            <a:endParaRPr lang="en-US" sz="1200" dirty="0"/>
          </a:p>
        </p:txBody>
      </p:sp>
      <p:sp>
        <p:nvSpPr>
          <p:cNvPr id="324" name="TextBox 323"/>
          <p:cNvSpPr txBox="1"/>
          <p:nvPr/>
        </p:nvSpPr>
        <p:spPr>
          <a:xfrm rot="5400000">
            <a:off x="14424475" y="3748797"/>
            <a:ext cx="343364" cy="369332"/>
          </a:xfrm>
          <a:prstGeom prst="rect">
            <a:avLst/>
          </a:prstGeom>
          <a:noFill/>
        </p:spPr>
        <p:txBody>
          <a:bodyPr wrap="none" rtlCol="0">
            <a:spAutoFit/>
          </a:bodyPr>
          <a:lstStyle/>
          <a:p>
            <a:r>
              <a:rPr lang="en-US" dirty="0"/>
              <a:t>…</a:t>
            </a:r>
          </a:p>
        </p:txBody>
      </p:sp>
      <p:sp>
        <p:nvSpPr>
          <p:cNvPr id="325" name="Rectangle 324"/>
          <p:cNvSpPr/>
          <p:nvPr/>
        </p:nvSpPr>
        <p:spPr>
          <a:xfrm>
            <a:off x="14200519" y="2760186"/>
            <a:ext cx="624318" cy="2736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inus 326"/>
          <p:cNvSpPr/>
          <p:nvPr/>
        </p:nvSpPr>
        <p:spPr>
          <a:xfrm>
            <a:off x="14334388" y="4525891"/>
            <a:ext cx="377153" cy="243492"/>
          </a:xfrm>
          <a:prstGeom prst="mathMinus">
            <a:avLst/>
          </a:prstGeom>
          <a:solidFill>
            <a:schemeClr val="tx1"/>
          </a:solidFill>
          <a:ln>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p:cNvGrpSpPr/>
          <p:nvPr/>
        </p:nvGrpSpPr>
        <p:grpSpPr>
          <a:xfrm>
            <a:off x="14386186" y="4799803"/>
            <a:ext cx="257175" cy="240507"/>
            <a:chOff x="9439275" y="8908256"/>
            <a:chExt cx="257175" cy="240507"/>
          </a:xfrm>
        </p:grpSpPr>
        <p:cxnSp>
          <p:nvCxnSpPr>
            <p:cNvPr id="333" name="Straight Connector 332"/>
            <p:cNvCxnSpPr/>
            <p:nvPr/>
          </p:nvCxnSpPr>
          <p:spPr>
            <a:xfrm flipH="1">
              <a:off x="9567863" y="8908256"/>
              <a:ext cx="2381" cy="240507"/>
            </a:xfrm>
            <a:prstGeom prst="line">
              <a:avLst/>
            </a:prstGeom>
            <a:ln w="6985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9439275" y="9022556"/>
              <a:ext cx="257175" cy="0"/>
            </a:xfrm>
            <a:prstGeom prst="line">
              <a:avLst/>
            </a:prstGeom>
            <a:ln w="6985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grpSp>
      <p:grpSp>
        <p:nvGrpSpPr>
          <p:cNvPr id="341" name="Group 340"/>
          <p:cNvGrpSpPr/>
          <p:nvPr/>
        </p:nvGrpSpPr>
        <p:grpSpPr>
          <a:xfrm>
            <a:off x="14387865" y="4235807"/>
            <a:ext cx="257175" cy="240507"/>
            <a:chOff x="9439275" y="8908256"/>
            <a:chExt cx="257175" cy="240507"/>
          </a:xfrm>
        </p:grpSpPr>
        <p:cxnSp>
          <p:nvCxnSpPr>
            <p:cNvPr id="342" name="Straight Connector 341"/>
            <p:cNvCxnSpPr/>
            <p:nvPr/>
          </p:nvCxnSpPr>
          <p:spPr>
            <a:xfrm flipH="1">
              <a:off x="9567863" y="8908256"/>
              <a:ext cx="2381" cy="240507"/>
            </a:xfrm>
            <a:prstGeom prst="line">
              <a:avLst/>
            </a:prstGeom>
            <a:ln w="6985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9439275" y="9022556"/>
              <a:ext cx="257175" cy="0"/>
            </a:xfrm>
            <a:prstGeom prst="line">
              <a:avLst/>
            </a:prstGeom>
            <a:ln w="6985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grpSp>
      <p:sp>
        <p:nvSpPr>
          <p:cNvPr id="344" name="TextBox 343"/>
          <p:cNvSpPr txBox="1"/>
          <p:nvPr/>
        </p:nvSpPr>
        <p:spPr>
          <a:xfrm rot="5400000">
            <a:off x="14386266" y="5104422"/>
            <a:ext cx="340481" cy="369332"/>
          </a:xfrm>
          <a:prstGeom prst="rect">
            <a:avLst/>
          </a:prstGeom>
          <a:noFill/>
        </p:spPr>
        <p:txBody>
          <a:bodyPr wrap="square" rtlCol="0">
            <a:spAutoFit/>
          </a:bodyPr>
          <a:lstStyle/>
          <a:p>
            <a:r>
              <a:rPr lang="en-US" dirty="0"/>
              <a:t>…</a:t>
            </a:r>
          </a:p>
        </p:txBody>
      </p:sp>
      <p:sp>
        <p:nvSpPr>
          <p:cNvPr id="347" name="TextBox 346"/>
          <p:cNvSpPr txBox="1"/>
          <p:nvPr/>
        </p:nvSpPr>
        <p:spPr>
          <a:xfrm>
            <a:off x="14223206" y="8483036"/>
            <a:ext cx="569323" cy="646331"/>
          </a:xfrm>
          <a:prstGeom prst="rect">
            <a:avLst/>
          </a:prstGeom>
          <a:noFill/>
        </p:spPr>
        <p:txBody>
          <a:bodyPr wrap="none" rtlCol="0">
            <a:spAutoFit/>
          </a:bodyPr>
          <a:lstStyle/>
          <a:p>
            <a:pPr algn="ctr"/>
            <a:r>
              <a:rPr lang="en-US" sz="1200" dirty="0"/>
              <a:t>HIV</a:t>
            </a:r>
          </a:p>
          <a:p>
            <a:pPr algn="ctr"/>
            <a:r>
              <a:rPr lang="en-US" sz="1200" dirty="0"/>
              <a:t>Status</a:t>
            </a:r>
          </a:p>
          <a:p>
            <a:pPr algn="ctr"/>
            <a:endParaRPr lang="en-US" sz="1200" dirty="0"/>
          </a:p>
        </p:txBody>
      </p:sp>
      <p:sp>
        <p:nvSpPr>
          <p:cNvPr id="348" name="TextBox 347"/>
          <p:cNvSpPr txBox="1"/>
          <p:nvPr/>
        </p:nvSpPr>
        <p:spPr>
          <a:xfrm rot="5400000">
            <a:off x="14421895" y="9294605"/>
            <a:ext cx="343364" cy="369332"/>
          </a:xfrm>
          <a:prstGeom prst="rect">
            <a:avLst/>
          </a:prstGeom>
          <a:noFill/>
        </p:spPr>
        <p:txBody>
          <a:bodyPr wrap="none" rtlCol="0">
            <a:spAutoFit/>
          </a:bodyPr>
          <a:lstStyle/>
          <a:p>
            <a:r>
              <a:rPr lang="en-US" dirty="0"/>
              <a:t>…</a:t>
            </a:r>
          </a:p>
        </p:txBody>
      </p:sp>
      <p:sp>
        <p:nvSpPr>
          <p:cNvPr id="358" name="Minus 357"/>
          <p:cNvSpPr/>
          <p:nvPr/>
        </p:nvSpPr>
        <p:spPr>
          <a:xfrm>
            <a:off x="14331808" y="10071699"/>
            <a:ext cx="377153" cy="24349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358"/>
          <p:cNvGrpSpPr/>
          <p:nvPr/>
        </p:nvGrpSpPr>
        <p:grpSpPr>
          <a:xfrm>
            <a:off x="14383606" y="10359679"/>
            <a:ext cx="257175" cy="240507"/>
            <a:chOff x="9439275" y="8908256"/>
            <a:chExt cx="257175" cy="240507"/>
          </a:xfrm>
        </p:grpSpPr>
        <p:cxnSp>
          <p:nvCxnSpPr>
            <p:cNvPr id="360" name="Straight Connector 359"/>
            <p:cNvCxnSpPr/>
            <p:nvPr/>
          </p:nvCxnSpPr>
          <p:spPr>
            <a:xfrm flipH="1">
              <a:off x="9567863" y="8908256"/>
              <a:ext cx="2381" cy="240507"/>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9439275" y="9022556"/>
              <a:ext cx="257175"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2" name="Group 361"/>
          <p:cNvGrpSpPr/>
          <p:nvPr/>
        </p:nvGrpSpPr>
        <p:grpSpPr>
          <a:xfrm>
            <a:off x="14385285" y="9781615"/>
            <a:ext cx="257175" cy="240507"/>
            <a:chOff x="9439275" y="8908256"/>
            <a:chExt cx="257175" cy="240507"/>
          </a:xfrm>
        </p:grpSpPr>
        <p:cxnSp>
          <p:nvCxnSpPr>
            <p:cNvPr id="363" name="Straight Connector 362"/>
            <p:cNvCxnSpPr/>
            <p:nvPr/>
          </p:nvCxnSpPr>
          <p:spPr>
            <a:xfrm flipH="1">
              <a:off x="9567863" y="8908256"/>
              <a:ext cx="2381" cy="240507"/>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9439275" y="9022556"/>
              <a:ext cx="257175"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5" name="TextBox 364"/>
          <p:cNvSpPr txBox="1"/>
          <p:nvPr/>
        </p:nvSpPr>
        <p:spPr>
          <a:xfrm rot="5400000">
            <a:off x="14383686" y="10636105"/>
            <a:ext cx="340481" cy="369332"/>
          </a:xfrm>
          <a:prstGeom prst="rect">
            <a:avLst/>
          </a:prstGeom>
          <a:noFill/>
        </p:spPr>
        <p:txBody>
          <a:bodyPr wrap="square" rtlCol="0">
            <a:spAutoFit/>
          </a:bodyPr>
          <a:lstStyle/>
          <a:p>
            <a:r>
              <a:rPr lang="en-US" dirty="0"/>
              <a:t>…</a:t>
            </a:r>
          </a:p>
        </p:txBody>
      </p:sp>
      <p:cxnSp>
        <p:nvCxnSpPr>
          <p:cNvPr id="366" name="Straight Connector 365"/>
          <p:cNvCxnSpPr/>
          <p:nvPr/>
        </p:nvCxnSpPr>
        <p:spPr>
          <a:xfrm>
            <a:off x="10365865" y="10978423"/>
            <a:ext cx="4457790" cy="0"/>
          </a:xfrm>
          <a:prstGeom prst="line">
            <a:avLst/>
          </a:prstGeom>
        </p:spPr>
        <p:style>
          <a:lnRef idx="1">
            <a:schemeClr val="accent1"/>
          </a:lnRef>
          <a:fillRef idx="0">
            <a:schemeClr val="accent1"/>
          </a:fillRef>
          <a:effectRef idx="0">
            <a:schemeClr val="accent1"/>
          </a:effectRef>
          <a:fontRef idx="minor">
            <a:schemeClr val="tx1"/>
          </a:fontRef>
        </p:style>
      </p:cxnSp>
      <p:sp>
        <p:nvSpPr>
          <p:cNvPr id="367" name="TextBox 366"/>
          <p:cNvSpPr txBox="1"/>
          <p:nvPr/>
        </p:nvSpPr>
        <p:spPr>
          <a:xfrm>
            <a:off x="10431932" y="10998210"/>
            <a:ext cx="569387" cy="307777"/>
          </a:xfrm>
          <a:prstGeom prst="rect">
            <a:avLst/>
          </a:prstGeom>
          <a:noFill/>
        </p:spPr>
        <p:txBody>
          <a:bodyPr wrap="none" rtlCol="0">
            <a:spAutoFit/>
          </a:bodyPr>
          <a:lstStyle/>
          <a:p>
            <a:r>
              <a:rPr lang="en-US" sz="1400" dirty="0"/>
              <a:t>PID-k</a:t>
            </a:r>
          </a:p>
        </p:txBody>
      </p:sp>
      <p:sp>
        <p:nvSpPr>
          <p:cNvPr id="368" name="Multiply 367"/>
          <p:cNvSpPr/>
          <p:nvPr/>
        </p:nvSpPr>
        <p:spPr>
          <a:xfrm>
            <a:off x="12150794" y="11005311"/>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ultiply 368"/>
          <p:cNvSpPr/>
          <p:nvPr/>
        </p:nvSpPr>
        <p:spPr>
          <a:xfrm>
            <a:off x="11143608" y="11008469"/>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ultiply 369"/>
          <p:cNvSpPr/>
          <p:nvPr/>
        </p:nvSpPr>
        <p:spPr>
          <a:xfrm>
            <a:off x="13780619" y="11006627"/>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ultiply 370"/>
          <p:cNvSpPr/>
          <p:nvPr/>
        </p:nvSpPr>
        <p:spPr>
          <a:xfrm>
            <a:off x="12687669" y="10995040"/>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Isosceles Triangle 372"/>
          <p:cNvSpPr/>
          <p:nvPr/>
        </p:nvSpPr>
        <p:spPr>
          <a:xfrm>
            <a:off x="13203380" y="11077539"/>
            <a:ext cx="325821" cy="16816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14383605" y="11042855"/>
            <a:ext cx="257175" cy="240507"/>
            <a:chOff x="9439275" y="8908256"/>
            <a:chExt cx="257175" cy="240507"/>
          </a:xfrm>
        </p:grpSpPr>
        <p:cxnSp>
          <p:nvCxnSpPr>
            <p:cNvPr id="376" name="Straight Connector 375"/>
            <p:cNvCxnSpPr/>
            <p:nvPr/>
          </p:nvCxnSpPr>
          <p:spPr>
            <a:xfrm flipH="1">
              <a:off x="9567863" y="8908256"/>
              <a:ext cx="2381" cy="240507"/>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9439275" y="9022556"/>
              <a:ext cx="257175"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8" name="Straight Connector 377"/>
          <p:cNvCxnSpPr/>
          <p:nvPr/>
        </p:nvCxnSpPr>
        <p:spPr>
          <a:xfrm>
            <a:off x="10381631" y="11362055"/>
            <a:ext cx="4457790" cy="0"/>
          </a:xfrm>
          <a:prstGeom prst="line">
            <a:avLst/>
          </a:prstGeom>
        </p:spPr>
        <p:style>
          <a:lnRef idx="1">
            <a:schemeClr val="accent1"/>
          </a:lnRef>
          <a:fillRef idx="0">
            <a:schemeClr val="accent1"/>
          </a:fillRef>
          <a:effectRef idx="0">
            <a:schemeClr val="accent1"/>
          </a:effectRef>
          <a:fontRef idx="minor">
            <a:schemeClr val="tx1"/>
          </a:fontRef>
        </p:style>
      </p:cxnSp>
      <p:sp>
        <p:nvSpPr>
          <p:cNvPr id="379" name="TextBox 378"/>
          <p:cNvSpPr txBox="1"/>
          <p:nvPr/>
        </p:nvSpPr>
        <p:spPr>
          <a:xfrm rot="5400000">
            <a:off x="10687596" y="11485564"/>
            <a:ext cx="343364" cy="369332"/>
          </a:xfrm>
          <a:prstGeom prst="rect">
            <a:avLst/>
          </a:prstGeom>
          <a:noFill/>
        </p:spPr>
        <p:txBody>
          <a:bodyPr wrap="none" rtlCol="0">
            <a:spAutoFit/>
          </a:bodyPr>
          <a:lstStyle/>
          <a:p>
            <a:r>
              <a:rPr lang="en-US" dirty="0"/>
              <a:t>…</a:t>
            </a:r>
          </a:p>
        </p:txBody>
      </p:sp>
      <p:sp>
        <p:nvSpPr>
          <p:cNvPr id="380" name="TextBox 379"/>
          <p:cNvSpPr txBox="1"/>
          <p:nvPr/>
        </p:nvSpPr>
        <p:spPr>
          <a:xfrm rot="5400000">
            <a:off x="11249896" y="11485564"/>
            <a:ext cx="343364" cy="369332"/>
          </a:xfrm>
          <a:prstGeom prst="rect">
            <a:avLst/>
          </a:prstGeom>
          <a:noFill/>
        </p:spPr>
        <p:txBody>
          <a:bodyPr wrap="none" rtlCol="0">
            <a:spAutoFit/>
          </a:bodyPr>
          <a:lstStyle/>
          <a:p>
            <a:r>
              <a:rPr lang="en-US" dirty="0"/>
              <a:t>…</a:t>
            </a:r>
          </a:p>
        </p:txBody>
      </p:sp>
      <p:sp>
        <p:nvSpPr>
          <p:cNvPr id="381" name="TextBox 380"/>
          <p:cNvSpPr txBox="1"/>
          <p:nvPr/>
        </p:nvSpPr>
        <p:spPr>
          <a:xfrm rot="5400000">
            <a:off x="11817456" y="11485564"/>
            <a:ext cx="343364" cy="369332"/>
          </a:xfrm>
          <a:prstGeom prst="rect">
            <a:avLst/>
          </a:prstGeom>
          <a:noFill/>
        </p:spPr>
        <p:txBody>
          <a:bodyPr wrap="none" rtlCol="0">
            <a:spAutoFit/>
          </a:bodyPr>
          <a:lstStyle/>
          <a:p>
            <a:r>
              <a:rPr lang="en-US" dirty="0"/>
              <a:t>…</a:t>
            </a:r>
          </a:p>
        </p:txBody>
      </p:sp>
      <p:sp>
        <p:nvSpPr>
          <p:cNvPr id="382" name="TextBox 381"/>
          <p:cNvSpPr txBox="1"/>
          <p:nvPr/>
        </p:nvSpPr>
        <p:spPr>
          <a:xfrm rot="5400000">
            <a:off x="12279908" y="11485564"/>
            <a:ext cx="343364" cy="369332"/>
          </a:xfrm>
          <a:prstGeom prst="rect">
            <a:avLst/>
          </a:prstGeom>
          <a:noFill/>
        </p:spPr>
        <p:txBody>
          <a:bodyPr wrap="none" rtlCol="0">
            <a:spAutoFit/>
          </a:bodyPr>
          <a:lstStyle/>
          <a:p>
            <a:r>
              <a:rPr lang="en-US" dirty="0"/>
              <a:t>…</a:t>
            </a:r>
          </a:p>
        </p:txBody>
      </p:sp>
      <p:sp>
        <p:nvSpPr>
          <p:cNvPr id="383" name="TextBox 382"/>
          <p:cNvSpPr txBox="1"/>
          <p:nvPr/>
        </p:nvSpPr>
        <p:spPr>
          <a:xfrm rot="5400000">
            <a:off x="12805429" y="11485564"/>
            <a:ext cx="343364" cy="369332"/>
          </a:xfrm>
          <a:prstGeom prst="rect">
            <a:avLst/>
          </a:prstGeom>
          <a:noFill/>
        </p:spPr>
        <p:txBody>
          <a:bodyPr wrap="none" rtlCol="0">
            <a:spAutoFit/>
          </a:bodyPr>
          <a:lstStyle/>
          <a:p>
            <a:r>
              <a:rPr lang="en-US" dirty="0"/>
              <a:t>…</a:t>
            </a:r>
          </a:p>
        </p:txBody>
      </p:sp>
      <p:sp>
        <p:nvSpPr>
          <p:cNvPr id="384" name="TextBox 383"/>
          <p:cNvSpPr txBox="1"/>
          <p:nvPr/>
        </p:nvSpPr>
        <p:spPr>
          <a:xfrm rot="5400000">
            <a:off x="13330940" y="11485564"/>
            <a:ext cx="343364" cy="369332"/>
          </a:xfrm>
          <a:prstGeom prst="rect">
            <a:avLst/>
          </a:prstGeom>
          <a:noFill/>
        </p:spPr>
        <p:txBody>
          <a:bodyPr wrap="none" rtlCol="0">
            <a:spAutoFit/>
          </a:bodyPr>
          <a:lstStyle/>
          <a:p>
            <a:r>
              <a:rPr lang="en-US" dirty="0"/>
              <a:t>…</a:t>
            </a:r>
          </a:p>
        </p:txBody>
      </p:sp>
      <p:sp>
        <p:nvSpPr>
          <p:cNvPr id="385" name="TextBox 384"/>
          <p:cNvSpPr txBox="1"/>
          <p:nvPr/>
        </p:nvSpPr>
        <p:spPr>
          <a:xfrm rot="5400000">
            <a:off x="13893902" y="11485564"/>
            <a:ext cx="343364" cy="369332"/>
          </a:xfrm>
          <a:prstGeom prst="rect">
            <a:avLst/>
          </a:prstGeom>
          <a:noFill/>
        </p:spPr>
        <p:txBody>
          <a:bodyPr wrap="none" rtlCol="0">
            <a:spAutoFit/>
          </a:bodyPr>
          <a:lstStyle/>
          <a:p>
            <a:r>
              <a:rPr lang="en-US" dirty="0"/>
              <a:t>…</a:t>
            </a:r>
          </a:p>
        </p:txBody>
      </p:sp>
      <p:sp>
        <p:nvSpPr>
          <p:cNvPr id="386" name="TextBox 385"/>
          <p:cNvSpPr txBox="1"/>
          <p:nvPr/>
        </p:nvSpPr>
        <p:spPr>
          <a:xfrm rot="5400000">
            <a:off x="14396386" y="11487005"/>
            <a:ext cx="340481" cy="369332"/>
          </a:xfrm>
          <a:prstGeom prst="rect">
            <a:avLst/>
          </a:prstGeom>
          <a:noFill/>
        </p:spPr>
        <p:txBody>
          <a:bodyPr wrap="square" rtlCol="0">
            <a:spAutoFit/>
          </a:bodyPr>
          <a:lstStyle/>
          <a:p>
            <a:r>
              <a:rPr lang="en-US" dirty="0"/>
              <a:t>…</a:t>
            </a:r>
          </a:p>
        </p:txBody>
      </p:sp>
      <p:sp>
        <p:nvSpPr>
          <p:cNvPr id="387" name="Isosceles Triangle 386"/>
          <p:cNvSpPr/>
          <p:nvPr/>
        </p:nvSpPr>
        <p:spPr>
          <a:xfrm>
            <a:off x="11656746" y="11102316"/>
            <a:ext cx="325821" cy="16816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4" name="Straight Connector 393"/>
          <p:cNvCxnSpPr/>
          <p:nvPr/>
        </p:nvCxnSpPr>
        <p:spPr>
          <a:xfrm>
            <a:off x="14197164" y="8335689"/>
            <a:ext cx="0" cy="3618864"/>
          </a:xfrm>
          <a:prstGeom prst="line">
            <a:avLst/>
          </a:prstGeom>
        </p:spPr>
        <p:style>
          <a:lnRef idx="1">
            <a:schemeClr val="accent1"/>
          </a:lnRef>
          <a:fillRef idx="0">
            <a:schemeClr val="accent1"/>
          </a:fillRef>
          <a:effectRef idx="0">
            <a:schemeClr val="accent1"/>
          </a:effectRef>
          <a:fontRef idx="minor">
            <a:schemeClr val="tx1"/>
          </a:fontRef>
        </p:style>
      </p:cxnSp>
      <p:sp>
        <p:nvSpPr>
          <p:cNvPr id="5" name="Left Brace 4"/>
          <p:cNvSpPr/>
          <p:nvPr/>
        </p:nvSpPr>
        <p:spPr>
          <a:xfrm flipH="1">
            <a:off x="10900228" y="12221028"/>
            <a:ext cx="188687" cy="464458"/>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8593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774" y="-683641"/>
            <a:ext cx="10972800" cy="2667000"/>
          </a:xfrm>
        </p:spPr>
        <p:txBody>
          <a:bodyPr/>
          <a:lstStyle/>
          <a:p>
            <a:r>
              <a:rPr lang="en-US" dirty="0"/>
              <a:t>Fig </a:t>
            </a:r>
            <a:r>
              <a:rPr lang="en-US" dirty="0" smtClean="0"/>
              <a:t>S8</a:t>
            </a:r>
            <a:endParaRPr lang="en-US" dirty="0"/>
          </a:p>
        </p:txBody>
      </p:sp>
      <p:sp>
        <p:nvSpPr>
          <p:cNvPr id="4" name="Rectangle 3"/>
          <p:cNvSpPr/>
          <p:nvPr/>
        </p:nvSpPr>
        <p:spPr>
          <a:xfrm>
            <a:off x="8527081" y="1711427"/>
            <a:ext cx="3381479" cy="4532244"/>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507203" y="3420959"/>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07811" y="1115077"/>
            <a:ext cx="2761397" cy="492443"/>
          </a:xfrm>
          <a:prstGeom prst="rect">
            <a:avLst/>
          </a:prstGeom>
          <a:noFill/>
        </p:spPr>
        <p:txBody>
          <a:bodyPr wrap="none" rtlCol="0">
            <a:spAutoFit/>
          </a:bodyPr>
          <a:lstStyle/>
          <a:p>
            <a:r>
              <a:rPr lang="en-US" sz="2600" dirty="0"/>
              <a:t>Phenotype Dataset</a:t>
            </a:r>
          </a:p>
        </p:txBody>
      </p:sp>
      <p:sp>
        <p:nvSpPr>
          <p:cNvPr id="7" name="TextBox 6"/>
          <p:cNvSpPr txBox="1"/>
          <p:nvPr/>
        </p:nvSpPr>
        <p:spPr>
          <a:xfrm>
            <a:off x="8149393" y="3440839"/>
            <a:ext cx="282450" cy="584775"/>
          </a:xfrm>
          <a:prstGeom prst="rect">
            <a:avLst/>
          </a:prstGeom>
          <a:noFill/>
        </p:spPr>
        <p:txBody>
          <a:bodyPr wrap="none" rtlCol="0">
            <a:spAutoFit/>
          </a:bodyPr>
          <a:lstStyle/>
          <a:p>
            <a:r>
              <a:rPr lang="en-US" sz="3200" i="1" dirty="0"/>
              <a:t>j</a:t>
            </a:r>
          </a:p>
        </p:txBody>
      </p:sp>
      <p:sp>
        <p:nvSpPr>
          <p:cNvPr id="8" name="Rectangle 7"/>
          <p:cNvSpPr/>
          <p:nvPr/>
        </p:nvSpPr>
        <p:spPr>
          <a:xfrm>
            <a:off x="15287719" y="3406831"/>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2820145" y="3117010"/>
            <a:ext cx="1625925" cy="1172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Genotype </a:t>
            </a:r>
          </a:p>
          <a:p>
            <a:pPr algn="ctr"/>
            <a:r>
              <a:rPr lang="en-US" sz="2200" dirty="0"/>
              <a:t>Prediction</a:t>
            </a:r>
          </a:p>
        </p:txBody>
      </p:sp>
      <p:cxnSp>
        <p:nvCxnSpPr>
          <p:cNvPr id="11" name="Straight Arrow Connector 10"/>
          <p:cNvCxnSpPr>
            <a:stCxn id="5" idx="3"/>
            <a:endCxn id="9" idx="1"/>
          </p:cNvCxnSpPr>
          <p:nvPr/>
        </p:nvCxnSpPr>
        <p:spPr>
          <a:xfrm flipV="1">
            <a:off x="11906386" y="3703420"/>
            <a:ext cx="913759" cy="15713"/>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8" idx="1"/>
          </p:cNvCxnSpPr>
          <p:nvPr/>
        </p:nvCxnSpPr>
        <p:spPr>
          <a:xfrm>
            <a:off x="14446070" y="3703420"/>
            <a:ext cx="841649" cy="1585"/>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02842" y="2886522"/>
            <a:ext cx="3009157" cy="492443"/>
          </a:xfrm>
          <a:prstGeom prst="rect">
            <a:avLst/>
          </a:prstGeom>
          <a:noFill/>
        </p:spPr>
        <p:txBody>
          <a:bodyPr wrap="none" rtlCol="0">
            <a:spAutoFit/>
          </a:bodyPr>
          <a:lstStyle/>
          <a:p>
            <a:r>
              <a:rPr lang="en-US" sz="2600" dirty="0"/>
              <a:t>Predicted Genotypes</a:t>
            </a:r>
          </a:p>
        </p:txBody>
      </p:sp>
      <p:sp>
        <p:nvSpPr>
          <p:cNvPr id="18" name="Rectangle 17"/>
          <p:cNvSpPr/>
          <p:nvPr/>
        </p:nvSpPr>
        <p:spPr>
          <a:xfrm>
            <a:off x="8760712" y="8665033"/>
            <a:ext cx="3381479" cy="4532244"/>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06753" y="13271753"/>
            <a:ext cx="2625142" cy="492443"/>
          </a:xfrm>
          <a:prstGeom prst="rect">
            <a:avLst/>
          </a:prstGeom>
          <a:noFill/>
        </p:spPr>
        <p:txBody>
          <a:bodyPr wrap="none" rtlCol="0">
            <a:spAutoFit/>
          </a:bodyPr>
          <a:lstStyle/>
          <a:p>
            <a:r>
              <a:rPr lang="en-US" sz="2600" dirty="0"/>
              <a:t>Genotype Dataset</a:t>
            </a:r>
          </a:p>
        </p:txBody>
      </p:sp>
      <p:sp>
        <p:nvSpPr>
          <p:cNvPr id="27" name="Rectangle 26"/>
          <p:cNvSpPr/>
          <p:nvPr/>
        </p:nvSpPr>
        <p:spPr>
          <a:xfrm>
            <a:off x="8745282" y="12096343"/>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8" idx="2"/>
            <a:endCxn id="26" idx="0"/>
          </p:cNvCxnSpPr>
          <p:nvPr/>
        </p:nvCxnSpPr>
        <p:spPr>
          <a:xfrm flipH="1">
            <a:off x="12881184" y="4003178"/>
            <a:ext cx="4106126" cy="2823785"/>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3916112" y="8665034"/>
            <a:ext cx="1542078" cy="4659085"/>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3851430" y="13313872"/>
            <a:ext cx="1513556" cy="892552"/>
          </a:xfrm>
          <a:prstGeom prst="rect">
            <a:avLst/>
          </a:prstGeom>
          <a:noFill/>
        </p:spPr>
        <p:txBody>
          <a:bodyPr wrap="none" rtlCol="0">
            <a:spAutoFit/>
          </a:bodyPr>
          <a:lstStyle/>
          <a:p>
            <a:r>
              <a:rPr lang="en-US" sz="2600" dirty="0"/>
              <a:t>Genotype</a:t>
            </a:r>
          </a:p>
          <a:p>
            <a:r>
              <a:rPr lang="en-US" sz="2600" dirty="0"/>
              <a:t>Distances</a:t>
            </a:r>
          </a:p>
        </p:txBody>
      </p:sp>
      <p:sp>
        <p:nvSpPr>
          <p:cNvPr id="86" name="Arc 85"/>
          <p:cNvSpPr/>
          <p:nvPr/>
        </p:nvSpPr>
        <p:spPr>
          <a:xfrm flipH="1">
            <a:off x="10331270" y="7554687"/>
            <a:ext cx="3287481" cy="2177143"/>
          </a:xfrm>
          <a:prstGeom prst="arc">
            <a:avLst/>
          </a:prstGeom>
          <a:ln w="66675">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a:off x="11506928" y="7402291"/>
            <a:ext cx="3047999" cy="2569027"/>
          </a:xfrm>
          <a:prstGeom prst="arc">
            <a:avLst/>
          </a:prstGeom>
          <a:ln w="66675">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ed Rectangle 25"/>
          <p:cNvSpPr/>
          <p:nvPr/>
        </p:nvSpPr>
        <p:spPr>
          <a:xfrm>
            <a:off x="11952763" y="6826962"/>
            <a:ext cx="1856842" cy="147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Genotype </a:t>
            </a:r>
          </a:p>
          <a:p>
            <a:pPr algn="ctr"/>
            <a:r>
              <a:rPr lang="en-US" sz="2200" dirty="0"/>
              <a:t>Distance</a:t>
            </a:r>
          </a:p>
          <a:p>
            <a:pPr algn="ctr"/>
            <a:r>
              <a:rPr lang="en-US" sz="2200" dirty="0"/>
              <a:t>Computation</a:t>
            </a:r>
          </a:p>
        </p:txBody>
      </p:sp>
      <p:sp>
        <p:nvSpPr>
          <p:cNvPr id="90" name="Rectangle 89"/>
          <p:cNvSpPr/>
          <p:nvPr/>
        </p:nvSpPr>
        <p:spPr>
          <a:xfrm>
            <a:off x="17768028" y="8681707"/>
            <a:ext cx="1052472" cy="4659085"/>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3910777" y="12098843"/>
            <a:ext cx="1551375"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c 102"/>
          <p:cNvSpPr/>
          <p:nvPr/>
        </p:nvSpPr>
        <p:spPr>
          <a:xfrm flipH="1">
            <a:off x="14516023" y="7512215"/>
            <a:ext cx="2629517" cy="2177143"/>
          </a:xfrm>
          <a:prstGeom prst="arc">
            <a:avLst/>
          </a:prstGeom>
          <a:ln w="66675">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p:cNvSpPr/>
          <p:nvPr/>
        </p:nvSpPr>
        <p:spPr>
          <a:xfrm>
            <a:off x="15313879" y="7404791"/>
            <a:ext cx="3047999" cy="2569027"/>
          </a:xfrm>
          <a:prstGeom prst="arc">
            <a:avLst/>
          </a:prstGeom>
          <a:ln w="66675">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ounded Rectangle 91"/>
          <p:cNvSpPr/>
          <p:nvPr/>
        </p:nvSpPr>
        <p:spPr>
          <a:xfrm>
            <a:off x="15830822" y="6907368"/>
            <a:ext cx="1625925" cy="1172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Sort</a:t>
            </a:r>
          </a:p>
          <a:p>
            <a:pPr algn="ctr"/>
            <a:r>
              <a:rPr lang="en-US" sz="2200" dirty="0"/>
              <a:t>Distances</a:t>
            </a:r>
          </a:p>
        </p:txBody>
      </p:sp>
      <p:sp>
        <p:nvSpPr>
          <p:cNvPr id="105" name="Rectangle 104"/>
          <p:cNvSpPr/>
          <p:nvPr/>
        </p:nvSpPr>
        <p:spPr>
          <a:xfrm>
            <a:off x="17766549" y="8683584"/>
            <a:ext cx="1049312"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7766547" y="9283195"/>
            <a:ext cx="1049312"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747781" y="10584838"/>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3917130" y="10602330"/>
            <a:ext cx="1537448"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a:stCxn id="107" idx="3"/>
            <a:endCxn id="108" idx="1"/>
          </p:cNvCxnSpPr>
          <p:nvPr/>
        </p:nvCxnSpPr>
        <p:spPr>
          <a:xfrm>
            <a:off x="12146964" y="10883011"/>
            <a:ext cx="1770167" cy="1749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12164452" y="12369536"/>
            <a:ext cx="1770167" cy="1749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8" idx="3"/>
            <a:endCxn id="105" idx="1"/>
          </p:cNvCxnSpPr>
          <p:nvPr/>
        </p:nvCxnSpPr>
        <p:spPr>
          <a:xfrm flipV="1">
            <a:off x="15454579" y="8981757"/>
            <a:ext cx="2311971" cy="1918746"/>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0" idx="3"/>
            <a:endCxn id="106" idx="1"/>
          </p:cNvCxnSpPr>
          <p:nvPr/>
        </p:nvCxnSpPr>
        <p:spPr>
          <a:xfrm flipV="1">
            <a:off x="15462151" y="9581368"/>
            <a:ext cx="2304396" cy="281564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7567804" y="13361769"/>
            <a:ext cx="1513556" cy="892552"/>
          </a:xfrm>
          <a:prstGeom prst="rect">
            <a:avLst/>
          </a:prstGeom>
          <a:noFill/>
        </p:spPr>
        <p:txBody>
          <a:bodyPr wrap="none" rtlCol="0">
            <a:spAutoFit/>
          </a:bodyPr>
          <a:lstStyle/>
          <a:p>
            <a:pPr algn="ctr"/>
            <a:r>
              <a:rPr lang="en-US" sz="2600" dirty="0"/>
              <a:t>Sorted</a:t>
            </a:r>
          </a:p>
          <a:p>
            <a:pPr algn="ctr"/>
            <a:r>
              <a:rPr lang="en-US" sz="2600" dirty="0"/>
              <a:t>Distances</a:t>
            </a:r>
          </a:p>
        </p:txBody>
      </p:sp>
      <p:sp>
        <p:nvSpPr>
          <p:cNvPr id="118" name="TextBox 117"/>
          <p:cNvSpPr txBox="1"/>
          <p:nvPr/>
        </p:nvSpPr>
        <p:spPr>
          <a:xfrm>
            <a:off x="8406724" y="10578655"/>
            <a:ext cx="396262" cy="584775"/>
          </a:xfrm>
          <a:prstGeom prst="rect">
            <a:avLst/>
          </a:prstGeom>
          <a:noFill/>
        </p:spPr>
        <p:txBody>
          <a:bodyPr wrap="none" rtlCol="0">
            <a:spAutoFit/>
          </a:bodyPr>
          <a:lstStyle/>
          <a:p>
            <a:r>
              <a:rPr lang="en-US" sz="3200" i="1" dirty="0"/>
              <a:t>a</a:t>
            </a:r>
          </a:p>
        </p:txBody>
      </p:sp>
      <p:sp>
        <p:nvSpPr>
          <p:cNvPr id="120" name="TextBox 119"/>
          <p:cNvSpPr txBox="1"/>
          <p:nvPr/>
        </p:nvSpPr>
        <p:spPr>
          <a:xfrm>
            <a:off x="8319284" y="12095157"/>
            <a:ext cx="396262" cy="584775"/>
          </a:xfrm>
          <a:prstGeom prst="rect">
            <a:avLst/>
          </a:prstGeom>
          <a:noFill/>
        </p:spPr>
        <p:txBody>
          <a:bodyPr wrap="none" rtlCol="0">
            <a:spAutoFit/>
          </a:bodyPr>
          <a:lstStyle/>
          <a:p>
            <a:r>
              <a:rPr lang="en-US" sz="3200" i="1" dirty="0"/>
              <a:t>b</a:t>
            </a:r>
          </a:p>
        </p:txBody>
      </p:sp>
      <mc:AlternateContent xmlns:mc="http://schemas.openxmlformats.org/markup-compatibility/2006" xmlns:a14="http://schemas.microsoft.com/office/drawing/2010/main">
        <mc:Choice Requires="a14">
          <p:sp>
            <p:nvSpPr>
              <p:cNvPr id="125" name="Rectangle 124"/>
              <p:cNvSpPr/>
              <p:nvPr/>
            </p:nvSpPr>
            <p:spPr>
              <a:xfrm>
                <a:off x="13857159" y="10611466"/>
                <a:ext cx="1674626" cy="523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𝑑</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𝒗</m:t>
                                  </m:r>
                                </m:e>
                              </m:acc>
                            </m:e>
                            <m:sub>
                              <m:r>
                                <a:rPr lang="en-US" sz="2400">
                                  <a:latin typeface="Cambria Math" panose="02040503050406030204" pitchFamily="18" charset="0"/>
                                </a:rPr>
                                <m:t>∙,</m:t>
                              </m:r>
                              <m:r>
                                <a:rPr lang="en-US" sz="2400" b="1" i="1">
                                  <a:latin typeface="Cambria Math" panose="02040503050406030204" pitchFamily="18" charset="0"/>
                                </a:rPr>
                                <m:t>𝒋</m:t>
                              </m:r>
                            </m:sub>
                          </m:sSub>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b="1" i="1">
                                  <a:latin typeface="Cambria Math" panose="02040503050406030204" pitchFamily="18" charset="0"/>
                                </a:rPr>
                                <m:t>𝒗</m:t>
                              </m:r>
                            </m:e>
                            <m:sub>
                              <m:r>
                                <a:rPr lang="en-US" sz="2400">
                                  <a:latin typeface="Cambria Math" panose="02040503050406030204" pitchFamily="18" charset="0"/>
                                </a:rPr>
                                <m:t>∙,</m:t>
                              </m:r>
                              <m:r>
                                <a:rPr lang="en-US" sz="2400" b="1" i="1">
                                  <a:latin typeface="Cambria Math" panose="02040503050406030204" pitchFamily="18" charset="0"/>
                                </a:rPr>
                                <m:t>𝒂</m:t>
                              </m:r>
                            </m:sub>
                          </m:sSub>
                        </m:e>
                      </m:d>
                    </m:oMath>
                  </m:oMathPara>
                </a14:m>
                <a:endParaRPr lang="en-US" sz="2400" dirty="0"/>
              </a:p>
            </p:txBody>
          </p:sp>
        </mc:Choice>
        <mc:Fallback xmlns="">
          <p:sp>
            <p:nvSpPr>
              <p:cNvPr id="125" name="Rectangle 124"/>
              <p:cNvSpPr>
                <a:spLocks noRot="1" noChangeAspect="1" noMove="1" noResize="1" noEditPoints="1" noAdjustHandles="1" noChangeArrowheads="1" noChangeShapeType="1" noTextEdit="1"/>
              </p:cNvSpPr>
              <p:nvPr/>
            </p:nvSpPr>
            <p:spPr>
              <a:xfrm>
                <a:off x="5729159" y="10611466"/>
                <a:ext cx="1674626" cy="5230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p:cNvSpPr/>
              <p:nvPr/>
            </p:nvSpPr>
            <p:spPr>
              <a:xfrm>
                <a:off x="13887140" y="12140462"/>
                <a:ext cx="1675843" cy="523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𝑑</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𝒗</m:t>
                                  </m:r>
                                </m:e>
                              </m:acc>
                            </m:e>
                            <m:sub>
                              <m:r>
                                <a:rPr lang="en-US" sz="2400">
                                  <a:latin typeface="Cambria Math" panose="02040503050406030204" pitchFamily="18" charset="0"/>
                                </a:rPr>
                                <m:t>∙,</m:t>
                              </m:r>
                              <m:r>
                                <a:rPr lang="en-US" sz="2400" b="1" i="1">
                                  <a:latin typeface="Cambria Math" panose="02040503050406030204" pitchFamily="18" charset="0"/>
                                </a:rPr>
                                <m:t>𝒋</m:t>
                              </m:r>
                            </m:sub>
                          </m:sSub>
                          <m:r>
                            <a:rPr lang="en-US" sz="2400">
                              <a:latin typeface="Cambria Math" panose="02040503050406030204" pitchFamily="18" charset="0"/>
                            </a:rPr>
                            <m:t>, </m:t>
                          </m:r>
                          <m:sSub>
                            <m:sSubPr>
                              <m:ctrlPr>
                                <a:rPr lang="en-US" sz="2400" i="1">
                                  <a:latin typeface="Cambria Math" panose="02040503050406030204" pitchFamily="18" charset="0"/>
                                </a:rPr>
                              </m:ctrlPr>
                            </m:sSubPr>
                            <m:e>
                              <m:r>
                                <a:rPr lang="en-US" sz="2400" b="1" i="1">
                                  <a:latin typeface="Cambria Math" panose="02040503050406030204" pitchFamily="18" charset="0"/>
                                </a:rPr>
                                <m:t>𝒗</m:t>
                              </m:r>
                            </m:e>
                            <m:sub>
                              <m:r>
                                <a:rPr lang="en-US" sz="2400">
                                  <a:latin typeface="Cambria Math" panose="02040503050406030204" pitchFamily="18" charset="0"/>
                                </a:rPr>
                                <m:t>∙,</m:t>
                              </m:r>
                              <m:r>
                                <a:rPr lang="en-US" sz="2400" i="1">
                                  <a:latin typeface="Cambria Math" panose="02040503050406030204" pitchFamily="18" charset="0"/>
                                </a:rPr>
                                <m:t>𝑏</m:t>
                              </m:r>
                            </m:sub>
                          </m:sSub>
                        </m:e>
                      </m:d>
                    </m:oMath>
                  </m:oMathPara>
                </a14:m>
                <a:endParaRPr lang="en-US" sz="2400" dirty="0"/>
              </a:p>
            </p:txBody>
          </p:sp>
        </mc:Choice>
        <mc:Fallback xmlns="">
          <p:sp>
            <p:nvSpPr>
              <p:cNvPr id="126" name="Rectangle 125"/>
              <p:cNvSpPr>
                <a:spLocks noRot="1" noChangeAspect="1" noMove="1" noResize="1" noEditPoints="1" noAdjustHandles="1" noChangeArrowheads="1" noChangeShapeType="1" noTextEdit="1"/>
              </p:cNvSpPr>
              <p:nvPr/>
            </p:nvSpPr>
            <p:spPr>
              <a:xfrm>
                <a:off x="5759139" y="12140462"/>
                <a:ext cx="1675843" cy="52309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17909830" y="9319184"/>
                <a:ext cx="866583"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𝑗</m:t>
                          </m:r>
                          <m:r>
                            <a:rPr lang="en-US" sz="2300" i="1">
                              <a:latin typeface="Cambria Math" panose="02040503050406030204" pitchFamily="18" charset="0"/>
                            </a:rPr>
                            <m:t>,</m:t>
                          </m:r>
                          <m:d>
                            <m:dPr>
                              <m:ctrlPr>
                                <a:rPr lang="en-US" sz="2300" i="1">
                                  <a:latin typeface="Cambria Math" panose="02040503050406030204" pitchFamily="18" charset="0"/>
                                </a:rPr>
                              </m:ctrlPr>
                            </m:dPr>
                            <m:e>
                              <m:r>
                                <a:rPr lang="en-US" sz="2300" i="1">
                                  <a:latin typeface="Cambria Math" panose="02040503050406030204" pitchFamily="18" charset="0"/>
                                </a:rPr>
                                <m:t>2</m:t>
                              </m:r>
                            </m:e>
                          </m:d>
                        </m:sub>
                      </m:sSub>
                    </m:oMath>
                  </m:oMathPara>
                </a14:m>
                <a:endParaRPr lang="en-US" sz="2300" dirty="0"/>
              </a:p>
            </p:txBody>
          </p:sp>
        </mc:Choice>
        <mc:Fallback xmlns="">
          <p:sp>
            <p:nvSpPr>
              <p:cNvPr id="127" name="Rectangle 126"/>
              <p:cNvSpPr>
                <a:spLocks noRot="1" noChangeAspect="1" noMove="1" noResize="1" noEditPoints="1" noAdjustHandles="1" noChangeArrowheads="1" noChangeShapeType="1" noTextEdit="1"/>
              </p:cNvSpPr>
              <p:nvPr/>
            </p:nvSpPr>
            <p:spPr>
              <a:xfrm>
                <a:off x="9781829" y="9319184"/>
                <a:ext cx="854978" cy="479811"/>
              </a:xfrm>
              <a:prstGeom prst="rect">
                <a:avLst/>
              </a:prstGeom>
              <a:blipFill rotWithShape="0">
                <a:blip r:embed="rId6"/>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a:off x="17927319" y="8722080"/>
                <a:ext cx="861390" cy="479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𝑗</m:t>
                          </m:r>
                          <m:r>
                            <a:rPr lang="en-US" sz="2300" i="1">
                              <a:latin typeface="Cambria Math" panose="02040503050406030204" pitchFamily="18" charset="0"/>
                            </a:rPr>
                            <m:t>,</m:t>
                          </m:r>
                          <m:d>
                            <m:dPr>
                              <m:ctrlPr>
                                <a:rPr lang="en-US" sz="2300" i="1">
                                  <a:latin typeface="Cambria Math" panose="02040503050406030204" pitchFamily="18" charset="0"/>
                                </a:rPr>
                              </m:ctrlPr>
                            </m:dPr>
                            <m:e>
                              <m:r>
                                <a:rPr lang="en-US" sz="2300" i="1">
                                  <a:latin typeface="Cambria Math" panose="02040503050406030204" pitchFamily="18" charset="0"/>
                                </a:rPr>
                                <m:t>1</m:t>
                              </m:r>
                            </m:e>
                          </m:d>
                        </m:sub>
                      </m:sSub>
                    </m:oMath>
                  </m:oMathPara>
                </a14:m>
                <a:endParaRPr lang="en-US" sz="2300" dirty="0"/>
              </a:p>
            </p:txBody>
          </p:sp>
        </mc:Choice>
        <mc:Fallback xmlns="">
          <p:sp>
            <p:nvSpPr>
              <p:cNvPr id="128" name="Rectangle 127"/>
              <p:cNvSpPr>
                <a:spLocks noRot="1" noChangeAspect="1" noMove="1" noResize="1" noEditPoints="1" noAdjustHandles="1" noChangeArrowheads="1" noChangeShapeType="1" noTextEdit="1"/>
              </p:cNvSpPr>
              <p:nvPr/>
            </p:nvSpPr>
            <p:spPr>
              <a:xfrm>
                <a:off x="9799319" y="8722079"/>
                <a:ext cx="861390" cy="479811"/>
              </a:xfrm>
              <a:prstGeom prst="rect">
                <a:avLst/>
              </a:prstGeom>
              <a:blipFill rotWithShape="0">
                <a:blip r:embed="rId7"/>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Rectangle 134"/>
              <p:cNvSpPr/>
              <p:nvPr/>
            </p:nvSpPr>
            <p:spPr>
              <a:xfrm>
                <a:off x="10026137" y="10638109"/>
                <a:ext cx="700769"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𝒗</m:t>
                          </m:r>
                        </m:e>
                        <m:sub>
                          <m:r>
                            <a:rPr lang="en-US" sz="2400">
                              <a:latin typeface="Cambria Math" panose="02040503050406030204" pitchFamily="18" charset="0"/>
                            </a:rPr>
                            <m:t>∙,</m:t>
                          </m:r>
                          <m:r>
                            <a:rPr lang="en-US" sz="2400" b="1" i="1">
                              <a:latin typeface="Cambria Math" panose="02040503050406030204" pitchFamily="18" charset="0"/>
                            </a:rPr>
                            <m:t>𝒂</m:t>
                          </m:r>
                        </m:sub>
                      </m:sSub>
                    </m:oMath>
                  </m:oMathPara>
                </a14:m>
                <a:endParaRPr lang="en-US" sz="2400" dirty="0"/>
              </a:p>
            </p:txBody>
          </p:sp>
        </mc:Choice>
        <mc:Fallback xmlns="">
          <p:sp>
            <p:nvSpPr>
              <p:cNvPr id="135" name="Rectangle 134"/>
              <p:cNvSpPr>
                <a:spLocks noRot="1" noChangeAspect="1" noMove="1" noResize="1" noEditPoints="1" noAdjustHandles="1" noChangeArrowheads="1" noChangeShapeType="1" noTextEdit="1"/>
              </p:cNvSpPr>
              <p:nvPr/>
            </p:nvSpPr>
            <p:spPr>
              <a:xfrm>
                <a:off x="1898136" y="10638109"/>
                <a:ext cx="700769" cy="47788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Rectangle 135"/>
              <p:cNvSpPr/>
              <p:nvPr/>
            </p:nvSpPr>
            <p:spPr>
              <a:xfrm>
                <a:off x="10110804" y="12111309"/>
                <a:ext cx="701987"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𝒗</m:t>
                          </m:r>
                        </m:e>
                        <m:sub>
                          <m:r>
                            <a:rPr lang="en-US" sz="2400">
                              <a:latin typeface="Cambria Math" panose="02040503050406030204" pitchFamily="18" charset="0"/>
                            </a:rPr>
                            <m:t>∙,</m:t>
                          </m:r>
                          <m:r>
                            <a:rPr lang="en-US" sz="2400" i="1">
                              <a:latin typeface="Cambria Math" panose="02040503050406030204" pitchFamily="18" charset="0"/>
                            </a:rPr>
                            <m:t>𝑏</m:t>
                          </m:r>
                        </m:sub>
                      </m:sSub>
                    </m:oMath>
                  </m:oMathPara>
                </a14:m>
                <a:endParaRPr lang="en-US" sz="2400" dirty="0"/>
              </a:p>
            </p:txBody>
          </p:sp>
        </mc:Choice>
        <mc:Fallback xmlns="">
          <p:sp>
            <p:nvSpPr>
              <p:cNvPr id="136" name="Rectangle 135"/>
              <p:cNvSpPr>
                <a:spLocks noRot="1" noChangeAspect="1" noMove="1" noResize="1" noEditPoints="1" noAdjustHandles="1" noChangeArrowheads="1" noChangeShapeType="1" noTextEdit="1"/>
              </p:cNvSpPr>
              <p:nvPr/>
            </p:nvSpPr>
            <p:spPr>
              <a:xfrm>
                <a:off x="1982803" y="12111309"/>
                <a:ext cx="701987" cy="47788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36"/>
              <p:cNvSpPr/>
              <p:nvPr/>
            </p:nvSpPr>
            <p:spPr>
              <a:xfrm>
                <a:off x="16734039" y="3451325"/>
                <a:ext cx="649473" cy="4966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𝒗</m:t>
                              </m:r>
                            </m:e>
                          </m:acc>
                        </m:e>
                        <m:sub>
                          <m:r>
                            <a:rPr lang="en-US" sz="2400">
                              <a:latin typeface="Cambria Math" panose="02040503050406030204" pitchFamily="18" charset="0"/>
                            </a:rPr>
                            <m:t>∙,</m:t>
                          </m:r>
                          <m:r>
                            <a:rPr lang="en-US" sz="2400" b="1" i="1">
                              <a:latin typeface="Cambria Math" panose="02040503050406030204" pitchFamily="18" charset="0"/>
                            </a:rPr>
                            <m:t>𝒋</m:t>
                          </m:r>
                        </m:sub>
                      </m:sSub>
                    </m:oMath>
                  </m:oMathPara>
                </a14:m>
                <a:endParaRPr lang="en-US" sz="2400" dirty="0"/>
              </a:p>
            </p:txBody>
          </p:sp>
        </mc:Choice>
        <mc:Fallback xmlns="">
          <p:sp>
            <p:nvSpPr>
              <p:cNvPr id="137" name="Rectangle 136"/>
              <p:cNvSpPr>
                <a:spLocks noRot="1" noChangeAspect="1" noMove="1" noResize="1" noEditPoints="1" noAdjustHandles="1" noChangeArrowheads="1" noChangeShapeType="1" noTextEdit="1"/>
              </p:cNvSpPr>
              <p:nvPr/>
            </p:nvSpPr>
            <p:spPr>
              <a:xfrm>
                <a:off x="8606038" y="3451325"/>
                <a:ext cx="649473" cy="496674"/>
              </a:xfrm>
              <a:prstGeom prst="rect">
                <a:avLst/>
              </a:prstGeom>
              <a:blipFill rotWithShape="0">
                <a:blip r:embed="rId10"/>
                <a:stretch>
                  <a:fillRect r="-5660" b="-10976"/>
                </a:stretch>
              </a:blipFill>
            </p:spPr>
            <p:txBody>
              <a:bodyPr/>
              <a:lstStyle/>
              <a:p>
                <a:r>
                  <a:rPr lang="en-US">
                    <a:noFill/>
                  </a:rPr>
                  <a:t> </a:t>
                </a:r>
              </a:p>
            </p:txBody>
          </p:sp>
        </mc:Fallback>
      </mc:AlternateContent>
      <p:cxnSp>
        <p:nvCxnSpPr>
          <p:cNvPr id="138" name="Straight Arrow Connector 137"/>
          <p:cNvCxnSpPr>
            <a:stCxn id="105" idx="3"/>
          </p:cNvCxnSpPr>
          <p:nvPr/>
        </p:nvCxnSpPr>
        <p:spPr>
          <a:xfrm>
            <a:off x="18815861" y="8981757"/>
            <a:ext cx="657474" cy="331576"/>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06" idx="3"/>
          </p:cNvCxnSpPr>
          <p:nvPr/>
        </p:nvCxnSpPr>
        <p:spPr>
          <a:xfrm flipV="1">
            <a:off x="18815859" y="9408606"/>
            <a:ext cx="686318" cy="17276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4" name="Rectangle 143"/>
              <p:cNvSpPr/>
              <p:nvPr/>
            </p:nvSpPr>
            <p:spPr>
              <a:xfrm>
                <a:off x="19415882" y="9119077"/>
                <a:ext cx="743345"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𝑑</m:t>
                          </m:r>
                        </m:e>
                        <m:sub>
                          <m:r>
                            <a:rPr lang="en-US" sz="2400">
                              <a:latin typeface="Cambria Math" panose="02040503050406030204" pitchFamily="18" charset="0"/>
                            </a:rPr>
                            <m:t>1,</m:t>
                          </m:r>
                          <m:r>
                            <a:rPr lang="en-US" sz="2400" i="1">
                              <a:latin typeface="Cambria Math" panose="02040503050406030204" pitchFamily="18" charset="0"/>
                            </a:rPr>
                            <m:t>2</m:t>
                          </m:r>
                        </m:sub>
                      </m:sSub>
                    </m:oMath>
                  </m:oMathPara>
                </a14:m>
                <a:endParaRPr lang="en-US" sz="2400" dirty="0"/>
              </a:p>
            </p:txBody>
          </p:sp>
        </mc:Choice>
        <mc:Fallback xmlns="">
          <p:sp>
            <p:nvSpPr>
              <p:cNvPr id="144" name="Rectangle 143"/>
              <p:cNvSpPr>
                <a:spLocks noRot="1" noChangeAspect="1" noMove="1" noResize="1" noEditPoints="1" noAdjustHandles="1" noChangeArrowheads="1" noChangeShapeType="1" noTextEdit="1"/>
              </p:cNvSpPr>
              <p:nvPr/>
            </p:nvSpPr>
            <p:spPr>
              <a:xfrm>
                <a:off x="11287881" y="9119077"/>
                <a:ext cx="743345" cy="477888"/>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9680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7695" y="8381999"/>
            <a:ext cx="8261632" cy="649717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4973" y="1063841"/>
            <a:ext cx="8080855" cy="6393287"/>
          </a:xfrm>
          <a:prstGeom prst="rect">
            <a:avLst/>
          </a:prstGeom>
        </p:spPr>
      </p:pic>
      <p:pic>
        <p:nvPicPr>
          <p:cNvPr id="73" name="Picture 7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5325" y="1175670"/>
            <a:ext cx="8058378" cy="637550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4399" y="8300132"/>
            <a:ext cx="8415602" cy="6618258"/>
          </a:xfrm>
          <a:prstGeom prst="rect">
            <a:avLst/>
          </a:prstGeom>
        </p:spPr>
      </p:pic>
      <p:sp>
        <p:nvSpPr>
          <p:cNvPr id="2" name="Title 1"/>
          <p:cNvSpPr>
            <a:spLocks noGrp="1"/>
          </p:cNvSpPr>
          <p:nvPr>
            <p:ph type="title"/>
          </p:nvPr>
        </p:nvSpPr>
        <p:spPr>
          <a:xfrm>
            <a:off x="8883904" y="-926612"/>
            <a:ext cx="10972800" cy="2667000"/>
          </a:xfrm>
        </p:spPr>
        <p:txBody>
          <a:bodyPr/>
          <a:lstStyle/>
          <a:p>
            <a:r>
              <a:rPr lang="en-US" dirty="0" smtClean="0"/>
              <a:t>Fig S9: [[Make extremity </a:t>
            </a:r>
            <a:r>
              <a:rPr lang="en-US" dirty="0" err="1" smtClean="0"/>
              <a:t>thresholded</a:t>
            </a:r>
            <a:r>
              <a:rPr lang="en-US" dirty="0" smtClean="0"/>
              <a:t> figure]]</a:t>
            </a:r>
            <a:endParaRPr lang="en-US" dirty="0"/>
          </a:p>
        </p:txBody>
      </p:sp>
      <p:sp>
        <p:nvSpPr>
          <p:cNvPr id="6" name="TextBox 5"/>
          <p:cNvSpPr txBox="1"/>
          <p:nvPr/>
        </p:nvSpPr>
        <p:spPr>
          <a:xfrm>
            <a:off x="16814802" y="946900"/>
            <a:ext cx="1024639" cy="707886"/>
          </a:xfrm>
          <a:prstGeom prst="rect">
            <a:avLst/>
          </a:prstGeom>
          <a:noFill/>
        </p:spPr>
        <p:txBody>
          <a:bodyPr wrap="square" rtlCol="0">
            <a:spAutoFit/>
          </a:bodyPr>
          <a:lstStyle/>
          <a:p>
            <a:r>
              <a:rPr lang="en-US" sz="4000" dirty="0" smtClean="0"/>
              <a:t>(c)</a:t>
            </a:r>
            <a:endParaRPr lang="en-US" sz="4000" dirty="0"/>
          </a:p>
        </p:txBody>
      </p:sp>
      <p:sp>
        <p:nvSpPr>
          <p:cNvPr id="7" name="TextBox 6"/>
          <p:cNvSpPr txBox="1"/>
          <p:nvPr/>
        </p:nvSpPr>
        <p:spPr>
          <a:xfrm>
            <a:off x="16814802" y="8417737"/>
            <a:ext cx="787398" cy="707886"/>
          </a:xfrm>
          <a:prstGeom prst="rect">
            <a:avLst/>
          </a:prstGeom>
          <a:noFill/>
        </p:spPr>
        <p:txBody>
          <a:bodyPr wrap="square" rtlCol="0">
            <a:spAutoFit/>
          </a:bodyPr>
          <a:lstStyle/>
          <a:p>
            <a:r>
              <a:rPr lang="en-US" sz="4000" dirty="0" smtClean="0"/>
              <a:t>(d)</a:t>
            </a:r>
            <a:endParaRPr lang="en-US" sz="4000" dirty="0"/>
          </a:p>
        </p:txBody>
      </p:sp>
      <p:cxnSp>
        <p:nvCxnSpPr>
          <p:cNvPr id="8" name="Straight Connector 7"/>
          <p:cNvCxnSpPr/>
          <p:nvPr/>
        </p:nvCxnSpPr>
        <p:spPr>
          <a:xfrm flipV="1">
            <a:off x="20095845" y="2917725"/>
            <a:ext cx="0" cy="3824886"/>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444754" y="2885022"/>
            <a:ext cx="1658983"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83943" y="11231819"/>
            <a:ext cx="6276033"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4761795" y="11212286"/>
            <a:ext cx="0" cy="2911928"/>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451286" y="8963935"/>
            <a:ext cx="4806043" cy="0"/>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3329547" y="8957330"/>
            <a:ext cx="1" cy="5166884"/>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715305" y="1857103"/>
            <a:ext cx="0" cy="4809141"/>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863840" y="1819771"/>
            <a:ext cx="1819158" cy="24269"/>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4017028" y="10287000"/>
            <a:ext cx="0" cy="3903848"/>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52911" y="10288700"/>
            <a:ext cx="6204192"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723414" y="9059748"/>
            <a:ext cx="5714645" cy="12150"/>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3299360" y="9046029"/>
            <a:ext cx="23932" cy="5094514"/>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679218" y="946900"/>
            <a:ext cx="1024639" cy="707886"/>
          </a:xfrm>
          <a:prstGeom prst="rect">
            <a:avLst/>
          </a:prstGeom>
          <a:noFill/>
        </p:spPr>
        <p:txBody>
          <a:bodyPr wrap="square" rtlCol="0">
            <a:spAutoFit/>
          </a:bodyPr>
          <a:lstStyle/>
          <a:p>
            <a:r>
              <a:rPr lang="en-US" sz="4000" dirty="0" smtClean="0"/>
              <a:t>(a)</a:t>
            </a:r>
            <a:endParaRPr lang="en-US" sz="4000" dirty="0"/>
          </a:p>
        </p:txBody>
      </p:sp>
      <p:sp>
        <p:nvSpPr>
          <p:cNvPr id="35" name="TextBox 34"/>
          <p:cNvSpPr txBox="1"/>
          <p:nvPr/>
        </p:nvSpPr>
        <p:spPr>
          <a:xfrm>
            <a:off x="5679218" y="8360284"/>
            <a:ext cx="1024639" cy="707886"/>
          </a:xfrm>
          <a:prstGeom prst="rect">
            <a:avLst/>
          </a:prstGeom>
          <a:noFill/>
        </p:spPr>
        <p:txBody>
          <a:bodyPr wrap="square" rtlCol="0">
            <a:spAutoFit/>
          </a:bodyPr>
          <a:lstStyle/>
          <a:p>
            <a:r>
              <a:rPr lang="en-US" sz="4000" dirty="0" smtClean="0"/>
              <a:t>(b)</a:t>
            </a:r>
            <a:endParaRPr lang="en-US" sz="4000" dirty="0"/>
          </a:p>
        </p:txBody>
      </p:sp>
    </p:spTree>
    <p:extLst>
      <p:ext uri="{BB962C8B-B14F-4D97-AF65-F5344CB8AC3E}">
        <p14:creationId xmlns:p14="http://schemas.microsoft.com/office/powerpoint/2010/main" val="84994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 S10</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864" y="3118183"/>
            <a:ext cx="15028676" cy="10108178"/>
          </a:xfrm>
          <a:prstGeom prst="rect">
            <a:avLst/>
          </a:prstGeom>
        </p:spPr>
      </p:pic>
    </p:spTree>
    <p:extLst>
      <p:ext uri="{BB962C8B-B14F-4D97-AF65-F5344CB8AC3E}">
        <p14:creationId xmlns:p14="http://schemas.microsoft.com/office/powerpoint/2010/main" val="1431006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297" y="727588"/>
            <a:ext cx="10972800" cy="1370858"/>
          </a:xfrm>
        </p:spPr>
        <p:txBody>
          <a:bodyPr>
            <a:normAutofit/>
          </a:bodyPr>
          <a:lstStyle/>
          <a:p>
            <a:r>
              <a:rPr lang="en-US" dirty="0" smtClean="0"/>
              <a:t>Fig S11</a:t>
            </a:r>
            <a:endParaRPr lang="en-US" dirty="0"/>
          </a:p>
        </p:txBody>
      </p:sp>
      <p:sp>
        <p:nvSpPr>
          <p:cNvPr id="6" name="Oval 5"/>
          <p:cNvSpPr/>
          <p:nvPr/>
        </p:nvSpPr>
        <p:spPr>
          <a:xfrm>
            <a:off x="10021566" y="3960970"/>
            <a:ext cx="2226365" cy="933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QTL identification</a:t>
            </a:r>
          </a:p>
        </p:txBody>
      </p:sp>
      <p:sp>
        <p:nvSpPr>
          <p:cNvPr id="12" name="Rectangle 11"/>
          <p:cNvSpPr/>
          <p:nvPr/>
        </p:nvSpPr>
        <p:spPr>
          <a:xfrm>
            <a:off x="12708303" y="3945615"/>
            <a:ext cx="1587084"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Significant </a:t>
            </a:r>
          </a:p>
          <a:p>
            <a:pPr algn="ctr"/>
            <a:r>
              <a:rPr lang="en-US" sz="2000" dirty="0"/>
              <a:t>quantitative</a:t>
            </a:r>
          </a:p>
          <a:p>
            <a:pPr algn="ctr"/>
            <a:r>
              <a:rPr lang="en-US" sz="2000" dirty="0"/>
              <a:t>trait loci</a:t>
            </a:r>
          </a:p>
        </p:txBody>
      </p:sp>
      <p:sp>
        <p:nvSpPr>
          <p:cNvPr id="13" name="Oval 12"/>
          <p:cNvSpPr/>
          <p:nvPr/>
        </p:nvSpPr>
        <p:spPr>
          <a:xfrm>
            <a:off x="14752585" y="3914324"/>
            <a:ext cx="2398478" cy="1028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Leakage vs predictability quantification</a:t>
            </a:r>
          </a:p>
        </p:txBody>
      </p:sp>
      <p:cxnSp>
        <p:nvCxnSpPr>
          <p:cNvPr id="15" name="Straight Arrow Connector 14"/>
          <p:cNvCxnSpPr>
            <a:stCxn id="6" idx="6"/>
            <a:endCxn id="12" idx="1"/>
          </p:cNvCxnSpPr>
          <p:nvPr/>
        </p:nvCxnSpPr>
        <p:spPr>
          <a:xfrm>
            <a:off x="12247931" y="4427695"/>
            <a:ext cx="460373" cy="201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a:endCxn id="13" idx="2"/>
          </p:cNvCxnSpPr>
          <p:nvPr/>
        </p:nvCxnSpPr>
        <p:spPr>
          <a:xfrm flipV="1">
            <a:off x="14295387" y="4428675"/>
            <a:ext cx="457198" cy="103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6"/>
            <a:endCxn id="32" idx="2"/>
          </p:cNvCxnSpPr>
          <p:nvPr/>
        </p:nvCxnSpPr>
        <p:spPr>
          <a:xfrm>
            <a:off x="17151064" y="4428674"/>
            <a:ext cx="556207" cy="396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391841" y="4962074"/>
            <a:ext cx="1221809" cy="369332"/>
          </a:xfrm>
          <a:prstGeom prst="rect">
            <a:avLst/>
          </a:prstGeom>
          <a:noFill/>
        </p:spPr>
        <p:txBody>
          <a:bodyPr wrap="none" rtlCol="0">
            <a:spAutoFit/>
          </a:bodyPr>
          <a:lstStyle/>
          <a:p>
            <a:r>
              <a:rPr lang="en-US" dirty="0"/>
              <a:t>Section 2.2</a:t>
            </a:r>
          </a:p>
        </p:txBody>
      </p:sp>
      <p:sp>
        <p:nvSpPr>
          <p:cNvPr id="36" name="Rectangle 35"/>
          <p:cNvSpPr/>
          <p:nvPr/>
        </p:nvSpPr>
        <p:spPr>
          <a:xfrm>
            <a:off x="13907887" y="5779986"/>
            <a:ext cx="1329329"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External</a:t>
            </a:r>
          </a:p>
          <a:p>
            <a:pPr algn="ctr"/>
            <a:r>
              <a:rPr lang="en-US" sz="2000" dirty="0"/>
              <a:t>QTL databases</a:t>
            </a:r>
          </a:p>
        </p:txBody>
      </p:sp>
      <p:sp>
        <p:nvSpPr>
          <p:cNvPr id="39" name="TextBox 38"/>
          <p:cNvSpPr txBox="1"/>
          <p:nvPr/>
        </p:nvSpPr>
        <p:spPr>
          <a:xfrm>
            <a:off x="10417658" y="3561559"/>
            <a:ext cx="1502591" cy="369332"/>
          </a:xfrm>
          <a:prstGeom prst="rect">
            <a:avLst/>
          </a:prstGeom>
          <a:noFill/>
        </p:spPr>
        <p:txBody>
          <a:bodyPr wrap="none" rtlCol="0">
            <a:spAutoFit/>
          </a:bodyPr>
          <a:lstStyle/>
          <a:p>
            <a:r>
              <a:rPr lang="en-US" dirty="0"/>
              <a:t>QTL Discovery</a:t>
            </a:r>
          </a:p>
        </p:txBody>
      </p:sp>
      <p:sp>
        <p:nvSpPr>
          <p:cNvPr id="41" name="Oval 40"/>
          <p:cNvSpPr/>
          <p:nvPr/>
        </p:nvSpPr>
        <p:spPr>
          <a:xfrm>
            <a:off x="11799749" y="7540272"/>
            <a:ext cx="2793817" cy="116370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Application of </a:t>
            </a:r>
          </a:p>
          <a:p>
            <a:pPr algn="ctr"/>
            <a:r>
              <a:rPr lang="en-US" sz="2000" dirty="0"/>
              <a:t>3-step</a:t>
            </a:r>
          </a:p>
          <a:p>
            <a:pPr algn="ctr"/>
            <a:r>
              <a:rPr lang="en-US" sz="2000" dirty="0"/>
              <a:t>linking attacks</a:t>
            </a:r>
          </a:p>
        </p:txBody>
      </p:sp>
      <p:cxnSp>
        <p:nvCxnSpPr>
          <p:cNvPr id="43" name="Straight Arrow Connector 42"/>
          <p:cNvCxnSpPr>
            <a:stCxn id="36" idx="2"/>
            <a:endCxn id="41" idx="7"/>
          </p:cNvCxnSpPr>
          <p:nvPr/>
        </p:nvCxnSpPr>
        <p:spPr>
          <a:xfrm flipH="1">
            <a:off x="14184421" y="6748174"/>
            <a:ext cx="388131" cy="96251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6" idx="3"/>
            <a:endCxn id="41" idx="1"/>
          </p:cNvCxnSpPr>
          <p:nvPr/>
        </p:nvCxnSpPr>
        <p:spPr>
          <a:xfrm>
            <a:off x="9645439" y="6520590"/>
            <a:ext cx="2563454" cy="119010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1" idx="6"/>
            <a:endCxn id="29" idx="2"/>
          </p:cNvCxnSpPr>
          <p:nvPr/>
        </p:nvCxnSpPr>
        <p:spPr>
          <a:xfrm>
            <a:off x="14593566" y="8122127"/>
            <a:ext cx="3113705" cy="198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2333139" y="8667491"/>
            <a:ext cx="1713931" cy="369332"/>
          </a:xfrm>
          <a:prstGeom prst="rect">
            <a:avLst/>
          </a:prstGeom>
          <a:noFill/>
        </p:spPr>
        <p:txBody>
          <a:bodyPr wrap="none" rtlCol="0">
            <a:spAutoFit/>
          </a:bodyPr>
          <a:lstStyle/>
          <a:p>
            <a:r>
              <a:rPr lang="en-US" dirty="0"/>
              <a:t>Sections </a:t>
            </a:r>
            <a:r>
              <a:rPr lang="en-US" dirty="0" smtClean="0"/>
              <a:t>2.3, 2.4</a:t>
            </a:r>
            <a:endParaRPr lang="en-US" dirty="0"/>
          </a:p>
        </p:txBody>
      </p:sp>
      <p:grpSp>
        <p:nvGrpSpPr>
          <p:cNvPr id="69" name="Group 68"/>
          <p:cNvGrpSpPr/>
          <p:nvPr/>
        </p:nvGrpSpPr>
        <p:grpSpPr>
          <a:xfrm>
            <a:off x="8076089" y="5123352"/>
            <a:ext cx="1569350" cy="2794475"/>
            <a:chOff x="396182" y="3415276"/>
            <a:chExt cx="1569350" cy="2794475"/>
          </a:xfrm>
        </p:grpSpPr>
        <p:sp>
          <p:nvSpPr>
            <p:cNvPr id="4" name="Rectangle 3"/>
            <p:cNvSpPr/>
            <p:nvPr/>
          </p:nvSpPr>
          <p:spPr>
            <a:xfrm>
              <a:off x="518521" y="5054244"/>
              <a:ext cx="1329329"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Genotype</a:t>
              </a:r>
            </a:p>
            <a:p>
              <a:pPr algn="ctr"/>
              <a:r>
                <a:rPr lang="en-US" sz="2000" dirty="0"/>
                <a:t>dataset</a:t>
              </a:r>
            </a:p>
          </p:txBody>
        </p:sp>
        <p:sp>
          <p:nvSpPr>
            <p:cNvPr id="5" name="Rectangle 4"/>
            <p:cNvSpPr/>
            <p:nvPr/>
          </p:nvSpPr>
          <p:spPr>
            <a:xfrm>
              <a:off x="525246" y="3615341"/>
              <a:ext cx="1322292" cy="972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Phenotype</a:t>
              </a:r>
            </a:p>
            <a:p>
              <a:pPr algn="ctr"/>
              <a:r>
                <a:rPr lang="en-US" sz="2000" dirty="0"/>
                <a:t>dataset</a:t>
              </a:r>
            </a:p>
          </p:txBody>
        </p:sp>
        <p:sp>
          <p:nvSpPr>
            <p:cNvPr id="56" name="Rounded Rectangle 55"/>
            <p:cNvSpPr/>
            <p:nvPr/>
          </p:nvSpPr>
          <p:spPr>
            <a:xfrm>
              <a:off x="396182" y="3415276"/>
              <a:ext cx="1569350" cy="2794475"/>
            </a:xfrm>
            <a:prstGeom prst="round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p:cNvCxnSpPr>
            <a:stCxn id="56" idx="3"/>
            <a:endCxn id="6" idx="2"/>
          </p:cNvCxnSpPr>
          <p:nvPr/>
        </p:nvCxnSpPr>
        <p:spPr>
          <a:xfrm flipV="1">
            <a:off x="9645439" y="4427695"/>
            <a:ext cx="376126" cy="209289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 idx="2"/>
            <a:endCxn id="41" idx="0"/>
          </p:cNvCxnSpPr>
          <p:nvPr/>
        </p:nvCxnSpPr>
        <p:spPr>
          <a:xfrm flipH="1">
            <a:off x="13196657" y="4913803"/>
            <a:ext cx="305188" cy="262646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6" idx="0"/>
            <a:endCxn id="13" idx="3"/>
          </p:cNvCxnSpPr>
          <p:nvPr/>
        </p:nvCxnSpPr>
        <p:spPr>
          <a:xfrm flipV="1">
            <a:off x="14572552" y="4792374"/>
            <a:ext cx="531283" cy="98761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09738" y="4376900"/>
            <a:ext cx="1800493" cy="646331"/>
          </a:xfrm>
          <a:prstGeom prst="rect">
            <a:avLst/>
          </a:prstGeom>
          <a:noFill/>
        </p:spPr>
        <p:txBody>
          <a:bodyPr wrap="none" rtlCol="0">
            <a:spAutoFit/>
          </a:bodyPr>
          <a:lstStyle/>
          <a:p>
            <a:r>
              <a:rPr lang="en-US" dirty="0"/>
              <a:t>Joint Genotyping</a:t>
            </a:r>
          </a:p>
          <a:p>
            <a:r>
              <a:rPr lang="en-US" dirty="0"/>
              <a:t>And </a:t>
            </a:r>
            <a:r>
              <a:rPr lang="en-US" dirty="0" err="1"/>
              <a:t>Phenotyping</a:t>
            </a:r>
            <a:endParaRPr lang="en-US" dirty="0"/>
          </a:p>
        </p:txBody>
      </p:sp>
      <p:cxnSp>
        <p:nvCxnSpPr>
          <p:cNvPr id="84" name="Straight Arrow Connector 83"/>
          <p:cNvCxnSpPr>
            <a:stCxn id="56" idx="3"/>
          </p:cNvCxnSpPr>
          <p:nvPr/>
        </p:nvCxnSpPr>
        <p:spPr>
          <a:xfrm flipV="1">
            <a:off x="9645440" y="4677803"/>
            <a:ext cx="5246299" cy="184278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707270" y="7609757"/>
            <a:ext cx="2019300" cy="1028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Risk assessment</a:t>
            </a:r>
          </a:p>
        </p:txBody>
      </p:sp>
      <p:sp>
        <p:nvSpPr>
          <p:cNvPr id="32" name="Oval 31"/>
          <p:cNvSpPr/>
          <p:nvPr/>
        </p:nvSpPr>
        <p:spPr>
          <a:xfrm>
            <a:off x="17707270" y="3918290"/>
            <a:ext cx="2019300" cy="1028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Risk assessment</a:t>
            </a:r>
          </a:p>
        </p:txBody>
      </p:sp>
      <p:sp>
        <p:nvSpPr>
          <p:cNvPr id="9" name="Arc 8"/>
          <p:cNvSpPr/>
          <p:nvPr/>
        </p:nvSpPr>
        <p:spPr>
          <a:xfrm flipH="1" flipV="1">
            <a:off x="15594243" y="2729732"/>
            <a:ext cx="798303" cy="930816"/>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15564414" y="3723417"/>
            <a:ext cx="6591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5564415" y="2968274"/>
            <a:ext cx="0" cy="755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351329" y="2673380"/>
            <a:ext cx="423514" cy="369332"/>
          </a:xfrm>
          <a:prstGeom prst="rect">
            <a:avLst/>
          </a:prstGeom>
          <a:noFill/>
        </p:spPr>
        <p:txBody>
          <a:bodyPr wrap="none" rtlCol="0">
            <a:spAutoFit/>
          </a:bodyPr>
          <a:lstStyle/>
          <a:p>
            <a:r>
              <a:rPr lang="en-US" i="1" dirty="0"/>
              <a:t>ICI</a:t>
            </a:r>
          </a:p>
        </p:txBody>
      </p:sp>
      <mc:AlternateContent xmlns:mc="http://schemas.openxmlformats.org/markup-compatibility/2006" xmlns:a14="http://schemas.microsoft.com/office/drawing/2010/main">
        <mc:Choice Requires="a14">
          <p:sp>
            <p:nvSpPr>
              <p:cNvPr id="23" name="TextBox 22"/>
              <p:cNvSpPr txBox="1"/>
              <p:nvPr/>
            </p:nvSpPr>
            <p:spPr>
              <a:xfrm>
                <a:off x="16144755" y="3520204"/>
                <a:ext cx="3787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𝜋</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6144755" y="3520204"/>
                <a:ext cx="378757" cy="369332"/>
              </a:xfrm>
              <a:prstGeom prst="rect">
                <a:avLst/>
              </a:prstGeom>
              <a:blipFill rotWithShape="0">
                <a:blip r:embed="rId3"/>
                <a:stretch>
                  <a:fillRect/>
                </a:stretch>
              </a:blipFill>
            </p:spPr>
            <p:txBody>
              <a:bodyPr/>
              <a:lstStyle/>
              <a:p>
                <a:r>
                  <a:rPr lang="en-US">
                    <a:noFill/>
                  </a:rPr>
                  <a:t> </a:t>
                </a:r>
              </a:p>
            </p:txBody>
          </p:sp>
        </mc:Fallback>
      </mc:AlternateContent>
      <p:cxnSp>
        <p:nvCxnSpPr>
          <p:cNvPr id="44" name="Straight Connector 43"/>
          <p:cNvCxnSpPr/>
          <p:nvPr/>
        </p:nvCxnSpPr>
        <p:spPr>
          <a:xfrm flipV="1">
            <a:off x="15676928" y="3495047"/>
            <a:ext cx="0" cy="2286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5558477" y="3487794"/>
            <a:ext cx="121048"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2743229" y="10235842"/>
            <a:ext cx="1284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12743231" y="9480699"/>
            <a:ext cx="0" cy="755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1744704" y="9185806"/>
            <a:ext cx="1022588" cy="646331"/>
          </a:xfrm>
          <a:prstGeom prst="rect">
            <a:avLst/>
          </a:prstGeom>
          <a:noFill/>
        </p:spPr>
        <p:txBody>
          <a:bodyPr wrap="none" rtlCol="0">
            <a:spAutoFit/>
          </a:bodyPr>
          <a:lstStyle/>
          <a:p>
            <a:pPr algn="ctr"/>
            <a:r>
              <a:rPr lang="en-US" dirty="0"/>
              <a:t>Linking </a:t>
            </a:r>
          </a:p>
          <a:p>
            <a:pPr algn="ctr"/>
            <a:r>
              <a:rPr lang="en-US" dirty="0"/>
              <a:t>Accuracy</a:t>
            </a:r>
          </a:p>
        </p:txBody>
      </p:sp>
      <p:sp>
        <p:nvSpPr>
          <p:cNvPr id="81" name="TextBox 80"/>
          <p:cNvSpPr txBox="1"/>
          <p:nvPr/>
        </p:nvSpPr>
        <p:spPr>
          <a:xfrm>
            <a:off x="13390852" y="10267089"/>
            <a:ext cx="1458541" cy="369332"/>
          </a:xfrm>
          <a:prstGeom prst="rect">
            <a:avLst/>
          </a:prstGeom>
          <a:noFill/>
        </p:spPr>
        <p:txBody>
          <a:bodyPr wrap="none" rtlCol="0">
            <a:spAutoFit/>
          </a:bodyPr>
          <a:lstStyle/>
          <a:p>
            <a:r>
              <a:rPr lang="en-US" dirty="0"/>
              <a:t>QTL Selection</a:t>
            </a:r>
          </a:p>
        </p:txBody>
      </p:sp>
      <p:sp>
        <p:nvSpPr>
          <p:cNvPr id="50" name="Freeform 49"/>
          <p:cNvSpPr/>
          <p:nvPr/>
        </p:nvSpPr>
        <p:spPr>
          <a:xfrm>
            <a:off x="12751657" y="9651958"/>
            <a:ext cx="1065125" cy="585404"/>
          </a:xfrm>
          <a:custGeom>
            <a:avLst/>
            <a:gdLst>
              <a:gd name="connsiteX0" fmla="*/ 0 w 1277815"/>
              <a:gd name="connsiteY0" fmla="*/ 10152 h 624198"/>
              <a:gd name="connsiteX1" fmla="*/ 304800 w 1277815"/>
              <a:gd name="connsiteY1" fmla="*/ 10152 h 624198"/>
              <a:gd name="connsiteX2" fmla="*/ 468923 w 1277815"/>
              <a:gd name="connsiteY2" fmla="*/ 115659 h 624198"/>
              <a:gd name="connsiteX3" fmla="*/ 597877 w 1277815"/>
              <a:gd name="connsiteY3" fmla="*/ 338398 h 624198"/>
              <a:gd name="connsiteX4" fmla="*/ 656492 w 1277815"/>
              <a:gd name="connsiteY4" fmla="*/ 502521 h 624198"/>
              <a:gd name="connsiteX5" fmla="*/ 820615 w 1277815"/>
              <a:gd name="connsiteY5" fmla="*/ 608029 h 624198"/>
              <a:gd name="connsiteX6" fmla="*/ 984738 w 1277815"/>
              <a:gd name="connsiteY6" fmla="*/ 619752 h 624198"/>
              <a:gd name="connsiteX7" fmla="*/ 1113692 w 1277815"/>
              <a:gd name="connsiteY7" fmla="*/ 608029 h 624198"/>
              <a:gd name="connsiteX8" fmla="*/ 1277815 w 1277815"/>
              <a:gd name="connsiteY8" fmla="*/ 455629 h 624198"/>
              <a:gd name="connsiteX0" fmla="*/ 0 w 1113692"/>
              <a:gd name="connsiteY0" fmla="*/ 10152 h 624198"/>
              <a:gd name="connsiteX1" fmla="*/ 304800 w 1113692"/>
              <a:gd name="connsiteY1" fmla="*/ 10152 h 624198"/>
              <a:gd name="connsiteX2" fmla="*/ 468923 w 1113692"/>
              <a:gd name="connsiteY2" fmla="*/ 115659 h 624198"/>
              <a:gd name="connsiteX3" fmla="*/ 597877 w 1113692"/>
              <a:gd name="connsiteY3" fmla="*/ 338398 h 624198"/>
              <a:gd name="connsiteX4" fmla="*/ 656492 w 1113692"/>
              <a:gd name="connsiteY4" fmla="*/ 502521 h 624198"/>
              <a:gd name="connsiteX5" fmla="*/ 820615 w 1113692"/>
              <a:gd name="connsiteY5" fmla="*/ 608029 h 624198"/>
              <a:gd name="connsiteX6" fmla="*/ 984738 w 1113692"/>
              <a:gd name="connsiteY6" fmla="*/ 619752 h 624198"/>
              <a:gd name="connsiteX7" fmla="*/ 1113692 w 1113692"/>
              <a:gd name="connsiteY7" fmla="*/ 608029 h 624198"/>
              <a:gd name="connsiteX0" fmla="*/ 0 w 984738"/>
              <a:gd name="connsiteY0" fmla="*/ 10152 h 621295"/>
              <a:gd name="connsiteX1" fmla="*/ 304800 w 984738"/>
              <a:gd name="connsiteY1" fmla="*/ 10152 h 621295"/>
              <a:gd name="connsiteX2" fmla="*/ 468923 w 984738"/>
              <a:gd name="connsiteY2" fmla="*/ 115659 h 621295"/>
              <a:gd name="connsiteX3" fmla="*/ 597877 w 984738"/>
              <a:gd name="connsiteY3" fmla="*/ 338398 h 621295"/>
              <a:gd name="connsiteX4" fmla="*/ 656492 w 984738"/>
              <a:gd name="connsiteY4" fmla="*/ 502521 h 621295"/>
              <a:gd name="connsiteX5" fmla="*/ 820615 w 984738"/>
              <a:gd name="connsiteY5" fmla="*/ 608029 h 621295"/>
              <a:gd name="connsiteX6" fmla="*/ 984738 w 984738"/>
              <a:gd name="connsiteY6" fmla="*/ 619752 h 621295"/>
              <a:gd name="connsiteX0" fmla="*/ 0 w 1050053"/>
              <a:gd name="connsiteY0" fmla="*/ 182482 h 612754"/>
              <a:gd name="connsiteX1" fmla="*/ 370115 w 1050053"/>
              <a:gd name="connsiteY1" fmla="*/ 1611 h 612754"/>
              <a:gd name="connsiteX2" fmla="*/ 534238 w 1050053"/>
              <a:gd name="connsiteY2" fmla="*/ 107118 h 612754"/>
              <a:gd name="connsiteX3" fmla="*/ 663192 w 1050053"/>
              <a:gd name="connsiteY3" fmla="*/ 329857 h 612754"/>
              <a:gd name="connsiteX4" fmla="*/ 721807 w 1050053"/>
              <a:gd name="connsiteY4" fmla="*/ 493980 h 612754"/>
              <a:gd name="connsiteX5" fmla="*/ 885930 w 1050053"/>
              <a:gd name="connsiteY5" fmla="*/ 599488 h 612754"/>
              <a:gd name="connsiteX6" fmla="*/ 1050053 w 1050053"/>
              <a:gd name="connsiteY6" fmla="*/ 611211 h 612754"/>
              <a:gd name="connsiteX0" fmla="*/ 0 w 1050053"/>
              <a:gd name="connsiteY0" fmla="*/ 182482 h 612754"/>
              <a:gd name="connsiteX1" fmla="*/ 370115 w 1050053"/>
              <a:gd name="connsiteY1" fmla="*/ 1611 h 612754"/>
              <a:gd name="connsiteX2" fmla="*/ 534238 w 1050053"/>
              <a:gd name="connsiteY2" fmla="*/ 107118 h 612754"/>
              <a:gd name="connsiteX3" fmla="*/ 663192 w 1050053"/>
              <a:gd name="connsiteY3" fmla="*/ 329857 h 612754"/>
              <a:gd name="connsiteX4" fmla="*/ 721807 w 1050053"/>
              <a:gd name="connsiteY4" fmla="*/ 493980 h 612754"/>
              <a:gd name="connsiteX5" fmla="*/ 885930 w 1050053"/>
              <a:gd name="connsiteY5" fmla="*/ 599488 h 612754"/>
              <a:gd name="connsiteX6" fmla="*/ 1050053 w 1050053"/>
              <a:gd name="connsiteY6" fmla="*/ 611211 h 612754"/>
              <a:gd name="connsiteX0" fmla="*/ 0 w 1050053"/>
              <a:gd name="connsiteY0" fmla="*/ 153136 h 583408"/>
              <a:gd name="connsiteX1" fmla="*/ 254559 w 1050053"/>
              <a:gd name="connsiteY1" fmla="*/ 2410 h 583408"/>
              <a:gd name="connsiteX2" fmla="*/ 534238 w 1050053"/>
              <a:gd name="connsiteY2" fmla="*/ 77772 h 583408"/>
              <a:gd name="connsiteX3" fmla="*/ 663192 w 1050053"/>
              <a:gd name="connsiteY3" fmla="*/ 300511 h 583408"/>
              <a:gd name="connsiteX4" fmla="*/ 721807 w 1050053"/>
              <a:gd name="connsiteY4" fmla="*/ 464634 h 583408"/>
              <a:gd name="connsiteX5" fmla="*/ 885930 w 1050053"/>
              <a:gd name="connsiteY5" fmla="*/ 570142 h 583408"/>
              <a:gd name="connsiteX6" fmla="*/ 1050053 w 1050053"/>
              <a:gd name="connsiteY6" fmla="*/ 581865 h 583408"/>
              <a:gd name="connsiteX0" fmla="*/ 0 w 1050053"/>
              <a:gd name="connsiteY0" fmla="*/ 155894 h 586166"/>
              <a:gd name="connsiteX1" fmla="*/ 254559 w 1050053"/>
              <a:gd name="connsiteY1" fmla="*/ 5168 h 586166"/>
              <a:gd name="connsiteX2" fmla="*/ 549310 w 1050053"/>
              <a:gd name="connsiteY2" fmla="*/ 60434 h 586166"/>
              <a:gd name="connsiteX3" fmla="*/ 663192 w 1050053"/>
              <a:gd name="connsiteY3" fmla="*/ 303269 h 586166"/>
              <a:gd name="connsiteX4" fmla="*/ 721807 w 1050053"/>
              <a:gd name="connsiteY4" fmla="*/ 467392 h 586166"/>
              <a:gd name="connsiteX5" fmla="*/ 885930 w 1050053"/>
              <a:gd name="connsiteY5" fmla="*/ 572900 h 586166"/>
              <a:gd name="connsiteX6" fmla="*/ 1050053 w 1050053"/>
              <a:gd name="connsiteY6" fmla="*/ 584623 h 586166"/>
              <a:gd name="connsiteX0" fmla="*/ 0 w 1050053"/>
              <a:gd name="connsiteY0" fmla="*/ 155894 h 586166"/>
              <a:gd name="connsiteX1" fmla="*/ 254559 w 1050053"/>
              <a:gd name="connsiteY1" fmla="*/ 5168 h 586166"/>
              <a:gd name="connsiteX2" fmla="*/ 549310 w 1050053"/>
              <a:gd name="connsiteY2" fmla="*/ 60434 h 586166"/>
              <a:gd name="connsiteX3" fmla="*/ 688313 w 1050053"/>
              <a:gd name="connsiteY3" fmla="*/ 303269 h 586166"/>
              <a:gd name="connsiteX4" fmla="*/ 721807 w 1050053"/>
              <a:gd name="connsiteY4" fmla="*/ 467392 h 586166"/>
              <a:gd name="connsiteX5" fmla="*/ 885930 w 1050053"/>
              <a:gd name="connsiteY5" fmla="*/ 572900 h 586166"/>
              <a:gd name="connsiteX6" fmla="*/ 1050053 w 1050053"/>
              <a:gd name="connsiteY6" fmla="*/ 584623 h 586166"/>
              <a:gd name="connsiteX0" fmla="*/ 0 w 1050053"/>
              <a:gd name="connsiteY0" fmla="*/ 155894 h 585404"/>
              <a:gd name="connsiteX1" fmla="*/ 254559 w 1050053"/>
              <a:gd name="connsiteY1" fmla="*/ 5168 h 585404"/>
              <a:gd name="connsiteX2" fmla="*/ 549310 w 1050053"/>
              <a:gd name="connsiteY2" fmla="*/ 60434 h 585404"/>
              <a:gd name="connsiteX3" fmla="*/ 688313 w 1050053"/>
              <a:gd name="connsiteY3" fmla="*/ 303269 h 585404"/>
              <a:gd name="connsiteX4" fmla="*/ 751952 w 1050053"/>
              <a:gd name="connsiteY4" fmla="*/ 482465 h 585404"/>
              <a:gd name="connsiteX5" fmla="*/ 885930 w 1050053"/>
              <a:gd name="connsiteY5" fmla="*/ 572900 h 585404"/>
              <a:gd name="connsiteX6" fmla="*/ 1050053 w 1050053"/>
              <a:gd name="connsiteY6" fmla="*/ 584623 h 585404"/>
              <a:gd name="connsiteX0" fmla="*/ 0 w 1050053"/>
              <a:gd name="connsiteY0" fmla="*/ 155894 h 585404"/>
              <a:gd name="connsiteX1" fmla="*/ 254559 w 1050053"/>
              <a:gd name="connsiteY1" fmla="*/ 5168 h 585404"/>
              <a:gd name="connsiteX2" fmla="*/ 549310 w 1050053"/>
              <a:gd name="connsiteY2" fmla="*/ 60434 h 585404"/>
              <a:gd name="connsiteX3" fmla="*/ 688313 w 1050053"/>
              <a:gd name="connsiteY3" fmla="*/ 303269 h 585404"/>
              <a:gd name="connsiteX4" fmla="*/ 751952 w 1050053"/>
              <a:gd name="connsiteY4" fmla="*/ 482465 h 585404"/>
              <a:gd name="connsiteX5" fmla="*/ 885930 w 1050053"/>
              <a:gd name="connsiteY5" fmla="*/ 572900 h 585404"/>
              <a:gd name="connsiteX6" fmla="*/ 1050053 w 1050053"/>
              <a:gd name="connsiteY6" fmla="*/ 584623 h 585404"/>
              <a:gd name="connsiteX0" fmla="*/ 0 w 1065125"/>
              <a:gd name="connsiteY0" fmla="*/ 155894 h 585404"/>
              <a:gd name="connsiteX1" fmla="*/ 269631 w 1065125"/>
              <a:gd name="connsiteY1" fmla="*/ 5168 h 585404"/>
              <a:gd name="connsiteX2" fmla="*/ 564382 w 1065125"/>
              <a:gd name="connsiteY2" fmla="*/ 60434 h 585404"/>
              <a:gd name="connsiteX3" fmla="*/ 703385 w 1065125"/>
              <a:gd name="connsiteY3" fmla="*/ 303269 h 585404"/>
              <a:gd name="connsiteX4" fmla="*/ 767024 w 1065125"/>
              <a:gd name="connsiteY4" fmla="*/ 482465 h 585404"/>
              <a:gd name="connsiteX5" fmla="*/ 901002 w 1065125"/>
              <a:gd name="connsiteY5" fmla="*/ 572900 h 585404"/>
              <a:gd name="connsiteX6" fmla="*/ 1065125 w 1065125"/>
              <a:gd name="connsiteY6" fmla="*/ 584623 h 58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5" h="585404">
                <a:moveTo>
                  <a:pt x="0" y="155894"/>
                </a:moveTo>
                <a:cubicBezTo>
                  <a:pt x="108299" y="81788"/>
                  <a:pt x="175567" y="21078"/>
                  <a:pt x="269631" y="5168"/>
                </a:cubicBezTo>
                <a:cubicBezTo>
                  <a:pt x="363695" y="-10742"/>
                  <a:pt x="492090" y="10751"/>
                  <a:pt x="564382" y="60434"/>
                </a:cubicBezTo>
                <a:cubicBezTo>
                  <a:pt x="636674" y="110118"/>
                  <a:pt x="669611" y="232930"/>
                  <a:pt x="703385" y="303269"/>
                </a:cubicBezTo>
                <a:cubicBezTo>
                  <a:pt x="737159" y="373608"/>
                  <a:pt x="734088" y="437527"/>
                  <a:pt x="767024" y="482465"/>
                </a:cubicBezTo>
                <a:cubicBezTo>
                  <a:pt x="799960" y="527404"/>
                  <a:pt x="851318" y="555874"/>
                  <a:pt x="901002" y="572900"/>
                </a:cubicBezTo>
                <a:cubicBezTo>
                  <a:pt x="950686" y="589926"/>
                  <a:pt x="1016279" y="584623"/>
                  <a:pt x="1065125" y="58462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12736586" y="9645402"/>
            <a:ext cx="386865"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3123446" y="9650429"/>
            <a:ext cx="0" cy="60792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800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p:cNvSpPr/>
          <p:nvPr/>
        </p:nvSpPr>
        <p:spPr>
          <a:xfrm>
            <a:off x="13348502" y="9519553"/>
            <a:ext cx="693948" cy="2642865"/>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0070980" y="7262106"/>
            <a:ext cx="730268" cy="1996834"/>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10796915" y="7273033"/>
            <a:ext cx="492000" cy="1988678"/>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10837195" y="4242262"/>
            <a:ext cx="456407" cy="1251012"/>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10185869" y="3629465"/>
            <a:ext cx="651325" cy="1861038"/>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11520383" y="6234034"/>
            <a:ext cx="110871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p:cNvSpPr txBox="1"/>
          <p:nvPr/>
        </p:nvSpPr>
        <p:spPr>
          <a:xfrm>
            <a:off x="13855145" y="8006649"/>
            <a:ext cx="2098682" cy="523220"/>
          </a:xfrm>
          <a:prstGeom prst="rect">
            <a:avLst/>
          </a:prstGeom>
          <a:noFill/>
        </p:spPr>
        <p:txBody>
          <a:bodyPr wrap="square" rtlCol="0">
            <a:spAutoFit/>
          </a:bodyPr>
          <a:lstStyle/>
          <a:p>
            <a:pPr algn="ctr"/>
            <a:r>
              <a:rPr lang="en-US" sz="1400" dirty="0"/>
              <a:t>Genotype comparison </a:t>
            </a:r>
          </a:p>
          <a:p>
            <a:pPr algn="ctr"/>
            <a:r>
              <a:rPr lang="en-US" sz="1400" dirty="0"/>
              <a:t>and matching</a:t>
            </a:r>
          </a:p>
        </p:txBody>
      </p:sp>
      <p:sp>
        <p:nvSpPr>
          <p:cNvPr id="2" name="Title 1"/>
          <p:cNvSpPr>
            <a:spLocks noGrp="1"/>
          </p:cNvSpPr>
          <p:nvPr>
            <p:ph type="title"/>
          </p:nvPr>
        </p:nvSpPr>
        <p:spPr>
          <a:xfrm>
            <a:off x="10564031" y="1557930"/>
            <a:ext cx="7775858" cy="1232079"/>
          </a:xfrm>
        </p:spPr>
        <p:txBody>
          <a:bodyPr>
            <a:noAutofit/>
          </a:bodyPr>
          <a:lstStyle/>
          <a:p>
            <a:r>
              <a:rPr lang="en-US" sz="4000" dirty="0"/>
              <a:t>Fig </a:t>
            </a:r>
            <a:r>
              <a:rPr lang="en-US" sz="4000" dirty="0" smtClean="0"/>
              <a:t>1</a:t>
            </a:r>
            <a:endParaRPr lang="en-US" sz="4000" dirty="0"/>
          </a:p>
        </p:txBody>
      </p:sp>
      <p:sp>
        <p:nvSpPr>
          <p:cNvPr id="107" name="Right Brace 106"/>
          <p:cNvSpPr/>
          <p:nvPr/>
        </p:nvSpPr>
        <p:spPr>
          <a:xfrm rot="5400000">
            <a:off x="11953627" y="4834383"/>
            <a:ext cx="231166" cy="1555039"/>
          </a:xfrm>
          <a:prstGeom prst="rightBrace">
            <a:avLst>
              <a:gd name="adj1" fmla="val 0"/>
              <a:gd name="adj2" fmla="val 5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3258775" y="3531100"/>
            <a:ext cx="2249334" cy="646331"/>
          </a:xfrm>
          <a:prstGeom prst="rect">
            <a:avLst/>
          </a:prstGeom>
          <a:noFill/>
        </p:spPr>
        <p:txBody>
          <a:bodyPr wrap="none" rtlCol="0">
            <a:spAutoFit/>
          </a:bodyPr>
          <a:lstStyle/>
          <a:p>
            <a:pPr algn="ctr"/>
            <a:r>
              <a:rPr lang="en-US" dirty="0"/>
              <a:t>Phenotype-Genotype </a:t>
            </a:r>
          </a:p>
          <a:p>
            <a:pPr algn="ctr"/>
            <a:r>
              <a:rPr lang="en-US" dirty="0"/>
              <a:t>correlation dataset</a:t>
            </a:r>
          </a:p>
        </p:txBody>
      </p:sp>
      <mc:AlternateContent xmlns:mc="http://schemas.openxmlformats.org/markup-compatibility/2006" xmlns:a14="http://schemas.microsoft.com/office/drawing/2010/main">
        <mc:Choice Requires="a14">
          <p:sp>
            <p:nvSpPr>
              <p:cNvPr id="115" name="TextBox 114"/>
              <p:cNvSpPr txBox="1"/>
              <p:nvPr/>
            </p:nvSpPr>
            <p:spPr>
              <a:xfrm>
                <a:off x="13347056" y="4164386"/>
                <a:ext cx="2026132" cy="830997"/>
              </a:xfrm>
              <a:prstGeom prst="rect">
                <a:avLst/>
              </a:prstGeom>
              <a:noFill/>
            </p:spPr>
            <p:txBody>
              <a:bodyPr wrap="none" rtlCol="0">
                <a:spAutoFit/>
              </a:bodyPr>
              <a:lstStyle/>
              <a:p>
                <a:pPr algn="ctr"/>
                <a:r>
                  <a:rPr lang="en-US" sz="1200" dirty="0"/>
                  <a:t>Phenotype 1             Variant 1 </a:t>
                </a:r>
              </a:p>
              <a:p>
                <a:pPr algn="ctr"/>
                <a:r>
                  <a:rPr lang="en-US" sz="1200" dirty="0"/>
                  <a:t>Phenotype 2             Variant 2 </a:t>
                </a:r>
              </a:p>
              <a:p>
                <a:pPr algn="ctr"/>
                <a:endParaRPr lang="en-US" sz="1200" dirty="0"/>
              </a:p>
              <a:p>
                <a:pPr algn="ctr"/>
                <a:r>
                  <a:rPr lang="en-US" sz="1200" dirty="0"/>
                  <a:t>Phenotype </a:t>
                </a:r>
                <a14:m>
                  <m:oMath xmlns:m="http://schemas.openxmlformats.org/officeDocument/2006/math">
                    <m:r>
                      <a:rPr lang="en-US" sz="1200" i="1">
                        <a:latin typeface="Cambria Math" panose="02040503050406030204" pitchFamily="18" charset="0"/>
                      </a:rPr>
                      <m:t>𝑞</m:t>
                    </m:r>
                  </m:oMath>
                </a14:m>
                <a:r>
                  <a:rPr lang="en-US" sz="1200" dirty="0"/>
                  <a:t>            Variant </a:t>
                </a:r>
                <a14:m>
                  <m:oMath xmlns:m="http://schemas.openxmlformats.org/officeDocument/2006/math">
                    <m:r>
                      <a:rPr lang="en-US" sz="1200" i="1">
                        <a:latin typeface="Cambria Math" panose="02040503050406030204" pitchFamily="18" charset="0"/>
                      </a:rPr>
                      <m:t>𝑞</m:t>
                    </m:r>
                  </m:oMath>
                </a14:m>
                <a:r>
                  <a:rPr lang="en-US" sz="1200" dirty="0"/>
                  <a:t> </a:t>
                </a:r>
              </a:p>
            </p:txBody>
          </p:sp>
        </mc:Choice>
        <mc:Fallback xmlns="">
          <p:sp>
            <p:nvSpPr>
              <p:cNvPr id="115" name="TextBox 114"/>
              <p:cNvSpPr txBox="1">
                <a:spLocks noRot="1" noChangeAspect="1" noMove="1" noResize="1" noEditPoints="1" noAdjustHandles="1" noChangeArrowheads="1" noChangeShapeType="1" noTextEdit="1"/>
              </p:cNvSpPr>
              <p:nvPr/>
            </p:nvSpPr>
            <p:spPr>
              <a:xfrm>
                <a:off x="13347056" y="4164386"/>
                <a:ext cx="2026132" cy="830997"/>
              </a:xfrm>
              <a:prstGeom prst="rect">
                <a:avLst/>
              </a:prstGeom>
              <a:blipFill rotWithShape="0">
                <a:blip r:embed="rId3"/>
                <a:stretch>
                  <a:fillRect b="-5147"/>
                </a:stretch>
              </a:blipFill>
            </p:spPr>
            <p:txBody>
              <a:bodyPr/>
              <a:lstStyle/>
              <a:p>
                <a:r>
                  <a:rPr lang="en-US">
                    <a:noFill/>
                  </a:rPr>
                  <a:t> </a:t>
                </a:r>
              </a:p>
            </p:txBody>
          </p:sp>
        </mc:Fallback>
      </mc:AlternateContent>
      <p:sp>
        <p:nvSpPr>
          <p:cNvPr id="22" name="TextBox 21"/>
          <p:cNvSpPr txBox="1"/>
          <p:nvPr/>
        </p:nvSpPr>
        <p:spPr>
          <a:xfrm>
            <a:off x="10815359" y="4246160"/>
            <a:ext cx="534121" cy="307777"/>
          </a:xfrm>
          <a:prstGeom prst="rect">
            <a:avLst/>
          </a:prstGeom>
          <a:noFill/>
        </p:spPr>
        <p:txBody>
          <a:bodyPr wrap="none" rtlCol="0">
            <a:spAutoFit/>
          </a:bodyPr>
          <a:lstStyle/>
          <a:p>
            <a:r>
              <a:rPr lang="en-US" sz="1400" dirty="0"/>
              <a:t>HIV+</a:t>
            </a:r>
          </a:p>
        </p:txBody>
      </p:sp>
      <p:sp>
        <p:nvSpPr>
          <p:cNvPr id="23" name="TextBox 22"/>
          <p:cNvSpPr txBox="1"/>
          <p:nvPr/>
        </p:nvSpPr>
        <p:spPr>
          <a:xfrm>
            <a:off x="10818742" y="4511308"/>
            <a:ext cx="498855" cy="307777"/>
          </a:xfrm>
          <a:prstGeom prst="rect">
            <a:avLst/>
          </a:prstGeom>
          <a:noFill/>
        </p:spPr>
        <p:txBody>
          <a:bodyPr wrap="none" rtlCol="0">
            <a:spAutoFit/>
          </a:bodyPr>
          <a:lstStyle/>
          <a:p>
            <a:r>
              <a:rPr lang="en-US" sz="1400" dirty="0"/>
              <a:t>HIV-</a:t>
            </a:r>
          </a:p>
        </p:txBody>
      </p:sp>
      <p:cxnSp>
        <p:nvCxnSpPr>
          <p:cNvPr id="32" name="Straight Connector 31"/>
          <p:cNvCxnSpPr/>
          <p:nvPr/>
        </p:nvCxnSpPr>
        <p:spPr>
          <a:xfrm>
            <a:off x="11632406" y="4242557"/>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957315" y="4246910"/>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970756" y="4154256"/>
            <a:ext cx="343364" cy="369332"/>
          </a:xfrm>
          <a:prstGeom prst="rect">
            <a:avLst/>
          </a:prstGeom>
          <a:noFill/>
        </p:spPr>
        <p:txBody>
          <a:bodyPr wrap="none" rtlCol="0">
            <a:spAutoFit/>
          </a:bodyPr>
          <a:lstStyle/>
          <a:p>
            <a:r>
              <a:rPr lang="en-US" dirty="0"/>
              <a:t>…</a:t>
            </a:r>
          </a:p>
        </p:txBody>
      </p:sp>
      <p:sp>
        <p:nvSpPr>
          <p:cNvPr id="38" name="TextBox 37"/>
          <p:cNvSpPr txBox="1"/>
          <p:nvPr/>
        </p:nvSpPr>
        <p:spPr>
          <a:xfrm>
            <a:off x="11970756" y="4406669"/>
            <a:ext cx="343364" cy="369332"/>
          </a:xfrm>
          <a:prstGeom prst="rect">
            <a:avLst/>
          </a:prstGeom>
          <a:noFill/>
        </p:spPr>
        <p:txBody>
          <a:bodyPr wrap="none" rtlCol="0">
            <a:spAutoFit/>
          </a:bodyPr>
          <a:lstStyle/>
          <a:p>
            <a:r>
              <a:rPr lang="en-US" dirty="0"/>
              <a:t>…</a:t>
            </a:r>
          </a:p>
        </p:txBody>
      </p:sp>
      <p:cxnSp>
        <p:nvCxnSpPr>
          <p:cNvPr id="39" name="Straight Connector 38"/>
          <p:cNvCxnSpPr/>
          <p:nvPr/>
        </p:nvCxnSpPr>
        <p:spPr>
          <a:xfrm>
            <a:off x="12340279" y="4246915"/>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804810" y="5216466"/>
            <a:ext cx="498855" cy="307777"/>
          </a:xfrm>
          <a:prstGeom prst="rect">
            <a:avLst/>
          </a:prstGeom>
          <a:noFill/>
        </p:spPr>
        <p:txBody>
          <a:bodyPr wrap="none" rtlCol="0">
            <a:spAutoFit/>
          </a:bodyPr>
          <a:lstStyle/>
          <a:p>
            <a:r>
              <a:rPr lang="en-US" sz="1400" dirty="0"/>
              <a:t>HIV-</a:t>
            </a:r>
          </a:p>
        </p:txBody>
      </p:sp>
      <p:sp>
        <p:nvSpPr>
          <p:cNvPr id="60" name="TextBox 59"/>
          <p:cNvSpPr txBox="1"/>
          <p:nvPr/>
        </p:nvSpPr>
        <p:spPr>
          <a:xfrm rot="5400000">
            <a:off x="12042371" y="4846344"/>
            <a:ext cx="343364" cy="369332"/>
          </a:xfrm>
          <a:prstGeom prst="rect">
            <a:avLst/>
          </a:prstGeom>
          <a:noFill/>
        </p:spPr>
        <p:txBody>
          <a:bodyPr wrap="none" rtlCol="0">
            <a:spAutoFit/>
          </a:bodyPr>
          <a:lstStyle/>
          <a:p>
            <a:r>
              <a:rPr lang="en-US" dirty="0"/>
              <a:t>…</a:t>
            </a:r>
          </a:p>
        </p:txBody>
      </p:sp>
      <p:sp>
        <p:nvSpPr>
          <p:cNvPr id="61" name="TextBox 60"/>
          <p:cNvSpPr txBox="1"/>
          <p:nvPr/>
        </p:nvSpPr>
        <p:spPr>
          <a:xfrm rot="5400000">
            <a:off x="10948132" y="4846344"/>
            <a:ext cx="343364" cy="369332"/>
          </a:xfrm>
          <a:prstGeom prst="rect">
            <a:avLst/>
          </a:prstGeom>
          <a:noFill/>
        </p:spPr>
        <p:txBody>
          <a:bodyPr wrap="none" rtlCol="0">
            <a:spAutoFit/>
          </a:bodyPr>
          <a:lstStyle/>
          <a:p>
            <a:r>
              <a:rPr lang="en-US" dirty="0"/>
              <a:t>…</a:t>
            </a:r>
          </a:p>
        </p:txBody>
      </p:sp>
      <p:sp>
        <p:nvSpPr>
          <p:cNvPr id="5" name="Rectangle 4"/>
          <p:cNvSpPr/>
          <p:nvPr/>
        </p:nvSpPr>
        <p:spPr>
          <a:xfrm>
            <a:off x="10188948" y="3631367"/>
            <a:ext cx="2657005" cy="1874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0188870" y="4246911"/>
            <a:ext cx="2657082" cy="974584"/>
            <a:chOff x="1066800" y="2010780"/>
            <a:chExt cx="1943880" cy="974584"/>
          </a:xfrm>
        </p:grpSpPr>
        <p:cxnSp>
          <p:nvCxnSpPr>
            <p:cNvPr id="10" name="Straight Connector 9"/>
            <p:cNvCxnSpPr/>
            <p:nvPr/>
          </p:nvCxnSpPr>
          <p:spPr>
            <a:xfrm>
              <a:off x="1077024" y="2010780"/>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66800" y="2277088"/>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79870" y="2985364"/>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76113" y="2559028"/>
              <a:ext cx="19294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rot="19489206">
            <a:off x="11138282" y="3822081"/>
            <a:ext cx="974947" cy="276999"/>
          </a:xfrm>
          <a:prstGeom prst="rect">
            <a:avLst/>
          </a:prstGeom>
          <a:noFill/>
        </p:spPr>
        <p:txBody>
          <a:bodyPr wrap="none" rtlCol="0">
            <a:spAutoFit/>
          </a:bodyPr>
          <a:lstStyle/>
          <a:p>
            <a:r>
              <a:rPr lang="en-US" sz="1200" dirty="0"/>
              <a:t>Phenotype 1</a:t>
            </a:r>
          </a:p>
        </p:txBody>
      </p:sp>
      <mc:AlternateContent xmlns:mc="http://schemas.openxmlformats.org/markup-compatibility/2006" xmlns:a14="http://schemas.microsoft.com/office/drawing/2010/main">
        <mc:Choice Requires="a14">
          <p:sp>
            <p:nvSpPr>
              <p:cNvPr id="85" name="TextBox 84"/>
              <p:cNvSpPr txBox="1"/>
              <p:nvPr/>
            </p:nvSpPr>
            <p:spPr>
              <a:xfrm rot="19577995">
                <a:off x="12149439" y="3826602"/>
                <a:ext cx="896399" cy="461665"/>
              </a:xfrm>
              <a:prstGeom prst="rect">
                <a:avLst/>
              </a:prstGeom>
              <a:noFill/>
            </p:spPr>
            <p:txBody>
              <a:bodyPr wrap="none" rtlCol="0">
                <a:spAutoFit/>
              </a:bodyPr>
              <a:lstStyle/>
              <a:p>
                <a:r>
                  <a:rPr lang="en-US" sz="1200" dirty="0"/>
                  <a:t>Phenotype </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85" name="TextBox 84"/>
              <p:cNvSpPr txBox="1">
                <a:spLocks noRot="1" noChangeAspect="1" noMove="1" noResize="1" noEditPoints="1" noAdjustHandles="1" noChangeArrowheads="1" noChangeShapeType="1" noTextEdit="1"/>
              </p:cNvSpPr>
              <p:nvPr/>
            </p:nvSpPr>
            <p:spPr>
              <a:xfrm rot="19577995">
                <a:off x="12149439" y="3826602"/>
                <a:ext cx="896399" cy="461665"/>
              </a:xfrm>
              <a:prstGeom prst="rect">
                <a:avLst/>
              </a:prstGeom>
              <a:blipFill rotWithShape="0">
                <a:blip r:embed="rId4"/>
                <a:stretch>
                  <a:fillRect/>
                </a:stretch>
              </a:blipFill>
            </p:spPr>
            <p:txBody>
              <a:bodyPr/>
              <a:lstStyle/>
              <a:p>
                <a:r>
                  <a:rPr lang="en-US">
                    <a:noFill/>
                  </a:rPr>
                  <a:t> </a:t>
                </a:r>
              </a:p>
            </p:txBody>
          </p:sp>
        </mc:Fallback>
      </mc:AlternateContent>
      <p:sp>
        <p:nvSpPr>
          <p:cNvPr id="101" name="TextBox 100"/>
          <p:cNvSpPr txBox="1"/>
          <p:nvPr/>
        </p:nvSpPr>
        <p:spPr>
          <a:xfrm>
            <a:off x="11975228" y="5117161"/>
            <a:ext cx="343364" cy="369332"/>
          </a:xfrm>
          <a:prstGeom prst="rect">
            <a:avLst/>
          </a:prstGeom>
          <a:noFill/>
        </p:spPr>
        <p:txBody>
          <a:bodyPr wrap="none" rtlCol="0">
            <a:spAutoFit/>
          </a:bodyPr>
          <a:lstStyle/>
          <a:p>
            <a:r>
              <a:rPr lang="en-US" dirty="0"/>
              <a:t>…</a:t>
            </a:r>
          </a:p>
        </p:txBody>
      </p:sp>
      <p:sp>
        <p:nvSpPr>
          <p:cNvPr id="116" name="TextBox 115"/>
          <p:cNvSpPr txBox="1"/>
          <p:nvPr/>
        </p:nvSpPr>
        <p:spPr>
          <a:xfrm>
            <a:off x="10539796" y="2967578"/>
            <a:ext cx="1951432" cy="646331"/>
          </a:xfrm>
          <a:prstGeom prst="rect">
            <a:avLst/>
          </a:prstGeom>
          <a:noFill/>
        </p:spPr>
        <p:txBody>
          <a:bodyPr wrap="none" rtlCol="0">
            <a:spAutoFit/>
          </a:bodyPr>
          <a:lstStyle/>
          <a:p>
            <a:pPr algn="ctr"/>
            <a:r>
              <a:rPr lang="en-US" dirty="0"/>
              <a:t>Phenotype dataset</a:t>
            </a:r>
          </a:p>
          <a:p>
            <a:pPr algn="ctr"/>
            <a:r>
              <a:rPr lang="en-US" dirty="0"/>
              <a:t>(Public)</a:t>
            </a:r>
          </a:p>
        </p:txBody>
      </p:sp>
      <p:sp>
        <p:nvSpPr>
          <p:cNvPr id="145" name="TextBox 144"/>
          <p:cNvSpPr txBox="1"/>
          <p:nvPr/>
        </p:nvSpPr>
        <p:spPr>
          <a:xfrm>
            <a:off x="11626070" y="6224359"/>
            <a:ext cx="944489" cy="523220"/>
          </a:xfrm>
          <a:prstGeom prst="rect">
            <a:avLst/>
          </a:prstGeom>
          <a:noFill/>
        </p:spPr>
        <p:txBody>
          <a:bodyPr wrap="none" rtlCol="0">
            <a:spAutoFit/>
          </a:bodyPr>
          <a:lstStyle/>
          <a:p>
            <a:pPr algn="ctr"/>
            <a:r>
              <a:rPr lang="en-US" sz="1400" dirty="0"/>
              <a:t>Genotype </a:t>
            </a:r>
          </a:p>
          <a:p>
            <a:pPr algn="ctr"/>
            <a:r>
              <a:rPr lang="en-US" sz="1400" dirty="0"/>
              <a:t>prediction</a:t>
            </a:r>
          </a:p>
        </p:txBody>
      </p:sp>
      <p:sp>
        <p:nvSpPr>
          <p:cNvPr id="17" name="TextBox 16"/>
          <p:cNvSpPr txBox="1"/>
          <p:nvPr/>
        </p:nvSpPr>
        <p:spPr>
          <a:xfrm>
            <a:off x="15695861" y="2991303"/>
            <a:ext cx="2547429" cy="646331"/>
          </a:xfrm>
          <a:prstGeom prst="rect">
            <a:avLst/>
          </a:prstGeom>
          <a:noFill/>
        </p:spPr>
        <p:txBody>
          <a:bodyPr wrap="none" rtlCol="0">
            <a:spAutoFit/>
          </a:bodyPr>
          <a:lstStyle/>
          <a:p>
            <a:pPr algn="ctr"/>
            <a:r>
              <a:rPr lang="en-US" dirty="0"/>
              <a:t>Genotype dataset</a:t>
            </a:r>
          </a:p>
          <a:p>
            <a:pPr algn="ctr"/>
            <a:r>
              <a:rPr lang="en-US" dirty="0"/>
              <a:t>(Stolen/Hacked/Queried)</a:t>
            </a:r>
          </a:p>
        </p:txBody>
      </p:sp>
      <p:sp>
        <p:nvSpPr>
          <p:cNvPr id="21" name="Rectangle 20"/>
          <p:cNvSpPr/>
          <p:nvPr/>
        </p:nvSpPr>
        <p:spPr>
          <a:xfrm>
            <a:off x="15970886" y="3669030"/>
            <a:ext cx="661621" cy="1817370"/>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6634188" y="3675708"/>
            <a:ext cx="1380145" cy="1814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p:nvPr/>
        </p:nvCxnSpPr>
        <p:spPr>
          <a:xfrm>
            <a:off x="16973145" y="4216302"/>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7275886" y="4220655"/>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17289327" y="4128001"/>
            <a:ext cx="343364" cy="369332"/>
          </a:xfrm>
          <a:prstGeom prst="rect">
            <a:avLst/>
          </a:prstGeom>
          <a:noFill/>
        </p:spPr>
        <p:txBody>
          <a:bodyPr wrap="none" rtlCol="0">
            <a:spAutoFit/>
          </a:bodyPr>
          <a:lstStyle/>
          <a:p>
            <a:r>
              <a:rPr lang="en-US" dirty="0"/>
              <a:t>…</a:t>
            </a:r>
          </a:p>
        </p:txBody>
      </p:sp>
      <p:cxnSp>
        <p:nvCxnSpPr>
          <p:cNvPr id="160" name="Straight Connector 159"/>
          <p:cNvCxnSpPr/>
          <p:nvPr/>
        </p:nvCxnSpPr>
        <p:spPr>
          <a:xfrm>
            <a:off x="17653308" y="4220660"/>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rot="5400000">
            <a:off x="17364277" y="4799613"/>
            <a:ext cx="343364" cy="369332"/>
          </a:xfrm>
          <a:prstGeom prst="rect">
            <a:avLst/>
          </a:prstGeom>
          <a:noFill/>
        </p:spPr>
        <p:txBody>
          <a:bodyPr wrap="none" rtlCol="0">
            <a:spAutoFit/>
          </a:bodyPr>
          <a:lstStyle/>
          <a:p>
            <a:r>
              <a:rPr lang="en-US" dirty="0"/>
              <a:t>…</a:t>
            </a:r>
          </a:p>
        </p:txBody>
      </p:sp>
      <p:sp>
        <p:nvSpPr>
          <p:cNvPr id="164" name="TextBox 163"/>
          <p:cNvSpPr txBox="1"/>
          <p:nvPr/>
        </p:nvSpPr>
        <p:spPr>
          <a:xfrm rot="19489206">
            <a:off x="16537837" y="3850070"/>
            <a:ext cx="742126" cy="276999"/>
          </a:xfrm>
          <a:prstGeom prst="rect">
            <a:avLst/>
          </a:prstGeom>
          <a:noFill/>
        </p:spPr>
        <p:txBody>
          <a:bodyPr wrap="none" rtlCol="0">
            <a:spAutoFit/>
          </a:bodyPr>
          <a:lstStyle/>
          <a:p>
            <a:r>
              <a:rPr lang="en-US" sz="1200" dirty="0"/>
              <a:t>Variant 1</a:t>
            </a:r>
          </a:p>
        </p:txBody>
      </p:sp>
      <p:sp>
        <p:nvSpPr>
          <p:cNvPr id="165" name="TextBox 164"/>
          <p:cNvSpPr txBox="1"/>
          <p:nvPr/>
        </p:nvSpPr>
        <p:spPr>
          <a:xfrm rot="19386106">
            <a:off x="16843901" y="3857074"/>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166" name="TextBox 165"/>
              <p:cNvSpPr txBox="1"/>
              <p:nvPr/>
            </p:nvSpPr>
            <p:spPr>
              <a:xfrm rot="19577995">
                <a:off x="17537177" y="3805610"/>
                <a:ext cx="628314" cy="461665"/>
              </a:xfrm>
              <a:prstGeom prst="rect">
                <a:avLst/>
              </a:prstGeom>
              <a:noFill/>
            </p:spPr>
            <p:txBody>
              <a:bodyPr wrap="none" rtlCol="0">
                <a:spAutoFit/>
              </a:bodyPr>
              <a:lstStyle/>
              <a:p>
                <a:pPr algn="ctr"/>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166" name="TextBox 165"/>
              <p:cNvSpPr txBox="1">
                <a:spLocks noRot="1" noChangeAspect="1" noMove="1" noResize="1" noEditPoints="1" noAdjustHandles="1" noChangeArrowheads="1" noChangeShapeType="1" noTextEdit="1"/>
              </p:cNvSpPr>
              <p:nvPr/>
            </p:nvSpPr>
            <p:spPr>
              <a:xfrm rot="19577995">
                <a:off x="17537177" y="3805610"/>
                <a:ext cx="628314" cy="461665"/>
              </a:xfrm>
              <a:prstGeom prst="rect">
                <a:avLst/>
              </a:prstGeom>
              <a:blipFill rotWithShape="0">
                <a:blip r:embed="rId5"/>
                <a:stretch>
                  <a:fillRect/>
                </a:stretch>
              </a:blipFill>
            </p:spPr>
            <p:txBody>
              <a:bodyPr/>
              <a:lstStyle/>
              <a:p>
                <a:r>
                  <a:rPr lang="en-US">
                    <a:noFill/>
                  </a:rPr>
                  <a:t> </a:t>
                </a:r>
              </a:p>
            </p:txBody>
          </p:sp>
        </mc:Fallback>
      </mc:AlternateContent>
      <p:sp>
        <p:nvSpPr>
          <p:cNvPr id="169" name="Rectangle 168"/>
          <p:cNvSpPr/>
          <p:nvPr/>
        </p:nvSpPr>
        <p:spPr>
          <a:xfrm>
            <a:off x="15964292" y="3677479"/>
            <a:ext cx="669890" cy="181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15909825" y="3749552"/>
            <a:ext cx="798617" cy="461665"/>
          </a:xfrm>
          <a:prstGeom prst="rect">
            <a:avLst/>
          </a:prstGeom>
          <a:noFill/>
        </p:spPr>
        <p:txBody>
          <a:bodyPr wrap="none" rtlCol="0">
            <a:spAutoFit/>
          </a:bodyPr>
          <a:lstStyle/>
          <a:p>
            <a:pPr algn="ctr"/>
            <a:r>
              <a:rPr lang="en-US" sz="1200" dirty="0"/>
              <a:t>Genotype</a:t>
            </a:r>
          </a:p>
          <a:p>
            <a:pPr algn="ctr"/>
            <a:r>
              <a:rPr lang="en-US" sz="1200" dirty="0"/>
              <a:t>ID</a:t>
            </a:r>
          </a:p>
        </p:txBody>
      </p:sp>
      <p:cxnSp>
        <p:nvCxnSpPr>
          <p:cNvPr id="163" name="Straight Connector 162"/>
          <p:cNvCxnSpPr/>
          <p:nvPr/>
        </p:nvCxnSpPr>
        <p:spPr>
          <a:xfrm>
            <a:off x="15964297" y="4768904"/>
            <a:ext cx="2050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5967564" y="5203690"/>
            <a:ext cx="2051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5974539" y="4220656"/>
            <a:ext cx="203884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5967566" y="4493849"/>
            <a:ext cx="2050576" cy="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6029237" y="4206763"/>
            <a:ext cx="599844" cy="307777"/>
          </a:xfrm>
          <a:prstGeom prst="rect">
            <a:avLst/>
          </a:prstGeom>
          <a:noFill/>
        </p:spPr>
        <p:txBody>
          <a:bodyPr wrap="none" rtlCol="0">
            <a:spAutoFit/>
          </a:bodyPr>
          <a:lstStyle/>
          <a:p>
            <a:r>
              <a:rPr lang="en-US" sz="1400" dirty="0"/>
              <a:t>GID-</a:t>
            </a:r>
            <a:r>
              <a:rPr lang="en-US" sz="1400" i="1" dirty="0"/>
              <a:t>1</a:t>
            </a:r>
          </a:p>
        </p:txBody>
      </p:sp>
      <p:sp>
        <p:nvSpPr>
          <p:cNvPr id="206" name="Right Brace 205"/>
          <p:cNvSpPr/>
          <p:nvPr/>
        </p:nvSpPr>
        <p:spPr>
          <a:xfrm rot="5400000">
            <a:off x="10946432" y="5388355"/>
            <a:ext cx="230199" cy="449232"/>
          </a:xfrm>
          <a:prstGeom prst="rightBrace">
            <a:avLst>
              <a:gd name="adj1" fmla="val 0"/>
              <a:gd name="adj2" fmla="val 5503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TextBox 275"/>
          <p:cNvSpPr txBox="1"/>
          <p:nvPr/>
        </p:nvSpPr>
        <p:spPr>
          <a:xfrm rot="5400000">
            <a:off x="16233324" y="4799613"/>
            <a:ext cx="343364" cy="369332"/>
          </a:xfrm>
          <a:prstGeom prst="rect">
            <a:avLst/>
          </a:prstGeom>
          <a:noFill/>
        </p:spPr>
        <p:txBody>
          <a:bodyPr wrap="none" rtlCol="0">
            <a:spAutoFit/>
          </a:bodyPr>
          <a:lstStyle/>
          <a:p>
            <a:r>
              <a:rPr lang="en-US" dirty="0"/>
              <a:t>…</a:t>
            </a:r>
          </a:p>
        </p:txBody>
      </p:sp>
      <p:sp>
        <p:nvSpPr>
          <p:cNvPr id="120" name="TextBox 119"/>
          <p:cNvSpPr txBox="1"/>
          <p:nvPr/>
        </p:nvSpPr>
        <p:spPr>
          <a:xfrm rot="19489206">
            <a:off x="11479087" y="3826381"/>
            <a:ext cx="974947" cy="276999"/>
          </a:xfrm>
          <a:prstGeom prst="rect">
            <a:avLst/>
          </a:prstGeom>
          <a:noFill/>
        </p:spPr>
        <p:txBody>
          <a:bodyPr wrap="none" rtlCol="0">
            <a:spAutoFit/>
          </a:bodyPr>
          <a:lstStyle/>
          <a:p>
            <a:r>
              <a:rPr lang="en-US" sz="1200" dirty="0"/>
              <a:t>Phenotype 2</a:t>
            </a:r>
          </a:p>
        </p:txBody>
      </p:sp>
      <p:sp>
        <p:nvSpPr>
          <p:cNvPr id="133" name="TextBox 132"/>
          <p:cNvSpPr txBox="1"/>
          <p:nvPr/>
        </p:nvSpPr>
        <p:spPr>
          <a:xfrm rot="19227532">
            <a:off x="10763200" y="3848266"/>
            <a:ext cx="825803" cy="276999"/>
          </a:xfrm>
          <a:prstGeom prst="rect">
            <a:avLst/>
          </a:prstGeom>
          <a:noFill/>
        </p:spPr>
        <p:txBody>
          <a:bodyPr wrap="none" rtlCol="0">
            <a:spAutoFit/>
          </a:bodyPr>
          <a:lstStyle/>
          <a:p>
            <a:r>
              <a:rPr lang="en-US" sz="1200" dirty="0"/>
              <a:t>HIV Status</a:t>
            </a:r>
          </a:p>
        </p:txBody>
      </p:sp>
      <p:cxnSp>
        <p:nvCxnSpPr>
          <p:cNvPr id="19" name="Straight Arrow Connector 18"/>
          <p:cNvCxnSpPr/>
          <p:nvPr/>
        </p:nvCxnSpPr>
        <p:spPr>
          <a:xfrm>
            <a:off x="14253584" y="4315231"/>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14249102" y="4485715"/>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14245544" y="4852546"/>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286044" y="4239786"/>
            <a:ext cx="0" cy="1268102"/>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811353" y="8000073"/>
            <a:ext cx="534121" cy="307777"/>
          </a:xfrm>
          <a:prstGeom prst="rect">
            <a:avLst/>
          </a:prstGeom>
          <a:noFill/>
        </p:spPr>
        <p:txBody>
          <a:bodyPr wrap="none" rtlCol="0">
            <a:spAutoFit/>
          </a:bodyPr>
          <a:lstStyle/>
          <a:p>
            <a:r>
              <a:rPr lang="en-US" sz="1400" dirty="0"/>
              <a:t>HIV+</a:t>
            </a:r>
          </a:p>
        </p:txBody>
      </p:sp>
      <p:sp>
        <p:nvSpPr>
          <p:cNvPr id="153" name="TextBox 152"/>
          <p:cNvSpPr txBox="1"/>
          <p:nvPr/>
        </p:nvSpPr>
        <p:spPr>
          <a:xfrm>
            <a:off x="10825983" y="8265336"/>
            <a:ext cx="498855" cy="307777"/>
          </a:xfrm>
          <a:prstGeom prst="rect">
            <a:avLst/>
          </a:prstGeom>
          <a:noFill/>
        </p:spPr>
        <p:txBody>
          <a:bodyPr wrap="none" rtlCol="0">
            <a:spAutoFit/>
          </a:bodyPr>
          <a:lstStyle/>
          <a:p>
            <a:r>
              <a:rPr lang="en-US" sz="1400" dirty="0"/>
              <a:t>HIV-</a:t>
            </a:r>
          </a:p>
        </p:txBody>
      </p:sp>
      <p:cxnSp>
        <p:nvCxnSpPr>
          <p:cNvPr id="154" name="Straight Connector 153"/>
          <p:cNvCxnSpPr/>
          <p:nvPr/>
        </p:nvCxnSpPr>
        <p:spPr>
          <a:xfrm>
            <a:off x="11638121" y="8008030"/>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1963030" y="8012383"/>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12058532" y="7919729"/>
            <a:ext cx="343364" cy="369332"/>
          </a:xfrm>
          <a:prstGeom prst="rect">
            <a:avLst/>
          </a:prstGeom>
          <a:noFill/>
        </p:spPr>
        <p:txBody>
          <a:bodyPr wrap="none" rtlCol="0">
            <a:spAutoFit/>
          </a:bodyPr>
          <a:lstStyle/>
          <a:p>
            <a:r>
              <a:rPr lang="en-US" dirty="0"/>
              <a:t>…</a:t>
            </a:r>
          </a:p>
        </p:txBody>
      </p:sp>
      <p:sp>
        <p:nvSpPr>
          <p:cNvPr id="172" name="TextBox 171"/>
          <p:cNvSpPr txBox="1"/>
          <p:nvPr/>
        </p:nvSpPr>
        <p:spPr>
          <a:xfrm>
            <a:off x="12058532" y="8172142"/>
            <a:ext cx="343364" cy="369332"/>
          </a:xfrm>
          <a:prstGeom prst="rect">
            <a:avLst/>
          </a:prstGeom>
          <a:noFill/>
        </p:spPr>
        <p:txBody>
          <a:bodyPr wrap="none" rtlCol="0">
            <a:spAutoFit/>
          </a:bodyPr>
          <a:lstStyle/>
          <a:p>
            <a:r>
              <a:rPr lang="en-US" dirty="0"/>
              <a:t>…</a:t>
            </a:r>
          </a:p>
        </p:txBody>
      </p:sp>
      <p:cxnSp>
        <p:nvCxnSpPr>
          <p:cNvPr id="173" name="Straight Connector 172"/>
          <p:cNvCxnSpPr/>
          <p:nvPr/>
        </p:nvCxnSpPr>
        <p:spPr>
          <a:xfrm>
            <a:off x="12510116" y="8012388"/>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10812051" y="8979970"/>
            <a:ext cx="498855" cy="307777"/>
          </a:xfrm>
          <a:prstGeom prst="rect">
            <a:avLst/>
          </a:prstGeom>
          <a:noFill/>
        </p:spPr>
        <p:txBody>
          <a:bodyPr wrap="none" rtlCol="0">
            <a:spAutoFit/>
          </a:bodyPr>
          <a:lstStyle/>
          <a:p>
            <a:r>
              <a:rPr lang="en-US" sz="1400" dirty="0"/>
              <a:t>HIV-</a:t>
            </a:r>
          </a:p>
        </p:txBody>
      </p:sp>
      <p:sp>
        <p:nvSpPr>
          <p:cNvPr id="175" name="TextBox 174"/>
          <p:cNvSpPr txBox="1"/>
          <p:nvPr/>
        </p:nvSpPr>
        <p:spPr>
          <a:xfrm rot="5400000">
            <a:off x="12120419" y="8582633"/>
            <a:ext cx="343364" cy="369332"/>
          </a:xfrm>
          <a:prstGeom prst="rect">
            <a:avLst/>
          </a:prstGeom>
          <a:noFill/>
        </p:spPr>
        <p:txBody>
          <a:bodyPr wrap="none" rtlCol="0">
            <a:spAutoFit/>
          </a:bodyPr>
          <a:lstStyle/>
          <a:p>
            <a:r>
              <a:rPr lang="en-US" dirty="0"/>
              <a:t>…</a:t>
            </a:r>
          </a:p>
        </p:txBody>
      </p:sp>
      <p:sp>
        <p:nvSpPr>
          <p:cNvPr id="176" name="TextBox 175"/>
          <p:cNvSpPr txBox="1"/>
          <p:nvPr/>
        </p:nvSpPr>
        <p:spPr>
          <a:xfrm rot="5400000">
            <a:off x="10944119" y="8606535"/>
            <a:ext cx="343364" cy="369332"/>
          </a:xfrm>
          <a:prstGeom prst="rect">
            <a:avLst/>
          </a:prstGeom>
          <a:noFill/>
        </p:spPr>
        <p:txBody>
          <a:bodyPr wrap="none" rtlCol="0">
            <a:spAutoFit/>
          </a:bodyPr>
          <a:lstStyle/>
          <a:p>
            <a:r>
              <a:rPr lang="en-US" dirty="0"/>
              <a:t>…</a:t>
            </a:r>
          </a:p>
        </p:txBody>
      </p:sp>
      <p:grpSp>
        <p:nvGrpSpPr>
          <p:cNvPr id="24" name="Group 23"/>
          <p:cNvGrpSpPr/>
          <p:nvPr/>
        </p:nvGrpSpPr>
        <p:grpSpPr>
          <a:xfrm>
            <a:off x="10044138" y="7269238"/>
            <a:ext cx="2895600" cy="2001877"/>
            <a:chOff x="1072515" y="4664242"/>
            <a:chExt cx="1943880" cy="2001877"/>
          </a:xfrm>
        </p:grpSpPr>
        <p:sp>
          <p:nvSpPr>
            <p:cNvPr id="182" name="Rectangle 181"/>
            <p:cNvSpPr/>
            <p:nvPr/>
          </p:nvSpPr>
          <p:spPr>
            <a:xfrm>
              <a:off x="1088173" y="4664242"/>
              <a:ext cx="1923143" cy="2001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a:off x="1082739" y="5407395"/>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072515" y="5673703"/>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085585" y="6381979"/>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082842" y="5955632"/>
              <a:ext cx="1928474" cy="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rot="19489206">
            <a:off x="11233437" y="7678451"/>
            <a:ext cx="742126" cy="276999"/>
          </a:xfrm>
          <a:prstGeom prst="rect">
            <a:avLst/>
          </a:prstGeom>
          <a:noFill/>
        </p:spPr>
        <p:txBody>
          <a:bodyPr wrap="none" rtlCol="0">
            <a:spAutoFit/>
          </a:bodyPr>
          <a:lstStyle/>
          <a:p>
            <a:r>
              <a:rPr lang="en-US" sz="1200" dirty="0"/>
              <a:t>Variant 1</a:t>
            </a:r>
          </a:p>
        </p:txBody>
      </p:sp>
      <mc:AlternateContent xmlns:mc="http://schemas.openxmlformats.org/markup-compatibility/2006" xmlns:a14="http://schemas.microsoft.com/office/drawing/2010/main">
        <mc:Choice Requires="a14">
          <p:sp>
            <p:nvSpPr>
              <p:cNvPr id="201" name="TextBox 200"/>
              <p:cNvSpPr txBox="1"/>
              <p:nvPr/>
            </p:nvSpPr>
            <p:spPr>
              <a:xfrm rot="19577995">
                <a:off x="12423099" y="7599413"/>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201" name="TextBox 200"/>
              <p:cNvSpPr txBox="1">
                <a:spLocks noRot="1" noChangeAspect="1" noMove="1" noResize="1" noEditPoints="1" noAdjustHandles="1" noChangeArrowheads="1" noChangeShapeType="1" noTextEdit="1"/>
              </p:cNvSpPr>
              <p:nvPr/>
            </p:nvSpPr>
            <p:spPr>
              <a:xfrm rot="19577995">
                <a:off x="12423099" y="7599413"/>
                <a:ext cx="628314" cy="461665"/>
              </a:xfrm>
              <a:prstGeom prst="rect">
                <a:avLst/>
              </a:prstGeom>
              <a:blipFill rotWithShape="0">
                <a:blip r:embed="rId6"/>
                <a:stretch>
                  <a:fillRect/>
                </a:stretch>
              </a:blipFill>
            </p:spPr>
            <p:txBody>
              <a:bodyPr/>
              <a:lstStyle/>
              <a:p>
                <a:r>
                  <a:rPr lang="en-US">
                    <a:noFill/>
                  </a:rPr>
                  <a:t> </a:t>
                </a:r>
              </a:p>
            </p:txBody>
          </p:sp>
        </mc:Fallback>
      </mc:AlternateContent>
      <p:sp>
        <p:nvSpPr>
          <p:cNvPr id="202" name="TextBox 201"/>
          <p:cNvSpPr txBox="1"/>
          <p:nvPr/>
        </p:nvSpPr>
        <p:spPr>
          <a:xfrm>
            <a:off x="12063004" y="8882634"/>
            <a:ext cx="343364" cy="369332"/>
          </a:xfrm>
          <a:prstGeom prst="rect">
            <a:avLst/>
          </a:prstGeom>
          <a:noFill/>
        </p:spPr>
        <p:txBody>
          <a:bodyPr wrap="none" rtlCol="0">
            <a:spAutoFit/>
          </a:bodyPr>
          <a:lstStyle/>
          <a:p>
            <a:r>
              <a:rPr lang="en-US" dirty="0"/>
              <a:t>…</a:t>
            </a:r>
          </a:p>
        </p:txBody>
      </p:sp>
      <p:sp>
        <p:nvSpPr>
          <p:cNvPr id="204" name="TextBox 203"/>
          <p:cNvSpPr txBox="1"/>
          <p:nvPr/>
        </p:nvSpPr>
        <p:spPr>
          <a:xfrm rot="19489206">
            <a:off x="11596302" y="7671992"/>
            <a:ext cx="742126" cy="276999"/>
          </a:xfrm>
          <a:prstGeom prst="rect">
            <a:avLst/>
          </a:prstGeom>
          <a:noFill/>
        </p:spPr>
        <p:txBody>
          <a:bodyPr wrap="none" rtlCol="0">
            <a:spAutoFit/>
          </a:bodyPr>
          <a:lstStyle/>
          <a:p>
            <a:r>
              <a:rPr lang="en-US" sz="1200" dirty="0"/>
              <a:t>Variant 2</a:t>
            </a:r>
          </a:p>
        </p:txBody>
      </p:sp>
      <p:sp>
        <p:nvSpPr>
          <p:cNvPr id="205" name="TextBox 204"/>
          <p:cNvSpPr txBox="1"/>
          <p:nvPr/>
        </p:nvSpPr>
        <p:spPr>
          <a:xfrm>
            <a:off x="10766338" y="7484465"/>
            <a:ext cx="569323" cy="461665"/>
          </a:xfrm>
          <a:prstGeom prst="rect">
            <a:avLst/>
          </a:prstGeom>
          <a:noFill/>
        </p:spPr>
        <p:txBody>
          <a:bodyPr wrap="none" rtlCol="0">
            <a:spAutoFit/>
          </a:bodyPr>
          <a:lstStyle/>
          <a:p>
            <a:pPr algn="ctr"/>
            <a:r>
              <a:rPr lang="en-US" sz="1200" dirty="0"/>
              <a:t>HIV </a:t>
            </a:r>
          </a:p>
          <a:p>
            <a:pPr algn="ctr"/>
            <a:r>
              <a:rPr lang="en-US" sz="1200" dirty="0"/>
              <a:t>Status</a:t>
            </a:r>
          </a:p>
        </p:txBody>
      </p:sp>
      <p:cxnSp>
        <p:nvCxnSpPr>
          <p:cNvPr id="207" name="Straight Connector 206"/>
          <p:cNvCxnSpPr/>
          <p:nvPr/>
        </p:nvCxnSpPr>
        <p:spPr>
          <a:xfrm>
            <a:off x="11291759" y="8005259"/>
            <a:ext cx="0" cy="12681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ight Brace 208"/>
          <p:cNvSpPr/>
          <p:nvPr/>
        </p:nvSpPr>
        <p:spPr>
          <a:xfrm rot="5400000" flipH="1">
            <a:off x="11989381" y="6342876"/>
            <a:ext cx="236569" cy="1632577"/>
          </a:xfrm>
          <a:prstGeom prst="rightBrace">
            <a:avLst>
              <a:gd name="adj1" fmla="val 0"/>
              <a:gd name="adj2" fmla="val 53182"/>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Right Brace 210"/>
          <p:cNvSpPr/>
          <p:nvPr/>
        </p:nvSpPr>
        <p:spPr>
          <a:xfrm rot="5400000" flipH="1">
            <a:off x="10928874" y="6919604"/>
            <a:ext cx="221965" cy="485884"/>
          </a:xfrm>
          <a:prstGeom prst="rightBrace">
            <a:avLst>
              <a:gd name="adj1" fmla="val 0"/>
              <a:gd name="adj2" fmla="val 5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TextBox 211"/>
          <p:cNvSpPr txBox="1"/>
          <p:nvPr/>
        </p:nvSpPr>
        <p:spPr>
          <a:xfrm>
            <a:off x="11495143" y="7211651"/>
            <a:ext cx="1283365" cy="461665"/>
          </a:xfrm>
          <a:prstGeom prst="rect">
            <a:avLst/>
          </a:prstGeom>
          <a:noFill/>
        </p:spPr>
        <p:txBody>
          <a:bodyPr wrap="none" rtlCol="0">
            <a:spAutoFit/>
          </a:bodyPr>
          <a:lstStyle/>
          <a:p>
            <a:pPr algn="ctr"/>
            <a:r>
              <a:rPr lang="en-US" sz="1200" dirty="0"/>
              <a:t>Predicted variant </a:t>
            </a:r>
          </a:p>
          <a:p>
            <a:pPr algn="ctr"/>
            <a:r>
              <a:rPr lang="en-US" sz="1200" dirty="0"/>
              <a:t>genotypes</a:t>
            </a:r>
          </a:p>
        </p:txBody>
      </p:sp>
      <p:cxnSp>
        <p:nvCxnSpPr>
          <p:cNvPr id="6" name="Straight Connector 5"/>
          <p:cNvCxnSpPr/>
          <p:nvPr/>
        </p:nvCxnSpPr>
        <p:spPr>
          <a:xfrm flipV="1">
            <a:off x="11287742" y="7269238"/>
            <a:ext cx="0" cy="744339"/>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17290369" y="5100326"/>
            <a:ext cx="343364" cy="369332"/>
          </a:xfrm>
          <a:prstGeom prst="rect">
            <a:avLst/>
          </a:prstGeom>
          <a:noFill/>
        </p:spPr>
        <p:txBody>
          <a:bodyPr wrap="none" rtlCol="0">
            <a:spAutoFit/>
          </a:bodyPr>
          <a:lstStyle/>
          <a:p>
            <a:r>
              <a:rPr lang="en-US" dirty="0"/>
              <a:t>…</a:t>
            </a:r>
          </a:p>
        </p:txBody>
      </p:sp>
      <p:sp>
        <p:nvSpPr>
          <p:cNvPr id="218" name="TextBox 217"/>
          <p:cNvSpPr txBox="1"/>
          <p:nvPr/>
        </p:nvSpPr>
        <p:spPr>
          <a:xfrm>
            <a:off x="17289594" y="4398799"/>
            <a:ext cx="343364" cy="369332"/>
          </a:xfrm>
          <a:prstGeom prst="rect">
            <a:avLst/>
          </a:prstGeom>
          <a:noFill/>
        </p:spPr>
        <p:txBody>
          <a:bodyPr wrap="none" rtlCol="0">
            <a:spAutoFit/>
          </a:bodyPr>
          <a:lstStyle/>
          <a:p>
            <a:r>
              <a:rPr lang="en-US" dirty="0"/>
              <a:t>…</a:t>
            </a:r>
          </a:p>
        </p:txBody>
      </p:sp>
      <p:sp>
        <p:nvSpPr>
          <p:cNvPr id="129" name="TextBox 128"/>
          <p:cNvSpPr txBox="1"/>
          <p:nvPr/>
        </p:nvSpPr>
        <p:spPr>
          <a:xfrm>
            <a:off x="16029237" y="4481561"/>
            <a:ext cx="599844" cy="307777"/>
          </a:xfrm>
          <a:prstGeom prst="rect">
            <a:avLst/>
          </a:prstGeom>
          <a:noFill/>
        </p:spPr>
        <p:txBody>
          <a:bodyPr wrap="none" rtlCol="0">
            <a:spAutoFit/>
          </a:bodyPr>
          <a:lstStyle/>
          <a:p>
            <a:r>
              <a:rPr lang="en-US" sz="1400" dirty="0"/>
              <a:t>GID-</a:t>
            </a:r>
            <a:r>
              <a:rPr lang="en-US" sz="1400" i="1" dirty="0"/>
              <a:t>2</a:t>
            </a:r>
          </a:p>
        </p:txBody>
      </p:sp>
      <p:cxnSp>
        <p:nvCxnSpPr>
          <p:cNvPr id="138" name="Straight Connector 137"/>
          <p:cNvCxnSpPr/>
          <p:nvPr/>
        </p:nvCxnSpPr>
        <p:spPr>
          <a:xfrm>
            <a:off x="10836742" y="3643090"/>
            <a:ext cx="0" cy="186558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0156472" y="3812940"/>
            <a:ext cx="748923" cy="400110"/>
          </a:xfrm>
          <a:prstGeom prst="rect">
            <a:avLst/>
          </a:prstGeom>
          <a:noFill/>
        </p:spPr>
        <p:txBody>
          <a:bodyPr wrap="none" rtlCol="0">
            <a:spAutoFit/>
          </a:bodyPr>
          <a:lstStyle/>
          <a:p>
            <a:pPr algn="ctr"/>
            <a:r>
              <a:rPr lang="en-US" sz="1000" dirty="0"/>
              <a:t>Phenotype</a:t>
            </a:r>
          </a:p>
          <a:p>
            <a:pPr algn="ctr"/>
            <a:r>
              <a:rPr lang="en-US" sz="1000" dirty="0"/>
              <a:t>ID</a:t>
            </a:r>
          </a:p>
        </p:txBody>
      </p:sp>
      <p:sp>
        <p:nvSpPr>
          <p:cNvPr id="141" name="TextBox 140"/>
          <p:cNvSpPr txBox="1"/>
          <p:nvPr/>
        </p:nvSpPr>
        <p:spPr>
          <a:xfrm>
            <a:off x="10258247" y="4240945"/>
            <a:ext cx="579005" cy="307777"/>
          </a:xfrm>
          <a:prstGeom prst="rect">
            <a:avLst/>
          </a:prstGeom>
          <a:noFill/>
        </p:spPr>
        <p:txBody>
          <a:bodyPr wrap="none" rtlCol="0">
            <a:spAutoFit/>
          </a:bodyPr>
          <a:lstStyle/>
          <a:p>
            <a:r>
              <a:rPr lang="en-US" sz="1400" dirty="0"/>
              <a:t>PID-</a:t>
            </a:r>
            <a:r>
              <a:rPr lang="en-US" sz="1400" i="1" dirty="0"/>
              <a:t>1</a:t>
            </a:r>
          </a:p>
        </p:txBody>
      </p:sp>
      <p:sp>
        <p:nvSpPr>
          <p:cNvPr id="150" name="TextBox 149"/>
          <p:cNvSpPr txBox="1"/>
          <p:nvPr/>
        </p:nvSpPr>
        <p:spPr>
          <a:xfrm>
            <a:off x="10255466" y="4512053"/>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51" name="TextBox 150"/>
              <p:cNvSpPr txBox="1"/>
              <p:nvPr/>
            </p:nvSpPr>
            <p:spPr>
              <a:xfrm>
                <a:off x="10252602" y="5205226"/>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51" name="TextBox 150"/>
              <p:cNvSpPr txBox="1">
                <a:spLocks noRot="1" noChangeAspect="1" noMove="1" noResize="1" noEditPoints="1" noAdjustHandles="1" noChangeArrowheads="1" noChangeShapeType="1" noTextEdit="1"/>
              </p:cNvSpPr>
              <p:nvPr/>
            </p:nvSpPr>
            <p:spPr>
              <a:xfrm>
                <a:off x="10252602" y="5205226"/>
                <a:ext cx="593304" cy="307777"/>
              </a:xfrm>
              <a:prstGeom prst="rect">
                <a:avLst/>
              </a:prstGeom>
              <a:blipFill rotWithShape="0">
                <a:blip r:embed="rId7"/>
                <a:stretch>
                  <a:fillRect l="-3093" t="-4000" b="-20000"/>
                </a:stretch>
              </a:blipFill>
            </p:spPr>
            <p:txBody>
              <a:bodyPr/>
              <a:lstStyle/>
              <a:p>
                <a:r>
                  <a:rPr lang="en-US">
                    <a:noFill/>
                  </a:rPr>
                  <a:t> </a:t>
                </a:r>
              </a:p>
            </p:txBody>
          </p:sp>
        </mc:Fallback>
      </mc:AlternateContent>
      <p:sp>
        <p:nvSpPr>
          <p:cNvPr id="152" name="TextBox 151"/>
          <p:cNvSpPr txBox="1"/>
          <p:nvPr/>
        </p:nvSpPr>
        <p:spPr>
          <a:xfrm rot="5400000">
            <a:off x="10429974" y="4846344"/>
            <a:ext cx="343364" cy="369332"/>
          </a:xfrm>
          <a:prstGeom prst="rect">
            <a:avLst/>
          </a:prstGeom>
          <a:noFill/>
        </p:spPr>
        <p:txBody>
          <a:bodyPr wrap="none" rtlCol="0">
            <a:spAutoFit/>
          </a:bodyPr>
          <a:lstStyle/>
          <a:p>
            <a:r>
              <a:rPr lang="en-US" dirty="0"/>
              <a:t>…</a:t>
            </a:r>
          </a:p>
        </p:txBody>
      </p:sp>
      <p:cxnSp>
        <p:nvCxnSpPr>
          <p:cNvPr id="178" name="Straight Connector 177"/>
          <p:cNvCxnSpPr/>
          <p:nvPr/>
        </p:nvCxnSpPr>
        <p:spPr>
          <a:xfrm>
            <a:off x="10797562" y="7282504"/>
            <a:ext cx="0" cy="1971899"/>
          </a:xfrm>
          <a:prstGeom prst="line">
            <a:avLst/>
          </a:prstGeom>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0171796" y="8030351"/>
            <a:ext cx="579005" cy="307777"/>
          </a:xfrm>
          <a:prstGeom prst="rect">
            <a:avLst/>
          </a:prstGeom>
          <a:noFill/>
        </p:spPr>
        <p:txBody>
          <a:bodyPr wrap="none" rtlCol="0">
            <a:spAutoFit/>
          </a:bodyPr>
          <a:lstStyle/>
          <a:p>
            <a:r>
              <a:rPr lang="en-US" sz="1400" dirty="0"/>
              <a:t>PID-</a:t>
            </a:r>
            <a:r>
              <a:rPr lang="en-US" sz="1400" i="1" dirty="0"/>
              <a:t>1</a:t>
            </a:r>
          </a:p>
        </p:txBody>
      </p:sp>
      <p:sp>
        <p:nvSpPr>
          <p:cNvPr id="181" name="TextBox 180"/>
          <p:cNvSpPr txBox="1"/>
          <p:nvPr/>
        </p:nvSpPr>
        <p:spPr>
          <a:xfrm>
            <a:off x="10169025" y="8282507"/>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83" name="TextBox 182"/>
              <p:cNvSpPr txBox="1"/>
              <p:nvPr/>
            </p:nvSpPr>
            <p:spPr>
              <a:xfrm>
                <a:off x="10166051" y="8994632"/>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83" name="TextBox 182"/>
              <p:cNvSpPr txBox="1">
                <a:spLocks noRot="1" noChangeAspect="1" noMove="1" noResize="1" noEditPoints="1" noAdjustHandles="1" noChangeArrowheads="1" noChangeShapeType="1" noTextEdit="1"/>
              </p:cNvSpPr>
              <p:nvPr/>
            </p:nvSpPr>
            <p:spPr>
              <a:xfrm>
                <a:off x="10166051" y="8994632"/>
                <a:ext cx="593304" cy="307777"/>
              </a:xfrm>
              <a:prstGeom prst="rect">
                <a:avLst/>
              </a:prstGeom>
              <a:blipFill rotWithShape="0">
                <a:blip r:embed="rId7"/>
                <a:stretch>
                  <a:fillRect l="-3093" t="-1961" b="-19608"/>
                </a:stretch>
              </a:blipFill>
            </p:spPr>
            <p:txBody>
              <a:bodyPr/>
              <a:lstStyle/>
              <a:p>
                <a:r>
                  <a:rPr lang="en-US">
                    <a:noFill/>
                  </a:rPr>
                  <a:t> </a:t>
                </a:r>
              </a:p>
            </p:txBody>
          </p:sp>
        </mc:Fallback>
      </mc:AlternateContent>
      <p:sp>
        <p:nvSpPr>
          <p:cNvPr id="192" name="TextBox 191"/>
          <p:cNvSpPr txBox="1"/>
          <p:nvPr/>
        </p:nvSpPr>
        <p:spPr>
          <a:xfrm rot="5400000">
            <a:off x="10371502" y="8599023"/>
            <a:ext cx="343364" cy="369332"/>
          </a:xfrm>
          <a:prstGeom prst="rect">
            <a:avLst/>
          </a:prstGeom>
          <a:noFill/>
        </p:spPr>
        <p:txBody>
          <a:bodyPr wrap="none" rtlCol="0">
            <a:spAutoFit/>
          </a:bodyPr>
          <a:lstStyle/>
          <a:p>
            <a:r>
              <a:rPr lang="en-US" dirty="0"/>
              <a:t>…</a:t>
            </a:r>
          </a:p>
        </p:txBody>
      </p:sp>
      <p:sp>
        <p:nvSpPr>
          <p:cNvPr id="193" name="TextBox 192"/>
          <p:cNvSpPr txBox="1"/>
          <p:nvPr/>
        </p:nvSpPr>
        <p:spPr>
          <a:xfrm>
            <a:off x="10006581" y="7487707"/>
            <a:ext cx="861134"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4" name="Bent Arrow 3"/>
          <p:cNvSpPr/>
          <p:nvPr/>
        </p:nvSpPr>
        <p:spPr>
          <a:xfrm rot="10800000">
            <a:off x="12638711" y="5017212"/>
            <a:ext cx="1775171" cy="1532850"/>
          </a:xfrm>
          <a:prstGeom prst="bentArrow">
            <a:avLst>
              <a:gd name="adj1" fmla="val 4184"/>
              <a:gd name="adj2" fmla="val 4697"/>
              <a:gd name="adj3" fmla="val 12127"/>
              <a:gd name="adj4" fmla="val 61417"/>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Down Arrow 6"/>
          <p:cNvSpPr/>
          <p:nvPr/>
        </p:nvSpPr>
        <p:spPr>
          <a:xfrm>
            <a:off x="10965925" y="5610013"/>
            <a:ext cx="159080" cy="1543542"/>
          </a:xfrm>
          <a:prstGeom prst="downArrow">
            <a:avLst>
              <a:gd name="adj1" fmla="val 50000"/>
              <a:gd name="adj2" fmla="val 9333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Down Arrow 202"/>
          <p:cNvSpPr/>
          <p:nvPr/>
        </p:nvSpPr>
        <p:spPr>
          <a:xfrm>
            <a:off x="11997328" y="5610014"/>
            <a:ext cx="128602" cy="621241"/>
          </a:xfrm>
          <a:prstGeom prst="downArrow">
            <a:avLst>
              <a:gd name="adj1" fmla="val 50000"/>
              <a:gd name="adj2" fmla="val 10477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Down Arrow 209"/>
          <p:cNvSpPr/>
          <p:nvPr/>
        </p:nvSpPr>
        <p:spPr>
          <a:xfrm>
            <a:off x="11986095" y="6756523"/>
            <a:ext cx="137473" cy="416462"/>
          </a:xfrm>
          <a:prstGeom prst="downArrow">
            <a:avLst>
              <a:gd name="adj1" fmla="val 50000"/>
              <a:gd name="adj2" fmla="val 9736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ight Arrow 8"/>
          <p:cNvSpPr/>
          <p:nvPr/>
        </p:nvSpPr>
        <p:spPr>
          <a:xfrm>
            <a:off x="12939737" y="8150263"/>
            <a:ext cx="1072826" cy="169365"/>
          </a:xfrm>
          <a:prstGeom prst="rightArrow">
            <a:avLst>
              <a:gd name="adj1" fmla="val 50000"/>
              <a:gd name="adj2" fmla="val 11947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Down Arrow 219"/>
          <p:cNvSpPr/>
          <p:nvPr/>
        </p:nvSpPr>
        <p:spPr>
          <a:xfrm>
            <a:off x="14802101" y="8535311"/>
            <a:ext cx="204114" cy="960381"/>
          </a:xfrm>
          <a:prstGeom prst="downArrow">
            <a:avLst>
              <a:gd name="adj1" fmla="val 50000"/>
              <a:gd name="adj2" fmla="val 10723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Bent Arrow 10"/>
          <p:cNvSpPr/>
          <p:nvPr/>
        </p:nvSpPr>
        <p:spPr>
          <a:xfrm rot="10800000">
            <a:off x="15671213" y="5503652"/>
            <a:ext cx="1594339" cy="1333495"/>
          </a:xfrm>
          <a:prstGeom prst="bentArrow">
            <a:avLst>
              <a:gd name="adj1" fmla="val 6005"/>
              <a:gd name="adj2" fmla="val 18469"/>
              <a:gd name="adj3" fmla="val 0"/>
              <a:gd name="adj4" fmla="val 4375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1" name="Bent Arrow 220"/>
          <p:cNvSpPr/>
          <p:nvPr/>
        </p:nvSpPr>
        <p:spPr>
          <a:xfrm rot="5400000" flipV="1">
            <a:off x="14658184" y="6694915"/>
            <a:ext cx="1469211" cy="1178170"/>
          </a:xfrm>
          <a:prstGeom prst="bentArrow">
            <a:avLst>
              <a:gd name="adj1" fmla="val 6716"/>
              <a:gd name="adj2" fmla="val 8345"/>
              <a:gd name="adj3" fmla="val 19697"/>
              <a:gd name="adj4" fmla="val 4375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Rounded Rectangle 11"/>
          <p:cNvSpPr/>
          <p:nvPr/>
        </p:nvSpPr>
        <p:spPr>
          <a:xfrm>
            <a:off x="13360140" y="4137193"/>
            <a:ext cx="2015412" cy="877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TextBox 155"/>
          <p:cNvSpPr txBox="1"/>
          <p:nvPr/>
        </p:nvSpPr>
        <p:spPr>
          <a:xfrm>
            <a:off x="14280669" y="4414430"/>
            <a:ext cx="343364" cy="369332"/>
          </a:xfrm>
          <a:prstGeom prst="rect">
            <a:avLst/>
          </a:prstGeom>
          <a:noFill/>
        </p:spPr>
        <p:txBody>
          <a:bodyPr wrap="none" rtlCol="0">
            <a:spAutoFit/>
          </a:bodyPr>
          <a:lstStyle/>
          <a:p>
            <a:r>
              <a:rPr lang="en-US" dirty="0"/>
              <a:t>…</a:t>
            </a:r>
          </a:p>
        </p:txBody>
      </p:sp>
      <p:sp>
        <p:nvSpPr>
          <p:cNvPr id="8" name="Rounded Rectangle 7"/>
          <p:cNvSpPr/>
          <p:nvPr/>
        </p:nvSpPr>
        <p:spPr>
          <a:xfrm>
            <a:off x="14004405" y="8005684"/>
            <a:ext cx="177165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225"/>
          <p:cNvSpPr txBox="1"/>
          <p:nvPr/>
        </p:nvSpPr>
        <p:spPr>
          <a:xfrm>
            <a:off x="16004318" y="5190251"/>
            <a:ext cx="651140" cy="307777"/>
          </a:xfrm>
          <a:prstGeom prst="rect">
            <a:avLst/>
          </a:prstGeom>
          <a:noFill/>
        </p:spPr>
        <p:txBody>
          <a:bodyPr wrap="none" rtlCol="0">
            <a:spAutoFit/>
          </a:bodyPr>
          <a:lstStyle/>
          <a:p>
            <a:r>
              <a:rPr lang="en-US" sz="1400" dirty="0"/>
              <a:t>GID-</a:t>
            </a:r>
            <a:r>
              <a:rPr lang="en-US" sz="1400" i="1" dirty="0"/>
              <a:t>m</a:t>
            </a:r>
          </a:p>
        </p:txBody>
      </p:sp>
      <p:sp>
        <p:nvSpPr>
          <p:cNvPr id="246" name="Rectangle 245"/>
          <p:cNvSpPr/>
          <p:nvPr/>
        </p:nvSpPr>
        <p:spPr>
          <a:xfrm>
            <a:off x="14021608" y="9515286"/>
            <a:ext cx="732851" cy="2645826"/>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14748094" y="9506050"/>
            <a:ext cx="502655" cy="2660480"/>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15926737" y="10098225"/>
            <a:ext cx="343364" cy="369332"/>
          </a:xfrm>
          <a:prstGeom prst="rect">
            <a:avLst/>
          </a:prstGeom>
          <a:noFill/>
        </p:spPr>
        <p:txBody>
          <a:bodyPr wrap="none" rtlCol="0">
            <a:spAutoFit/>
          </a:bodyPr>
          <a:lstStyle/>
          <a:p>
            <a:r>
              <a:rPr lang="en-US" dirty="0"/>
              <a:t>…</a:t>
            </a:r>
          </a:p>
        </p:txBody>
      </p:sp>
      <p:sp>
        <p:nvSpPr>
          <p:cNvPr id="259" name="TextBox 258"/>
          <p:cNvSpPr txBox="1"/>
          <p:nvPr/>
        </p:nvSpPr>
        <p:spPr>
          <a:xfrm rot="5400000">
            <a:off x="15983614" y="11727266"/>
            <a:ext cx="343364" cy="369332"/>
          </a:xfrm>
          <a:prstGeom prst="rect">
            <a:avLst/>
          </a:prstGeom>
          <a:noFill/>
        </p:spPr>
        <p:txBody>
          <a:bodyPr wrap="none" rtlCol="0">
            <a:spAutoFit/>
          </a:bodyPr>
          <a:lstStyle/>
          <a:p>
            <a:r>
              <a:rPr lang="en-US" dirty="0"/>
              <a:t>…</a:t>
            </a:r>
          </a:p>
        </p:txBody>
      </p:sp>
      <p:sp>
        <p:nvSpPr>
          <p:cNvPr id="260" name="TextBox 259"/>
          <p:cNvSpPr txBox="1"/>
          <p:nvPr/>
        </p:nvSpPr>
        <p:spPr>
          <a:xfrm rot="19489206">
            <a:off x="15234921" y="9807192"/>
            <a:ext cx="742126" cy="276999"/>
          </a:xfrm>
          <a:prstGeom prst="rect">
            <a:avLst/>
          </a:prstGeom>
          <a:noFill/>
        </p:spPr>
        <p:txBody>
          <a:bodyPr wrap="none" rtlCol="0">
            <a:spAutoFit/>
          </a:bodyPr>
          <a:lstStyle/>
          <a:p>
            <a:r>
              <a:rPr lang="en-US" sz="1200" dirty="0"/>
              <a:t>Variant 1</a:t>
            </a:r>
          </a:p>
        </p:txBody>
      </p:sp>
      <p:sp>
        <p:nvSpPr>
          <p:cNvPr id="261" name="TextBox 260"/>
          <p:cNvSpPr txBox="1"/>
          <p:nvPr/>
        </p:nvSpPr>
        <p:spPr>
          <a:xfrm rot="19386106">
            <a:off x="15556646" y="9813364"/>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262" name="TextBox 261"/>
              <p:cNvSpPr txBox="1"/>
              <p:nvPr/>
            </p:nvSpPr>
            <p:spPr>
              <a:xfrm rot="19577995">
                <a:off x="16269424" y="9778633"/>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262" name="TextBox 261"/>
              <p:cNvSpPr txBox="1">
                <a:spLocks noRot="1" noChangeAspect="1" noMove="1" noResize="1" noEditPoints="1" noAdjustHandles="1" noChangeArrowheads="1" noChangeShapeType="1" noTextEdit="1"/>
              </p:cNvSpPr>
              <p:nvPr/>
            </p:nvSpPr>
            <p:spPr>
              <a:xfrm rot="19577995">
                <a:off x="16269424" y="9778633"/>
                <a:ext cx="628314" cy="461665"/>
              </a:xfrm>
              <a:prstGeom prst="rect">
                <a:avLst/>
              </a:prstGeom>
              <a:blipFill rotWithShape="0">
                <a:blip r:embed="rId8"/>
                <a:stretch>
                  <a:fillRect/>
                </a:stretch>
              </a:blipFill>
            </p:spPr>
            <p:txBody>
              <a:bodyPr/>
              <a:lstStyle/>
              <a:p>
                <a:r>
                  <a:rPr lang="en-US">
                    <a:noFill/>
                  </a:rPr>
                  <a:t> </a:t>
                </a:r>
              </a:p>
            </p:txBody>
          </p:sp>
        </mc:Fallback>
      </mc:AlternateContent>
      <p:sp>
        <p:nvSpPr>
          <p:cNvPr id="263" name="Rectangle 262"/>
          <p:cNvSpPr/>
          <p:nvPr/>
        </p:nvSpPr>
        <p:spPr>
          <a:xfrm>
            <a:off x="13348235" y="9509134"/>
            <a:ext cx="3394431" cy="2652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14762263" y="10180356"/>
            <a:ext cx="534121" cy="307777"/>
          </a:xfrm>
          <a:prstGeom prst="rect">
            <a:avLst/>
          </a:prstGeom>
          <a:noFill/>
        </p:spPr>
        <p:txBody>
          <a:bodyPr wrap="none" rtlCol="0">
            <a:spAutoFit/>
          </a:bodyPr>
          <a:lstStyle/>
          <a:p>
            <a:r>
              <a:rPr lang="en-US" sz="1400" dirty="0"/>
              <a:t>HIV+</a:t>
            </a:r>
          </a:p>
        </p:txBody>
      </p:sp>
      <p:sp>
        <p:nvSpPr>
          <p:cNvPr id="265" name="TextBox 264"/>
          <p:cNvSpPr txBox="1"/>
          <p:nvPr/>
        </p:nvSpPr>
        <p:spPr>
          <a:xfrm>
            <a:off x="14762263" y="10461983"/>
            <a:ext cx="498855" cy="307777"/>
          </a:xfrm>
          <a:prstGeom prst="rect">
            <a:avLst/>
          </a:prstGeom>
          <a:noFill/>
        </p:spPr>
        <p:txBody>
          <a:bodyPr wrap="none" rtlCol="0">
            <a:spAutoFit/>
          </a:bodyPr>
          <a:lstStyle/>
          <a:p>
            <a:r>
              <a:rPr lang="en-US" sz="1400" dirty="0"/>
              <a:t>HIV-</a:t>
            </a:r>
          </a:p>
        </p:txBody>
      </p:sp>
      <p:sp>
        <p:nvSpPr>
          <p:cNvPr id="266" name="TextBox 265"/>
          <p:cNvSpPr txBox="1"/>
          <p:nvPr/>
        </p:nvSpPr>
        <p:spPr>
          <a:xfrm>
            <a:off x="14769151" y="10767310"/>
            <a:ext cx="498855" cy="307777"/>
          </a:xfrm>
          <a:prstGeom prst="rect">
            <a:avLst/>
          </a:prstGeom>
          <a:noFill/>
        </p:spPr>
        <p:txBody>
          <a:bodyPr wrap="none" rtlCol="0">
            <a:spAutoFit/>
          </a:bodyPr>
          <a:lstStyle/>
          <a:p>
            <a:r>
              <a:rPr lang="en-US" sz="1400" dirty="0"/>
              <a:t>HIV-</a:t>
            </a:r>
          </a:p>
        </p:txBody>
      </p:sp>
      <p:sp>
        <p:nvSpPr>
          <p:cNvPr id="267" name="TextBox 266"/>
          <p:cNvSpPr txBox="1"/>
          <p:nvPr/>
        </p:nvSpPr>
        <p:spPr>
          <a:xfrm rot="5400000">
            <a:off x="14877157" y="11727266"/>
            <a:ext cx="343364" cy="369332"/>
          </a:xfrm>
          <a:prstGeom prst="rect">
            <a:avLst/>
          </a:prstGeom>
          <a:noFill/>
        </p:spPr>
        <p:txBody>
          <a:bodyPr wrap="none" rtlCol="0">
            <a:spAutoFit/>
          </a:bodyPr>
          <a:lstStyle/>
          <a:p>
            <a:r>
              <a:rPr lang="en-US" dirty="0"/>
              <a:t>…</a:t>
            </a:r>
          </a:p>
        </p:txBody>
      </p:sp>
      <p:cxnSp>
        <p:nvCxnSpPr>
          <p:cNvPr id="269" name="Straight Connector 268"/>
          <p:cNvCxnSpPr/>
          <p:nvPr/>
        </p:nvCxnSpPr>
        <p:spPr>
          <a:xfrm>
            <a:off x="13356339" y="10190880"/>
            <a:ext cx="338625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13353150" y="11069078"/>
            <a:ext cx="3388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13353152" y="10782920"/>
            <a:ext cx="33947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3343594" y="10482077"/>
            <a:ext cx="3401825" cy="0"/>
          </a:xfrm>
          <a:prstGeom prst="line">
            <a:avLst/>
          </a:prstGeom>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14725460" y="9633721"/>
            <a:ext cx="569323" cy="461665"/>
          </a:xfrm>
          <a:prstGeom prst="rect">
            <a:avLst/>
          </a:prstGeom>
          <a:noFill/>
        </p:spPr>
        <p:txBody>
          <a:bodyPr wrap="none" rtlCol="0">
            <a:spAutoFit/>
          </a:bodyPr>
          <a:lstStyle/>
          <a:p>
            <a:pPr algn="ctr"/>
            <a:r>
              <a:rPr lang="en-US" sz="1200" dirty="0"/>
              <a:t>HIV </a:t>
            </a:r>
          </a:p>
          <a:p>
            <a:pPr algn="ctr"/>
            <a:r>
              <a:rPr lang="en-US" sz="1200" dirty="0"/>
              <a:t>Status</a:t>
            </a:r>
          </a:p>
        </p:txBody>
      </p:sp>
      <p:sp>
        <p:nvSpPr>
          <p:cNvPr id="275" name="TextBox 274"/>
          <p:cNvSpPr txBox="1"/>
          <p:nvPr/>
        </p:nvSpPr>
        <p:spPr>
          <a:xfrm>
            <a:off x="15926737" y="10700393"/>
            <a:ext cx="343364" cy="369332"/>
          </a:xfrm>
          <a:prstGeom prst="rect">
            <a:avLst/>
          </a:prstGeom>
          <a:noFill/>
        </p:spPr>
        <p:txBody>
          <a:bodyPr wrap="none" rtlCol="0">
            <a:spAutoFit/>
          </a:bodyPr>
          <a:lstStyle/>
          <a:p>
            <a:r>
              <a:rPr lang="en-US" dirty="0"/>
              <a:t>…</a:t>
            </a:r>
          </a:p>
        </p:txBody>
      </p:sp>
      <p:sp>
        <p:nvSpPr>
          <p:cNvPr id="277" name="TextBox 276"/>
          <p:cNvSpPr txBox="1"/>
          <p:nvPr/>
        </p:nvSpPr>
        <p:spPr>
          <a:xfrm>
            <a:off x="15926737" y="10399309"/>
            <a:ext cx="343364" cy="369332"/>
          </a:xfrm>
          <a:prstGeom prst="rect">
            <a:avLst/>
          </a:prstGeom>
          <a:noFill/>
        </p:spPr>
        <p:txBody>
          <a:bodyPr wrap="none" rtlCol="0">
            <a:spAutoFit/>
          </a:bodyPr>
          <a:lstStyle/>
          <a:p>
            <a:r>
              <a:rPr lang="en-US" dirty="0"/>
              <a:t>…</a:t>
            </a:r>
          </a:p>
        </p:txBody>
      </p:sp>
      <p:sp>
        <p:nvSpPr>
          <p:cNvPr id="279" name="TextBox 278"/>
          <p:cNvSpPr txBox="1"/>
          <p:nvPr/>
        </p:nvSpPr>
        <p:spPr>
          <a:xfrm>
            <a:off x="13387447" y="10481912"/>
            <a:ext cx="599844" cy="307777"/>
          </a:xfrm>
          <a:prstGeom prst="rect">
            <a:avLst/>
          </a:prstGeom>
          <a:noFill/>
        </p:spPr>
        <p:txBody>
          <a:bodyPr wrap="none" rtlCol="0">
            <a:spAutoFit/>
          </a:bodyPr>
          <a:lstStyle/>
          <a:p>
            <a:r>
              <a:rPr lang="en-US" sz="1400" dirty="0"/>
              <a:t>GID-</a:t>
            </a:r>
            <a:r>
              <a:rPr lang="en-US" sz="1400" i="1" dirty="0"/>
              <a:t>2</a:t>
            </a:r>
          </a:p>
        </p:txBody>
      </p:sp>
      <p:sp>
        <p:nvSpPr>
          <p:cNvPr id="280" name="TextBox 279"/>
          <p:cNvSpPr txBox="1"/>
          <p:nvPr/>
        </p:nvSpPr>
        <p:spPr>
          <a:xfrm>
            <a:off x="13387447" y="10188376"/>
            <a:ext cx="599844" cy="307777"/>
          </a:xfrm>
          <a:prstGeom prst="rect">
            <a:avLst/>
          </a:prstGeom>
          <a:noFill/>
        </p:spPr>
        <p:txBody>
          <a:bodyPr wrap="none" rtlCol="0">
            <a:spAutoFit/>
          </a:bodyPr>
          <a:lstStyle/>
          <a:p>
            <a:r>
              <a:rPr lang="en-US" sz="1400" dirty="0"/>
              <a:t>GID-</a:t>
            </a:r>
            <a:r>
              <a:rPr lang="en-US" sz="1400" i="1" dirty="0"/>
              <a:t>1</a:t>
            </a:r>
          </a:p>
        </p:txBody>
      </p:sp>
      <p:sp>
        <p:nvSpPr>
          <p:cNvPr id="281" name="TextBox 280"/>
          <p:cNvSpPr txBox="1"/>
          <p:nvPr/>
        </p:nvSpPr>
        <p:spPr>
          <a:xfrm rot="5400000">
            <a:off x="13583824" y="11730224"/>
            <a:ext cx="343364" cy="369332"/>
          </a:xfrm>
          <a:prstGeom prst="rect">
            <a:avLst/>
          </a:prstGeom>
          <a:noFill/>
        </p:spPr>
        <p:txBody>
          <a:bodyPr wrap="none" rtlCol="0">
            <a:spAutoFit/>
          </a:bodyPr>
          <a:lstStyle/>
          <a:p>
            <a:r>
              <a:rPr lang="en-US" dirty="0"/>
              <a:t>…</a:t>
            </a:r>
          </a:p>
        </p:txBody>
      </p:sp>
      <p:sp>
        <p:nvSpPr>
          <p:cNvPr id="282" name="TextBox 281"/>
          <p:cNvSpPr txBox="1"/>
          <p:nvPr/>
        </p:nvSpPr>
        <p:spPr>
          <a:xfrm>
            <a:off x="13296322" y="9644072"/>
            <a:ext cx="798616" cy="461665"/>
          </a:xfrm>
          <a:prstGeom prst="rect">
            <a:avLst/>
          </a:prstGeom>
          <a:noFill/>
        </p:spPr>
        <p:txBody>
          <a:bodyPr wrap="none" rtlCol="0">
            <a:spAutoFit/>
          </a:bodyPr>
          <a:lstStyle/>
          <a:p>
            <a:pPr algn="ctr"/>
            <a:r>
              <a:rPr lang="en-US" sz="1200" dirty="0"/>
              <a:t>Genotype</a:t>
            </a:r>
          </a:p>
          <a:p>
            <a:pPr algn="ctr"/>
            <a:r>
              <a:rPr lang="en-US" sz="1200" dirty="0"/>
              <a:t>ID</a:t>
            </a:r>
          </a:p>
        </p:txBody>
      </p:sp>
      <p:sp>
        <p:nvSpPr>
          <p:cNvPr id="286" name="TextBox 285"/>
          <p:cNvSpPr txBox="1"/>
          <p:nvPr/>
        </p:nvSpPr>
        <p:spPr>
          <a:xfrm>
            <a:off x="14105959" y="10195499"/>
            <a:ext cx="579005" cy="307777"/>
          </a:xfrm>
          <a:prstGeom prst="rect">
            <a:avLst/>
          </a:prstGeom>
          <a:noFill/>
        </p:spPr>
        <p:txBody>
          <a:bodyPr wrap="none" rtlCol="0">
            <a:spAutoFit/>
          </a:bodyPr>
          <a:lstStyle/>
          <a:p>
            <a:r>
              <a:rPr lang="en-US" sz="1400" dirty="0"/>
              <a:t>PID-</a:t>
            </a:r>
            <a:r>
              <a:rPr lang="en-US" sz="1400" i="1" dirty="0"/>
              <a:t>8</a:t>
            </a:r>
          </a:p>
        </p:txBody>
      </p:sp>
      <p:sp>
        <p:nvSpPr>
          <p:cNvPr id="289" name="TextBox 288"/>
          <p:cNvSpPr txBox="1"/>
          <p:nvPr/>
        </p:nvSpPr>
        <p:spPr>
          <a:xfrm>
            <a:off x="13961517" y="9642923"/>
            <a:ext cx="861133"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290" name="TextBox 289"/>
          <p:cNvSpPr txBox="1"/>
          <p:nvPr/>
        </p:nvSpPr>
        <p:spPr>
          <a:xfrm>
            <a:off x="13387447" y="10774422"/>
            <a:ext cx="599844" cy="307777"/>
          </a:xfrm>
          <a:prstGeom prst="rect">
            <a:avLst/>
          </a:prstGeom>
          <a:noFill/>
        </p:spPr>
        <p:txBody>
          <a:bodyPr wrap="none" rtlCol="0">
            <a:spAutoFit/>
          </a:bodyPr>
          <a:lstStyle/>
          <a:p>
            <a:r>
              <a:rPr lang="en-US" sz="1400" dirty="0"/>
              <a:t>GID-</a:t>
            </a:r>
            <a:r>
              <a:rPr lang="en-US" sz="1400" i="1" dirty="0"/>
              <a:t>3</a:t>
            </a:r>
          </a:p>
        </p:txBody>
      </p:sp>
      <p:sp>
        <p:nvSpPr>
          <p:cNvPr id="291" name="TextBox 290"/>
          <p:cNvSpPr txBox="1"/>
          <p:nvPr/>
        </p:nvSpPr>
        <p:spPr>
          <a:xfrm>
            <a:off x="13387447" y="11066932"/>
            <a:ext cx="599844" cy="307777"/>
          </a:xfrm>
          <a:prstGeom prst="rect">
            <a:avLst/>
          </a:prstGeom>
          <a:noFill/>
        </p:spPr>
        <p:txBody>
          <a:bodyPr wrap="none" rtlCol="0">
            <a:spAutoFit/>
          </a:bodyPr>
          <a:lstStyle/>
          <a:p>
            <a:r>
              <a:rPr lang="en-US" sz="1400" dirty="0"/>
              <a:t>GID-</a:t>
            </a:r>
            <a:r>
              <a:rPr lang="en-US" sz="1400" i="1" dirty="0"/>
              <a:t>4</a:t>
            </a:r>
          </a:p>
        </p:txBody>
      </p:sp>
      <p:sp>
        <p:nvSpPr>
          <p:cNvPr id="292" name="TextBox 291"/>
          <p:cNvSpPr txBox="1"/>
          <p:nvPr/>
        </p:nvSpPr>
        <p:spPr>
          <a:xfrm>
            <a:off x="14105959" y="10485425"/>
            <a:ext cx="579005" cy="307777"/>
          </a:xfrm>
          <a:prstGeom prst="rect">
            <a:avLst/>
          </a:prstGeom>
          <a:noFill/>
        </p:spPr>
        <p:txBody>
          <a:bodyPr wrap="none" rtlCol="0">
            <a:spAutoFit/>
          </a:bodyPr>
          <a:lstStyle/>
          <a:p>
            <a:r>
              <a:rPr lang="en-US" sz="1400" dirty="0"/>
              <a:t>PID-</a:t>
            </a:r>
            <a:r>
              <a:rPr lang="en-US" sz="1400" i="1" dirty="0"/>
              <a:t>3</a:t>
            </a:r>
          </a:p>
        </p:txBody>
      </p:sp>
      <p:sp>
        <p:nvSpPr>
          <p:cNvPr id="293" name="TextBox 292"/>
          <p:cNvSpPr txBox="1"/>
          <p:nvPr/>
        </p:nvSpPr>
        <p:spPr>
          <a:xfrm>
            <a:off x="14105959" y="10765770"/>
            <a:ext cx="579005" cy="307777"/>
          </a:xfrm>
          <a:prstGeom prst="rect">
            <a:avLst/>
          </a:prstGeom>
          <a:noFill/>
        </p:spPr>
        <p:txBody>
          <a:bodyPr wrap="none" rtlCol="0">
            <a:spAutoFit/>
          </a:bodyPr>
          <a:lstStyle/>
          <a:p>
            <a:r>
              <a:rPr lang="en-US" sz="1400" dirty="0"/>
              <a:t>PID-</a:t>
            </a:r>
            <a:r>
              <a:rPr lang="en-US" sz="1400" i="1" dirty="0"/>
              <a:t>1</a:t>
            </a:r>
          </a:p>
        </p:txBody>
      </p:sp>
      <p:sp>
        <p:nvSpPr>
          <p:cNvPr id="294" name="TextBox 293"/>
          <p:cNvSpPr txBox="1"/>
          <p:nvPr/>
        </p:nvSpPr>
        <p:spPr>
          <a:xfrm>
            <a:off x="14105959" y="11080402"/>
            <a:ext cx="579005" cy="307777"/>
          </a:xfrm>
          <a:prstGeom prst="rect">
            <a:avLst/>
          </a:prstGeom>
          <a:noFill/>
        </p:spPr>
        <p:txBody>
          <a:bodyPr wrap="none" rtlCol="0">
            <a:spAutoFit/>
          </a:bodyPr>
          <a:lstStyle/>
          <a:p>
            <a:r>
              <a:rPr lang="en-US" sz="1400" dirty="0"/>
              <a:t>PID-</a:t>
            </a:r>
            <a:r>
              <a:rPr lang="en-US" sz="1400" i="1" dirty="0"/>
              <a:t>1</a:t>
            </a:r>
          </a:p>
        </p:txBody>
      </p:sp>
      <p:cxnSp>
        <p:nvCxnSpPr>
          <p:cNvPr id="295" name="Straight Connector 294"/>
          <p:cNvCxnSpPr/>
          <p:nvPr/>
        </p:nvCxnSpPr>
        <p:spPr>
          <a:xfrm>
            <a:off x="13358066" y="11372951"/>
            <a:ext cx="338876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021484" y="10790372"/>
            <a:ext cx="1224116" cy="2802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p:cNvSpPr txBox="1"/>
          <p:nvPr/>
        </p:nvSpPr>
        <p:spPr>
          <a:xfrm>
            <a:off x="14762263" y="11090188"/>
            <a:ext cx="534121" cy="307777"/>
          </a:xfrm>
          <a:prstGeom prst="rect">
            <a:avLst/>
          </a:prstGeom>
          <a:noFill/>
        </p:spPr>
        <p:txBody>
          <a:bodyPr wrap="none" rtlCol="0">
            <a:spAutoFit/>
          </a:bodyPr>
          <a:lstStyle/>
          <a:p>
            <a:r>
              <a:rPr lang="en-US" sz="1400" dirty="0"/>
              <a:t>HIV+</a:t>
            </a:r>
          </a:p>
        </p:txBody>
      </p:sp>
      <p:sp>
        <p:nvSpPr>
          <p:cNvPr id="297" name="TextBox 296"/>
          <p:cNvSpPr txBox="1"/>
          <p:nvPr/>
        </p:nvSpPr>
        <p:spPr>
          <a:xfrm>
            <a:off x="15926737" y="11001477"/>
            <a:ext cx="343364" cy="369332"/>
          </a:xfrm>
          <a:prstGeom prst="rect">
            <a:avLst/>
          </a:prstGeom>
          <a:noFill/>
        </p:spPr>
        <p:txBody>
          <a:bodyPr wrap="none" rtlCol="0">
            <a:spAutoFit/>
          </a:bodyPr>
          <a:lstStyle/>
          <a:p>
            <a:r>
              <a:rPr lang="en-US" dirty="0"/>
              <a:t>…</a:t>
            </a:r>
          </a:p>
        </p:txBody>
      </p:sp>
      <p:cxnSp>
        <p:nvCxnSpPr>
          <p:cNvPr id="298" name="Straight Connector 297"/>
          <p:cNvCxnSpPr/>
          <p:nvPr/>
        </p:nvCxnSpPr>
        <p:spPr>
          <a:xfrm>
            <a:off x="13344493" y="11666944"/>
            <a:ext cx="3392905" cy="0"/>
          </a:xfrm>
          <a:prstGeom prst="line">
            <a:avLst/>
          </a:prstGeom>
        </p:spPr>
        <p:style>
          <a:lnRef idx="1">
            <a:schemeClr val="accent1"/>
          </a:lnRef>
          <a:fillRef idx="0">
            <a:schemeClr val="accent1"/>
          </a:fillRef>
          <a:effectRef idx="0">
            <a:schemeClr val="accent1"/>
          </a:effectRef>
          <a:fontRef idx="minor">
            <a:schemeClr val="tx1"/>
          </a:fontRef>
        </p:style>
      </p:cxnSp>
      <p:sp>
        <p:nvSpPr>
          <p:cNvPr id="300" name="Rectangle 299"/>
          <p:cNvSpPr/>
          <p:nvPr/>
        </p:nvSpPr>
        <p:spPr>
          <a:xfrm>
            <a:off x="14024359" y="11379844"/>
            <a:ext cx="1224116" cy="2802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13387447" y="11363105"/>
            <a:ext cx="599844" cy="307777"/>
          </a:xfrm>
          <a:prstGeom prst="rect">
            <a:avLst/>
          </a:prstGeom>
          <a:noFill/>
        </p:spPr>
        <p:txBody>
          <a:bodyPr wrap="none" rtlCol="0">
            <a:spAutoFit/>
          </a:bodyPr>
          <a:lstStyle/>
          <a:p>
            <a:r>
              <a:rPr lang="en-US" sz="1400" dirty="0"/>
              <a:t>GID-</a:t>
            </a:r>
            <a:r>
              <a:rPr lang="en-US" sz="1400" i="1" dirty="0"/>
              <a:t>5</a:t>
            </a:r>
          </a:p>
        </p:txBody>
      </p:sp>
      <p:sp>
        <p:nvSpPr>
          <p:cNvPr id="301" name="TextBox 300"/>
          <p:cNvSpPr txBox="1"/>
          <p:nvPr/>
        </p:nvSpPr>
        <p:spPr>
          <a:xfrm rot="5400000">
            <a:off x="14269462" y="11727266"/>
            <a:ext cx="343364" cy="369332"/>
          </a:xfrm>
          <a:prstGeom prst="rect">
            <a:avLst/>
          </a:prstGeom>
          <a:noFill/>
        </p:spPr>
        <p:txBody>
          <a:bodyPr wrap="none" rtlCol="0">
            <a:spAutoFit/>
          </a:bodyPr>
          <a:lstStyle/>
          <a:p>
            <a:r>
              <a:rPr lang="en-US" dirty="0"/>
              <a:t>…</a:t>
            </a:r>
          </a:p>
        </p:txBody>
      </p:sp>
      <p:cxnSp>
        <p:nvCxnSpPr>
          <p:cNvPr id="274" name="Straight Connector 273"/>
          <p:cNvCxnSpPr/>
          <p:nvPr/>
        </p:nvCxnSpPr>
        <p:spPr>
          <a:xfrm>
            <a:off x="15245849" y="9499611"/>
            <a:ext cx="0" cy="2655514"/>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5565539" y="10199745"/>
            <a:ext cx="773828" cy="1968358"/>
            <a:chOff x="7844752" y="13219451"/>
            <a:chExt cx="773828" cy="1734169"/>
          </a:xfrm>
        </p:grpSpPr>
        <p:cxnSp>
          <p:nvCxnSpPr>
            <p:cNvPr id="255" name="Straight Connector 254"/>
            <p:cNvCxnSpPr/>
            <p:nvPr/>
          </p:nvCxnSpPr>
          <p:spPr>
            <a:xfrm>
              <a:off x="7844752" y="13219451"/>
              <a:ext cx="0" cy="173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8147493" y="13225404"/>
              <a:ext cx="0" cy="1722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8618580" y="13225403"/>
              <a:ext cx="0" cy="171447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83" name="Straight Connector 282"/>
          <p:cNvCxnSpPr/>
          <p:nvPr/>
        </p:nvCxnSpPr>
        <p:spPr>
          <a:xfrm>
            <a:off x="14750130" y="9513366"/>
            <a:ext cx="0" cy="2649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14020490" y="9523188"/>
            <a:ext cx="0" cy="2649499"/>
          </a:xfrm>
          <a:prstGeom prst="line">
            <a:avLst/>
          </a:prstGeom>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15179650" y="9486227"/>
            <a:ext cx="1614545" cy="230832"/>
          </a:xfrm>
          <a:prstGeom prst="rect">
            <a:avLst/>
          </a:prstGeom>
          <a:noFill/>
        </p:spPr>
        <p:txBody>
          <a:bodyPr wrap="none" rtlCol="0">
            <a:spAutoFit/>
          </a:bodyPr>
          <a:lstStyle/>
          <a:p>
            <a:pPr algn="ctr"/>
            <a:r>
              <a:rPr lang="en-US" sz="900" dirty="0"/>
              <a:t>Predicted/Matched genotypes</a:t>
            </a:r>
          </a:p>
        </p:txBody>
      </p:sp>
      <p:sp>
        <p:nvSpPr>
          <p:cNvPr id="194" name="TextBox 193"/>
          <p:cNvSpPr txBox="1"/>
          <p:nvPr/>
        </p:nvSpPr>
        <p:spPr>
          <a:xfrm>
            <a:off x="11290086" y="4269768"/>
            <a:ext cx="364202" cy="261610"/>
          </a:xfrm>
          <a:prstGeom prst="rect">
            <a:avLst/>
          </a:prstGeom>
          <a:noFill/>
        </p:spPr>
        <p:txBody>
          <a:bodyPr wrap="none" rtlCol="0">
            <a:spAutoFit/>
          </a:bodyPr>
          <a:lstStyle/>
          <a:p>
            <a:r>
              <a:rPr lang="en-US" sz="1100" dirty="0"/>
              <a:t>0.1</a:t>
            </a:r>
          </a:p>
        </p:txBody>
      </p:sp>
      <p:sp>
        <p:nvSpPr>
          <p:cNvPr id="195" name="TextBox 194"/>
          <p:cNvSpPr txBox="1"/>
          <p:nvPr/>
        </p:nvSpPr>
        <p:spPr>
          <a:xfrm>
            <a:off x="11290086" y="4538074"/>
            <a:ext cx="364202" cy="261610"/>
          </a:xfrm>
          <a:prstGeom prst="rect">
            <a:avLst/>
          </a:prstGeom>
          <a:noFill/>
        </p:spPr>
        <p:txBody>
          <a:bodyPr wrap="none" rtlCol="0">
            <a:spAutoFit/>
          </a:bodyPr>
          <a:lstStyle/>
          <a:p>
            <a:r>
              <a:rPr lang="en-US" sz="1100" dirty="0"/>
              <a:t>0.5</a:t>
            </a:r>
          </a:p>
        </p:txBody>
      </p:sp>
      <p:sp>
        <p:nvSpPr>
          <p:cNvPr id="196" name="TextBox 195"/>
          <p:cNvSpPr txBox="1"/>
          <p:nvPr/>
        </p:nvSpPr>
        <p:spPr>
          <a:xfrm>
            <a:off x="11246804" y="5237825"/>
            <a:ext cx="407484" cy="261610"/>
          </a:xfrm>
          <a:prstGeom prst="rect">
            <a:avLst/>
          </a:prstGeom>
          <a:noFill/>
        </p:spPr>
        <p:txBody>
          <a:bodyPr wrap="none" rtlCol="0">
            <a:spAutoFit/>
          </a:bodyPr>
          <a:lstStyle/>
          <a:p>
            <a:r>
              <a:rPr lang="en-US" sz="1100" dirty="0"/>
              <a:t>-0.2</a:t>
            </a:r>
          </a:p>
        </p:txBody>
      </p:sp>
      <p:sp>
        <p:nvSpPr>
          <p:cNvPr id="198" name="TextBox 197"/>
          <p:cNvSpPr txBox="1"/>
          <p:nvPr/>
        </p:nvSpPr>
        <p:spPr>
          <a:xfrm>
            <a:off x="11590232" y="4261187"/>
            <a:ext cx="407484" cy="261610"/>
          </a:xfrm>
          <a:prstGeom prst="rect">
            <a:avLst/>
          </a:prstGeom>
          <a:noFill/>
        </p:spPr>
        <p:txBody>
          <a:bodyPr wrap="none" rtlCol="0">
            <a:spAutoFit/>
          </a:bodyPr>
          <a:lstStyle/>
          <a:p>
            <a:r>
              <a:rPr lang="en-US" sz="1100" dirty="0"/>
              <a:t>-2.7</a:t>
            </a:r>
          </a:p>
        </p:txBody>
      </p:sp>
      <p:sp>
        <p:nvSpPr>
          <p:cNvPr id="199" name="TextBox 198"/>
          <p:cNvSpPr txBox="1"/>
          <p:nvPr/>
        </p:nvSpPr>
        <p:spPr>
          <a:xfrm>
            <a:off x="11633514" y="4529493"/>
            <a:ext cx="364202" cy="261610"/>
          </a:xfrm>
          <a:prstGeom prst="rect">
            <a:avLst/>
          </a:prstGeom>
          <a:noFill/>
        </p:spPr>
        <p:txBody>
          <a:bodyPr wrap="none" rtlCol="0">
            <a:spAutoFit/>
          </a:bodyPr>
          <a:lstStyle/>
          <a:p>
            <a:r>
              <a:rPr lang="en-US" sz="1100" dirty="0"/>
              <a:t>8.6</a:t>
            </a:r>
          </a:p>
        </p:txBody>
      </p:sp>
      <p:sp>
        <p:nvSpPr>
          <p:cNvPr id="200" name="TextBox 199"/>
          <p:cNvSpPr txBox="1"/>
          <p:nvPr/>
        </p:nvSpPr>
        <p:spPr>
          <a:xfrm>
            <a:off x="11633514" y="5229244"/>
            <a:ext cx="364202" cy="261610"/>
          </a:xfrm>
          <a:prstGeom prst="rect">
            <a:avLst/>
          </a:prstGeom>
          <a:noFill/>
        </p:spPr>
        <p:txBody>
          <a:bodyPr wrap="none" rtlCol="0">
            <a:spAutoFit/>
          </a:bodyPr>
          <a:lstStyle/>
          <a:p>
            <a:r>
              <a:rPr lang="en-US" sz="1100" dirty="0"/>
              <a:t>5.4</a:t>
            </a:r>
          </a:p>
        </p:txBody>
      </p:sp>
      <p:sp>
        <p:nvSpPr>
          <p:cNvPr id="213" name="TextBox 212"/>
          <p:cNvSpPr txBox="1"/>
          <p:nvPr/>
        </p:nvSpPr>
        <p:spPr>
          <a:xfrm>
            <a:off x="12369762" y="4259040"/>
            <a:ext cx="436338" cy="261610"/>
          </a:xfrm>
          <a:prstGeom prst="rect">
            <a:avLst/>
          </a:prstGeom>
          <a:noFill/>
        </p:spPr>
        <p:txBody>
          <a:bodyPr wrap="none" rtlCol="0">
            <a:spAutoFit/>
          </a:bodyPr>
          <a:lstStyle/>
          <a:p>
            <a:r>
              <a:rPr lang="en-US" sz="1100" dirty="0"/>
              <a:t>90.3</a:t>
            </a:r>
          </a:p>
        </p:txBody>
      </p:sp>
      <p:sp>
        <p:nvSpPr>
          <p:cNvPr id="214" name="TextBox 213"/>
          <p:cNvSpPr txBox="1"/>
          <p:nvPr/>
        </p:nvSpPr>
        <p:spPr>
          <a:xfrm>
            <a:off x="12369762" y="4527346"/>
            <a:ext cx="436338" cy="261610"/>
          </a:xfrm>
          <a:prstGeom prst="rect">
            <a:avLst/>
          </a:prstGeom>
          <a:noFill/>
        </p:spPr>
        <p:txBody>
          <a:bodyPr wrap="none" rtlCol="0">
            <a:spAutoFit/>
          </a:bodyPr>
          <a:lstStyle/>
          <a:p>
            <a:r>
              <a:rPr lang="en-US" sz="1100" dirty="0"/>
              <a:t>63.5</a:t>
            </a:r>
          </a:p>
        </p:txBody>
      </p:sp>
      <p:sp>
        <p:nvSpPr>
          <p:cNvPr id="215" name="TextBox 214"/>
          <p:cNvSpPr txBox="1"/>
          <p:nvPr/>
        </p:nvSpPr>
        <p:spPr>
          <a:xfrm>
            <a:off x="12369762" y="5227097"/>
            <a:ext cx="436338" cy="261610"/>
          </a:xfrm>
          <a:prstGeom prst="rect">
            <a:avLst/>
          </a:prstGeom>
          <a:noFill/>
        </p:spPr>
        <p:txBody>
          <a:bodyPr wrap="none" rtlCol="0">
            <a:spAutoFit/>
          </a:bodyPr>
          <a:lstStyle/>
          <a:p>
            <a:r>
              <a:rPr lang="en-US" sz="1100" dirty="0"/>
              <a:t>50.3</a:t>
            </a:r>
          </a:p>
        </p:txBody>
      </p:sp>
      <p:sp>
        <p:nvSpPr>
          <p:cNvPr id="217" name="TextBox 216"/>
          <p:cNvSpPr txBox="1"/>
          <p:nvPr/>
        </p:nvSpPr>
        <p:spPr>
          <a:xfrm>
            <a:off x="16681752" y="4224460"/>
            <a:ext cx="256802" cy="261610"/>
          </a:xfrm>
          <a:prstGeom prst="rect">
            <a:avLst/>
          </a:prstGeom>
          <a:noFill/>
        </p:spPr>
        <p:txBody>
          <a:bodyPr wrap="none" rtlCol="0">
            <a:spAutoFit/>
          </a:bodyPr>
          <a:lstStyle/>
          <a:p>
            <a:r>
              <a:rPr lang="en-US" sz="1100" dirty="0"/>
              <a:t>0</a:t>
            </a:r>
          </a:p>
        </p:txBody>
      </p:sp>
      <p:sp>
        <p:nvSpPr>
          <p:cNvPr id="228" name="TextBox 227"/>
          <p:cNvSpPr txBox="1"/>
          <p:nvPr/>
        </p:nvSpPr>
        <p:spPr>
          <a:xfrm>
            <a:off x="16685868" y="4512787"/>
            <a:ext cx="256802" cy="261610"/>
          </a:xfrm>
          <a:prstGeom prst="rect">
            <a:avLst/>
          </a:prstGeom>
          <a:noFill/>
        </p:spPr>
        <p:txBody>
          <a:bodyPr wrap="none" rtlCol="0">
            <a:spAutoFit/>
          </a:bodyPr>
          <a:lstStyle/>
          <a:p>
            <a:r>
              <a:rPr lang="en-US" sz="1100" dirty="0"/>
              <a:t>2</a:t>
            </a:r>
          </a:p>
        </p:txBody>
      </p:sp>
      <p:sp>
        <p:nvSpPr>
          <p:cNvPr id="232" name="TextBox 231"/>
          <p:cNvSpPr txBox="1"/>
          <p:nvPr/>
        </p:nvSpPr>
        <p:spPr>
          <a:xfrm>
            <a:off x="16685871" y="5204763"/>
            <a:ext cx="256802" cy="261610"/>
          </a:xfrm>
          <a:prstGeom prst="rect">
            <a:avLst/>
          </a:prstGeom>
          <a:noFill/>
        </p:spPr>
        <p:txBody>
          <a:bodyPr wrap="none" rtlCol="0">
            <a:spAutoFit/>
          </a:bodyPr>
          <a:lstStyle/>
          <a:p>
            <a:r>
              <a:rPr lang="en-US" sz="1100" dirty="0"/>
              <a:t>1</a:t>
            </a:r>
          </a:p>
        </p:txBody>
      </p:sp>
      <p:sp>
        <p:nvSpPr>
          <p:cNvPr id="233" name="TextBox 232"/>
          <p:cNvSpPr txBox="1"/>
          <p:nvPr/>
        </p:nvSpPr>
        <p:spPr>
          <a:xfrm>
            <a:off x="17007148" y="4228577"/>
            <a:ext cx="256802" cy="261610"/>
          </a:xfrm>
          <a:prstGeom prst="rect">
            <a:avLst/>
          </a:prstGeom>
          <a:noFill/>
        </p:spPr>
        <p:txBody>
          <a:bodyPr wrap="none" rtlCol="0">
            <a:spAutoFit/>
          </a:bodyPr>
          <a:lstStyle/>
          <a:p>
            <a:r>
              <a:rPr lang="en-US" sz="1100" dirty="0"/>
              <a:t>1</a:t>
            </a:r>
          </a:p>
        </p:txBody>
      </p:sp>
      <p:sp>
        <p:nvSpPr>
          <p:cNvPr id="234" name="TextBox 233"/>
          <p:cNvSpPr txBox="1"/>
          <p:nvPr/>
        </p:nvSpPr>
        <p:spPr>
          <a:xfrm>
            <a:off x="17011264" y="4516904"/>
            <a:ext cx="256802" cy="261610"/>
          </a:xfrm>
          <a:prstGeom prst="rect">
            <a:avLst/>
          </a:prstGeom>
          <a:noFill/>
        </p:spPr>
        <p:txBody>
          <a:bodyPr wrap="none" rtlCol="0">
            <a:spAutoFit/>
          </a:bodyPr>
          <a:lstStyle/>
          <a:p>
            <a:r>
              <a:rPr lang="en-US" sz="1100" dirty="0"/>
              <a:t>1</a:t>
            </a:r>
          </a:p>
        </p:txBody>
      </p:sp>
      <p:sp>
        <p:nvSpPr>
          <p:cNvPr id="235" name="TextBox 234"/>
          <p:cNvSpPr txBox="1"/>
          <p:nvPr/>
        </p:nvSpPr>
        <p:spPr>
          <a:xfrm>
            <a:off x="17011267" y="5208880"/>
            <a:ext cx="256802" cy="261610"/>
          </a:xfrm>
          <a:prstGeom prst="rect">
            <a:avLst/>
          </a:prstGeom>
          <a:noFill/>
        </p:spPr>
        <p:txBody>
          <a:bodyPr wrap="none" rtlCol="0">
            <a:spAutoFit/>
          </a:bodyPr>
          <a:lstStyle/>
          <a:p>
            <a:r>
              <a:rPr lang="en-US" sz="1100" dirty="0"/>
              <a:t>2</a:t>
            </a:r>
          </a:p>
        </p:txBody>
      </p:sp>
      <p:sp>
        <p:nvSpPr>
          <p:cNvPr id="236" name="TextBox 235"/>
          <p:cNvSpPr txBox="1"/>
          <p:nvPr/>
        </p:nvSpPr>
        <p:spPr>
          <a:xfrm>
            <a:off x="17690892" y="4232694"/>
            <a:ext cx="256802" cy="261610"/>
          </a:xfrm>
          <a:prstGeom prst="rect">
            <a:avLst/>
          </a:prstGeom>
          <a:noFill/>
        </p:spPr>
        <p:txBody>
          <a:bodyPr wrap="none" rtlCol="0">
            <a:spAutoFit/>
          </a:bodyPr>
          <a:lstStyle/>
          <a:p>
            <a:r>
              <a:rPr lang="en-US" sz="1100" dirty="0"/>
              <a:t>1</a:t>
            </a:r>
          </a:p>
        </p:txBody>
      </p:sp>
      <p:sp>
        <p:nvSpPr>
          <p:cNvPr id="238" name="TextBox 237"/>
          <p:cNvSpPr txBox="1"/>
          <p:nvPr/>
        </p:nvSpPr>
        <p:spPr>
          <a:xfrm>
            <a:off x="17695008" y="4521021"/>
            <a:ext cx="256802" cy="261610"/>
          </a:xfrm>
          <a:prstGeom prst="rect">
            <a:avLst/>
          </a:prstGeom>
          <a:noFill/>
        </p:spPr>
        <p:txBody>
          <a:bodyPr wrap="none" rtlCol="0">
            <a:spAutoFit/>
          </a:bodyPr>
          <a:lstStyle/>
          <a:p>
            <a:r>
              <a:rPr lang="en-US" sz="1100" dirty="0"/>
              <a:t>0</a:t>
            </a:r>
          </a:p>
        </p:txBody>
      </p:sp>
      <p:sp>
        <p:nvSpPr>
          <p:cNvPr id="239" name="TextBox 238"/>
          <p:cNvSpPr txBox="1"/>
          <p:nvPr/>
        </p:nvSpPr>
        <p:spPr>
          <a:xfrm>
            <a:off x="17695011" y="5212997"/>
            <a:ext cx="256802" cy="261610"/>
          </a:xfrm>
          <a:prstGeom prst="rect">
            <a:avLst/>
          </a:prstGeom>
          <a:noFill/>
        </p:spPr>
        <p:txBody>
          <a:bodyPr wrap="none" rtlCol="0">
            <a:spAutoFit/>
          </a:bodyPr>
          <a:lstStyle/>
          <a:p>
            <a:r>
              <a:rPr lang="en-US" sz="1100" dirty="0"/>
              <a:t>1</a:t>
            </a:r>
          </a:p>
        </p:txBody>
      </p:sp>
      <p:sp>
        <p:nvSpPr>
          <p:cNvPr id="240" name="TextBox 239"/>
          <p:cNvSpPr txBox="1"/>
          <p:nvPr/>
        </p:nvSpPr>
        <p:spPr>
          <a:xfrm>
            <a:off x="11347752" y="8022103"/>
            <a:ext cx="256802" cy="261610"/>
          </a:xfrm>
          <a:prstGeom prst="rect">
            <a:avLst/>
          </a:prstGeom>
          <a:noFill/>
        </p:spPr>
        <p:txBody>
          <a:bodyPr wrap="none" rtlCol="0">
            <a:spAutoFit/>
          </a:bodyPr>
          <a:lstStyle/>
          <a:p>
            <a:r>
              <a:rPr lang="en-US" sz="1100" dirty="0"/>
              <a:t>1</a:t>
            </a:r>
          </a:p>
        </p:txBody>
      </p:sp>
      <p:sp>
        <p:nvSpPr>
          <p:cNvPr id="241" name="TextBox 240"/>
          <p:cNvSpPr txBox="1"/>
          <p:nvPr/>
        </p:nvSpPr>
        <p:spPr>
          <a:xfrm>
            <a:off x="11351868" y="8310430"/>
            <a:ext cx="256802" cy="261610"/>
          </a:xfrm>
          <a:prstGeom prst="rect">
            <a:avLst/>
          </a:prstGeom>
          <a:noFill/>
        </p:spPr>
        <p:txBody>
          <a:bodyPr wrap="none" rtlCol="0">
            <a:spAutoFit/>
          </a:bodyPr>
          <a:lstStyle/>
          <a:p>
            <a:r>
              <a:rPr lang="en-US" sz="1100" dirty="0"/>
              <a:t>2</a:t>
            </a:r>
          </a:p>
        </p:txBody>
      </p:sp>
      <p:sp>
        <p:nvSpPr>
          <p:cNvPr id="242" name="TextBox 241"/>
          <p:cNvSpPr txBox="1"/>
          <p:nvPr/>
        </p:nvSpPr>
        <p:spPr>
          <a:xfrm>
            <a:off x="11351871" y="9002406"/>
            <a:ext cx="256802" cy="261610"/>
          </a:xfrm>
          <a:prstGeom prst="rect">
            <a:avLst/>
          </a:prstGeom>
          <a:noFill/>
        </p:spPr>
        <p:txBody>
          <a:bodyPr wrap="none" rtlCol="0">
            <a:spAutoFit/>
          </a:bodyPr>
          <a:lstStyle/>
          <a:p>
            <a:r>
              <a:rPr lang="en-US" sz="1100" dirty="0"/>
              <a:t>0</a:t>
            </a:r>
          </a:p>
        </p:txBody>
      </p:sp>
      <p:sp>
        <p:nvSpPr>
          <p:cNvPr id="243" name="TextBox 242"/>
          <p:cNvSpPr txBox="1"/>
          <p:nvPr/>
        </p:nvSpPr>
        <p:spPr>
          <a:xfrm>
            <a:off x="11669028" y="8022104"/>
            <a:ext cx="256802" cy="261610"/>
          </a:xfrm>
          <a:prstGeom prst="rect">
            <a:avLst/>
          </a:prstGeom>
          <a:noFill/>
        </p:spPr>
        <p:txBody>
          <a:bodyPr wrap="none" rtlCol="0">
            <a:spAutoFit/>
          </a:bodyPr>
          <a:lstStyle/>
          <a:p>
            <a:r>
              <a:rPr lang="en-US" sz="1100" dirty="0"/>
              <a:t>0</a:t>
            </a:r>
          </a:p>
        </p:txBody>
      </p:sp>
      <p:sp>
        <p:nvSpPr>
          <p:cNvPr id="244" name="TextBox 243"/>
          <p:cNvSpPr txBox="1"/>
          <p:nvPr/>
        </p:nvSpPr>
        <p:spPr>
          <a:xfrm>
            <a:off x="11673144" y="8310431"/>
            <a:ext cx="256802" cy="261610"/>
          </a:xfrm>
          <a:prstGeom prst="rect">
            <a:avLst/>
          </a:prstGeom>
          <a:noFill/>
        </p:spPr>
        <p:txBody>
          <a:bodyPr wrap="none" rtlCol="0">
            <a:spAutoFit/>
          </a:bodyPr>
          <a:lstStyle/>
          <a:p>
            <a:r>
              <a:rPr lang="en-US" sz="1100" dirty="0"/>
              <a:t>2</a:t>
            </a:r>
          </a:p>
        </p:txBody>
      </p:sp>
      <p:sp>
        <p:nvSpPr>
          <p:cNvPr id="245" name="TextBox 244"/>
          <p:cNvSpPr txBox="1"/>
          <p:nvPr/>
        </p:nvSpPr>
        <p:spPr>
          <a:xfrm>
            <a:off x="11673147" y="9002407"/>
            <a:ext cx="256802" cy="261610"/>
          </a:xfrm>
          <a:prstGeom prst="rect">
            <a:avLst/>
          </a:prstGeom>
          <a:noFill/>
        </p:spPr>
        <p:txBody>
          <a:bodyPr wrap="none" rtlCol="0">
            <a:spAutoFit/>
          </a:bodyPr>
          <a:lstStyle/>
          <a:p>
            <a:r>
              <a:rPr lang="en-US" sz="1100" dirty="0"/>
              <a:t>1</a:t>
            </a:r>
          </a:p>
        </p:txBody>
      </p:sp>
      <p:sp>
        <p:nvSpPr>
          <p:cNvPr id="247" name="TextBox 246"/>
          <p:cNvSpPr txBox="1"/>
          <p:nvPr/>
        </p:nvSpPr>
        <p:spPr>
          <a:xfrm>
            <a:off x="12587547" y="8026222"/>
            <a:ext cx="256802" cy="261610"/>
          </a:xfrm>
          <a:prstGeom prst="rect">
            <a:avLst/>
          </a:prstGeom>
          <a:noFill/>
        </p:spPr>
        <p:txBody>
          <a:bodyPr wrap="none" rtlCol="0">
            <a:spAutoFit/>
          </a:bodyPr>
          <a:lstStyle/>
          <a:p>
            <a:r>
              <a:rPr lang="en-US" sz="1100" dirty="0"/>
              <a:t>2</a:t>
            </a:r>
          </a:p>
        </p:txBody>
      </p:sp>
      <p:sp>
        <p:nvSpPr>
          <p:cNvPr id="248" name="TextBox 247"/>
          <p:cNvSpPr txBox="1"/>
          <p:nvPr/>
        </p:nvSpPr>
        <p:spPr>
          <a:xfrm>
            <a:off x="12591663" y="8314549"/>
            <a:ext cx="256802" cy="261610"/>
          </a:xfrm>
          <a:prstGeom prst="rect">
            <a:avLst/>
          </a:prstGeom>
          <a:noFill/>
        </p:spPr>
        <p:txBody>
          <a:bodyPr wrap="none" rtlCol="0">
            <a:spAutoFit/>
          </a:bodyPr>
          <a:lstStyle/>
          <a:p>
            <a:r>
              <a:rPr lang="en-US" sz="1100" dirty="0"/>
              <a:t>1</a:t>
            </a:r>
          </a:p>
        </p:txBody>
      </p:sp>
      <p:sp>
        <p:nvSpPr>
          <p:cNvPr id="250" name="TextBox 249"/>
          <p:cNvSpPr txBox="1"/>
          <p:nvPr/>
        </p:nvSpPr>
        <p:spPr>
          <a:xfrm>
            <a:off x="12591666" y="9006525"/>
            <a:ext cx="256802" cy="261610"/>
          </a:xfrm>
          <a:prstGeom prst="rect">
            <a:avLst/>
          </a:prstGeom>
          <a:noFill/>
        </p:spPr>
        <p:txBody>
          <a:bodyPr wrap="none" rtlCol="0">
            <a:spAutoFit/>
          </a:bodyPr>
          <a:lstStyle/>
          <a:p>
            <a:r>
              <a:rPr lang="en-US" sz="1100" dirty="0"/>
              <a:t>1</a:t>
            </a:r>
          </a:p>
        </p:txBody>
      </p:sp>
      <p:sp>
        <p:nvSpPr>
          <p:cNvPr id="251" name="TextBox 250"/>
          <p:cNvSpPr txBox="1"/>
          <p:nvPr/>
        </p:nvSpPr>
        <p:spPr>
          <a:xfrm>
            <a:off x="15225585" y="10217368"/>
            <a:ext cx="383438" cy="261610"/>
          </a:xfrm>
          <a:prstGeom prst="rect">
            <a:avLst/>
          </a:prstGeom>
          <a:noFill/>
        </p:spPr>
        <p:txBody>
          <a:bodyPr wrap="none" rtlCol="0">
            <a:spAutoFit/>
          </a:bodyPr>
          <a:lstStyle/>
          <a:p>
            <a:r>
              <a:rPr lang="en-US" sz="1100" dirty="0"/>
              <a:t>0/0</a:t>
            </a:r>
          </a:p>
        </p:txBody>
      </p:sp>
      <p:sp>
        <p:nvSpPr>
          <p:cNvPr id="252" name="TextBox 251"/>
          <p:cNvSpPr txBox="1"/>
          <p:nvPr/>
        </p:nvSpPr>
        <p:spPr>
          <a:xfrm>
            <a:off x="15539479" y="10221485"/>
            <a:ext cx="383438" cy="261610"/>
          </a:xfrm>
          <a:prstGeom prst="rect">
            <a:avLst/>
          </a:prstGeom>
          <a:noFill/>
        </p:spPr>
        <p:txBody>
          <a:bodyPr wrap="none" rtlCol="0">
            <a:spAutoFit/>
          </a:bodyPr>
          <a:lstStyle/>
          <a:p>
            <a:r>
              <a:rPr lang="en-US" sz="1100" dirty="0"/>
              <a:t>1/1</a:t>
            </a:r>
          </a:p>
        </p:txBody>
      </p:sp>
      <p:sp>
        <p:nvSpPr>
          <p:cNvPr id="253" name="TextBox 252"/>
          <p:cNvSpPr txBox="1"/>
          <p:nvPr/>
        </p:nvSpPr>
        <p:spPr>
          <a:xfrm>
            <a:off x="16355496" y="10225602"/>
            <a:ext cx="383438" cy="261610"/>
          </a:xfrm>
          <a:prstGeom prst="rect">
            <a:avLst/>
          </a:prstGeom>
          <a:noFill/>
        </p:spPr>
        <p:txBody>
          <a:bodyPr wrap="none" rtlCol="0">
            <a:spAutoFit/>
          </a:bodyPr>
          <a:lstStyle/>
          <a:p>
            <a:r>
              <a:rPr lang="en-US" sz="1100" dirty="0"/>
              <a:t>1/1</a:t>
            </a:r>
          </a:p>
        </p:txBody>
      </p:sp>
      <p:sp>
        <p:nvSpPr>
          <p:cNvPr id="254" name="TextBox 253"/>
          <p:cNvSpPr txBox="1"/>
          <p:nvPr/>
        </p:nvSpPr>
        <p:spPr>
          <a:xfrm>
            <a:off x="15225585" y="10518395"/>
            <a:ext cx="383438" cy="261610"/>
          </a:xfrm>
          <a:prstGeom prst="rect">
            <a:avLst/>
          </a:prstGeom>
          <a:noFill/>
        </p:spPr>
        <p:txBody>
          <a:bodyPr wrap="none" rtlCol="0">
            <a:spAutoFit/>
          </a:bodyPr>
          <a:lstStyle/>
          <a:p>
            <a:r>
              <a:rPr lang="en-US" sz="1100" dirty="0"/>
              <a:t>2/2</a:t>
            </a:r>
          </a:p>
        </p:txBody>
      </p:sp>
      <p:sp>
        <p:nvSpPr>
          <p:cNvPr id="268" name="TextBox 267"/>
          <p:cNvSpPr txBox="1"/>
          <p:nvPr/>
        </p:nvSpPr>
        <p:spPr>
          <a:xfrm>
            <a:off x="15539479" y="10522512"/>
            <a:ext cx="383438" cy="261610"/>
          </a:xfrm>
          <a:prstGeom prst="rect">
            <a:avLst/>
          </a:prstGeom>
          <a:noFill/>
        </p:spPr>
        <p:txBody>
          <a:bodyPr wrap="none" rtlCol="0">
            <a:spAutoFit/>
          </a:bodyPr>
          <a:lstStyle/>
          <a:p>
            <a:r>
              <a:rPr lang="en-US" sz="1100" dirty="0"/>
              <a:t>1/1</a:t>
            </a:r>
          </a:p>
        </p:txBody>
      </p:sp>
      <p:sp>
        <p:nvSpPr>
          <p:cNvPr id="278" name="TextBox 277"/>
          <p:cNvSpPr txBox="1"/>
          <p:nvPr/>
        </p:nvSpPr>
        <p:spPr>
          <a:xfrm>
            <a:off x="16355496" y="10526629"/>
            <a:ext cx="383438" cy="261610"/>
          </a:xfrm>
          <a:prstGeom prst="rect">
            <a:avLst/>
          </a:prstGeom>
          <a:noFill/>
        </p:spPr>
        <p:txBody>
          <a:bodyPr wrap="none" rtlCol="0">
            <a:spAutoFit/>
          </a:bodyPr>
          <a:lstStyle/>
          <a:p>
            <a:r>
              <a:rPr lang="en-US" sz="1100" dirty="0"/>
              <a:t>0/0</a:t>
            </a:r>
          </a:p>
        </p:txBody>
      </p:sp>
      <p:sp>
        <p:nvSpPr>
          <p:cNvPr id="285" name="TextBox 284"/>
          <p:cNvSpPr txBox="1"/>
          <p:nvPr/>
        </p:nvSpPr>
        <p:spPr>
          <a:xfrm>
            <a:off x="15225585" y="10772395"/>
            <a:ext cx="383438" cy="261610"/>
          </a:xfrm>
          <a:prstGeom prst="rect">
            <a:avLst/>
          </a:prstGeom>
          <a:noFill/>
        </p:spPr>
        <p:txBody>
          <a:bodyPr wrap="none" rtlCol="0">
            <a:spAutoFit/>
          </a:bodyPr>
          <a:lstStyle/>
          <a:p>
            <a:r>
              <a:rPr lang="en-US" sz="1100" dirty="0"/>
              <a:t>1/0</a:t>
            </a:r>
          </a:p>
        </p:txBody>
      </p:sp>
      <p:sp>
        <p:nvSpPr>
          <p:cNvPr id="287" name="TextBox 286"/>
          <p:cNvSpPr txBox="1"/>
          <p:nvPr/>
        </p:nvSpPr>
        <p:spPr>
          <a:xfrm>
            <a:off x="15539479" y="10776512"/>
            <a:ext cx="383438" cy="261610"/>
          </a:xfrm>
          <a:prstGeom prst="rect">
            <a:avLst/>
          </a:prstGeom>
          <a:noFill/>
        </p:spPr>
        <p:txBody>
          <a:bodyPr wrap="none" rtlCol="0">
            <a:spAutoFit/>
          </a:bodyPr>
          <a:lstStyle/>
          <a:p>
            <a:r>
              <a:rPr lang="en-US" sz="1100" dirty="0"/>
              <a:t>1/0</a:t>
            </a:r>
          </a:p>
        </p:txBody>
      </p:sp>
      <p:sp>
        <p:nvSpPr>
          <p:cNvPr id="288" name="TextBox 287"/>
          <p:cNvSpPr txBox="1"/>
          <p:nvPr/>
        </p:nvSpPr>
        <p:spPr>
          <a:xfrm>
            <a:off x="16355496" y="10780629"/>
            <a:ext cx="383438" cy="261610"/>
          </a:xfrm>
          <a:prstGeom prst="rect">
            <a:avLst/>
          </a:prstGeom>
          <a:noFill/>
        </p:spPr>
        <p:txBody>
          <a:bodyPr wrap="none" rtlCol="0">
            <a:spAutoFit/>
          </a:bodyPr>
          <a:lstStyle/>
          <a:p>
            <a:r>
              <a:rPr lang="en-US" sz="1100" dirty="0"/>
              <a:t>0/2</a:t>
            </a:r>
          </a:p>
        </p:txBody>
      </p:sp>
      <p:sp>
        <p:nvSpPr>
          <p:cNvPr id="303" name="TextBox 302"/>
          <p:cNvSpPr txBox="1"/>
          <p:nvPr/>
        </p:nvSpPr>
        <p:spPr>
          <a:xfrm>
            <a:off x="15225585" y="11077195"/>
            <a:ext cx="383438" cy="261610"/>
          </a:xfrm>
          <a:prstGeom prst="rect">
            <a:avLst/>
          </a:prstGeom>
          <a:noFill/>
        </p:spPr>
        <p:txBody>
          <a:bodyPr wrap="none" rtlCol="0">
            <a:spAutoFit/>
          </a:bodyPr>
          <a:lstStyle/>
          <a:p>
            <a:r>
              <a:rPr lang="en-US" sz="1100" dirty="0"/>
              <a:t>2/2</a:t>
            </a:r>
          </a:p>
        </p:txBody>
      </p:sp>
      <p:sp>
        <p:nvSpPr>
          <p:cNvPr id="304" name="TextBox 303"/>
          <p:cNvSpPr txBox="1"/>
          <p:nvPr/>
        </p:nvSpPr>
        <p:spPr>
          <a:xfrm>
            <a:off x="15539479" y="11081312"/>
            <a:ext cx="383438" cy="261610"/>
          </a:xfrm>
          <a:prstGeom prst="rect">
            <a:avLst/>
          </a:prstGeom>
          <a:noFill/>
        </p:spPr>
        <p:txBody>
          <a:bodyPr wrap="none" rtlCol="0">
            <a:spAutoFit/>
          </a:bodyPr>
          <a:lstStyle/>
          <a:p>
            <a:r>
              <a:rPr lang="en-US" sz="1100" dirty="0"/>
              <a:t>0/0</a:t>
            </a:r>
          </a:p>
        </p:txBody>
      </p:sp>
      <p:sp>
        <p:nvSpPr>
          <p:cNvPr id="305" name="TextBox 304"/>
          <p:cNvSpPr txBox="1"/>
          <p:nvPr/>
        </p:nvSpPr>
        <p:spPr>
          <a:xfrm>
            <a:off x="16355496" y="11085429"/>
            <a:ext cx="383438" cy="261610"/>
          </a:xfrm>
          <a:prstGeom prst="rect">
            <a:avLst/>
          </a:prstGeom>
          <a:noFill/>
        </p:spPr>
        <p:txBody>
          <a:bodyPr wrap="none" rtlCol="0">
            <a:spAutoFit/>
          </a:bodyPr>
          <a:lstStyle/>
          <a:p>
            <a:r>
              <a:rPr lang="en-US" sz="1100" dirty="0"/>
              <a:t>1/1</a:t>
            </a:r>
          </a:p>
        </p:txBody>
      </p:sp>
      <p:sp>
        <p:nvSpPr>
          <p:cNvPr id="309" name="TextBox 308"/>
          <p:cNvSpPr txBox="1"/>
          <p:nvPr/>
        </p:nvSpPr>
        <p:spPr>
          <a:xfrm>
            <a:off x="15225585" y="11394695"/>
            <a:ext cx="383438" cy="261610"/>
          </a:xfrm>
          <a:prstGeom prst="rect">
            <a:avLst/>
          </a:prstGeom>
          <a:noFill/>
        </p:spPr>
        <p:txBody>
          <a:bodyPr wrap="none" rtlCol="0">
            <a:spAutoFit/>
          </a:bodyPr>
          <a:lstStyle/>
          <a:p>
            <a:r>
              <a:rPr lang="en-US" sz="1100" dirty="0"/>
              <a:t>0/1</a:t>
            </a:r>
          </a:p>
        </p:txBody>
      </p:sp>
      <p:sp>
        <p:nvSpPr>
          <p:cNvPr id="310" name="TextBox 309"/>
          <p:cNvSpPr txBox="1"/>
          <p:nvPr/>
        </p:nvSpPr>
        <p:spPr>
          <a:xfrm>
            <a:off x="15539479" y="11398812"/>
            <a:ext cx="383438" cy="261610"/>
          </a:xfrm>
          <a:prstGeom prst="rect">
            <a:avLst/>
          </a:prstGeom>
          <a:noFill/>
        </p:spPr>
        <p:txBody>
          <a:bodyPr wrap="none" rtlCol="0">
            <a:spAutoFit/>
          </a:bodyPr>
          <a:lstStyle/>
          <a:p>
            <a:r>
              <a:rPr lang="en-US" sz="1100" dirty="0"/>
              <a:t>1/1</a:t>
            </a:r>
          </a:p>
        </p:txBody>
      </p:sp>
      <p:sp>
        <p:nvSpPr>
          <p:cNvPr id="311" name="TextBox 310"/>
          <p:cNvSpPr txBox="1"/>
          <p:nvPr/>
        </p:nvSpPr>
        <p:spPr>
          <a:xfrm>
            <a:off x="16355496" y="11402929"/>
            <a:ext cx="383438" cy="261610"/>
          </a:xfrm>
          <a:prstGeom prst="rect">
            <a:avLst/>
          </a:prstGeom>
          <a:noFill/>
        </p:spPr>
        <p:txBody>
          <a:bodyPr wrap="none" rtlCol="0">
            <a:spAutoFit/>
          </a:bodyPr>
          <a:lstStyle/>
          <a:p>
            <a:r>
              <a:rPr lang="en-US" sz="1100" dirty="0"/>
              <a:t>2/1</a:t>
            </a:r>
          </a:p>
        </p:txBody>
      </p:sp>
      <p:sp>
        <p:nvSpPr>
          <p:cNvPr id="312" name="TextBox 311"/>
          <p:cNvSpPr txBox="1"/>
          <p:nvPr/>
        </p:nvSpPr>
        <p:spPr>
          <a:xfrm>
            <a:off x="15926737" y="11302562"/>
            <a:ext cx="343364" cy="369332"/>
          </a:xfrm>
          <a:prstGeom prst="rect">
            <a:avLst/>
          </a:prstGeom>
          <a:noFill/>
        </p:spPr>
        <p:txBody>
          <a:bodyPr wrap="none" rtlCol="0">
            <a:spAutoFit/>
          </a:bodyPr>
          <a:lstStyle/>
          <a:p>
            <a:r>
              <a:rPr lang="en-US" dirty="0"/>
              <a:t>…</a:t>
            </a:r>
          </a:p>
        </p:txBody>
      </p:sp>
      <p:sp>
        <p:nvSpPr>
          <p:cNvPr id="313" name="TextBox 312"/>
          <p:cNvSpPr txBox="1"/>
          <p:nvPr/>
        </p:nvSpPr>
        <p:spPr>
          <a:xfrm rot="5400000">
            <a:off x="12598496" y="8584720"/>
            <a:ext cx="343364" cy="369332"/>
          </a:xfrm>
          <a:prstGeom prst="rect">
            <a:avLst/>
          </a:prstGeom>
          <a:noFill/>
        </p:spPr>
        <p:txBody>
          <a:bodyPr wrap="none" rtlCol="0">
            <a:spAutoFit/>
          </a:bodyPr>
          <a:lstStyle/>
          <a:p>
            <a:r>
              <a:rPr lang="en-US" dirty="0"/>
              <a:t>…</a:t>
            </a:r>
          </a:p>
        </p:txBody>
      </p:sp>
      <p:sp>
        <p:nvSpPr>
          <p:cNvPr id="314" name="TextBox 313"/>
          <p:cNvSpPr txBox="1"/>
          <p:nvPr/>
        </p:nvSpPr>
        <p:spPr>
          <a:xfrm rot="5400000">
            <a:off x="11684096" y="8609772"/>
            <a:ext cx="343364" cy="369332"/>
          </a:xfrm>
          <a:prstGeom prst="rect">
            <a:avLst/>
          </a:prstGeom>
          <a:noFill/>
        </p:spPr>
        <p:txBody>
          <a:bodyPr wrap="none" rtlCol="0">
            <a:spAutoFit/>
          </a:bodyPr>
          <a:lstStyle/>
          <a:p>
            <a:r>
              <a:rPr lang="en-US" dirty="0"/>
              <a:t>…</a:t>
            </a:r>
          </a:p>
        </p:txBody>
      </p:sp>
      <p:sp>
        <p:nvSpPr>
          <p:cNvPr id="315" name="TextBox 314"/>
          <p:cNvSpPr txBox="1"/>
          <p:nvPr/>
        </p:nvSpPr>
        <p:spPr>
          <a:xfrm rot="5400000">
            <a:off x="11370945" y="8597246"/>
            <a:ext cx="343364" cy="369332"/>
          </a:xfrm>
          <a:prstGeom prst="rect">
            <a:avLst/>
          </a:prstGeom>
          <a:noFill/>
        </p:spPr>
        <p:txBody>
          <a:bodyPr wrap="none" rtlCol="0">
            <a:spAutoFit/>
          </a:bodyPr>
          <a:lstStyle/>
          <a:p>
            <a:r>
              <a:rPr lang="en-US" dirty="0"/>
              <a:t>…</a:t>
            </a:r>
          </a:p>
        </p:txBody>
      </p:sp>
      <p:sp>
        <p:nvSpPr>
          <p:cNvPr id="316" name="TextBox 315"/>
          <p:cNvSpPr txBox="1"/>
          <p:nvPr/>
        </p:nvSpPr>
        <p:spPr>
          <a:xfrm rot="5400000">
            <a:off x="11689053" y="4846344"/>
            <a:ext cx="343364" cy="369332"/>
          </a:xfrm>
          <a:prstGeom prst="rect">
            <a:avLst/>
          </a:prstGeom>
          <a:noFill/>
        </p:spPr>
        <p:txBody>
          <a:bodyPr wrap="none" rtlCol="0">
            <a:spAutoFit/>
          </a:bodyPr>
          <a:lstStyle/>
          <a:p>
            <a:r>
              <a:rPr lang="en-US" dirty="0"/>
              <a:t>…</a:t>
            </a:r>
          </a:p>
        </p:txBody>
      </p:sp>
      <p:sp>
        <p:nvSpPr>
          <p:cNvPr id="317" name="TextBox 316"/>
          <p:cNvSpPr txBox="1"/>
          <p:nvPr/>
        </p:nvSpPr>
        <p:spPr>
          <a:xfrm rot="5400000">
            <a:off x="11360583" y="4846344"/>
            <a:ext cx="343364" cy="369332"/>
          </a:xfrm>
          <a:prstGeom prst="rect">
            <a:avLst/>
          </a:prstGeom>
          <a:noFill/>
        </p:spPr>
        <p:txBody>
          <a:bodyPr wrap="none" rtlCol="0">
            <a:spAutoFit/>
          </a:bodyPr>
          <a:lstStyle/>
          <a:p>
            <a:r>
              <a:rPr lang="en-US" dirty="0"/>
              <a:t>…</a:t>
            </a:r>
          </a:p>
        </p:txBody>
      </p:sp>
      <p:sp>
        <p:nvSpPr>
          <p:cNvPr id="318" name="TextBox 317"/>
          <p:cNvSpPr txBox="1"/>
          <p:nvPr/>
        </p:nvSpPr>
        <p:spPr>
          <a:xfrm rot="5400000">
            <a:off x="12473752" y="4846344"/>
            <a:ext cx="343364" cy="369332"/>
          </a:xfrm>
          <a:prstGeom prst="rect">
            <a:avLst/>
          </a:prstGeom>
          <a:noFill/>
        </p:spPr>
        <p:txBody>
          <a:bodyPr wrap="none" rtlCol="0">
            <a:spAutoFit/>
          </a:bodyPr>
          <a:lstStyle/>
          <a:p>
            <a:r>
              <a:rPr lang="en-US" dirty="0"/>
              <a:t>…</a:t>
            </a:r>
          </a:p>
        </p:txBody>
      </p:sp>
      <p:sp>
        <p:nvSpPr>
          <p:cNvPr id="319" name="TextBox 318"/>
          <p:cNvSpPr txBox="1"/>
          <p:nvPr/>
        </p:nvSpPr>
        <p:spPr>
          <a:xfrm rot="5400000">
            <a:off x="17712063" y="4799613"/>
            <a:ext cx="343364" cy="369332"/>
          </a:xfrm>
          <a:prstGeom prst="rect">
            <a:avLst/>
          </a:prstGeom>
          <a:noFill/>
        </p:spPr>
        <p:txBody>
          <a:bodyPr wrap="none" rtlCol="0">
            <a:spAutoFit/>
          </a:bodyPr>
          <a:lstStyle/>
          <a:p>
            <a:r>
              <a:rPr lang="en-US" dirty="0"/>
              <a:t>…</a:t>
            </a:r>
          </a:p>
        </p:txBody>
      </p:sp>
      <p:sp>
        <p:nvSpPr>
          <p:cNvPr id="320" name="TextBox 319"/>
          <p:cNvSpPr txBox="1"/>
          <p:nvPr/>
        </p:nvSpPr>
        <p:spPr>
          <a:xfrm rot="5400000">
            <a:off x="16710061" y="4799613"/>
            <a:ext cx="343364" cy="369332"/>
          </a:xfrm>
          <a:prstGeom prst="rect">
            <a:avLst/>
          </a:prstGeom>
          <a:noFill/>
        </p:spPr>
        <p:txBody>
          <a:bodyPr wrap="none" rtlCol="0">
            <a:spAutoFit/>
          </a:bodyPr>
          <a:lstStyle/>
          <a:p>
            <a:r>
              <a:rPr lang="en-US" dirty="0"/>
              <a:t>…</a:t>
            </a:r>
          </a:p>
        </p:txBody>
      </p:sp>
      <p:sp>
        <p:nvSpPr>
          <p:cNvPr id="321" name="TextBox 320"/>
          <p:cNvSpPr txBox="1"/>
          <p:nvPr/>
        </p:nvSpPr>
        <p:spPr>
          <a:xfrm rot="5400000">
            <a:off x="17018771" y="4799613"/>
            <a:ext cx="343364" cy="369332"/>
          </a:xfrm>
          <a:prstGeom prst="rect">
            <a:avLst/>
          </a:prstGeom>
          <a:noFill/>
        </p:spPr>
        <p:txBody>
          <a:bodyPr wrap="none" rtlCol="0">
            <a:spAutoFit/>
          </a:bodyPr>
          <a:lstStyle/>
          <a:p>
            <a:r>
              <a:rPr lang="en-US" dirty="0"/>
              <a:t>…</a:t>
            </a:r>
          </a:p>
        </p:txBody>
      </p:sp>
      <p:sp>
        <p:nvSpPr>
          <p:cNvPr id="322" name="TextBox 321"/>
          <p:cNvSpPr txBox="1"/>
          <p:nvPr/>
        </p:nvSpPr>
        <p:spPr>
          <a:xfrm rot="5400000">
            <a:off x="16430401" y="11727266"/>
            <a:ext cx="343364" cy="369332"/>
          </a:xfrm>
          <a:prstGeom prst="rect">
            <a:avLst/>
          </a:prstGeom>
          <a:noFill/>
        </p:spPr>
        <p:txBody>
          <a:bodyPr wrap="none" rtlCol="0">
            <a:spAutoFit/>
          </a:bodyPr>
          <a:lstStyle/>
          <a:p>
            <a:r>
              <a:rPr lang="en-US" dirty="0"/>
              <a:t>…</a:t>
            </a:r>
          </a:p>
        </p:txBody>
      </p:sp>
      <p:sp>
        <p:nvSpPr>
          <p:cNvPr id="323" name="TextBox 322"/>
          <p:cNvSpPr txBox="1"/>
          <p:nvPr/>
        </p:nvSpPr>
        <p:spPr>
          <a:xfrm rot="5400000">
            <a:off x="15623795" y="11727266"/>
            <a:ext cx="343364" cy="369332"/>
          </a:xfrm>
          <a:prstGeom prst="rect">
            <a:avLst/>
          </a:prstGeom>
          <a:noFill/>
        </p:spPr>
        <p:txBody>
          <a:bodyPr wrap="none" rtlCol="0">
            <a:spAutoFit/>
          </a:bodyPr>
          <a:lstStyle/>
          <a:p>
            <a:r>
              <a:rPr lang="en-US" dirty="0"/>
              <a:t>…</a:t>
            </a:r>
          </a:p>
        </p:txBody>
      </p:sp>
      <p:sp>
        <p:nvSpPr>
          <p:cNvPr id="324" name="TextBox 323"/>
          <p:cNvSpPr txBox="1"/>
          <p:nvPr/>
        </p:nvSpPr>
        <p:spPr>
          <a:xfrm rot="5400000">
            <a:off x="15303390" y="11727266"/>
            <a:ext cx="343364" cy="369332"/>
          </a:xfrm>
          <a:prstGeom prst="rect">
            <a:avLst/>
          </a:prstGeom>
          <a:noFill/>
        </p:spPr>
        <p:txBody>
          <a:bodyPr wrap="none" rtlCol="0">
            <a:spAutoFit/>
          </a:bodyPr>
          <a:lstStyle/>
          <a:p>
            <a:r>
              <a:rPr lang="en-US" dirty="0"/>
              <a:t>…</a:t>
            </a:r>
          </a:p>
        </p:txBody>
      </p:sp>
      <p:sp>
        <p:nvSpPr>
          <p:cNvPr id="219" name="Oval 218"/>
          <p:cNvSpPr/>
          <p:nvPr/>
        </p:nvSpPr>
        <p:spPr>
          <a:xfrm>
            <a:off x="15631743" y="2886973"/>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22" name="Oval 221"/>
          <p:cNvSpPr/>
          <p:nvPr/>
        </p:nvSpPr>
        <p:spPr>
          <a:xfrm>
            <a:off x="13819876" y="5613239"/>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23" name="Oval 222"/>
          <p:cNvSpPr/>
          <p:nvPr/>
        </p:nvSpPr>
        <p:spPr>
          <a:xfrm>
            <a:off x="11195209" y="5850306"/>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24" name="Oval 223"/>
          <p:cNvSpPr/>
          <p:nvPr/>
        </p:nvSpPr>
        <p:spPr>
          <a:xfrm>
            <a:off x="14327876" y="7526706"/>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3193995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S1abc: Per population and per tissue stratification</a:t>
            </a:r>
            <a:endParaRPr lang="en-US" dirty="0"/>
          </a:p>
        </p:txBody>
      </p:sp>
      <p:sp>
        <p:nvSpPr>
          <p:cNvPr id="3" name="TextBox 2"/>
          <p:cNvSpPr txBox="1"/>
          <p:nvPr/>
        </p:nvSpPr>
        <p:spPr>
          <a:xfrm>
            <a:off x="13194272" y="3336325"/>
            <a:ext cx="2331216" cy="461665"/>
          </a:xfrm>
          <a:prstGeom prst="rect">
            <a:avLst/>
          </a:prstGeom>
          <a:noFill/>
        </p:spPr>
        <p:txBody>
          <a:bodyPr wrap="none" rtlCol="0">
            <a:spAutoFit/>
          </a:bodyPr>
          <a:lstStyle/>
          <a:p>
            <a:r>
              <a:rPr lang="en-US" sz="2400" b="1" i="1" dirty="0" err="1"/>
              <a:t>eQTLs</a:t>
            </a:r>
            <a:r>
              <a:rPr lang="en-US" sz="2400" b="1" i="1" dirty="0"/>
              <a:t> trained on</a:t>
            </a:r>
          </a:p>
        </p:txBody>
      </p:sp>
      <p:sp>
        <p:nvSpPr>
          <p:cNvPr id="6" name="TextBox 5"/>
          <p:cNvSpPr txBox="1"/>
          <p:nvPr/>
        </p:nvSpPr>
        <p:spPr>
          <a:xfrm rot="16200000">
            <a:off x="8767450" y="4900655"/>
            <a:ext cx="2193999" cy="461665"/>
          </a:xfrm>
          <a:prstGeom prst="rect">
            <a:avLst/>
          </a:prstGeom>
          <a:noFill/>
        </p:spPr>
        <p:txBody>
          <a:bodyPr wrap="none" rtlCol="0">
            <a:spAutoFit/>
          </a:bodyPr>
          <a:lstStyle/>
          <a:p>
            <a:r>
              <a:rPr lang="en-US" sz="2400" b="1" i="1" dirty="0" err="1"/>
              <a:t>eQTLs</a:t>
            </a:r>
            <a:r>
              <a:rPr lang="en-US" sz="2400" b="1" i="1" dirty="0"/>
              <a:t> tested on</a:t>
            </a:r>
          </a:p>
        </p:txBody>
      </p:sp>
      <p:sp>
        <p:nvSpPr>
          <p:cNvPr id="7" name="TextBox 6"/>
          <p:cNvSpPr txBox="1"/>
          <p:nvPr/>
        </p:nvSpPr>
        <p:spPr>
          <a:xfrm>
            <a:off x="13111895" y="7058523"/>
            <a:ext cx="2331216" cy="461665"/>
          </a:xfrm>
          <a:prstGeom prst="rect">
            <a:avLst/>
          </a:prstGeom>
          <a:noFill/>
        </p:spPr>
        <p:txBody>
          <a:bodyPr wrap="none" rtlCol="0">
            <a:spAutoFit/>
          </a:bodyPr>
          <a:lstStyle/>
          <a:p>
            <a:r>
              <a:rPr lang="en-US" sz="2400" b="1" i="1" dirty="0" err="1"/>
              <a:t>eQTLs</a:t>
            </a:r>
            <a:r>
              <a:rPr lang="en-US" sz="2400" b="1" i="1" dirty="0"/>
              <a:t> trained on</a:t>
            </a:r>
          </a:p>
        </p:txBody>
      </p:sp>
      <p:graphicFrame>
        <p:nvGraphicFramePr>
          <p:cNvPr id="9" name="Table 8"/>
          <p:cNvGraphicFramePr>
            <a:graphicFrameLocks noGrp="1"/>
          </p:cNvGraphicFramePr>
          <p:nvPr>
            <p:extLst>
              <p:ext uri="{D42A27DB-BD31-4B8C-83A1-F6EECF244321}">
                <p14:modId xmlns:p14="http://schemas.microsoft.com/office/powerpoint/2010/main" val="2705593563"/>
              </p:ext>
            </p:extLst>
          </p:nvPr>
        </p:nvGraphicFramePr>
        <p:xfrm>
          <a:off x="10217317" y="3887624"/>
          <a:ext cx="7746660" cy="2389608"/>
        </p:xfrm>
        <a:graphic>
          <a:graphicData uri="http://schemas.openxmlformats.org/drawingml/2006/table">
            <a:tbl>
              <a:tblPr/>
              <a:tblGrid>
                <a:gridCol w="1349622"/>
                <a:gridCol w="1232598"/>
                <a:gridCol w="1291110"/>
                <a:gridCol w="1291110"/>
                <a:gridCol w="1291110"/>
                <a:gridCol w="1291110"/>
              </a:tblGrid>
              <a:tr h="3982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dirty="0" smtClean="0">
                          <a:effectLst/>
                        </a:rPr>
                        <a:t># linked/# total</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dirty="0">
                          <a:effectLst/>
                        </a:rPr>
                        <a:t>TSI</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CEU</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FIN</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GBR</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YRI</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98268">
                <a:tc>
                  <a:txBody>
                    <a:bodyPr/>
                    <a:lstStyle/>
                    <a:p>
                      <a:pPr algn="ctr" rtl="0" fontAlgn="b"/>
                      <a:r>
                        <a:rPr lang="en-US" b="1" i="1" dirty="0">
                          <a:effectLst/>
                        </a:rPr>
                        <a:t>TSI</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92/92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92/92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92/92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81/92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CEU</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77/78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78/78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77/78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50/78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FIN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89/89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88/89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89/89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74/89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GBR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85/85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84/85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84/85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61/85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YRI</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67/77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36/77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66/77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68/77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63761228"/>
              </p:ext>
            </p:extLst>
          </p:nvPr>
        </p:nvGraphicFramePr>
        <p:xfrm>
          <a:off x="9141255" y="7556539"/>
          <a:ext cx="9984261" cy="1043847"/>
        </p:xfrm>
        <a:graphic>
          <a:graphicData uri="http://schemas.openxmlformats.org/drawingml/2006/table">
            <a:tbl>
              <a:tblPr/>
              <a:tblGrid>
                <a:gridCol w="1629231"/>
                <a:gridCol w="1392505"/>
                <a:gridCol w="1392505"/>
                <a:gridCol w="1392505"/>
                <a:gridCol w="1786579"/>
                <a:gridCol w="998431"/>
                <a:gridCol w="1392505"/>
              </a:tblGrid>
              <a:tr h="45710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dirty="0" smtClean="0">
                          <a:effectLst/>
                        </a:rPr>
                        <a:t># linked/# total</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Whole Blood</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Lung</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Stomach</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dirty="0" smtClean="0">
                          <a:effectLst/>
                        </a:rPr>
                        <a:t>Muscle-Skeletal</a:t>
                      </a:r>
                      <a:endParaRPr lang="en-US"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Thyroid</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Adipose</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00025">
                <a:tc>
                  <a:txBody>
                    <a:bodyPr/>
                    <a:lstStyle/>
                    <a:p>
                      <a:pPr algn="ctr" rtl="0" fontAlgn="b"/>
                      <a:r>
                        <a:rPr lang="en-US" b="1" i="1">
                          <a:effectLst/>
                        </a:rPr>
                        <a:t>Whole GEUVADIS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370/421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366/421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344/421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319/421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350/421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a:effectLst/>
                        </a:rPr>
                        <a:t>356/421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11" name="TextBox 10"/>
          <p:cNvSpPr txBox="1"/>
          <p:nvPr/>
        </p:nvSpPr>
        <p:spPr>
          <a:xfrm>
            <a:off x="9639643" y="3150971"/>
            <a:ext cx="643125" cy="584775"/>
          </a:xfrm>
          <a:prstGeom prst="rect">
            <a:avLst/>
          </a:prstGeom>
          <a:noFill/>
        </p:spPr>
        <p:txBody>
          <a:bodyPr wrap="none" rtlCol="0">
            <a:spAutoFit/>
          </a:bodyPr>
          <a:lstStyle/>
          <a:p>
            <a:r>
              <a:rPr lang="en-US" sz="3200" b="1" dirty="0"/>
              <a:t>(a)</a:t>
            </a:r>
          </a:p>
        </p:txBody>
      </p:sp>
      <p:sp>
        <p:nvSpPr>
          <p:cNvPr id="12" name="TextBox 11"/>
          <p:cNvSpPr txBox="1"/>
          <p:nvPr/>
        </p:nvSpPr>
        <p:spPr>
          <a:xfrm>
            <a:off x="9639642" y="6778809"/>
            <a:ext cx="660758" cy="584775"/>
          </a:xfrm>
          <a:prstGeom prst="rect">
            <a:avLst/>
          </a:prstGeom>
          <a:noFill/>
        </p:spPr>
        <p:txBody>
          <a:bodyPr wrap="none" rtlCol="0">
            <a:spAutoFit/>
          </a:bodyPr>
          <a:lstStyle/>
          <a:p>
            <a:r>
              <a:rPr lang="en-US" sz="3200" b="1" dirty="0"/>
              <a:t>(b)</a:t>
            </a:r>
          </a:p>
        </p:txBody>
      </p:sp>
      <p:graphicFrame>
        <p:nvGraphicFramePr>
          <p:cNvPr id="13" name="Table 12"/>
          <p:cNvGraphicFramePr>
            <a:graphicFrameLocks noGrp="1"/>
          </p:cNvGraphicFramePr>
          <p:nvPr>
            <p:extLst>
              <p:ext uri="{D42A27DB-BD31-4B8C-83A1-F6EECF244321}">
                <p14:modId xmlns:p14="http://schemas.microsoft.com/office/powerpoint/2010/main" val="502041987"/>
              </p:ext>
            </p:extLst>
          </p:nvPr>
        </p:nvGraphicFramePr>
        <p:xfrm>
          <a:off x="9129422" y="9731398"/>
          <a:ext cx="9013373" cy="4847607"/>
        </p:xfrm>
        <a:graphic>
          <a:graphicData uri="http://schemas.openxmlformats.org/drawingml/2006/table">
            <a:tbl>
              <a:tblPr/>
              <a:tblGrid>
                <a:gridCol w="6185065"/>
                <a:gridCol w="91634"/>
                <a:gridCol w="2736674"/>
              </a:tblGrid>
              <a:tr h="1078636">
                <a:tc>
                  <a:txBody>
                    <a:bodyPr/>
                    <a:lstStyle/>
                    <a:p>
                      <a:pPr algn="ctr" rtl="0" fontAlgn="b"/>
                      <a:r>
                        <a:rPr lang="en-US" sz="2600" b="1" i="1" dirty="0" smtClean="0">
                          <a:effectLst/>
                        </a:rPr>
                        <a:t>Method</a:t>
                      </a:r>
                      <a:r>
                        <a:rPr lang="en-US" sz="2600" b="1" i="1" baseline="0" dirty="0" smtClean="0">
                          <a:effectLst/>
                        </a:rPr>
                        <a:t> (# of input data per </a:t>
                      </a:r>
                      <a:r>
                        <a:rPr lang="en-US" sz="2600" b="1" i="1" baseline="0" dirty="0" err="1" smtClean="0">
                          <a:effectLst/>
                        </a:rPr>
                        <a:t>eQTL</a:t>
                      </a:r>
                      <a:r>
                        <a:rPr lang="en-US" sz="2600" b="1" i="1" baseline="0" dirty="0" smtClean="0">
                          <a:effectLst/>
                        </a:rPr>
                        <a:t>)</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b="1" i="1" smtClean="0">
                          <a:effectLst/>
                        </a:rPr>
                        <a:t># </a:t>
                      </a:r>
                      <a:r>
                        <a:rPr lang="en-US" sz="2600" b="1" i="1" dirty="0" smtClean="0">
                          <a:effectLst/>
                        </a:rPr>
                        <a:t>linked</a:t>
                      </a:r>
                      <a:r>
                        <a:rPr lang="en-US" sz="2600" b="1" i="1" smtClean="0">
                          <a:effectLst/>
                        </a:rPr>
                        <a:t>/# total</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752032">
                <a:tc>
                  <a:txBody>
                    <a:bodyPr/>
                    <a:lstStyle/>
                    <a:p>
                      <a:pPr algn="ctr" rtl="0" fontAlgn="b"/>
                      <a:r>
                        <a:rPr lang="en-US" sz="2600" b="1" i="1" dirty="0">
                          <a:effectLst/>
                        </a:rPr>
                        <a:t>Extremity </a:t>
                      </a:r>
                      <a:r>
                        <a:rPr lang="en-US" sz="2600" b="1" i="1" dirty="0" smtClean="0">
                          <a:effectLst/>
                        </a:rPr>
                        <a:t>Attack (1 data point)</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b="1" i="1" dirty="0" smtClean="0">
                          <a:effectLst/>
                        </a:rPr>
                        <a:t>174/174</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b="1" i="1" smtClean="0">
                          <a:effectLst/>
                        </a:rPr>
                        <a:t>Schadt et al (All training data)</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b="1" i="1" dirty="0" smtClean="0">
                          <a:effectLst/>
                        </a:rPr>
                        <a:t>173/174</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dirty="0" err="1">
                          <a:effectLst/>
                        </a:rPr>
                        <a:t>Schadt</a:t>
                      </a:r>
                      <a:r>
                        <a:rPr lang="en-US" sz="2600" dirty="0">
                          <a:effectLst/>
                        </a:rPr>
                        <a:t> et al </a:t>
                      </a:r>
                      <a:r>
                        <a:rPr lang="en-US" sz="2600" dirty="0" smtClean="0">
                          <a:effectLst/>
                        </a:rPr>
                        <a:t>(20 </a:t>
                      </a:r>
                      <a:r>
                        <a:rPr lang="en-US" sz="2600" dirty="0">
                          <a:effectLst/>
                        </a:rPr>
                        <a:t>data </a:t>
                      </a:r>
                      <a:r>
                        <a:rPr lang="en-US" sz="2600" dirty="0" smtClean="0">
                          <a:effectLst/>
                        </a:rPr>
                        <a:t>points)</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136/174</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dirty="0" err="1">
                          <a:solidFill>
                            <a:srgbClr val="FF0000"/>
                          </a:solidFill>
                          <a:effectLst/>
                        </a:rPr>
                        <a:t>Schadt</a:t>
                      </a:r>
                      <a:r>
                        <a:rPr lang="en-US" sz="2600" dirty="0">
                          <a:solidFill>
                            <a:srgbClr val="FF0000"/>
                          </a:solidFill>
                          <a:effectLst/>
                        </a:rPr>
                        <a:t> et al </a:t>
                      </a:r>
                      <a:r>
                        <a:rPr lang="en-US" sz="2600" dirty="0" smtClean="0">
                          <a:solidFill>
                            <a:srgbClr val="FF0000"/>
                          </a:solidFill>
                          <a:effectLst/>
                        </a:rPr>
                        <a:t>(30 </a:t>
                      </a:r>
                      <a:r>
                        <a:rPr lang="en-US" sz="2600" dirty="0">
                          <a:solidFill>
                            <a:srgbClr val="FF0000"/>
                          </a:solidFill>
                          <a:effectLst/>
                        </a:rPr>
                        <a:t>data points)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171/174</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dirty="0" err="1">
                          <a:solidFill>
                            <a:schemeClr val="tx1"/>
                          </a:solidFill>
                          <a:effectLst/>
                        </a:rPr>
                        <a:t>Schadt</a:t>
                      </a:r>
                      <a:r>
                        <a:rPr lang="en-US" sz="2600" dirty="0">
                          <a:solidFill>
                            <a:schemeClr val="tx1"/>
                          </a:solidFill>
                          <a:effectLst/>
                        </a:rPr>
                        <a:t> et al </a:t>
                      </a:r>
                      <a:r>
                        <a:rPr lang="en-US" sz="2600" dirty="0" smtClean="0">
                          <a:solidFill>
                            <a:schemeClr val="tx1"/>
                          </a:solidFill>
                          <a:effectLst/>
                        </a:rPr>
                        <a:t>(40 </a:t>
                      </a:r>
                      <a:r>
                        <a:rPr lang="en-US" sz="2600" dirty="0">
                          <a:solidFill>
                            <a:schemeClr val="tx1"/>
                          </a:solidFill>
                          <a:effectLst/>
                        </a:rPr>
                        <a:t>data points)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solidFill>
                          <a:srgbClr val="FF0000"/>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173/174</a:t>
                      </a:r>
                      <a:endParaRPr lang="en-US" sz="2600" dirty="0">
                        <a:solidFill>
                          <a:srgbClr val="FF0000"/>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719587">
                <a:tc>
                  <a:txBody>
                    <a:bodyPr/>
                    <a:lstStyle/>
                    <a:p>
                      <a:pPr algn="ctr" rtl="0" fontAlgn="b"/>
                      <a:r>
                        <a:rPr lang="en-US" sz="2600" dirty="0" err="1">
                          <a:effectLst/>
                        </a:rPr>
                        <a:t>Schadt</a:t>
                      </a:r>
                      <a:r>
                        <a:rPr lang="en-US" sz="2600" dirty="0">
                          <a:effectLst/>
                        </a:rPr>
                        <a:t> et al </a:t>
                      </a:r>
                      <a:r>
                        <a:rPr lang="en-US" sz="2600" dirty="0" smtClean="0">
                          <a:effectLst/>
                        </a:rPr>
                        <a:t>(50 </a:t>
                      </a:r>
                      <a:r>
                        <a:rPr lang="en-US" sz="2600" dirty="0">
                          <a:effectLst/>
                        </a:rPr>
                        <a:t>data points)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169/174</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14" name="TextBox 13"/>
          <p:cNvSpPr txBox="1"/>
          <p:nvPr/>
        </p:nvSpPr>
        <p:spPr>
          <a:xfrm>
            <a:off x="9585565" y="8936990"/>
            <a:ext cx="612668" cy="584775"/>
          </a:xfrm>
          <a:prstGeom prst="rect">
            <a:avLst/>
          </a:prstGeom>
          <a:noFill/>
        </p:spPr>
        <p:txBody>
          <a:bodyPr wrap="none" rtlCol="0">
            <a:spAutoFit/>
          </a:bodyPr>
          <a:lstStyle/>
          <a:p>
            <a:r>
              <a:rPr lang="en-US" sz="3200" b="1" dirty="0" smtClean="0"/>
              <a:t>(c)</a:t>
            </a:r>
            <a:endParaRPr lang="en-US" sz="3200" b="1" dirty="0"/>
          </a:p>
        </p:txBody>
      </p:sp>
    </p:spTree>
    <p:extLst>
      <p:ext uri="{BB962C8B-B14F-4D97-AF65-F5344CB8AC3E}">
        <p14:creationId xmlns:p14="http://schemas.microsoft.com/office/powerpoint/2010/main" val="2459166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12734464" y="2534194"/>
            <a:ext cx="538778" cy="1338155"/>
          </a:xfrm>
          <a:prstGeom prst="rect">
            <a:avLst/>
          </a:prstGeom>
          <a:gradFill>
            <a:gsLst>
              <a:gs pos="0">
                <a:schemeClr val="bg1"/>
              </a:gs>
              <a:gs pos="85000">
                <a:schemeClr val="accent4">
                  <a:lumMod val="40000"/>
                  <a:lumOff val="60000"/>
                </a:schemeClr>
              </a:gs>
              <a:gs pos="16000">
                <a:schemeClr val="accent4">
                  <a:lumMod val="40000"/>
                  <a:lumOff val="60000"/>
                </a:schemeClr>
              </a:gs>
              <a:gs pos="46000">
                <a:schemeClr val="accent4">
                  <a:lumMod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1613311" y="3724929"/>
            <a:ext cx="538778" cy="457200"/>
          </a:xfrm>
          <a:prstGeom prst="rect">
            <a:avLst/>
          </a:prstGeom>
          <a:gradFill>
            <a:gsLst>
              <a:gs pos="0">
                <a:schemeClr val="bg1"/>
              </a:gs>
              <a:gs pos="78000">
                <a:schemeClr val="tx2">
                  <a:lumMod val="40000"/>
                  <a:lumOff val="60000"/>
                </a:schemeClr>
              </a:gs>
              <a:gs pos="24000">
                <a:schemeClr val="tx2">
                  <a:lumMod val="40000"/>
                  <a:lumOff val="60000"/>
                </a:schemeClr>
              </a:gs>
              <a:gs pos="53000">
                <a:schemeClr val="tx2">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0497105" y="4153989"/>
            <a:ext cx="538778" cy="1010790"/>
          </a:xfrm>
          <a:prstGeom prst="rect">
            <a:avLst/>
          </a:prstGeom>
          <a:gradFill flip="none" rotWithShape="1">
            <a:gsLst>
              <a:gs pos="0">
                <a:schemeClr val="bg1"/>
              </a:gs>
              <a:gs pos="78000">
                <a:schemeClr val="accent3">
                  <a:lumMod val="40000"/>
                  <a:lumOff val="60000"/>
                </a:schemeClr>
              </a:gs>
              <a:gs pos="24000">
                <a:schemeClr val="accent3">
                  <a:lumMod val="40000"/>
                  <a:lumOff val="60000"/>
                </a:schemeClr>
              </a:gs>
              <a:gs pos="53000">
                <a:schemeClr val="accent3">
                  <a:lumMod val="50000"/>
                </a:scheme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546351" cy="934277"/>
          </a:xfrm>
        </p:spPr>
        <p:txBody>
          <a:bodyPr>
            <a:normAutofit/>
          </a:bodyPr>
          <a:lstStyle/>
          <a:p>
            <a:r>
              <a:rPr lang="en-US" dirty="0"/>
              <a:t>Fig </a:t>
            </a:r>
            <a:r>
              <a:rPr lang="en-US" dirty="0" smtClean="0"/>
              <a:t>2</a:t>
            </a:r>
            <a:endParaRPr lang="en-US" dirty="0"/>
          </a:p>
        </p:txBody>
      </p:sp>
      <p:grpSp>
        <p:nvGrpSpPr>
          <p:cNvPr id="119" name="Group 118"/>
          <p:cNvGrpSpPr/>
          <p:nvPr/>
        </p:nvGrpSpPr>
        <p:grpSpPr>
          <a:xfrm>
            <a:off x="6164026" y="3963532"/>
            <a:ext cx="143840" cy="1451356"/>
            <a:chOff x="10970157" y="3967843"/>
            <a:chExt cx="143840" cy="1451356"/>
          </a:xfrm>
        </p:grpSpPr>
        <p:cxnSp>
          <p:nvCxnSpPr>
            <p:cNvPr id="9" name="Straight Connector 8"/>
            <p:cNvCxnSpPr/>
            <p:nvPr/>
          </p:nvCxnSpPr>
          <p:spPr>
            <a:xfrm flipV="1">
              <a:off x="11043085" y="3967843"/>
              <a:ext cx="0" cy="1451356"/>
            </a:xfrm>
            <a:prstGeom prst="line">
              <a:avLst/>
            </a:prstGeom>
            <a:ln w="31750">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rot="16200000">
              <a:off x="10970711" y="4603524"/>
              <a:ext cx="142732" cy="1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6200000" flipV="1">
            <a:off x="5806223" y="3162705"/>
            <a:ext cx="2822935" cy="1657352"/>
            <a:chOff x="6427773" y="3163703"/>
            <a:chExt cx="3774645" cy="1630617"/>
          </a:xfrm>
        </p:grpSpPr>
        <p:sp>
          <p:nvSpPr>
            <p:cNvPr id="47" name="Freeform 46"/>
            <p:cNvSpPr/>
            <p:nvPr/>
          </p:nvSpPr>
          <p:spPr>
            <a:xfrm>
              <a:off x="8941649" y="3426207"/>
              <a:ext cx="1260769" cy="135151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1 w 3989112"/>
                <a:gd name="connsiteY0" fmla="*/ 1120871 h 1566053"/>
                <a:gd name="connsiteX1" fmla="*/ 443379 w 3989112"/>
                <a:gd name="connsiteY1" fmla="*/ 564570 h 1566053"/>
                <a:gd name="connsiteX2" fmla="*/ 1007608 w 3989112"/>
                <a:gd name="connsiteY2" fmla="*/ 98675 h 1566053"/>
                <a:gd name="connsiteX3" fmla="*/ 1545177 w 3989112"/>
                <a:gd name="connsiteY3" fmla="*/ 484 h 1566053"/>
                <a:gd name="connsiteX4" fmla="*/ 1950352 w 3989112"/>
                <a:gd name="connsiteY4" fmla="*/ 136404 h 1566053"/>
                <a:gd name="connsiteX5" fmla="*/ 2337375 w 3989112"/>
                <a:gd name="connsiteY5" fmla="*/ 541132 h 1566053"/>
                <a:gd name="connsiteX6" fmla="*/ 2736480 w 3989112"/>
                <a:gd name="connsiteY6" fmla="*/ 1171671 h 1566053"/>
                <a:gd name="connsiteX7" fmla="*/ 3162299 w 3989112"/>
                <a:gd name="connsiteY7" fmla="*/ 1438371 h 1566053"/>
                <a:gd name="connsiteX8" fmla="*/ 3989112 w 3989112"/>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330" h="1566053">
                  <a:moveTo>
                    <a:pt x="0" y="1081628"/>
                  </a:moveTo>
                  <a:cubicBezTo>
                    <a:pt x="143580" y="875959"/>
                    <a:pt x="242293" y="728395"/>
                    <a:pt x="403597" y="564570"/>
                  </a:cubicBezTo>
                  <a:cubicBezTo>
                    <a:pt x="564901" y="400745"/>
                    <a:pt x="778963" y="188456"/>
                    <a:pt x="967826" y="98675"/>
                  </a:cubicBezTo>
                  <a:cubicBezTo>
                    <a:pt x="1156689" y="8894"/>
                    <a:pt x="1349189" y="-2830"/>
                    <a:pt x="1505395" y="484"/>
                  </a:cubicBezTo>
                  <a:cubicBezTo>
                    <a:pt x="1661601" y="3798"/>
                    <a:pt x="1778537" y="46296"/>
                    <a:pt x="1910570" y="136404"/>
                  </a:cubicBezTo>
                  <a:cubicBezTo>
                    <a:pt x="2042603" y="226512"/>
                    <a:pt x="2166572" y="368588"/>
                    <a:pt x="2297593" y="541132"/>
                  </a:cubicBezTo>
                  <a:cubicBezTo>
                    <a:pt x="2428614" y="713676"/>
                    <a:pt x="2559211" y="1022131"/>
                    <a:pt x="2696698" y="1171671"/>
                  </a:cubicBezTo>
                  <a:cubicBezTo>
                    <a:pt x="2834185" y="1321211"/>
                    <a:pt x="2913745" y="1372641"/>
                    <a:pt x="3122517" y="1438371"/>
                  </a:cubicBezTo>
                  <a:cubicBezTo>
                    <a:pt x="3331289" y="1504101"/>
                    <a:pt x="3830797" y="1566053"/>
                    <a:pt x="3949330" y="1566053"/>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7924937" y="3163703"/>
              <a:ext cx="1034219" cy="126356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2 w 3989115"/>
                <a:gd name="connsiteY0" fmla="*/ 1120871 h 1566053"/>
                <a:gd name="connsiteX1" fmla="*/ 443382 w 3989115"/>
                <a:gd name="connsiteY1" fmla="*/ 564570 h 1566053"/>
                <a:gd name="connsiteX2" fmla="*/ 1007611 w 3989115"/>
                <a:gd name="connsiteY2" fmla="*/ 98675 h 1566053"/>
                <a:gd name="connsiteX3" fmla="*/ 1545180 w 3989115"/>
                <a:gd name="connsiteY3" fmla="*/ 484 h 1566053"/>
                <a:gd name="connsiteX4" fmla="*/ 1950355 w 3989115"/>
                <a:gd name="connsiteY4" fmla="*/ 136404 h 1566053"/>
                <a:gd name="connsiteX5" fmla="*/ 2337378 w 3989115"/>
                <a:gd name="connsiteY5" fmla="*/ 541132 h 1566053"/>
                <a:gd name="connsiteX6" fmla="*/ 2736483 w 3989115"/>
                <a:gd name="connsiteY6" fmla="*/ 1171671 h 1566053"/>
                <a:gd name="connsiteX7" fmla="*/ 3162302 w 3989115"/>
                <a:gd name="connsiteY7" fmla="*/ 1438371 h 1566053"/>
                <a:gd name="connsiteX8" fmla="*/ 3989115 w 3989115"/>
                <a:gd name="connsiteY8" fmla="*/ 1566053 h 1566053"/>
                <a:gd name="connsiteX0" fmla="*/ 0 w 3847393"/>
                <a:gd name="connsiteY0" fmla="*/ 946060 h 1566053"/>
                <a:gd name="connsiteX1" fmla="*/ 301660 w 3847393"/>
                <a:gd name="connsiteY1" fmla="*/ 564570 h 1566053"/>
                <a:gd name="connsiteX2" fmla="*/ 865889 w 3847393"/>
                <a:gd name="connsiteY2" fmla="*/ 98675 h 1566053"/>
                <a:gd name="connsiteX3" fmla="*/ 1403458 w 3847393"/>
                <a:gd name="connsiteY3" fmla="*/ 484 h 1566053"/>
                <a:gd name="connsiteX4" fmla="*/ 1808633 w 3847393"/>
                <a:gd name="connsiteY4" fmla="*/ 136404 h 1566053"/>
                <a:gd name="connsiteX5" fmla="*/ 2195656 w 3847393"/>
                <a:gd name="connsiteY5" fmla="*/ 541132 h 1566053"/>
                <a:gd name="connsiteX6" fmla="*/ 2594761 w 3847393"/>
                <a:gd name="connsiteY6" fmla="*/ 1171671 h 1566053"/>
                <a:gd name="connsiteX7" fmla="*/ 3020580 w 3847393"/>
                <a:gd name="connsiteY7" fmla="*/ 1438371 h 1566053"/>
                <a:gd name="connsiteX8" fmla="*/ 3847393 w 3847393"/>
                <a:gd name="connsiteY8" fmla="*/ 1566053 h 1566053"/>
                <a:gd name="connsiteX0" fmla="*/ -1 w 3545732"/>
                <a:gd name="connsiteY0" fmla="*/ 564570 h 1566053"/>
                <a:gd name="connsiteX1" fmla="*/ 564228 w 3545732"/>
                <a:gd name="connsiteY1" fmla="*/ 98675 h 1566053"/>
                <a:gd name="connsiteX2" fmla="*/ 1101797 w 3545732"/>
                <a:gd name="connsiteY2" fmla="*/ 484 h 1566053"/>
                <a:gd name="connsiteX3" fmla="*/ 1506972 w 3545732"/>
                <a:gd name="connsiteY3" fmla="*/ 136404 h 1566053"/>
                <a:gd name="connsiteX4" fmla="*/ 1893995 w 3545732"/>
                <a:gd name="connsiteY4" fmla="*/ 541132 h 1566053"/>
                <a:gd name="connsiteX5" fmla="*/ 2293100 w 3545732"/>
                <a:gd name="connsiteY5" fmla="*/ 1171671 h 1566053"/>
                <a:gd name="connsiteX6" fmla="*/ 2718919 w 3545732"/>
                <a:gd name="connsiteY6" fmla="*/ 1438371 h 1566053"/>
                <a:gd name="connsiteX7" fmla="*/ 3545732 w 3545732"/>
                <a:gd name="connsiteY7" fmla="*/ 1566053 h 1566053"/>
                <a:gd name="connsiteX0" fmla="*/ -1 w 2718918"/>
                <a:gd name="connsiteY0" fmla="*/ 564570 h 1438371"/>
                <a:gd name="connsiteX1" fmla="*/ 564228 w 2718918"/>
                <a:gd name="connsiteY1" fmla="*/ 98675 h 1438371"/>
                <a:gd name="connsiteX2" fmla="*/ 1101797 w 2718918"/>
                <a:gd name="connsiteY2" fmla="*/ 484 h 1438371"/>
                <a:gd name="connsiteX3" fmla="*/ 1506972 w 2718918"/>
                <a:gd name="connsiteY3" fmla="*/ 136404 h 1438371"/>
                <a:gd name="connsiteX4" fmla="*/ 1893995 w 2718918"/>
                <a:gd name="connsiteY4" fmla="*/ 541132 h 1438371"/>
                <a:gd name="connsiteX5" fmla="*/ 2293100 w 2718918"/>
                <a:gd name="connsiteY5" fmla="*/ 1171671 h 1438371"/>
                <a:gd name="connsiteX6" fmla="*/ 2718919 w 2718918"/>
                <a:gd name="connsiteY6" fmla="*/ 1438371 h 1438371"/>
                <a:gd name="connsiteX0" fmla="*/ -1 w 2676928"/>
                <a:gd name="connsiteY0" fmla="*/ 564570 h 1199318"/>
                <a:gd name="connsiteX1" fmla="*/ 564228 w 2676928"/>
                <a:gd name="connsiteY1" fmla="*/ 98675 h 1199318"/>
                <a:gd name="connsiteX2" fmla="*/ 1101797 w 2676928"/>
                <a:gd name="connsiteY2" fmla="*/ 484 h 1199318"/>
                <a:gd name="connsiteX3" fmla="*/ 1506972 w 2676928"/>
                <a:gd name="connsiteY3" fmla="*/ 136404 h 1199318"/>
                <a:gd name="connsiteX4" fmla="*/ 1893995 w 2676928"/>
                <a:gd name="connsiteY4" fmla="*/ 541132 h 1199318"/>
                <a:gd name="connsiteX5" fmla="*/ 2293100 w 2676928"/>
                <a:gd name="connsiteY5" fmla="*/ 1171671 h 1199318"/>
                <a:gd name="connsiteX6" fmla="*/ 2676928 w 2676928"/>
                <a:gd name="connsiteY6" fmla="*/ 1133571 h 1199318"/>
                <a:gd name="connsiteX0" fmla="*/ -1 w 2676928"/>
                <a:gd name="connsiteY0" fmla="*/ 564570 h 1256894"/>
                <a:gd name="connsiteX1" fmla="*/ 564228 w 2676928"/>
                <a:gd name="connsiteY1" fmla="*/ 98675 h 1256894"/>
                <a:gd name="connsiteX2" fmla="*/ 1101797 w 2676928"/>
                <a:gd name="connsiteY2" fmla="*/ 484 h 1256894"/>
                <a:gd name="connsiteX3" fmla="*/ 1506972 w 2676928"/>
                <a:gd name="connsiteY3" fmla="*/ 136404 h 1256894"/>
                <a:gd name="connsiteX4" fmla="*/ 1893995 w 2676928"/>
                <a:gd name="connsiteY4" fmla="*/ 541132 h 1256894"/>
                <a:gd name="connsiteX5" fmla="*/ 2293100 w 2676928"/>
                <a:gd name="connsiteY5" fmla="*/ 1171671 h 1256894"/>
                <a:gd name="connsiteX6" fmla="*/ 2676928 w 2676928"/>
                <a:gd name="connsiteY6" fmla="*/ 1133571 h 1256894"/>
                <a:gd name="connsiteX0" fmla="*/ -1 w 2676928"/>
                <a:gd name="connsiteY0" fmla="*/ 564570 h 1266097"/>
                <a:gd name="connsiteX1" fmla="*/ 564228 w 2676928"/>
                <a:gd name="connsiteY1" fmla="*/ 98675 h 1266097"/>
                <a:gd name="connsiteX2" fmla="*/ 1101797 w 2676928"/>
                <a:gd name="connsiteY2" fmla="*/ 484 h 1266097"/>
                <a:gd name="connsiteX3" fmla="*/ 1506972 w 2676928"/>
                <a:gd name="connsiteY3" fmla="*/ 136404 h 1266097"/>
                <a:gd name="connsiteX4" fmla="*/ 1893995 w 2676928"/>
                <a:gd name="connsiteY4" fmla="*/ 541132 h 1266097"/>
                <a:gd name="connsiteX5" fmla="*/ 2293100 w 2676928"/>
                <a:gd name="connsiteY5" fmla="*/ 1171671 h 1266097"/>
                <a:gd name="connsiteX6" fmla="*/ 2676928 w 2676928"/>
                <a:gd name="connsiteY6" fmla="*/ 1133571 h 1266097"/>
                <a:gd name="connsiteX0" fmla="*/ -1 w 2666016"/>
                <a:gd name="connsiteY0" fmla="*/ 564570 h 1258716"/>
                <a:gd name="connsiteX1" fmla="*/ 564228 w 2666016"/>
                <a:gd name="connsiteY1" fmla="*/ 98675 h 1258716"/>
                <a:gd name="connsiteX2" fmla="*/ 1101797 w 2666016"/>
                <a:gd name="connsiteY2" fmla="*/ 484 h 1258716"/>
                <a:gd name="connsiteX3" fmla="*/ 1506972 w 2666016"/>
                <a:gd name="connsiteY3" fmla="*/ 136404 h 1258716"/>
                <a:gd name="connsiteX4" fmla="*/ 1893995 w 2666016"/>
                <a:gd name="connsiteY4" fmla="*/ 541132 h 1258716"/>
                <a:gd name="connsiteX5" fmla="*/ 2293100 w 2666016"/>
                <a:gd name="connsiteY5" fmla="*/ 1171671 h 1258716"/>
                <a:gd name="connsiteX6" fmla="*/ 2666016 w 2666016"/>
                <a:gd name="connsiteY6" fmla="*/ 1120871 h 1258716"/>
                <a:gd name="connsiteX0" fmla="*/ -1 w 2666016"/>
                <a:gd name="connsiteY0" fmla="*/ 564570 h 1260322"/>
                <a:gd name="connsiteX1" fmla="*/ 564228 w 2666016"/>
                <a:gd name="connsiteY1" fmla="*/ 98675 h 1260322"/>
                <a:gd name="connsiteX2" fmla="*/ 1101797 w 2666016"/>
                <a:gd name="connsiteY2" fmla="*/ 484 h 1260322"/>
                <a:gd name="connsiteX3" fmla="*/ 1506972 w 2666016"/>
                <a:gd name="connsiteY3" fmla="*/ 136404 h 1260322"/>
                <a:gd name="connsiteX4" fmla="*/ 1893995 w 2666016"/>
                <a:gd name="connsiteY4" fmla="*/ 541132 h 1260322"/>
                <a:gd name="connsiteX5" fmla="*/ 2293100 w 2666016"/>
                <a:gd name="connsiteY5" fmla="*/ 1171671 h 1260322"/>
                <a:gd name="connsiteX6" fmla="*/ 2666016 w 2666016"/>
                <a:gd name="connsiteY6" fmla="*/ 1120871 h 1260322"/>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016" h="1263564">
                  <a:moveTo>
                    <a:pt x="-1" y="564570"/>
                  </a:moveTo>
                  <a:cubicBezTo>
                    <a:pt x="144314" y="423339"/>
                    <a:pt x="375365" y="188456"/>
                    <a:pt x="564228" y="98675"/>
                  </a:cubicBezTo>
                  <a:cubicBezTo>
                    <a:pt x="753091" y="8894"/>
                    <a:pt x="945591" y="-2830"/>
                    <a:pt x="1101797" y="484"/>
                  </a:cubicBezTo>
                  <a:cubicBezTo>
                    <a:pt x="1258003" y="3798"/>
                    <a:pt x="1374939" y="46296"/>
                    <a:pt x="1506972" y="136404"/>
                  </a:cubicBezTo>
                  <a:cubicBezTo>
                    <a:pt x="1639005" y="226512"/>
                    <a:pt x="1762974" y="368588"/>
                    <a:pt x="1893995" y="541132"/>
                  </a:cubicBezTo>
                  <a:cubicBezTo>
                    <a:pt x="2025016" y="713676"/>
                    <a:pt x="2164430" y="1075048"/>
                    <a:pt x="2293100" y="1171671"/>
                  </a:cubicBezTo>
                  <a:cubicBezTo>
                    <a:pt x="2421770" y="1268294"/>
                    <a:pt x="2529369" y="1336781"/>
                    <a:pt x="2666016" y="1120871"/>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a:off x="6427773" y="3367937"/>
              <a:ext cx="1496628" cy="1426383"/>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3797300"/>
                <a:gd name="connsiteY0" fmla="*/ 1578071 h 1578071"/>
                <a:gd name="connsiteX1" fmla="*/ 635000 w 3797300"/>
                <a:gd name="connsiteY1" fmla="*/ 1120871 h 1578071"/>
                <a:gd name="connsiteX2" fmla="*/ 1078380 w 3797300"/>
                <a:gd name="connsiteY2" fmla="*/ 564570 h 1578071"/>
                <a:gd name="connsiteX3" fmla="*/ 1642609 w 3797300"/>
                <a:gd name="connsiteY3" fmla="*/ 98675 h 1578071"/>
                <a:gd name="connsiteX4" fmla="*/ 2180178 w 3797300"/>
                <a:gd name="connsiteY4" fmla="*/ 484 h 1578071"/>
                <a:gd name="connsiteX5" fmla="*/ 2585353 w 3797300"/>
                <a:gd name="connsiteY5" fmla="*/ 136404 h 1578071"/>
                <a:gd name="connsiteX6" fmla="*/ 2972376 w 3797300"/>
                <a:gd name="connsiteY6" fmla="*/ 541132 h 1578071"/>
                <a:gd name="connsiteX7" fmla="*/ 3371481 w 3797300"/>
                <a:gd name="connsiteY7" fmla="*/ 1171671 h 1578071"/>
                <a:gd name="connsiteX8" fmla="*/ 3797300 w 3797300"/>
                <a:gd name="connsiteY8" fmla="*/ 14383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1 w 3371480"/>
                <a:gd name="connsiteY7" fmla="*/ 11716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0 w 3371480"/>
                <a:gd name="connsiteY7" fmla="*/ 906888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586101"/>
                <a:gd name="connsiteY0" fmla="*/ 1578071 h 1578071"/>
                <a:gd name="connsiteX1" fmla="*/ 635000 w 3586101"/>
                <a:gd name="connsiteY1" fmla="*/ 1120871 h 1578071"/>
                <a:gd name="connsiteX2" fmla="*/ 1078380 w 3586101"/>
                <a:gd name="connsiteY2" fmla="*/ 564570 h 1578071"/>
                <a:gd name="connsiteX3" fmla="*/ 1642609 w 3586101"/>
                <a:gd name="connsiteY3" fmla="*/ 98675 h 1578071"/>
                <a:gd name="connsiteX4" fmla="*/ 2180178 w 3586101"/>
                <a:gd name="connsiteY4" fmla="*/ 484 h 1578071"/>
                <a:gd name="connsiteX5" fmla="*/ 2585353 w 3586101"/>
                <a:gd name="connsiteY5" fmla="*/ 136404 h 1578071"/>
                <a:gd name="connsiteX6" fmla="*/ 2972376 w 3586101"/>
                <a:gd name="connsiteY6" fmla="*/ 541132 h 1578071"/>
                <a:gd name="connsiteX7" fmla="*/ 3586101 w 3586101"/>
                <a:gd name="connsiteY7" fmla="*/ 619222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498337"/>
                <a:gd name="connsiteY0" fmla="*/ 1578071 h 1578071"/>
                <a:gd name="connsiteX1" fmla="*/ 635000 w 3498337"/>
                <a:gd name="connsiteY1" fmla="*/ 1120871 h 1578071"/>
                <a:gd name="connsiteX2" fmla="*/ 1078380 w 3498337"/>
                <a:gd name="connsiteY2" fmla="*/ 564570 h 1578071"/>
                <a:gd name="connsiteX3" fmla="*/ 1642609 w 3498337"/>
                <a:gd name="connsiteY3" fmla="*/ 98675 h 1578071"/>
                <a:gd name="connsiteX4" fmla="*/ 2180178 w 3498337"/>
                <a:gd name="connsiteY4" fmla="*/ 484 h 1578071"/>
                <a:gd name="connsiteX5" fmla="*/ 2585353 w 3498337"/>
                <a:gd name="connsiteY5" fmla="*/ 136404 h 1578071"/>
                <a:gd name="connsiteX6" fmla="*/ 2972376 w 3498337"/>
                <a:gd name="connsiteY6" fmla="*/ 541132 h 1578071"/>
                <a:gd name="connsiteX7" fmla="*/ 3469034 w 3498337"/>
                <a:gd name="connsiteY7" fmla="*/ 390397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585348"/>
                <a:gd name="connsiteY0" fmla="*/ 1560366 h 1560366"/>
                <a:gd name="connsiteX1" fmla="*/ 751314 w 3585348"/>
                <a:gd name="connsiteY1" fmla="*/ 1120871 h 1560366"/>
                <a:gd name="connsiteX2" fmla="*/ 1194694 w 3585348"/>
                <a:gd name="connsiteY2" fmla="*/ 564570 h 1560366"/>
                <a:gd name="connsiteX3" fmla="*/ 1758923 w 3585348"/>
                <a:gd name="connsiteY3" fmla="*/ 98675 h 1560366"/>
                <a:gd name="connsiteX4" fmla="*/ 2296492 w 3585348"/>
                <a:gd name="connsiteY4" fmla="*/ 484 h 1560366"/>
                <a:gd name="connsiteX5" fmla="*/ 2701667 w 3585348"/>
                <a:gd name="connsiteY5" fmla="*/ 136404 h 1560366"/>
                <a:gd name="connsiteX6" fmla="*/ 3088690 w 3585348"/>
                <a:gd name="connsiteY6" fmla="*/ 541132 h 1560366"/>
                <a:gd name="connsiteX7" fmla="*/ 3585348 w 3585348"/>
                <a:gd name="connsiteY7" fmla="*/ 390397 h 15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348" h="1560366">
                  <a:moveTo>
                    <a:pt x="0" y="1560366"/>
                  </a:moveTo>
                  <a:cubicBezTo>
                    <a:pt x="383116" y="1433366"/>
                    <a:pt x="552198" y="1286837"/>
                    <a:pt x="751314" y="1120871"/>
                  </a:cubicBezTo>
                  <a:cubicBezTo>
                    <a:pt x="950430" y="954905"/>
                    <a:pt x="1031990" y="739170"/>
                    <a:pt x="1194694" y="564570"/>
                  </a:cubicBezTo>
                  <a:cubicBezTo>
                    <a:pt x="1357398" y="389970"/>
                    <a:pt x="1570060" y="188456"/>
                    <a:pt x="1758923" y="98675"/>
                  </a:cubicBezTo>
                  <a:cubicBezTo>
                    <a:pt x="1947786" y="8894"/>
                    <a:pt x="2140286" y="-2830"/>
                    <a:pt x="2296492" y="484"/>
                  </a:cubicBezTo>
                  <a:cubicBezTo>
                    <a:pt x="2452698" y="3798"/>
                    <a:pt x="2569634" y="46296"/>
                    <a:pt x="2701667" y="136404"/>
                  </a:cubicBezTo>
                  <a:cubicBezTo>
                    <a:pt x="2833700" y="226512"/>
                    <a:pt x="2941410" y="498800"/>
                    <a:pt x="3088690" y="541132"/>
                  </a:cubicBezTo>
                  <a:cubicBezTo>
                    <a:pt x="3235970" y="583464"/>
                    <a:pt x="3428348" y="606975"/>
                    <a:pt x="3585348" y="390397"/>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Down Arrow 33"/>
          <p:cNvSpPr/>
          <p:nvPr/>
        </p:nvSpPr>
        <p:spPr>
          <a:xfrm>
            <a:off x="11520401" y="9700094"/>
            <a:ext cx="256918" cy="991217"/>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Down Arrow 35"/>
          <p:cNvSpPr/>
          <p:nvPr/>
        </p:nvSpPr>
        <p:spPr>
          <a:xfrm>
            <a:off x="17125780" y="9714502"/>
            <a:ext cx="244218" cy="983659"/>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ounded Rectangle 40"/>
          <p:cNvSpPr/>
          <p:nvPr/>
        </p:nvSpPr>
        <p:spPr>
          <a:xfrm>
            <a:off x="15930248" y="8101353"/>
            <a:ext cx="2635282"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0503086" y="8115208"/>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3229353" y="8076720"/>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815787" y="10719900"/>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Helvetica" panose="020B0604020202020204" pitchFamily="34" charset="0"/>
                <a:cs typeface="Helvetica" panose="020B0604020202020204" pitchFamily="34" charset="0"/>
              </a:rPr>
              <a:t>Selection</a:t>
            </a:r>
            <a:endParaRPr lang="en-US" dirty="0">
              <a:latin typeface="Helvetica" panose="020B0604020202020204" pitchFamily="34" charset="0"/>
              <a:cs typeface="Helvetica" panose="020B0604020202020204" pitchFamily="34" charset="0"/>
            </a:endParaRPr>
          </a:p>
        </p:txBody>
      </p:sp>
      <p:sp>
        <p:nvSpPr>
          <p:cNvPr id="45" name="Rectangle 44"/>
          <p:cNvSpPr/>
          <p:nvPr/>
        </p:nvSpPr>
        <p:spPr>
          <a:xfrm>
            <a:off x="13650395" y="10676497"/>
            <a:ext cx="1719469" cy="1060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panose="020B0604020202020204" pitchFamily="34" charset="0"/>
                <a:cs typeface="Helvetica" panose="020B0604020202020204" pitchFamily="34" charset="0"/>
              </a:rPr>
              <a:t>Genotype prediction</a:t>
            </a:r>
          </a:p>
        </p:txBody>
      </p:sp>
      <p:sp>
        <p:nvSpPr>
          <p:cNvPr id="46" name="Rectangle 45"/>
          <p:cNvSpPr/>
          <p:nvPr/>
        </p:nvSpPr>
        <p:spPr>
          <a:xfrm>
            <a:off x="16388155" y="10715368"/>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panose="020B0604020202020204" pitchFamily="34" charset="0"/>
                <a:cs typeface="Helvetica" panose="020B0604020202020204" pitchFamily="34" charset="0"/>
              </a:rPr>
              <a:t>Linking</a:t>
            </a:r>
          </a:p>
        </p:txBody>
      </p:sp>
      <p:sp>
        <p:nvSpPr>
          <p:cNvPr id="50" name="TextBox 49"/>
          <p:cNvSpPr txBox="1"/>
          <p:nvPr/>
        </p:nvSpPr>
        <p:spPr>
          <a:xfrm>
            <a:off x="10699632" y="11853991"/>
            <a:ext cx="2255520" cy="646331"/>
          </a:xfrm>
          <a:prstGeom prst="rect">
            <a:avLst/>
          </a:prstGeom>
          <a:noFill/>
        </p:spPr>
        <p:txBody>
          <a:bodyPr wrap="square" rtlCol="0">
            <a:spAutoFit/>
          </a:bodyPr>
          <a:lstStyle/>
          <a:p>
            <a:pPr marL="285750" indent="-285750">
              <a:buFont typeface="Arial" pitchFamily="34" charset="0"/>
              <a:buChar char="•"/>
            </a:pPr>
            <a:r>
              <a:rPr lang="en-US" b="1" i="1" dirty="0">
                <a:latin typeface="Helvetica" panose="020B0604020202020204" pitchFamily="34" charset="0"/>
                <a:cs typeface="Helvetica" panose="020B0604020202020204" pitchFamily="34" charset="0"/>
              </a:rPr>
              <a:t>Absolute Value of Correlation</a:t>
            </a:r>
          </a:p>
        </p:txBody>
      </p:sp>
      <p:sp>
        <p:nvSpPr>
          <p:cNvPr id="51" name="TextBox 50"/>
          <p:cNvSpPr txBox="1"/>
          <p:nvPr/>
        </p:nvSpPr>
        <p:spPr>
          <a:xfrm>
            <a:off x="13433036" y="11815521"/>
            <a:ext cx="2255520" cy="923330"/>
          </a:xfrm>
          <a:prstGeom prst="rect">
            <a:avLst/>
          </a:prstGeom>
          <a:noFill/>
        </p:spPr>
        <p:txBody>
          <a:bodyPr wrap="square" rtlCol="0">
            <a:spAutoFit/>
          </a:bodyPr>
          <a:lstStyle/>
          <a:p>
            <a:pPr marL="285750" indent="-285750">
              <a:buFont typeface="Arial" pitchFamily="34" charset="0"/>
              <a:buChar char="•"/>
            </a:pPr>
            <a:r>
              <a:rPr lang="en-US" b="1" i="1" dirty="0">
                <a:latin typeface="Helvetica" panose="020B0604020202020204" pitchFamily="34" charset="0"/>
                <a:cs typeface="Helvetica" panose="020B0604020202020204" pitchFamily="34" charset="0"/>
              </a:rPr>
              <a:t>Maximum a Posteriori Genotype</a:t>
            </a:r>
          </a:p>
        </p:txBody>
      </p:sp>
      <p:sp>
        <p:nvSpPr>
          <p:cNvPr id="52" name="TextBox 51"/>
          <p:cNvSpPr txBox="1"/>
          <p:nvPr/>
        </p:nvSpPr>
        <p:spPr>
          <a:xfrm>
            <a:off x="15991037" y="11769808"/>
            <a:ext cx="2513704" cy="1200329"/>
          </a:xfrm>
          <a:prstGeom prst="rect">
            <a:avLst/>
          </a:prstGeom>
          <a:noFill/>
        </p:spPr>
        <p:txBody>
          <a:bodyPr wrap="square" rtlCol="0">
            <a:spAutoFit/>
          </a:bodyPr>
          <a:lstStyle/>
          <a:p>
            <a:pPr marL="285750" indent="-285750">
              <a:buFont typeface="Arial" pitchFamily="34" charset="0"/>
              <a:buChar char="•"/>
            </a:pPr>
            <a:r>
              <a:rPr lang="en-US" b="1" i="1" dirty="0">
                <a:latin typeface="Helvetica" panose="020B0604020202020204" pitchFamily="34" charset="0"/>
                <a:cs typeface="Helvetica" panose="020B0604020202020204" pitchFamily="34" charset="0"/>
              </a:rPr>
              <a:t>Minimum Distance between Predicted and Individual Genotypes</a:t>
            </a:r>
          </a:p>
        </p:txBody>
      </p:sp>
      <p:sp>
        <p:nvSpPr>
          <p:cNvPr id="53" name="Oval 52"/>
          <p:cNvSpPr/>
          <p:nvPr/>
        </p:nvSpPr>
        <p:spPr>
          <a:xfrm>
            <a:off x="9746276" y="10783811"/>
            <a:ext cx="214884" cy="228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53" idx="4"/>
          </p:cNvCxnSpPr>
          <p:nvPr/>
        </p:nvCxnSpPr>
        <p:spPr>
          <a:xfrm flipH="1">
            <a:off x="9851432" y="11012411"/>
            <a:ext cx="2286" cy="320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9708438" y="11331077"/>
            <a:ext cx="141732" cy="37490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854065" y="11331047"/>
            <a:ext cx="164501" cy="3719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9709938" y="11066993"/>
            <a:ext cx="141732" cy="37490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850701" y="11071987"/>
            <a:ext cx="163001" cy="3699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6388155" y="8806863"/>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Auxiliary </a:t>
            </a:r>
            <a:r>
              <a:rPr lang="en-US" dirty="0">
                <a:latin typeface="Helvetica" panose="020B0604020202020204" pitchFamily="34" charset="0"/>
                <a:cs typeface="Helvetica" panose="020B0604020202020204" pitchFamily="34" charset="0"/>
              </a:rPr>
              <a:t>information</a:t>
            </a:r>
          </a:p>
        </p:txBody>
      </p:sp>
      <p:sp>
        <p:nvSpPr>
          <p:cNvPr id="60" name="TextBox 59"/>
          <p:cNvSpPr txBox="1"/>
          <p:nvPr/>
        </p:nvSpPr>
        <p:spPr>
          <a:xfrm>
            <a:off x="16120129" y="8121501"/>
            <a:ext cx="2255520" cy="646331"/>
          </a:xfrm>
          <a:prstGeom prst="rect">
            <a:avLst/>
          </a:prstGeom>
          <a:noFill/>
        </p:spPr>
        <p:txBody>
          <a:bodyPr wrap="square" rtlCol="0">
            <a:spAutoFit/>
          </a:bodyPr>
          <a:lstStyle/>
          <a:p>
            <a:pPr marL="285750" indent="-285750">
              <a:buFont typeface="Arial" pitchFamily="34" charset="0"/>
              <a:buChar char="•"/>
            </a:pPr>
            <a:r>
              <a:rPr lang="en-US" b="1" i="1" dirty="0">
                <a:latin typeface="Helvetica" panose="020B0604020202020204" pitchFamily="34" charset="0"/>
                <a:cs typeface="Helvetica" panose="020B0604020202020204" pitchFamily="34" charset="0"/>
              </a:rPr>
              <a:t>Gender, Population, Age</a:t>
            </a:r>
          </a:p>
        </p:txBody>
      </p:sp>
      <p:sp>
        <p:nvSpPr>
          <p:cNvPr id="61" name="Rectangle 60"/>
          <p:cNvSpPr/>
          <p:nvPr/>
        </p:nvSpPr>
        <p:spPr>
          <a:xfrm>
            <a:off x="10798429" y="8697523"/>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panose="020B0604020202020204" pitchFamily="34" charset="0"/>
                <a:cs typeface="Helvetica" panose="020B0604020202020204" pitchFamily="34" charset="0"/>
              </a:rPr>
              <a:t>G-P</a:t>
            </a:r>
          </a:p>
          <a:p>
            <a:pPr algn="ctr"/>
            <a:r>
              <a:rPr lang="en-US" dirty="0">
                <a:latin typeface="Helvetica" panose="020B0604020202020204" pitchFamily="34" charset="0"/>
                <a:cs typeface="Helvetica" panose="020B0604020202020204" pitchFamily="34" charset="0"/>
              </a:rPr>
              <a:t>correlation</a:t>
            </a:r>
          </a:p>
          <a:p>
            <a:pPr algn="ctr"/>
            <a:r>
              <a:rPr lang="en-US" dirty="0">
                <a:latin typeface="Helvetica" panose="020B0604020202020204" pitchFamily="34" charset="0"/>
                <a:cs typeface="Helvetica" panose="020B0604020202020204" pitchFamily="34" charset="0"/>
              </a:rPr>
              <a:t>dataset</a:t>
            </a:r>
          </a:p>
        </p:txBody>
      </p:sp>
      <p:sp>
        <p:nvSpPr>
          <p:cNvPr id="62" name="Right Arrow 61"/>
          <p:cNvSpPr/>
          <p:nvPr/>
        </p:nvSpPr>
        <p:spPr>
          <a:xfrm>
            <a:off x="12552995" y="11089650"/>
            <a:ext cx="1104900" cy="249017"/>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ight Arrow 62"/>
          <p:cNvSpPr/>
          <p:nvPr/>
        </p:nvSpPr>
        <p:spPr>
          <a:xfrm>
            <a:off x="15385096" y="11091604"/>
            <a:ext cx="1005738" cy="234363"/>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ight Arrow 63"/>
          <p:cNvSpPr/>
          <p:nvPr/>
        </p:nvSpPr>
        <p:spPr>
          <a:xfrm>
            <a:off x="10159576" y="11118959"/>
            <a:ext cx="646723" cy="234363"/>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TextBox 64"/>
          <p:cNvSpPr txBox="1"/>
          <p:nvPr/>
        </p:nvSpPr>
        <p:spPr>
          <a:xfrm>
            <a:off x="11212748" y="7617213"/>
            <a:ext cx="1103251" cy="523220"/>
          </a:xfrm>
          <a:prstGeom prst="rect">
            <a:avLst/>
          </a:prstGeom>
          <a:noFill/>
        </p:spPr>
        <p:txBody>
          <a:bodyPr wrap="none" rtlCol="0">
            <a:spAutoFit/>
          </a:bodyPr>
          <a:lstStyle/>
          <a:p>
            <a:r>
              <a:rPr lang="en-US" sz="2800" b="1" i="1" dirty="0"/>
              <a:t>Step 1</a:t>
            </a:r>
          </a:p>
        </p:txBody>
      </p:sp>
      <p:sp>
        <p:nvSpPr>
          <p:cNvPr id="66" name="TextBox 65"/>
          <p:cNvSpPr txBox="1"/>
          <p:nvPr/>
        </p:nvSpPr>
        <p:spPr>
          <a:xfrm>
            <a:off x="14011366" y="7617213"/>
            <a:ext cx="1103251" cy="523220"/>
          </a:xfrm>
          <a:prstGeom prst="rect">
            <a:avLst/>
          </a:prstGeom>
          <a:noFill/>
        </p:spPr>
        <p:txBody>
          <a:bodyPr wrap="none" rtlCol="0">
            <a:spAutoFit/>
          </a:bodyPr>
          <a:lstStyle/>
          <a:p>
            <a:r>
              <a:rPr lang="en-US" sz="2800" b="1" i="1" dirty="0"/>
              <a:t>Step 2</a:t>
            </a:r>
          </a:p>
        </p:txBody>
      </p:sp>
      <p:sp>
        <p:nvSpPr>
          <p:cNvPr id="67" name="TextBox 66"/>
          <p:cNvSpPr txBox="1"/>
          <p:nvPr/>
        </p:nvSpPr>
        <p:spPr>
          <a:xfrm>
            <a:off x="16560607" y="7617213"/>
            <a:ext cx="1103251" cy="523220"/>
          </a:xfrm>
          <a:prstGeom prst="rect">
            <a:avLst/>
          </a:prstGeom>
          <a:noFill/>
        </p:spPr>
        <p:txBody>
          <a:bodyPr wrap="none" rtlCol="0">
            <a:spAutoFit/>
          </a:bodyPr>
          <a:lstStyle/>
          <a:p>
            <a:r>
              <a:rPr lang="en-US" sz="2800" b="1" i="1" dirty="0"/>
              <a:t>Step 3</a:t>
            </a:r>
          </a:p>
        </p:txBody>
      </p:sp>
      <p:sp>
        <p:nvSpPr>
          <p:cNvPr id="68" name="Rectangle 67"/>
          <p:cNvSpPr/>
          <p:nvPr/>
        </p:nvSpPr>
        <p:spPr>
          <a:xfrm>
            <a:off x="13624725" y="8645754"/>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panose="020B0604020202020204" pitchFamily="34" charset="0"/>
                <a:cs typeface="Helvetica" panose="020B0604020202020204" pitchFamily="34" charset="0"/>
              </a:rPr>
              <a:t>Prediction</a:t>
            </a:r>
          </a:p>
          <a:p>
            <a:pPr algn="ctr"/>
            <a:r>
              <a:rPr lang="en-US" dirty="0">
                <a:latin typeface="Helvetica" panose="020B0604020202020204" pitchFamily="34" charset="0"/>
                <a:cs typeface="Helvetica" panose="020B0604020202020204" pitchFamily="34" charset="0"/>
              </a:rPr>
              <a:t>methodology</a:t>
            </a:r>
          </a:p>
        </p:txBody>
      </p:sp>
      <p:sp>
        <p:nvSpPr>
          <p:cNvPr id="69" name="Down Arrow 68"/>
          <p:cNvSpPr/>
          <p:nvPr/>
        </p:nvSpPr>
        <p:spPr>
          <a:xfrm>
            <a:off x="14386604" y="9657894"/>
            <a:ext cx="217734" cy="1005538"/>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Box 70"/>
          <p:cNvSpPr txBox="1"/>
          <p:nvPr/>
        </p:nvSpPr>
        <p:spPr>
          <a:xfrm>
            <a:off x="9671125" y="7324088"/>
            <a:ext cx="705642" cy="646331"/>
          </a:xfrm>
          <a:prstGeom prst="rect">
            <a:avLst/>
          </a:prstGeom>
          <a:noFill/>
        </p:spPr>
        <p:txBody>
          <a:bodyPr wrap="none" rtlCol="0">
            <a:spAutoFit/>
          </a:bodyPr>
          <a:lstStyle/>
          <a:p>
            <a:r>
              <a:rPr lang="en-US" sz="3600" dirty="0" smtClean="0"/>
              <a:t>(b)</a:t>
            </a:r>
            <a:endParaRPr lang="en-US" sz="3600" dirty="0"/>
          </a:p>
        </p:txBody>
      </p:sp>
      <p:sp>
        <p:nvSpPr>
          <p:cNvPr id="74" name="TextBox 73"/>
          <p:cNvSpPr txBox="1"/>
          <p:nvPr/>
        </p:nvSpPr>
        <p:spPr>
          <a:xfrm>
            <a:off x="10594771" y="5505723"/>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0</a:t>
            </a:r>
          </a:p>
        </p:txBody>
      </p:sp>
      <p:sp>
        <p:nvSpPr>
          <p:cNvPr id="75" name="TextBox 74"/>
          <p:cNvSpPr txBox="1"/>
          <p:nvPr/>
        </p:nvSpPr>
        <p:spPr>
          <a:xfrm>
            <a:off x="11671791" y="5468002"/>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1</a:t>
            </a:r>
          </a:p>
        </p:txBody>
      </p:sp>
      <p:sp>
        <p:nvSpPr>
          <p:cNvPr id="76" name="TextBox 75"/>
          <p:cNvSpPr txBox="1"/>
          <p:nvPr/>
        </p:nvSpPr>
        <p:spPr>
          <a:xfrm>
            <a:off x="12782576" y="5469573"/>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2</a:t>
            </a:r>
          </a:p>
        </p:txBody>
      </p:sp>
      <p:cxnSp>
        <p:nvCxnSpPr>
          <p:cNvPr id="77" name="Straight Arrow Connector 76"/>
          <p:cNvCxnSpPr/>
          <p:nvPr/>
        </p:nvCxnSpPr>
        <p:spPr>
          <a:xfrm flipV="1">
            <a:off x="9949722" y="2054271"/>
            <a:ext cx="0" cy="3368333"/>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0767297" y="3837512"/>
            <a:ext cx="9078" cy="165232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886301" y="3406436"/>
            <a:ext cx="0" cy="208677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984243" y="2309156"/>
            <a:ext cx="0" cy="318743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0216173" y="2947536"/>
            <a:ext cx="3248111" cy="2039511"/>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630692" y="1097789"/>
            <a:ext cx="684803" cy="646331"/>
          </a:xfrm>
          <a:prstGeom prst="rect">
            <a:avLst/>
          </a:prstGeom>
          <a:noFill/>
        </p:spPr>
        <p:txBody>
          <a:bodyPr wrap="none" rtlCol="0">
            <a:spAutoFit/>
          </a:bodyPr>
          <a:lstStyle/>
          <a:p>
            <a:r>
              <a:rPr lang="en-US" sz="3600" dirty="0"/>
              <a:t>(a)</a:t>
            </a:r>
          </a:p>
        </p:txBody>
      </p:sp>
      <p:sp>
        <p:nvSpPr>
          <p:cNvPr id="88" name="TextBox 87"/>
          <p:cNvSpPr txBox="1"/>
          <p:nvPr/>
        </p:nvSpPr>
        <p:spPr>
          <a:xfrm>
            <a:off x="11283506" y="5974550"/>
            <a:ext cx="1633781"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Genotype</a:t>
            </a:r>
          </a:p>
        </p:txBody>
      </p:sp>
      <p:sp>
        <p:nvSpPr>
          <p:cNvPr id="89" name="TextBox 88"/>
          <p:cNvSpPr txBox="1"/>
          <p:nvPr/>
        </p:nvSpPr>
        <p:spPr>
          <a:xfrm rot="16200000">
            <a:off x="4857989" y="3635535"/>
            <a:ext cx="1835759"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Expression</a:t>
            </a:r>
          </a:p>
        </p:txBody>
      </p:sp>
      <p:cxnSp>
        <p:nvCxnSpPr>
          <p:cNvPr id="97" name="Straight Arrow Connector 96"/>
          <p:cNvCxnSpPr/>
          <p:nvPr/>
        </p:nvCxnSpPr>
        <p:spPr>
          <a:xfrm flipV="1">
            <a:off x="15060212" y="2098578"/>
            <a:ext cx="0" cy="3321492"/>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5662987" y="4708633"/>
            <a:ext cx="416767" cy="6732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7877453" y="2532186"/>
            <a:ext cx="435429" cy="69333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bwMode="gray">
          <a:xfrm flipH="1">
            <a:off x="15874157" y="4715010"/>
            <a:ext cx="1" cy="845062"/>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8094733" y="2483861"/>
            <a:ext cx="0" cy="309639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Rectangle 104"/>
              <p:cNvSpPr/>
              <p:nvPr/>
            </p:nvSpPr>
            <p:spPr>
              <a:xfrm>
                <a:off x="6333912" y="3886180"/>
                <a:ext cx="904991"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𝑒</m:t>
                          </m:r>
                        </m:e>
                        <m:sub>
                          <m:r>
                            <a:rPr lang="en-US" sz="2600" i="1">
                              <a:latin typeface="Cambria Math" panose="02040503050406030204" pitchFamily="18" charset="0"/>
                              <a:ea typeface="Cambria Math" panose="02040503050406030204" pitchFamily="18" charset="0"/>
                            </a:rPr>
                            <m:t>𝑚𝑖𝑑</m:t>
                          </m:r>
                        </m:sub>
                      </m:sSub>
                    </m:oMath>
                  </m:oMathPara>
                </a14:m>
                <a:endParaRPr lang="en-US" sz="2600" dirty="0"/>
              </a:p>
            </p:txBody>
          </p:sp>
        </mc:Choice>
        <mc:Fallback xmlns="">
          <p:sp>
            <p:nvSpPr>
              <p:cNvPr id="105" name="Rectangle 104"/>
              <p:cNvSpPr>
                <a:spLocks noRot="1" noChangeAspect="1" noMove="1" noResize="1" noEditPoints="1" noAdjustHandles="1" noChangeArrowheads="1" noChangeShapeType="1" noTextEdit="1"/>
              </p:cNvSpPr>
              <p:nvPr/>
            </p:nvSpPr>
            <p:spPr>
              <a:xfrm>
                <a:off x="6333912" y="3886180"/>
                <a:ext cx="904991" cy="492443"/>
              </a:xfrm>
              <a:prstGeom prst="rect">
                <a:avLst/>
              </a:prstGeom>
              <a:blipFill rotWithShape="0">
                <a:blip r:embed="rId3"/>
                <a:stretch>
                  <a:fillRect/>
                </a:stretch>
              </a:blipFill>
            </p:spPr>
            <p:txBody>
              <a:bodyPr/>
              <a:lstStyle/>
              <a:p>
                <a:r>
                  <a:rPr lang="en-US">
                    <a:noFill/>
                  </a:rPr>
                  <a:t> </a:t>
                </a:r>
              </a:p>
            </p:txBody>
          </p:sp>
        </mc:Fallback>
      </mc:AlternateContent>
      <p:sp>
        <p:nvSpPr>
          <p:cNvPr id="109" name="TextBox 108"/>
          <p:cNvSpPr txBox="1"/>
          <p:nvPr/>
        </p:nvSpPr>
        <p:spPr>
          <a:xfrm>
            <a:off x="15671160" y="5485688"/>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0</a:t>
            </a:r>
          </a:p>
        </p:txBody>
      </p:sp>
      <p:sp>
        <p:nvSpPr>
          <p:cNvPr id="110" name="TextBox 109"/>
          <p:cNvSpPr txBox="1"/>
          <p:nvPr/>
        </p:nvSpPr>
        <p:spPr>
          <a:xfrm>
            <a:off x="16735178" y="5478305"/>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1</a:t>
            </a:r>
          </a:p>
        </p:txBody>
      </p:sp>
      <p:sp>
        <p:nvSpPr>
          <p:cNvPr id="111" name="TextBox 110"/>
          <p:cNvSpPr txBox="1"/>
          <p:nvPr/>
        </p:nvSpPr>
        <p:spPr>
          <a:xfrm>
            <a:off x="17884063" y="5479876"/>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2</a:t>
            </a:r>
          </a:p>
        </p:txBody>
      </p:sp>
      <p:cxnSp>
        <p:nvCxnSpPr>
          <p:cNvPr id="112" name="Straight Arrow Connector 111"/>
          <p:cNvCxnSpPr/>
          <p:nvPr/>
        </p:nvCxnSpPr>
        <p:spPr>
          <a:xfrm flipV="1">
            <a:off x="6393614" y="2071362"/>
            <a:ext cx="0" cy="3333622"/>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6149650" y="5917648"/>
            <a:ext cx="1633781"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Genotype</a:t>
            </a:r>
          </a:p>
        </p:txBody>
      </p:sp>
      <p:grpSp>
        <p:nvGrpSpPr>
          <p:cNvPr id="120" name="Group 119"/>
          <p:cNvGrpSpPr/>
          <p:nvPr/>
        </p:nvGrpSpPr>
        <p:grpSpPr>
          <a:xfrm>
            <a:off x="6168616" y="2534613"/>
            <a:ext cx="143840" cy="1451356"/>
            <a:chOff x="10970157" y="3967843"/>
            <a:chExt cx="143840" cy="1451356"/>
          </a:xfrm>
        </p:grpSpPr>
        <p:cxnSp>
          <p:nvCxnSpPr>
            <p:cNvPr id="121" name="Straight Connector 120"/>
            <p:cNvCxnSpPr/>
            <p:nvPr/>
          </p:nvCxnSpPr>
          <p:spPr>
            <a:xfrm flipV="1">
              <a:off x="11043085" y="3967843"/>
              <a:ext cx="0" cy="1451356"/>
            </a:xfrm>
            <a:prstGeom prst="line">
              <a:avLst/>
            </a:prstGeom>
            <a:ln w="31750">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rot="16200000">
              <a:off x="10970711" y="4603524"/>
              <a:ext cx="142732" cy="1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p:cNvSpPr txBox="1"/>
          <p:nvPr/>
        </p:nvSpPr>
        <p:spPr>
          <a:xfrm>
            <a:off x="6527367" y="5553213"/>
            <a:ext cx="1742785" cy="492443"/>
          </a:xfrm>
          <a:prstGeom prst="rect">
            <a:avLst/>
          </a:prstGeom>
          <a:noFill/>
        </p:spPr>
        <p:txBody>
          <a:bodyPr wrap="none" rtlCol="0">
            <a:spAutoFit/>
          </a:bodyPr>
          <a:lstStyle/>
          <a:p>
            <a:r>
              <a:rPr lang="en-US" sz="2600" dirty="0" smtClean="0">
                <a:latin typeface="Helvetica" panose="020B0604020202020204" pitchFamily="34" charset="0"/>
                <a:cs typeface="Helvetica" panose="020B0604020202020204" pitchFamily="34" charset="0"/>
              </a:rPr>
              <a:t>Probability</a:t>
            </a:r>
            <a:endParaRPr lang="en-US" sz="2600"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28" name="Rectangle 127"/>
              <p:cNvSpPr/>
              <p:nvPr/>
            </p:nvSpPr>
            <p:spPr>
              <a:xfrm>
                <a:off x="13440660" y="2598128"/>
                <a:ext cx="451597"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𝜌</m:t>
                      </m:r>
                    </m:oMath>
                  </m:oMathPara>
                </a14:m>
                <a:endParaRPr lang="en-US" sz="2600" dirty="0"/>
              </a:p>
            </p:txBody>
          </p:sp>
        </mc:Choice>
        <mc:Fallback xmlns="">
          <p:sp>
            <p:nvSpPr>
              <p:cNvPr id="128" name="Rectangle 127"/>
              <p:cNvSpPr>
                <a:spLocks noRot="1" noChangeAspect="1" noMove="1" noResize="1" noEditPoints="1" noAdjustHandles="1" noChangeArrowheads="1" noChangeShapeType="1" noTextEdit="1"/>
              </p:cNvSpPr>
              <p:nvPr/>
            </p:nvSpPr>
            <p:spPr>
              <a:xfrm>
                <a:off x="13440660" y="2598128"/>
                <a:ext cx="451597" cy="492443"/>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23165615" y="2528006"/>
            <a:ext cx="1486789" cy="2860420"/>
            <a:chOff x="23212109" y="2512508"/>
            <a:chExt cx="1486789" cy="2860420"/>
          </a:xfrm>
        </p:grpSpPr>
        <p:sp>
          <p:nvSpPr>
            <p:cNvPr id="22" name="TextBox 21"/>
            <p:cNvSpPr txBox="1"/>
            <p:nvPr/>
          </p:nvSpPr>
          <p:spPr>
            <a:xfrm>
              <a:off x="23217402" y="2767744"/>
              <a:ext cx="1481496" cy="923330"/>
            </a:xfrm>
            <a:prstGeom prst="rect">
              <a:avLst/>
            </a:prstGeom>
            <a:noFill/>
          </p:spPr>
          <p:txBody>
            <a:bodyPr wrap="none" rtlCol="0">
              <a:spAutoFit/>
            </a:bodyPr>
            <a:lstStyle/>
            <a:p>
              <a:r>
                <a:rPr lang="en-US" dirty="0"/>
                <a:t>Positive </a:t>
              </a:r>
            </a:p>
            <a:p>
              <a:r>
                <a:rPr lang="en-US" dirty="0"/>
                <a:t>extremity</a:t>
              </a:r>
            </a:p>
            <a:p>
              <a:r>
                <a:rPr lang="en-US" dirty="0"/>
                <a:t>(Genotype: 2)</a:t>
              </a:r>
            </a:p>
          </p:txBody>
        </p:sp>
        <p:sp>
          <p:nvSpPr>
            <p:cNvPr id="116" name="TextBox 115"/>
            <p:cNvSpPr txBox="1"/>
            <p:nvPr/>
          </p:nvSpPr>
          <p:spPr>
            <a:xfrm>
              <a:off x="23217402" y="4174863"/>
              <a:ext cx="1481496" cy="923330"/>
            </a:xfrm>
            <a:prstGeom prst="rect">
              <a:avLst/>
            </a:prstGeom>
            <a:noFill/>
          </p:spPr>
          <p:txBody>
            <a:bodyPr wrap="none" rtlCol="0">
              <a:spAutoFit/>
            </a:bodyPr>
            <a:lstStyle/>
            <a:p>
              <a:r>
                <a:rPr lang="en-US" dirty="0"/>
                <a:t>Negative </a:t>
              </a:r>
            </a:p>
            <a:p>
              <a:r>
                <a:rPr lang="en-US" dirty="0"/>
                <a:t>extremity.</a:t>
              </a:r>
            </a:p>
            <a:p>
              <a:r>
                <a:rPr lang="en-US" dirty="0"/>
                <a:t>(Genotype: 0)</a:t>
              </a:r>
            </a:p>
          </p:txBody>
        </p:sp>
        <p:cxnSp>
          <p:nvCxnSpPr>
            <p:cNvPr id="132" name="Straight Arrow Connector 131"/>
            <p:cNvCxnSpPr/>
            <p:nvPr/>
          </p:nvCxnSpPr>
          <p:spPr>
            <a:xfrm flipV="1">
              <a:off x="23212109" y="2512508"/>
              <a:ext cx="0" cy="141941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23212109" y="4023360"/>
              <a:ext cx="0" cy="1349568"/>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08" name="TextBox 107"/>
          <p:cNvSpPr txBox="1"/>
          <p:nvPr/>
        </p:nvSpPr>
        <p:spPr>
          <a:xfrm>
            <a:off x="13795652" y="6248658"/>
            <a:ext cx="314510" cy="400110"/>
          </a:xfrm>
          <a:prstGeom prst="rect">
            <a:avLst/>
          </a:prstGeom>
          <a:noFill/>
        </p:spPr>
        <p:txBody>
          <a:bodyPr wrap="none" rtlCol="0">
            <a:spAutoFit/>
          </a:bodyPr>
          <a:lstStyle/>
          <a:p>
            <a:r>
              <a:rPr lang="en-US" sz="2000" dirty="0"/>
              <a:t>0</a:t>
            </a:r>
          </a:p>
        </p:txBody>
      </p:sp>
      <p:sp>
        <p:nvSpPr>
          <p:cNvPr id="113" name="TextBox 112"/>
          <p:cNvSpPr txBox="1"/>
          <p:nvPr/>
        </p:nvSpPr>
        <p:spPr>
          <a:xfrm>
            <a:off x="14969828" y="6259818"/>
            <a:ext cx="314510" cy="400110"/>
          </a:xfrm>
          <a:prstGeom prst="rect">
            <a:avLst/>
          </a:prstGeom>
          <a:noFill/>
        </p:spPr>
        <p:txBody>
          <a:bodyPr wrap="none" rtlCol="0">
            <a:spAutoFit/>
          </a:bodyPr>
          <a:lstStyle/>
          <a:p>
            <a:r>
              <a:rPr lang="en-US" sz="2000" dirty="0"/>
              <a:t>1</a:t>
            </a:r>
          </a:p>
        </p:txBody>
      </p:sp>
      <p:sp>
        <p:nvSpPr>
          <p:cNvPr id="104" name="Rectangle 103"/>
          <p:cNvSpPr/>
          <p:nvPr/>
        </p:nvSpPr>
        <p:spPr>
          <a:xfrm rot="5400000">
            <a:off x="14347403" y="5572945"/>
            <a:ext cx="399581" cy="1159880"/>
          </a:xfrm>
          <a:prstGeom prst="rect">
            <a:avLst/>
          </a:prstGeom>
          <a:gradFill>
            <a:gsLst>
              <a:gs pos="0">
                <a:schemeClr val="tx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3831668" y="5602344"/>
            <a:ext cx="1383712" cy="400110"/>
          </a:xfrm>
          <a:prstGeom prst="rect">
            <a:avLst/>
          </a:prstGeom>
          <a:noFill/>
        </p:spPr>
        <p:txBody>
          <a:bodyPr wrap="none" rtlCol="0">
            <a:spAutoFit/>
          </a:bodyPr>
          <a:lstStyle/>
          <a:p>
            <a:r>
              <a:rPr lang="en-US" sz="2000" dirty="0" smtClean="0">
                <a:latin typeface="Helvetica" panose="020B0604020202020204" pitchFamily="34" charset="0"/>
                <a:cs typeface="Helvetica" panose="020B0604020202020204" pitchFamily="34" charset="0"/>
              </a:rPr>
              <a:t>Probability</a:t>
            </a:r>
            <a:endParaRPr lang="en-US" sz="2000" dirty="0">
              <a:latin typeface="Helvetica" panose="020B0604020202020204" pitchFamily="34" charset="0"/>
              <a:cs typeface="Helvetica" panose="020B0604020202020204" pitchFamily="34" charset="0"/>
            </a:endParaRPr>
          </a:p>
        </p:txBody>
      </p:sp>
      <p:cxnSp>
        <p:nvCxnSpPr>
          <p:cNvPr id="93" name="Straight Connector 92"/>
          <p:cNvCxnSpPr/>
          <p:nvPr/>
        </p:nvCxnSpPr>
        <p:spPr>
          <a:xfrm flipH="1">
            <a:off x="6448532" y="3979501"/>
            <a:ext cx="1683601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6347364" y="2531699"/>
            <a:ext cx="1693109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426048" y="5399593"/>
            <a:ext cx="1683601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9930830" y="5407888"/>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15041320" y="5403208"/>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375170" y="5403208"/>
            <a:ext cx="2134507"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4958061" y="4720481"/>
            <a:ext cx="1115474"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4981552" y="3224670"/>
            <a:ext cx="3325109"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15191083" y="3985012"/>
            <a:ext cx="0" cy="757841"/>
          </a:xfrm>
          <a:prstGeom prst="line">
            <a:avLst/>
          </a:prstGeom>
          <a:ln w="22225">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rot="16200000">
            <a:off x="15149597" y="4313179"/>
            <a:ext cx="91460" cy="917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flipV="1">
            <a:off x="15199150" y="3228455"/>
            <a:ext cx="0" cy="757841"/>
          </a:xfrm>
          <a:prstGeom prst="line">
            <a:avLst/>
          </a:prstGeom>
          <a:ln w="22225">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45" name="Oval 144"/>
          <p:cNvSpPr/>
          <p:nvPr/>
        </p:nvSpPr>
        <p:spPr>
          <a:xfrm rot="16200000">
            <a:off x="15154187" y="3567054"/>
            <a:ext cx="91460" cy="917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5289078" y="3456122"/>
                <a:ext cx="267894"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ea typeface="Cambria Math" panose="02040503050406030204" pitchFamily="18" charset="0"/>
                        </a:rPr>
                        <m:t>𝛿</m:t>
                      </m:r>
                    </m:oMath>
                  </m:oMathPara>
                </a14:m>
                <a:endParaRPr lang="en-US" sz="2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5289078" y="3456122"/>
                <a:ext cx="267894"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15270996" y="4181959"/>
                <a:ext cx="267894"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i="1" smtClean="0">
                          <a:latin typeface="Cambria Math" panose="02040503050406030204" pitchFamily="18" charset="0"/>
                          <a:ea typeface="Cambria Math" panose="02040503050406030204" pitchFamily="18" charset="0"/>
                        </a:rPr>
                        <m:t>𝛿</m:t>
                      </m:r>
                    </m:oMath>
                  </m:oMathPara>
                </a14:m>
                <a:endParaRPr lang="en-US" sz="2600" dirty="0"/>
              </a:p>
            </p:txBody>
          </p:sp>
        </mc:Choice>
        <mc:Fallback xmlns="">
          <p:sp>
            <p:nvSpPr>
              <p:cNvPr id="146" name="TextBox 145"/>
              <p:cNvSpPr txBox="1">
                <a:spLocks noRot="1" noChangeAspect="1" noMove="1" noResize="1" noEditPoints="1" noAdjustHandles="1" noChangeArrowheads="1" noChangeShapeType="1" noTextEdit="1"/>
              </p:cNvSpPr>
              <p:nvPr/>
            </p:nvSpPr>
            <p:spPr>
              <a:xfrm>
                <a:off x="15270996" y="4181959"/>
                <a:ext cx="267894" cy="400110"/>
              </a:xfrm>
              <a:prstGeom prst="rect">
                <a:avLst/>
              </a:prstGeom>
              <a:blipFill rotWithShape="0">
                <a:blip r:embed="rId6"/>
                <a:stretch>
                  <a:fillRect/>
                </a:stretch>
              </a:blipFill>
            </p:spPr>
            <p:txBody>
              <a:bodyPr/>
              <a:lstStyle/>
              <a:p>
                <a:r>
                  <a:rPr lang="en-US">
                    <a:noFill/>
                  </a:rPr>
                  <a:t> </a:t>
                </a:r>
              </a:p>
            </p:txBody>
          </p:sp>
        </mc:Fallback>
      </mc:AlternateContent>
      <p:cxnSp>
        <p:nvCxnSpPr>
          <p:cNvPr id="147" name="Straight Arrow Connector 146"/>
          <p:cNvCxnSpPr/>
          <p:nvPr/>
        </p:nvCxnSpPr>
        <p:spPr>
          <a:xfrm flipV="1">
            <a:off x="19339132" y="2110300"/>
            <a:ext cx="0" cy="3321492"/>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20009628" y="3988191"/>
            <a:ext cx="316004" cy="14054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2208221" y="2543907"/>
            <a:ext cx="336177" cy="14442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0" name="Straight Connector 149"/>
          <p:cNvCxnSpPr>
            <a:stCxn id="148" idx="0"/>
          </p:cNvCxnSpPr>
          <p:nvPr/>
        </p:nvCxnSpPr>
        <p:spPr bwMode="gray">
          <a:xfrm flipH="1">
            <a:off x="20153078" y="3988191"/>
            <a:ext cx="14552" cy="158360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2373653" y="2454812"/>
            <a:ext cx="0" cy="3137161"/>
          </a:xfrm>
          <a:prstGeom prst="line">
            <a:avLst/>
          </a:prstGeom>
          <a:ln w="222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19950080" y="5497410"/>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0</a:t>
            </a:r>
          </a:p>
        </p:txBody>
      </p:sp>
      <p:sp>
        <p:nvSpPr>
          <p:cNvPr id="153" name="TextBox 152"/>
          <p:cNvSpPr txBox="1"/>
          <p:nvPr/>
        </p:nvSpPr>
        <p:spPr>
          <a:xfrm>
            <a:off x="21014098" y="5490027"/>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1</a:t>
            </a:r>
          </a:p>
        </p:txBody>
      </p:sp>
      <p:sp>
        <p:nvSpPr>
          <p:cNvPr id="154" name="TextBox 153"/>
          <p:cNvSpPr txBox="1"/>
          <p:nvPr/>
        </p:nvSpPr>
        <p:spPr>
          <a:xfrm>
            <a:off x="22162983" y="5491598"/>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2</a:t>
            </a:r>
          </a:p>
        </p:txBody>
      </p:sp>
      <p:sp>
        <p:nvSpPr>
          <p:cNvPr id="155" name="TextBox 154"/>
          <p:cNvSpPr txBox="1"/>
          <p:nvPr/>
        </p:nvSpPr>
        <p:spPr>
          <a:xfrm>
            <a:off x="20428570" y="5929370"/>
            <a:ext cx="1633781"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Genotype</a:t>
            </a:r>
          </a:p>
        </p:txBody>
      </p:sp>
      <p:cxnSp>
        <p:nvCxnSpPr>
          <p:cNvPr id="156" name="Straight Arrow Connector 155"/>
          <p:cNvCxnSpPr/>
          <p:nvPr/>
        </p:nvCxnSpPr>
        <p:spPr>
          <a:xfrm>
            <a:off x="19320240" y="5414930"/>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5649605" y="1327568"/>
            <a:ext cx="2577950" cy="892552"/>
          </a:xfrm>
          <a:prstGeom prst="rect">
            <a:avLst/>
          </a:prstGeom>
          <a:noFill/>
        </p:spPr>
        <p:txBody>
          <a:bodyPr wrap="none" rtlCol="0">
            <a:spAutoFit/>
          </a:bodyPr>
          <a:lstStyle/>
          <a:p>
            <a:pPr algn="ctr"/>
            <a:r>
              <a:rPr lang="en-US" sz="2600" dirty="0" smtClean="0">
                <a:latin typeface="Helvetica" panose="020B0604020202020204" pitchFamily="34" charset="0"/>
                <a:cs typeface="Helvetica" panose="020B0604020202020204" pitchFamily="34" charset="0"/>
              </a:rPr>
              <a:t>Extremity based</a:t>
            </a:r>
          </a:p>
          <a:p>
            <a:pPr algn="ctr"/>
            <a:r>
              <a:rPr lang="en-US" sz="2600" dirty="0">
                <a:latin typeface="Helvetica" panose="020B0604020202020204" pitchFamily="34" charset="0"/>
                <a:cs typeface="Helvetica" panose="020B0604020202020204" pitchFamily="34" charset="0"/>
              </a:rPr>
              <a:t>j</a:t>
            </a:r>
            <a:r>
              <a:rPr lang="en-US" sz="2600" dirty="0" smtClean="0">
                <a:latin typeface="Helvetica" panose="020B0604020202020204" pitchFamily="34" charset="0"/>
                <a:cs typeface="Helvetica" panose="020B0604020202020204" pitchFamily="34" charset="0"/>
              </a:rPr>
              <a:t>oint distribution</a:t>
            </a:r>
            <a:endParaRPr lang="en-US" sz="2600" dirty="0">
              <a:latin typeface="Helvetica" panose="020B0604020202020204" pitchFamily="34" charset="0"/>
              <a:cs typeface="Helvetica" panose="020B0604020202020204" pitchFamily="34" charset="0"/>
            </a:endParaRPr>
          </a:p>
        </p:txBody>
      </p:sp>
      <p:sp>
        <p:nvSpPr>
          <p:cNvPr id="166" name="TextBox 165"/>
          <p:cNvSpPr txBox="1"/>
          <p:nvPr/>
        </p:nvSpPr>
        <p:spPr>
          <a:xfrm>
            <a:off x="19175637" y="1327568"/>
            <a:ext cx="4079963" cy="892552"/>
          </a:xfrm>
          <a:prstGeom prst="rect">
            <a:avLst/>
          </a:prstGeom>
          <a:noFill/>
        </p:spPr>
        <p:txBody>
          <a:bodyPr wrap="none" rtlCol="0">
            <a:spAutoFit/>
          </a:bodyPr>
          <a:lstStyle/>
          <a:p>
            <a:pPr algn="ctr"/>
            <a:r>
              <a:rPr lang="en-US" sz="2600" dirty="0" smtClean="0">
                <a:latin typeface="Helvetica" panose="020B0604020202020204" pitchFamily="34" charset="0"/>
                <a:cs typeface="Helvetica" panose="020B0604020202020204" pitchFamily="34" charset="0"/>
              </a:rPr>
              <a:t>Simplified extremity based</a:t>
            </a:r>
          </a:p>
          <a:p>
            <a:pPr algn="ctr"/>
            <a:r>
              <a:rPr lang="en-US" sz="2600" dirty="0" smtClean="0">
                <a:latin typeface="Helvetica" panose="020B0604020202020204" pitchFamily="34" charset="0"/>
                <a:cs typeface="Helvetica" panose="020B0604020202020204" pitchFamily="34" charset="0"/>
              </a:rPr>
              <a:t>joint distribution</a:t>
            </a:r>
            <a:endParaRPr lang="en-US" sz="2600" dirty="0">
              <a:latin typeface="Helvetica" panose="020B0604020202020204" pitchFamily="34" charset="0"/>
              <a:cs typeface="Helvetica" panose="020B0604020202020204" pitchFamily="34" charset="0"/>
            </a:endParaRPr>
          </a:p>
        </p:txBody>
      </p:sp>
      <p:sp>
        <p:nvSpPr>
          <p:cNvPr id="170" name="TextBox 169"/>
          <p:cNvSpPr txBox="1"/>
          <p:nvPr/>
        </p:nvSpPr>
        <p:spPr>
          <a:xfrm>
            <a:off x="5442858" y="2206172"/>
            <a:ext cx="819455" cy="461665"/>
          </a:xfrm>
          <a:prstGeom prst="rect">
            <a:avLst/>
          </a:prstGeom>
          <a:noFill/>
        </p:spPr>
        <p:txBody>
          <a:bodyPr wrap="none" rtlCol="0">
            <a:spAutoFit/>
          </a:bodyPr>
          <a:lstStyle/>
          <a:p>
            <a:r>
              <a:rPr lang="en-US" sz="2400" dirty="0" smtClean="0">
                <a:latin typeface="Helvetica" panose="020B0604020202020204" pitchFamily="34" charset="0"/>
                <a:cs typeface="Helvetica" panose="020B0604020202020204" pitchFamily="34" charset="0"/>
              </a:rPr>
              <a:t>High</a:t>
            </a:r>
            <a:endParaRPr lang="en-US" sz="2400" dirty="0">
              <a:latin typeface="Helvetica" panose="020B0604020202020204" pitchFamily="34" charset="0"/>
              <a:cs typeface="Helvetica" panose="020B0604020202020204" pitchFamily="34" charset="0"/>
            </a:endParaRPr>
          </a:p>
        </p:txBody>
      </p:sp>
      <p:sp>
        <p:nvSpPr>
          <p:cNvPr id="171" name="TextBox 170"/>
          <p:cNvSpPr txBox="1"/>
          <p:nvPr/>
        </p:nvSpPr>
        <p:spPr>
          <a:xfrm>
            <a:off x="5522685" y="5188857"/>
            <a:ext cx="750526" cy="461665"/>
          </a:xfrm>
          <a:prstGeom prst="rect">
            <a:avLst/>
          </a:prstGeom>
          <a:noFill/>
        </p:spPr>
        <p:txBody>
          <a:bodyPr wrap="none" rtlCol="0">
            <a:spAutoFit/>
          </a:bodyPr>
          <a:lstStyle/>
          <a:p>
            <a:r>
              <a:rPr lang="en-US" sz="2400" dirty="0" smtClean="0">
                <a:latin typeface="Helvetica" panose="020B0604020202020204" pitchFamily="34" charset="0"/>
                <a:cs typeface="Helvetica" panose="020B0604020202020204" pitchFamily="34" charset="0"/>
              </a:rPr>
              <a:t>Low</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95569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23676657" y="4042652"/>
            <a:ext cx="314283" cy="553998"/>
          </a:xfrm>
          <a:prstGeom prst="rect">
            <a:avLst/>
          </a:prstGeom>
          <a:noFill/>
        </p:spPr>
        <p:txBody>
          <a:bodyPr wrap="square" rtlCol="0">
            <a:spAutoFit/>
          </a:bodyPr>
          <a:lstStyle/>
          <a:p>
            <a:r>
              <a:rPr lang="en-US" sz="3000" dirty="0"/>
              <a:t>2</a:t>
            </a:r>
          </a:p>
        </p:txBody>
      </p:sp>
      <p:sp>
        <p:nvSpPr>
          <p:cNvPr id="132" name="TextBox 131"/>
          <p:cNvSpPr txBox="1"/>
          <p:nvPr/>
        </p:nvSpPr>
        <p:spPr>
          <a:xfrm>
            <a:off x="18804249" y="4037279"/>
            <a:ext cx="314283" cy="553998"/>
          </a:xfrm>
          <a:prstGeom prst="rect">
            <a:avLst/>
          </a:prstGeom>
          <a:noFill/>
        </p:spPr>
        <p:txBody>
          <a:bodyPr wrap="square" rtlCol="0">
            <a:spAutoFit/>
          </a:bodyPr>
          <a:lstStyle/>
          <a:p>
            <a:r>
              <a:rPr lang="en-US" sz="3000" dirty="0"/>
              <a:t>1</a:t>
            </a:r>
          </a:p>
        </p:txBody>
      </p:sp>
      <p:sp>
        <p:nvSpPr>
          <p:cNvPr id="54" name="TextBox 53"/>
          <p:cNvSpPr txBox="1"/>
          <p:nvPr/>
        </p:nvSpPr>
        <p:spPr>
          <a:xfrm>
            <a:off x="15530293" y="4041761"/>
            <a:ext cx="314283" cy="553998"/>
          </a:xfrm>
          <a:prstGeom prst="rect">
            <a:avLst/>
          </a:prstGeom>
          <a:noFill/>
        </p:spPr>
        <p:txBody>
          <a:bodyPr wrap="square" rtlCol="0">
            <a:spAutoFit/>
          </a:bodyPr>
          <a:lstStyle/>
          <a:p>
            <a:r>
              <a:rPr lang="en-US" sz="3000" dirty="0"/>
              <a:t>2</a:t>
            </a:r>
          </a:p>
        </p:txBody>
      </p:sp>
      <p:sp>
        <p:nvSpPr>
          <p:cNvPr id="2" name="Title 1"/>
          <p:cNvSpPr>
            <a:spLocks noGrp="1"/>
          </p:cNvSpPr>
          <p:nvPr>
            <p:ph type="title"/>
          </p:nvPr>
        </p:nvSpPr>
        <p:spPr>
          <a:xfrm>
            <a:off x="0" y="0"/>
            <a:ext cx="1670148" cy="790090"/>
          </a:xfrm>
        </p:spPr>
        <p:txBody>
          <a:bodyPr>
            <a:normAutofit/>
          </a:bodyPr>
          <a:lstStyle/>
          <a:p>
            <a:r>
              <a:rPr lang="en-US" dirty="0" smtClean="0"/>
              <a:t>Fig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45368" y="-918387"/>
                <a:ext cx="7379385" cy="2646948"/>
              </a:xfrm>
            </p:spPr>
            <p:txBody>
              <a:bodyPr anchor="ctr">
                <a:normAutofit fontScale="92500" lnSpcReduction="20000"/>
              </a:bodyPr>
              <a:lstStyle/>
              <a:p>
                <a:pPr marL="0" indent="0">
                  <a:buNone/>
                </a:pPr>
                <a:endParaRPr lang="en-US" sz="9600" dirty="0" smtClean="0"/>
              </a:p>
              <a:p>
                <a:pPr marL="0" indent="0">
                  <a:buNone/>
                </a:pPr>
                <a:r>
                  <a:rPr lang="en-US" sz="6500" i="1" dirty="0" smtClean="0"/>
                  <a:t>ICI</a:t>
                </a:r>
                <a14:m>
                  <m:oMath xmlns:m="http://schemas.openxmlformats.org/officeDocument/2006/math">
                    <m:d>
                      <m:dPr>
                        <m:ctrlPr>
                          <a:rPr lang="en-US" sz="9600" i="1">
                            <a:latin typeface="Cambria Math" panose="02040503050406030204" pitchFamily="18" charset="0"/>
                          </a:rPr>
                        </m:ctrlPr>
                      </m:dPr>
                      <m:e>
                        <m:r>
                          <a:rPr lang="en-US" sz="9600" b="0" i="1">
                            <a:latin typeface="Cambria Math" panose="02040503050406030204" pitchFamily="18" charset="0"/>
                          </a:rPr>
                          <m:t>    </m:t>
                        </m:r>
                        <m:r>
                          <a:rPr lang="en-US" sz="9600" i="1">
                            <a:latin typeface="Cambria Math" panose="02040503050406030204" pitchFamily="18" charset="0"/>
                          </a:rPr>
                          <m:t>        </m:t>
                        </m:r>
                      </m:e>
                    </m:d>
                  </m:oMath>
                </a14:m>
                <a:r>
                  <a:rPr lang="en-US" sz="65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45368" y="-918387"/>
                <a:ext cx="7379385" cy="2646948"/>
              </a:xfrm>
              <a:blipFill rotWithShape="0">
                <a:blip r:embed="rId3"/>
                <a:stretch>
                  <a:fillRect l="-5037" b="-10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87778" y="492345"/>
                <a:ext cx="3379451" cy="1107996"/>
              </a:xfrm>
              <a:prstGeom prst="rect">
                <a:avLst/>
              </a:prstGeom>
              <a:noFill/>
            </p:spPr>
            <p:txBody>
              <a:bodyPr wrap="none" rtlCol="0">
                <a:spAutoFit/>
              </a:bodyPr>
              <a:lstStyle/>
              <a:p>
                <a:pPr algn="ctr"/>
                <a:r>
                  <a:rPr lang="en-US" sz="2200" dirty="0" smtClean="0">
                    <a:latin typeface="Helvetica" panose="020B0604020202020204" pitchFamily="34" charset="0"/>
                    <a:cs typeface="Helvetica" panose="020B0604020202020204" pitchFamily="34" charset="0"/>
                  </a:rPr>
                  <a:t>Individual has variant </a:t>
                </a:r>
              </a:p>
              <a:p>
                <a:pPr algn="ctr"/>
                <a:r>
                  <a:rPr lang="en-US" sz="2200" dirty="0" smtClean="0">
                    <a:latin typeface="Helvetica" panose="020B0604020202020204" pitchFamily="34" charset="0"/>
                    <a:cs typeface="Helvetica" panose="020B0604020202020204" pitchFamily="34" charset="0"/>
                  </a:rPr>
                  <a:t>genotypes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1</m:t>
                        </m:r>
                      </m:sub>
                    </m:sSub>
                  </m:oMath>
                </a14:m>
                <a:r>
                  <a:rPr lang="en-US" sz="2200" dirty="0">
                    <a:latin typeface="Helvetica" panose="020B0604020202020204" pitchFamily="34" charset="0"/>
                    <a:cs typeface="Helvetica" panose="020B0604020202020204" pitchFamily="34" charset="0"/>
                  </a:rPr>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2</m:t>
                        </m:r>
                      </m:sub>
                    </m:sSub>
                  </m:oMath>
                </a14:m>
                <a:r>
                  <a:rPr lang="en-US" sz="2200" dirty="0">
                    <a:latin typeface="Helvetica" panose="020B0604020202020204" pitchFamily="34" charset="0"/>
                    <a:cs typeface="Helvetica" panose="020B0604020202020204" pitchFamily="34" charset="0"/>
                  </a:rPr>
                  <a:t>, …,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𝑛</m:t>
                        </m:r>
                      </m:sub>
                    </m:sSub>
                  </m:oMath>
                </a14:m>
                <a:r>
                  <a:rPr lang="en-US" sz="2200" dirty="0">
                    <a:latin typeface="Helvetica" panose="020B0604020202020204" pitchFamily="34" charset="0"/>
                    <a:cs typeface="Helvetica" panose="020B0604020202020204" pitchFamily="34" charset="0"/>
                  </a:rPr>
                  <a:t> </a:t>
                </a:r>
              </a:p>
              <a:p>
                <a:pPr algn="ctr"/>
                <a:r>
                  <a:rPr lang="en-US" sz="2200" dirty="0">
                    <a:latin typeface="Helvetica" panose="020B0604020202020204" pitchFamily="34" charset="0"/>
                    <a:cs typeface="Helvetica" panose="020B0604020202020204" pitchFamily="34" charset="0"/>
                  </a:rPr>
                  <a:t>for variants </a:t>
                </a:r>
                <a14:m>
                  <m:oMath xmlns:m="http://schemas.openxmlformats.org/officeDocument/2006/math">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V</m:t>
                        </m:r>
                      </m:e>
                      <m:sub>
                        <m:r>
                          <a:rPr lang="en-US" sz="2200" b="0" i="0" smtClean="0">
                            <a:latin typeface="Cambria Math" panose="02040503050406030204" pitchFamily="18" charset="0"/>
                          </a:rPr>
                          <m:t>1</m:t>
                        </m:r>
                      </m:sub>
                    </m:sSub>
                  </m:oMath>
                </a14:m>
                <a:r>
                  <a:rPr lang="en-US" sz="2200" dirty="0" smtClean="0">
                    <a:latin typeface="Helvetica" panose="020B0604020202020204" pitchFamily="34" charset="0"/>
                    <a:cs typeface="Helvetica" panose="020B0604020202020204" pitchFamily="34" charset="0"/>
                  </a:rPr>
                  <a:t>,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a:latin typeface="Cambria Math" panose="02040503050406030204" pitchFamily="18" charset="0"/>
                          </a:rPr>
                          <m:t>1</m:t>
                        </m:r>
                      </m:sub>
                    </m:sSub>
                  </m:oMath>
                </a14:m>
                <a:r>
                  <a:rPr lang="en-US" sz="2200" dirty="0" smtClean="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m:rPr>
                            <m:sty m:val="p"/>
                          </m:rPr>
                          <a:rPr lang="en-US" sz="2200" b="0" i="0" smtClean="0">
                            <a:latin typeface="Cambria Math" panose="02040503050406030204" pitchFamily="18" charset="0"/>
                          </a:rPr>
                          <m:t>n</m:t>
                        </m:r>
                      </m:sub>
                    </m:sSub>
                  </m:oMath>
                </a14:m>
                <a:endParaRPr lang="en-US" sz="2200" dirty="0">
                  <a:latin typeface="Helvetica" panose="020B0604020202020204" pitchFamily="34" charset="0"/>
                  <a:cs typeface="Helvetica"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487778" y="492345"/>
                <a:ext cx="3379451" cy="1107996"/>
              </a:xfrm>
              <a:prstGeom prst="rect">
                <a:avLst/>
              </a:prstGeom>
              <a:blipFill rotWithShape="0">
                <a:blip r:embed="rId4"/>
                <a:stretch>
                  <a:fillRect l="-721" t="-3297" b="-10440"/>
                </a:stretch>
              </a:blipFill>
            </p:spPr>
            <p:txBody>
              <a:bodyPr/>
              <a:lstStyle/>
              <a:p>
                <a:r>
                  <a:rPr lang="en-US">
                    <a:noFill/>
                  </a:rPr>
                  <a:t> </a:t>
                </a:r>
              </a:p>
            </p:txBody>
          </p:sp>
        </mc:Fallback>
      </mc:AlternateContent>
      <p:sp>
        <p:nvSpPr>
          <p:cNvPr id="23" name="TextBox 22"/>
          <p:cNvSpPr txBox="1"/>
          <p:nvPr/>
        </p:nvSpPr>
        <p:spPr>
          <a:xfrm>
            <a:off x="7050736" y="265154"/>
            <a:ext cx="684803" cy="646331"/>
          </a:xfrm>
          <a:prstGeom prst="rect">
            <a:avLst/>
          </a:prstGeom>
          <a:noFill/>
        </p:spPr>
        <p:txBody>
          <a:bodyPr wrap="none" rtlCol="0">
            <a:spAutoFit/>
          </a:bodyPr>
          <a:lstStyle/>
          <a:p>
            <a:r>
              <a:rPr lang="en-US" sz="3600" dirty="0"/>
              <a:t>(a)</a:t>
            </a:r>
          </a:p>
        </p:txBody>
      </p:sp>
      <p:sp>
        <p:nvSpPr>
          <p:cNvPr id="24" name="TextBox 23"/>
          <p:cNvSpPr txBox="1"/>
          <p:nvPr/>
        </p:nvSpPr>
        <p:spPr>
          <a:xfrm>
            <a:off x="7050736" y="6910238"/>
            <a:ext cx="705642" cy="646331"/>
          </a:xfrm>
          <a:prstGeom prst="rect">
            <a:avLst/>
          </a:prstGeom>
          <a:noFill/>
        </p:spPr>
        <p:txBody>
          <a:bodyPr wrap="none" rtlCol="0">
            <a:spAutoFit/>
          </a:bodyPr>
          <a:lstStyle/>
          <a:p>
            <a:r>
              <a:rPr lang="en-US" sz="3600" dirty="0"/>
              <a:t>(b)</a:t>
            </a:r>
          </a:p>
        </p:txBody>
      </p:sp>
      <mc:AlternateContent xmlns:mc="http://schemas.openxmlformats.org/markup-compatibility/2006" xmlns:a14="http://schemas.microsoft.com/office/drawing/2010/main">
        <mc:Choice Requires="a14">
          <p:sp>
            <p:nvSpPr>
              <p:cNvPr id="4" name="Rectangle 3"/>
              <p:cNvSpPr/>
              <p:nvPr/>
            </p:nvSpPr>
            <p:spPr>
              <a:xfrm>
                <a:off x="13486198" y="642110"/>
                <a:ext cx="12078819" cy="1870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900" i="1" smtClean="0">
                              <a:latin typeface="Cambria Math" panose="02040503050406030204" pitchFamily="18" charset="0"/>
                            </a:rPr>
                          </m:ctrlPr>
                        </m:funcPr>
                        <m:fName>
                          <m:sSub>
                            <m:sSubPr>
                              <m:ctrlPr>
                                <a:rPr lang="en-US" sz="2900" b="0" i="1" smtClean="0">
                                  <a:latin typeface="Cambria Math" panose="02040503050406030204" pitchFamily="18" charset="0"/>
                                </a:rPr>
                              </m:ctrlPr>
                            </m:sSubPr>
                            <m:e>
                              <m:r>
                                <m:rPr>
                                  <m:sty m:val="p"/>
                                </m:rPr>
                                <a:rPr lang="en-US" sz="2900">
                                  <a:latin typeface="Cambria Math" panose="02040503050406030204" pitchFamily="18" charset="0"/>
                                </a:rPr>
                                <m:t>log</m:t>
                              </m:r>
                            </m:e>
                            <m:sub>
                              <m:r>
                                <a:rPr lang="en-US" sz="2900" b="0" i="0" smtClean="0">
                                  <a:latin typeface="Cambria Math" panose="02040503050406030204" pitchFamily="18" charset="0"/>
                                </a:rPr>
                                <m:t>2</m:t>
                              </m:r>
                            </m:sub>
                          </m:sSub>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b="0" i="1" smtClean="0">
                                                <a:latin typeface="Cambria Math" panose="02040503050406030204" pitchFamily="18" charset="0"/>
                                              </a:rPr>
                                              <m:t>1</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b="0" i="1" smtClean="0">
                                                <a:latin typeface="Cambria Math" panose="02040503050406030204" pitchFamily="18" charset="0"/>
                                              </a:rPr>
                                              <m:t>1</m:t>
                                            </m:r>
                                          </m:sub>
                                        </m:sSub>
                                        <m:r>
                                          <a:rPr lang="en-US" sz="2900" i="1">
                                            <a:latin typeface="Cambria Math" panose="02040503050406030204" pitchFamily="18" charset="0"/>
                                          </a:rPr>
                                          <m:t>=</m:t>
                                        </m:r>
                                        <m:r>
                                          <a:rPr lang="en-US" sz="2900" b="0" i="1" smtClean="0">
                                            <a:latin typeface="Cambria Math" panose="02040503050406030204" pitchFamily="18" charset="0"/>
                                          </a:rPr>
                                          <m:t>2</m:t>
                                        </m:r>
                                      </m:e>
                                    </m:mr>
                                  </m:m>
                                </m:den>
                              </m:f>
                            </m:e>
                          </m:d>
                        </m:e>
                      </m:func>
                      <m:r>
                        <a:rPr lang="en-US" sz="2900" i="1">
                          <a:latin typeface="Cambria Math" panose="02040503050406030204" pitchFamily="18" charset="0"/>
                        </a:rPr>
                        <m:t>+</m:t>
                      </m:r>
                      <m:func>
                        <m:funcPr>
                          <m:ctrlPr>
                            <a:rPr lang="en-US" sz="2900" i="1">
                              <a:latin typeface="Cambria Math" panose="02040503050406030204" pitchFamily="18" charset="0"/>
                            </a:rPr>
                          </m:ctrlPr>
                        </m:funcPr>
                        <m:fName>
                          <m:sSub>
                            <m:sSubPr>
                              <m:ctrlPr>
                                <a:rPr lang="en-US" sz="2900" b="0" i="1" smtClean="0">
                                  <a:latin typeface="Cambria Math" panose="02040503050406030204" pitchFamily="18" charset="0"/>
                                </a:rPr>
                              </m:ctrlPr>
                            </m:sSubPr>
                            <m:e>
                              <m:r>
                                <m:rPr>
                                  <m:sty m:val="p"/>
                                </m:rPr>
                                <a:rPr lang="en-US" sz="2900">
                                  <a:latin typeface="Cambria Math" panose="02040503050406030204" pitchFamily="18" charset="0"/>
                                </a:rPr>
                                <m:t>log</m:t>
                              </m:r>
                            </m:e>
                            <m:sub>
                              <m:r>
                                <a:rPr lang="en-US" sz="2900" b="0" i="1" smtClean="0">
                                  <a:latin typeface="Cambria Math" panose="02040503050406030204" pitchFamily="18" charset="0"/>
                                </a:rPr>
                                <m:t>2</m:t>
                              </m:r>
                            </m:sub>
                          </m:sSub>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smtClean="0">
                                                <a:latin typeface="Cambria Math" panose="02040503050406030204" pitchFamily="18" charset="0"/>
                                              </a:rPr>
                                            </m:ctrlPr>
                                          </m:sSubPr>
                                          <m:e>
                                            <m:r>
                                              <a:rPr lang="en-US" sz="2900" i="1">
                                                <a:latin typeface="Cambria Math" panose="02040503050406030204" pitchFamily="18" charset="0"/>
                                              </a:rPr>
                                              <m:t>𝑉</m:t>
                                            </m:r>
                                          </m:e>
                                          <m:sub>
                                            <m:r>
                                              <a:rPr lang="en-US" sz="2900" b="0" i="1" smtClean="0">
                                                <a:latin typeface="Cambria Math" panose="02040503050406030204" pitchFamily="18" charset="0"/>
                                              </a:rPr>
                                              <m:t>2</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b="0" i="1" smtClean="0">
                                                <a:latin typeface="Cambria Math" panose="02040503050406030204" pitchFamily="18" charset="0"/>
                                              </a:rPr>
                                              <m:t>2</m:t>
                                            </m:r>
                                          </m:sub>
                                        </m:sSub>
                                        <m:r>
                                          <a:rPr lang="en-US" sz="2900" i="1">
                                            <a:latin typeface="Cambria Math" panose="02040503050406030204" pitchFamily="18" charset="0"/>
                                          </a:rPr>
                                          <m:t>=</m:t>
                                        </m:r>
                                        <m:r>
                                          <a:rPr lang="en-US" sz="2900" b="0" i="1" smtClean="0">
                                            <a:latin typeface="Cambria Math" panose="02040503050406030204" pitchFamily="18" charset="0"/>
                                          </a:rPr>
                                          <m:t>1</m:t>
                                        </m:r>
                                      </m:e>
                                    </m:mr>
                                  </m:m>
                                </m:den>
                              </m:f>
                            </m:e>
                          </m:d>
                        </m:e>
                      </m:func>
                      <m:r>
                        <a:rPr lang="en-US" sz="2900" i="1">
                          <a:latin typeface="Cambria Math" panose="02040503050406030204" pitchFamily="18" charset="0"/>
                        </a:rPr>
                        <m:t>+</m:t>
                      </m:r>
                      <m:func>
                        <m:funcPr>
                          <m:ctrlPr>
                            <a:rPr lang="en-US" sz="2900" i="1">
                              <a:latin typeface="Cambria Math" panose="02040503050406030204" pitchFamily="18" charset="0"/>
                            </a:rPr>
                          </m:ctrlPr>
                        </m:funcPr>
                        <m:fName>
                          <m:r>
                            <a:rPr lang="en-US" sz="2900" i="1">
                              <a:latin typeface="Cambria Math" panose="02040503050406030204" pitchFamily="18" charset="0"/>
                            </a:rPr>
                            <m:t>…+</m:t>
                          </m:r>
                          <m:sSub>
                            <m:sSubPr>
                              <m:ctrlPr>
                                <a:rPr lang="en-US" sz="2900" b="0" i="1" smtClean="0">
                                  <a:latin typeface="Cambria Math" panose="02040503050406030204" pitchFamily="18" charset="0"/>
                                </a:rPr>
                              </m:ctrlPr>
                            </m:sSubPr>
                            <m:e>
                              <m:r>
                                <m:rPr>
                                  <m:sty m:val="p"/>
                                </m:rPr>
                                <a:rPr lang="en-US" sz="2900">
                                  <a:latin typeface="Cambria Math" panose="02040503050406030204" pitchFamily="18" charset="0"/>
                                </a:rPr>
                                <m:t>log</m:t>
                              </m:r>
                            </m:e>
                            <m:sub>
                              <m:r>
                                <a:rPr lang="en-US" sz="2900" b="0" i="0" smtClean="0">
                                  <a:latin typeface="Cambria Math" panose="02040503050406030204" pitchFamily="18" charset="0"/>
                                </a:rPr>
                                <m:t>2</m:t>
                              </m:r>
                            </m:sub>
                          </m:sSub>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b="0" i="1" smtClean="0">
                                                <a:latin typeface="Cambria Math" panose="02040503050406030204" pitchFamily="18" charset="0"/>
                                              </a:rPr>
                                              <m:t>𝑛</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b="0" i="1" smtClean="0">
                                                <a:latin typeface="Cambria Math" panose="02040503050406030204" pitchFamily="18" charset="0"/>
                                              </a:rPr>
                                              <m:t>𝑛</m:t>
                                            </m:r>
                                          </m:sub>
                                        </m:sSub>
                                        <m:r>
                                          <a:rPr lang="en-US" sz="2900" i="1">
                                            <a:latin typeface="Cambria Math" panose="02040503050406030204" pitchFamily="18" charset="0"/>
                                          </a:rPr>
                                          <m:t>=</m:t>
                                        </m:r>
                                        <m:r>
                                          <a:rPr lang="en-US" sz="2900" b="0" i="1" smtClean="0">
                                            <a:latin typeface="Cambria Math" panose="02040503050406030204" pitchFamily="18" charset="0"/>
                                          </a:rPr>
                                          <m:t>2</m:t>
                                        </m:r>
                                      </m:e>
                                    </m:mr>
                                  </m:m>
                                </m:den>
                              </m:f>
                            </m:e>
                          </m:d>
                        </m:e>
                      </m:func>
                    </m:oMath>
                  </m:oMathPara>
                </a14:m>
                <a:endParaRPr lang="en-US" sz="2900" dirty="0">
                  <a:latin typeface="Helvetica" panose="020B0604020202020204" pitchFamily="34" charset="0"/>
                  <a:cs typeface="Helvetica"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486198" y="642110"/>
                <a:ext cx="12078819" cy="187064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5424224" y="4589271"/>
                <a:ext cx="66268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𝑔</m:t>
                          </m:r>
                        </m:e>
                        <m:sub>
                          <m:r>
                            <a:rPr lang="en-US" sz="3000" i="1">
                              <a:latin typeface="Cambria Math" panose="02040503050406030204" pitchFamily="18" charset="0"/>
                            </a:rPr>
                            <m:t>1</m:t>
                          </m:r>
                        </m:sub>
                      </m:sSub>
                    </m:oMath>
                  </m:oMathPara>
                </a14:m>
                <a:endParaRPr lang="en-US" sz="3000" dirty="0"/>
              </a:p>
            </p:txBody>
          </p:sp>
        </mc:Choice>
        <mc:Fallback xmlns="">
          <p:sp>
            <p:nvSpPr>
              <p:cNvPr id="31" name="Rectangle 30"/>
              <p:cNvSpPr>
                <a:spLocks noRot="1" noChangeAspect="1" noMove="1" noResize="1" noEditPoints="1" noAdjustHandles="1" noChangeArrowheads="1" noChangeShapeType="1" noTextEdit="1"/>
              </p:cNvSpPr>
              <p:nvPr/>
            </p:nvSpPr>
            <p:spPr>
              <a:xfrm>
                <a:off x="15424224" y="4589271"/>
                <a:ext cx="662682" cy="55399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8691280" y="4595489"/>
                <a:ext cx="671594"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𝑔</m:t>
                          </m:r>
                        </m:e>
                        <m:sub>
                          <m:r>
                            <a:rPr lang="en-US" sz="3000" i="1">
                              <a:latin typeface="Cambria Math" panose="02040503050406030204" pitchFamily="18" charset="0"/>
                            </a:rPr>
                            <m:t>2</m:t>
                          </m:r>
                        </m:sub>
                      </m:sSub>
                    </m:oMath>
                  </m:oMathPara>
                </a14:m>
                <a:endParaRPr lang="en-US" sz="3000" dirty="0"/>
              </a:p>
            </p:txBody>
          </p:sp>
        </mc:Choice>
        <mc:Fallback xmlns="">
          <p:sp>
            <p:nvSpPr>
              <p:cNvPr id="37" name="Rectangle 36"/>
              <p:cNvSpPr>
                <a:spLocks noRot="1" noChangeAspect="1" noMove="1" noResize="1" noEditPoints="1" noAdjustHandles="1" noChangeArrowheads="1" noChangeShapeType="1" noTextEdit="1"/>
              </p:cNvSpPr>
              <p:nvPr/>
            </p:nvSpPr>
            <p:spPr>
              <a:xfrm>
                <a:off x="18691280" y="4595489"/>
                <a:ext cx="671594" cy="55399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571564" y="4583048"/>
                <a:ext cx="69724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𝑔</m:t>
                          </m:r>
                        </m:e>
                        <m:sub>
                          <m:r>
                            <a:rPr lang="en-US" sz="3000" i="1">
                              <a:latin typeface="Cambria Math" panose="02040503050406030204" pitchFamily="18" charset="0"/>
                            </a:rPr>
                            <m:t>𝑛</m:t>
                          </m:r>
                        </m:sub>
                      </m:sSub>
                    </m:oMath>
                  </m:oMathPara>
                </a14:m>
                <a:endParaRPr lang="en-US" sz="3000" dirty="0"/>
              </a:p>
            </p:txBody>
          </p:sp>
        </mc:Choice>
        <mc:Fallback xmlns="">
          <p:sp>
            <p:nvSpPr>
              <p:cNvPr id="43" name="Rectangle 42"/>
              <p:cNvSpPr>
                <a:spLocks noRot="1" noChangeAspect="1" noMove="1" noResize="1" noEditPoints="1" noAdjustHandles="1" noChangeArrowheads="1" noChangeShapeType="1" noTextEdit="1"/>
              </p:cNvSpPr>
              <p:nvPr/>
            </p:nvSpPr>
            <p:spPr>
              <a:xfrm>
                <a:off x="23571564" y="4583048"/>
                <a:ext cx="697242" cy="553998"/>
              </a:xfrm>
              <a:prstGeom prst="rect">
                <a:avLst/>
              </a:prstGeom>
              <a:blipFill rotWithShape="0">
                <a:blip r:embed="rId8"/>
                <a:stretch>
                  <a:fillRect/>
                </a:stretch>
              </a:blipFill>
            </p:spPr>
            <p:txBody>
              <a:bodyPr/>
              <a:lstStyle/>
              <a:p>
                <a:r>
                  <a:rPr lang="en-US">
                    <a:noFill/>
                  </a:rPr>
                  <a:t> </a:t>
                </a:r>
              </a:p>
            </p:txBody>
          </p:sp>
        </mc:Fallback>
      </mc:AlternateContent>
      <p:cxnSp>
        <p:nvCxnSpPr>
          <p:cNvPr id="45" name="Straight Arrow Connector 44"/>
          <p:cNvCxnSpPr/>
          <p:nvPr/>
        </p:nvCxnSpPr>
        <p:spPr>
          <a:xfrm flipH="1" flipV="1">
            <a:off x="15386607" y="2563253"/>
            <a:ext cx="268942" cy="753037"/>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8949159" y="2551704"/>
            <a:ext cx="0" cy="107961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23272965" y="2566948"/>
            <a:ext cx="446336" cy="601423"/>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9923947" y="3042857"/>
            <a:ext cx="583814" cy="784830"/>
          </a:xfrm>
          <a:prstGeom prst="rect">
            <a:avLst/>
          </a:prstGeom>
        </p:spPr>
        <p:txBody>
          <a:bodyPr wrap="none">
            <a:spAutoFit/>
          </a:bodyPr>
          <a:lstStyle/>
          <a:p>
            <a:r>
              <a:rPr lang="en-US" sz="4500" dirty="0"/>
              <a:t>…</a:t>
            </a:r>
          </a:p>
        </p:txBody>
      </p:sp>
      <mc:AlternateContent xmlns:mc="http://schemas.openxmlformats.org/markup-compatibility/2006" xmlns:a14="http://schemas.microsoft.com/office/drawing/2010/main">
        <mc:Choice Requires="a14">
          <p:sp>
            <p:nvSpPr>
              <p:cNvPr id="49" name="TextBox 48"/>
              <p:cNvSpPr txBox="1"/>
              <p:nvPr/>
            </p:nvSpPr>
            <p:spPr>
              <a:xfrm>
                <a:off x="14402818" y="5129553"/>
                <a:ext cx="2145139" cy="954107"/>
              </a:xfrm>
              <a:prstGeom prst="rect">
                <a:avLst/>
              </a:prstGeom>
              <a:noFill/>
            </p:spPr>
            <p:txBody>
              <a:bodyPr wrap="none" rtlCol="0">
                <a:spAutoFit/>
              </a:bodyPr>
              <a:lstStyle/>
              <a:p>
                <a:pPr algn="ctr"/>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V</m:t>
                        </m:r>
                      </m:e>
                      <m:sub>
                        <m:r>
                          <a:rPr lang="en-US" sz="2800" b="0" i="0" smtClean="0">
                            <a:latin typeface="Cambria Math" panose="02040503050406030204" pitchFamily="18" charset="0"/>
                          </a:rPr>
                          <m:t>1</m:t>
                        </m:r>
                      </m:sub>
                    </m:sSub>
                  </m:oMath>
                </a14:m>
                <a:r>
                  <a:rPr lang="en-US" sz="2800" dirty="0" smtClean="0">
                    <a:latin typeface="Helvetica" panose="020B0604020202020204" pitchFamily="34" charset="0"/>
                    <a:cs typeface="Helvetica" panose="020B0604020202020204" pitchFamily="34" charset="0"/>
                  </a:rPr>
                  <a:t> genotype</a:t>
                </a:r>
              </a:p>
              <a:p>
                <a:pPr algn="ctr"/>
                <a:r>
                  <a:rPr lang="en-US" sz="2800" dirty="0" smtClean="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4402818" y="5129553"/>
                <a:ext cx="2145139" cy="954107"/>
              </a:xfrm>
              <a:prstGeom prst="rect">
                <a:avLst/>
              </a:prstGeom>
              <a:blipFill rotWithShape="0">
                <a:blip r:embed="rId9"/>
                <a:stretch>
                  <a:fillRect l="-284" t="-6369" r="-4545" b="-16561"/>
                </a:stretch>
              </a:blipFill>
            </p:spPr>
            <p:txBody>
              <a:bodyPr/>
              <a:lstStyle/>
              <a:p>
                <a:r>
                  <a:rPr lang="en-US">
                    <a:noFill/>
                  </a:rPr>
                  <a:t> </a:t>
                </a:r>
              </a:p>
            </p:txBody>
          </p:sp>
        </mc:Fallback>
      </mc:AlternateContent>
      <p:sp>
        <p:nvSpPr>
          <p:cNvPr id="61" name="Rectangle 60"/>
          <p:cNvSpPr/>
          <p:nvPr/>
        </p:nvSpPr>
        <p:spPr>
          <a:xfrm rot="16200000">
            <a:off x="15516526" y="4360971"/>
            <a:ext cx="377026" cy="553998"/>
          </a:xfrm>
          <a:prstGeom prst="rect">
            <a:avLst/>
          </a:prstGeom>
        </p:spPr>
        <p:txBody>
          <a:bodyPr wrap="none">
            <a:spAutoFit/>
          </a:bodyPr>
          <a:lstStyle/>
          <a:p>
            <a:r>
              <a:rPr lang="en-US" sz="3000" dirty="0"/>
              <a:t>=</a:t>
            </a:r>
          </a:p>
        </p:txBody>
      </p:sp>
      <p:sp>
        <p:nvSpPr>
          <p:cNvPr id="62" name="Rectangle 61"/>
          <p:cNvSpPr/>
          <p:nvPr/>
        </p:nvSpPr>
        <p:spPr>
          <a:xfrm rot="16200000">
            <a:off x="18795010" y="4342310"/>
            <a:ext cx="377026" cy="553998"/>
          </a:xfrm>
          <a:prstGeom prst="rect">
            <a:avLst/>
          </a:prstGeom>
        </p:spPr>
        <p:txBody>
          <a:bodyPr wrap="none">
            <a:spAutoFit/>
          </a:bodyPr>
          <a:lstStyle/>
          <a:p>
            <a:r>
              <a:rPr lang="en-US" sz="3000" dirty="0"/>
              <a:t>=</a:t>
            </a:r>
          </a:p>
        </p:txBody>
      </p:sp>
      <p:sp>
        <p:nvSpPr>
          <p:cNvPr id="63" name="Rectangle 62"/>
          <p:cNvSpPr/>
          <p:nvPr/>
        </p:nvSpPr>
        <p:spPr>
          <a:xfrm rot="16200000">
            <a:off x="23667555" y="4342310"/>
            <a:ext cx="377026" cy="553998"/>
          </a:xfrm>
          <a:prstGeom prst="rect">
            <a:avLst/>
          </a:prstGeom>
        </p:spPr>
        <p:txBody>
          <a:bodyPr wrap="none">
            <a:spAutoFit/>
          </a:bodyPr>
          <a:lstStyle/>
          <a:p>
            <a:r>
              <a:rPr lang="en-US" sz="3000" dirty="0"/>
              <a:t>=</a:t>
            </a:r>
          </a:p>
        </p:txBody>
      </p:sp>
      <p:sp>
        <p:nvSpPr>
          <p:cNvPr id="52" name="TextBox 51"/>
          <p:cNvSpPr txBox="1"/>
          <p:nvPr/>
        </p:nvSpPr>
        <p:spPr>
          <a:xfrm>
            <a:off x="14759262" y="4041761"/>
            <a:ext cx="314283" cy="553998"/>
          </a:xfrm>
          <a:prstGeom prst="rect">
            <a:avLst/>
          </a:prstGeom>
          <a:noFill/>
        </p:spPr>
        <p:txBody>
          <a:bodyPr wrap="square" rtlCol="0">
            <a:spAutoFit/>
          </a:bodyPr>
          <a:lstStyle/>
          <a:p>
            <a:r>
              <a:rPr lang="en-US" sz="3000" dirty="0"/>
              <a:t>0</a:t>
            </a:r>
          </a:p>
        </p:txBody>
      </p:sp>
      <p:sp>
        <p:nvSpPr>
          <p:cNvPr id="53" name="TextBox 52"/>
          <p:cNvSpPr txBox="1"/>
          <p:nvPr/>
        </p:nvSpPr>
        <p:spPr>
          <a:xfrm>
            <a:off x="15142671" y="4041761"/>
            <a:ext cx="314283" cy="553998"/>
          </a:xfrm>
          <a:prstGeom prst="rect">
            <a:avLst/>
          </a:prstGeom>
          <a:noFill/>
        </p:spPr>
        <p:txBody>
          <a:bodyPr wrap="square" rtlCol="0">
            <a:spAutoFit/>
          </a:bodyPr>
          <a:lstStyle/>
          <a:p>
            <a:r>
              <a:rPr lang="en-US" sz="3000" dirty="0"/>
              <a:t>1</a:t>
            </a:r>
          </a:p>
        </p:txBody>
      </p:sp>
      <p:sp>
        <p:nvSpPr>
          <p:cNvPr id="25" name="Rectangle 24"/>
          <p:cNvSpPr/>
          <p:nvPr/>
        </p:nvSpPr>
        <p:spPr>
          <a:xfrm>
            <a:off x="14797392" y="3847200"/>
            <a:ext cx="242936" cy="241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175289" y="3193807"/>
            <a:ext cx="242936" cy="876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558098" y="3425072"/>
            <a:ext cx="242936" cy="6451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14610309" y="2840239"/>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591599" y="4068282"/>
            <a:ext cx="1475042"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13580484" y="3305730"/>
            <a:ext cx="1491883" cy="461665"/>
          </a:xfrm>
          <a:prstGeom prst="rect">
            <a:avLst/>
          </a:prstGeom>
          <a:noFill/>
        </p:spPr>
        <p:txBody>
          <a:bodyPr wrap="none" rtlCol="0">
            <a:spAutoFit/>
          </a:bodyPr>
          <a:lstStyle/>
          <a:p>
            <a:r>
              <a:rPr lang="en-US" sz="2400" dirty="0"/>
              <a:t>Frequency</a:t>
            </a:r>
          </a:p>
        </p:txBody>
      </p:sp>
      <p:cxnSp>
        <p:nvCxnSpPr>
          <p:cNvPr id="67" name="Straight Connector 66"/>
          <p:cNvCxnSpPr>
            <a:endCxn id="27" idx="0"/>
          </p:cNvCxnSpPr>
          <p:nvPr/>
        </p:nvCxnSpPr>
        <p:spPr>
          <a:xfrm flipV="1">
            <a:off x="14594603" y="3425072"/>
            <a:ext cx="1084962" cy="5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1230284" y="9163455"/>
            <a:ext cx="283732" cy="10523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1671641" y="9961122"/>
            <a:ext cx="283732" cy="254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2118735" y="10160398"/>
            <a:ext cx="283732" cy="55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Arrow Connector 145"/>
          <p:cNvCxnSpPr/>
          <p:nvPr/>
        </p:nvCxnSpPr>
        <p:spPr>
          <a:xfrm flipV="1">
            <a:off x="20990637" y="8717586"/>
            <a:ext cx="0" cy="150632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20989932" y="10215838"/>
            <a:ext cx="1722745"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1188146" y="10119816"/>
            <a:ext cx="291081" cy="553998"/>
          </a:xfrm>
          <a:prstGeom prst="rect">
            <a:avLst/>
          </a:prstGeom>
          <a:noFill/>
        </p:spPr>
        <p:txBody>
          <a:bodyPr wrap="square" rtlCol="0">
            <a:spAutoFit/>
          </a:bodyPr>
          <a:lstStyle/>
          <a:p>
            <a:r>
              <a:rPr lang="en-US" sz="3000" dirty="0"/>
              <a:t>0</a:t>
            </a:r>
          </a:p>
        </p:txBody>
      </p:sp>
      <p:sp>
        <p:nvSpPr>
          <p:cNvPr id="150" name="TextBox 149"/>
          <p:cNvSpPr txBox="1"/>
          <p:nvPr/>
        </p:nvSpPr>
        <p:spPr>
          <a:xfrm>
            <a:off x="21635941" y="10119816"/>
            <a:ext cx="283903" cy="553998"/>
          </a:xfrm>
          <a:prstGeom prst="rect">
            <a:avLst/>
          </a:prstGeom>
          <a:noFill/>
        </p:spPr>
        <p:txBody>
          <a:bodyPr wrap="square" rtlCol="0">
            <a:spAutoFit/>
          </a:bodyPr>
          <a:lstStyle/>
          <a:p>
            <a:r>
              <a:rPr lang="en-US" sz="3000" dirty="0"/>
              <a:t>1</a:t>
            </a:r>
          </a:p>
        </p:txBody>
      </p:sp>
      <p:sp>
        <p:nvSpPr>
          <p:cNvPr id="151" name="TextBox 150"/>
          <p:cNvSpPr txBox="1"/>
          <p:nvPr/>
        </p:nvSpPr>
        <p:spPr>
          <a:xfrm>
            <a:off x="22094337" y="10119816"/>
            <a:ext cx="271806" cy="553998"/>
          </a:xfrm>
          <a:prstGeom prst="rect">
            <a:avLst/>
          </a:prstGeom>
          <a:noFill/>
        </p:spPr>
        <p:txBody>
          <a:bodyPr wrap="square" rtlCol="0">
            <a:spAutoFit/>
          </a:bodyPr>
          <a:lstStyle/>
          <a:p>
            <a:r>
              <a:rPr lang="en-US" sz="3000" dirty="0"/>
              <a:t>2</a:t>
            </a:r>
          </a:p>
        </p:txBody>
      </p:sp>
      <p:sp>
        <p:nvSpPr>
          <p:cNvPr id="154" name="TextBox 153"/>
          <p:cNvSpPr txBox="1"/>
          <p:nvPr/>
        </p:nvSpPr>
        <p:spPr>
          <a:xfrm rot="16200000">
            <a:off x="19628008" y="9130138"/>
            <a:ext cx="2078377" cy="553998"/>
          </a:xfrm>
          <a:prstGeom prst="rect">
            <a:avLst/>
          </a:prstGeom>
          <a:noFill/>
        </p:spPr>
        <p:txBody>
          <a:bodyPr wrap="square" rtlCol="0">
            <a:spAutoFit/>
          </a:bodyPr>
          <a:lstStyle/>
          <a:p>
            <a:r>
              <a:rPr lang="en-US" sz="3000" dirty="0">
                <a:latin typeface="Helvetica" panose="020B0604020202020204" pitchFamily="34" charset="0"/>
                <a:cs typeface="Helvetica" panose="020B0604020202020204" pitchFamily="34" charset="0"/>
              </a:rPr>
              <a:t>Frequency</a:t>
            </a:r>
          </a:p>
        </p:txBody>
      </p:sp>
      <mc:AlternateContent xmlns:mc="http://schemas.openxmlformats.org/markup-compatibility/2006" xmlns:a14="http://schemas.microsoft.com/office/drawing/2010/main">
        <mc:Choice Requires="a14">
          <p:sp>
            <p:nvSpPr>
              <p:cNvPr id="169" name="TextBox 168"/>
              <p:cNvSpPr txBox="1"/>
              <p:nvPr/>
            </p:nvSpPr>
            <p:spPr>
              <a:xfrm>
                <a:off x="20039241" y="7399776"/>
                <a:ext cx="4067140" cy="1046440"/>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Conditional distribution</a:t>
                </a:r>
              </a:p>
              <a:p>
                <a:pPr algn="ctr"/>
                <a:r>
                  <a:rPr lang="en-US" sz="3000" dirty="0" smtClean="0">
                    <a:latin typeface="Helvetica" panose="020B0604020202020204" pitchFamily="34" charset="0"/>
                    <a:cs typeface="Helvetica" panose="020B0604020202020204" pitchFamily="34" charset="0"/>
                  </a:rPr>
                  <a:t>of </a:t>
                </a:r>
                <a14:m>
                  <m:oMath xmlns:m="http://schemas.openxmlformats.org/officeDocument/2006/math">
                    <m:r>
                      <a:rPr lang="en-US" sz="3200" i="1">
                        <a:latin typeface="Cambria Math" panose="02040503050406030204" pitchFamily="18" charset="0"/>
                      </a:rPr>
                      <m:t>𝑉</m:t>
                    </m:r>
                  </m:oMath>
                </a14:m>
                <a:r>
                  <a:rPr lang="en-US" sz="3200" dirty="0" smtClean="0">
                    <a:latin typeface="Helvetica" panose="020B0604020202020204" pitchFamily="34" charset="0"/>
                    <a:cs typeface="Helvetica" panose="020B0604020202020204" pitchFamily="34" charset="0"/>
                  </a:rPr>
                  <a:t> given </a:t>
                </a:r>
                <a14:m>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r>
                      <a:rPr lang="en-US" sz="3200" b="0" i="1" smtClean="0">
                        <a:latin typeface="Cambria Math" panose="02040503050406030204" pitchFamily="18" charset="0"/>
                      </a:rPr>
                      <m:t>𝑒</m:t>
                    </m:r>
                  </m:oMath>
                </a14:m>
                <a:endParaRPr lang="en-US" sz="3200" dirty="0">
                  <a:latin typeface="Helvetica" panose="020B0604020202020204" pitchFamily="34" charset="0"/>
                  <a:cs typeface="Helvetica" panose="020B0604020202020204" pitchFamily="34" charset="0"/>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20039241" y="7399776"/>
                <a:ext cx="4067140" cy="1046440"/>
              </a:xfrm>
              <a:prstGeom prst="rect">
                <a:avLst/>
              </a:prstGeom>
              <a:blipFill rotWithShape="0">
                <a:blip r:embed="rId10"/>
                <a:stretch>
                  <a:fillRect l="-3298" t="-7558" r="-3298" b="-18023"/>
                </a:stretch>
              </a:blipFill>
            </p:spPr>
            <p:txBody>
              <a:bodyPr/>
              <a:lstStyle/>
              <a:p>
                <a:r>
                  <a:rPr lang="en-US">
                    <a:noFill/>
                  </a:rPr>
                  <a:t> </a:t>
                </a:r>
              </a:p>
            </p:txBody>
          </p:sp>
        </mc:Fallback>
      </mc:AlternateContent>
      <p:sp>
        <p:nvSpPr>
          <p:cNvPr id="170" name="TextBox 169"/>
          <p:cNvSpPr txBox="1"/>
          <p:nvPr/>
        </p:nvSpPr>
        <p:spPr>
          <a:xfrm>
            <a:off x="13836616" y="7310029"/>
            <a:ext cx="3727303" cy="1015663"/>
          </a:xfrm>
          <a:prstGeom prst="rect">
            <a:avLst/>
          </a:prstGeom>
          <a:noFill/>
        </p:spPr>
        <p:txBody>
          <a:bodyPr wrap="none" rtlCol="0">
            <a:spAutoFit/>
          </a:bodyPr>
          <a:lstStyle/>
          <a:p>
            <a:pPr algn="ctr"/>
            <a:r>
              <a:rPr lang="en-US" sz="3000" dirty="0">
                <a:latin typeface="Helvetica" panose="020B0604020202020204" pitchFamily="34" charset="0"/>
                <a:cs typeface="Helvetica" panose="020B0604020202020204" pitchFamily="34" charset="0"/>
              </a:rPr>
              <a:t>Joint expression</a:t>
            </a:r>
          </a:p>
          <a:p>
            <a:pPr algn="ctr"/>
            <a:r>
              <a:rPr lang="en-US" sz="3000" dirty="0">
                <a:latin typeface="Helvetica" panose="020B0604020202020204" pitchFamily="34" charset="0"/>
                <a:cs typeface="Helvetica" panose="020B0604020202020204" pitchFamily="34" charset="0"/>
              </a:rPr>
              <a:t>genotype distribution</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13637517" y="12534437"/>
                <a:ext cx="7134725" cy="2646948"/>
              </a:xfrm>
              <a:prstGeom prst="rect">
                <a:avLst/>
              </a:prstGeom>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9600" dirty="0"/>
              </a:p>
              <a:p>
                <a:pPr marL="0" indent="0">
                  <a:buNone/>
                </a:pPr>
                <a14:m>
                  <m:oMath xmlns:m="http://schemas.openxmlformats.org/officeDocument/2006/math">
                    <m:r>
                      <a:rPr lang="en-US" sz="9600" i="1">
                        <a:latin typeface="Cambria Math" panose="02040503050406030204" pitchFamily="18" charset="0"/>
                      </a:rPr>
                      <m:t>𝜋</m:t>
                    </m:r>
                    <m:d>
                      <m:dPr>
                        <m:ctrlPr>
                          <a:rPr lang="en-US" sz="9600" i="1">
                            <a:latin typeface="Cambria Math" panose="02040503050406030204" pitchFamily="18" charset="0"/>
                          </a:rPr>
                        </m:ctrlPr>
                      </m:dPr>
                      <m:e>
                        <m:r>
                          <a:rPr lang="en-US" sz="9600" i="1">
                            <a:latin typeface="Cambria Math" panose="02040503050406030204" pitchFamily="18" charset="0"/>
                          </a:rPr>
                          <m:t>         </m:t>
                        </m:r>
                      </m:e>
                    </m:d>
                  </m:oMath>
                </a14:m>
                <a:r>
                  <a:rPr lang="en-US" sz="9000" dirty="0"/>
                  <a:t>=</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13637517" y="12534437"/>
                <a:ext cx="7134725" cy="2646948"/>
              </a:xfrm>
              <a:prstGeom prst="rect">
                <a:avLst/>
              </a:prstGeom>
              <a:blipFill rotWithShape="0">
                <a:blip r:embed="rId11"/>
                <a:stretch>
                  <a:fillRect b="-20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673757" y="13991894"/>
                <a:ext cx="779346"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𝑉</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673757" y="13991894"/>
                <a:ext cx="779346" cy="923330"/>
              </a:xfrm>
              <a:prstGeom prst="rect">
                <a:avLst/>
              </a:prstGeom>
              <a:blipFill rotWithShape="0">
                <a:blip r:embed="rId12"/>
                <a:stretch>
                  <a:fillRect/>
                </a:stretch>
              </a:blipFill>
            </p:spPr>
            <p:txBody>
              <a:bodyPr/>
              <a:lstStyle/>
              <a:p>
                <a:r>
                  <a:rPr lang="en-US">
                    <a:noFill/>
                  </a:rPr>
                  <a:t> </a:t>
                </a:r>
              </a:p>
            </p:txBody>
          </p:sp>
        </mc:Fallback>
      </mc:AlternateContent>
      <p:cxnSp>
        <p:nvCxnSpPr>
          <p:cNvPr id="13" name="Straight Connector 12"/>
          <p:cNvCxnSpPr/>
          <p:nvPr/>
        </p:nvCxnSpPr>
        <p:spPr>
          <a:xfrm>
            <a:off x="15333208" y="14001004"/>
            <a:ext cx="0" cy="8422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5495768" y="13991894"/>
                <a:ext cx="1937083"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𝐸</m:t>
                      </m:r>
                      <m:r>
                        <a:rPr lang="en-US" sz="5400" b="0" i="1" smtClean="0">
                          <a:latin typeface="Cambria Math" panose="02040503050406030204" pitchFamily="18" charset="0"/>
                        </a:rPr>
                        <m:t>=</m:t>
                      </m:r>
                      <m:r>
                        <a:rPr lang="en-US" sz="5400" i="1">
                          <a:latin typeface="Cambria Math" panose="02040503050406030204" pitchFamily="18" charset="0"/>
                        </a:rPr>
                        <m:t>𝑒</m:t>
                      </m:r>
                    </m:oMath>
                  </m:oMathPara>
                </a14:m>
                <a:endParaRPr lang="en-US" sz="5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495768" y="13991894"/>
                <a:ext cx="1937083" cy="92333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365137" y="13614499"/>
                <a:ext cx="5440528" cy="1518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8900" i="1" smtClean="0">
                              <a:latin typeface="Cambria Math" panose="02040503050406030204" pitchFamily="18" charset="0"/>
                            </a:rPr>
                          </m:ctrlPr>
                        </m:sSupPr>
                        <m:e>
                          <m:r>
                            <a:rPr lang="en-US" sz="8900" i="1">
                              <a:latin typeface="Cambria Math" panose="02040503050406030204" pitchFamily="18" charset="0"/>
                            </a:rPr>
                            <m:t>𝑒</m:t>
                          </m:r>
                        </m:e>
                        <m:sup>
                          <m:r>
                            <a:rPr lang="en-US" sz="8900" i="1">
                              <a:latin typeface="Cambria Math" panose="02040503050406030204" pitchFamily="18" charset="0"/>
                            </a:rPr>
                            <m:t>−</m:t>
                          </m:r>
                          <m:r>
                            <a:rPr lang="en-US" sz="8900" i="1">
                              <a:latin typeface="Cambria Math" panose="02040503050406030204" pitchFamily="18" charset="0"/>
                            </a:rPr>
                            <m:t>𝐻</m:t>
                          </m:r>
                          <m:r>
                            <a:rPr lang="en-US" sz="8900" i="1" smtClean="0">
                              <a:latin typeface="Cambria Math" panose="02040503050406030204" pitchFamily="18" charset="0"/>
                            </a:rPr>
                            <m:t>(</m:t>
                          </m:r>
                          <m:r>
                            <a:rPr lang="en-US" sz="8900" b="0" i="1" smtClean="0">
                              <a:latin typeface="Cambria Math" panose="02040503050406030204" pitchFamily="18" charset="0"/>
                            </a:rPr>
                            <m:t>  </m:t>
                          </m:r>
                          <m:r>
                            <a:rPr lang="en-US" sz="8900" i="1">
                              <a:latin typeface="Cambria Math" panose="02040503050406030204" pitchFamily="18" charset="0"/>
                            </a:rPr>
                            <m:t>           )</m:t>
                          </m:r>
                        </m:sup>
                      </m:sSup>
                    </m:oMath>
                  </m:oMathPara>
                </a14:m>
                <a:endParaRPr lang="en-US" sz="8900" dirty="0"/>
              </a:p>
            </p:txBody>
          </p:sp>
        </mc:Choice>
        <mc:Fallback xmlns="">
          <p:sp>
            <p:nvSpPr>
              <p:cNvPr id="15" name="Rectangle 14"/>
              <p:cNvSpPr>
                <a:spLocks noRot="1" noChangeAspect="1" noMove="1" noResize="1" noEditPoints="1" noAdjustHandles="1" noChangeArrowheads="1" noChangeShapeType="1" noTextEdit="1"/>
              </p:cNvSpPr>
              <p:nvPr/>
            </p:nvSpPr>
            <p:spPr>
              <a:xfrm>
                <a:off x="18365137" y="13614499"/>
                <a:ext cx="5440528" cy="151894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20894247" y="13707437"/>
                <a:ext cx="458675"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𝑉</m:t>
                      </m:r>
                    </m:oMath>
                  </m:oMathPara>
                </a14:m>
                <a:endParaRPr lang="en-US" sz="5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20894247" y="13707437"/>
                <a:ext cx="458675" cy="923330"/>
              </a:xfrm>
              <a:prstGeom prst="rect">
                <a:avLst/>
              </a:prstGeom>
              <a:blipFill rotWithShape="0">
                <a:blip r:embed="rId15"/>
                <a:stretch>
                  <a:fillRect l="-10667"/>
                </a:stretch>
              </a:blipFill>
            </p:spPr>
            <p:txBody>
              <a:bodyPr/>
              <a:lstStyle/>
              <a:p>
                <a:r>
                  <a:rPr lang="en-US">
                    <a:noFill/>
                  </a:rPr>
                  <a:t> </a:t>
                </a:r>
              </a:p>
            </p:txBody>
          </p:sp>
        </mc:Fallback>
      </mc:AlternateContent>
      <p:cxnSp>
        <p:nvCxnSpPr>
          <p:cNvPr id="89" name="Straight Connector 88"/>
          <p:cNvCxnSpPr/>
          <p:nvPr/>
        </p:nvCxnSpPr>
        <p:spPr>
          <a:xfrm>
            <a:off x="21417861" y="13756220"/>
            <a:ext cx="0" cy="8422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p:cNvSpPr txBox="1"/>
              <p:nvPr/>
            </p:nvSpPr>
            <p:spPr>
              <a:xfrm>
                <a:off x="21511663" y="13723254"/>
                <a:ext cx="1937083"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rPr>
                        <m:t>𝐸</m:t>
                      </m:r>
                      <m:r>
                        <a:rPr lang="en-US" sz="5400" i="1">
                          <a:latin typeface="Cambria Math" panose="02040503050406030204" pitchFamily="18" charset="0"/>
                        </a:rPr>
                        <m:t>=</m:t>
                      </m:r>
                      <m:r>
                        <a:rPr lang="en-US" sz="5400" i="1">
                          <a:latin typeface="Cambria Math" panose="02040503050406030204" pitchFamily="18" charset="0"/>
                        </a:rPr>
                        <m:t>𝑒</m:t>
                      </m:r>
                    </m:oMath>
                  </m:oMathPara>
                </a14:m>
                <a:endParaRPr lang="en-US" sz="5400" dirty="0"/>
              </a:p>
            </p:txBody>
          </p:sp>
        </mc:Choice>
        <mc:Fallback xmlns="">
          <p:sp>
            <p:nvSpPr>
              <p:cNvPr id="90" name="TextBox 89"/>
              <p:cNvSpPr txBox="1">
                <a:spLocks noRot="1" noChangeAspect="1" noMove="1" noResize="1" noEditPoints="1" noAdjustHandles="1" noChangeArrowheads="1" noChangeShapeType="1" noTextEdit="1"/>
              </p:cNvSpPr>
              <p:nvPr/>
            </p:nvSpPr>
            <p:spPr>
              <a:xfrm>
                <a:off x="21511663" y="13723254"/>
                <a:ext cx="1937083" cy="923330"/>
              </a:xfrm>
              <a:prstGeom prst="rect">
                <a:avLst/>
              </a:prstGeom>
              <a:blipFill rotWithShape="0">
                <a:blip r:embed="rId16"/>
                <a:stretch>
                  <a:fillRect/>
                </a:stretch>
              </a:blipFill>
            </p:spPr>
            <p:txBody>
              <a:bodyPr/>
              <a:lstStyle/>
              <a:p>
                <a:r>
                  <a:rPr lang="en-US">
                    <a:noFill/>
                  </a:rPr>
                  <a:t> </a:t>
                </a:r>
              </a:p>
            </p:txBody>
          </p:sp>
        </mc:Fallback>
      </mc:AlternateContent>
      <p:sp>
        <p:nvSpPr>
          <p:cNvPr id="171" name="Left Brace 170"/>
          <p:cNvSpPr/>
          <p:nvPr/>
        </p:nvSpPr>
        <p:spPr>
          <a:xfrm rot="16200000" flipH="1">
            <a:off x="21538829" y="11855568"/>
            <a:ext cx="162837" cy="3558034"/>
          </a:xfrm>
          <a:prstGeom prst="leftBrace">
            <a:avLst>
              <a:gd name="adj1" fmla="val 79845"/>
              <a:gd name="adj2" fmla="val 61498"/>
            </a:avLst>
          </a:prstGeom>
          <a:ln w="2222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2" name="Straight Arrow Connector 111"/>
          <p:cNvCxnSpPr/>
          <p:nvPr/>
        </p:nvCxnSpPr>
        <p:spPr>
          <a:xfrm>
            <a:off x="17060904" y="9450286"/>
            <a:ext cx="3391375" cy="0"/>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2030270" y="10984753"/>
            <a:ext cx="0" cy="2605740"/>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1073831" y="10470762"/>
            <a:ext cx="1850186" cy="553998"/>
          </a:xfrm>
          <a:prstGeom prst="rect">
            <a:avLst/>
          </a:prstGeom>
          <a:noFill/>
        </p:spPr>
        <p:txBody>
          <a:bodyPr wrap="none" rtlCol="0">
            <a:spAutoFit/>
          </a:bodyPr>
          <a:lstStyle/>
          <a:p>
            <a:r>
              <a:rPr lang="en-US" sz="3000" dirty="0">
                <a:latin typeface="Helvetica" panose="020B0604020202020204" pitchFamily="34" charset="0"/>
                <a:cs typeface="Helvetica" panose="020B0604020202020204" pitchFamily="34" charset="0"/>
              </a:rPr>
              <a:t>Genotype</a:t>
            </a:r>
          </a:p>
        </p:txBody>
      </p:sp>
      <p:sp>
        <p:nvSpPr>
          <p:cNvPr id="98" name="Rectangle 97"/>
          <p:cNvSpPr/>
          <p:nvPr/>
        </p:nvSpPr>
        <p:spPr>
          <a:xfrm>
            <a:off x="18449609" y="3902531"/>
            <a:ext cx="242936" cy="185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8827506" y="3700352"/>
            <a:ext cx="242936" cy="369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9210315" y="3323564"/>
            <a:ext cx="242936" cy="746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p:nvPr/>
        </p:nvCxnSpPr>
        <p:spPr>
          <a:xfrm flipV="1">
            <a:off x="18262526" y="2840239"/>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8243816" y="4068282"/>
            <a:ext cx="1475042"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rot="16200000">
            <a:off x="17232701" y="3305730"/>
            <a:ext cx="1491883" cy="461665"/>
          </a:xfrm>
          <a:prstGeom prst="rect">
            <a:avLst/>
          </a:prstGeom>
          <a:noFill/>
        </p:spPr>
        <p:txBody>
          <a:bodyPr wrap="none" rtlCol="0">
            <a:spAutoFit/>
          </a:bodyPr>
          <a:lstStyle/>
          <a:p>
            <a:r>
              <a:rPr lang="en-US" sz="2400" dirty="0"/>
              <a:t>Frequency</a:t>
            </a:r>
          </a:p>
        </p:txBody>
      </p:sp>
      <p:cxnSp>
        <p:nvCxnSpPr>
          <p:cNvPr id="105" name="Straight Connector 104"/>
          <p:cNvCxnSpPr>
            <a:endCxn id="99" idx="0"/>
          </p:cNvCxnSpPr>
          <p:nvPr/>
        </p:nvCxnSpPr>
        <p:spPr>
          <a:xfrm>
            <a:off x="18272188" y="3700352"/>
            <a:ext cx="6767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8420840" y="4037279"/>
            <a:ext cx="314283" cy="553998"/>
          </a:xfrm>
          <a:prstGeom prst="rect">
            <a:avLst/>
          </a:prstGeom>
          <a:noFill/>
        </p:spPr>
        <p:txBody>
          <a:bodyPr wrap="square" rtlCol="0">
            <a:spAutoFit/>
          </a:bodyPr>
          <a:lstStyle/>
          <a:p>
            <a:r>
              <a:rPr lang="en-US" sz="3000" dirty="0"/>
              <a:t>0</a:t>
            </a:r>
          </a:p>
        </p:txBody>
      </p:sp>
      <p:sp>
        <p:nvSpPr>
          <p:cNvPr id="133" name="TextBox 132"/>
          <p:cNvSpPr txBox="1"/>
          <p:nvPr/>
        </p:nvSpPr>
        <p:spPr>
          <a:xfrm>
            <a:off x="19191871" y="4037279"/>
            <a:ext cx="314283" cy="553998"/>
          </a:xfrm>
          <a:prstGeom prst="rect">
            <a:avLst/>
          </a:prstGeom>
          <a:noFill/>
        </p:spPr>
        <p:txBody>
          <a:bodyPr wrap="square" rtlCol="0">
            <a:spAutoFit/>
          </a:bodyPr>
          <a:lstStyle/>
          <a:p>
            <a:r>
              <a:rPr lang="en-US" sz="3000" dirty="0"/>
              <a:t>2</a:t>
            </a:r>
          </a:p>
        </p:txBody>
      </p:sp>
      <p:sp>
        <p:nvSpPr>
          <p:cNvPr id="120" name="Rectangle 119"/>
          <p:cNvSpPr/>
          <p:nvPr/>
        </p:nvSpPr>
        <p:spPr>
          <a:xfrm>
            <a:off x="22931811" y="3716188"/>
            <a:ext cx="242936" cy="372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3309708" y="3899067"/>
            <a:ext cx="242936" cy="171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3692517" y="3312328"/>
            <a:ext cx="242936" cy="757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flipV="1">
            <a:off x="22744728" y="2840239"/>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2726018" y="4068282"/>
            <a:ext cx="1475042"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16200000">
            <a:off x="21714903" y="3305730"/>
            <a:ext cx="1491883" cy="461665"/>
          </a:xfrm>
          <a:prstGeom prst="rect">
            <a:avLst/>
          </a:prstGeom>
          <a:noFill/>
        </p:spPr>
        <p:txBody>
          <a:bodyPr wrap="none" rtlCol="0">
            <a:spAutoFit/>
          </a:bodyPr>
          <a:lstStyle/>
          <a:p>
            <a:r>
              <a:rPr lang="en-US" sz="2400" dirty="0"/>
              <a:t>Frequency</a:t>
            </a:r>
          </a:p>
        </p:txBody>
      </p:sp>
      <p:cxnSp>
        <p:nvCxnSpPr>
          <p:cNvPr id="130" name="Straight Connector 129"/>
          <p:cNvCxnSpPr>
            <a:endCxn id="120" idx="0"/>
          </p:cNvCxnSpPr>
          <p:nvPr/>
        </p:nvCxnSpPr>
        <p:spPr>
          <a:xfrm flipV="1">
            <a:off x="22729022" y="3716188"/>
            <a:ext cx="324257" cy="2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2905626" y="4042652"/>
            <a:ext cx="314283" cy="553998"/>
          </a:xfrm>
          <a:prstGeom prst="rect">
            <a:avLst/>
          </a:prstGeom>
          <a:noFill/>
        </p:spPr>
        <p:txBody>
          <a:bodyPr wrap="square" rtlCol="0">
            <a:spAutoFit/>
          </a:bodyPr>
          <a:lstStyle/>
          <a:p>
            <a:r>
              <a:rPr lang="en-US" sz="3000" dirty="0"/>
              <a:t>0</a:t>
            </a:r>
          </a:p>
        </p:txBody>
      </p:sp>
      <p:sp>
        <p:nvSpPr>
          <p:cNvPr id="135" name="TextBox 134"/>
          <p:cNvSpPr txBox="1"/>
          <p:nvPr/>
        </p:nvSpPr>
        <p:spPr>
          <a:xfrm>
            <a:off x="23289035" y="4042652"/>
            <a:ext cx="314283" cy="553998"/>
          </a:xfrm>
          <a:prstGeom prst="rect">
            <a:avLst/>
          </a:prstGeom>
          <a:noFill/>
        </p:spPr>
        <p:txBody>
          <a:bodyPr wrap="square" rtlCol="0">
            <a:spAutoFit/>
          </a:bodyPr>
          <a:lstStyle/>
          <a:p>
            <a:r>
              <a:rPr lang="en-US" sz="3000" dirty="0"/>
              <a:t>1</a:t>
            </a:r>
          </a:p>
        </p:txBody>
      </p:sp>
      <p:cxnSp>
        <p:nvCxnSpPr>
          <p:cNvPr id="161" name="Straight Connector 160"/>
          <p:cNvCxnSpPr/>
          <p:nvPr/>
        </p:nvCxnSpPr>
        <p:spPr>
          <a:xfrm flipH="1">
            <a:off x="15318169" y="10554650"/>
            <a:ext cx="3817852" cy="296251"/>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0" name="Freeform 159"/>
          <p:cNvSpPr/>
          <p:nvPr/>
        </p:nvSpPr>
        <p:spPr>
          <a:xfrm flipH="1">
            <a:off x="16342210" y="9791194"/>
            <a:ext cx="3267248" cy="886876"/>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3008981 w 3781586"/>
              <a:gd name="connsiteY6" fmla="*/ 1378221 h 1438196"/>
              <a:gd name="connsiteX7" fmla="*/ 3502617 w 3781586"/>
              <a:gd name="connsiteY7" fmla="*/ 1422698 h 1438196"/>
              <a:gd name="connsiteX8" fmla="*/ 3781586 w 3781586"/>
              <a:gd name="connsiteY8" fmla="*/ 1438196 h 1438196"/>
              <a:gd name="connsiteX0" fmla="*/ 0 w 4206320"/>
              <a:gd name="connsiteY0" fmla="*/ 1298711 h 1425583"/>
              <a:gd name="connsiteX1" fmla="*/ 480447 w 4206320"/>
              <a:gd name="connsiteY1" fmla="*/ 492799 h 1425583"/>
              <a:gd name="connsiteX2" fmla="*/ 1084881 w 4206320"/>
              <a:gd name="connsiteY2" fmla="*/ 27850 h 1425583"/>
              <a:gd name="connsiteX3" fmla="*/ 1720311 w 4206320"/>
              <a:gd name="connsiteY3" fmla="*/ 105342 h 1425583"/>
              <a:gd name="connsiteX4" fmla="*/ 2030278 w 4206320"/>
              <a:gd name="connsiteY4" fmla="*/ 539294 h 1425583"/>
              <a:gd name="connsiteX5" fmla="*/ 2398612 w 4206320"/>
              <a:gd name="connsiteY5" fmla="*/ 1120803 h 1425583"/>
              <a:gd name="connsiteX6" fmla="*/ 3008981 w 4206320"/>
              <a:gd name="connsiteY6" fmla="*/ 1378221 h 1425583"/>
              <a:gd name="connsiteX7" fmla="*/ 3502617 w 4206320"/>
              <a:gd name="connsiteY7" fmla="*/ 1422698 h 1425583"/>
              <a:gd name="connsiteX8" fmla="*/ 4206320 w 4206320"/>
              <a:gd name="connsiteY8" fmla="*/ 1424715 h 1425583"/>
              <a:gd name="connsiteX0" fmla="*/ 0 w 4298653"/>
              <a:gd name="connsiteY0" fmla="*/ 1406554 h 1425583"/>
              <a:gd name="connsiteX1" fmla="*/ 572780 w 4298653"/>
              <a:gd name="connsiteY1" fmla="*/ 492799 h 1425583"/>
              <a:gd name="connsiteX2" fmla="*/ 1177214 w 4298653"/>
              <a:gd name="connsiteY2" fmla="*/ 27850 h 1425583"/>
              <a:gd name="connsiteX3" fmla="*/ 1812644 w 4298653"/>
              <a:gd name="connsiteY3" fmla="*/ 105342 h 1425583"/>
              <a:gd name="connsiteX4" fmla="*/ 2122611 w 4298653"/>
              <a:gd name="connsiteY4" fmla="*/ 539294 h 1425583"/>
              <a:gd name="connsiteX5" fmla="*/ 2490945 w 4298653"/>
              <a:gd name="connsiteY5" fmla="*/ 1120803 h 1425583"/>
              <a:gd name="connsiteX6" fmla="*/ 3101314 w 4298653"/>
              <a:gd name="connsiteY6" fmla="*/ 1378221 h 1425583"/>
              <a:gd name="connsiteX7" fmla="*/ 3594950 w 4298653"/>
              <a:gd name="connsiteY7" fmla="*/ 1422698 h 1425583"/>
              <a:gd name="connsiteX8" fmla="*/ 4298653 w 4298653"/>
              <a:gd name="connsiteY8" fmla="*/ 1424715 h 1425583"/>
              <a:gd name="connsiteX0" fmla="*/ 0 w 4298653"/>
              <a:gd name="connsiteY0" fmla="*/ 1366643 h 1385672"/>
              <a:gd name="connsiteX1" fmla="*/ 572780 w 4298653"/>
              <a:gd name="connsiteY1" fmla="*/ 452888 h 1385672"/>
              <a:gd name="connsiteX2" fmla="*/ 1029480 w 4298653"/>
              <a:gd name="connsiteY2" fmla="*/ 41861 h 1385672"/>
              <a:gd name="connsiteX3" fmla="*/ 1812644 w 4298653"/>
              <a:gd name="connsiteY3" fmla="*/ 65431 h 1385672"/>
              <a:gd name="connsiteX4" fmla="*/ 2122611 w 4298653"/>
              <a:gd name="connsiteY4" fmla="*/ 499383 h 1385672"/>
              <a:gd name="connsiteX5" fmla="*/ 2490945 w 4298653"/>
              <a:gd name="connsiteY5" fmla="*/ 1080892 h 1385672"/>
              <a:gd name="connsiteX6" fmla="*/ 3101314 w 4298653"/>
              <a:gd name="connsiteY6" fmla="*/ 1338310 h 1385672"/>
              <a:gd name="connsiteX7" fmla="*/ 3594950 w 4298653"/>
              <a:gd name="connsiteY7" fmla="*/ 1382787 h 1385672"/>
              <a:gd name="connsiteX8" fmla="*/ 4298653 w 4298653"/>
              <a:gd name="connsiteY8" fmla="*/ 1384804 h 1385672"/>
              <a:gd name="connsiteX0" fmla="*/ 0 w 4298653"/>
              <a:gd name="connsiteY0" fmla="*/ 1398577 h 1417606"/>
              <a:gd name="connsiteX1" fmla="*/ 572780 w 4298653"/>
              <a:gd name="connsiteY1" fmla="*/ 484822 h 1417606"/>
              <a:gd name="connsiteX2" fmla="*/ 1029480 w 4298653"/>
              <a:gd name="connsiteY2" fmla="*/ 73795 h 1417606"/>
              <a:gd name="connsiteX3" fmla="*/ 1627977 w 4298653"/>
              <a:gd name="connsiteY3" fmla="*/ 43444 h 1417606"/>
              <a:gd name="connsiteX4" fmla="*/ 2122611 w 4298653"/>
              <a:gd name="connsiteY4" fmla="*/ 531317 h 1417606"/>
              <a:gd name="connsiteX5" fmla="*/ 2490945 w 4298653"/>
              <a:gd name="connsiteY5" fmla="*/ 1112826 h 1417606"/>
              <a:gd name="connsiteX6" fmla="*/ 3101314 w 4298653"/>
              <a:gd name="connsiteY6" fmla="*/ 1370244 h 1417606"/>
              <a:gd name="connsiteX7" fmla="*/ 3594950 w 4298653"/>
              <a:gd name="connsiteY7" fmla="*/ 1414721 h 1417606"/>
              <a:gd name="connsiteX8" fmla="*/ 4298653 w 4298653"/>
              <a:gd name="connsiteY8" fmla="*/ 1416738 h 1417606"/>
              <a:gd name="connsiteX0" fmla="*/ 0 w 4298653"/>
              <a:gd name="connsiteY0" fmla="*/ 1401917 h 1420946"/>
              <a:gd name="connsiteX1" fmla="*/ 480448 w 4298653"/>
              <a:gd name="connsiteY1" fmla="*/ 555563 h 1420946"/>
              <a:gd name="connsiteX2" fmla="*/ 1029480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298653"/>
              <a:gd name="connsiteY0" fmla="*/ 1401917 h 1420946"/>
              <a:gd name="connsiteX1" fmla="*/ 480448 w 4298653"/>
              <a:gd name="connsiteY1" fmla="*/ 555563 h 1420946"/>
              <a:gd name="connsiteX2" fmla="*/ 937147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587" h="1465488">
                <a:moveTo>
                  <a:pt x="0" y="1465488"/>
                </a:moveTo>
                <a:cubicBezTo>
                  <a:pt x="463750" y="1276279"/>
                  <a:pt x="530468" y="983722"/>
                  <a:pt x="683581" y="740457"/>
                </a:cubicBezTo>
                <a:cubicBezTo>
                  <a:pt x="836694" y="497192"/>
                  <a:pt x="1041359" y="200788"/>
                  <a:pt x="1251081" y="86784"/>
                </a:cubicBezTo>
                <a:cubicBezTo>
                  <a:pt x="1460803" y="-27220"/>
                  <a:pt x="1744334" y="-19821"/>
                  <a:pt x="1941911" y="56433"/>
                </a:cubicBezTo>
                <a:cubicBezTo>
                  <a:pt x="2139488" y="132687"/>
                  <a:pt x="2292717" y="366076"/>
                  <a:pt x="2436545" y="544306"/>
                </a:cubicBezTo>
                <a:cubicBezTo>
                  <a:pt x="2580373" y="722536"/>
                  <a:pt x="2641762" y="985994"/>
                  <a:pt x="2804879" y="1125815"/>
                </a:cubicBezTo>
                <a:cubicBezTo>
                  <a:pt x="2967996" y="1265636"/>
                  <a:pt x="3231247" y="1332917"/>
                  <a:pt x="3415248" y="1383233"/>
                </a:cubicBezTo>
                <a:cubicBezTo>
                  <a:pt x="3599249" y="1433549"/>
                  <a:pt x="3709328" y="1419961"/>
                  <a:pt x="3908884" y="1427710"/>
                </a:cubicBezTo>
                <a:cubicBezTo>
                  <a:pt x="4108441" y="1435459"/>
                  <a:pt x="4519597" y="1424561"/>
                  <a:pt x="4612587" y="1429727"/>
                </a:cubicBezTo>
              </a:path>
            </a:pathLst>
          </a:custGeom>
          <a:solidFill>
            <a:schemeClr val="bg1">
              <a:lumMod val="75000"/>
            </a:schemeClr>
          </a:solidFill>
          <a:ln>
            <a:solidFill>
              <a:schemeClr val="accent1">
                <a:shade val="95000"/>
                <a:satMod val="105000"/>
              </a:schemeClr>
            </a:solidFill>
          </a:ln>
          <a:scene3d>
            <a:camera prst="orthographicFront">
              <a:rot lat="1788000" lon="3162000" rev="2134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4998667" y="8651631"/>
            <a:ext cx="2077256" cy="213368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5652481" y="9942329"/>
            <a:ext cx="1400789" cy="13609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6376515" y="9414299"/>
            <a:ext cx="2588073" cy="19738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5021888" y="10170708"/>
            <a:ext cx="2103687" cy="916576"/>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502617"/>
              <a:gd name="connsiteY0" fmla="*/ 1298711 h 1423845"/>
              <a:gd name="connsiteX1" fmla="*/ 480447 w 3502617"/>
              <a:gd name="connsiteY1" fmla="*/ 492799 h 1423845"/>
              <a:gd name="connsiteX2" fmla="*/ 1084881 w 3502617"/>
              <a:gd name="connsiteY2" fmla="*/ 27850 h 1423845"/>
              <a:gd name="connsiteX3" fmla="*/ 1720311 w 3502617"/>
              <a:gd name="connsiteY3" fmla="*/ 105342 h 1423845"/>
              <a:gd name="connsiteX4" fmla="*/ 2030278 w 3502617"/>
              <a:gd name="connsiteY4" fmla="*/ 539294 h 1423845"/>
              <a:gd name="connsiteX5" fmla="*/ 2324745 w 3502617"/>
              <a:gd name="connsiteY5" fmla="*/ 1174725 h 1423845"/>
              <a:gd name="connsiteX6" fmla="*/ 2898183 w 3502617"/>
              <a:gd name="connsiteY6" fmla="*/ 1391701 h 1423845"/>
              <a:gd name="connsiteX7" fmla="*/ 3502617 w 3502617"/>
              <a:gd name="connsiteY7" fmla="*/ 1422698 h 1423845"/>
              <a:gd name="connsiteX0" fmla="*/ 0 w 3682670"/>
              <a:gd name="connsiteY0" fmla="*/ 1298711 h 1406141"/>
              <a:gd name="connsiteX1" fmla="*/ 480447 w 3682670"/>
              <a:gd name="connsiteY1" fmla="*/ 492799 h 1406141"/>
              <a:gd name="connsiteX2" fmla="*/ 1084881 w 3682670"/>
              <a:gd name="connsiteY2" fmla="*/ 27850 h 1406141"/>
              <a:gd name="connsiteX3" fmla="*/ 1720311 w 3682670"/>
              <a:gd name="connsiteY3" fmla="*/ 105342 h 1406141"/>
              <a:gd name="connsiteX4" fmla="*/ 2030278 w 3682670"/>
              <a:gd name="connsiteY4" fmla="*/ 539294 h 1406141"/>
              <a:gd name="connsiteX5" fmla="*/ 2324745 w 3682670"/>
              <a:gd name="connsiteY5" fmla="*/ 1174725 h 1406141"/>
              <a:gd name="connsiteX6" fmla="*/ 2898183 w 3682670"/>
              <a:gd name="connsiteY6" fmla="*/ 1391701 h 1406141"/>
              <a:gd name="connsiteX7" fmla="*/ 3682670 w 3682670"/>
              <a:gd name="connsiteY7" fmla="*/ 1386488 h 1406141"/>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24745 w 3682670"/>
              <a:gd name="connsiteY5" fmla="*/ 1174725 h 1386488"/>
              <a:gd name="connsiteX6" fmla="*/ 2941052 w 3682670"/>
              <a:gd name="connsiteY6" fmla="*/ 1348248 h 1386488"/>
              <a:gd name="connsiteX7" fmla="*/ 3682670 w 3682670"/>
              <a:gd name="connsiteY7" fmla="*/ 1386488 h 1386488"/>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24745 w 3682670"/>
              <a:gd name="connsiteY5" fmla="*/ 1174725 h 1386488"/>
              <a:gd name="connsiteX6" fmla="*/ 2932480 w 3682670"/>
              <a:gd name="connsiteY6" fmla="*/ 1290310 h 1386488"/>
              <a:gd name="connsiteX7" fmla="*/ 3682670 w 3682670"/>
              <a:gd name="connsiteY7" fmla="*/ 1386488 h 1386488"/>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16171 w 3682670"/>
              <a:gd name="connsiteY5" fmla="*/ 1109547 h 1386488"/>
              <a:gd name="connsiteX6" fmla="*/ 2932480 w 3682670"/>
              <a:gd name="connsiteY6" fmla="*/ 1290310 h 1386488"/>
              <a:gd name="connsiteX7" fmla="*/ 3682670 w 3682670"/>
              <a:gd name="connsiteY7" fmla="*/ 1386488 h 1386488"/>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16171 w 3682670"/>
              <a:gd name="connsiteY5" fmla="*/ 1109547 h 1386488"/>
              <a:gd name="connsiteX6" fmla="*/ 2898185 w 3682670"/>
              <a:gd name="connsiteY6" fmla="*/ 1312038 h 1386488"/>
              <a:gd name="connsiteX7" fmla="*/ 3682670 w 3682670"/>
              <a:gd name="connsiteY7" fmla="*/ 1386488 h 1386488"/>
              <a:gd name="connsiteX0" fmla="*/ 0 w 3682670"/>
              <a:gd name="connsiteY0" fmla="*/ 1334922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16171 w 3682670"/>
              <a:gd name="connsiteY5" fmla="*/ 1109547 h 1386488"/>
              <a:gd name="connsiteX6" fmla="*/ 2898185 w 3682670"/>
              <a:gd name="connsiteY6" fmla="*/ 1312038 h 1386488"/>
              <a:gd name="connsiteX7" fmla="*/ 3682670 w 3682670"/>
              <a:gd name="connsiteY7" fmla="*/ 1386488 h 1386488"/>
              <a:gd name="connsiteX0" fmla="*/ 0 w 3708391"/>
              <a:gd name="connsiteY0" fmla="*/ 1363891 h 1386488"/>
              <a:gd name="connsiteX1" fmla="*/ 506168 w 3708391"/>
              <a:gd name="connsiteY1" fmla="*/ 492799 h 1386488"/>
              <a:gd name="connsiteX2" fmla="*/ 1110602 w 3708391"/>
              <a:gd name="connsiteY2" fmla="*/ 27850 h 1386488"/>
              <a:gd name="connsiteX3" fmla="*/ 1746032 w 3708391"/>
              <a:gd name="connsiteY3" fmla="*/ 105342 h 1386488"/>
              <a:gd name="connsiteX4" fmla="*/ 2055999 w 3708391"/>
              <a:gd name="connsiteY4" fmla="*/ 539294 h 1386488"/>
              <a:gd name="connsiteX5" fmla="*/ 2341892 w 3708391"/>
              <a:gd name="connsiteY5" fmla="*/ 1109547 h 1386488"/>
              <a:gd name="connsiteX6" fmla="*/ 2923906 w 3708391"/>
              <a:gd name="connsiteY6" fmla="*/ 1312038 h 1386488"/>
              <a:gd name="connsiteX7" fmla="*/ 3708391 w 3708391"/>
              <a:gd name="connsiteY7" fmla="*/ 1386488 h 1386488"/>
              <a:gd name="connsiteX0" fmla="*/ 0 w 3708391"/>
              <a:gd name="connsiteY0" fmla="*/ 1363891 h 1364761"/>
              <a:gd name="connsiteX1" fmla="*/ 506168 w 3708391"/>
              <a:gd name="connsiteY1" fmla="*/ 492799 h 1364761"/>
              <a:gd name="connsiteX2" fmla="*/ 1110602 w 3708391"/>
              <a:gd name="connsiteY2" fmla="*/ 27850 h 1364761"/>
              <a:gd name="connsiteX3" fmla="*/ 1746032 w 3708391"/>
              <a:gd name="connsiteY3" fmla="*/ 105342 h 1364761"/>
              <a:gd name="connsiteX4" fmla="*/ 2055999 w 3708391"/>
              <a:gd name="connsiteY4" fmla="*/ 539294 h 1364761"/>
              <a:gd name="connsiteX5" fmla="*/ 2341892 w 3708391"/>
              <a:gd name="connsiteY5" fmla="*/ 1109547 h 1364761"/>
              <a:gd name="connsiteX6" fmla="*/ 2923906 w 3708391"/>
              <a:gd name="connsiteY6" fmla="*/ 1312038 h 1364761"/>
              <a:gd name="connsiteX7" fmla="*/ 3708391 w 3708391"/>
              <a:gd name="connsiteY7" fmla="*/ 1364761 h 1364761"/>
              <a:gd name="connsiteX0" fmla="*/ 0 w 3708391"/>
              <a:gd name="connsiteY0" fmla="*/ 1363891 h 1364761"/>
              <a:gd name="connsiteX1" fmla="*/ 506168 w 3708391"/>
              <a:gd name="connsiteY1" fmla="*/ 492799 h 1364761"/>
              <a:gd name="connsiteX2" fmla="*/ 1110602 w 3708391"/>
              <a:gd name="connsiteY2" fmla="*/ 27850 h 1364761"/>
              <a:gd name="connsiteX3" fmla="*/ 1746032 w 3708391"/>
              <a:gd name="connsiteY3" fmla="*/ 105342 h 1364761"/>
              <a:gd name="connsiteX4" fmla="*/ 2055999 w 3708391"/>
              <a:gd name="connsiteY4" fmla="*/ 539294 h 1364761"/>
              <a:gd name="connsiteX5" fmla="*/ 2341892 w 3708391"/>
              <a:gd name="connsiteY5" fmla="*/ 1073337 h 1364761"/>
              <a:gd name="connsiteX6" fmla="*/ 2923906 w 3708391"/>
              <a:gd name="connsiteY6" fmla="*/ 1312038 h 1364761"/>
              <a:gd name="connsiteX7" fmla="*/ 3708391 w 3708391"/>
              <a:gd name="connsiteY7" fmla="*/ 1364761 h 136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8391" h="1364761">
                <a:moveTo>
                  <a:pt x="0" y="1363891"/>
                </a:moveTo>
                <a:cubicBezTo>
                  <a:pt x="149817" y="1066840"/>
                  <a:pt x="321068" y="715472"/>
                  <a:pt x="506168" y="492799"/>
                </a:cubicBezTo>
                <a:cubicBezTo>
                  <a:pt x="691268" y="270126"/>
                  <a:pt x="903958" y="92426"/>
                  <a:pt x="1110602" y="27850"/>
                </a:cubicBezTo>
                <a:cubicBezTo>
                  <a:pt x="1317246" y="-36726"/>
                  <a:pt x="1588466" y="20101"/>
                  <a:pt x="1746032" y="105342"/>
                </a:cubicBezTo>
                <a:cubicBezTo>
                  <a:pt x="1903598" y="190583"/>
                  <a:pt x="1956689" y="377962"/>
                  <a:pt x="2055999" y="539294"/>
                </a:cubicBezTo>
                <a:cubicBezTo>
                  <a:pt x="2155309" y="700626"/>
                  <a:pt x="2197241" y="944546"/>
                  <a:pt x="2341892" y="1073337"/>
                </a:cubicBezTo>
                <a:cubicBezTo>
                  <a:pt x="2486543" y="1202128"/>
                  <a:pt x="2696156" y="1263467"/>
                  <a:pt x="2923906" y="1312038"/>
                </a:cubicBezTo>
                <a:cubicBezTo>
                  <a:pt x="3151656" y="1360609"/>
                  <a:pt x="3708391" y="1364761"/>
                  <a:pt x="3708391" y="1364761"/>
                </a:cubicBezTo>
              </a:path>
            </a:pathLst>
          </a:custGeom>
          <a:solidFill>
            <a:schemeClr val="bg1">
              <a:lumMod val="75000"/>
            </a:schemeClr>
          </a:solidFill>
          <a:ln>
            <a:solidFill>
              <a:schemeClr val="accent1">
                <a:shade val="95000"/>
                <a:satMod val="105000"/>
              </a:schemeClr>
            </a:solidFill>
          </a:ln>
          <a:scene3d>
            <a:camera prst="orthographicFront">
              <a:rot lat="1788000" lon="3162000" rev="2134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4998666" y="9118222"/>
            <a:ext cx="23067" cy="1679349"/>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4998667" y="10785313"/>
            <a:ext cx="2533880" cy="201628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6200000">
            <a:off x="13893558" y="9897905"/>
            <a:ext cx="1688124"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Frequency</a:t>
            </a:r>
          </a:p>
        </p:txBody>
      </p:sp>
      <mc:AlternateContent xmlns:mc="http://schemas.openxmlformats.org/markup-compatibility/2006" xmlns:a14="http://schemas.microsoft.com/office/drawing/2010/main">
        <mc:Choice Requires="a14">
          <p:sp>
            <p:nvSpPr>
              <p:cNvPr id="139" name="TextBox 138"/>
              <p:cNvSpPr txBox="1"/>
              <p:nvPr/>
            </p:nvSpPr>
            <p:spPr>
              <a:xfrm rot="18899588">
                <a:off x="14794500" y="9020037"/>
                <a:ext cx="2037544" cy="461665"/>
              </a:xfrm>
              <a:prstGeom prst="rect">
                <a:avLst/>
              </a:prstGeom>
              <a:noFill/>
            </p:spPr>
            <p:txBody>
              <a:bodyPr wrap="square" rtlCol="0">
                <a:spAutoFit/>
              </a:bodyPr>
              <a:lstStyle/>
              <a:p>
                <a:r>
                  <a:rPr lang="en-US" sz="2400" dirty="0" smtClean="0">
                    <a:latin typeface="Helvetica" panose="020B0604020202020204" pitchFamily="34" charset="0"/>
                    <a:cs typeface="Helvetica" panose="020B0604020202020204" pitchFamily="34" charset="0"/>
                  </a:rPr>
                  <a:t>Genotype (</a:t>
                </a:r>
                <a14:m>
                  <m:oMath xmlns:m="http://schemas.openxmlformats.org/officeDocument/2006/math">
                    <m:r>
                      <a:rPr lang="en-US" sz="2400" i="1" smtClean="0">
                        <a:latin typeface="Cambria Math" panose="02040503050406030204" pitchFamily="18" charset="0"/>
                      </a:rPr>
                      <m:t>𝑉</m:t>
                    </m:r>
                  </m:oMath>
                </a14:m>
                <a:r>
                  <a:rPr lang="en-US" sz="2400" dirty="0" smtClean="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mc:Choice>
        <mc:Fallback xmlns="">
          <p:sp>
            <p:nvSpPr>
              <p:cNvPr id="139" name="TextBox 138"/>
              <p:cNvSpPr txBox="1">
                <a:spLocks noRot="1" noChangeAspect="1" noMove="1" noResize="1" noEditPoints="1" noAdjustHandles="1" noChangeArrowheads="1" noChangeShapeType="1" noTextEdit="1"/>
              </p:cNvSpPr>
              <p:nvPr/>
            </p:nvSpPr>
            <p:spPr>
              <a:xfrm rot="18899588">
                <a:off x="14794500" y="9020037"/>
                <a:ext cx="2037544" cy="461665"/>
              </a:xfrm>
              <a:prstGeom prst="rect">
                <a:avLst/>
              </a:prstGeom>
              <a:blipFill rotWithShape="0">
                <a:blip r:embed="rId17"/>
                <a:stretch>
                  <a:fillRect l="-5517" t="-3780" r="-7931" b="-9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rot="2268499">
                <a:off x="14407123" y="11780200"/>
                <a:ext cx="2500180" cy="461665"/>
              </a:xfrm>
              <a:prstGeom prst="rect">
                <a:avLst/>
              </a:prstGeom>
              <a:noFill/>
            </p:spPr>
            <p:txBody>
              <a:bodyPr wrap="square" rtlCol="0">
                <a:spAutoFit/>
              </a:bodyPr>
              <a:lstStyle/>
              <a:p>
                <a:r>
                  <a:rPr lang="en-US" sz="2400" dirty="0" smtClean="0">
                    <a:latin typeface="Helvetica" panose="020B0604020202020204" pitchFamily="34" charset="0"/>
                    <a:cs typeface="Helvetica" panose="020B0604020202020204" pitchFamily="34" charset="0"/>
                  </a:rPr>
                  <a:t>Expression (</a:t>
                </a:r>
                <a14:m>
                  <m:oMath xmlns:m="http://schemas.openxmlformats.org/officeDocument/2006/math">
                    <m:r>
                      <a:rPr lang="en-US" sz="2400" b="0" i="1" smtClean="0">
                        <a:latin typeface="Cambria Math" panose="02040503050406030204" pitchFamily="18" charset="0"/>
                      </a:rPr>
                      <m:t>𝐸</m:t>
                    </m:r>
                    <m:r>
                      <a:rPr lang="en-US" sz="2400" b="0" i="1" smtClean="0">
                        <a:latin typeface="Cambria Math" panose="02040503050406030204" pitchFamily="18" charset="0"/>
                      </a:rPr>
                      <m:t>)</m:t>
                    </m:r>
                  </m:oMath>
                </a14:m>
                <a:endParaRPr lang="en-US" sz="2400" dirty="0">
                  <a:latin typeface="Helvetica" panose="020B0604020202020204" pitchFamily="34" charset="0"/>
                  <a:cs typeface="Helvetica" panose="020B0604020202020204" pitchFamily="34" charset="0"/>
                </a:endParaRPr>
              </a:p>
            </p:txBody>
          </p:sp>
        </mc:Choice>
        <mc:Fallback xmlns="">
          <p:sp>
            <p:nvSpPr>
              <p:cNvPr id="140" name="TextBox 139"/>
              <p:cNvSpPr txBox="1">
                <a:spLocks noRot="1" noChangeAspect="1" noMove="1" noResize="1" noEditPoints="1" noAdjustHandles="1" noChangeArrowheads="1" noChangeShapeType="1" noTextEdit="1"/>
              </p:cNvSpPr>
              <p:nvPr/>
            </p:nvSpPr>
            <p:spPr>
              <a:xfrm rot="2268499">
                <a:off x="14407123" y="11780200"/>
                <a:ext cx="2500180" cy="461665"/>
              </a:xfrm>
              <a:prstGeom prst="rect">
                <a:avLst/>
              </a:prstGeom>
              <a:blipFill rotWithShape="0">
                <a:blip r:embed="rId18"/>
                <a:stretch>
                  <a:fillRect l="-7008" t="-4487"/>
                </a:stretch>
              </a:blipFill>
            </p:spPr>
            <p:txBody>
              <a:bodyPr/>
              <a:lstStyle/>
              <a:p>
                <a:r>
                  <a:rPr lang="en-US">
                    <a:noFill/>
                  </a:rPr>
                  <a:t> </a:t>
                </a:r>
              </a:p>
            </p:txBody>
          </p:sp>
        </mc:Fallback>
      </mc:AlternateContent>
      <p:sp>
        <p:nvSpPr>
          <p:cNvPr id="155" name="TextBox 154"/>
          <p:cNvSpPr txBox="1"/>
          <p:nvPr/>
        </p:nvSpPr>
        <p:spPr>
          <a:xfrm rot="18724276">
            <a:off x="15024183" y="10128174"/>
            <a:ext cx="340158" cy="461665"/>
          </a:xfrm>
          <a:prstGeom prst="rect">
            <a:avLst/>
          </a:prstGeom>
          <a:noFill/>
        </p:spPr>
        <p:txBody>
          <a:bodyPr wrap="none" rtlCol="0">
            <a:spAutoFit/>
          </a:bodyPr>
          <a:lstStyle/>
          <a:p>
            <a:r>
              <a:rPr lang="en-US" sz="2400" dirty="0"/>
              <a:t>0</a:t>
            </a:r>
          </a:p>
        </p:txBody>
      </p:sp>
      <p:sp>
        <p:nvSpPr>
          <p:cNvPr id="157" name="TextBox 156"/>
          <p:cNvSpPr txBox="1"/>
          <p:nvPr/>
        </p:nvSpPr>
        <p:spPr>
          <a:xfrm rot="18739015">
            <a:off x="15558221" y="9582201"/>
            <a:ext cx="340158" cy="461665"/>
          </a:xfrm>
          <a:prstGeom prst="rect">
            <a:avLst/>
          </a:prstGeom>
          <a:noFill/>
        </p:spPr>
        <p:txBody>
          <a:bodyPr wrap="none" rtlCol="0">
            <a:spAutoFit/>
          </a:bodyPr>
          <a:lstStyle/>
          <a:p>
            <a:r>
              <a:rPr lang="en-US" sz="2400" dirty="0" smtClean="0"/>
              <a:t>1</a:t>
            </a:r>
            <a:endParaRPr lang="en-US" sz="2400" dirty="0"/>
          </a:p>
        </p:txBody>
      </p:sp>
      <p:sp>
        <p:nvSpPr>
          <p:cNvPr id="158" name="TextBox 157"/>
          <p:cNvSpPr txBox="1"/>
          <p:nvPr/>
        </p:nvSpPr>
        <p:spPr>
          <a:xfrm rot="18804596">
            <a:off x="16058092" y="9067914"/>
            <a:ext cx="340158" cy="461665"/>
          </a:xfrm>
          <a:prstGeom prst="rect">
            <a:avLst/>
          </a:prstGeom>
          <a:noFill/>
        </p:spPr>
        <p:txBody>
          <a:bodyPr wrap="none" rtlCol="0">
            <a:spAutoFit/>
          </a:bodyPr>
          <a:lstStyle/>
          <a:p>
            <a:r>
              <a:rPr lang="en-US" sz="2400" dirty="0" smtClean="0"/>
              <a:t>2</a:t>
            </a:r>
            <a:endParaRPr lang="en-US" sz="2400" dirty="0"/>
          </a:p>
        </p:txBody>
      </p:sp>
      <p:sp>
        <p:nvSpPr>
          <p:cNvPr id="44" name="Freeform 43"/>
          <p:cNvSpPr/>
          <p:nvPr/>
        </p:nvSpPr>
        <p:spPr>
          <a:xfrm>
            <a:off x="15397839" y="9961015"/>
            <a:ext cx="3189847" cy="854875"/>
          </a:xfrm>
          <a:custGeom>
            <a:avLst/>
            <a:gdLst>
              <a:gd name="connsiteX0" fmla="*/ 0 w 4720281"/>
              <a:gd name="connsiteY0" fmla="*/ 1734853 h 1737230"/>
              <a:gd name="connsiteX1" fmla="*/ 766119 w 4720281"/>
              <a:gd name="connsiteY1" fmla="*/ 1660713 h 1737230"/>
              <a:gd name="connsiteX2" fmla="*/ 1161535 w 4720281"/>
              <a:gd name="connsiteY2" fmla="*/ 1413578 h 1737230"/>
              <a:gd name="connsiteX3" fmla="*/ 1507524 w 4720281"/>
              <a:gd name="connsiteY3" fmla="*/ 1067589 h 1737230"/>
              <a:gd name="connsiteX4" fmla="*/ 1631092 w 4720281"/>
              <a:gd name="connsiteY4" fmla="*/ 622745 h 1737230"/>
              <a:gd name="connsiteX5" fmla="*/ 1705232 w 4720281"/>
              <a:gd name="connsiteY5" fmla="*/ 301470 h 1737230"/>
              <a:gd name="connsiteX6" fmla="*/ 1878227 w 4720281"/>
              <a:gd name="connsiteY6" fmla="*/ 103762 h 1737230"/>
              <a:gd name="connsiteX7" fmla="*/ 2545492 w 4720281"/>
              <a:gd name="connsiteY7" fmla="*/ 4908 h 1737230"/>
              <a:gd name="connsiteX8" fmla="*/ 3015049 w 4720281"/>
              <a:gd name="connsiteY8" fmla="*/ 252043 h 1737230"/>
              <a:gd name="connsiteX9" fmla="*/ 3361038 w 4720281"/>
              <a:gd name="connsiteY9" fmla="*/ 820453 h 1737230"/>
              <a:gd name="connsiteX10" fmla="*/ 3534032 w 4720281"/>
              <a:gd name="connsiteY10" fmla="*/ 1265297 h 1737230"/>
              <a:gd name="connsiteX11" fmla="*/ 3756454 w 4720281"/>
              <a:gd name="connsiteY11" fmla="*/ 1611286 h 1737230"/>
              <a:gd name="connsiteX12" fmla="*/ 4102443 w 4720281"/>
              <a:gd name="connsiteY12" fmla="*/ 1710140 h 1737230"/>
              <a:gd name="connsiteX13" fmla="*/ 4497860 w 4720281"/>
              <a:gd name="connsiteY13" fmla="*/ 1734853 h 1737230"/>
              <a:gd name="connsiteX14" fmla="*/ 4720281 w 4720281"/>
              <a:gd name="connsiteY14" fmla="*/ 1734853 h 1737230"/>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878227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482810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94422"/>
              <a:gd name="connsiteY0" fmla="*/ 1714692 h 1741783"/>
              <a:gd name="connsiteX1" fmla="*/ 840260 w 4794422"/>
              <a:gd name="connsiteY1" fmla="*/ 1665266 h 1741783"/>
              <a:gd name="connsiteX2" fmla="*/ 1235676 w 4794422"/>
              <a:gd name="connsiteY2" fmla="*/ 1418131 h 1741783"/>
              <a:gd name="connsiteX3" fmla="*/ 1556951 w 4794422"/>
              <a:gd name="connsiteY3" fmla="*/ 1072142 h 1741783"/>
              <a:gd name="connsiteX4" fmla="*/ 1705233 w 4794422"/>
              <a:gd name="connsiteY4" fmla="*/ 627298 h 1741783"/>
              <a:gd name="connsiteX5" fmla="*/ 2051222 w 4794422"/>
              <a:gd name="connsiteY5" fmla="*/ 108315 h 1741783"/>
              <a:gd name="connsiteX6" fmla="*/ 2619633 w 4794422"/>
              <a:gd name="connsiteY6" fmla="*/ 9461 h 1741783"/>
              <a:gd name="connsiteX7" fmla="*/ 3089190 w 4794422"/>
              <a:gd name="connsiteY7" fmla="*/ 256596 h 1741783"/>
              <a:gd name="connsiteX8" fmla="*/ 3435179 w 4794422"/>
              <a:gd name="connsiteY8" fmla="*/ 825006 h 1741783"/>
              <a:gd name="connsiteX9" fmla="*/ 3608173 w 4794422"/>
              <a:gd name="connsiteY9" fmla="*/ 1269850 h 1741783"/>
              <a:gd name="connsiteX10" fmla="*/ 3830595 w 4794422"/>
              <a:gd name="connsiteY10" fmla="*/ 1615839 h 1741783"/>
              <a:gd name="connsiteX11" fmla="*/ 4176584 w 4794422"/>
              <a:gd name="connsiteY11" fmla="*/ 1714693 h 1741783"/>
              <a:gd name="connsiteX12" fmla="*/ 4572001 w 4794422"/>
              <a:gd name="connsiteY12" fmla="*/ 1739406 h 1741783"/>
              <a:gd name="connsiteX13" fmla="*/ 4794422 w 4794422"/>
              <a:gd name="connsiteY13" fmla="*/ 1739406 h 1741783"/>
              <a:gd name="connsiteX0" fmla="*/ 0 w 4572001"/>
              <a:gd name="connsiteY0" fmla="*/ 1714692 h 1739406"/>
              <a:gd name="connsiteX1" fmla="*/ 840260 w 4572001"/>
              <a:gd name="connsiteY1" fmla="*/ 1665266 h 1739406"/>
              <a:gd name="connsiteX2" fmla="*/ 1235676 w 4572001"/>
              <a:gd name="connsiteY2" fmla="*/ 1418131 h 1739406"/>
              <a:gd name="connsiteX3" fmla="*/ 1556951 w 4572001"/>
              <a:gd name="connsiteY3" fmla="*/ 1072142 h 1739406"/>
              <a:gd name="connsiteX4" fmla="*/ 1705233 w 4572001"/>
              <a:gd name="connsiteY4" fmla="*/ 627298 h 1739406"/>
              <a:gd name="connsiteX5" fmla="*/ 2051222 w 4572001"/>
              <a:gd name="connsiteY5" fmla="*/ 108315 h 1739406"/>
              <a:gd name="connsiteX6" fmla="*/ 2619633 w 4572001"/>
              <a:gd name="connsiteY6" fmla="*/ 9461 h 1739406"/>
              <a:gd name="connsiteX7" fmla="*/ 3089190 w 4572001"/>
              <a:gd name="connsiteY7" fmla="*/ 256596 h 1739406"/>
              <a:gd name="connsiteX8" fmla="*/ 3435179 w 4572001"/>
              <a:gd name="connsiteY8" fmla="*/ 825006 h 1739406"/>
              <a:gd name="connsiteX9" fmla="*/ 3608173 w 4572001"/>
              <a:gd name="connsiteY9" fmla="*/ 1269850 h 1739406"/>
              <a:gd name="connsiteX10" fmla="*/ 3830595 w 4572001"/>
              <a:gd name="connsiteY10" fmla="*/ 1615839 h 1739406"/>
              <a:gd name="connsiteX11" fmla="*/ 4176584 w 4572001"/>
              <a:gd name="connsiteY11" fmla="*/ 1714693 h 1739406"/>
              <a:gd name="connsiteX12" fmla="*/ 4572001 w 4572001"/>
              <a:gd name="connsiteY12" fmla="*/ 1739406 h 1739406"/>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76584 w 4597053"/>
              <a:gd name="connsiteY11" fmla="*/ 1714693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24678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7417 h 1729605"/>
              <a:gd name="connsiteX1" fmla="*/ 840260 w 4597053"/>
              <a:gd name="connsiteY1" fmla="*/ 1667991 h 1729605"/>
              <a:gd name="connsiteX2" fmla="*/ 1235676 w 4597053"/>
              <a:gd name="connsiteY2" fmla="*/ 1420856 h 1729605"/>
              <a:gd name="connsiteX3" fmla="*/ 1524678 w 4597053"/>
              <a:gd name="connsiteY3" fmla="*/ 1074867 h 1729605"/>
              <a:gd name="connsiteX4" fmla="*/ 1737506 w 4597053"/>
              <a:gd name="connsiteY4" fmla="*/ 581614 h 1729605"/>
              <a:gd name="connsiteX5" fmla="*/ 2094252 w 4597053"/>
              <a:gd name="connsiteY5" fmla="*/ 94903 h 1729605"/>
              <a:gd name="connsiteX6" fmla="*/ 2619633 w 4597053"/>
              <a:gd name="connsiteY6" fmla="*/ 12186 h 1729605"/>
              <a:gd name="connsiteX7" fmla="*/ 3089190 w 4597053"/>
              <a:gd name="connsiteY7" fmla="*/ 259321 h 1729605"/>
              <a:gd name="connsiteX8" fmla="*/ 3435179 w 4597053"/>
              <a:gd name="connsiteY8" fmla="*/ 827731 h 1729605"/>
              <a:gd name="connsiteX9" fmla="*/ 3608173 w 4597053"/>
              <a:gd name="connsiteY9" fmla="*/ 1272575 h 1729605"/>
              <a:gd name="connsiteX10" fmla="*/ 3830595 w 4597053"/>
              <a:gd name="connsiteY10" fmla="*/ 1618564 h 1729605"/>
              <a:gd name="connsiteX11" fmla="*/ 4160447 w 4597053"/>
              <a:gd name="connsiteY11" fmla="*/ 1706660 h 1729605"/>
              <a:gd name="connsiteX12" fmla="*/ 4597053 w 4597053"/>
              <a:gd name="connsiteY12" fmla="*/ 1729605 h 1729605"/>
              <a:gd name="connsiteX0" fmla="*/ 0 w 4597053"/>
              <a:gd name="connsiteY0" fmla="*/ 1716519 h 1728707"/>
              <a:gd name="connsiteX1" fmla="*/ 840260 w 4597053"/>
              <a:gd name="connsiteY1" fmla="*/ 1667093 h 1728707"/>
              <a:gd name="connsiteX2" fmla="*/ 1235676 w 4597053"/>
              <a:gd name="connsiteY2" fmla="*/ 1419958 h 1728707"/>
              <a:gd name="connsiteX3" fmla="*/ 1524678 w 4597053"/>
              <a:gd name="connsiteY3" fmla="*/ 1073969 h 1728707"/>
              <a:gd name="connsiteX4" fmla="*/ 1737506 w 4597053"/>
              <a:gd name="connsiteY4" fmla="*/ 580716 h 1728707"/>
              <a:gd name="connsiteX5" fmla="*/ 2094252 w 4597053"/>
              <a:gd name="connsiteY5" fmla="*/ 94005 h 1728707"/>
              <a:gd name="connsiteX6" fmla="*/ 2619633 w 4597053"/>
              <a:gd name="connsiteY6" fmla="*/ 11288 h 1728707"/>
              <a:gd name="connsiteX7" fmla="*/ 3089190 w 4597053"/>
              <a:gd name="connsiteY7" fmla="*/ 258423 h 1728707"/>
              <a:gd name="connsiteX8" fmla="*/ 3435179 w 4597053"/>
              <a:gd name="connsiteY8" fmla="*/ 826833 h 1728707"/>
              <a:gd name="connsiteX9" fmla="*/ 3608173 w 4597053"/>
              <a:gd name="connsiteY9" fmla="*/ 1271677 h 1728707"/>
              <a:gd name="connsiteX10" fmla="*/ 3830595 w 4597053"/>
              <a:gd name="connsiteY10" fmla="*/ 1617666 h 1728707"/>
              <a:gd name="connsiteX11" fmla="*/ 4160447 w 4597053"/>
              <a:gd name="connsiteY11" fmla="*/ 1705762 h 1728707"/>
              <a:gd name="connsiteX12" fmla="*/ 4597053 w 4597053"/>
              <a:gd name="connsiteY12" fmla="*/ 1728707 h 1728707"/>
              <a:gd name="connsiteX0" fmla="*/ 0 w 4597053"/>
              <a:gd name="connsiteY0" fmla="*/ 1731232 h 1743420"/>
              <a:gd name="connsiteX1" fmla="*/ 840260 w 4597053"/>
              <a:gd name="connsiteY1" fmla="*/ 1681806 h 1743420"/>
              <a:gd name="connsiteX2" fmla="*/ 1235676 w 4597053"/>
              <a:gd name="connsiteY2" fmla="*/ 1434671 h 1743420"/>
              <a:gd name="connsiteX3" fmla="*/ 1524678 w 4597053"/>
              <a:gd name="connsiteY3" fmla="*/ 1088682 h 1743420"/>
              <a:gd name="connsiteX4" fmla="*/ 1737506 w 4597053"/>
              <a:gd name="connsiteY4" fmla="*/ 595429 h 1743420"/>
              <a:gd name="connsiteX5" fmla="*/ 2094252 w 4597053"/>
              <a:gd name="connsiteY5" fmla="*/ 108718 h 1743420"/>
              <a:gd name="connsiteX6" fmla="*/ 2479784 w 4597053"/>
              <a:gd name="connsiteY6" fmla="*/ 9864 h 1743420"/>
              <a:gd name="connsiteX7" fmla="*/ 3089190 w 4597053"/>
              <a:gd name="connsiteY7" fmla="*/ 273136 h 1743420"/>
              <a:gd name="connsiteX8" fmla="*/ 3435179 w 4597053"/>
              <a:gd name="connsiteY8" fmla="*/ 841546 h 1743420"/>
              <a:gd name="connsiteX9" fmla="*/ 3608173 w 4597053"/>
              <a:gd name="connsiteY9" fmla="*/ 1286390 h 1743420"/>
              <a:gd name="connsiteX10" fmla="*/ 3830595 w 4597053"/>
              <a:gd name="connsiteY10" fmla="*/ 1632379 h 1743420"/>
              <a:gd name="connsiteX11" fmla="*/ 4160447 w 4597053"/>
              <a:gd name="connsiteY11" fmla="*/ 1720475 h 1743420"/>
              <a:gd name="connsiteX12" fmla="*/ 4597053 w 4597053"/>
              <a:gd name="connsiteY12" fmla="*/ 1743420 h 1743420"/>
              <a:gd name="connsiteX0" fmla="*/ 0 w 4597053"/>
              <a:gd name="connsiteY0" fmla="*/ 1721416 h 1733604"/>
              <a:gd name="connsiteX1" fmla="*/ 840260 w 4597053"/>
              <a:gd name="connsiteY1" fmla="*/ 1671990 h 1733604"/>
              <a:gd name="connsiteX2" fmla="*/ 1235676 w 4597053"/>
              <a:gd name="connsiteY2" fmla="*/ 1424855 h 1733604"/>
              <a:gd name="connsiteX3" fmla="*/ 1524678 w 4597053"/>
              <a:gd name="connsiteY3" fmla="*/ 1078866 h 1733604"/>
              <a:gd name="connsiteX4" fmla="*/ 1737506 w 4597053"/>
              <a:gd name="connsiteY4" fmla="*/ 585613 h 1733604"/>
              <a:gd name="connsiteX5" fmla="*/ 2094252 w 4597053"/>
              <a:gd name="connsiteY5" fmla="*/ 98902 h 1733604"/>
              <a:gd name="connsiteX6" fmla="*/ 2479784 w 4597053"/>
              <a:gd name="connsiteY6" fmla="*/ 48 h 1733604"/>
              <a:gd name="connsiteX7" fmla="*/ 3089190 w 4597053"/>
              <a:gd name="connsiteY7" fmla="*/ 263320 h 1733604"/>
              <a:gd name="connsiteX8" fmla="*/ 3435179 w 4597053"/>
              <a:gd name="connsiteY8" fmla="*/ 831730 h 1733604"/>
              <a:gd name="connsiteX9" fmla="*/ 3608173 w 4597053"/>
              <a:gd name="connsiteY9" fmla="*/ 1276574 h 1733604"/>
              <a:gd name="connsiteX10" fmla="*/ 3830595 w 4597053"/>
              <a:gd name="connsiteY10" fmla="*/ 1622563 h 1733604"/>
              <a:gd name="connsiteX11" fmla="*/ 4160447 w 4597053"/>
              <a:gd name="connsiteY11" fmla="*/ 1710659 h 1733604"/>
              <a:gd name="connsiteX12" fmla="*/ 4597053 w 4597053"/>
              <a:gd name="connsiteY12" fmla="*/ 1733604 h 1733604"/>
              <a:gd name="connsiteX0" fmla="*/ 0 w 4597053"/>
              <a:gd name="connsiteY0" fmla="*/ 1721497 h 1733685"/>
              <a:gd name="connsiteX1" fmla="*/ 840260 w 4597053"/>
              <a:gd name="connsiteY1" fmla="*/ 1672071 h 1733685"/>
              <a:gd name="connsiteX2" fmla="*/ 1235676 w 4597053"/>
              <a:gd name="connsiteY2" fmla="*/ 1424936 h 1733685"/>
              <a:gd name="connsiteX3" fmla="*/ 1524678 w 4597053"/>
              <a:gd name="connsiteY3" fmla="*/ 1078947 h 1733685"/>
              <a:gd name="connsiteX4" fmla="*/ 1737506 w 4597053"/>
              <a:gd name="connsiteY4" fmla="*/ 585694 h 1733685"/>
              <a:gd name="connsiteX5" fmla="*/ 1981296 w 4597053"/>
              <a:gd name="connsiteY5" fmla="*/ 233454 h 1733685"/>
              <a:gd name="connsiteX6" fmla="*/ 2479784 w 4597053"/>
              <a:gd name="connsiteY6" fmla="*/ 129 h 1733685"/>
              <a:gd name="connsiteX7" fmla="*/ 3089190 w 4597053"/>
              <a:gd name="connsiteY7" fmla="*/ 263401 h 1733685"/>
              <a:gd name="connsiteX8" fmla="*/ 3435179 w 4597053"/>
              <a:gd name="connsiteY8" fmla="*/ 831811 h 1733685"/>
              <a:gd name="connsiteX9" fmla="*/ 3608173 w 4597053"/>
              <a:gd name="connsiteY9" fmla="*/ 1276655 h 1733685"/>
              <a:gd name="connsiteX10" fmla="*/ 3830595 w 4597053"/>
              <a:gd name="connsiteY10" fmla="*/ 1622644 h 1733685"/>
              <a:gd name="connsiteX11" fmla="*/ 4160447 w 4597053"/>
              <a:gd name="connsiteY11" fmla="*/ 1710740 h 1733685"/>
              <a:gd name="connsiteX12" fmla="*/ 4597053 w 4597053"/>
              <a:gd name="connsiteY12" fmla="*/ 1733685 h 1733685"/>
              <a:gd name="connsiteX0" fmla="*/ 0 w 4597053"/>
              <a:gd name="connsiteY0" fmla="*/ 1721508 h 1733696"/>
              <a:gd name="connsiteX1" fmla="*/ 840260 w 4597053"/>
              <a:gd name="connsiteY1" fmla="*/ 1672082 h 1733696"/>
              <a:gd name="connsiteX2" fmla="*/ 1235676 w 4597053"/>
              <a:gd name="connsiteY2" fmla="*/ 1424947 h 1733696"/>
              <a:gd name="connsiteX3" fmla="*/ 1524678 w 4597053"/>
              <a:gd name="connsiteY3" fmla="*/ 1078958 h 1733696"/>
              <a:gd name="connsiteX4" fmla="*/ 1715991 w 4597053"/>
              <a:gd name="connsiteY4" fmla="*/ 655630 h 1733696"/>
              <a:gd name="connsiteX5" fmla="*/ 1981296 w 4597053"/>
              <a:gd name="connsiteY5" fmla="*/ 233465 h 1733696"/>
              <a:gd name="connsiteX6" fmla="*/ 2479784 w 4597053"/>
              <a:gd name="connsiteY6" fmla="*/ 140 h 1733696"/>
              <a:gd name="connsiteX7" fmla="*/ 3089190 w 4597053"/>
              <a:gd name="connsiteY7" fmla="*/ 263412 h 1733696"/>
              <a:gd name="connsiteX8" fmla="*/ 3435179 w 4597053"/>
              <a:gd name="connsiteY8" fmla="*/ 831822 h 1733696"/>
              <a:gd name="connsiteX9" fmla="*/ 3608173 w 4597053"/>
              <a:gd name="connsiteY9" fmla="*/ 1276666 h 1733696"/>
              <a:gd name="connsiteX10" fmla="*/ 3830595 w 4597053"/>
              <a:gd name="connsiteY10" fmla="*/ 1622655 h 1733696"/>
              <a:gd name="connsiteX11" fmla="*/ 4160447 w 4597053"/>
              <a:gd name="connsiteY11" fmla="*/ 1710751 h 1733696"/>
              <a:gd name="connsiteX12" fmla="*/ 4597053 w 4597053"/>
              <a:gd name="connsiteY12" fmla="*/ 1733696 h 1733696"/>
              <a:gd name="connsiteX0" fmla="*/ 0 w 4597053"/>
              <a:gd name="connsiteY0" fmla="*/ 1721658 h 1733846"/>
              <a:gd name="connsiteX1" fmla="*/ 840260 w 4597053"/>
              <a:gd name="connsiteY1" fmla="*/ 1672232 h 1733846"/>
              <a:gd name="connsiteX2" fmla="*/ 1235676 w 4597053"/>
              <a:gd name="connsiteY2" fmla="*/ 1425097 h 1733846"/>
              <a:gd name="connsiteX3" fmla="*/ 1524678 w 4597053"/>
              <a:gd name="connsiteY3" fmla="*/ 1079108 h 1733846"/>
              <a:gd name="connsiteX4" fmla="*/ 1981296 w 4597053"/>
              <a:gd name="connsiteY4" fmla="*/ 233615 h 1733846"/>
              <a:gd name="connsiteX5" fmla="*/ 2479784 w 4597053"/>
              <a:gd name="connsiteY5" fmla="*/ 290 h 1733846"/>
              <a:gd name="connsiteX6" fmla="*/ 3089190 w 4597053"/>
              <a:gd name="connsiteY6" fmla="*/ 263562 h 1733846"/>
              <a:gd name="connsiteX7" fmla="*/ 3435179 w 4597053"/>
              <a:gd name="connsiteY7" fmla="*/ 831972 h 1733846"/>
              <a:gd name="connsiteX8" fmla="*/ 3608173 w 4597053"/>
              <a:gd name="connsiteY8" fmla="*/ 1276816 h 1733846"/>
              <a:gd name="connsiteX9" fmla="*/ 3830595 w 4597053"/>
              <a:gd name="connsiteY9" fmla="*/ 1622805 h 1733846"/>
              <a:gd name="connsiteX10" fmla="*/ 4160447 w 4597053"/>
              <a:gd name="connsiteY10" fmla="*/ 1710901 h 1733846"/>
              <a:gd name="connsiteX11" fmla="*/ 4597053 w 4597053"/>
              <a:gd name="connsiteY11" fmla="*/ 1733846 h 1733846"/>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2901 h 1735089"/>
              <a:gd name="connsiteX1" fmla="*/ 840260 w 4597053"/>
              <a:gd name="connsiteY1" fmla="*/ 1673475 h 1735089"/>
              <a:gd name="connsiteX2" fmla="*/ 1235676 w 4597053"/>
              <a:gd name="connsiteY2" fmla="*/ 1426340 h 1735089"/>
              <a:gd name="connsiteX3" fmla="*/ 1524678 w 4597053"/>
              <a:gd name="connsiteY3" fmla="*/ 1080351 h 1735089"/>
              <a:gd name="connsiteX4" fmla="*/ 1843731 w 4597053"/>
              <a:gd name="connsiteY4" fmla="*/ 372423 h 1735089"/>
              <a:gd name="connsiteX5" fmla="*/ 2479784 w 4597053"/>
              <a:gd name="connsiteY5" fmla="*/ 1533 h 1735089"/>
              <a:gd name="connsiteX6" fmla="*/ 3089190 w 4597053"/>
              <a:gd name="connsiteY6" fmla="*/ 264805 h 1735089"/>
              <a:gd name="connsiteX7" fmla="*/ 3435179 w 4597053"/>
              <a:gd name="connsiteY7" fmla="*/ 833215 h 1735089"/>
              <a:gd name="connsiteX8" fmla="*/ 3608173 w 4597053"/>
              <a:gd name="connsiteY8" fmla="*/ 1278059 h 1735089"/>
              <a:gd name="connsiteX9" fmla="*/ 3830595 w 4597053"/>
              <a:gd name="connsiteY9" fmla="*/ 1624048 h 1735089"/>
              <a:gd name="connsiteX10" fmla="*/ 4160447 w 4597053"/>
              <a:gd name="connsiteY10" fmla="*/ 1712144 h 1735089"/>
              <a:gd name="connsiteX11" fmla="*/ 4597053 w 4597053"/>
              <a:gd name="connsiteY11" fmla="*/ 1735089 h 1735089"/>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435179 w 4597053"/>
              <a:gd name="connsiteY7" fmla="*/ 831740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0081 w 4597053"/>
              <a:gd name="connsiteY8" fmla="*/ 139796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160447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354656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54871 w 5098759"/>
              <a:gd name="connsiteY9" fmla="*/ 1630665 h 1725522"/>
              <a:gd name="connsiteX10" fmla="*/ 4354656 w 5098759"/>
              <a:gd name="connsiteY10" fmla="*/ 1710669 h 1725522"/>
              <a:gd name="connsiteX11" fmla="*/ 5098759 w 5098759"/>
              <a:gd name="connsiteY11" fmla="*/ 1725522 h 1725522"/>
              <a:gd name="connsiteX0" fmla="*/ 0 w 5098759"/>
              <a:gd name="connsiteY0" fmla="*/ 1723779 h 1727875"/>
              <a:gd name="connsiteX1" fmla="*/ 840260 w 5098759"/>
              <a:gd name="connsiteY1" fmla="*/ 1674353 h 1727875"/>
              <a:gd name="connsiteX2" fmla="*/ 1235676 w 5098759"/>
              <a:gd name="connsiteY2" fmla="*/ 1427218 h 1727875"/>
              <a:gd name="connsiteX3" fmla="*/ 1524678 w 5098759"/>
              <a:gd name="connsiteY3" fmla="*/ 1081229 h 1727875"/>
              <a:gd name="connsiteX4" fmla="*/ 1843731 w 5098759"/>
              <a:gd name="connsiteY4" fmla="*/ 373301 h 1727875"/>
              <a:gd name="connsiteX5" fmla="*/ 2479784 w 5098759"/>
              <a:gd name="connsiteY5" fmla="*/ 2411 h 1727875"/>
              <a:gd name="connsiteX6" fmla="*/ 3008269 w 5098759"/>
              <a:gd name="connsiteY6" fmla="*/ 249499 h 1727875"/>
              <a:gd name="connsiteX7" fmla="*/ 3346167 w 5098759"/>
              <a:gd name="connsiteY7" fmla="*/ 923105 h 1727875"/>
              <a:gd name="connsiteX8" fmla="*/ 3600081 w 5098759"/>
              <a:gd name="connsiteY8" fmla="*/ 1400317 h 1727875"/>
              <a:gd name="connsiteX9" fmla="*/ 3854871 w 5098759"/>
              <a:gd name="connsiteY9" fmla="*/ 1633018 h 1727875"/>
              <a:gd name="connsiteX10" fmla="*/ 4354656 w 5098759"/>
              <a:gd name="connsiteY10" fmla="*/ 1713022 h 1727875"/>
              <a:gd name="connsiteX11" fmla="*/ 5098759 w 5098759"/>
              <a:gd name="connsiteY11" fmla="*/ 1727875 h 1727875"/>
              <a:gd name="connsiteX0" fmla="*/ 0 w 5098759"/>
              <a:gd name="connsiteY0" fmla="*/ 1707860 h 1711956"/>
              <a:gd name="connsiteX1" fmla="*/ 840260 w 5098759"/>
              <a:gd name="connsiteY1" fmla="*/ 1658434 h 1711956"/>
              <a:gd name="connsiteX2" fmla="*/ 1235676 w 5098759"/>
              <a:gd name="connsiteY2" fmla="*/ 1411299 h 1711956"/>
              <a:gd name="connsiteX3" fmla="*/ 1524678 w 5098759"/>
              <a:gd name="connsiteY3" fmla="*/ 1065310 h 1711956"/>
              <a:gd name="connsiteX4" fmla="*/ 1843731 w 5098759"/>
              <a:gd name="connsiteY4" fmla="*/ 357382 h 1711956"/>
              <a:gd name="connsiteX5" fmla="*/ 2358403 w 5098759"/>
              <a:gd name="connsiteY5" fmla="*/ 2676 h 1711956"/>
              <a:gd name="connsiteX6" fmla="*/ 3008269 w 5098759"/>
              <a:gd name="connsiteY6" fmla="*/ 233580 h 1711956"/>
              <a:gd name="connsiteX7" fmla="*/ 3346167 w 5098759"/>
              <a:gd name="connsiteY7" fmla="*/ 907186 h 1711956"/>
              <a:gd name="connsiteX8" fmla="*/ 3600081 w 5098759"/>
              <a:gd name="connsiteY8" fmla="*/ 1384398 h 1711956"/>
              <a:gd name="connsiteX9" fmla="*/ 3854871 w 5098759"/>
              <a:gd name="connsiteY9" fmla="*/ 1617099 h 1711956"/>
              <a:gd name="connsiteX10" fmla="*/ 4354656 w 5098759"/>
              <a:gd name="connsiteY10" fmla="*/ 1697103 h 1711956"/>
              <a:gd name="connsiteX11" fmla="*/ 5098759 w 5098759"/>
              <a:gd name="connsiteY11" fmla="*/ 1711956 h 1711956"/>
              <a:gd name="connsiteX0" fmla="*/ 0 w 5098759"/>
              <a:gd name="connsiteY0" fmla="*/ 1717042 h 1721138"/>
              <a:gd name="connsiteX1" fmla="*/ 840260 w 5098759"/>
              <a:gd name="connsiteY1" fmla="*/ 1667616 h 1721138"/>
              <a:gd name="connsiteX2" fmla="*/ 1235676 w 5098759"/>
              <a:gd name="connsiteY2" fmla="*/ 1420481 h 1721138"/>
              <a:gd name="connsiteX3" fmla="*/ 1524678 w 5098759"/>
              <a:gd name="connsiteY3" fmla="*/ 1074492 h 1721138"/>
              <a:gd name="connsiteX4" fmla="*/ 1843731 w 5098759"/>
              <a:gd name="connsiteY4" fmla="*/ 366564 h 1721138"/>
              <a:gd name="connsiteX5" fmla="*/ 2358403 w 5098759"/>
              <a:gd name="connsiteY5" fmla="*/ 11858 h 1721138"/>
              <a:gd name="connsiteX6" fmla="*/ 3008269 w 5098759"/>
              <a:gd name="connsiteY6" fmla="*/ 242762 h 1721138"/>
              <a:gd name="connsiteX7" fmla="*/ 3346167 w 5098759"/>
              <a:gd name="connsiteY7" fmla="*/ 916368 h 1721138"/>
              <a:gd name="connsiteX8" fmla="*/ 3600081 w 5098759"/>
              <a:gd name="connsiteY8" fmla="*/ 1393580 h 1721138"/>
              <a:gd name="connsiteX9" fmla="*/ 3854871 w 5098759"/>
              <a:gd name="connsiteY9" fmla="*/ 1626281 h 1721138"/>
              <a:gd name="connsiteX10" fmla="*/ 4354656 w 5098759"/>
              <a:gd name="connsiteY10" fmla="*/ 1706285 h 1721138"/>
              <a:gd name="connsiteX11" fmla="*/ 5098759 w 5098759"/>
              <a:gd name="connsiteY11" fmla="*/ 1721138 h 1721138"/>
              <a:gd name="connsiteX0" fmla="*/ 0 w 5098759"/>
              <a:gd name="connsiteY0" fmla="*/ 1711251 h 1715347"/>
              <a:gd name="connsiteX1" fmla="*/ 840260 w 5098759"/>
              <a:gd name="connsiteY1" fmla="*/ 1661825 h 1715347"/>
              <a:gd name="connsiteX2" fmla="*/ 1235676 w 5098759"/>
              <a:gd name="connsiteY2" fmla="*/ 1414690 h 1715347"/>
              <a:gd name="connsiteX3" fmla="*/ 1524678 w 5098759"/>
              <a:gd name="connsiteY3" fmla="*/ 1068701 h 1715347"/>
              <a:gd name="connsiteX4" fmla="*/ 1803271 w 5098759"/>
              <a:gd name="connsiteY4" fmla="*/ 441693 h 1715347"/>
              <a:gd name="connsiteX5" fmla="*/ 2358403 w 5098759"/>
              <a:gd name="connsiteY5" fmla="*/ 6067 h 1715347"/>
              <a:gd name="connsiteX6" fmla="*/ 3008269 w 5098759"/>
              <a:gd name="connsiteY6" fmla="*/ 236971 h 1715347"/>
              <a:gd name="connsiteX7" fmla="*/ 3346167 w 5098759"/>
              <a:gd name="connsiteY7" fmla="*/ 910577 h 1715347"/>
              <a:gd name="connsiteX8" fmla="*/ 3600081 w 5098759"/>
              <a:gd name="connsiteY8" fmla="*/ 1387789 h 1715347"/>
              <a:gd name="connsiteX9" fmla="*/ 3854871 w 5098759"/>
              <a:gd name="connsiteY9" fmla="*/ 1620490 h 1715347"/>
              <a:gd name="connsiteX10" fmla="*/ 4354656 w 5098759"/>
              <a:gd name="connsiteY10" fmla="*/ 1700494 h 1715347"/>
              <a:gd name="connsiteX11" fmla="*/ 5098759 w 5098759"/>
              <a:gd name="connsiteY11" fmla="*/ 1715347 h 1715347"/>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358403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431232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4354655"/>
              <a:gd name="connsiteY0" fmla="*/ 1705917 h 1705917"/>
              <a:gd name="connsiteX1" fmla="*/ 840260 w 4354655"/>
              <a:gd name="connsiteY1" fmla="*/ 1656491 h 1705917"/>
              <a:gd name="connsiteX2" fmla="*/ 1235676 w 4354655"/>
              <a:gd name="connsiteY2" fmla="*/ 1409356 h 1705917"/>
              <a:gd name="connsiteX3" fmla="*/ 1524678 w 4354655"/>
              <a:gd name="connsiteY3" fmla="*/ 1063367 h 1705917"/>
              <a:gd name="connsiteX4" fmla="*/ 1843731 w 4354655"/>
              <a:gd name="connsiteY4" fmla="*/ 387807 h 1705917"/>
              <a:gd name="connsiteX5" fmla="*/ 2431232 w 4354655"/>
              <a:gd name="connsiteY5" fmla="*/ 733 h 1705917"/>
              <a:gd name="connsiteX6" fmla="*/ 3008269 w 4354655"/>
              <a:gd name="connsiteY6" fmla="*/ 231637 h 1705917"/>
              <a:gd name="connsiteX7" fmla="*/ 3346167 w 4354655"/>
              <a:gd name="connsiteY7" fmla="*/ 905243 h 1705917"/>
              <a:gd name="connsiteX8" fmla="*/ 3600081 w 4354655"/>
              <a:gd name="connsiteY8" fmla="*/ 1382455 h 1705917"/>
              <a:gd name="connsiteX9" fmla="*/ 3854871 w 4354655"/>
              <a:gd name="connsiteY9" fmla="*/ 1615156 h 1705917"/>
              <a:gd name="connsiteX10" fmla="*/ 4354656 w 4354655"/>
              <a:gd name="connsiteY10" fmla="*/ 1695160 h 1705917"/>
              <a:gd name="connsiteX0" fmla="*/ 0 w 4354656"/>
              <a:gd name="connsiteY0" fmla="*/ 1716565 h 1716565"/>
              <a:gd name="connsiteX1" fmla="*/ 840260 w 4354656"/>
              <a:gd name="connsiteY1" fmla="*/ 1667139 h 1716565"/>
              <a:gd name="connsiteX2" fmla="*/ 1235676 w 4354656"/>
              <a:gd name="connsiteY2" fmla="*/ 1420004 h 1716565"/>
              <a:gd name="connsiteX3" fmla="*/ 1524678 w 4354656"/>
              <a:gd name="connsiteY3" fmla="*/ 1074015 h 1716565"/>
              <a:gd name="connsiteX4" fmla="*/ 1843731 w 4354656"/>
              <a:gd name="connsiteY4" fmla="*/ 398455 h 1716565"/>
              <a:gd name="connsiteX5" fmla="*/ 2540349 w 4354656"/>
              <a:gd name="connsiteY5" fmla="*/ 673 h 1716565"/>
              <a:gd name="connsiteX6" fmla="*/ 3008269 w 4354656"/>
              <a:gd name="connsiteY6" fmla="*/ 242285 h 1716565"/>
              <a:gd name="connsiteX7" fmla="*/ 3346167 w 4354656"/>
              <a:gd name="connsiteY7" fmla="*/ 915891 h 1716565"/>
              <a:gd name="connsiteX8" fmla="*/ 3600081 w 4354656"/>
              <a:gd name="connsiteY8" fmla="*/ 1393103 h 1716565"/>
              <a:gd name="connsiteX9" fmla="*/ 3854871 w 4354656"/>
              <a:gd name="connsiteY9" fmla="*/ 1625804 h 1716565"/>
              <a:gd name="connsiteX10" fmla="*/ 4354656 w 4354656"/>
              <a:gd name="connsiteY10" fmla="*/ 1705808 h 1716565"/>
              <a:gd name="connsiteX0" fmla="*/ 0 w 4354656"/>
              <a:gd name="connsiteY0" fmla="*/ 1716422 h 1716422"/>
              <a:gd name="connsiteX1" fmla="*/ 840260 w 4354656"/>
              <a:gd name="connsiteY1" fmla="*/ 1666996 h 1716422"/>
              <a:gd name="connsiteX2" fmla="*/ 1235676 w 4354656"/>
              <a:gd name="connsiteY2" fmla="*/ 1419861 h 1716422"/>
              <a:gd name="connsiteX3" fmla="*/ 1524678 w 4354656"/>
              <a:gd name="connsiteY3" fmla="*/ 1073872 h 1716422"/>
              <a:gd name="connsiteX4" fmla="*/ 1843731 w 4354656"/>
              <a:gd name="connsiteY4" fmla="*/ 398312 h 1716422"/>
              <a:gd name="connsiteX5" fmla="*/ 2540349 w 4354656"/>
              <a:gd name="connsiteY5" fmla="*/ 530 h 1716422"/>
              <a:gd name="connsiteX6" fmla="*/ 3097545 w 4354656"/>
              <a:gd name="connsiteY6" fmla="*/ 327795 h 1716422"/>
              <a:gd name="connsiteX7" fmla="*/ 3346167 w 4354656"/>
              <a:gd name="connsiteY7" fmla="*/ 915748 h 1716422"/>
              <a:gd name="connsiteX8" fmla="*/ 3600081 w 4354656"/>
              <a:gd name="connsiteY8" fmla="*/ 1392960 h 1716422"/>
              <a:gd name="connsiteX9" fmla="*/ 3854871 w 4354656"/>
              <a:gd name="connsiteY9" fmla="*/ 1625661 h 1716422"/>
              <a:gd name="connsiteX10" fmla="*/ 4354656 w 4354656"/>
              <a:gd name="connsiteY10" fmla="*/ 1705665 h 1716422"/>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854871 w 4354656"/>
              <a:gd name="connsiteY9" fmla="*/ 1625659 h 1716420"/>
              <a:gd name="connsiteX10" fmla="*/ 4354656 w 4354656"/>
              <a:gd name="connsiteY10" fmla="*/ 1705663 h 1716420"/>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993747 w 4354656"/>
              <a:gd name="connsiteY9" fmla="*/ 1604246 h 1716420"/>
              <a:gd name="connsiteX10" fmla="*/ 4354656 w 4354656"/>
              <a:gd name="connsiteY10" fmla="*/ 1705663 h 1716420"/>
              <a:gd name="connsiteX0" fmla="*/ 0 w 4503452"/>
              <a:gd name="connsiteY0" fmla="*/ 1716420 h 1727076"/>
              <a:gd name="connsiteX1" fmla="*/ 840260 w 4503452"/>
              <a:gd name="connsiteY1" fmla="*/ 1666994 h 1727076"/>
              <a:gd name="connsiteX2" fmla="*/ 1235676 w 4503452"/>
              <a:gd name="connsiteY2" fmla="*/ 1419859 h 1727076"/>
              <a:gd name="connsiteX3" fmla="*/ 1524678 w 4503452"/>
              <a:gd name="connsiteY3" fmla="*/ 1073870 h 1727076"/>
              <a:gd name="connsiteX4" fmla="*/ 1843731 w 4503452"/>
              <a:gd name="connsiteY4" fmla="*/ 398310 h 1727076"/>
              <a:gd name="connsiteX5" fmla="*/ 2540349 w 4503452"/>
              <a:gd name="connsiteY5" fmla="*/ 528 h 1727076"/>
              <a:gd name="connsiteX6" fmla="*/ 3097545 w 4503452"/>
              <a:gd name="connsiteY6" fmla="*/ 327793 h 1727076"/>
              <a:gd name="connsiteX7" fmla="*/ 3375926 w 4503452"/>
              <a:gd name="connsiteY7" fmla="*/ 915747 h 1727076"/>
              <a:gd name="connsiteX8" fmla="*/ 3600081 w 4503452"/>
              <a:gd name="connsiteY8" fmla="*/ 1392958 h 1727076"/>
              <a:gd name="connsiteX9" fmla="*/ 3993747 w 4503452"/>
              <a:gd name="connsiteY9" fmla="*/ 1604246 h 1727076"/>
              <a:gd name="connsiteX10" fmla="*/ 4503452 w 4503452"/>
              <a:gd name="connsiteY10" fmla="*/ 1727076 h 1727076"/>
              <a:gd name="connsiteX0" fmla="*/ 0 w 4503452"/>
              <a:gd name="connsiteY0" fmla="*/ 1715926 h 1726582"/>
              <a:gd name="connsiteX1" fmla="*/ 840260 w 4503452"/>
              <a:gd name="connsiteY1" fmla="*/ 1666500 h 1726582"/>
              <a:gd name="connsiteX2" fmla="*/ 1235676 w 4503452"/>
              <a:gd name="connsiteY2" fmla="*/ 1419365 h 1726582"/>
              <a:gd name="connsiteX3" fmla="*/ 1524678 w 4503452"/>
              <a:gd name="connsiteY3" fmla="*/ 1073376 h 1726582"/>
              <a:gd name="connsiteX4" fmla="*/ 1982608 w 4503452"/>
              <a:gd name="connsiteY4" fmla="*/ 312163 h 1726582"/>
              <a:gd name="connsiteX5" fmla="*/ 2540349 w 4503452"/>
              <a:gd name="connsiteY5" fmla="*/ 34 h 1726582"/>
              <a:gd name="connsiteX6" fmla="*/ 3097545 w 4503452"/>
              <a:gd name="connsiteY6" fmla="*/ 327299 h 1726582"/>
              <a:gd name="connsiteX7" fmla="*/ 3375926 w 4503452"/>
              <a:gd name="connsiteY7" fmla="*/ 915253 h 1726582"/>
              <a:gd name="connsiteX8" fmla="*/ 3600081 w 4503452"/>
              <a:gd name="connsiteY8" fmla="*/ 1392464 h 1726582"/>
              <a:gd name="connsiteX9" fmla="*/ 3993747 w 4503452"/>
              <a:gd name="connsiteY9" fmla="*/ 1603752 h 1726582"/>
              <a:gd name="connsiteX10" fmla="*/ 4503452 w 4503452"/>
              <a:gd name="connsiteY10" fmla="*/ 1726582 h 1726582"/>
              <a:gd name="connsiteX0" fmla="*/ 0 w 4503452"/>
              <a:gd name="connsiteY0" fmla="*/ 1673112 h 1683768"/>
              <a:gd name="connsiteX1" fmla="*/ 840260 w 4503452"/>
              <a:gd name="connsiteY1" fmla="*/ 1623686 h 1683768"/>
              <a:gd name="connsiteX2" fmla="*/ 1235676 w 4503452"/>
              <a:gd name="connsiteY2" fmla="*/ 1376551 h 1683768"/>
              <a:gd name="connsiteX3" fmla="*/ 1524678 w 4503452"/>
              <a:gd name="connsiteY3" fmla="*/ 1030562 h 1683768"/>
              <a:gd name="connsiteX4" fmla="*/ 1982608 w 4503452"/>
              <a:gd name="connsiteY4" fmla="*/ 269349 h 1683768"/>
              <a:gd name="connsiteX5" fmla="*/ 2629627 w 4503452"/>
              <a:gd name="connsiteY5" fmla="*/ 46 h 1683768"/>
              <a:gd name="connsiteX6" fmla="*/ 3097545 w 4503452"/>
              <a:gd name="connsiteY6" fmla="*/ 284485 h 1683768"/>
              <a:gd name="connsiteX7" fmla="*/ 3375926 w 4503452"/>
              <a:gd name="connsiteY7" fmla="*/ 872439 h 1683768"/>
              <a:gd name="connsiteX8" fmla="*/ 3600081 w 4503452"/>
              <a:gd name="connsiteY8" fmla="*/ 1349650 h 1683768"/>
              <a:gd name="connsiteX9" fmla="*/ 3993747 w 4503452"/>
              <a:gd name="connsiteY9" fmla="*/ 1560938 h 1683768"/>
              <a:gd name="connsiteX10" fmla="*/ 4503452 w 4503452"/>
              <a:gd name="connsiteY10" fmla="*/ 1683768 h 1683768"/>
              <a:gd name="connsiteX0" fmla="*/ 0 w 4503452"/>
              <a:gd name="connsiteY0" fmla="*/ 1678612 h 1689268"/>
              <a:gd name="connsiteX1" fmla="*/ 840260 w 4503452"/>
              <a:gd name="connsiteY1" fmla="*/ 1629186 h 1689268"/>
              <a:gd name="connsiteX2" fmla="*/ 1235676 w 4503452"/>
              <a:gd name="connsiteY2" fmla="*/ 1382051 h 1689268"/>
              <a:gd name="connsiteX3" fmla="*/ 1524678 w 4503452"/>
              <a:gd name="connsiteY3" fmla="*/ 1036062 h 1689268"/>
              <a:gd name="connsiteX4" fmla="*/ 1982608 w 4503452"/>
              <a:gd name="connsiteY4" fmla="*/ 274849 h 1689268"/>
              <a:gd name="connsiteX5" fmla="*/ 2629627 w 4503452"/>
              <a:gd name="connsiteY5" fmla="*/ 5546 h 1689268"/>
              <a:gd name="connsiteX6" fmla="*/ 3097545 w 4503452"/>
              <a:gd name="connsiteY6" fmla="*/ 289985 h 1689268"/>
              <a:gd name="connsiteX7" fmla="*/ 3375926 w 4503452"/>
              <a:gd name="connsiteY7" fmla="*/ 877939 h 1689268"/>
              <a:gd name="connsiteX8" fmla="*/ 3600081 w 4503452"/>
              <a:gd name="connsiteY8" fmla="*/ 1355150 h 1689268"/>
              <a:gd name="connsiteX9" fmla="*/ 3993747 w 4503452"/>
              <a:gd name="connsiteY9" fmla="*/ 1566438 h 1689268"/>
              <a:gd name="connsiteX10" fmla="*/ 4503452 w 4503452"/>
              <a:gd name="connsiteY10" fmla="*/ 1689268 h 1689268"/>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3452" h="1685355">
                <a:moveTo>
                  <a:pt x="0" y="1674699"/>
                </a:moveTo>
                <a:cubicBezTo>
                  <a:pt x="286265" y="1664402"/>
                  <a:pt x="634314" y="1674700"/>
                  <a:pt x="840260" y="1625273"/>
                </a:cubicBezTo>
                <a:cubicBezTo>
                  <a:pt x="1046206" y="1575846"/>
                  <a:pt x="1121606" y="1476992"/>
                  <a:pt x="1235676" y="1378138"/>
                </a:cubicBezTo>
                <a:cubicBezTo>
                  <a:pt x="1349746" y="1279284"/>
                  <a:pt x="1400189" y="1216683"/>
                  <a:pt x="1524678" y="1032149"/>
                </a:cubicBezTo>
                <a:cubicBezTo>
                  <a:pt x="1649167" y="847615"/>
                  <a:pt x="1798450" y="442689"/>
                  <a:pt x="1982608" y="270936"/>
                </a:cubicBezTo>
                <a:cubicBezTo>
                  <a:pt x="2166766" y="99183"/>
                  <a:pt x="2435538" y="-15165"/>
                  <a:pt x="2629627" y="1633"/>
                </a:cubicBezTo>
                <a:cubicBezTo>
                  <a:pt x="2823716" y="18431"/>
                  <a:pt x="3032681" y="215621"/>
                  <a:pt x="3147144" y="371725"/>
                </a:cubicBezTo>
                <a:cubicBezTo>
                  <a:pt x="3261607" y="527829"/>
                  <a:pt x="3300437" y="710774"/>
                  <a:pt x="3375926" y="874026"/>
                </a:cubicBezTo>
                <a:cubicBezTo>
                  <a:pt x="3451416" y="1037278"/>
                  <a:pt x="3497111" y="1236487"/>
                  <a:pt x="3600081" y="1351237"/>
                </a:cubicBezTo>
                <a:cubicBezTo>
                  <a:pt x="3703051" y="1465987"/>
                  <a:pt x="3843185" y="1506839"/>
                  <a:pt x="3993747" y="1562525"/>
                </a:cubicBezTo>
                <a:cubicBezTo>
                  <a:pt x="4144309" y="1618211"/>
                  <a:pt x="4296137" y="1669546"/>
                  <a:pt x="4503452" y="1685355"/>
                </a:cubicBezTo>
              </a:path>
            </a:pathLst>
          </a:custGeom>
          <a:solidFill>
            <a:schemeClr val="bg1">
              <a:lumMod val="75000"/>
            </a:schemeClr>
          </a:solidFill>
          <a:ln>
            <a:solidFill>
              <a:schemeClr val="accent1">
                <a:shade val="95000"/>
                <a:satMod val="105000"/>
              </a:schemeClr>
            </a:solidFill>
          </a:ln>
          <a:scene3d>
            <a:camera prst="orthographicFront">
              <a:rot lat="1787754" lon="3164197" rev="2134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Rectangle 161"/>
              <p:cNvSpPr/>
              <p:nvPr/>
            </p:nvSpPr>
            <p:spPr>
              <a:xfrm>
                <a:off x="18965753" y="9922483"/>
                <a:ext cx="4727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𝜌</m:t>
                      </m:r>
                    </m:oMath>
                  </m:oMathPara>
                </a14:m>
                <a:endParaRPr lang="en-US" sz="2800" dirty="0"/>
              </a:p>
            </p:txBody>
          </p:sp>
        </mc:Choice>
        <mc:Fallback xmlns="">
          <p:sp>
            <p:nvSpPr>
              <p:cNvPr id="162" name="Rectangle 161"/>
              <p:cNvSpPr>
                <a:spLocks noRot="1" noChangeAspect="1" noMove="1" noResize="1" noEditPoints="1" noAdjustHandles="1" noChangeArrowheads="1" noChangeShapeType="1" noTextEdit="1"/>
              </p:cNvSpPr>
              <p:nvPr/>
            </p:nvSpPr>
            <p:spPr>
              <a:xfrm>
                <a:off x="18965753" y="9922483"/>
                <a:ext cx="472758" cy="523220"/>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p:cNvSpPr/>
              <p:nvPr/>
            </p:nvSpPr>
            <p:spPr>
              <a:xfrm>
                <a:off x="15165512" y="10972320"/>
                <a:ext cx="293651"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𝑒</m:t>
                      </m:r>
                    </m:oMath>
                  </m:oMathPara>
                </a14:m>
                <a:endParaRPr lang="en-US" sz="3200" dirty="0"/>
              </a:p>
            </p:txBody>
          </p:sp>
        </mc:Choice>
        <mc:Fallback xmlns="">
          <p:sp>
            <p:nvSpPr>
              <p:cNvPr id="164" name="Rectangle 163"/>
              <p:cNvSpPr>
                <a:spLocks noRot="1" noChangeAspect="1" noMove="1" noResize="1" noEditPoints="1" noAdjustHandles="1" noChangeArrowheads="1" noChangeShapeType="1" noTextEdit="1"/>
              </p:cNvSpPr>
              <p:nvPr/>
            </p:nvSpPr>
            <p:spPr>
              <a:xfrm>
                <a:off x="15165512" y="10972320"/>
                <a:ext cx="293651" cy="584775"/>
              </a:xfrm>
              <a:prstGeom prst="rect">
                <a:avLst/>
              </a:prstGeom>
              <a:blipFill rotWithShape="0">
                <a:blip r:embed="rId20"/>
                <a:stretch>
                  <a:fillRect/>
                </a:stretch>
              </a:blipFill>
            </p:spPr>
            <p:txBody>
              <a:bodyPr/>
              <a:lstStyle/>
              <a:p>
                <a:r>
                  <a:rPr lang="en-US">
                    <a:noFill/>
                  </a:rPr>
                  <a:t> </a:t>
                </a:r>
              </a:p>
            </p:txBody>
          </p:sp>
        </mc:Fallback>
      </mc:AlternateContent>
      <p:cxnSp>
        <p:nvCxnSpPr>
          <p:cNvPr id="166" name="Straight Connector 165"/>
          <p:cNvCxnSpPr/>
          <p:nvPr/>
        </p:nvCxnSpPr>
        <p:spPr>
          <a:xfrm flipV="1">
            <a:off x="17061453" y="9059351"/>
            <a:ext cx="0" cy="897491"/>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15642273" y="10499968"/>
            <a:ext cx="0" cy="785664"/>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15650643" y="9030334"/>
            <a:ext cx="1408054" cy="1446302"/>
          </a:xfrm>
          <a:prstGeom prst="straightConnector1">
            <a:avLst/>
          </a:prstGeom>
          <a:ln w="9525">
            <a:solidFill>
              <a:schemeClr val="tx2">
                <a:lumMod val="60000"/>
                <a:lumOff val="4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5" name="TextBox 174"/>
              <p:cNvSpPr txBox="1"/>
              <p:nvPr/>
            </p:nvSpPr>
            <p:spPr>
              <a:xfrm>
                <a:off x="17283486" y="8369071"/>
                <a:ext cx="3061914" cy="1015663"/>
              </a:xfrm>
              <a:prstGeom prst="rect">
                <a:avLst/>
              </a:prstGeom>
              <a:noFill/>
            </p:spPr>
            <p:txBody>
              <a:bodyPr wrap="square" rtlCol="0">
                <a:spAutoFit/>
              </a:bodyPr>
              <a:lstStyle/>
              <a:p>
                <a:pPr algn="ctr"/>
                <a:r>
                  <a:rPr lang="en-US" sz="3000" smtClean="0">
                    <a:latin typeface="Helvetica" panose="020B0604020202020204" pitchFamily="34" charset="0"/>
                    <a:cs typeface="Helvetica" panose="020B0604020202020204" pitchFamily="34" charset="0"/>
                  </a:rPr>
                  <a:t>Slice the joint </a:t>
                </a:r>
                <a:endParaRPr lang="en-US" sz="3000" dirty="0" smtClean="0">
                  <a:latin typeface="Helvetica" panose="020B0604020202020204" pitchFamily="34" charset="0"/>
                  <a:cs typeface="Helvetica" panose="020B0604020202020204" pitchFamily="34" charset="0"/>
                </a:endParaRPr>
              </a:p>
              <a:p>
                <a:pPr algn="ctr"/>
                <a:r>
                  <a:rPr lang="en-US" sz="3000" dirty="0" smtClean="0">
                    <a:latin typeface="Helvetica" panose="020B0604020202020204" pitchFamily="34" charset="0"/>
                    <a:cs typeface="Helvetica" panose="020B0604020202020204" pitchFamily="34" charset="0"/>
                  </a:rPr>
                  <a:t>distribution at </a:t>
                </a:r>
                <a14:m>
                  <m:oMath xmlns:m="http://schemas.openxmlformats.org/officeDocument/2006/math">
                    <m:r>
                      <a:rPr lang="en-US" sz="3000" i="1">
                        <a:latin typeface="Cambria Math" panose="02040503050406030204" pitchFamily="18" charset="0"/>
                      </a:rPr>
                      <m:t>𝑒</m:t>
                    </m:r>
                  </m:oMath>
                </a14:m>
                <a:endParaRPr lang="en-US" sz="3000" dirty="0">
                  <a:latin typeface="Helvetica" panose="020B0604020202020204" pitchFamily="34" charset="0"/>
                  <a:cs typeface="Helvetica" panose="020B0604020202020204" pitchFamily="34" charset="0"/>
                </a:endParaRPr>
              </a:p>
            </p:txBody>
          </p:sp>
        </mc:Choice>
        <mc:Fallback xmlns="">
          <p:sp>
            <p:nvSpPr>
              <p:cNvPr id="175" name="TextBox 174"/>
              <p:cNvSpPr txBox="1">
                <a:spLocks noRot="1" noChangeAspect="1" noMove="1" noResize="1" noEditPoints="1" noAdjustHandles="1" noChangeArrowheads="1" noChangeShapeType="1" noTextEdit="1"/>
              </p:cNvSpPr>
              <p:nvPr/>
            </p:nvSpPr>
            <p:spPr>
              <a:xfrm>
                <a:off x="17283486" y="8369071"/>
                <a:ext cx="3061914" cy="1015663"/>
              </a:xfrm>
              <a:prstGeom prst="rect">
                <a:avLst/>
              </a:prstGeom>
              <a:blipFill rotWithShape="0">
                <a:blip r:embed="rId21"/>
                <a:stretch>
                  <a:fillRect t="-7831" b="-18072"/>
                </a:stretch>
              </a:blipFill>
            </p:spPr>
            <p:txBody>
              <a:bodyPr/>
              <a:lstStyle/>
              <a:p>
                <a:r>
                  <a:rPr lang="en-US">
                    <a:noFill/>
                  </a:rPr>
                  <a:t> </a:t>
                </a:r>
              </a:p>
            </p:txBody>
          </p:sp>
        </mc:Fallback>
      </mc:AlternateContent>
      <p:sp>
        <p:nvSpPr>
          <p:cNvPr id="180" name="Rectangle 179"/>
          <p:cNvSpPr/>
          <p:nvPr/>
        </p:nvSpPr>
        <p:spPr>
          <a:xfrm>
            <a:off x="15810771" y="10095576"/>
            <a:ext cx="226035" cy="1043234"/>
          </a:xfrm>
          <a:prstGeom prst="rect">
            <a:avLst/>
          </a:prstGeom>
          <a:ln>
            <a:noFill/>
          </a:ln>
          <a:scene3d>
            <a:camera prst="orthographicFront">
              <a:rot lat="2100000" lon="1805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6369239" y="10339915"/>
            <a:ext cx="235956" cy="175035"/>
          </a:xfrm>
          <a:prstGeom prst="rect">
            <a:avLst/>
          </a:prstGeom>
          <a:ln>
            <a:noFill/>
          </a:ln>
          <a:scene3d>
            <a:camera prst="orthographicFront">
              <a:rot lat="2100000" lon="1809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6909142" y="9949738"/>
            <a:ext cx="197552" cy="45719"/>
          </a:xfrm>
          <a:prstGeom prst="rect">
            <a:avLst/>
          </a:prstGeom>
          <a:ln>
            <a:noFill/>
          </a:ln>
          <a:scene3d>
            <a:camera prst="orthographicFront">
              <a:rot lat="2100000" lon="1809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7" name="TextBox 186"/>
              <p:cNvSpPr txBox="1"/>
              <p:nvPr/>
            </p:nvSpPr>
            <p:spPr>
              <a:xfrm>
                <a:off x="8438966" y="8455970"/>
                <a:ext cx="2629053" cy="954107"/>
              </a:xfrm>
              <a:prstGeom prst="rect">
                <a:avLst/>
              </a:prstGeom>
              <a:noFill/>
            </p:spPr>
            <p:txBody>
              <a:bodyPr wrap="none" rtlCol="0">
                <a:spAutoFit/>
              </a:bodyPr>
              <a:lstStyle/>
              <a:p>
                <a:r>
                  <a:rPr lang="en-US" sz="5600" dirty="0" smtClean="0">
                    <a:latin typeface="Helvetica" panose="020B0604020202020204" pitchFamily="34" charset="0"/>
                    <a:cs typeface="Helvetica" panose="020B0604020202020204" pitchFamily="34" charset="0"/>
                  </a:rPr>
                  <a:t>eQTL </a:t>
                </a:r>
                <a14:m>
                  <m:oMath xmlns:m="http://schemas.openxmlformats.org/officeDocument/2006/math">
                    <m:r>
                      <a:rPr lang="en-US" sz="5600" b="0" i="1" smtClean="0">
                        <a:latin typeface="Cambria Math" panose="02040503050406030204" pitchFamily="18" charset="0"/>
                      </a:rPr>
                      <m:t>𝑘</m:t>
                    </m:r>
                  </m:oMath>
                </a14:m>
                <a:endParaRPr lang="en-US" sz="5600" dirty="0">
                  <a:latin typeface="Helvetica" panose="020B0604020202020204" pitchFamily="34" charset="0"/>
                  <a:cs typeface="Helvetica" panose="020B0604020202020204" pitchFamily="34" charset="0"/>
                </a:endParaRPr>
              </a:p>
            </p:txBody>
          </p:sp>
        </mc:Choice>
        <mc:Fallback xmlns="">
          <p:sp>
            <p:nvSpPr>
              <p:cNvPr id="187" name="TextBox 186"/>
              <p:cNvSpPr txBox="1">
                <a:spLocks noRot="1" noChangeAspect="1" noMove="1" noResize="1" noEditPoints="1" noAdjustHandles="1" noChangeArrowheads="1" noChangeShapeType="1" noTextEdit="1"/>
              </p:cNvSpPr>
              <p:nvPr/>
            </p:nvSpPr>
            <p:spPr>
              <a:xfrm>
                <a:off x="8438966" y="8455970"/>
                <a:ext cx="2629053" cy="954107"/>
              </a:xfrm>
              <a:prstGeom prst="rect">
                <a:avLst/>
              </a:prstGeom>
              <a:blipFill rotWithShape="0">
                <a:blip r:embed="rId22"/>
                <a:stretch>
                  <a:fillRect l="-12731" t="-17834" b="-38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Rectangle 187"/>
              <p:cNvSpPr/>
              <p:nvPr/>
            </p:nvSpPr>
            <p:spPr>
              <a:xfrm>
                <a:off x="10879917" y="9685753"/>
                <a:ext cx="818173"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600" b="0" i="1" smtClean="0">
                          <a:latin typeface="Cambria Math" panose="02040503050406030204" pitchFamily="18" charset="0"/>
                        </a:rPr>
                        <m:t>𝑉</m:t>
                      </m:r>
                    </m:oMath>
                  </m:oMathPara>
                </a14:m>
                <a:endParaRPr lang="en-US" sz="5600" dirty="0"/>
              </a:p>
            </p:txBody>
          </p:sp>
        </mc:Choice>
        <mc:Fallback xmlns="">
          <p:sp>
            <p:nvSpPr>
              <p:cNvPr id="188" name="Rectangle 187"/>
              <p:cNvSpPr>
                <a:spLocks noRot="1" noChangeAspect="1" noMove="1" noResize="1" noEditPoints="1" noAdjustHandles="1" noChangeArrowheads="1" noChangeShapeType="1" noTextEdit="1"/>
              </p:cNvSpPr>
              <p:nvPr/>
            </p:nvSpPr>
            <p:spPr>
              <a:xfrm>
                <a:off x="10879917" y="9685753"/>
                <a:ext cx="818173" cy="954107"/>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Rectangle 188"/>
              <p:cNvSpPr/>
              <p:nvPr/>
            </p:nvSpPr>
            <p:spPr>
              <a:xfrm>
                <a:off x="7442449" y="9685753"/>
                <a:ext cx="818173"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600" b="0" i="1" smtClean="0">
                          <a:latin typeface="Cambria Math" panose="02040503050406030204" pitchFamily="18" charset="0"/>
                        </a:rPr>
                        <m:t>𝐸</m:t>
                      </m:r>
                    </m:oMath>
                  </m:oMathPara>
                </a14:m>
                <a:endParaRPr lang="en-US" sz="5600" dirty="0"/>
              </a:p>
            </p:txBody>
          </p:sp>
        </mc:Choice>
        <mc:Fallback xmlns="">
          <p:sp>
            <p:nvSpPr>
              <p:cNvPr id="189" name="Rectangle 188"/>
              <p:cNvSpPr>
                <a:spLocks noRot="1" noChangeAspect="1" noMove="1" noResize="1" noEditPoints="1" noAdjustHandles="1" noChangeArrowheads="1" noChangeShapeType="1" noTextEdit="1"/>
              </p:cNvSpPr>
              <p:nvPr/>
            </p:nvSpPr>
            <p:spPr>
              <a:xfrm>
                <a:off x="7442449" y="9685753"/>
                <a:ext cx="818173" cy="954107"/>
              </a:xfrm>
              <a:prstGeom prst="rect">
                <a:avLst/>
              </a:prstGeom>
              <a:blipFill rotWithShape="0">
                <a:blip r:embed="rId24"/>
                <a:stretch>
                  <a:fillRect/>
                </a:stretch>
              </a:blipFill>
            </p:spPr>
            <p:txBody>
              <a:bodyPr/>
              <a:lstStyle/>
              <a:p>
                <a:r>
                  <a:rPr lang="en-US">
                    <a:noFill/>
                  </a:rPr>
                  <a:t> </a:t>
                </a:r>
              </a:p>
            </p:txBody>
          </p:sp>
        </mc:Fallback>
      </mc:AlternateContent>
      <p:cxnSp>
        <p:nvCxnSpPr>
          <p:cNvPr id="191" name="Straight Arrow Connector 190"/>
          <p:cNvCxnSpPr/>
          <p:nvPr/>
        </p:nvCxnSpPr>
        <p:spPr>
          <a:xfrm>
            <a:off x="8247487" y="10210779"/>
            <a:ext cx="2675467" cy="0"/>
          </a:xfrm>
          <a:prstGeom prst="straightConnector1">
            <a:avLst/>
          </a:prstGeom>
          <a:ln w="4762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5" name="TextBox 194"/>
              <p:cNvSpPr txBox="1"/>
              <p:nvPr/>
            </p:nvSpPr>
            <p:spPr>
              <a:xfrm>
                <a:off x="6396255" y="10503015"/>
                <a:ext cx="2747868" cy="1015663"/>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(Expression of </a:t>
                </a:r>
              </a:p>
              <a:p>
                <a:pPr algn="ctr"/>
                <a:r>
                  <a:rPr lang="en-US" sz="3000" dirty="0">
                    <a:latin typeface="Helvetica" panose="020B0604020202020204" pitchFamily="34" charset="0"/>
                    <a:cs typeface="Helvetica" panose="020B0604020202020204" pitchFamily="34" charset="0"/>
                  </a:rPr>
                  <a:t>g</a:t>
                </a:r>
                <a:r>
                  <a:rPr lang="en-US" sz="3000" dirty="0" smtClean="0">
                    <a:latin typeface="Helvetica" panose="020B0604020202020204" pitchFamily="34" charset="0"/>
                    <a:cs typeface="Helvetica" panose="020B0604020202020204" pitchFamily="34" charset="0"/>
                  </a:rPr>
                  <a:t>ene </a:t>
                </a:r>
                <a14:m>
                  <m:oMath xmlns:m="http://schemas.openxmlformats.org/officeDocument/2006/math">
                    <m:r>
                      <a:rPr lang="en-US" sz="3000" i="1">
                        <a:latin typeface="Cambria Math" panose="02040503050406030204" pitchFamily="18" charset="0"/>
                      </a:rPr>
                      <m:t>𝑘</m:t>
                    </m:r>
                    <m:r>
                      <a:rPr lang="en-US" sz="3000" b="0" i="1" smtClean="0">
                        <a:latin typeface="Cambria Math" panose="02040503050406030204" pitchFamily="18" charset="0"/>
                      </a:rPr>
                      <m:t>)</m:t>
                    </m:r>
                  </m:oMath>
                </a14:m>
                <a:endParaRPr lang="en-US" sz="3000" dirty="0">
                  <a:latin typeface="Helvetica" panose="020B0604020202020204" pitchFamily="34" charset="0"/>
                  <a:cs typeface="Helvetica" panose="020B0604020202020204" pitchFamily="34" charset="0"/>
                </a:endParaRPr>
              </a:p>
            </p:txBody>
          </p:sp>
        </mc:Choice>
        <mc:Fallback xmlns="">
          <p:sp>
            <p:nvSpPr>
              <p:cNvPr id="195" name="TextBox 194"/>
              <p:cNvSpPr txBox="1">
                <a:spLocks noRot="1" noChangeAspect="1" noMove="1" noResize="1" noEditPoints="1" noAdjustHandles="1" noChangeArrowheads="1" noChangeShapeType="1" noTextEdit="1"/>
              </p:cNvSpPr>
              <p:nvPr/>
            </p:nvSpPr>
            <p:spPr>
              <a:xfrm>
                <a:off x="6396255" y="10503015"/>
                <a:ext cx="2747868" cy="1015663"/>
              </a:xfrm>
              <a:prstGeom prst="rect">
                <a:avLst/>
              </a:prstGeom>
              <a:blipFill rotWithShape="0">
                <a:blip r:embed="rId25"/>
                <a:stretch>
                  <a:fillRect l="-4656" t="-7784" r="-4656" b="-17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195"/>
              <p:cNvSpPr/>
              <p:nvPr/>
            </p:nvSpPr>
            <p:spPr>
              <a:xfrm>
                <a:off x="9373474" y="9351902"/>
                <a:ext cx="679481"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i="1">
                          <a:latin typeface="Cambria Math" panose="02040503050406030204" pitchFamily="18" charset="0"/>
                          <a:ea typeface="Cambria Math" panose="02040503050406030204" pitchFamily="18" charset="0"/>
                        </a:rPr>
                        <m:t>𝜌</m:t>
                      </m:r>
                    </m:oMath>
                  </m:oMathPara>
                </a14:m>
                <a:endParaRPr lang="en-US" sz="4800" dirty="0"/>
              </a:p>
            </p:txBody>
          </p:sp>
        </mc:Choice>
        <mc:Fallback xmlns="">
          <p:sp>
            <p:nvSpPr>
              <p:cNvPr id="196" name="Rectangle 195"/>
              <p:cNvSpPr>
                <a:spLocks noRot="1" noChangeAspect="1" noMove="1" noResize="1" noEditPoints="1" noAdjustHandles="1" noChangeArrowheads="1" noChangeShapeType="1" noTextEdit="1"/>
              </p:cNvSpPr>
              <p:nvPr/>
            </p:nvSpPr>
            <p:spPr>
              <a:xfrm>
                <a:off x="9373474" y="9351902"/>
                <a:ext cx="679481" cy="830997"/>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9602851" y="10503015"/>
                <a:ext cx="3919727" cy="1477328"/>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(Genotype of variant </a:t>
                </a:r>
              </a:p>
              <a:p>
                <a:pPr algn="ctr"/>
                <a:r>
                  <a:rPr lang="en-US" sz="3000" dirty="0" smtClean="0">
                    <a:latin typeface="Helvetica" panose="020B0604020202020204" pitchFamily="34" charset="0"/>
                    <a:cs typeface="Helvetica" panose="020B0604020202020204" pitchFamily="34" charset="0"/>
                  </a:rPr>
                  <a:t>associated with </a:t>
                </a:r>
              </a:p>
              <a:p>
                <a:pPr algn="ctr"/>
                <a:r>
                  <a:rPr lang="en-US" sz="3000" dirty="0">
                    <a:latin typeface="Helvetica" panose="020B0604020202020204" pitchFamily="34" charset="0"/>
                    <a:cs typeface="Helvetica" panose="020B0604020202020204" pitchFamily="34" charset="0"/>
                  </a:rPr>
                  <a:t>e</a:t>
                </a:r>
                <a:r>
                  <a:rPr lang="en-US" sz="3000" dirty="0" smtClean="0">
                    <a:latin typeface="Helvetica" panose="020B0604020202020204" pitchFamily="34" charset="0"/>
                    <a:cs typeface="Helvetica" panose="020B0604020202020204" pitchFamily="34" charset="0"/>
                  </a:rPr>
                  <a:t>xpression of gene </a:t>
                </a:r>
                <a14:m>
                  <m:oMath xmlns:m="http://schemas.openxmlformats.org/officeDocument/2006/math">
                    <m:r>
                      <a:rPr lang="en-US" sz="3000" i="1">
                        <a:latin typeface="Cambria Math" panose="02040503050406030204" pitchFamily="18" charset="0"/>
                      </a:rPr>
                      <m:t>𝑘</m:t>
                    </m:r>
                    <m:r>
                      <a:rPr lang="en-US" sz="3000" b="0" i="1" smtClean="0">
                        <a:latin typeface="Cambria Math" panose="02040503050406030204" pitchFamily="18" charset="0"/>
                      </a:rPr>
                      <m:t>)</m:t>
                    </m:r>
                  </m:oMath>
                </a14:m>
                <a:endParaRPr lang="en-US" sz="3000" dirty="0">
                  <a:latin typeface="Helvetica" panose="020B0604020202020204" pitchFamily="34" charset="0"/>
                  <a:cs typeface="Helvetica" panose="020B0604020202020204" pitchFamily="34" charset="0"/>
                </a:endParaRPr>
              </a:p>
            </p:txBody>
          </p:sp>
        </mc:Choice>
        <mc:Fallback xmlns="">
          <p:sp>
            <p:nvSpPr>
              <p:cNvPr id="197" name="TextBox 196"/>
              <p:cNvSpPr txBox="1">
                <a:spLocks noRot="1" noChangeAspect="1" noMove="1" noResize="1" noEditPoints="1" noAdjustHandles="1" noChangeArrowheads="1" noChangeShapeType="1" noTextEdit="1"/>
              </p:cNvSpPr>
              <p:nvPr/>
            </p:nvSpPr>
            <p:spPr>
              <a:xfrm>
                <a:off x="9602851" y="10503015"/>
                <a:ext cx="3919727" cy="1477328"/>
              </a:xfrm>
              <a:prstGeom prst="rect">
                <a:avLst/>
              </a:prstGeom>
              <a:blipFill rotWithShape="0">
                <a:blip r:embed="rId27"/>
                <a:stretch>
                  <a:fillRect l="-3110" t="-5372" r="-1400" b="-119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TextBox 210"/>
              <p:cNvSpPr txBox="1"/>
              <p:nvPr/>
            </p:nvSpPr>
            <p:spPr>
              <a:xfrm>
                <a:off x="17784098" y="5129553"/>
                <a:ext cx="2205412" cy="954107"/>
              </a:xfrm>
              <a:prstGeom prst="rect">
                <a:avLst/>
              </a:prstGeom>
              <a:noFill/>
            </p:spPr>
            <p:txBody>
              <a:bodyPr wrap="none" rtlCol="0">
                <a:spAutoFit/>
              </a:bodyPr>
              <a:lstStyle/>
              <a:p>
                <a:pPr algn="ctr"/>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V</m:t>
                        </m:r>
                      </m:e>
                      <m:sub>
                        <m:r>
                          <a:rPr lang="en-US" sz="2800" b="0" i="0" smtClean="0">
                            <a:latin typeface="Cambria Math" panose="02040503050406030204" pitchFamily="18" charset="0"/>
                          </a:rPr>
                          <m:t>2</m:t>
                        </m:r>
                      </m:sub>
                    </m:sSub>
                  </m:oMath>
                </a14:m>
                <a:r>
                  <a:rPr lang="en-US" sz="2800" dirty="0" smtClean="0">
                    <a:latin typeface="Helvetica" panose="020B0604020202020204" pitchFamily="34" charset="0"/>
                    <a:cs typeface="Helvetica" panose="020B0604020202020204" pitchFamily="34" charset="0"/>
                  </a:rPr>
                  <a:t> genotype</a:t>
                </a:r>
              </a:p>
              <a:p>
                <a:pPr algn="ctr"/>
                <a:r>
                  <a:rPr lang="en-US" sz="2800" dirty="0" smtClean="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211" name="TextBox 210"/>
              <p:cNvSpPr txBox="1">
                <a:spLocks noRot="1" noChangeAspect="1" noMove="1" noResize="1" noEditPoints="1" noAdjustHandles="1" noChangeArrowheads="1" noChangeShapeType="1" noTextEdit="1"/>
              </p:cNvSpPr>
              <p:nvPr/>
            </p:nvSpPr>
            <p:spPr>
              <a:xfrm>
                <a:off x="17784098" y="5129553"/>
                <a:ext cx="2205412" cy="954107"/>
              </a:xfrm>
              <a:prstGeom prst="rect">
                <a:avLst/>
              </a:prstGeom>
              <a:blipFill rotWithShape="0">
                <a:blip r:embed="rId28"/>
                <a:stretch>
                  <a:fillRect t="-6369" r="-3315"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TextBox 211"/>
              <p:cNvSpPr txBox="1"/>
              <p:nvPr/>
            </p:nvSpPr>
            <p:spPr>
              <a:xfrm>
                <a:off x="22180252" y="5129553"/>
                <a:ext cx="2205412" cy="954107"/>
              </a:xfrm>
              <a:prstGeom prst="rect">
                <a:avLst/>
              </a:prstGeom>
              <a:noFill/>
            </p:spPr>
            <p:txBody>
              <a:bodyPr wrap="none" rtlCol="0">
                <a:spAutoFit/>
              </a:bodyPr>
              <a:lstStyle/>
              <a:p>
                <a:pPr algn="ctr"/>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V</m:t>
                        </m:r>
                      </m:e>
                      <m:sub>
                        <m:r>
                          <m:rPr>
                            <m:sty m:val="p"/>
                          </m:rPr>
                          <a:rPr lang="en-US" sz="2800" b="0" i="0" smtClean="0">
                            <a:latin typeface="Cambria Math" panose="02040503050406030204" pitchFamily="18" charset="0"/>
                          </a:rPr>
                          <m:t>n</m:t>
                        </m:r>
                      </m:sub>
                    </m:sSub>
                  </m:oMath>
                </a14:m>
                <a:r>
                  <a:rPr lang="en-US" sz="2800" dirty="0" smtClean="0">
                    <a:latin typeface="Helvetica" panose="020B0604020202020204" pitchFamily="34" charset="0"/>
                    <a:cs typeface="Helvetica" panose="020B0604020202020204" pitchFamily="34" charset="0"/>
                  </a:rPr>
                  <a:t> genotype</a:t>
                </a:r>
              </a:p>
              <a:p>
                <a:pPr algn="ctr"/>
                <a:r>
                  <a:rPr lang="en-US" sz="2800" dirty="0" smtClean="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212" name="TextBox 211"/>
              <p:cNvSpPr txBox="1">
                <a:spLocks noRot="1" noChangeAspect="1" noMove="1" noResize="1" noEditPoints="1" noAdjustHandles="1" noChangeArrowheads="1" noChangeShapeType="1" noTextEdit="1"/>
              </p:cNvSpPr>
              <p:nvPr/>
            </p:nvSpPr>
            <p:spPr>
              <a:xfrm>
                <a:off x="22180252" y="5129553"/>
                <a:ext cx="2205412" cy="954107"/>
              </a:xfrm>
              <a:prstGeom prst="rect">
                <a:avLst/>
              </a:prstGeom>
              <a:blipFill rotWithShape="0">
                <a:blip r:embed="rId29"/>
                <a:stretch>
                  <a:fillRect t="-6369" r="-3315" b="-16561"/>
                </a:stretch>
              </a:blipFill>
            </p:spPr>
            <p:txBody>
              <a:bodyPr/>
              <a:lstStyle/>
              <a:p>
                <a:r>
                  <a:rPr lang="en-US">
                    <a:noFill/>
                  </a:rPr>
                  <a:t> </a:t>
                </a:r>
              </a:p>
            </p:txBody>
          </p:sp>
        </mc:Fallback>
      </mc:AlternateContent>
      <p:cxnSp>
        <p:nvCxnSpPr>
          <p:cNvPr id="214" name="Straight Arrow Connector 213"/>
          <p:cNvCxnSpPr/>
          <p:nvPr/>
        </p:nvCxnSpPr>
        <p:spPr>
          <a:xfrm>
            <a:off x="12801600" y="9976315"/>
            <a:ext cx="1708616" cy="0"/>
          </a:xfrm>
          <a:prstGeom prst="straightConnector1">
            <a:avLst/>
          </a:prstGeom>
          <a:ln w="47625">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2012798" y="11631509"/>
            <a:ext cx="1850185" cy="1046440"/>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Compute </a:t>
            </a:r>
          </a:p>
          <a:p>
            <a:pPr algn="ctr"/>
            <a:r>
              <a:rPr lang="en-US" sz="3000" dirty="0">
                <a:latin typeface="Helvetica" panose="020B0604020202020204" pitchFamily="34" charset="0"/>
                <a:cs typeface="Helvetica" panose="020B0604020202020204" pitchFamily="34" charset="0"/>
              </a:rPr>
              <a:t>e</a:t>
            </a:r>
            <a:r>
              <a:rPr lang="en-US" sz="3000" dirty="0" smtClean="0">
                <a:latin typeface="Helvetica" panose="020B0604020202020204" pitchFamily="34" charset="0"/>
                <a:cs typeface="Helvetica" panose="020B0604020202020204" pitchFamily="34" charset="0"/>
              </a:rPr>
              <a:t>ntropy</a:t>
            </a:r>
            <a:endParaRPr lang="en-US" sz="3200" dirty="0">
              <a:latin typeface="Helvetica" panose="020B0604020202020204" pitchFamily="34" charset="0"/>
              <a:cs typeface="Helvetica" panose="020B0604020202020204" pitchFamily="34" charset="0"/>
            </a:endParaRPr>
          </a:p>
        </p:txBody>
      </p:sp>
      <p:cxnSp>
        <p:nvCxnSpPr>
          <p:cNvPr id="122" name="Straight Connector 121"/>
          <p:cNvCxnSpPr/>
          <p:nvPr/>
        </p:nvCxnSpPr>
        <p:spPr>
          <a:xfrm>
            <a:off x="15856085" y="9912484"/>
            <a:ext cx="2456629" cy="18839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5304144" y="10465166"/>
            <a:ext cx="2456629" cy="18839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99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23959680" y="4042652"/>
            <a:ext cx="314283" cy="553998"/>
          </a:xfrm>
          <a:prstGeom prst="rect">
            <a:avLst/>
          </a:prstGeom>
          <a:noFill/>
        </p:spPr>
        <p:txBody>
          <a:bodyPr wrap="square" rtlCol="0">
            <a:spAutoFit/>
          </a:bodyPr>
          <a:lstStyle/>
          <a:p>
            <a:r>
              <a:rPr lang="en-US" sz="3000" dirty="0"/>
              <a:t>2</a:t>
            </a:r>
          </a:p>
        </p:txBody>
      </p:sp>
      <p:sp>
        <p:nvSpPr>
          <p:cNvPr id="132" name="TextBox 131"/>
          <p:cNvSpPr txBox="1"/>
          <p:nvPr/>
        </p:nvSpPr>
        <p:spPr>
          <a:xfrm>
            <a:off x="19087272" y="4037279"/>
            <a:ext cx="314283" cy="553998"/>
          </a:xfrm>
          <a:prstGeom prst="rect">
            <a:avLst/>
          </a:prstGeom>
          <a:noFill/>
        </p:spPr>
        <p:txBody>
          <a:bodyPr wrap="square" rtlCol="0">
            <a:spAutoFit/>
          </a:bodyPr>
          <a:lstStyle/>
          <a:p>
            <a:r>
              <a:rPr lang="en-US" sz="3000" dirty="0"/>
              <a:t>1</a:t>
            </a:r>
          </a:p>
        </p:txBody>
      </p:sp>
      <p:sp>
        <p:nvSpPr>
          <p:cNvPr id="54" name="TextBox 53"/>
          <p:cNvSpPr txBox="1"/>
          <p:nvPr/>
        </p:nvSpPr>
        <p:spPr>
          <a:xfrm>
            <a:off x="15813316" y="4041761"/>
            <a:ext cx="314283" cy="553998"/>
          </a:xfrm>
          <a:prstGeom prst="rect">
            <a:avLst/>
          </a:prstGeom>
          <a:noFill/>
        </p:spPr>
        <p:txBody>
          <a:bodyPr wrap="square" rtlCol="0">
            <a:spAutoFit/>
          </a:bodyPr>
          <a:lstStyle/>
          <a:p>
            <a:r>
              <a:rPr lang="en-US" sz="3000" dirty="0"/>
              <a:t>2</a:t>
            </a:r>
          </a:p>
        </p:txBody>
      </p:sp>
      <p:sp>
        <p:nvSpPr>
          <p:cNvPr id="2" name="Title 1"/>
          <p:cNvSpPr>
            <a:spLocks noGrp="1"/>
          </p:cNvSpPr>
          <p:nvPr>
            <p:ph type="title"/>
          </p:nvPr>
        </p:nvSpPr>
        <p:spPr>
          <a:xfrm>
            <a:off x="0" y="0"/>
            <a:ext cx="1670148" cy="790090"/>
          </a:xfrm>
        </p:spPr>
        <p:txBody>
          <a:bodyPr>
            <a:normAutofit/>
          </a:bodyPr>
          <a:lstStyle/>
          <a:p>
            <a:r>
              <a:rPr lang="en-US" dirty="0" smtClean="0"/>
              <a:t>Fig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45368" y="-918387"/>
                <a:ext cx="7379385" cy="2646948"/>
              </a:xfrm>
            </p:spPr>
            <p:txBody>
              <a:bodyPr anchor="ctr">
                <a:normAutofit fontScale="92500" lnSpcReduction="20000"/>
              </a:bodyPr>
              <a:lstStyle/>
              <a:p>
                <a:pPr marL="0" indent="0">
                  <a:buNone/>
                </a:pPr>
                <a:endParaRPr lang="en-US" sz="9600" dirty="0" smtClean="0"/>
              </a:p>
              <a:p>
                <a:pPr marL="0" indent="0">
                  <a:buNone/>
                </a:pPr>
                <a:r>
                  <a:rPr lang="en-US" sz="6500" i="1" dirty="0" smtClean="0"/>
                  <a:t>ICI</a:t>
                </a:r>
                <a14:m>
                  <m:oMath xmlns:m="http://schemas.openxmlformats.org/officeDocument/2006/math">
                    <m:d>
                      <m:dPr>
                        <m:ctrlPr>
                          <a:rPr lang="en-US" sz="9600" i="1">
                            <a:latin typeface="Cambria Math" panose="02040503050406030204" pitchFamily="18" charset="0"/>
                          </a:rPr>
                        </m:ctrlPr>
                      </m:dPr>
                      <m:e>
                        <m:r>
                          <a:rPr lang="en-US" sz="9600" b="0" i="1">
                            <a:latin typeface="Cambria Math" panose="02040503050406030204" pitchFamily="18" charset="0"/>
                          </a:rPr>
                          <m:t>    </m:t>
                        </m:r>
                        <m:r>
                          <a:rPr lang="en-US" sz="9600" i="1">
                            <a:latin typeface="Cambria Math" panose="02040503050406030204" pitchFamily="18" charset="0"/>
                          </a:rPr>
                          <m:t>        </m:t>
                        </m:r>
                      </m:e>
                    </m:d>
                  </m:oMath>
                </a14:m>
                <a:r>
                  <a:rPr lang="en-US" sz="65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45368" y="-918387"/>
                <a:ext cx="7379385" cy="2646948"/>
              </a:xfrm>
              <a:blipFill rotWithShape="0">
                <a:blip r:embed="rId3"/>
                <a:stretch>
                  <a:fillRect l="-5037" b="-10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87778" y="492345"/>
                <a:ext cx="3379451" cy="1107996"/>
              </a:xfrm>
              <a:prstGeom prst="rect">
                <a:avLst/>
              </a:prstGeom>
              <a:noFill/>
            </p:spPr>
            <p:txBody>
              <a:bodyPr wrap="none" rtlCol="0">
                <a:spAutoFit/>
              </a:bodyPr>
              <a:lstStyle/>
              <a:p>
                <a:pPr algn="ctr"/>
                <a:r>
                  <a:rPr lang="en-US" sz="2200" dirty="0" smtClean="0">
                    <a:latin typeface="Helvetica" panose="020B0604020202020204" pitchFamily="34" charset="0"/>
                    <a:cs typeface="Helvetica" panose="020B0604020202020204" pitchFamily="34" charset="0"/>
                  </a:rPr>
                  <a:t>Individual has variant </a:t>
                </a:r>
              </a:p>
              <a:p>
                <a:pPr algn="ctr"/>
                <a:r>
                  <a:rPr lang="en-US" sz="2200" dirty="0" smtClean="0">
                    <a:latin typeface="Helvetica" panose="020B0604020202020204" pitchFamily="34" charset="0"/>
                    <a:cs typeface="Helvetica" panose="020B0604020202020204" pitchFamily="34" charset="0"/>
                  </a:rPr>
                  <a:t>genotypes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1</m:t>
                        </m:r>
                      </m:sub>
                    </m:sSub>
                  </m:oMath>
                </a14:m>
                <a:r>
                  <a:rPr lang="en-US" sz="2200" dirty="0">
                    <a:latin typeface="Helvetica" panose="020B0604020202020204" pitchFamily="34" charset="0"/>
                    <a:cs typeface="Helvetica" panose="020B0604020202020204" pitchFamily="34" charset="0"/>
                  </a:rPr>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2</m:t>
                        </m:r>
                      </m:sub>
                    </m:sSub>
                  </m:oMath>
                </a14:m>
                <a:r>
                  <a:rPr lang="en-US" sz="2200" dirty="0">
                    <a:latin typeface="Helvetica" panose="020B0604020202020204" pitchFamily="34" charset="0"/>
                    <a:cs typeface="Helvetica" panose="020B0604020202020204" pitchFamily="34" charset="0"/>
                  </a:rPr>
                  <a:t>, …,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𝑛</m:t>
                        </m:r>
                      </m:sub>
                    </m:sSub>
                  </m:oMath>
                </a14:m>
                <a:r>
                  <a:rPr lang="en-US" sz="2200" dirty="0">
                    <a:latin typeface="Helvetica" panose="020B0604020202020204" pitchFamily="34" charset="0"/>
                    <a:cs typeface="Helvetica" panose="020B0604020202020204" pitchFamily="34" charset="0"/>
                  </a:rPr>
                  <a:t> </a:t>
                </a:r>
              </a:p>
              <a:p>
                <a:pPr algn="ctr"/>
                <a:r>
                  <a:rPr lang="en-US" sz="2200" dirty="0">
                    <a:latin typeface="Helvetica" panose="020B0604020202020204" pitchFamily="34" charset="0"/>
                    <a:cs typeface="Helvetica" panose="020B0604020202020204" pitchFamily="34" charset="0"/>
                  </a:rPr>
                  <a:t>for variants </a:t>
                </a:r>
                <a14:m>
                  <m:oMath xmlns:m="http://schemas.openxmlformats.org/officeDocument/2006/math">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V</m:t>
                        </m:r>
                      </m:e>
                      <m:sub>
                        <m:r>
                          <a:rPr lang="en-US" sz="2200" b="0" i="0" smtClean="0">
                            <a:latin typeface="Cambria Math" panose="02040503050406030204" pitchFamily="18" charset="0"/>
                          </a:rPr>
                          <m:t>1</m:t>
                        </m:r>
                      </m:sub>
                    </m:sSub>
                  </m:oMath>
                </a14:m>
                <a:r>
                  <a:rPr lang="en-US" sz="2200" dirty="0" smtClean="0">
                    <a:latin typeface="Helvetica" panose="020B0604020202020204" pitchFamily="34" charset="0"/>
                    <a:cs typeface="Helvetica" panose="020B0604020202020204" pitchFamily="34" charset="0"/>
                  </a:rPr>
                  <a:t>,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a:latin typeface="Cambria Math" panose="02040503050406030204" pitchFamily="18" charset="0"/>
                          </a:rPr>
                          <m:t>1</m:t>
                        </m:r>
                      </m:sub>
                    </m:sSub>
                  </m:oMath>
                </a14:m>
                <a:r>
                  <a:rPr lang="en-US" sz="2200" dirty="0" smtClean="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m:rPr>
                            <m:sty m:val="p"/>
                          </m:rPr>
                          <a:rPr lang="en-US" sz="2200" b="0" i="0" smtClean="0">
                            <a:latin typeface="Cambria Math" panose="02040503050406030204" pitchFamily="18" charset="0"/>
                          </a:rPr>
                          <m:t>n</m:t>
                        </m:r>
                      </m:sub>
                    </m:sSub>
                  </m:oMath>
                </a14:m>
                <a:endParaRPr lang="en-US" sz="2200" dirty="0">
                  <a:latin typeface="Helvetica" panose="020B0604020202020204" pitchFamily="34" charset="0"/>
                  <a:cs typeface="Helvetica"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487778" y="492345"/>
                <a:ext cx="3379451" cy="1107996"/>
              </a:xfrm>
              <a:prstGeom prst="rect">
                <a:avLst/>
              </a:prstGeom>
              <a:blipFill rotWithShape="0">
                <a:blip r:embed="rId4"/>
                <a:stretch>
                  <a:fillRect l="-721" t="-3297" b="-10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486198" y="642110"/>
                <a:ext cx="12078819" cy="1870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900" i="1" smtClean="0">
                              <a:latin typeface="Cambria Math" panose="02040503050406030204" pitchFamily="18" charset="0"/>
                            </a:rPr>
                          </m:ctrlPr>
                        </m:funcPr>
                        <m:fName>
                          <m:sSub>
                            <m:sSubPr>
                              <m:ctrlPr>
                                <a:rPr lang="en-US" sz="2900" b="0" i="1" smtClean="0">
                                  <a:latin typeface="Cambria Math" panose="02040503050406030204" pitchFamily="18" charset="0"/>
                                </a:rPr>
                              </m:ctrlPr>
                            </m:sSubPr>
                            <m:e>
                              <m:r>
                                <m:rPr>
                                  <m:sty m:val="p"/>
                                </m:rPr>
                                <a:rPr lang="en-US" sz="2900">
                                  <a:latin typeface="Cambria Math" panose="02040503050406030204" pitchFamily="18" charset="0"/>
                                </a:rPr>
                                <m:t>log</m:t>
                              </m:r>
                            </m:e>
                            <m:sub>
                              <m:r>
                                <a:rPr lang="en-US" sz="2900" b="0" i="0" smtClean="0">
                                  <a:latin typeface="Cambria Math" panose="02040503050406030204" pitchFamily="18" charset="0"/>
                                </a:rPr>
                                <m:t>2</m:t>
                              </m:r>
                            </m:sub>
                          </m:sSub>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b="0" i="1" smtClean="0">
                                                <a:latin typeface="Cambria Math" panose="02040503050406030204" pitchFamily="18" charset="0"/>
                                              </a:rPr>
                                              <m:t>1</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b="0" i="1" smtClean="0">
                                                <a:latin typeface="Cambria Math" panose="02040503050406030204" pitchFamily="18" charset="0"/>
                                              </a:rPr>
                                              <m:t>1</m:t>
                                            </m:r>
                                          </m:sub>
                                        </m:sSub>
                                        <m:r>
                                          <a:rPr lang="en-US" sz="2900" i="1">
                                            <a:latin typeface="Cambria Math" panose="02040503050406030204" pitchFamily="18" charset="0"/>
                                          </a:rPr>
                                          <m:t>=</m:t>
                                        </m:r>
                                        <m:r>
                                          <a:rPr lang="en-US" sz="2900" b="0" i="1" smtClean="0">
                                            <a:latin typeface="Cambria Math" panose="02040503050406030204" pitchFamily="18" charset="0"/>
                                          </a:rPr>
                                          <m:t>2</m:t>
                                        </m:r>
                                      </m:e>
                                    </m:mr>
                                  </m:m>
                                </m:den>
                              </m:f>
                            </m:e>
                          </m:d>
                        </m:e>
                      </m:func>
                      <m:r>
                        <a:rPr lang="en-US" sz="2900" i="1">
                          <a:latin typeface="Cambria Math" panose="02040503050406030204" pitchFamily="18" charset="0"/>
                        </a:rPr>
                        <m:t>+</m:t>
                      </m:r>
                      <m:func>
                        <m:funcPr>
                          <m:ctrlPr>
                            <a:rPr lang="en-US" sz="2900" i="1">
                              <a:latin typeface="Cambria Math" panose="02040503050406030204" pitchFamily="18" charset="0"/>
                            </a:rPr>
                          </m:ctrlPr>
                        </m:funcPr>
                        <m:fName>
                          <m:sSub>
                            <m:sSubPr>
                              <m:ctrlPr>
                                <a:rPr lang="en-US" sz="2900" b="0" i="1" smtClean="0">
                                  <a:latin typeface="Cambria Math" panose="02040503050406030204" pitchFamily="18" charset="0"/>
                                </a:rPr>
                              </m:ctrlPr>
                            </m:sSubPr>
                            <m:e>
                              <m:r>
                                <m:rPr>
                                  <m:sty m:val="p"/>
                                </m:rPr>
                                <a:rPr lang="en-US" sz="2900">
                                  <a:latin typeface="Cambria Math" panose="02040503050406030204" pitchFamily="18" charset="0"/>
                                </a:rPr>
                                <m:t>log</m:t>
                              </m:r>
                            </m:e>
                            <m:sub>
                              <m:r>
                                <a:rPr lang="en-US" sz="2900" b="0" i="1" smtClean="0">
                                  <a:latin typeface="Cambria Math" panose="02040503050406030204" pitchFamily="18" charset="0"/>
                                </a:rPr>
                                <m:t>2</m:t>
                              </m:r>
                            </m:sub>
                          </m:sSub>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smtClean="0">
                                                <a:latin typeface="Cambria Math" panose="02040503050406030204" pitchFamily="18" charset="0"/>
                                              </a:rPr>
                                            </m:ctrlPr>
                                          </m:sSubPr>
                                          <m:e>
                                            <m:r>
                                              <a:rPr lang="en-US" sz="2900" i="1">
                                                <a:latin typeface="Cambria Math" panose="02040503050406030204" pitchFamily="18" charset="0"/>
                                              </a:rPr>
                                              <m:t>𝑉</m:t>
                                            </m:r>
                                          </m:e>
                                          <m:sub>
                                            <m:r>
                                              <a:rPr lang="en-US" sz="2900" b="0" i="1" smtClean="0">
                                                <a:latin typeface="Cambria Math" panose="02040503050406030204" pitchFamily="18" charset="0"/>
                                              </a:rPr>
                                              <m:t>2</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b="0" i="1" smtClean="0">
                                                <a:latin typeface="Cambria Math" panose="02040503050406030204" pitchFamily="18" charset="0"/>
                                              </a:rPr>
                                              <m:t>2</m:t>
                                            </m:r>
                                          </m:sub>
                                        </m:sSub>
                                        <m:r>
                                          <a:rPr lang="en-US" sz="2900" i="1">
                                            <a:latin typeface="Cambria Math" panose="02040503050406030204" pitchFamily="18" charset="0"/>
                                          </a:rPr>
                                          <m:t>=</m:t>
                                        </m:r>
                                        <m:r>
                                          <a:rPr lang="en-US" sz="2900" b="0" i="1" smtClean="0">
                                            <a:latin typeface="Cambria Math" panose="02040503050406030204" pitchFamily="18" charset="0"/>
                                          </a:rPr>
                                          <m:t>1</m:t>
                                        </m:r>
                                      </m:e>
                                    </m:mr>
                                  </m:m>
                                </m:den>
                              </m:f>
                            </m:e>
                          </m:d>
                        </m:e>
                      </m:func>
                      <m:r>
                        <a:rPr lang="en-US" sz="2900" i="1">
                          <a:latin typeface="Cambria Math" panose="02040503050406030204" pitchFamily="18" charset="0"/>
                        </a:rPr>
                        <m:t>+</m:t>
                      </m:r>
                      <m:func>
                        <m:funcPr>
                          <m:ctrlPr>
                            <a:rPr lang="en-US" sz="2900" i="1">
                              <a:latin typeface="Cambria Math" panose="02040503050406030204" pitchFamily="18" charset="0"/>
                            </a:rPr>
                          </m:ctrlPr>
                        </m:funcPr>
                        <m:fName>
                          <m:r>
                            <a:rPr lang="en-US" sz="2900" i="1">
                              <a:latin typeface="Cambria Math" panose="02040503050406030204" pitchFamily="18" charset="0"/>
                            </a:rPr>
                            <m:t>…+</m:t>
                          </m:r>
                          <m:sSub>
                            <m:sSubPr>
                              <m:ctrlPr>
                                <a:rPr lang="en-US" sz="2900" b="0" i="1" smtClean="0">
                                  <a:latin typeface="Cambria Math" panose="02040503050406030204" pitchFamily="18" charset="0"/>
                                </a:rPr>
                              </m:ctrlPr>
                            </m:sSubPr>
                            <m:e>
                              <m:r>
                                <m:rPr>
                                  <m:sty m:val="p"/>
                                </m:rPr>
                                <a:rPr lang="en-US" sz="2900">
                                  <a:latin typeface="Cambria Math" panose="02040503050406030204" pitchFamily="18" charset="0"/>
                                </a:rPr>
                                <m:t>log</m:t>
                              </m:r>
                            </m:e>
                            <m:sub>
                              <m:r>
                                <a:rPr lang="en-US" sz="2900" b="0" i="0" smtClean="0">
                                  <a:latin typeface="Cambria Math" panose="02040503050406030204" pitchFamily="18" charset="0"/>
                                </a:rPr>
                                <m:t>2</m:t>
                              </m:r>
                            </m:sub>
                          </m:sSub>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b="0" i="1" smtClean="0">
                                                <a:latin typeface="Cambria Math" panose="02040503050406030204" pitchFamily="18" charset="0"/>
                                              </a:rPr>
                                              <m:t>𝑛</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b="0" i="1" smtClean="0">
                                                <a:latin typeface="Cambria Math" panose="02040503050406030204" pitchFamily="18" charset="0"/>
                                              </a:rPr>
                                              <m:t>𝑛</m:t>
                                            </m:r>
                                          </m:sub>
                                        </m:sSub>
                                        <m:r>
                                          <a:rPr lang="en-US" sz="2900" i="1">
                                            <a:latin typeface="Cambria Math" panose="02040503050406030204" pitchFamily="18" charset="0"/>
                                          </a:rPr>
                                          <m:t>=</m:t>
                                        </m:r>
                                        <m:r>
                                          <a:rPr lang="en-US" sz="2900" b="0" i="1" smtClean="0">
                                            <a:latin typeface="Cambria Math" panose="02040503050406030204" pitchFamily="18" charset="0"/>
                                          </a:rPr>
                                          <m:t>2</m:t>
                                        </m:r>
                                      </m:e>
                                    </m:mr>
                                  </m:m>
                                </m:den>
                              </m:f>
                            </m:e>
                          </m:d>
                        </m:e>
                      </m:func>
                    </m:oMath>
                  </m:oMathPara>
                </a14:m>
                <a:endParaRPr lang="en-US" sz="2900" dirty="0">
                  <a:latin typeface="Helvetica" panose="020B0604020202020204" pitchFamily="34" charset="0"/>
                  <a:cs typeface="Helvetica"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486198" y="642110"/>
                <a:ext cx="12078819" cy="1870640"/>
              </a:xfrm>
              <a:prstGeom prst="rect">
                <a:avLst/>
              </a:prstGeom>
              <a:blipFill rotWithShape="0">
                <a:blip r:embed="rId5"/>
                <a:stretch>
                  <a:fillRect/>
                </a:stretch>
              </a:blipFill>
            </p:spPr>
            <p:txBody>
              <a:bodyPr/>
              <a:lstStyle/>
              <a:p>
                <a:r>
                  <a:rPr lang="en-US">
                    <a:noFill/>
                  </a:rPr>
                  <a:t> </a:t>
                </a:r>
              </a:p>
            </p:txBody>
          </p:sp>
        </mc:Fallback>
      </mc:AlternateContent>
      <p:cxnSp>
        <p:nvCxnSpPr>
          <p:cNvPr id="45" name="Straight Arrow Connector 44"/>
          <p:cNvCxnSpPr/>
          <p:nvPr/>
        </p:nvCxnSpPr>
        <p:spPr>
          <a:xfrm flipH="1" flipV="1">
            <a:off x="15669630" y="2563253"/>
            <a:ext cx="268942" cy="753037"/>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9232182" y="2656114"/>
            <a:ext cx="318555" cy="975202"/>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23992109" y="2612571"/>
            <a:ext cx="10215" cy="55580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0206970" y="3042857"/>
            <a:ext cx="583814" cy="784830"/>
          </a:xfrm>
          <a:prstGeom prst="rect">
            <a:avLst/>
          </a:prstGeom>
        </p:spPr>
        <p:txBody>
          <a:bodyPr wrap="none">
            <a:spAutoFit/>
          </a:bodyPr>
          <a:lstStyle/>
          <a:p>
            <a:r>
              <a:rPr lang="en-US" sz="4500" dirty="0"/>
              <a:t>…</a:t>
            </a:r>
          </a:p>
        </p:txBody>
      </p:sp>
      <mc:AlternateContent xmlns:mc="http://schemas.openxmlformats.org/markup-compatibility/2006" xmlns:a14="http://schemas.microsoft.com/office/drawing/2010/main">
        <mc:Choice Requires="a14">
          <p:sp>
            <p:nvSpPr>
              <p:cNvPr id="49" name="TextBox 48"/>
              <p:cNvSpPr txBox="1"/>
              <p:nvPr/>
            </p:nvSpPr>
            <p:spPr>
              <a:xfrm>
                <a:off x="14419141" y="4539003"/>
                <a:ext cx="2145139" cy="954107"/>
              </a:xfrm>
              <a:prstGeom prst="rect">
                <a:avLst/>
              </a:prstGeom>
              <a:noFill/>
            </p:spPr>
            <p:txBody>
              <a:bodyPr wrap="none" rtlCol="0">
                <a:spAutoFit/>
              </a:bodyPr>
              <a:lstStyle/>
              <a:p>
                <a:pPr algn="ct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1</m:t>
                        </m:r>
                      </m:sub>
                    </m:sSub>
                  </m:oMath>
                </a14:m>
                <a:r>
                  <a:rPr lang="en-US" sz="2800" dirty="0" smtClean="0">
                    <a:latin typeface="Helvetica" panose="020B0604020202020204" pitchFamily="34" charset="0"/>
                    <a:cs typeface="Helvetica" panose="020B0604020202020204" pitchFamily="34" charset="0"/>
                  </a:rPr>
                  <a:t> genotype</a:t>
                </a:r>
              </a:p>
              <a:p>
                <a:pPr algn="ctr"/>
                <a:r>
                  <a:rPr lang="en-US" sz="2800" dirty="0" smtClean="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4419141" y="4539003"/>
                <a:ext cx="2145139" cy="954107"/>
              </a:xfrm>
              <a:prstGeom prst="rect">
                <a:avLst/>
              </a:prstGeom>
              <a:blipFill rotWithShape="0">
                <a:blip r:embed="rId6"/>
                <a:stretch>
                  <a:fillRect t="-7051" r="-4830" b="-17308"/>
                </a:stretch>
              </a:blipFill>
            </p:spPr>
            <p:txBody>
              <a:bodyPr/>
              <a:lstStyle/>
              <a:p>
                <a:r>
                  <a:rPr lang="en-US">
                    <a:noFill/>
                  </a:rPr>
                  <a:t> </a:t>
                </a:r>
              </a:p>
            </p:txBody>
          </p:sp>
        </mc:Fallback>
      </mc:AlternateContent>
      <p:sp>
        <p:nvSpPr>
          <p:cNvPr id="52" name="TextBox 51"/>
          <p:cNvSpPr txBox="1"/>
          <p:nvPr/>
        </p:nvSpPr>
        <p:spPr>
          <a:xfrm>
            <a:off x="15042285" y="4041761"/>
            <a:ext cx="314283" cy="553998"/>
          </a:xfrm>
          <a:prstGeom prst="rect">
            <a:avLst/>
          </a:prstGeom>
          <a:noFill/>
        </p:spPr>
        <p:txBody>
          <a:bodyPr wrap="square" rtlCol="0">
            <a:spAutoFit/>
          </a:bodyPr>
          <a:lstStyle/>
          <a:p>
            <a:r>
              <a:rPr lang="en-US" sz="3000" dirty="0"/>
              <a:t>0</a:t>
            </a:r>
          </a:p>
        </p:txBody>
      </p:sp>
      <p:sp>
        <p:nvSpPr>
          <p:cNvPr id="53" name="TextBox 52"/>
          <p:cNvSpPr txBox="1"/>
          <p:nvPr/>
        </p:nvSpPr>
        <p:spPr>
          <a:xfrm>
            <a:off x="15425694" y="4041761"/>
            <a:ext cx="314283" cy="553998"/>
          </a:xfrm>
          <a:prstGeom prst="rect">
            <a:avLst/>
          </a:prstGeom>
          <a:noFill/>
        </p:spPr>
        <p:txBody>
          <a:bodyPr wrap="square" rtlCol="0">
            <a:spAutoFit/>
          </a:bodyPr>
          <a:lstStyle/>
          <a:p>
            <a:r>
              <a:rPr lang="en-US" sz="3000" dirty="0"/>
              <a:t>1</a:t>
            </a:r>
          </a:p>
        </p:txBody>
      </p:sp>
      <p:sp>
        <p:nvSpPr>
          <p:cNvPr id="25" name="Rectangle 24"/>
          <p:cNvSpPr/>
          <p:nvPr/>
        </p:nvSpPr>
        <p:spPr>
          <a:xfrm>
            <a:off x="15080415" y="3847200"/>
            <a:ext cx="242936" cy="241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5458312" y="3193807"/>
            <a:ext cx="242936" cy="876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841121" y="3425072"/>
            <a:ext cx="242936" cy="6451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14893332" y="2840239"/>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4874622" y="4068282"/>
            <a:ext cx="1475042"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13863507" y="3305730"/>
            <a:ext cx="1491883" cy="461665"/>
          </a:xfrm>
          <a:prstGeom prst="rect">
            <a:avLst/>
          </a:prstGeom>
          <a:noFill/>
        </p:spPr>
        <p:txBody>
          <a:bodyPr wrap="none" rtlCol="0">
            <a:spAutoFit/>
          </a:bodyPr>
          <a:lstStyle/>
          <a:p>
            <a:r>
              <a:rPr lang="en-US" sz="2400" dirty="0"/>
              <a:t>Frequency</a:t>
            </a:r>
          </a:p>
        </p:txBody>
      </p:sp>
      <p:cxnSp>
        <p:nvCxnSpPr>
          <p:cNvPr id="67" name="Straight Connector 66"/>
          <p:cNvCxnSpPr>
            <a:endCxn id="27" idx="0"/>
          </p:cNvCxnSpPr>
          <p:nvPr/>
        </p:nvCxnSpPr>
        <p:spPr>
          <a:xfrm flipV="1">
            <a:off x="14877626" y="3425072"/>
            <a:ext cx="1084962" cy="5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3320339" y="9228768"/>
            <a:ext cx="283732" cy="10523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3761696" y="10026435"/>
            <a:ext cx="283732" cy="254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4208790" y="10225711"/>
            <a:ext cx="283732" cy="55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Arrow Connector 145"/>
          <p:cNvCxnSpPr/>
          <p:nvPr/>
        </p:nvCxnSpPr>
        <p:spPr>
          <a:xfrm flipV="1">
            <a:off x="23080692" y="8782899"/>
            <a:ext cx="0" cy="150632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23079987" y="10281151"/>
            <a:ext cx="1722745"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3278201" y="10185129"/>
            <a:ext cx="291081" cy="553998"/>
          </a:xfrm>
          <a:prstGeom prst="rect">
            <a:avLst/>
          </a:prstGeom>
          <a:noFill/>
        </p:spPr>
        <p:txBody>
          <a:bodyPr wrap="square" rtlCol="0">
            <a:spAutoFit/>
          </a:bodyPr>
          <a:lstStyle/>
          <a:p>
            <a:r>
              <a:rPr lang="en-US" sz="3000" dirty="0"/>
              <a:t>0</a:t>
            </a:r>
          </a:p>
        </p:txBody>
      </p:sp>
      <p:sp>
        <p:nvSpPr>
          <p:cNvPr id="150" name="TextBox 149"/>
          <p:cNvSpPr txBox="1"/>
          <p:nvPr/>
        </p:nvSpPr>
        <p:spPr>
          <a:xfrm>
            <a:off x="23725996" y="10185129"/>
            <a:ext cx="283903" cy="553998"/>
          </a:xfrm>
          <a:prstGeom prst="rect">
            <a:avLst/>
          </a:prstGeom>
          <a:noFill/>
        </p:spPr>
        <p:txBody>
          <a:bodyPr wrap="square" rtlCol="0">
            <a:spAutoFit/>
          </a:bodyPr>
          <a:lstStyle/>
          <a:p>
            <a:r>
              <a:rPr lang="en-US" sz="3000" dirty="0"/>
              <a:t>1</a:t>
            </a:r>
          </a:p>
        </p:txBody>
      </p:sp>
      <p:sp>
        <p:nvSpPr>
          <p:cNvPr id="151" name="TextBox 150"/>
          <p:cNvSpPr txBox="1"/>
          <p:nvPr/>
        </p:nvSpPr>
        <p:spPr>
          <a:xfrm>
            <a:off x="24184392" y="10185129"/>
            <a:ext cx="271806" cy="553998"/>
          </a:xfrm>
          <a:prstGeom prst="rect">
            <a:avLst/>
          </a:prstGeom>
          <a:noFill/>
        </p:spPr>
        <p:txBody>
          <a:bodyPr wrap="square" rtlCol="0">
            <a:spAutoFit/>
          </a:bodyPr>
          <a:lstStyle/>
          <a:p>
            <a:r>
              <a:rPr lang="en-US" sz="3000" dirty="0"/>
              <a:t>2</a:t>
            </a:r>
          </a:p>
        </p:txBody>
      </p:sp>
      <p:sp>
        <p:nvSpPr>
          <p:cNvPr id="154" name="TextBox 153"/>
          <p:cNvSpPr txBox="1"/>
          <p:nvPr/>
        </p:nvSpPr>
        <p:spPr>
          <a:xfrm rot="16200000">
            <a:off x="21718063" y="9195451"/>
            <a:ext cx="2078377" cy="553998"/>
          </a:xfrm>
          <a:prstGeom prst="rect">
            <a:avLst/>
          </a:prstGeom>
          <a:noFill/>
        </p:spPr>
        <p:txBody>
          <a:bodyPr wrap="square" rtlCol="0">
            <a:spAutoFit/>
          </a:bodyPr>
          <a:lstStyle/>
          <a:p>
            <a:r>
              <a:rPr lang="en-US" sz="3000" dirty="0">
                <a:latin typeface="Helvetica" panose="020B0604020202020204" pitchFamily="34" charset="0"/>
                <a:cs typeface="Helvetica" panose="020B0604020202020204" pitchFamily="34" charset="0"/>
              </a:rPr>
              <a:t>Frequency</a:t>
            </a:r>
          </a:p>
        </p:txBody>
      </p:sp>
      <mc:AlternateContent xmlns:mc="http://schemas.openxmlformats.org/markup-compatibility/2006" xmlns:a14="http://schemas.microsoft.com/office/drawing/2010/main">
        <mc:Choice Requires="a14">
          <p:sp>
            <p:nvSpPr>
              <p:cNvPr id="169" name="TextBox 168"/>
              <p:cNvSpPr txBox="1"/>
              <p:nvPr/>
            </p:nvSpPr>
            <p:spPr>
              <a:xfrm>
                <a:off x="22129296" y="7465089"/>
                <a:ext cx="4067140" cy="1046440"/>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Conditional distribution</a:t>
                </a:r>
              </a:p>
              <a:p>
                <a:pPr algn="ctr"/>
                <a:r>
                  <a:rPr lang="en-US" sz="3000" dirty="0" smtClean="0">
                    <a:latin typeface="Helvetica" panose="020B0604020202020204" pitchFamily="34" charset="0"/>
                    <a:cs typeface="Helvetica" panose="020B0604020202020204" pitchFamily="34" charset="0"/>
                  </a:rPr>
                  <a:t>of </a:t>
                </a:r>
                <a14:m>
                  <m:oMath xmlns:m="http://schemas.openxmlformats.org/officeDocument/2006/math">
                    <m:sSub>
                      <m:sSubPr>
                        <m:ctrlPr>
                          <a:rPr lang="en-US" sz="3200" b="0" i="1" smtClean="0">
                            <a:latin typeface="Cambria Math" panose="02040503050406030204" pitchFamily="18" charset="0"/>
                          </a:rPr>
                        </m:ctrlPr>
                      </m:sSubPr>
                      <m:e>
                        <m:r>
                          <a:rPr lang="en-US" sz="3200" i="1">
                            <a:latin typeface="Cambria Math" panose="02040503050406030204" pitchFamily="18" charset="0"/>
                          </a:rPr>
                          <m:t>𝑉</m:t>
                        </m:r>
                      </m:e>
                      <m:sub>
                        <m:r>
                          <a:rPr lang="en-US" sz="3200" b="0" i="1" smtClean="0">
                            <a:latin typeface="Cambria Math" panose="02040503050406030204" pitchFamily="18" charset="0"/>
                          </a:rPr>
                          <m:t>1</m:t>
                        </m:r>
                      </m:sub>
                    </m:sSub>
                  </m:oMath>
                </a14:m>
                <a:r>
                  <a:rPr lang="en-US" sz="3200" dirty="0" smtClean="0">
                    <a:latin typeface="Helvetica" panose="020B0604020202020204" pitchFamily="34" charset="0"/>
                    <a:cs typeface="Helvetica" panose="020B0604020202020204" pitchFamily="34" charset="0"/>
                  </a:rPr>
                  <a:t> given </a:t>
                </a:r>
                <a14:m>
                  <m:oMath xmlns:m="http://schemas.openxmlformats.org/officeDocument/2006/math">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E</m:t>
                        </m:r>
                      </m:e>
                      <m:sub>
                        <m:r>
                          <a:rPr lang="en-US" sz="3200" b="0" i="0" smtClean="0">
                            <a:latin typeface="Cambria Math" panose="02040503050406030204" pitchFamily="18" charset="0"/>
                          </a:rPr>
                          <m:t>1</m:t>
                        </m:r>
                      </m:sub>
                    </m:sSub>
                    <m:r>
                      <a:rPr lang="en-US" sz="3200" b="0" i="1" smtClean="0">
                        <a:latin typeface="Cambria Math" panose="02040503050406030204" pitchFamily="18" charset="0"/>
                      </a:rPr>
                      <m:t>=</m:t>
                    </m:r>
                    <m:r>
                      <a:rPr lang="en-US" sz="3200" b="0" i="1" smtClean="0">
                        <a:latin typeface="Cambria Math" panose="02040503050406030204" pitchFamily="18" charset="0"/>
                      </a:rPr>
                      <m:t>𝑒</m:t>
                    </m:r>
                  </m:oMath>
                </a14:m>
                <a:endParaRPr lang="en-US" sz="3200" dirty="0">
                  <a:latin typeface="Helvetica" panose="020B0604020202020204" pitchFamily="34" charset="0"/>
                  <a:cs typeface="Helvetica" panose="020B0604020202020204" pitchFamily="34" charset="0"/>
                </a:endParaRPr>
              </a:p>
            </p:txBody>
          </p:sp>
        </mc:Choice>
        <mc:Fallback xmlns="">
          <p:sp>
            <p:nvSpPr>
              <p:cNvPr id="169" name="TextBox 168"/>
              <p:cNvSpPr txBox="1">
                <a:spLocks noRot="1" noChangeAspect="1" noMove="1" noResize="1" noEditPoints="1" noAdjustHandles="1" noChangeArrowheads="1" noChangeShapeType="1" noTextEdit="1"/>
              </p:cNvSpPr>
              <p:nvPr/>
            </p:nvSpPr>
            <p:spPr>
              <a:xfrm>
                <a:off x="22129296" y="7465089"/>
                <a:ext cx="4067140" cy="1046440"/>
              </a:xfrm>
              <a:prstGeom prst="rect">
                <a:avLst/>
              </a:prstGeom>
              <a:blipFill rotWithShape="0">
                <a:blip r:embed="rId7"/>
                <a:stretch>
                  <a:fillRect l="-3298" t="-7602" r="-3298" b="-187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15727572" y="12599750"/>
                <a:ext cx="7134725" cy="2646948"/>
              </a:xfrm>
              <a:prstGeom prst="rect">
                <a:avLst/>
              </a:prstGeom>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9600" dirty="0"/>
              </a:p>
              <a:p>
                <a:pPr marL="0" indent="0">
                  <a:buNone/>
                </a:pPr>
                <a14:m>
                  <m:oMath xmlns:m="http://schemas.openxmlformats.org/officeDocument/2006/math">
                    <m:r>
                      <a:rPr lang="en-US" sz="9600" i="1">
                        <a:latin typeface="Cambria Math" panose="02040503050406030204" pitchFamily="18" charset="0"/>
                      </a:rPr>
                      <m:t>𝜋</m:t>
                    </m:r>
                    <m:d>
                      <m:dPr>
                        <m:ctrlPr>
                          <a:rPr lang="en-US" sz="9600" i="1">
                            <a:latin typeface="Cambria Math" panose="02040503050406030204" pitchFamily="18" charset="0"/>
                          </a:rPr>
                        </m:ctrlPr>
                      </m:dPr>
                      <m:e>
                        <m:r>
                          <a:rPr lang="en-US" sz="9600" i="1">
                            <a:latin typeface="Cambria Math" panose="02040503050406030204" pitchFamily="18" charset="0"/>
                          </a:rPr>
                          <m:t>         </m:t>
                        </m:r>
                      </m:e>
                    </m:d>
                  </m:oMath>
                </a14:m>
                <a:r>
                  <a:rPr lang="en-US" sz="9000" dirty="0"/>
                  <a:t>=</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15727572" y="12599750"/>
                <a:ext cx="7134725" cy="2646948"/>
              </a:xfrm>
              <a:prstGeom prst="rect">
                <a:avLst/>
              </a:prstGeom>
              <a:blipFill rotWithShape="0">
                <a:blip r:embed="rId8"/>
                <a:stretch>
                  <a:fillRect b="-20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763812" y="14057207"/>
                <a:ext cx="779346"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𝑉</m:t>
                          </m:r>
                        </m:e>
                        <m:sub>
                          <m:r>
                            <a:rPr lang="en-US" sz="5400" b="0" i="1" smtClean="0">
                              <a:latin typeface="Cambria Math" panose="02040503050406030204" pitchFamily="18" charset="0"/>
                            </a:rPr>
                            <m:t>1</m:t>
                          </m:r>
                        </m:sub>
                      </m:sSub>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6763812" y="14057207"/>
                <a:ext cx="779346" cy="923330"/>
              </a:xfrm>
              <a:prstGeom prst="rect">
                <a:avLst/>
              </a:prstGeom>
              <a:blipFill rotWithShape="0">
                <a:blip r:embed="rId9"/>
                <a:stretch>
                  <a:fillRect/>
                </a:stretch>
              </a:blipFill>
            </p:spPr>
            <p:txBody>
              <a:bodyPr/>
              <a:lstStyle/>
              <a:p>
                <a:r>
                  <a:rPr lang="en-US">
                    <a:noFill/>
                  </a:rPr>
                  <a:t> </a:t>
                </a:r>
              </a:p>
            </p:txBody>
          </p:sp>
        </mc:Fallback>
      </mc:AlternateContent>
      <p:cxnSp>
        <p:nvCxnSpPr>
          <p:cNvPr id="13" name="Straight Connector 12"/>
          <p:cNvCxnSpPr/>
          <p:nvPr/>
        </p:nvCxnSpPr>
        <p:spPr>
          <a:xfrm>
            <a:off x="17423263" y="14066317"/>
            <a:ext cx="0" cy="8422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7438912" y="14057207"/>
                <a:ext cx="2181965"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𝐸</m:t>
                          </m:r>
                        </m:e>
                        <m:sub>
                          <m:r>
                            <a:rPr lang="en-US" sz="5400" b="0" i="1" smtClean="0">
                              <a:latin typeface="Cambria Math" panose="02040503050406030204" pitchFamily="18" charset="0"/>
                            </a:rPr>
                            <m:t>1</m:t>
                          </m:r>
                        </m:sub>
                      </m:sSub>
                      <m:r>
                        <a:rPr lang="en-US" sz="5400" b="0" i="1" smtClean="0">
                          <a:latin typeface="Cambria Math" panose="02040503050406030204" pitchFamily="18" charset="0"/>
                        </a:rPr>
                        <m:t>=</m:t>
                      </m:r>
                      <m:r>
                        <a:rPr lang="en-US" sz="5400" i="1">
                          <a:latin typeface="Cambria Math" panose="02040503050406030204" pitchFamily="18" charset="0"/>
                        </a:rPr>
                        <m:t>𝑒</m:t>
                      </m:r>
                    </m:oMath>
                  </m:oMathPara>
                </a14:m>
                <a:endParaRPr lang="en-US" sz="5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7438912" y="14057207"/>
                <a:ext cx="2181965" cy="92333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455192" y="13679812"/>
                <a:ext cx="5623271" cy="1518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8900" i="1" smtClean="0">
                              <a:latin typeface="Cambria Math" panose="02040503050406030204" pitchFamily="18" charset="0"/>
                            </a:rPr>
                          </m:ctrlPr>
                        </m:sSupPr>
                        <m:e>
                          <m:r>
                            <a:rPr lang="en-US" sz="8900" i="1">
                              <a:latin typeface="Cambria Math" panose="02040503050406030204" pitchFamily="18" charset="0"/>
                            </a:rPr>
                            <m:t>𝑒</m:t>
                          </m:r>
                        </m:e>
                        <m:sup>
                          <m:r>
                            <a:rPr lang="en-US" sz="8900" i="1">
                              <a:latin typeface="Cambria Math" panose="02040503050406030204" pitchFamily="18" charset="0"/>
                            </a:rPr>
                            <m:t>−</m:t>
                          </m:r>
                          <m:r>
                            <a:rPr lang="en-US" sz="8900" i="1">
                              <a:latin typeface="Cambria Math" panose="02040503050406030204" pitchFamily="18" charset="0"/>
                            </a:rPr>
                            <m:t>𝐻</m:t>
                          </m:r>
                          <m:r>
                            <a:rPr lang="en-US" sz="8900" i="1" smtClean="0">
                              <a:latin typeface="Cambria Math" panose="02040503050406030204" pitchFamily="18" charset="0"/>
                            </a:rPr>
                            <m:t>(</m:t>
                          </m:r>
                          <m:r>
                            <a:rPr lang="en-US" sz="8900" b="0" i="1" smtClean="0">
                              <a:latin typeface="Cambria Math" panose="02040503050406030204" pitchFamily="18" charset="0"/>
                            </a:rPr>
                            <m:t>   </m:t>
                          </m:r>
                          <m:r>
                            <a:rPr lang="en-US" sz="8900" i="1">
                              <a:latin typeface="Cambria Math" panose="02040503050406030204" pitchFamily="18" charset="0"/>
                            </a:rPr>
                            <m:t>           )</m:t>
                          </m:r>
                        </m:sup>
                      </m:sSup>
                    </m:oMath>
                  </m:oMathPara>
                </a14:m>
                <a:endParaRPr lang="en-US" sz="8900" dirty="0"/>
              </a:p>
            </p:txBody>
          </p:sp>
        </mc:Choice>
        <mc:Fallback xmlns="">
          <p:sp>
            <p:nvSpPr>
              <p:cNvPr id="15" name="Rectangle 14"/>
              <p:cNvSpPr>
                <a:spLocks noRot="1" noChangeAspect="1" noMove="1" noResize="1" noEditPoints="1" noAdjustHandles="1" noChangeArrowheads="1" noChangeShapeType="1" noTextEdit="1"/>
              </p:cNvSpPr>
              <p:nvPr/>
            </p:nvSpPr>
            <p:spPr>
              <a:xfrm>
                <a:off x="20455192" y="13679812"/>
                <a:ext cx="5623271" cy="151894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22984302" y="13772750"/>
                <a:ext cx="458675"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5400" b="0" i="1" smtClean="0">
                              <a:latin typeface="Cambria Math" panose="02040503050406030204" pitchFamily="18" charset="0"/>
                            </a:rPr>
                          </m:ctrlPr>
                        </m:sSubPr>
                        <m:e>
                          <m:r>
                            <a:rPr lang="en-US" sz="5400" b="0" i="1" smtClean="0">
                              <a:latin typeface="Cambria Math" panose="02040503050406030204" pitchFamily="18" charset="0"/>
                            </a:rPr>
                            <m:t>𝑉</m:t>
                          </m:r>
                        </m:e>
                        <m:sub>
                          <m:r>
                            <a:rPr lang="en-US" sz="5400" b="0" i="1" smtClean="0">
                              <a:latin typeface="Cambria Math" panose="02040503050406030204" pitchFamily="18" charset="0"/>
                            </a:rPr>
                            <m:t>1</m:t>
                          </m:r>
                        </m:sub>
                      </m:sSub>
                    </m:oMath>
                  </m:oMathPara>
                </a14:m>
                <a:endParaRPr lang="en-US" sz="5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22984302" y="13772750"/>
                <a:ext cx="458675" cy="923330"/>
              </a:xfrm>
              <a:prstGeom prst="rect">
                <a:avLst/>
              </a:prstGeom>
              <a:blipFill rotWithShape="0">
                <a:blip r:embed="rId12"/>
                <a:stretch>
                  <a:fillRect l="-28947"/>
                </a:stretch>
              </a:blipFill>
            </p:spPr>
            <p:txBody>
              <a:bodyPr/>
              <a:lstStyle/>
              <a:p>
                <a:r>
                  <a:rPr lang="en-US">
                    <a:noFill/>
                  </a:rPr>
                  <a:t> </a:t>
                </a:r>
              </a:p>
            </p:txBody>
          </p:sp>
        </mc:Fallback>
      </mc:AlternateContent>
      <p:cxnSp>
        <p:nvCxnSpPr>
          <p:cNvPr id="89" name="Straight Connector 88"/>
          <p:cNvCxnSpPr/>
          <p:nvPr/>
        </p:nvCxnSpPr>
        <p:spPr>
          <a:xfrm>
            <a:off x="23507916" y="13821533"/>
            <a:ext cx="0" cy="8422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p:cNvSpPr txBox="1"/>
              <p:nvPr/>
            </p:nvSpPr>
            <p:spPr>
              <a:xfrm>
                <a:off x="23601718" y="13788567"/>
                <a:ext cx="2197423"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5400" b="0" i="1" smtClean="0">
                              <a:latin typeface="Cambria Math" panose="02040503050406030204" pitchFamily="18" charset="0"/>
                            </a:rPr>
                          </m:ctrlPr>
                        </m:sSubPr>
                        <m:e>
                          <m:r>
                            <a:rPr lang="en-US" sz="5400" i="1" smtClean="0">
                              <a:latin typeface="Cambria Math" panose="02040503050406030204" pitchFamily="18" charset="0"/>
                            </a:rPr>
                            <m:t>𝐸</m:t>
                          </m:r>
                        </m:e>
                        <m:sub>
                          <m:r>
                            <a:rPr lang="en-US" sz="5400" b="0" i="1" smtClean="0">
                              <a:latin typeface="Cambria Math" panose="02040503050406030204" pitchFamily="18" charset="0"/>
                            </a:rPr>
                            <m:t>1</m:t>
                          </m:r>
                        </m:sub>
                      </m:sSub>
                      <m:r>
                        <a:rPr lang="en-US" sz="5400" i="1">
                          <a:latin typeface="Cambria Math" panose="02040503050406030204" pitchFamily="18" charset="0"/>
                        </a:rPr>
                        <m:t>=</m:t>
                      </m:r>
                      <m:r>
                        <a:rPr lang="en-US" sz="5400" i="1">
                          <a:latin typeface="Cambria Math" panose="02040503050406030204" pitchFamily="18" charset="0"/>
                        </a:rPr>
                        <m:t>𝑒</m:t>
                      </m:r>
                    </m:oMath>
                  </m:oMathPara>
                </a14:m>
                <a:endParaRPr lang="en-US" sz="5400" dirty="0"/>
              </a:p>
            </p:txBody>
          </p:sp>
        </mc:Choice>
        <mc:Fallback xmlns="">
          <p:sp>
            <p:nvSpPr>
              <p:cNvPr id="90" name="TextBox 89"/>
              <p:cNvSpPr txBox="1">
                <a:spLocks noRot="1" noChangeAspect="1" noMove="1" noResize="1" noEditPoints="1" noAdjustHandles="1" noChangeArrowheads="1" noChangeShapeType="1" noTextEdit="1"/>
              </p:cNvSpPr>
              <p:nvPr/>
            </p:nvSpPr>
            <p:spPr>
              <a:xfrm>
                <a:off x="23601718" y="13788567"/>
                <a:ext cx="2197423" cy="923330"/>
              </a:xfrm>
              <a:prstGeom prst="rect">
                <a:avLst/>
              </a:prstGeom>
              <a:blipFill rotWithShape="0">
                <a:blip r:embed="rId13"/>
                <a:stretch>
                  <a:fillRect/>
                </a:stretch>
              </a:blipFill>
            </p:spPr>
            <p:txBody>
              <a:bodyPr/>
              <a:lstStyle/>
              <a:p>
                <a:r>
                  <a:rPr lang="en-US">
                    <a:noFill/>
                  </a:rPr>
                  <a:t> </a:t>
                </a:r>
              </a:p>
            </p:txBody>
          </p:sp>
        </mc:Fallback>
      </mc:AlternateContent>
      <p:sp>
        <p:nvSpPr>
          <p:cNvPr id="171" name="Left Brace 170"/>
          <p:cNvSpPr/>
          <p:nvPr/>
        </p:nvSpPr>
        <p:spPr>
          <a:xfrm rot="16200000" flipH="1">
            <a:off x="23628884" y="11920881"/>
            <a:ext cx="162837" cy="3558034"/>
          </a:xfrm>
          <a:prstGeom prst="leftBrace">
            <a:avLst>
              <a:gd name="adj1" fmla="val 79845"/>
              <a:gd name="adj2" fmla="val 61498"/>
            </a:avLst>
          </a:prstGeom>
          <a:ln w="2222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2" name="Straight Arrow Connector 111"/>
          <p:cNvCxnSpPr/>
          <p:nvPr/>
        </p:nvCxnSpPr>
        <p:spPr>
          <a:xfrm flipV="1">
            <a:off x="15384026" y="9515600"/>
            <a:ext cx="7158308" cy="20372"/>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24120325" y="11050066"/>
            <a:ext cx="0" cy="2605740"/>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3163886" y="10536075"/>
            <a:ext cx="1850186" cy="553998"/>
          </a:xfrm>
          <a:prstGeom prst="rect">
            <a:avLst/>
          </a:prstGeom>
          <a:noFill/>
        </p:spPr>
        <p:txBody>
          <a:bodyPr wrap="none" rtlCol="0">
            <a:spAutoFit/>
          </a:bodyPr>
          <a:lstStyle/>
          <a:p>
            <a:r>
              <a:rPr lang="en-US" sz="3000" dirty="0">
                <a:latin typeface="Helvetica" panose="020B0604020202020204" pitchFamily="34" charset="0"/>
                <a:cs typeface="Helvetica" panose="020B0604020202020204" pitchFamily="34" charset="0"/>
              </a:rPr>
              <a:t>Genotype</a:t>
            </a:r>
          </a:p>
        </p:txBody>
      </p:sp>
      <p:sp>
        <p:nvSpPr>
          <p:cNvPr id="98" name="Rectangle 97"/>
          <p:cNvSpPr/>
          <p:nvPr/>
        </p:nvSpPr>
        <p:spPr>
          <a:xfrm>
            <a:off x="18732632" y="3902531"/>
            <a:ext cx="242936" cy="185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9110529" y="3700352"/>
            <a:ext cx="242936" cy="369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9493338" y="3323564"/>
            <a:ext cx="242936" cy="746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p:nvPr/>
        </p:nvCxnSpPr>
        <p:spPr>
          <a:xfrm flipV="1">
            <a:off x="18545549" y="2840239"/>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8526839" y="4068282"/>
            <a:ext cx="1475042"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rot="16200000">
            <a:off x="17515724" y="3305730"/>
            <a:ext cx="1491883" cy="461665"/>
          </a:xfrm>
          <a:prstGeom prst="rect">
            <a:avLst/>
          </a:prstGeom>
          <a:noFill/>
        </p:spPr>
        <p:txBody>
          <a:bodyPr wrap="none" rtlCol="0">
            <a:spAutoFit/>
          </a:bodyPr>
          <a:lstStyle/>
          <a:p>
            <a:r>
              <a:rPr lang="en-US" sz="2400" dirty="0"/>
              <a:t>Frequency</a:t>
            </a:r>
          </a:p>
        </p:txBody>
      </p:sp>
      <p:cxnSp>
        <p:nvCxnSpPr>
          <p:cNvPr id="105" name="Straight Connector 104"/>
          <p:cNvCxnSpPr>
            <a:endCxn id="99" idx="0"/>
          </p:cNvCxnSpPr>
          <p:nvPr/>
        </p:nvCxnSpPr>
        <p:spPr>
          <a:xfrm>
            <a:off x="18555211" y="3700352"/>
            <a:ext cx="6767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8703863" y="4037279"/>
            <a:ext cx="314283" cy="553998"/>
          </a:xfrm>
          <a:prstGeom prst="rect">
            <a:avLst/>
          </a:prstGeom>
          <a:noFill/>
        </p:spPr>
        <p:txBody>
          <a:bodyPr wrap="square" rtlCol="0">
            <a:spAutoFit/>
          </a:bodyPr>
          <a:lstStyle/>
          <a:p>
            <a:r>
              <a:rPr lang="en-US" sz="3000" dirty="0"/>
              <a:t>0</a:t>
            </a:r>
          </a:p>
        </p:txBody>
      </p:sp>
      <p:sp>
        <p:nvSpPr>
          <p:cNvPr id="133" name="TextBox 132"/>
          <p:cNvSpPr txBox="1"/>
          <p:nvPr/>
        </p:nvSpPr>
        <p:spPr>
          <a:xfrm>
            <a:off x="19474894" y="4037279"/>
            <a:ext cx="314283" cy="553998"/>
          </a:xfrm>
          <a:prstGeom prst="rect">
            <a:avLst/>
          </a:prstGeom>
          <a:noFill/>
        </p:spPr>
        <p:txBody>
          <a:bodyPr wrap="square" rtlCol="0">
            <a:spAutoFit/>
          </a:bodyPr>
          <a:lstStyle/>
          <a:p>
            <a:r>
              <a:rPr lang="en-US" sz="3000" dirty="0"/>
              <a:t>2</a:t>
            </a:r>
          </a:p>
        </p:txBody>
      </p:sp>
      <p:sp>
        <p:nvSpPr>
          <p:cNvPr id="120" name="Rectangle 119"/>
          <p:cNvSpPr/>
          <p:nvPr/>
        </p:nvSpPr>
        <p:spPr>
          <a:xfrm>
            <a:off x="23214834" y="3716188"/>
            <a:ext cx="242936" cy="3720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3592731" y="3899067"/>
            <a:ext cx="242936" cy="171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3975540" y="3312328"/>
            <a:ext cx="242936" cy="757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Arrow Connector 124"/>
          <p:cNvCxnSpPr/>
          <p:nvPr/>
        </p:nvCxnSpPr>
        <p:spPr>
          <a:xfrm flipV="1">
            <a:off x="23027751" y="2840239"/>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3009041" y="4068282"/>
            <a:ext cx="1475042"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rot="16200000">
            <a:off x="21997926" y="3305730"/>
            <a:ext cx="1491883" cy="461665"/>
          </a:xfrm>
          <a:prstGeom prst="rect">
            <a:avLst/>
          </a:prstGeom>
          <a:noFill/>
        </p:spPr>
        <p:txBody>
          <a:bodyPr wrap="none" rtlCol="0">
            <a:spAutoFit/>
          </a:bodyPr>
          <a:lstStyle/>
          <a:p>
            <a:r>
              <a:rPr lang="en-US" sz="2400" dirty="0"/>
              <a:t>Frequency</a:t>
            </a:r>
          </a:p>
        </p:txBody>
      </p:sp>
      <p:cxnSp>
        <p:nvCxnSpPr>
          <p:cNvPr id="130" name="Straight Connector 129"/>
          <p:cNvCxnSpPr>
            <a:endCxn id="120" idx="0"/>
          </p:cNvCxnSpPr>
          <p:nvPr/>
        </p:nvCxnSpPr>
        <p:spPr>
          <a:xfrm flipV="1">
            <a:off x="23012045" y="3716188"/>
            <a:ext cx="324257" cy="2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3188649" y="4042652"/>
            <a:ext cx="314283" cy="553998"/>
          </a:xfrm>
          <a:prstGeom prst="rect">
            <a:avLst/>
          </a:prstGeom>
          <a:noFill/>
        </p:spPr>
        <p:txBody>
          <a:bodyPr wrap="square" rtlCol="0">
            <a:spAutoFit/>
          </a:bodyPr>
          <a:lstStyle/>
          <a:p>
            <a:r>
              <a:rPr lang="en-US" sz="3000" dirty="0"/>
              <a:t>0</a:t>
            </a:r>
          </a:p>
        </p:txBody>
      </p:sp>
      <p:sp>
        <p:nvSpPr>
          <p:cNvPr id="135" name="TextBox 134"/>
          <p:cNvSpPr txBox="1"/>
          <p:nvPr/>
        </p:nvSpPr>
        <p:spPr>
          <a:xfrm>
            <a:off x="23572058" y="4042652"/>
            <a:ext cx="314283" cy="553998"/>
          </a:xfrm>
          <a:prstGeom prst="rect">
            <a:avLst/>
          </a:prstGeom>
          <a:noFill/>
        </p:spPr>
        <p:txBody>
          <a:bodyPr wrap="square" rtlCol="0">
            <a:spAutoFit/>
          </a:bodyPr>
          <a:lstStyle/>
          <a:p>
            <a:r>
              <a:rPr lang="en-US" sz="3000" dirty="0"/>
              <a:t>1</a:t>
            </a:r>
          </a:p>
        </p:txBody>
      </p:sp>
      <mc:AlternateContent xmlns:mc="http://schemas.openxmlformats.org/markup-compatibility/2006" xmlns:a14="http://schemas.microsoft.com/office/drawing/2010/main">
        <mc:Choice Requires="a14">
          <p:sp>
            <p:nvSpPr>
              <p:cNvPr id="175" name="TextBox 174"/>
              <p:cNvSpPr txBox="1"/>
              <p:nvPr/>
            </p:nvSpPr>
            <p:spPr>
              <a:xfrm>
                <a:off x="18208770" y="8521469"/>
                <a:ext cx="3061914" cy="1015663"/>
              </a:xfrm>
              <a:prstGeom prst="rect">
                <a:avLst/>
              </a:prstGeom>
              <a:noFill/>
            </p:spPr>
            <p:txBody>
              <a:bodyPr wrap="square" rtlCol="0">
                <a:spAutoFit/>
              </a:bodyPr>
              <a:lstStyle/>
              <a:p>
                <a:pPr algn="ctr"/>
                <a:r>
                  <a:rPr lang="en-US" sz="3000" dirty="0" smtClean="0">
                    <a:latin typeface="Helvetica" panose="020B0604020202020204" pitchFamily="34" charset="0"/>
                    <a:cs typeface="Helvetica" panose="020B0604020202020204" pitchFamily="34" charset="0"/>
                  </a:rPr>
                  <a:t>Slice the joint </a:t>
                </a:r>
              </a:p>
              <a:p>
                <a:pPr algn="ctr"/>
                <a:r>
                  <a:rPr lang="en-US" sz="3000" dirty="0" smtClean="0">
                    <a:latin typeface="Helvetica" panose="020B0604020202020204" pitchFamily="34" charset="0"/>
                    <a:cs typeface="Helvetica" panose="020B0604020202020204" pitchFamily="34" charset="0"/>
                  </a:rPr>
                  <a:t>distribution at </a:t>
                </a:r>
                <a14:m>
                  <m:oMath xmlns:m="http://schemas.openxmlformats.org/officeDocument/2006/math">
                    <m:r>
                      <a:rPr lang="en-US" sz="3000" i="1">
                        <a:latin typeface="Cambria Math" panose="02040503050406030204" pitchFamily="18" charset="0"/>
                      </a:rPr>
                      <m:t>𝑒</m:t>
                    </m:r>
                  </m:oMath>
                </a14:m>
                <a:endParaRPr lang="en-US" sz="3000" dirty="0">
                  <a:latin typeface="Helvetica" panose="020B0604020202020204" pitchFamily="34" charset="0"/>
                  <a:cs typeface="Helvetica" panose="020B0604020202020204" pitchFamily="34" charset="0"/>
                </a:endParaRPr>
              </a:p>
            </p:txBody>
          </p:sp>
        </mc:Choice>
        <mc:Fallback xmlns="">
          <p:sp>
            <p:nvSpPr>
              <p:cNvPr id="175" name="TextBox 174"/>
              <p:cNvSpPr txBox="1">
                <a:spLocks noRot="1" noChangeAspect="1" noMove="1" noResize="1" noEditPoints="1" noAdjustHandles="1" noChangeArrowheads="1" noChangeShapeType="1" noTextEdit="1"/>
              </p:cNvSpPr>
              <p:nvPr/>
            </p:nvSpPr>
            <p:spPr>
              <a:xfrm>
                <a:off x="18208770" y="8521469"/>
                <a:ext cx="3061914" cy="1015663"/>
              </a:xfrm>
              <a:prstGeom prst="rect">
                <a:avLst/>
              </a:prstGeom>
              <a:blipFill rotWithShape="0">
                <a:blip r:embed="rId14"/>
                <a:stretch>
                  <a:fillRect t="-7831" b="-18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 name="TextBox 186"/>
              <p:cNvSpPr txBox="1"/>
              <p:nvPr/>
            </p:nvSpPr>
            <p:spPr>
              <a:xfrm>
                <a:off x="5961567" y="8097364"/>
                <a:ext cx="2549672" cy="954107"/>
              </a:xfrm>
              <a:prstGeom prst="rect">
                <a:avLst/>
              </a:prstGeom>
              <a:noFill/>
            </p:spPr>
            <p:txBody>
              <a:bodyPr wrap="none" rtlCol="0">
                <a:spAutoFit/>
              </a:bodyPr>
              <a:lstStyle/>
              <a:p>
                <a:r>
                  <a:rPr lang="en-US" sz="5600" dirty="0" smtClean="0">
                    <a:latin typeface="Helvetica" panose="020B0604020202020204" pitchFamily="34" charset="0"/>
                    <a:cs typeface="Helvetica" panose="020B0604020202020204" pitchFamily="34" charset="0"/>
                  </a:rPr>
                  <a:t>eQTL </a:t>
                </a:r>
                <a14:m>
                  <m:oMath xmlns:m="http://schemas.openxmlformats.org/officeDocument/2006/math">
                    <m:r>
                      <a:rPr lang="en-US" sz="5600" b="0" i="1" smtClean="0">
                        <a:latin typeface="Cambria Math" panose="02040503050406030204" pitchFamily="18" charset="0"/>
                        <a:cs typeface="Helvetica" panose="020B0604020202020204" pitchFamily="34" charset="0"/>
                      </a:rPr>
                      <m:t>1</m:t>
                    </m:r>
                  </m:oMath>
                </a14:m>
                <a:endParaRPr lang="en-US" sz="5600" dirty="0">
                  <a:latin typeface="Helvetica" panose="020B0604020202020204" pitchFamily="34" charset="0"/>
                  <a:cs typeface="Helvetica" panose="020B0604020202020204" pitchFamily="34" charset="0"/>
                </a:endParaRPr>
              </a:p>
            </p:txBody>
          </p:sp>
        </mc:Choice>
        <mc:Fallback xmlns="">
          <p:sp>
            <p:nvSpPr>
              <p:cNvPr id="187" name="TextBox 186"/>
              <p:cNvSpPr txBox="1">
                <a:spLocks noRot="1" noChangeAspect="1" noMove="1" noResize="1" noEditPoints="1" noAdjustHandles="1" noChangeArrowheads="1" noChangeShapeType="1" noTextEdit="1"/>
              </p:cNvSpPr>
              <p:nvPr/>
            </p:nvSpPr>
            <p:spPr>
              <a:xfrm>
                <a:off x="5961567" y="8097364"/>
                <a:ext cx="2549672" cy="954107"/>
              </a:xfrm>
              <a:prstGeom prst="rect">
                <a:avLst/>
              </a:prstGeom>
              <a:blipFill rotWithShape="0">
                <a:blip r:embed="rId15"/>
                <a:stretch>
                  <a:fillRect l="-13397" t="-17834" b="-38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Rectangle 187"/>
              <p:cNvSpPr/>
              <p:nvPr/>
            </p:nvSpPr>
            <p:spPr>
              <a:xfrm>
                <a:off x="8402518" y="9327147"/>
                <a:ext cx="1016239"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5600" b="0" i="1" smtClean="0">
                              <a:latin typeface="Cambria Math" panose="02040503050406030204" pitchFamily="18" charset="0"/>
                            </a:rPr>
                          </m:ctrlPr>
                        </m:sSubPr>
                        <m:e>
                          <m:r>
                            <a:rPr lang="en-US" sz="5600" b="0" i="1" smtClean="0">
                              <a:latin typeface="Cambria Math" panose="02040503050406030204" pitchFamily="18" charset="0"/>
                            </a:rPr>
                            <m:t>𝑉</m:t>
                          </m:r>
                        </m:e>
                        <m:sub>
                          <m:r>
                            <a:rPr lang="en-US" sz="5600" b="0" i="1" smtClean="0">
                              <a:latin typeface="Cambria Math" panose="02040503050406030204" pitchFamily="18" charset="0"/>
                            </a:rPr>
                            <m:t>1</m:t>
                          </m:r>
                        </m:sub>
                      </m:sSub>
                    </m:oMath>
                  </m:oMathPara>
                </a14:m>
                <a:endParaRPr lang="en-US" sz="5600" dirty="0"/>
              </a:p>
            </p:txBody>
          </p:sp>
        </mc:Choice>
        <mc:Fallback xmlns="">
          <p:sp>
            <p:nvSpPr>
              <p:cNvPr id="188" name="Rectangle 187"/>
              <p:cNvSpPr>
                <a:spLocks noRot="1" noChangeAspect="1" noMove="1" noResize="1" noEditPoints="1" noAdjustHandles="1" noChangeArrowheads="1" noChangeShapeType="1" noTextEdit="1"/>
              </p:cNvSpPr>
              <p:nvPr/>
            </p:nvSpPr>
            <p:spPr>
              <a:xfrm>
                <a:off x="8402518" y="9327147"/>
                <a:ext cx="1016239" cy="954107"/>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Rectangle 188"/>
              <p:cNvSpPr/>
              <p:nvPr/>
            </p:nvSpPr>
            <p:spPr>
              <a:xfrm>
                <a:off x="4965050" y="9327147"/>
                <a:ext cx="1072986"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5600" b="0" i="1" smtClean="0">
                              <a:latin typeface="Cambria Math" panose="02040503050406030204" pitchFamily="18" charset="0"/>
                            </a:rPr>
                          </m:ctrlPr>
                        </m:sSubPr>
                        <m:e>
                          <m:r>
                            <a:rPr lang="en-US" sz="5600" b="0" i="1" smtClean="0">
                              <a:latin typeface="Cambria Math" panose="02040503050406030204" pitchFamily="18" charset="0"/>
                            </a:rPr>
                            <m:t>𝐸</m:t>
                          </m:r>
                        </m:e>
                        <m:sub>
                          <m:r>
                            <a:rPr lang="en-US" sz="5600" b="0" i="1" smtClean="0">
                              <a:latin typeface="Cambria Math" panose="02040503050406030204" pitchFamily="18" charset="0"/>
                            </a:rPr>
                            <m:t>1</m:t>
                          </m:r>
                        </m:sub>
                      </m:sSub>
                    </m:oMath>
                  </m:oMathPara>
                </a14:m>
                <a:endParaRPr lang="en-US" sz="5600" dirty="0"/>
              </a:p>
            </p:txBody>
          </p:sp>
        </mc:Choice>
        <mc:Fallback xmlns="">
          <p:sp>
            <p:nvSpPr>
              <p:cNvPr id="189" name="Rectangle 188"/>
              <p:cNvSpPr>
                <a:spLocks noRot="1" noChangeAspect="1" noMove="1" noResize="1" noEditPoints="1" noAdjustHandles="1" noChangeArrowheads="1" noChangeShapeType="1" noTextEdit="1"/>
              </p:cNvSpPr>
              <p:nvPr/>
            </p:nvSpPr>
            <p:spPr>
              <a:xfrm>
                <a:off x="4965050" y="9327147"/>
                <a:ext cx="1072986" cy="954107"/>
              </a:xfrm>
              <a:prstGeom prst="rect">
                <a:avLst/>
              </a:prstGeom>
              <a:blipFill rotWithShape="0">
                <a:blip r:embed="rId17"/>
                <a:stretch>
                  <a:fillRect/>
                </a:stretch>
              </a:blipFill>
            </p:spPr>
            <p:txBody>
              <a:bodyPr/>
              <a:lstStyle/>
              <a:p>
                <a:r>
                  <a:rPr lang="en-US">
                    <a:noFill/>
                  </a:rPr>
                  <a:t> </a:t>
                </a:r>
              </a:p>
            </p:txBody>
          </p:sp>
        </mc:Fallback>
      </mc:AlternateContent>
      <p:cxnSp>
        <p:nvCxnSpPr>
          <p:cNvPr id="191" name="Straight Arrow Connector 190"/>
          <p:cNvCxnSpPr/>
          <p:nvPr/>
        </p:nvCxnSpPr>
        <p:spPr>
          <a:xfrm>
            <a:off x="5770088" y="9852173"/>
            <a:ext cx="2675467" cy="0"/>
          </a:xfrm>
          <a:prstGeom prst="straightConnector1">
            <a:avLst/>
          </a:prstGeom>
          <a:ln w="4762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5" name="TextBox 194"/>
              <p:cNvSpPr txBox="1"/>
              <p:nvPr/>
            </p:nvSpPr>
            <p:spPr>
              <a:xfrm>
                <a:off x="3918856" y="10144409"/>
                <a:ext cx="2747868" cy="1015663"/>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(Expression of </a:t>
                </a:r>
              </a:p>
              <a:p>
                <a:pPr algn="ctr"/>
                <a:r>
                  <a:rPr lang="en-US" sz="3000" dirty="0">
                    <a:latin typeface="Helvetica" panose="020B0604020202020204" pitchFamily="34" charset="0"/>
                    <a:cs typeface="Helvetica" panose="020B0604020202020204" pitchFamily="34" charset="0"/>
                  </a:rPr>
                  <a:t>g</a:t>
                </a:r>
                <a:r>
                  <a:rPr lang="en-US" sz="3000" dirty="0" smtClean="0">
                    <a:latin typeface="Helvetica" panose="020B0604020202020204" pitchFamily="34" charset="0"/>
                    <a:cs typeface="Helvetica" panose="020B0604020202020204" pitchFamily="34" charset="0"/>
                  </a:rPr>
                  <a:t>ene </a:t>
                </a:r>
                <a14:m>
                  <m:oMath xmlns:m="http://schemas.openxmlformats.org/officeDocument/2006/math">
                    <m:r>
                      <a:rPr lang="en-US" sz="3000" i="1">
                        <a:latin typeface="Cambria Math" panose="02040503050406030204" pitchFamily="18" charset="0"/>
                      </a:rPr>
                      <m:t>𝑘</m:t>
                    </m:r>
                    <m:r>
                      <a:rPr lang="en-US" sz="3000" b="0" i="1" smtClean="0">
                        <a:latin typeface="Cambria Math" panose="02040503050406030204" pitchFamily="18" charset="0"/>
                      </a:rPr>
                      <m:t>)</m:t>
                    </m:r>
                  </m:oMath>
                </a14:m>
                <a:endParaRPr lang="en-US" sz="3000" dirty="0">
                  <a:latin typeface="Helvetica" panose="020B0604020202020204" pitchFamily="34" charset="0"/>
                  <a:cs typeface="Helvetica" panose="020B0604020202020204" pitchFamily="34" charset="0"/>
                </a:endParaRPr>
              </a:p>
            </p:txBody>
          </p:sp>
        </mc:Choice>
        <mc:Fallback xmlns="">
          <p:sp>
            <p:nvSpPr>
              <p:cNvPr id="195" name="TextBox 194"/>
              <p:cNvSpPr txBox="1">
                <a:spLocks noRot="1" noChangeAspect="1" noMove="1" noResize="1" noEditPoints="1" noAdjustHandles="1" noChangeArrowheads="1" noChangeShapeType="1" noTextEdit="1"/>
              </p:cNvSpPr>
              <p:nvPr/>
            </p:nvSpPr>
            <p:spPr>
              <a:xfrm>
                <a:off x="3918856" y="10144409"/>
                <a:ext cx="2747868" cy="1015663"/>
              </a:xfrm>
              <a:prstGeom prst="rect">
                <a:avLst/>
              </a:prstGeom>
              <a:blipFill rotWithShape="0">
                <a:blip r:embed="rId18"/>
                <a:stretch>
                  <a:fillRect l="-4878" t="-7784" r="-4435" b="-17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195"/>
              <p:cNvSpPr/>
              <p:nvPr/>
            </p:nvSpPr>
            <p:spPr>
              <a:xfrm>
                <a:off x="6896075" y="8993296"/>
                <a:ext cx="679481"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i="1">
                          <a:latin typeface="Cambria Math" panose="02040503050406030204" pitchFamily="18" charset="0"/>
                          <a:ea typeface="Cambria Math" panose="02040503050406030204" pitchFamily="18" charset="0"/>
                        </a:rPr>
                        <m:t>𝜌</m:t>
                      </m:r>
                    </m:oMath>
                  </m:oMathPara>
                </a14:m>
                <a:endParaRPr lang="en-US" sz="4800" dirty="0"/>
              </a:p>
            </p:txBody>
          </p:sp>
        </mc:Choice>
        <mc:Fallback xmlns="">
          <p:sp>
            <p:nvSpPr>
              <p:cNvPr id="196" name="Rectangle 195"/>
              <p:cNvSpPr>
                <a:spLocks noRot="1" noChangeAspect="1" noMove="1" noResize="1" noEditPoints="1" noAdjustHandles="1" noChangeArrowheads="1" noChangeShapeType="1" noTextEdit="1"/>
              </p:cNvSpPr>
              <p:nvPr/>
            </p:nvSpPr>
            <p:spPr>
              <a:xfrm>
                <a:off x="6896075" y="8993296"/>
                <a:ext cx="679481" cy="830997"/>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7125452" y="10144409"/>
                <a:ext cx="3919727" cy="1477328"/>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(Genotype of variant </a:t>
                </a:r>
              </a:p>
              <a:p>
                <a:pPr algn="ctr"/>
                <a:r>
                  <a:rPr lang="en-US" sz="3000" dirty="0" smtClean="0">
                    <a:latin typeface="Helvetica" panose="020B0604020202020204" pitchFamily="34" charset="0"/>
                    <a:cs typeface="Helvetica" panose="020B0604020202020204" pitchFamily="34" charset="0"/>
                  </a:rPr>
                  <a:t>associated with </a:t>
                </a:r>
              </a:p>
              <a:p>
                <a:pPr algn="ctr"/>
                <a:r>
                  <a:rPr lang="en-US" sz="3000" dirty="0">
                    <a:latin typeface="Helvetica" panose="020B0604020202020204" pitchFamily="34" charset="0"/>
                    <a:cs typeface="Helvetica" panose="020B0604020202020204" pitchFamily="34" charset="0"/>
                  </a:rPr>
                  <a:t>e</a:t>
                </a:r>
                <a:r>
                  <a:rPr lang="en-US" sz="3000" dirty="0" smtClean="0">
                    <a:latin typeface="Helvetica" panose="020B0604020202020204" pitchFamily="34" charset="0"/>
                    <a:cs typeface="Helvetica" panose="020B0604020202020204" pitchFamily="34" charset="0"/>
                  </a:rPr>
                  <a:t>xpression of gene </a:t>
                </a:r>
                <a14:m>
                  <m:oMath xmlns:m="http://schemas.openxmlformats.org/officeDocument/2006/math">
                    <m:r>
                      <a:rPr lang="en-US" sz="3000" i="1">
                        <a:latin typeface="Cambria Math" panose="02040503050406030204" pitchFamily="18" charset="0"/>
                      </a:rPr>
                      <m:t>𝑘</m:t>
                    </m:r>
                    <m:r>
                      <a:rPr lang="en-US" sz="3000" b="0" i="1" smtClean="0">
                        <a:latin typeface="Cambria Math" panose="02040503050406030204" pitchFamily="18" charset="0"/>
                      </a:rPr>
                      <m:t>)</m:t>
                    </m:r>
                  </m:oMath>
                </a14:m>
                <a:endParaRPr lang="en-US" sz="3000" dirty="0">
                  <a:latin typeface="Helvetica" panose="020B0604020202020204" pitchFamily="34" charset="0"/>
                  <a:cs typeface="Helvetica" panose="020B0604020202020204" pitchFamily="34" charset="0"/>
                </a:endParaRPr>
              </a:p>
            </p:txBody>
          </p:sp>
        </mc:Choice>
        <mc:Fallback xmlns="">
          <p:sp>
            <p:nvSpPr>
              <p:cNvPr id="197" name="TextBox 196"/>
              <p:cNvSpPr txBox="1">
                <a:spLocks noRot="1" noChangeAspect="1" noMove="1" noResize="1" noEditPoints="1" noAdjustHandles="1" noChangeArrowheads="1" noChangeShapeType="1" noTextEdit="1"/>
              </p:cNvSpPr>
              <p:nvPr/>
            </p:nvSpPr>
            <p:spPr>
              <a:xfrm>
                <a:off x="7125452" y="10144409"/>
                <a:ext cx="3919727" cy="1477328"/>
              </a:xfrm>
              <a:prstGeom prst="rect">
                <a:avLst/>
              </a:prstGeom>
              <a:blipFill rotWithShape="0">
                <a:blip r:embed="rId20"/>
                <a:stretch>
                  <a:fillRect l="-3266" t="-5372" r="-1244" b="-119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1" name="TextBox 210"/>
              <p:cNvSpPr txBox="1"/>
              <p:nvPr/>
            </p:nvSpPr>
            <p:spPr>
              <a:xfrm>
                <a:off x="18124271" y="4539003"/>
                <a:ext cx="2205412" cy="954107"/>
              </a:xfrm>
              <a:prstGeom prst="rect">
                <a:avLst/>
              </a:prstGeom>
              <a:noFill/>
            </p:spPr>
            <p:txBody>
              <a:bodyPr wrap="none" rtlCol="0">
                <a:spAutoFit/>
              </a:bodyPr>
              <a:lstStyle/>
              <a:p>
                <a:pPr algn="ct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2</m:t>
                        </m:r>
                      </m:sub>
                    </m:sSub>
                  </m:oMath>
                </a14:m>
                <a:r>
                  <a:rPr lang="en-US" sz="2800" dirty="0" smtClean="0">
                    <a:latin typeface="Helvetica" panose="020B0604020202020204" pitchFamily="34" charset="0"/>
                    <a:cs typeface="Helvetica" panose="020B0604020202020204" pitchFamily="34" charset="0"/>
                  </a:rPr>
                  <a:t> genotype</a:t>
                </a:r>
              </a:p>
              <a:p>
                <a:pPr algn="ctr"/>
                <a:r>
                  <a:rPr lang="en-US" sz="2800" dirty="0" smtClean="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211" name="TextBox 210"/>
              <p:cNvSpPr txBox="1">
                <a:spLocks noRot="1" noChangeAspect="1" noMove="1" noResize="1" noEditPoints="1" noAdjustHandles="1" noChangeArrowheads="1" noChangeShapeType="1" noTextEdit="1"/>
              </p:cNvSpPr>
              <p:nvPr/>
            </p:nvSpPr>
            <p:spPr>
              <a:xfrm>
                <a:off x="18124271" y="4539003"/>
                <a:ext cx="2205412" cy="954107"/>
              </a:xfrm>
              <a:prstGeom prst="rect">
                <a:avLst/>
              </a:prstGeom>
              <a:blipFill rotWithShape="0">
                <a:blip r:embed="rId21"/>
                <a:stretch>
                  <a:fillRect t="-7051" r="-3315"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TextBox 211"/>
              <p:cNvSpPr txBox="1"/>
              <p:nvPr/>
            </p:nvSpPr>
            <p:spPr>
              <a:xfrm>
                <a:off x="22520425" y="4539003"/>
                <a:ext cx="2205412" cy="954107"/>
              </a:xfrm>
              <a:prstGeom prst="rect">
                <a:avLst/>
              </a:prstGeom>
              <a:noFill/>
            </p:spPr>
            <p:txBody>
              <a:bodyPr wrap="none" rtlCol="0">
                <a:spAutoFit/>
              </a:bodyPr>
              <a:lstStyle/>
              <a:p>
                <a:pPr algn="ctr"/>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𝑛</m:t>
                        </m:r>
                      </m:sub>
                    </m:sSub>
                  </m:oMath>
                </a14:m>
                <a:r>
                  <a:rPr lang="en-US" sz="2800" dirty="0" smtClean="0">
                    <a:latin typeface="Helvetica" panose="020B0604020202020204" pitchFamily="34" charset="0"/>
                    <a:cs typeface="Helvetica" panose="020B0604020202020204" pitchFamily="34" charset="0"/>
                  </a:rPr>
                  <a:t> genotype</a:t>
                </a:r>
              </a:p>
              <a:p>
                <a:pPr algn="ctr"/>
                <a:r>
                  <a:rPr lang="en-US" sz="2800" dirty="0" smtClean="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212" name="TextBox 211"/>
              <p:cNvSpPr txBox="1">
                <a:spLocks noRot="1" noChangeAspect="1" noMove="1" noResize="1" noEditPoints="1" noAdjustHandles="1" noChangeArrowheads="1" noChangeShapeType="1" noTextEdit="1"/>
              </p:cNvSpPr>
              <p:nvPr/>
            </p:nvSpPr>
            <p:spPr>
              <a:xfrm>
                <a:off x="22520425" y="4539003"/>
                <a:ext cx="2205412" cy="954107"/>
              </a:xfrm>
              <a:prstGeom prst="rect">
                <a:avLst/>
              </a:prstGeom>
              <a:blipFill rotWithShape="0">
                <a:blip r:embed="rId22"/>
                <a:stretch>
                  <a:fillRect t="-7051" r="-3315" b="-17308"/>
                </a:stretch>
              </a:blipFill>
            </p:spPr>
            <p:txBody>
              <a:bodyPr/>
              <a:lstStyle/>
              <a:p>
                <a:r>
                  <a:rPr lang="en-US">
                    <a:noFill/>
                  </a:rPr>
                  <a:t> </a:t>
                </a:r>
              </a:p>
            </p:txBody>
          </p:sp>
        </mc:Fallback>
      </mc:AlternateContent>
      <p:cxnSp>
        <p:nvCxnSpPr>
          <p:cNvPr id="214" name="Straight Arrow Connector 213"/>
          <p:cNvCxnSpPr/>
          <p:nvPr/>
        </p:nvCxnSpPr>
        <p:spPr>
          <a:xfrm>
            <a:off x="10977343" y="10050416"/>
            <a:ext cx="1708616" cy="0"/>
          </a:xfrm>
          <a:prstGeom prst="straightConnector1">
            <a:avLst/>
          </a:prstGeom>
          <a:ln w="47625">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24102853" y="11696822"/>
            <a:ext cx="1850185" cy="1046440"/>
          </a:xfrm>
          <a:prstGeom prst="rect">
            <a:avLst/>
          </a:prstGeom>
          <a:noFill/>
        </p:spPr>
        <p:txBody>
          <a:bodyPr wrap="none" rtlCol="0">
            <a:spAutoFit/>
          </a:bodyPr>
          <a:lstStyle/>
          <a:p>
            <a:pPr algn="ctr"/>
            <a:r>
              <a:rPr lang="en-US" sz="3000" dirty="0" smtClean="0">
                <a:latin typeface="Helvetica" panose="020B0604020202020204" pitchFamily="34" charset="0"/>
                <a:cs typeface="Helvetica" panose="020B0604020202020204" pitchFamily="34" charset="0"/>
              </a:rPr>
              <a:t>Compute </a:t>
            </a:r>
          </a:p>
          <a:p>
            <a:pPr algn="ctr"/>
            <a:r>
              <a:rPr lang="en-US" sz="3000" dirty="0">
                <a:latin typeface="Helvetica" panose="020B0604020202020204" pitchFamily="34" charset="0"/>
                <a:cs typeface="Helvetica" panose="020B0604020202020204" pitchFamily="34" charset="0"/>
              </a:rPr>
              <a:t>e</a:t>
            </a:r>
            <a:r>
              <a:rPr lang="en-US" sz="3000" dirty="0" smtClean="0">
                <a:latin typeface="Helvetica" panose="020B0604020202020204" pitchFamily="34" charset="0"/>
                <a:cs typeface="Helvetica" panose="020B0604020202020204" pitchFamily="34" charset="0"/>
              </a:rPr>
              <a:t>ntropy</a:t>
            </a:r>
            <a:endParaRPr lang="en-US" sz="3200" dirty="0">
              <a:latin typeface="Helvetica" panose="020B0604020202020204" pitchFamily="34" charset="0"/>
              <a:cs typeface="Helvetica" panose="020B0604020202020204" pitchFamily="34" charset="0"/>
            </a:endParaRPr>
          </a:p>
        </p:txBody>
      </p:sp>
      <p:sp>
        <p:nvSpPr>
          <p:cNvPr id="170" name="TextBox 169"/>
          <p:cNvSpPr txBox="1"/>
          <p:nvPr/>
        </p:nvSpPr>
        <p:spPr>
          <a:xfrm>
            <a:off x="10576863" y="7732446"/>
            <a:ext cx="3727303" cy="1015663"/>
          </a:xfrm>
          <a:prstGeom prst="rect">
            <a:avLst/>
          </a:prstGeom>
          <a:noFill/>
        </p:spPr>
        <p:txBody>
          <a:bodyPr wrap="none" rtlCol="0">
            <a:spAutoFit/>
          </a:bodyPr>
          <a:lstStyle/>
          <a:p>
            <a:pPr algn="ctr"/>
            <a:r>
              <a:rPr lang="en-US" sz="3000" dirty="0">
                <a:latin typeface="Helvetica" panose="020B0604020202020204" pitchFamily="34" charset="0"/>
                <a:cs typeface="Helvetica" panose="020B0604020202020204" pitchFamily="34" charset="0"/>
              </a:rPr>
              <a:t>Joint expression</a:t>
            </a:r>
          </a:p>
          <a:p>
            <a:pPr algn="ctr"/>
            <a:r>
              <a:rPr lang="en-US" sz="3000" dirty="0">
                <a:latin typeface="Helvetica" panose="020B0604020202020204" pitchFamily="34" charset="0"/>
                <a:cs typeface="Helvetica" panose="020B0604020202020204" pitchFamily="34" charset="0"/>
              </a:rPr>
              <a:t>genotype distribution</a:t>
            </a:r>
          </a:p>
        </p:txBody>
      </p:sp>
      <p:cxnSp>
        <p:nvCxnSpPr>
          <p:cNvPr id="161" name="Straight Connector 160"/>
          <p:cNvCxnSpPr/>
          <p:nvPr/>
        </p:nvCxnSpPr>
        <p:spPr>
          <a:xfrm flipH="1">
            <a:off x="13622717" y="10671671"/>
            <a:ext cx="3817852" cy="296251"/>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0" name="Freeform 159"/>
          <p:cNvSpPr/>
          <p:nvPr/>
        </p:nvSpPr>
        <p:spPr>
          <a:xfrm flipH="1">
            <a:off x="14646758" y="9908215"/>
            <a:ext cx="3267248" cy="886876"/>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3008981 w 3781586"/>
              <a:gd name="connsiteY6" fmla="*/ 1378221 h 1438196"/>
              <a:gd name="connsiteX7" fmla="*/ 3502617 w 3781586"/>
              <a:gd name="connsiteY7" fmla="*/ 1422698 h 1438196"/>
              <a:gd name="connsiteX8" fmla="*/ 3781586 w 3781586"/>
              <a:gd name="connsiteY8" fmla="*/ 1438196 h 1438196"/>
              <a:gd name="connsiteX0" fmla="*/ 0 w 4206320"/>
              <a:gd name="connsiteY0" fmla="*/ 1298711 h 1425583"/>
              <a:gd name="connsiteX1" fmla="*/ 480447 w 4206320"/>
              <a:gd name="connsiteY1" fmla="*/ 492799 h 1425583"/>
              <a:gd name="connsiteX2" fmla="*/ 1084881 w 4206320"/>
              <a:gd name="connsiteY2" fmla="*/ 27850 h 1425583"/>
              <a:gd name="connsiteX3" fmla="*/ 1720311 w 4206320"/>
              <a:gd name="connsiteY3" fmla="*/ 105342 h 1425583"/>
              <a:gd name="connsiteX4" fmla="*/ 2030278 w 4206320"/>
              <a:gd name="connsiteY4" fmla="*/ 539294 h 1425583"/>
              <a:gd name="connsiteX5" fmla="*/ 2398612 w 4206320"/>
              <a:gd name="connsiteY5" fmla="*/ 1120803 h 1425583"/>
              <a:gd name="connsiteX6" fmla="*/ 3008981 w 4206320"/>
              <a:gd name="connsiteY6" fmla="*/ 1378221 h 1425583"/>
              <a:gd name="connsiteX7" fmla="*/ 3502617 w 4206320"/>
              <a:gd name="connsiteY7" fmla="*/ 1422698 h 1425583"/>
              <a:gd name="connsiteX8" fmla="*/ 4206320 w 4206320"/>
              <a:gd name="connsiteY8" fmla="*/ 1424715 h 1425583"/>
              <a:gd name="connsiteX0" fmla="*/ 0 w 4298653"/>
              <a:gd name="connsiteY0" fmla="*/ 1406554 h 1425583"/>
              <a:gd name="connsiteX1" fmla="*/ 572780 w 4298653"/>
              <a:gd name="connsiteY1" fmla="*/ 492799 h 1425583"/>
              <a:gd name="connsiteX2" fmla="*/ 1177214 w 4298653"/>
              <a:gd name="connsiteY2" fmla="*/ 27850 h 1425583"/>
              <a:gd name="connsiteX3" fmla="*/ 1812644 w 4298653"/>
              <a:gd name="connsiteY3" fmla="*/ 105342 h 1425583"/>
              <a:gd name="connsiteX4" fmla="*/ 2122611 w 4298653"/>
              <a:gd name="connsiteY4" fmla="*/ 539294 h 1425583"/>
              <a:gd name="connsiteX5" fmla="*/ 2490945 w 4298653"/>
              <a:gd name="connsiteY5" fmla="*/ 1120803 h 1425583"/>
              <a:gd name="connsiteX6" fmla="*/ 3101314 w 4298653"/>
              <a:gd name="connsiteY6" fmla="*/ 1378221 h 1425583"/>
              <a:gd name="connsiteX7" fmla="*/ 3594950 w 4298653"/>
              <a:gd name="connsiteY7" fmla="*/ 1422698 h 1425583"/>
              <a:gd name="connsiteX8" fmla="*/ 4298653 w 4298653"/>
              <a:gd name="connsiteY8" fmla="*/ 1424715 h 1425583"/>
              <a:gd name="connsiteX0" fmla="*/ 0 w 4298653"/>
              <a:gd name="connsiteY0" fmla="*/ 1366643 h 1385672"/>
              <a:gd name="connsiteX1" fmla="*/ 572780 w 4298653"/>
              <a:gd name="connsiteY1" fmla="*/ 452888 h 1385672"/>
              <a:gd name="connsiteX2" fmla="*/ 1029480 w 4298653"/>
              <a:gd name="connsiteY2" fmla="*/ 41861 h 1385672"/>
              <a:gd name="connsiteX3" fmla="*/ 1812644 w 4298653"/>
              <a:gd name="connsiteY3" fmla="*/ 65431 h 1385672"/>
              <a:gd name="connsiteX4" fmla="*/ 2122611 w 4298653"/>
              <a:gd name="connsiteY4" fmla="*/ 499383 h 1385672"/>
              <a:gd name="connsiteX5" fmla="*/ 2490945 w 4298653"/>
              <a:gd name="connsiteY5" fmla="*/ 1080892 h 1385672"/>
              <a:gd name="connsiteX6" fmla="*/ 3101314 w 4298653"/>
              <a:gd name="connsiteY6" fmla="*/ 1338310 h 1385672"/>
              <a:gd name="connsiteX7" fmla="*/ 3594950 w 4298653"/>
              <a:gd name="connsiteY7" fmla="*/ 1382787 h 1385672"/>
              <a:gd name="connsiteX8" fmla="*/ 4298653 w 4298653"/>
              <a:gd name="connsiteY8" fmla="*/ 1384804 h 1385672"/>
              <a:gd name="connsiteX0" fmla="*/ 0 w 4298653"/>
              <a:gd name="connsiteY0" fmla="*/ 1398577 h 1417606"/>
              <a:gd name="connsiteX1" fmla="*/ 572780 w 4298653"/>
              <a:gd name="connsiteY1" fmla="*/ 484822 h 1417606"/>
              <a:gd name="connsiteX2" fmla="*/ 1029480 w 4298653"/>
              <a:gd name="connsiteY2" fmla="*/ 73795 h 1417606"/>
              <a:gd name="connsiteX3" fmla="*/ 1627977 w 4298653"/>
              <a:gd name="connsiteY3" fmla="*/ 43444 h 1417606"/>
              <a:gd name="connsiteX4" fmla="*/ 2122611 w 4298653"/>
              <a:gd name="connsiteY4" fmla="*/ 531317 h 1417606"/>
              <a:gd name="connsiteX5" fmla="*/ 2490945 w 4298653"/>
              <a:gd name="connsiteY5" fmla="*/ 1112826 h 1417606"/>
              <a:gd name="connsiteX6" fmla="*/ 3101314 w 4298653"/>
              <a:gd name="connsiteY6" fmla="*/ 1370244 h 1417606"/>
              <a:gd name="connsiteX7" fmla="*/ 3594950 w 4298653"/>
              <a:gd name="connsiteY7" fmla="*/ 1414721 h 1417606"/>
              <a:gd name="connsiteX8" fmla="*/ 4298653 w 4298653"/>
              <a:gd name="connsiteY8" fmla="*/ 1416738 h 1417606"/>
              <a:gd name="connsiteX0" fmla="*/ 0 w 4298653"/>
              <a:gd name="connsiteY0" fmla="*/ 1401917 h 1420946"/>
              <a:gd name="connsiteX1" fmla="*/ 480448 w 4298653"/>
              <a:gd name="connsiteY1" fmla="*/ 555563 h 1420946"/>
              <a:gd name="connsiteX2" fmla="*/ 1029480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298653"/>
              <a:gd name="connsiteY0" fmla="*/ 1401917 h 1420946"/>
              <a:gd name="connsiteX1" fmla="*/ 480448 w 4298653"/>
              <a:gd name="connsiteY1" fmla="*/ 555563 h 1420946"/>
              <a:gd name="connsiteX2" fmla="*/ 937147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587" h="1465488">
                <a:moveTo>
                  <a:pt x="0" y="1465488"/>
                </a:moveTo>
                <a:cubicBezTo>
                  <a:pt x="463750" y="1276279"/>
                  <a:pt x="530468" y="983722"/>
                  <a:pt x="683581" y="740457"/>
                </a:cubicBezTo>
                <a:cubicBezTo>
                  <a:pt x="836694" y="497192"/>
                  <a:pt x="1041359" y="200788"/>
                  <a:pt x="1251081" y="86784"/>
                </a:cubicBezTo>
                <a:cubicBezTo>
                  <a:pt x="1460803" y="-27220"/>
                  <a:pt x="1744334" y="-19821"/>
                  <a:pt x="1941911" y="56433"/>
                </a:cubicBezTo>
                <a:cubicBezTo>
                  <a:pt x="2139488" y="132687"/>
                  <a:pt x="2292717" y="366076"/>
                  <a:pt x="2436545" y="544306"/>
                </a:cubicBezTo>
                <a:cubicBezTo>
                  <a:pt x="2580373" y="722536"/>
                  <a:pt x="2641762" y="985994"/>
                  <a:pt x="2804879" y="1125815"/>
                </a:cubicBezTo>
                <a:cubicBezTo>
                  <a:pt x="2967996" y="1265636"/>
                  <a:pt x="3231247" y="1332917"/>
                  <a:pt x="3415248" y="1383233"/>
                </a:cubicBezTo>
                <a:cubicBezTo>
                  <a:pt x="3599249" y="1433549"/>
                  <a:pt x="3709328" y="1419961"/>
                  <a:pt x="3908884" y="1427710"/>
                </a:cubicBezTo>
                <a:cubicBezTo>
                  <a:pt x="4108441" y="1435459"/>
                  <a:pt x="4519597" y="1424561"/>
                  <a:pt x="4612587" y="1429727"/>
                </a:cubicBezTo>
              </a:path>
            </a:pathLst>
          </a:custGeom>
          <a:solidFill>
            <a:schemeClr val="bg1">
              <a:lumMod val="75000"/>
            </a:schemeClr>
          </a:solidFill>
          <a:ln>
            <a:solidFill>
              <a:schemeClr val="accent1">
                <a:shade val="95000"/>
                <a:satMod val="105000"/>
              </a:schemeClr>
            </a:solidFill>
          </a:ln>
          <a:scene3d>
            <a:camera prst="orthographicFront">
              <a:rot lat="1788000" lon="3162000" rev="2134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3303215" y="8768652"/>
            <a:ext cx="2077256" cy="213368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3957029" y="10059350"/>
            <a:ext cx="1400789" cy="13609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4681063" y="9531320"/>
            <a:ext cx="2588073" cy="19738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3326436" y="10287729"/>
            <a:ext cx="2103687" cy="916576"/>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502617"/>
              <a:gd name="connsiteY0" fmla="*/ 1298711 h 1423845"/>
              <a:gd name="connsiteX1" fmla="*/ 480447 w 3502617"/>
              <a:gd name="connsiteY1" fmla="*/ 492799 h 1423845"/>
              <a:gd name="connsiteX2" fmla="*/ 1084881 w 3502617"/>
              <a:gd name="connsiteY2" fmla="*/ 27850 h 1423845"/>
              <a:gd name="connsiteX3" fmla="*/ 1720311 w 3502617"/>
              <a:gd name="connsiteY3" fmla="*/ 105342 h 1423845"/>
              <a:gd name="connsiteX4" fmla="*/ 2030278 w 3502617"/>
              <a:gd name="connsiteY4" fmla="*/ 539294 h 1423845"/>
              <a:gd name="connsiteX5" fmla="*/ 2324745 w 3502617"/>
              <a:gd name="connsiteY5" fmla="*/ 1174725 h 1423845"/>
              <a:gd name="connsiteX6" fmla="*/ 2898183 w 3502617"/>
              <a:gd name="connsiteY6" fmla="*/ 1391701 h 1423845"/>
              <a:gd name="connsiteX7" fmla="*/ 3502617 w 3502617"/>
              <a:gd name="connsiteY7" fmla="*/ 1422698 h 1423845"/>
              <a:gd name="connsiteX0" fmla="*/ 0 w 3682670"/>
              <a:gd name="connsiteY0" fmla="*/ 1298711 h 1406141"/>
              <a:gd name="connsiteX1" fmla="*/ 480447 w 3682670"/>
              <a:gd name="connsiteY1" fmla="*/ 492799 h 1406141"/>
              <a:gd name="connsiteX2" fmla="*/ 1084881 w 3682670"/>
              <a:gd name="connsiteY2" fmla="*/ 27850 h 1406141"/>
              <a:gd name="connsiteX3" fmla="*/ 1720311 w 3682670"/>
              <a:gd name="connsiteY3" fmla="*/ 105342 h 1406141"/>
              <a:gd name="connsiteX4" fmla="*/ 2030278 w 3682670"/>
              <a:gd name="connsiteY4" fmla="*/ 539294 h 1406141"/>
              <a:gd name="connsiteX5" fmla="*/ 2324745 w 3682670"/>
              <a:gd name="connsiteY5" fmla="*/ 1174725 h 1406141"/>
              <a:gd name="connsiteX6" fmla="*/ 2898183 w 3682670"/>
              <a:gd name="connsiteY6" fmla="*/ 1391701 h 1406141"/>
              <a:gd name="connsiteX7" fmla="*/ 3682670 w 3682670"/>
              <a:gd name="connsiteY7" fmla="*/ 1386488 h 1406141"/>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24745 w 3682670"/>
              <a:gd name="connsiteY5" fmla="*/ 1174725 h 1386488"/>
              <a:gd name="connsiteX6" fmla="*/ 2941052 w 3682670"/>
              <a:gd name="connsiteY6" fmla="*/ 1348248 h 1386488"/>
              <a:gd name="connsiteX7" fmla="*/ 3682670 w 3682670"/>
              <a:gd name="connsiteY7" fmla="*/ 1386488 h 1386488"/>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24745 w 3682670"/>
              <a:gd name="connsiteY5" fmla="*/ 1174725 h 1386488"/>
              <a:gd name="connsiteX6" fmla="*/ 2932480 w 3682670"/>
              <a:gd name="connsiteY6" fmla="*/ 1290310 h 1386488"/>
              <a:gd name="connsiteX7" fmla="*/ 3682670 w 3682670"/>
              <a:gd name="connsiteY7" fmla="*/ 1386488 h 1386488"/>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16171 w 3682670"/>
              <a:gd name="connsiteY5" fmla="*/ 1109547 h 1386488"/>
              <a:gd name="connsiteX6" fmla="*/ 2932480 w 3682670"/>
              <a:gd name="connsiteY6" fmla="*/ 1290310 h 1386488"/>
              <a:gd name="connsiteX7" fmla="*/ 3682670 w 3682670"/>
              <a:gd name="connsiteY7" fmla="*/ 1386488 h 1386488"/>
              <a:gd name="connsiteX0" fmla="*/ 0 w 3682670"/>
              <a:gd name="connsiteY0" fmla="*/ 1298711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16171 w 3682670"/>
              <a:gd name="connsiteY5" fmla="*/ 1109547 h 1386488"/>
              <a:gd name="connsiteX6" fmla="*/ 2898185 w 3682670"/>
              <a:gd name="connsiteY6" fmla="*/ 1312038 h 1386488"/>
              <a:gd name="connsiteX7" fmla="*/ 3682670 w 3682670"/>
              <a:gd name="connsiteY7" fmla="*/ 1386488 h 1386488"/>
              <a:gd name="connsiteX0" fmla="*/ 0 w 3682670"/>
              <a:gd name="connsiteY0" fmla="*/ 1334922 h 1386488"/>
              <a:gd name="connsiteX1" fmla="*/ 480447 w 3682670"/>
              <a:gd name="connsiteY1" fmla="*/ 492799 h 1386488"/>
              <a:gd name="connsiteX2" fmla="*/ 1084881 w 3682670"/>
              <a:gd name="connsiteY2" fmla="*/ 27850 h 1386488"/>
              <a:gd name="connsiteX3" fmla="*/ 1720311 w 3682670"/>
              <a:gd name="connsiteY3" fmla="*/ 105342 h 1386488"/>
              <a:gd name="connsiteX4" fmla="*/ 2030278 w 3682670"/>
              <a:gd name="connsiteY4" fmla="*/ 539294 h 1386488"/>
              <a:gd name="connsiteX5" fmla="*/ 2316171 w 3682670"/>
              <a:gd name="connsiteY5" fmla="*/ 1109547 h 1386488"/>
              <a:gd name="connsiteX6" fmla="*/ 2898185 w 3682670"/>
              <a:gd name="connsiteY6" fmla="*/ 1312038 h 1386488"/>
              <a:gd name="connsiteX7" fmla="*/ 3682670 w 3682670"/>
              <a:gd name="connsiteY7" fmla="*/ 1386488 h 1386488"/>
              <a:gd name="connsiteX0" fmla="*/ 0 w 3708391"/>
              <a:gd name="connsiteY0" fmla="*/ 1363891 h 1386488"/>
              <a:gd name="connsiteX1" fmla="*/ 506168 w 3708391"/>
              <a:gd name="connsiteY1" fmla="*/ 492799 h 1386488"/>
              <a:gd name="connsiteX2" fmla="*/ 1110602 w 3708391"/>
              <a:gd name="connsiteY2" fmla="*/ 27850 h 1386488"/>
              <a:gd name="connsiteX3" fmla="*/ 1746032 w 3708391"/>
              <a:gd name="connsiteY3" fmla="*/ 105342 h 1386488"/>
              <a:gd name="connsiteX4" fmla="*/ 2055999 w 3708391"/>
              <a:gd name="connsiteY4" fmla="*/ 539294 h 1386488"/>
              <a:gd name="connsiteX5" fmla="*/ 2341892 w 3708391"/>
              <a:gd name="connsiteY5" fmla="*/ 1109547 h 1386488"/>
              <a:gd name="connsiteX6" fmla="*/ 2923906 w 3708391"/>
              <a:gd name="connsiteY6" fmla="*/ 1312038 h 1386488"/>
              <a:gd name="connsiteX7" fmla="*/ 3708391 w 3708391"/>
              <a:gd name="connsiteY7" fmla="*/ 1386488 h 1386488"/>
              <a:gd name="connsiteX0" fmla="*/ 0 w 3708391"/>
              <a:gd name="connsiteY0" fmla="*/ 1363891 h 1364761"/>
              <a:gd name="connsiteX1" fmla="*/ 506168 w 3708391"/>
              <a:gd name="connsiteY1" fmla="*/ 492799 h 1364761"/>
              <a:gd name="connsiteX2" fmla="*/ 1110602 w 3708391"/>
              <a:gd name="connsiteY2" fmla="*/ 27850 h 1364761"/>
              <a:gd name="connsiteX3" fmla="*/ 1746032 w 3708391"/>
              <a:gd name="connsiteY3" fmla="*/ 105342 h 1364761"/>
              <a:gd name="connsiteX4" fmla="*/ 2055999 w 3708391"/>
              <a:gd name="connsiteY4" fmla="*/ 539294 h 1364761"/>
              <a:gd name="connsiteX5" fmla="*/ 2341892 w 3708391"/>
              <a:gd name="connsiteY5" fmla="*/ 1109547 h 1364761"/>
              <a:gd name="connsiteX6" fmla="*/ 2923906 w 3708391"/>
              <a:gd name="connsiteY6" fmla="*/ 1312038 h 1364761"/>
              <a:gd name="connsiteX7" fmla="*/ 3708391 w 3708391"/>
              <a:gd name="connsiteY7" fmla="*/ 1364761 h 1364761"/>
              <a:gd name="connsiteX0" fmla="*/ 0 w 3708391"/>
              <a:gd name="connsiteY0" fmla="*/ 1363891 h 1364761"/>
              <a:gd name="connsiteX1" fmla="*/ 506168 w 3708391"/>
              <a:gd name="connsiteY1" fmla="*/ 492799 h 1364761"/>
              <a:gd name="connsiteX2" fmla="*/ 1110602 w 3708391"/>
              <a:gd name="connsiteY2" fmla="*/ 27850 h 1364761"/>
              <a:gd name="connsiteX3" fmla="*/ 1746032 w 3708391"/>
              <a:gd name="connsiteY3" fmla="*/ 105342 h 1364761"/>
              <a:gd name="connsiteX4" fmla="*/ 2055999 w 3708391"/>
              <a:gd name="connsiteY4" fmla="*/ 539294 h 1364761"/>
              <a:gd name="connsiteX5" fmla="*/ 2341892 w 3708391"/>
              <a:gd name="connsiteY5" fmla="*/ 1073337 h 1364761"/>
              <a:gd name="connsiteX6" fmla="*/ 2923906 w 3708391"/>
              <a:gd name="connsiteY6" fmla="*/ 1312038 h 1364761"/>
              <a:gd name="connsiteX7" fmla="*/ 3708391 w 3708391"/>
              <a:gd name="connsiteY7" fmla="*/ 1364761 h 136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8391" h="1364761">
                <a:moveTo>
                  <a:pt x="0" y="1363891"/>
                </a:moveTo>
                <a:cubicBezTo>
                  <a:pt x="149817" y="1066840"/>
                  <a:pt x="321068" y="715472"/>
                  <a:pt x="506168" y="492799"/>
                </a:cubicBezTo>
                <a:cubicBezTo>
                  <a:pt x="691268" y="270126"/>
                  <a:pt x="903958" y="92426"/>
                  <a:pt x="1110602" y="27850"/>
                </a:cubicBezTo>
                <a:cubicBezTo>
                  <a:pt x="1317246" y="-36726"/>
                  <a:pt x="1588466" y="20101"/>
                  <a:pt x="1746032" y="105342"/>
                </a:cubicBezTo>
                <a:cubicBezTo>
                  <a:pt x="1903598" y="190583"/>
                  <a:pt x="1956689" y="377962"/>
                  <a:pt x="2055999" y="539294"/>
                </a:cubicBezTo>
                <a:cubicBezTo>
                  <a:pt x="2155309" y="700626"/>
                  <a:pt x="2197241" y="944546"/>
                  <a:pt x="2341892" y="1073337"/>
                </a:cubicBezTo>
                <a:cubicBezTo>
                  <a:pt x="2486543" y="1202128"/>
                  <a:pt x="2696156" y="1263467"/>
                  <a:pt x="2923906" y="1312038"/>
                </a:cubicBezTo>
                <a:cubicBezTo>
                  <a:pt x="3151656" y="1360609"/>
                  <a:pt x="3708391" y="1364761"/>
                  <a:pt x="3708391" y="1364761"/>
                </a:cubicBezTo>
              </a:path>
            </a:pathLst>
          </a:custGeom>
          <a:solidFill>
            <a:schemeClr val="bg1">
              <a:lumMod val="75000"/>
            </a:schemeClr>
          </a:solidFill>
          <a:ln>
            <a:solidFill>
              <a:schemeClr val="accent1">
                <a:shade val="95000"/>
                <a:satMod val="105000"/>
              </a:schemeClr>
            </a:solidFill>
          </a:ln>
          <a:scene3d>
            <a:camera prst="orthographicFront">
              <a:rot lat="1788000" lon="3162000" rev="2134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3303214" y="9235243"/>
            <a:ext cx="23067" cy="1679349"/>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303215" y="10902334"/>
            <a:ext cx="2533880" cy="201628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16200000">
            <a:off x="12226242" y="9916450"/>
            <a:ext cx="1688124"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Frequency</a:t>
            </a:r>
          </a:p>
        </p:txBody>
      </p:sp>
      <mc:AlternateContent xmlns:mc="http://schemas.openxmlformats.org/markup-compatibility/2006" xmlns:a14="http://schemas.microsoft.com/office/drawing/2010/main">
        <mc:Choice Requires="a14">
          <p:sp>
            <p:nvSpPr>
              <p:cNvPr id="139" name="TextBox 138"/>
              <p:cNvSpPr txBox="1"/>
              <p:nvPr/>
            </p:nvSpPr>
            <p:spPr>
              <a:xfrm>
                <a:off x="15323125" y="8570479"/>
                <a:ext cx="2409701" cy="461665"/>
              </a:xfrm>
              <a:prstGeom prst="rect">
                <a:avLst/>
              </a:prstGeom>
              <a:noFill/>
            </p:spPr>
            <p:txBody>
              <a:bodyPr wrap="square" rtlCol="0">
                <a:spAutoFit/>
              </a:bodyPr>
              <a:lstStyle/>
              <a:p>
                <a:r>
                  <a:rPr lang="en-US" sz="2400" dirty="0" smtClean="0">
                    <a:latin typeface="Helvetica" panose="020B0604020202020204" pitchFamily="34" charset="0"/>
                    <a:cs typeface="Helvetica" panose="020B0604020202020204" pitchFamily="34" charset="0"/>
                  </a:rPr>
                  <a:t>Genotype (</a:t>
                </a:r>
                <a14:m>
                  <m:oMath xmlns:m="http://schemas.openxmlformats.org/officeDocument/2006/math">
                    <m:sSub>
                      <m:sSubPr>
                        <m:ctrlPr>
                          <a:rPr lang="en-US" sz="2400" b="0" i="1" smtClean="0">
                            <a:latin typeface="Cambria Math" panose="02040503050406030204" pitchFamily="18" charset="0"/>
                          </a:rPr>
                        </m:ctrlPr>
                      </m:sSubPr>
                      <m:e>
                        <m:r>
                          <a:rPr lang="en-US" sz="2400" i="1" smtClean="0">
                            <a:latin typeface="Cambria Math" panose="02040503050406030204" pitchFamily="18" charset="0"/>
                          </a:rPr>
                          <m:t>𝑉</m:t>
                        </m:r>
                      </m:e>
                      <m:sub>
                        <m:r>
                          <a:rPr lang="en-US" sz="2400" b="0" i="1" smtClean="0">
                            <a:latin typeface="Cambria Math" panose="02040503050406030204" pitchFamily="18" charset="0"/>
                          </a:rPr>
                          <m:t>1</m:t>
                        </m:r>
                      </m:sub>
                    </m:sSub>
                  </m:oMath>
                </a14:m>
                <a:r>
                  <a:rPr lang="en-US" sz="2400" dirty="0" smtClean="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15323125" y="8570479"/>
                <a:ext cx="2409701" cy="461665"/>
              </a:xfrm>
              <a:prstGeom prst="rect">
                <a:avLst/>
              </a:prstGeom>
              <a:blipFill rotWithShape="0">
                <a:blip r:embed="rId23"/>
                <a:stretch>
                  <a:fillRect l="-4051" t="-9211"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0" name="TextBox 139"/>
              <p:cNvSpPr txBox="1"/>
              <p:nvPr/>
            </p:nvSpPr>
            <p:spPr>
              <a:xfrm>
                <a:off x="14694959" y="12849721"/>
                <a:ext cx="2500180" cy="461665"/>
              </a:xfrm>
              <a:prstGeom prst="rect">
                <a:avLst/>
              </a:prstGeom>
              <a:noFill/>
            </p:spPr>
            <p:txBody>
              <a:bodyPr wrap="square" rtlCol="0">
                <a:spAutoFit/>
              </a:bodyPr>
              <a:lstStyle/>
              <a:p>
                <a:r>
                  <a:rPr lang="en-US" sz="2400" dirty="0" smtClean="0">
                    <a:latin typeface="Helvetica" panose="020B0604020202020204" pitchFamily="34" charset="0"/>
                    <a:cs typeface="Helvetica" panose="020B0604020202020204" pitchFamily="34" charset="0"/>
                  </a:rPr>
                  <a:t>Expression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1</m:t>
                        </m:r>
                      </m:sub>
                    </m:sSub>
                  </m:oMath>
                </a14:m>
                <a:r>
                  <a:rPr lang="en-US" sz="2400" dirty="0" smtClean="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mc:Choice>
        <mc:Fallback>
          <p:sp>
            <p:nvSpPr>
              <p:cNvPr id="140" name="TextBox 139"/>
              <p:cNvSpPr txBox="1">
                <a:spLocks noRot="1" noChangeAspect="1" noMove="1" noResize="1" noEditPoints="1" noAdjustHandles="1" noChangeArrowheads="1" noChangeShapeType="1" noTextEdit="1"/>
              </p:cNvSpPr>
              <p:nvPr/>
            </p:nvSpPr>
            <p:spPr>
              <a:xfrm>
                <a:off x="14694959" y="12849721"/>
                <a:ext cx="2500180" cy="461665"/>
              </a:xfrm>
              <a:prstGeom prst="rect">
                <a:avLst/>
              </a:prstGeom>
              <a:blipFill rotWithShape="0">
                <a:blip r:embed="rId24"/>
                <a:stretch>
                  <a:fillRect l="-3902" t="-9211" b="-30263"/>
                </a:stretch>
              </a:blipFill>
            </p:spPr>
            <p:txBody>
              <a:bodyPr/>
              <a:lstStyle/>
              <a:p>
                <a:r>
                  <a:rPr lang="en-US">
                    <a:noFill/>
                  </a:rPr>
                  <a:t> </a:t>
                </a:r>
              </a:p>
            </p:txBody>
          </p:sp>
        </mc:Fallback>
      </mc:AlternateContent>
      <p:sp>
        <p:nvSpPr>
          <p:cNvPr id="155" name="TextBox 154"/>
          <p:cNvSpPr txBox="1"/>
          <p:nvPr/>
        </p:nvSpPr>
        <p:spPr>
          <a:xfrm rot="18724276">
            <a:off x="13308635" y="10215051"/>
            <a:ext cx="340158" cy="461665"/>
          </a:xfrm>
          <a:prstGeom prst="rect">
            <a:avLst/>
          </a:prstGeom>
          <a:noFill/>
        </p:spPr>
        <p:txBody>
          <a:bodyPr wrap="none" rtlCol="0">
            <a:spAutoFit/>
          </a:bodyPr>
          <a:lstStyle/>
          <a:p>
            <a:r>
              <a:rPr lang="en-US" sz="2400" dirty="0"/>
              <a:t>0</a:t>
            </a:r>
          </a:p>
        </p:txBody>
      </p:sp>
      <p:sp>
        <p:nvSpPr>
          <p:cNvPr id="157" name="TextBox 156"/>
          <p:cNvSpPr txBox="1"/>
          <p:nvPr/>
        </p:nvSpPr>
        <p:spPr>
          <a:xfrm rot="18739015">
            <a:off x="13802481" y="9719318"/>
            <a:ext cx="340158" cy="461665"/>
          </a:xfrm>
          <a:prstGeom prst="rect">
            <a:avLst/>
          </a:prstGeom>
          <a:noFill/>
        </p:spPr>
        <p:txBody>
          <a:bodyPr wrap="none" rtlCol="0">
            <a:spAutoFit/>
          </a:bodyPr>
          <a:lstStyle/>
          <a:p>
            <a:r>
              <a:rPr lang="en-US" sz="2400" dirty="0" smtClean="0"/>
              <a:t>1</a:t>
            </a:r>
            <a:endParaRPr lang="en-US" sz="2400" dirty="0"/>
          </a:p>
        </p:txBody>
      </p:sp>
      <p:sp>
        <p:nvSpPr>
          <p:cNvPr id="158" name="TextBox 157"/>
          <p:cNvSpPr txBox="1"/>
          <p:nvPr/>
        </p:nvSpPr>
        <p:spPr>
          <a:xfrm rot="18804596">
            <a:off x="14310270" y="9226547"/>
            <a:ext cx="340158" cy="461665"/>
          </a:xfrm>
          <a:prstGeom prst="rect">
            <a:avLst/>
          </a:prstGeom>
          <a:noFill/>
        </p:spPr>
        <p:txBody>
          <a:bodyPr wrap="none" rtlCol="0">
            <a:spAutoFit/>
          </a:bodyPr>
          <a:lstStyle/>
          <a:p>
            <a:r>
              <a:rPr lang="en-US" sz="2400" dirty="0" smtClean="0"/>
              <a:t>2</a:t>
            </a:r>
            <a:endParaRPr lang="en-US" sz="2400" dirty="0"/>
          </a:p>
        </p:txBody>
      </p:sp>
      <p:sp>
        <p:nvSpPr>
          <p:cNvPr id="44" name="Freeform 43"/>
          <p:cNvSpPr/>
          <p:nvPr/>
        </p:nvSpPr>
        <p:spPr>
          <a:xfrm>
            <a:off x="13702387" y="10078036"/>
            <a:ext cx="3189847" cy="854875"/>
          </a:xfrm>
          <a:custGeom>
            <a:avLst/>
            <a:gdLst>
              <a:gd name="connsiteX0" fmla="*/ 0 w 4720281"/>
              <a:gd name="connsiteY0" fmla="*/ 1734853 h 1737230"/>
              <a:gd name="connsiteX1" fmla="*/ 766119 w 4720281"/>
              <a:gd name="connsiteY1" fmla="*/ 1660713 h 1737230"/>
              <a:gd name="connsiteX2" fmla="*/ 1161535 w 4720281"/>
              <a:gd name="connsiteY2" fmla="*/ 1413578 h 1737230"/>
              <a:gd name="connsiteX3" fmla="*/ 1507524 w 4720281"/>
              <a:gd name="connsiteY3" fmla="*/ 1067589 h 1737230"/>
              <a:gd name="connsiteX4" fmla="*/ 1631092 w 4720281"/>
              <a:gd name="connsiteY4" fmla="*/ 622745 h 1737230"/>
              <a:gd name="connsiteX5" fmla="*/ 1705232 w 4720281"/>
              <a:gd name="connsiteY5" fmla="*/ 301470 h 1737230"/>
              <a:gd name="connsiteX6" fmla="*/ 1878227 w 4720281"/>
              <a:gd name="connsiteY6" fmla="*/ 103762 h 1737230"/>
              <a:gd name="connsiteX7" fmla="*/ 2545492 w 4720281"/>
              <a:gd name="connsiteY7" fmla="*/ 4908 h 1737230"/>
              <a:gd name="connsiteX8" fmla="*/ 3015049 w 4720281"/>
              <a:gd name="connsiteY8" fmla="*/ 252043 h 1737230"/>
              <a:gd name="connsiteX9" fmla="*/ 3361038 w 4720281"/>
              <a:gd name="connsiteY9" fmla="*/ 820453 h 1737230"/>
              <a:gd name="connsiteX10" fmla="*/ 3534032 w 4720281"/>
              <a:gd name="connsiteY10" fmla="*/ 1265297 h 1737230"/>
              <a:gd name="connsiteX11" fmla="*/ 3756454 w 4720281"/>
              <a:gd name="connsiteY11" fmla="*/ 1611286 h 1737230"/>
              <a:gd name="connsiteX12" fmla="*/ 4102443 w 4720281"/>
              <a:gd name="connsiteY12" fmla="*/ 1710140 h 1737230"/>
              <a:gd name="connsiteX13" fmla="*/ 4497860 w 4720281"/>
              <a:gd name="connsiteY13" fmla="*/ 1734853 h 1737230"/>
              <a:gd name="connsiteX14" fmla="*/ 4720281 w 4720281"/>
              <a:gd name="connsiteY14" fmla="*/ 1734853 h 1737230"/>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878227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482810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94422"/>
              <a:gd name="connsiteY0" fmla="*/ 1714692 h 1741783"/>
              <a:gd name="connsiteX1" fmla="*/ 840260 w 4794422"/>
              <a:gd name="connsiteY1" fmla="*/ 1665266 h 1741783"/>
              <a:gd name="connsiteX2" fmla="*/ 1235676 w 4794422"/>
              <a:gd name="connsiteY2" fmla="*/ 1418131 h 1741783"/>
              <a:gd name="connsiteX3" fmla="*/ 1556951 w 4794422"/>
              <a:gd name="connsiteY3" fmla="*/ 1072142 h 1741783"/>
              <a:gd name="connsiteX4" fmla="*/ 1705233 w 4794422"/>
              <a:gd name="connsiteY4" fmla="*/ 627298 h 1741783"/>
              <a:gd name="connsiteX5" fmla="*/ 2051222 w 4794422"/>
              <a:gd name="connsiteY5" fmla="*/ 108315 h 1741783"/>
              <a:gd name="connsiteX6" fmla="*/ 2619633 w 4794422"/>
              <a:gd name="connsiteY6" fmla="*/ 9461 h 1741783"/>
              <a:gd name="connsiteX7" fmla="*/ 3089190 w 4794422"/>
              <a:gd name="connsiteY7" fmla="*/ 256596 h 1741783"/>
              <a:gd name="connsiteX8" fmla="*/ 3435179 w 4794422"/>
              <a:gd name="connsiteY8" fmla="*/ 825006 h 1741783"/>
              <a:gd name="connsiteX9" fmla="*/ 3608173 w 4794422"/>
              <a:gd name="connsiteY9" fmla="*/ 1269850 h 1741783"/>
              <a:gd name="connsiteX10" fmla="*/ 3830595 w 4794422"/>
              <a:gd name="connsiteY10" fmla="*/ 1615839 h 1741783"/>
              <a:gd name="connsiteX11" fmla="*/ 4176584 w 4794422"/>
              <a:gd name="connsiteY11" fmla="*/ 1714693 h 1741783"/>
              <a:gd name="connsiteX12" fmla="*/ 4572001 w 4794422"/>
              <a:gd name="connsiteY12" fmla="*/ 1739406 h 1741783"/>
              <a:gd name="connsiteX13" fmla="*/ 4794422 w 4794422"/>
              <a:gd name="connsiteY13" fmla="*/ 1739406 h 1741783"/>
              <a:gd name="connsiteX0" fmla="*/ 0 w 4572001"/>
              <a:gd name="connsiteY0" fmla="*/ 1714692 h 1739406"/>
              <a:gd name="connsiteX1" fmla="*/ 840260 w 4572001"/>
              <a:gd name="connsiteY1" fmla="*/ 1665266 h 1739406"/>
              <a:gd name="connsiteX2" fmla="*/ 1235676 w 4572001"/>
              <a:gd name="connsiteY2" fmla="*/ 1418131 h 1739406"/>
              <a:gd name="connsiteX3" fmla="*/ 1556951 w 4572001"/>
              <a:gd name="connsiteY3" fmla="*/ 1072142 h 1739406"/>
              <a:gd name="connsiteX4" fmla="*/ 1705233 w 4572001"/>
              <a:gd name="connsiteY4" fmla="*/ 627298 h 1739406"/>
              <a:gd name="connsiteX5" fmla="*/ 2051222 w 4572001"/>
              <a:gd name="connsiteY5" fmla="*/ 108315 h 1739406"/>
              <a:gd name="connsiteX6" fmla="*/ 2619633 w 4572001"/>
              <a:gd name="connsiteY6" fmla="*/ 9461 h 1739406"/>
              <a:gd name="connsiteX7" fmla="*/ 3089190 w 4572001"/>
              <a:gd name="connsiteY7" fmla="*/ 256596 h 1739406"/>
              <a:gd name="connsiteX8" fmla="*/ 3435179 w 4572001"/>
              <a:gd name="connsiteY8" fmla="*/ 825006 h 1739406"/>
              <a:gd name="connsiteX9" fmla="*/ 3608173 w 4572001"/>
              <a:gd name="connsiteY9" fmla="*/ 1269850 h 1739406"/>
              <a:gd name="connsiteX10" fmla="*/ 3830595 w 4572001"/>
              <a:gd name="connsiteY10" fmla="*/ 1615839 h 1739406"/>
              <a:gd name="connsiteX11" fmla="*/ 4176584 w 4572001"/>
              <a:gd name="connsiteY11" fmla="*/ 1714693 h 1739406"/>
              <a:gd name="connsiteX12" fmla="*/ 4572001 w 4572001"/>
              <a:gd name="connsiteY12" fmla="*/ 1739406 h 1739406"/>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76584 w 4597053"/>
              <a:gd name="connsiteY11" fmla="*/ 1714693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24678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7417 h 1729605"/>
              <a:gd name="connsiteX1" fmla="*/ 840260 w 4597053"/>
              <a:gd name="connsiteY1" fmla="*/ 1667991 h 1729605"/>
              <a:gd name="connsiteX2" fmla="*/ 1235676 w 4597053"/>
              <a:gd name="connsiteY2" fmla="*/ 1420856 h 1729605"/>
              <a:gd name="connsiteX3" fmla="*/ 1524678 w 4597053"/>
              <a:gd name="connsiteY3" fmla="*/ 1074867 h 1729605"/>
              <a:gd name="connsiteX4" fmla="*/ 1737506 w 4597053"/>
              <a:gd name="connsiteY4" fmla="*/ 581614 h 1729605"/>
              <a:gd name="connsiteX5" fmla="*/ 2094252 w 4597053"/>
              <a:gd name="connsiteY5" fmla="*/ 94903 h 1729605"/>
              <a:gd name="connsiteX6" fmla="*/ 2619633 w 4597053"/>
              <a:gd name="connsiteY6" fmla="*/ 12186 h 1729605"/>
              <a:gd name="connsiteX7" fmla="*/ 3089190 w 4597053"/>
              <a:gd name="connsiteY7" fmla="*/ 259321 h 1729605"/>
              <a:gd name="connsiteX8" fmla="*/ 3435179 w 4597053"/>
              <a:gd name="connsiteY8" fmla="*/ 827731 h 1729605"/>
              <a:gd name="connsiteX9" fmla="*/ 3608173 w 4597053"/>
              <a:gd name="connsiteY9" fmla="*/ 1272575 h 1729605"/>
              <a:gd name="connsiteX10" fmla="*/ 3830595 w 4597053"/>
              <a:gd name="connsiteY10" fmla="*/ 1618564 h 1729605"/>
              <a:gd name="connsiteX11" fmla="*/ 4160447 w 4597053"/>
              <a:gd name="connsiteY11" fmla="*/ 1706660 h 1729605"/>
              <a:gd name="connsiteX12" fmla="*/ 4597053 w 4597053"/>
              <a:gd name="connsiteY12" fmla="*/ 1729605 h 1729605"/>
              <a:gd name="connsiteX0" fmla="*/ 0 w 4597053"/>
              <a:gd name="connsiteY0" fmla="*/ 1716519 h 1728707"/>
              <a:gd name="connsiteX1" fmla="*/ 840260 w 4597053"/>
              <a:gd name="connsiteY1" fmla="*/ 1667093 h 1728707"/>
              <a:gd name="connsiteX2" fmla="*/ 1235676 w 4597053"/>
              <a:gd name="connsiteY2" fmla="*/ 1419958 h 1728707"/>
              <a:gd name="connsiteX3" fmla="*/ 1524678 w 4597053"/>
              <a:gd name="connsiteY3" fmla="*/ 1073969 h 1728707"/>
              <a:gd name="connsiteX4" fmla="*/ 1737506 w 4597053"/>
              <a:gd name="connsiteY4" fmla="*/ 580716 h 1728707"/>
              <a:gd name="connsiteX5" fmla="*/ 2094252 w 4597053"/>
              <a:gd name="connsiteY5" fmla="*/ 94005 h 1728707"/>
              <a:gd name="connsiteX6" fmla="*/ 2619633 w 4597053"/>
              <a:gd name="connsiteY6" fmla="*/ 11288 h 1728707"/>
              <a:gd name="connsiteX7" fmla="*/ 3089190 w 4597053"/>
              <a:gd name="connsiteY7" fmla="*/ 258423 h 1728707"/>
              <a:gd name="connsiteX8" fmla="*/ 3435179 w 4597053"/>
              <a:gd name="connsiteY8" fmla="*/ 826833 h 1728707"/>
              <a:gd name="connsiteX9" fmla="*/ 3608173 w 4597053"/>
              <a:gd name="connsiteY9" fmla="*/ 1271677 h 1728707"/>
              <a:gd name="connsiteX10" fmla="*/ 3830595 w 4597053"/>
              <a:gd name="connsiteY10" fmla="*/ 1617666 h 1728707"/>
              <a:gd name="connsiteX11" fmla="*/ 4160447 w 4597053"/>
              <a:gd name="connsiteY11" fmla="*/ 1705762 h 1728707"/>
              <a:gd name="connsiteX12" fmla="*/ 4597053 w 4597053"/>
              <a:gd name="connsiteY12" fmla="*/ 1728707 h 1728707"/>
              <a:gd name="connsiteX0" fmla="*/ 0 w 4597053"/>
              <a:gd name="connsiteY0" fmla="*/ 1731232 h 1743420"/>
              <a:gd name="connsiteX1" fmla="*/ 840260 w 4597053"/>
              <a:gd name="connsiteY1" fmla="*/ 1681806 h 1743420"/>
              <a:gd name="connsiteX2" fmla="*/ 1235676 w 4597053"/>
              <a:gd name="connsiteY2" fmla="*/ 1434671 h 1743420"/>
              <a:gd name="connsiteX3" fmla="*/ 1524678 w 4597053"/>
              <a:gd name="connsiteY3" fmla="*/ 1088682 h 1743420"/>
              <a:gd name="connsiteX4" fmla="*/ 1737506 w 4597053"/>
              <a:gd name="connsiteY4" fmla="*/ 595429 h 1743420"/>
              <a:gd name="connsiteX5" fmla="*/ 2094252 w 4597053"/>
              <a:gd name="connsiteY5" fmla="*/ 108718 h 1743420"/>
              <a:gd name="connsiteX6" fmla="*/ 2479784 w 4597053"/>
              <a:gd name="connsiteY6" fmla="*/ 9864 h 1743420"/>
              <a:gd name="connsiteX7" fmla="*/ 3089190 w 4597053"/>
              <a:gd name="connsiteY7" fmla="*/ 273136 h 1743420"/>
              <a:gd name="connsiteX8" fmla="*/ 3435179 w 4597053"/>
              <a:gd name="connsiteY8" fmla="*/ 841546 h 1743420"/>
              <a:gd name="connsiteX9" fmla="*/ 3608173 w 4597053"/>
              <a:gd name="connsiteY9" fmla="*/ 1286390 h 1743420"/>
              <a:gd name="connsiteX10" fmla="*/ 3830595 w 4597053"/>
              <a:gd name="connsiteY10" fmla="*/ 1632379 h 1743420"/>
              <a:gd name="connsiteX11" fmla="*/ 4160447 w 4597053"/>
              <a:gd name="connsiteY11" fmla="*/ 1720475 h 1743420"/>
              <a:gd name="connsiteX12" fmla="*/ 4597053 w 4597053"/>
              <a:gd name="connsiteY12" fmla="*/ 1743420 h 1743420"/>
              <a:gd name="connsiteX0" fmla="*/ 0 w 4597053"/>
              <a:gd name="connsiteY0" fmla="*/ 1721416 h 1733604"/>
              <a:gd name="connsiteX1" fmla="*/ 840260 w 4597053"/>
              <a:gd name="connsiteY1" fmla="*/ 1671990 h 1733604"/>
              <a:gd name="connsiteX2" fmla="*/ 1235676 w 4597053"/>
              <a:gd name="connsiteY2" fmla="*/ 1424855 h 1733604"/>
              <a:gd name="connsiteX3" fmla="*/ 1524678 w 4597053"/>
              <a:gd name="connsiteY3" fmla="*/ 1078866 h 1733604"/>
              <a:gd name="connsiteX4" fmla="*/ 1737506 w 4597053"/>
              <a:gd name="connsiteY4" fmla="*/ 585613 h 1733604"/>
              <a:gd name="connsiteX5" fmla="*/ 2094252 w 4597053"/>
              <a:gd name="connsiteY5" fmla="*/ 98902 h 1733604"/>
              <a:gd name="connsiteX6" fmla="*/ 2479784 w 4597053"/>
              <a:gd name="connsiteY6" fmla="*/ 48 h 1733604"/>
              <a:gd name="connsiteX7" fmla="*/ 3089190 w 4597053"/>
              <a:gd name="connsiteY7" fmla="*/ 263320 h 1733604"/>
              <a:gd name="connsiteX8" fmla="*/ 3435179 w 4597053"/>
              <a:gd name="connsiteY8" fmla="*/ 831730 h 1733604"/>
              <a:gd name="connsiteX9" fmla="*/ 3608173 w 4597053"/>
              <a:gd name="connsiteY9" fmla="*/ 1276574 h 1733604"/>
              <a:gd name="connsiteX10" fmla="*/ 3830595 w 4597053"/>
              <a:gd name="connsiteY10" fmla="*/ 1622563 h 1733604"/>
              <a:gd name="connsiteX11" fmla="*/ 4160447 w 4597053"/>
              <a:gd name="connsiteY11" fmla="*/ 1710659 h 1733604"/>
              <a:gd name="connsiteX12" fmla="*/ 4597053 w 4597053"/>
              <a:gd name="connsiteY12" fmla="*/ 1733604 h 1733604"/>
              <a:gd name="connsiteX0" fmla="*/ 0 w 4597053"/>
              <a:gd name="connsiteY0" fmla="*/ 1721497 h 1733685"/>
              <a:gd name="connsiteX1" fmla="*/ 840260 w 4597053"/>
              <a:gd name="connsiteY1" fmla="*/ 1672071 h 1733685"/>
              <a:gd name="connsiteX2" fmla="*/ 1235676 w 4597053"/>
              <a:gd name="connsiteY2" fmla="*/ 1424936 h 1733685"/>
              <a:gd name="connsiteX3" fmla="*/ 1524678 w 4597053"/>
              <a:gd name="connsiteY3" fmla="*/ 1078947 h 1733685"/>
              <a:gd name="connsiteX4" fmla="*/ 1737506 w 4597053"/>
              <a:gd name="connsiteY4" fmla="*/ 585694 h 1733685"/>
              <a:gd name="connsiteX5" fmla="*/ 1981296 w 4597053"/>
              <a:gd name="connsiteY5" fmla="*/ 233454 h 1733685"/>
              <a:gd name="connsiteX6" fmla="*/ 2479784 w 4597053"/>
              <a:gd name="connsiteY6" fmla="*/ 129 h 1733685"/>
              <a:gd name="connsiteX7" fmla="*/ 3089190 w 4597053"/>
              <a:gd name="connsiteY7" fmla="*/ 263401 h 1733685"/>
              <a:gd name="connsiteX8" fmla="*/ 3435179 w 4597053"/>
              <a:gd name="connsiteY8" fmla="*/ 831811 h 1733685"/>
              <a:gd name="connsiteX9" fmla="*/ 3608173 w 4597053"/>
              <a:gd name="connsiteY9" fmla="*/ 1276655 h 1733685"/>
              <a:gd name="connsiteX10" fmla="*/ 3830595 w 4597053"/>
              <a:gd name="connsiteY10" fmla="*/ 1622644 h 1733685"/>
              <a:gd name="connsiteX11" fmla="*/ 4160447 w 4597053"/>
              <a:gd name="connsiteY11" fmla="*/ 1710740 h 1733685"/>
              <a:gd name="connsiteX12" fmla="*/ 4597053 w 4597053"/>
              <a:gd name="connsiteY12" fmla="*/ 1733685 h 1733685"/>
              <a:gd name="connsiteX0" fmla="*/ 0 w 4597053"/>
              <a:gd name="connsiteY0" fmla="*/ 1721508 h 1733696"/>
              <a:gd name="connsiteX1" fmla="*/ 840260 w 4597053"/>
              <a:gd name="connsiteY1" fmla="*/ 1672082 h 1733696"/>
              <a:gd name="connsiteX2" fmla="*/ 1235676 w 4597053"/>
              <a:gd name="connsiteY2" fmla="*/ 1424947 h 1733696"/>
              <a:gd name="connsiteX3" fmla="*/ 1524678 w 4597053"/>
              <a:gd name="connsiteY3" fmla="*/ 1078958 h 1733696"/>
              <a:gd name="connsiteX4" fmla="*/ 1715991 w 4597053"/>
              <a:gd name="connsiteY4" fmla="*/ 655630 h 1733696"/>
              <a:gd name="connsiteX5" fmla="*/ 1981296 w 4597053"/>
              <a:gd name="connsiteY5" fmla="*/ 233465 h 1733696"/>
              <a:gd name="connsiteX6" fmla="*/ 2479784 w 4597053"/>
              <a:gd name="connsiteY6" fmla="*/ 140 h 1733696"/>
              <a:gd name="connsiteX7" fmla="*/ 3089190 w 4597053"/>
              <a:gd name="connsiteY7" fmla="*/ 263412 h 1733696"/>
              <a:gd name="connsiteX8" fmla="*/ 3435179 w 4597053"/>
              <a:gd name="connsiteY8" fmla="*/ 831822 h 1733696"/>
              <a:gd name="connsiteX9" fmla="*/ 3608173 w 4597053"/>
              <a:gd name="connsiteY9" fmla="*/ 1276666 h 1733696"/>
              <a:gd name="connsiteX10" fmla="*/ 3830595 w 4597053"/>
              <a:gd name="connsiteY10" fmla="*/ 1622655 h 1733696"/>
              <a:gd name="connsiteX11" fmla="*/ 4160447 w 4597053"/>
              <a:gd name="connsiteY11" fmla="*/ 1710751 h 1733696"/>
              <a:gd name="connsiteX12" fmla="*/ 4597053 w 4597053"/>
              <a:gd name="connsiteY12" fmla="*/ 1733696 h 1733696"/>
              <a:gd name="connsiteX0" fmla="*/ 0 w 4597053"/>
              <a:gd name="connsiteY0" fmla="*/ 1721658 h 1733846"/>
              <a:gd name="connsiteX1" fmla="*/ 840260 w 4597053"/>
              <a:gd name="connsiteY1" fmla="*/ 1672232 h 1733846"/>
              <a:gd name="connsiteX2" fmla="*/ 1235676 w 4597053"/>
              <a:gd name="connsiteY2" fmla="*/ 1425097 h 1733846"/>
              <a:gd name="connsiteX3" fmla="*/ 1524678 w 4597053"/>
              <a:gd name="connsiteY3" fmla="*/ 1079108 h 1733846"/>
              <a:gd name="connsiteX4" fmla="*/ 1981296 w 4597053"/>
              <a:gd name="connsiteY4" fmla="*/ 233615 h 1733846"/>
              <a:gd name="connsiteX5" fmla="*/ 2479784 w 4597053"/>
              <a:gd name="connsiteY5" fmla="*/ 290 h 1733846"/>
              <a:gd name="connsiteX6" fmla="*/ 3089190 w 4597053"/>
              <a:gd name="connsiteY6" fmla="*/ 263562 h 1733846"/>
              <a:gd name="connsiteX7" fmla="*/ 3435179 w 4597053"/>
              <a:gd name="connsiteY7" fmla="*/ 831972 h 1733846"/>
              <a:gd name="connsiteX8" fmla="*/ 3608173 w 4597053"/>
              <a:gd name="connsiteY8" fmla="*/ 1276816 h 1733846"/>
              <a:gd name="connsiteX9" fmla="*/ 3830595 w 4597053"/>
              <a:gd name="connsiteY9" fmla="*/ 1622805 h 1733846"/>
              <a:gd name="connsiteX10" fmla="*/ 4160447 w 4597053"/>
              <a:gd name="connsiteY10" fmla="*/ 1710901 h 1733846"/>
              <a:gd name="connsiteX11" fmla="*/ 4597053 w 4597053"/>
              <a:gd name="connsiteY11" fmla="*/ 1733846 h 1733846"/>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2901 h 1735089"/>
              <a:gd name="connsiteX1" fmla="*/ 840260 w 4597053"/>
              <a:gd name="connsiteY1" fmla="*/ 1673475 h 1735089"/>
              <a:gd name="connsiteX2" fmla="*/ 1235676 w 4597053"/>
              <a:gd name="connsiteY2" fmla="*/ 1426340 h 1735089"/>
              <a:gd name="connsiteX3" fmla="*/ 1524678 w 4597053"/>
              <a:gd name="connsiteY3" fmla="*/ 1080351 h 1735089"/>
              <a:gd name="connsiteX4" fmla="*/ 1843731 w 4597053"/>
              <a:gd name="connsiteY4" fmla="*/ 372423 h 1735089"/>
              <a:gd name="connsiteX5" fmla="*/ 2479784 w 4597053"/>
              <a:gd name="connsiteY5" fmla="*/ 1533 h 1735089"/>
              <a:gd name="connsiteX6" fmla="*/ 3089190 w 4597053"/>
              <a:gd name="connsiteY6" fmla="*/ 264805 h 1735089"/>
              <a:gd name="connsiteX7" fmla="*/ 3435179 w 4597053"/>
              <a:gd name="connsiteY7" fmla="*/ 833215 h 1735089"/>
              <a:gd name="connsiteX8" fmla="*/ 3608173 w 4597053"/>
              <a:gd name="connsiteY8" fmla="*/ 1278059 h 1735089"/>
              <a:gd name="connsiteX9" fmla="*/ 3830595 w 4597053"/>
              <a:gd name="connsiteY9" fmla="*/ 1624048 h 1735089"/>
              <a:gd name="connsiteX10" fmla="*/ 4160447 w 4597053"/>
              <a:gd name="connsiteY10" fmla="*/ 1712144 h 1735089"/>
              <a:gd name="connsiteX11" fmla="*/ 4597053 w 4597053"/>
              <a:gd name="connsiteY11" fmla="*/ 1735089 h 1735089"/>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435179 w 4597053"/>
              <a:gd name="connsiteY7" fmla="*/ 831740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0081 w 4597053"/>
              <a:gd name="connsiteY8" fmla="*/ 139796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160447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354656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54871 w 5098759"/>
              <a:gd name="connsiteY9" fmla="*/ 1630665 h 1725522"/>
              <a:gd name="connsiteX10" fmla="*/ 4354656 w 5098759"/>
              <a:gd name="connsiteY10" fmla="*/ 1710669 h 1725522"/>
              <a:gd name="connsiteX11" fmla="*/ 5098759 w 5098759"/>
              <a:gd name="connsiteY11" fmla="*/ 1725522 h 1725522"/>
              <a:gd name="connsiteX0" fmla="*/ 0 w 5098759"/>
              <a:gd name="connsiteY0" fmla="*/ 1723779 h 1727875"/>
              <a:gd name="connsiteX1" fmla="*/ 840260 w 5098759"/>
              <a:gd name="connsiteY1" fmla="*/ 1674353 h 1727875"/>
              <a:gd name="connsiteX2" fmla="*/ 1235676 w 5098759"/>
              <a:gd name="connsiteY2" fmla="*/ 1427218 h 1727875"/>
              <a:gd name="connsiteX3" fmla="*/ 1524678 w 5098759"/>
              <a:gd name="connsiteY3" fmla="*/ 1081229 h 1727875"/>
              <a:gd name="connsiteX4" fmla="*/ 1843731 w 5098759"/>
              <a:gd name="connsiteY4" fmla="*/ 373301 h 1727875"/>
              <a:gd name="connsiteX5" fmla="*/ 2479784 w 5098759"/>
              <a:gd name="connsiteY5" fmla="*/ 2411 h 1727875"/>
              <a:gd name="connsiteX6" fmla="*/ 3008269 w 5098759"/>
              <a:gd name="connsiteY6" fmla="*/ 249499 h 1727875"/>
              <a:gd name="connsiteX7" fmla="*/ 3346167 w 5098759"/>
              <a:gd name="connsiteY7" fmla="*/ 923105 h 1727875"/>
              <a:gd name="connsiteX8" fmla="*/ 3600081 w 5098759"/>
              <a:gd name="connsiteY8" fmla="*/ 1400317 h 1727875"/>
              <a:gd name="connsiteX9" fmla="*/ 3854871 w 5098759"/>
              <a:gd name="connsiteY9" fmla="*/ 1633018 h 1727875"/>
              <a:gd name="connsiteX10" fmla="*/ 4354656 w 5098759"/>
              <a:gd name="connsiteY10" fmla="*/ 1713022 h 1727875"/>
              <a:gd name="connsiteX11" fmla="*/ 5098759 w 5098759"/>
              <a:gd name="connsiteY11" fmla="*/ 1727875 h 1727875"/>
              <a:gd name="connsiteX0" fmla="*/ 0 w 5098759"/>
              <a:gd name="connsiteY0" fmla="*/ 1707860 h 1711956"/>
              <a:gd name="connsiteX1" fmla="*/ 840260 w 5098759"/>
              <a:gd name="connsiteY1" fmla="*/ 1658434 h 1711956"/>
              <a:gd name="connsiteX2" fmla="*/ 1235676 w 5098759"/>
              <a:gd name="connsiteY2" fmla="*/ 1411299 h 1711956"/>
              <a:gd name="connsiteX3" fmla="*/ 1524678 w 5098759"/>
              <a:gd name="connsiteY3" fmla="*/ 1065310 h 1711956"/>
              <a:gd name="connsiteX4" fmla="*/ 1843731 w 5098759"/>
              <a:gd name="connsiteY4" fmla="*/ 357382 h 1711956"/>
              <a:gd name="connsiteX5" fmla="*/ 2358403 w 5098759"/>
              <a:gd name="connsiteY5" fmla="*/ 2676 h 1711956"/>
              <a:gd name="connsiteX6" fmla="*/ 3008269 w 5098759"/>
              <a:gd name="connsiteY6" fmla="*/ 233580 h 1711956"/>
              <a:gd name="connsiteX7" fmla="*/ 3346167 w 5098759"/>
              <a:gd name="connsiteY7" fmla="*/ 907186 h 1711956"/>
              <a:gd name="connsiteX8" fmla="*/ 3600081 w 5098759"/>
              <a:gd name="connsiteY8" fmla="*/ 1384398 h 1711956"/>
              <a:gd name="connsiteX9" fmla="*/ 3854871 w 5098759"/>
              <a:gd name="connsiteY9" fmla="*/ 1617099 h 1711956"/>
              <a:gd name="connsiteX10" fmla="*/ 4354656 w 5098759"/>
              <a:gd name="connsiteY10" fmla="*/ 1697103 h 1711956"/>
              <a:gd name="connsiteX11" fmla="*/ 5098759 w 5098759"/>
              <a:gd name="connsiteY11" fmla="*/ 1711956 h 1711956"/>
              <a:gd name="connsiteX0" fmla="*/ 0 w 5098759"/>
              <a:gd name="connsiteY0" fmla="*/ 1717042 h 1721138"/>
              <a:gd name="connsiteX1" fmla="*/ 840260 w 5098759"/>
              <a:gd name="connsiteY1" fmla="*/ 1667616 h 1721138"/>
              <a:gd name="connsiteX2" fmla="*/ 1235676 w 5098759"/>
              <a:gd name="connsiteY2" fmla="*/ 1420481 h 1721138"/>
              <a:gd name="connsiteX3" fmla="*/ 1524678 w 5098759"/>
              <a:gd name="connsiteY3" fmla="*/ 1074492 h 1721138"/>
              <a:gd name="connsiteX4" fmla="*/ 1843731 w 5098759"/>
              <a:gd name="connsiteY4" fmla="*/ 366564 h 1721138"/>
              <a:gd name="connsiteX5" fmla="*/ 2358403 w 5098759"/>
              <a:gd name="connsiteY5" fmla="*/ 11858 h 1721138"/>
              <a:gd name="connsiteX6" fmla="*/ 3008269 w 5098759"/>
              <a:gd name="connsiteY6" fmla="*/ 242762 h 1721138"/>
              <a:gd name="connsiteX7" fmla="*/ 3346167 w 5098759"/>
              <a:gd name="connsiteY7" fmla="*/ 916368 h 1721138"/>
              <a:gd name="connsiteX8" fmla="*/ 3600081 w 5098759"/>
              <a:gd name="connsiteY8" fmla="*/ 1393580 h 1721138"/>
              <a:gd name="connsiteX9" fmla="*/ 3854871 w 5098759"/>
              <a:gd name="connsiteY9" fmla="*/ 1626281 h 1721138"/>
              <a:gd name="connsiteX10" fmla="*/ 4354656 w 5098759"/>
              <a:gd name="connsiteY10" fmla="*/ 1706285 h 1721138"/>
              <a:gd name="connsiteX11" fmla="*/ 5098759 w 5098759"/>
              <a:gd name="connsiteY11" fmla="*/ 1721138 h 1721138"/>
              <a:gd name="connsiteX0" fmla="*/ 0 w 5098759"/>
              <a:gd name="connsiteY0" fmla="*/ 1711251 h 1715347"/>
              <a:gd name="connsiteX1" fmla="*/ 840260 w 5098759"/>
              <a:gd name="connsiteY1" fmla="*/ 1661825 h 1715347"/>
              <a:gd name="connsiteX2" fmla="*/ 1235676 w 5098759"/>
              <a:gd name="connsiteY2" fmla="*/ 1414690 h 1715347"/>
              <a:gd name="connsiteX3" fmla="*/ 1524678 w 5098759"/>
              <a:gd name="connsiteY3" fmla="*/ 1068701 h 1715347"/>
              <a:gd name="connsiteX4" fmla="*/ 1803271 w 5098759"/>
              <a:gd name="connsiteY4" fmla="*/ 441693 h 1715347"/>
              <a:gd name="connsiteX5" fmla="*/ 2358403 w 5098759"/>
              <a:gd name="connsiteY5" fmla="*/ 6067 h 1715347"/>
              <a:gd name="connsiteX6" fmla="*/ 3008269 w 5098759"/>
              <a:gd name="connsiteY6" fmla="*/ 236971 h 1715347"/>
              <a:gd name="connsiteX7" fmla="*/ 3346167 w 5098759"/>
              <a:gd name="connsiteY7" fmla="*/ 910577 h 1715347"/>
              <a:gd name="connsiteX8" fmla="*/ 3600081 w 5098759"/>
              <a:gd name="connsiteY8" fmla="*/ 1387789 h 1715347"/>
              <a:gd name="connsiteX9" fmla="*/ 3854871 w 5098759"/>
              <a:gd name="connsiteY9" fmla="*/ 1620490 h 1715347"/>
              <a:gd name="connsiteX10" fmla="*/ 4354656 w 5098759"/>
              <a:gd name="connsiteY10" fmla="*/ 1700494 h 1715347"/>
              <a:gd name="connsiteX11" fmla="*/ 5098759 w 5098759"/>
              <a:gd name="connsiteY11" fmla="*/ 1715347 h 1715347"/>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358403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431232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4354655"/>
              <a:gd name="connsiteY0" fmla="*/ 1705917 h 1705917"/>
              <a:gd name="connsiteX1" fmla="*/ 840260 w 4354655"/>
              <a:gd name="connsiteY1" fmla="*/ 1656491 h 1705917"/>
              <a:gd name="connsiteX2" fmla="*/ 1235676 w 4354655"/>
              <a:gd name="connsiteY2" fmla="*/ 1409356 h 1705917"/>
              <a:gd name="connsiteX3" fmla="*/ 1524678 w 4354655"/>
              <a:gd name="connsiteY3" fmla="*/ 1063367 h 1705917"/>
              <a:gd name="connsiteX4" fmla="*/ 1843731 w 4354655"/>
              <a:gd name="connsiteY4" fmla="*/ 387807 h 1705917"/>
              <a:gd name="connsiteX5" fmla="*/ 2431232 w 4354655"/>
              <a:gd name="connsiteY5" fmla="*/ 733 h 1705917"/>
              <a:gd name="connsiteX6" fmla="*/ 3008269 w 4354655"/>
              <a:gd name="connsiteY6" fmla="*/ 231637 h 1705917"/>
              <a:gd name="connsiteX7" fmla="*/ 3346167 w 4354655"/>
              <a:gd name="connsiteY7" fmla="*/ 905243 h 1705917"/>
              <a:gd name="connsiteX8" fmla="*/ 3600081 w 4354655"/>
              <a:gd name="connsiteY8" fmla="*/ 1382455 h 1705917"/>
              <a:gd name="connsiteX9" fmla="*/ 3854871 w 4354655"/>
              <a:gd name="connsiteY9" fmla="*/ 1615156 h 1705917"/>
              <a:gd name="connsiteX10" fmla="*/ 4354656 w 4354655"/>
              <a:gd name="connsiteY10" fmla="*/ 1695160 h 1705917"/>
              <a:gd name="connsiteX0" fmla="*/ 0 w 4354656"/>
              <a:gd name="connsiteY0" fmla="*/ 1716565 h 1716565"/>
              <a:gd name="connsiteX1" fmla="*/ 840260 w 4354656"/>
              <a:gd name="connsiteY1" fmla="*/ 1667139 h 1716565"/>
              <a:gd name="connsiteX2" fmla="*/ 1235676 w 4354656"/>
              <a:gd name="connsiteY2" fmla="*/ 1420004 h 1716565"/>
              <a:gd name="connsiteX3" fmla="*/ 1524678 w 4354656"/>
              <a:gd name="connsiteY3" fmla="*/ 1074015 h 1716565"/>
              <a:gd name="connsiteX4" fmla="*/ 1843731 w 4354656"/>
              <a:gd name="connsiteY4" fmla="*/ 398455 h 1716565"/>
              <a:gd name="connsiteX5" fmla="*/ 2540349 w 4354656"/>
              <a:gd name="connsiteY5" fmla="*/ 673 h 1716565"/>
              <a:gd name="connsiteX6" fmla="*/ 3008269 w 4354656"/>
              <a:gd name="connsiteY6" fmla="*/ 242285 h 1716565"/>
              <a:gd name="connsiteX7" fmla="*/ 3346167 w 4354656"/>
              <a:gd name="connsiteY7" fmla="*/ 915891 h 1716565"/>
              <a:gd name="connsiteX8" fmla="*/ 3600081 w 4354656"/>
              <a:gd name="connsiteY8" fmla="*/ 1393103 h 1716565"/>
              <a:gd name="connsiteX9" fmla="*/ 3854871 w 4354656"/>
              <a:gd name="connsiteY9" fmla="*/ 1625804 h 1716565"/>
              <a:gd name="connsiteX10" fmla="*/ 4354656 w 4354656"/>
              <a:gd name="connsiteY10" fmla="*/ 1705808 h 1716565"/>
              <a:gd name="connsiteX0" fmla="*/ 0 w 4354656"/>
              <a:gd name="connsiteY0" fmla="*/ 1716422 h 1716422"/>
              <a:gd name="connsiteX1" fmla="*/ 840260 w 4354656"/>
              <a:gd name="connsiteY1" fmla="*/ 1666996 h 1716422"/>
              <a:gd name="connsiteX2" fmla="*/ 1235676 w 4354656"/>
              <a:gd name="connsiteY2" fmla="*/ 1419861 h 1716422"/>
              <a:gd name="connsiteX3" fmla="*/ 1524678 w 4354656"/>
              <a:gd name="connsiteY3" fmla="*/ 1073872 h 1716422"/>
              <a:gd name="connsiteX4" fmla="*/ 1843731 w 4354656"/>
              <a:gd name="connsiteY4" fmla="*/ 398312 h 1716422"/>
              <a:gd name="connsiteX5" fmla="*/ 2540349 w 4354656"/>
              <a:gd name="connsiteY5" fmla="*/ 530 h 1716422"/>
              <a:gd name="connsiteX6" fmla="*/ 3097545 w 4354656"/>
              <a:gd name="connsiteY6" fmla="*/ 327795 h 1716422"/>
              <a:gd name="connsiteX7" fmla="*/ 3346167 w 4354656"/>
              <a:gd name="connsiteY7" fmla="*/ 915748 h 1716422"/>
              <a:gd name="connsiteX8" fmla="*/ 3600081 w 4354656"/>
              <a:gd name="connsiteY8" fmla="*/ 1392960 h 1716422"/>
              <a:gd name="connsiteX9" fmla="*/ 3854871 w 4354656"/>
              <a:gd name="connsiteY9" fmla="*/ 1625661 h 1716422"/>
              <a:gd name="connsiteX10" fmla="*/ 4354656 w 4354656"/>
              <a:gd name="connsiteY10" fmla="*/ 1705665 h 1716422"/>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854871 w 4354656"/>
              <a:gd name="connsiteY9" fmla="*/ 1625659 h 1716420"/>
              <a:gd name="connsiteX10" fmla="*/ 4354656 w 4354656"/>
              <a:gd name="connsiteY10" fmla="*/ 1705663 h 1716420"/>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993747 w 4354656"/>
              <a:gd name="connsiteY9" fmla="*/ 1604246 h 1716420"/>
              <a:gd name="connsiteX10" fmla="*/ 4354656 w 4354656"/>
              <a:gd name="connsiteY10" fmla="*/ 1705663 h 1716420"/>
              <a:gd name="connsiteX0" fmla="*/ 0 w 4503452"/>
              <a:gd name="connsiteY0" fmla="*/ 1716420 h 1727076"/>
              <a:gd name="connsiteX1" fmla="*/ 840260 w 4503452"/>
              <a:gd name="connsiteY1" fmla="*/ 1666994 h 1727076"/>
              <a:gd name="connsiteX2" fmla="*/ 1235676 w 4503452"/>
              <a:gd name="connsiteY2" fmla="*/ 1419859 h 1727076"/>
              <a:gd name="connsiteX3" fmla="*/ 1524678 w 4503452"/>
              <a:gd name="connsiteY3" fmla="*/ 1073870 h 1727076"/>
              <a:gd name="connsiteX4" fmla="*/ 1843731 w 4503452"/>
              <a:gd name="connsiteY4" fmla="*/ 398310 h 1727076"/>
              <a:gd name="connsiteX5" fmla="*/ 2540349 w 4503452"/>
              <a:gd name="connsiteY5" fmla="*/ 528 h 1727076"/>
              <a:gd name="connsiteX6" fmla="*/ 3097545 w 4503452"/>
              <a:gd name="connsiteY6" fmla="*/ 327793 h 1727076"/>
              <a:gd name="connsiteX7" fmla="*/ 3375926 w 4503452"/>
              <a:gd name="connsiteY7" fmla="*/ 915747 h 1727076"/>
              <a:gd name="connsiteX8" fmla="*/ 3600081 w 4503452"/>
              <a:gd name="connsiteY8" fmla="*/ 1392958 h 1727076"/>
              <a:gd name="connsiteX9" fmla="*/ 3993747 w 4503452"/>
              <a:gd name="connsiteY9" fmla="*/ 1604246 h 1727076"/>
              <a:gd name="connsiteX10" fmla="*/ 4503452 w 4503452"/>
              <a:gd name="connsiteY10" fmla="*/ 1727076 h 1727076"/>
              <a:gd name="connsiteX0" fmla="*/ 0 w 4503452"/>
              <a:gd name="connsiteY0" fmla="*/ 1715926 h 1726582"/>
              <a:gd name="connsiteX1" fmla="*/ 840260 w 4503452"/>
              <a:gd name="connsiteY1" fmla="*/ 1666500 h 1726582"/>
              <a:gd name="connsiteX2" fmla="*/ 1235676 w 4503452"/>
              <a:gd name="connsiteY2" fmla="*/ 1419365 h 1726582"/>
              <a:gd name="connsiteX3" fmla="*/ 1524678 w 4503452"/>
              <a:gd name="connsiteY3" fmla="*/ 1073376 h 1726582"/>
              <a:gd name="connsiteX4" fmla="*/ 1982608 w 4503452"/>
              <a:gd name="connsiteY4" fmla="*/ 312163 h 1726582"/>
              <a:gd name="connsiteX5" fmla="*/ 2540349 w 4503452"/>
              <a:gd name="connsiteY5" fmla="*/ 34 h 1726582"/>
              <a:gd name="connsiteX6" fmla="*/ 3097545 w 4503452"/>
              <a:gd name="connsiteY6" fmla="*/ 327299 h 1726582"/>
              <a:gd name="connsiteX7" fmla="*/ 3375926 w 4503452"/>
              <a:gd name="connsiteY7" fmla="*/ 915253 h 1726582"/>
              <a:gd name="connsiteX8" fmla="*/ 3600081 w 4503452"/>
              <a:gd name="connsiteY8" fmla="*/ 1392464 h 1726582"/>
              <a:gd name="connsiteX9" fmla="*/ 3993747 w 4503452"/>
              <a:gd name="connsiteY9" fmla="*/ 1603752 h 1726582"/>
              <a:gd name="connsiteX10" fmla="*/ 4503452 w 4503452"/>
              <a:gd name="connsiteY10" fmla="*/ 1726582 h 1726582"/>
              <a:gd name="connsiteX0" fmla="*/ 0 w 4503452"/>
              <a:gd name="connsiteY0" fmla="*/ 1673112 h 1683768"/>
              <a:gd name="connsiteX1" fmla="*/ 840260 w 4503452"/>
              <a:gd name="connsiteY1" fmla="*/ 1623686 h 1683768"/>
              <a:gd name="connsiteX2" fmla="*/ 1235676 w 4503452"/>
              <a:gd name="connsiteY2" fmla="*/ 1376551 h 1683768"/>
              <a:gd name="connsiteX3" fmla="*/ 1524678 w 4503452"/>
              <a:gd name="connsiteY3" fmla="*/ 1030562 h 1683768"/>
              <a:gd name="connsiteX4" fmla="*/ 1982608 w 4503452"/>
              <a:gd name="connsiteY4" fmla="*/ 269349 h 1683768"/>
              <a:gd name="connsiteX5" fmla="*/ 2629627 w 4503452"/>
              <a:gd name="connsiteY5" fmla="*/ 46 h 1683768"/>
              <a:gd name="connsiteX6" fmla="*/ 3097545 w 4503452"/>
              <a:gd name="connsiteY6" fmla="*/ 284485 h 1683768"/>
              <a:gd name="connsiteX7" fmla="*/ 3375926 w 4503452"/>
              <a:gd name="connsiteY7" fmla="*/ 872439 h 1683768"/>
              <a:gd name="connsiteX8" fmla="*/ 3600081 w 4503452"/>
              <a:gd name="connsiteY8" fmla="*/ 1349650 h 1683768"/>
              <a:gd name="connsiteX9" fmla="*/ 3993747 w 4503452"/>
              <a:gd name="connsiteY9" fmla="*/ 1560938 h 1683768"/>
              <a:gd name="connsiteX10" fmla="*/ 4503452 w 4503452"/>
              <a:gd name="connsiteY10" fmla="*/ 1683768 h 1683768"/>
              <a:gd name="connsiteX0" fmla="*/ 0 w 4503452"/>
              <a:gd name="connsiteY0" fmla="*/ 1678612 h 1689268"/>
              <a:gd name="connsiteX1" fmla="*/ 840260 w 4503452"/>
              <a:gd name="connsiteY1" fmla="*/ 1629186 h 1689268"/>
              <a:gd name="connsiteX2" fmla="*/ 1235676 w 4503452"/>
              <a:gd name="connsiteY2" fmla="*/ 1382051 h 1689268"/>
              <a:gd name="connsiteX3" fmla="*/ 1524678 w 4503452"/>
              <a:gd name="connsiteY3" fmla="*/ 1036062 h 1689268"/>
              <a:gd name="connsiteX4" fmla="*/ 1982608 w 4503452"/>
              <a:gd name="connsiteY4" fmla="*/ 274849 h 1689268"/>
              <a:gd name="connsiteX5" fmla="*/ 2629627 w 4503452"/>
              <a:gd name="connsiteY5" fmla="*/ 5546 h 1689268"/>
              <a:gd name="connsiteX6" fmla="*/ 3097545 w 4503452"/>
              <a:gd name="connsiteY6" fmla="*/ 289985 h 1689268"/>
              <a:gd name="connsiteX7" fmla="*/ 3375926 w 4503452"/>
              <a:gd name="connsiteY7" fmla="*/ 877939 h 1689268"/>
              <a:gd name="connsiteX8" fmla="*/ 3600081 w 4503452"/>
              <a:gd name="connsiteY8" fmla="*/ 1355150 h 1689268"/>
              <a:gd name="connsiteX9" fmla="*/ 3993747 w 4503452"/>
              <a:gd name="connsiteY9" fmla="*/ 1566438 h 1689268"/>
              <a:gd name="connsiteX10" fmla="*/ 4503452 w 4503452"/>
              <a:gd name="connsiteY10" fmla="*/ 1689268 h 1689268"/>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3452" h="1685355">
                <a:moveTo>
                  <a:pt x="0" y="1674699"/>
                </a:moveTo>
                <a:cubicBezTo>
                  <a:pt x="286265" y="1664402"/>
                  <a:pt x="634314" y="1674700"/>
                  <a:pt x="840260" y="1625273"/>
                </a:cubicBezTo>
                <a:cubicBezTo>
                  <a:pt x="1046206" y="1575846"/>
                  <a:pt x="1121606" y="1476992"/>
                  <a:pt x="1235676" y="1378138"/>
                </a:cubicBezTo>
                <a:cubicBezTo>
                  <a:pt x="1349746" y="1279284"/>
                  <a:pt x="1400189" y="1216683"/>
                  <a:pt x="1524678" y="1032149"/>
                </a:cubicBezTo>
                <a:cubicBezTo>
                  <a:pt x="1649167" y="847615"/>
                  <a:pt x="1798450" y="442689"/>
                  <a:pt x="1982608" y="270936"/>
                </a:cubicBezTo>
                <a:cubicBezTo>
                  <a:pt x="2166766" y="99183"/>
                  <a:pt x="2435538" y="-15165"/>
                  <a:pt x="2629627" y="1633"/>
                </a:cubicBezTo>
                <a:cubicBezTo>
                  <a:pt x="2823716" y="18431"/>
                  <a:pt x="3032681" y="215621"/>
                  <a:pt x="3147144" y="371725"/>
                </a:cubicBezTo>
                <a:cubicBezTo>
                  <a:pt x="3261607" y="527829"/>
                  <a:pt x="3300437" y="710774"/>
                  <a:pt x="3375926" y="874026"/>
                </a:cubicBezTo>
                <a:cubicBezTo>
                  <a:pt x="3451416" y="1037278"/>
                  <a:pt x="3497111" y="1236487"/>
                  <a:pt x="3600081" y="1351237"/>
                </a:cubicBezTo>
                <a:cubicBezTo>
                  <a:pt x="3703051" y="1465987"/>
                  <a:pt x="3843185" y="1506839"/>
                  <a:pt x="3993747" y="1562525"/>
                </a:cubicBezTo>
                <a:cubicBezTo>
                  <a:pt x="4144309" y="1618211"/>
                  <a:pt x="4296137" y="1669546"/>
                  <a:pt x="4503452" y="1685355"/>
                </a:cubicBezTo>
              </a:path>
            </a:pathLst>
          </a:custGeom>
          <a:solidFill>
            <a:schemeClr val="bg1">
              <a:lumMod val="75000"/>
            </a:schemeClr>
          </a:solidFill>
          <a:ln>
            <a:solidFill>
              <a:schemeClr val="accent1">
                <a:shade val="95000"/>
                <a:satMod val="105000"/>
              </a:schemeClr>
            </a:solidFill>
          </a:ln>
          <a:scene3d>
            <a:camera prst="orthographicFront">
              <a:rot lat="1787754" lon="3164197" rev="2134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Rectangle 161"/>
              <p:cNvSpPr/>
              <p:nvPr/>
            </p:nvSpPr>
            <p:spPr>
              <a:xfrm>
                <a:off x="17270301" y="10039504"/>
                <a:ext cx="4727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𝜌</m:t>
                      </m:r>
                    </m:oMath>
                  </m:oMathPara>
                </a14:m>
                <a:endParaRPr lang="en-US" sz="2800" dirty="0"/>
              </a:p>
            </p:txBody>
          </p:sp>
        </mc:Choice>
        <mc:Fallback xmlns="">
          <p:sp>
            <p:nvSpPr>
              <p:cNvPr id="162" name="Rectangle 161"/>
              <p:cNvSpPr>
                <a:spLocks noRot="1" noChangeAspect="1" noMove="1" noResize="1" noEditPoints="1" noAdjustHandles="1" noChangeArrowheads="1" noChangeShapeType="1" noTextEdit="1"/>
              </p:cNvSpPr>
              <p:nvPr/>
            </p:nvSpPr>
            <p:spPr>
              <a:xfrm>
                <a:off x="17270301" y="10039504"/>
                <a:ext cx="472758" cy="523220"/>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p:cNvSpPr/>
              <p:nvPr/>
            </p:nvSpPr>
            <p:spPr>
              <a:xfrm>
                <a:off x="13470060" y="11089341"/>
                <a:ext cx="293651"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𝑒</m:t>
                      </m:r>
                    </m:oMath>
                  </m:oMathPara>
                </a14:m>
                <a:endParaRPr lang="en-US" sz="3200" dirty="0"/>
              </a:p>
            </p:txBody>
          </p:sp>
        </mc:Choice>
        <mc:Fallback xmlns="">
          <p:sp>
            <p:nvSpPr>
              <p:cNvPr id="164" name="Rectangle 163"/>
              <p:cNvSpPr>
                <a:spLocks noRot="1" noChangeAspect="1" noMove="1" noResize="1" noEditPoints="1" noAdjustHandles="1" noChangeArrowheads="1" noChangeShapeType="1" noTextEdit="1"/>
              </p:cNvSpPr>
              <p:nvPr/>
            </p:nvSpPr>
            <p:spPr>
              <a:xfrm>
                <a:off x="13470060" y="11089341"/>
                <a:ext cx="293651" cy="584775"/>
              </a:xfrm>
              <a:prstGeom prst="rect">
                <a:avLst/>
              </a:prstGeom>
              <a:blipFill rotWithShape="0">
                <a:blip r:embed="rId26"/>
                <a:stretch>
                  <a:fillRect/>
                </a:stretch>
              </a:blipFill>
            </p:spPr>
            <p:txBody>
              <a:bodyPr/>
              <a:lstStyle/>
              <a:p>
                <a:r>
                  <a:rPr lang="en-US">
                    <a:noFill/>
                  </a:rPr>
                  <a:t> </a:t>
                </a:r>
              </a:p>
            </p:txBody>
          </p:sp>
        </mc:Fallback>
      </mc:AlternateContent>
      <p:cxnSp>
        <p:nvCxnSpPr>
          <p:cNvPr id="166" name="Straight Connector 165"/>
          <p:cNvCxnSpPr/>
          <p:nvPr/>
        </p:nvCxnSpPr>
        <p:spPr>
          <a:xfrm flipV="1">
            <a:off x="15366001" y="9176372"/>
            <a:ext cx="0" cy="897491"/>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13946821" y="10616989"/>
            <a:ext cx="0" cy="785664"/>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13955191" y="9147355"/>
            <a:ext cx="1408054" cy="1446302"/>
          </a:xfrm>
          <a:prstGeom prst="straightConnector1">
            <a:avLst/>
          </a:prstGeom>
          <a:ln w="9525">
            <a:solidFill>
              <a:schemeClr val="tx2">
                <a:lumMod val="60000"/>
                <a:lumOff val="4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14115319" y="10212597"/>
            <a:ext cx="226035" cy="1043234"/>
          </a:xfrm>
          <a:prstGeom prst="rect">
            <a:avLst/>
          </a:prstGeom>
          <a:ln>
            <a:noFill/>
          </a:ln>
          <a:scene3d>
            <a:camera prst="orthographicFront">
              <a:rot lat="2100000" lon="1805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4673787" y="10456936"/>
            <a:ext cx="235956" cy="175035"/>
          </a:xfrm>
          <a:prstGeom prst="rect">
            <a:avLst/>
          </a:prstGeom>
          <a:ln>
            <a:noFill/>
          </a:ln>
          <a:scene3d>
            <a:camera prst="orthographicFront">
              <a:rot lat="2100000" lon="1809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5213690" y="10066759"/>
            <a:ext cx="197552" cy="45719"/>
          </a:xfrm>
          <a:prstGeom prst="rect">
            <a:avLst/>
          </a:prstGeom>
          <a:ln>
            <a:noFill/>
          </a:ln>
          <a:scene3d>
            <a:camera prst="orthographicFront">
              <a:rot lat="2100000" lon="1809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p:nvPr/>
        </p:nvCxnSpPr>
        <p:spPr>
          <a:xfrm>
            <a:off x="14160633" y="10029505"/>
            <a:ext cx="2456629" cy="18839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3608692" y="10582187"/>
            <a:ext cx="2456629" cy="18839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3505719" y="10013831"/>
            <a:ext cx="226035" cy="613349"/>
          </a:xfrm>
          <a:prstGeom prst="rect">
            <a:avLst/>
          </a:prstGeom>
          <a:ln>
            <a:noFill/>
          </a:ln>
          <a:scene3d>
            <a:camera prst="orthographicFront">
              <a:rot lat="2100000" lon="1805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4039119" y="9051023"/>
            <a:ext cx="226035" cy="1061808"/>
          </a:xfrm>
          <a:prstGeom prst="rect">
            <a:avLst/>
          </a:prstGeom>
          <a:ln>
            <a:noFill/>
          </a:ln>
          <a:scene3d>
            <a:camera prst="orthographicFront">
              <a:rot lat="2100000" lon="1805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549958" y="8768034"/>
            <a:ext cx="226035" cy="813039"/>
          </a:xfrm>
          <a:prstGeom prst="rect">
            <a:avLst/>
          </a:prstGeom>
          <a:ln>
            <a:noFill/>
          </a:ln>
          <a:scene3d>
            <a:camera prst="orthographicFront">
              <a:rot lat="2100000" lon="1805999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flipV="1">
            <a:off x="13333869" y="8536790"/>
            <a:ext cx="1408054" cy="1446302"/>
          </a:xfrm>
          <a:prstGeom prst="straightConnector1">
            <a:avLst/>
          </a:prstGeom>
          <a:ln w="9525">
            <a:solidFill>
              <a:schemeClr val="tx2">
                <a:lumMod val="60000"/>
                <a:lumOff val="4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14727714" y="8548842"/>
            <a:ext cx="0" cy="897491"/>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14717485" y="5551714"/>
            <a:ext cx="413658" cy="3058888"/>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4344342" y="6191936"/>
            <a:ext cx="3061914" cy="1477328"/>
          </a:xfrm>
          <a:prstGeom prst="rect">
            <a:avLst/>
          </a:prstGeom>
          <a:noFill/>
        </p:spPr>
        <p:txBody>
          <a:bodyPr wrap="square" rtlCol="0">
            <a:spAutoFit/>
          </a:bodyPr>
          <a:lstStyle/>
          <a:p>
            <a:pPr algn="ctr"/>
            <a:r>
              <a:rPr lang="en-US" sz="3000" dirty="0" smtClean="0">
                <a:latin typeface="Helvetica" panose="020B0604020202020204" pitchFamily="34" charset="0"/>
                <a:cs typeface="Helvetica" panose="020B0604020202020204" pitchFamily="34" charset="0"/>
              </a:rPr>
              <a:t>Compute</a:t>
            </a:r>
          </a:p>
          <a:p>
            <a:pPr algn="ctr"/>
            <a:r>
              <a:rPr lang="en-US" sz="3000" dirty="0">
                <a:latin typeface="Helvetica" panose="020B0604020202020204" pitchFamily="34" charset="0"/>
                <a:cs typeface="Helvetica" panose="020B0604020202020204" pitchFamily="34" charset="0"/>
              </a:rPr>
              <a:t>g</a:t>
            </a:r>
            <a:r>
              <a:rPr lang="en-US" sz="3000" dirty="0" smtClean="0">
                <a:latin typeface="Helvetica" panose="020B0604020202020204" pitchFamily="34" charset="0"/>
                <a:cs typeface="Helvetica" panose="020B0604020202020204" pitchFamily="34" charset="0"/>
              </a:rPr>
              <a:t>enotype </a:t>
            </a:r>
          </a:p>
          <a:p>
            <a:pPr algn="ctr"/>
            <a:r>
              <a:rPr lang="en-US" sz="3000" dirty="0">
                <a:latin typeface="Helvetica" panose="020B0604020202020204" pitchFamily="34" charset="0"/>
                <a:cs typeface="Helvetica" panose="020B0604020202020204" pitchFamily="34" charset="0"/>
              </a:rPr>
              <a:t>d</a:t>
            </a:r>
            <a:r>
              <a:rPr lang="en-US" sz="3000" dirty="0" smtClean="0">
                <a:latin typeface="Helvetica" panose="020B0604020202020204" pitchFamily="34" charset="0"/>
                <a:cs typeface="Helvetica" panose="020B0604020202020204" pitchFamily="34" charset="0"/>
              </a:rPr>
              <a:t>istribution</a:t>
            </a:r>
            <a:endParaRPr lang="en-US" sz="3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12297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4908179" y="8089946"/>
            <a:ext cx="5175957" cy="3699283"/>
            <a:chOff x="14953064" y="9042086"/>
            <a:chExt cx="4494274" cy="3405277"/>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3064" y="9042086"/>
              <a:ext cx="4494274" cy="3405277"/>
            </a:xfrm>
            <a:prstGeom prst="rect">
              <a:avLst/>
            </a:prstGeom>
          </p:spPr>
        </p:pic>
        <p:sp>
          <p:nvSpPr>
            <p:cNvPr id="32" name="TextBox 31"/>
            <p:cNvSpPr txBox="1"/>
            <p:nvPr/>
          </p:nvSpPr>
          <p:spPr>
            <a:xfrm>
              <a:off x="18313584" y="11720251"/>
              <a:ext cx="903612" cy="283316"/>
            </a:xfrm>
            <a:prstGeom prst="rect">
              <a:avLst/>
            </a:prstGeom>
            <a:noFill/>
          </p:spPr>
          <p:txBody>
            <a:bodyPr wrap="none" rtlCol="0">
              <a:spAutoFit/>
            </a:bodyPr>
            <a:lstStyle/>
            <a:p>
              <a:r>
                <a:rPr lang="en-US" sz="1400" dirty="0">
                  <a:latin typeface="Helvetica" panose="020B0604020202020204" pitchFamily="34" charset="0"/>
                  <a:cs typeface="Helvetica" panose="020B0604020202020204" pitchFamily="34" charset="0"/>
                </a:rPr>
                <a:t>Best </a:t>
              </a:r>
              <a:r>
                <a:rPr lang="en-US" sz="1400" dirty="0" err="1">
                  <a:latin typeface="Helvetica" panose="020B0604020202020204" pitchFamily="34" charset="0"/>
                  <a:cs typeface="Helvetica" panose="020B0604020202020204" pitchFamily="34" charset="0"/>
                </a:rPr>
                <a:t>eQTL</a:t>
              </a:r>
              <a:endParaRPr lang="en-US" sz="1400" dirty="0">
                <a:latin typeface="Helvetica" panose="020B0604020202020204" pitchFamily="34" charset="0"/>
                <a:cs typeface="Helvetica" panose="020B0604020202020204" pitchFamily="34" charset="0"/>
              </a:endParaRPr>
            </a:p>
          </p:txBody>
        </p:sp>
        <p:sp>
          <p:nvSpPr>
            <p:cNvPr id="33" name="TextBox 32"/>
            <p:cNvSpPr txBox="1"/>
            <p:nvPr/>
          </p:nvSpPr>
          <p:spPr>
            <a:xfrm>
              <a:off x="17529551" y="11387909"/>
              <a:ext cx="1111002" cy="283316"/>
            </a:xfrm>
            <a:prstGeom prst="rect">
              <a:avLst/>
            </a:prstGeom>
            <a:noFill/>
          </p:spPr>
          <p:txBody>
            <a:bodyPr wrap="none" rtlCol="0">
              <a:spAutoFit/>
            </a:bodyPr>
            <a:lstStyle/>
            <a:p>
              <a:r>
                <a:rPr lang="en-US" sz="1400" dirty="0">
                  <a:latin typeface="Helvetica" panose="020B0604020202020204" pitchFamily="34" charset="0"/>
                  <a:cs typeface="Helvetica" panose="020B0604020202020204" pitchFamily="34" charset="0"/>
                </a:rPr>
                <a:t>Best 2 </a:t>
              </a:r>
              <a:r>
                <a:rPr lang="en-US" sz="1400" dirty="0" err="1">
                  <a:latin typeface="Helvetica" panose="020B0604020202020204" pitchFamily="34" charset="0"/>
                  <a:cs typeface="Helvetica" panose="020B0604020202020204" pitchFamily="34" charset="0"/>
                </a:rPr>
                <a:t>eQTLs</a:t>
              </a:r>
              <a:endParaRPr lang="en-US" sz="1400" dirty="0">
                <a:latin typeface="Helvetica" panose="020B0604020202020204" pitchFamily="34" charset="0"/>
                <a:cs typeface="Helvetica" panose="020B0604020202020204" pitchFamily="34" charset="0"/>
              </a:endParaRPr>
            </a:p>
          </p:txBody>
        </p:sp>
        <p:sp>
          <p:nvSpPr>
            <p:cNvPr id="34" name="TextBox 33"/>
            <p:cNvSpPr txBox="1"/>
            <p:nvPr/>
          </p:nvSpPr>
          <p:spPr>
            <a:xfrm>
              <a:off x="16948580" y="11136012"/>
              <a:ext cx="1111002" cy="283316"/>
            </a:xfrm>
            <a:prstGeom prst="rect">
              <a:avLst/>
            </a:prstGeom>
            <a:noFill/>
          </p:spPr>
          <p:txBody>
            <a:bodyPr wrap="none" rtlCol="0">
              <a:spAutoFit/>
            </a:bodyPr>
            <a:lstStyle/>
            <a:p>
              <a:r>
                <a:rPr lang="en-US" sz="1400" dirty="0">
                  <a:latin typeface="Helvetica" panose="020B0604020202020204" pitchFamily="34" charset="0"/>
                  <a:cs typeface="Helvetica" panose="020B0604020202020204" pitchFamily="34" charset="0"/>
                </a:rPr>
                <a:t>Best 3 </a:t>
              </a:r>
              <a:r>
                <a:rPr lang="en-US" sz="1400" dirty="0" err="1">
                  <a:latin typeface="Helvetica" panose="020B0604020202020204" pitchFamily="34" charset="0"/>
                  <a:cs typeface="Helvetica" panose="020B0604020202020204" pitchFamily="34" charset="0"/>
                </a:rPr>
                <a:t>eQTLs</a:t>
              </a:r>
              <a:endParaRPr lang="en-US" sz="1400" dirty="0">
                <a:latin typeface="Helvetica" panose="020B0604020202020204" pitchFamily="34" charset="0"/>
                <a:cs typeface="Helvetica" panose="020B0604020202020204" pitchFamily="34" charset="0"/>
              </a:endParaRPr>
            </a:p>
          </p:txBody>
        </p:sp>
        <p:sp>
          <p:nvSpPr>
            <p:cNvPr id="35" name="TextBox 34"/>
            <p:cNvSpPr txBox="1"/>
            <p:nvPr/>
          </p:nvSpPr>
          <p:spPr>
            <a:xfrm>
              <a:off x="16714047" y="10890596"/>
              <a:ext cx="1111002" cy="283316"/>
            </a:xfrm>
            <a:prstGeom prst="rect">
              <a:avLst/>
            </a:prstGeom>
            <a:noFill/>
          </p:spPr>
          <p:txBody>
            <a:bodyPr wrap="none" rtlCol="0">
              <a:spAutoFit/>
            </a:bodyPr>
            <a:lstStyle/>
            <a:p>
              <a:r>
                <a:rPr lang="en-US" sz="1400" dirty="0">
                  <a:latin typeface="Helvetica" panose="020B0604020202020204" pitchFamily="34" charset="0"/>
                  <a:cs typeface="Helvetica" panose="020B0604020202020204" pitchFamily="34" charset="0"/>
                </a:rPr>
                <a:t>Best 4 </a:t>
              </a:r>
              <a:r>
                <a:rPr lang="en-US" sz="1400" dirty="0" err="1">
                  <a:latin typeface="Helvetica" panose="020B0604020202020204" pitchFamily="34" charset="0"/>
                  <a:cs typeface="Helvetica" panose="020B0604020202020204" pitchFamily="34" charset="0"/>
                </a:rPr>
                <a:t>eQTLs</a:t>
              </a:r>
              <a:endParaRPr lang="en-US" sz="1400" dirty="0">
                <a:latin typeface="Helvetica" panose="020B0604020202020204" pitchFamily="34" charset="0"/>
                <a:cs typeface="Helvetica" panose="020B0604020202020204" pitchFamily="34" charset="0"/>
              </a:endParaRPr>
            </a:p>
          </p:txBody>
        </p:sp>
        <p:sp>
          <p:nvSpPr>
            <p:cNvPr id="36" name="TextBox 35"/>
            <p:cNvSpPr txBox="1"/>
            <p:nvPr/>
          </p:nvSpPr>
          <p:spPr>
            <a:xfrm>
              <a:off x="16238743" y="10633452"/>
              <a:ext cx="1111002" cy="283316"/>
            </a:xfrm>
            <a:prstGeom prst="rect">
              <a:avLst/>
            </a:prstGeom>
            <a:noFill/>
          </p:spPr>
          <p:txBody>
            <a:bodyPr wrap="none" rtlCol="0">
              <a:spAutoFit/>
            </a:bodyPr>
            <a:lstStyle/>
            <a:p>
              <a:r>
                <a:rPr lang="en-US" sz="1400" dirty="0">
                  <a:latin typeface="Helvetica" panose="020B0604020202020204" pitchFamily="34" charset="0"/>
                  <a:cs typeface="Helvetica" panose="020B0604020202020204" pitchFamily="34" charset="0"/>
                </a:rPr>
                <a:t>Best 5 </a:t>
              </a:r>
              <a:r>
                <a:rPr lang="en-US" sz="1400" dirty="0" err="1">
                  <a:latin typeface="Helvetica" panose="020B0604020202020204" pitchFamily="34" charset="0"/>
                  <a:cs typeface="Helvetica" panose="020B0604020202020204" pitchFamily="34" charset="0"/>
                </a:rPr>
                <a:t>eQTLs</a:t>
              </a:r>
              <a:endParaRPr lang="en-US" sz="1400" dirty="0">
                <a:latin typeface="Helvetica" panose="020B0604020202020204" pitchFamily="34" charset="0"/>
                <a:cs typeface="Helvetica" panose="020B0604020202020204" pitchFamily="34" charset="0"/>
              </a:endParaRPr>
            </a:p>
          </p:txBody>
        </p:sp>
      </p:grpSp>
      <p:sp>
        <p:nvSpPr>
          <p:cNvPr id="40" name="Half Frame 39"/>
          <p:cNvSpPr/>
          <p:nvPr/>
        </p:nvSpPr>
        <p:spPr>
          <a:xfrm rot="19975698">
            <a:off x="18713604" y="11023317"/>
            <a:ext cx="211487" cy="200580"/>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0" y="0"/>
            <a:ext cx="1716741" cy="728101"/>
          </a:xfrm>
        </p:spPr>
        <p:txBody>
          <a:bodyPr>
            <a:normAutofit/>
          </a:bodyPr>
          <a:lstStyle/>
          <a:p>
            <a:r>
              <a:rPr lang="en-US" sz="4000" dirty="0"/>
              <a:t>Fig </a:t>
            </a:r>
            <a:r>
              <a:rPr lang="en-US" sz="4000" dirty="0" smtClean="0"/>
              <a:t>4</a:t>
            </a:r>
            <a:endParaRPr lang="en-US" sz="4000" dirty="0"/>
          </a:p>
        </p:txBody>
      </p:sp>
      <p:sp>
        <p:nvSpPr>
          <p:cNvPr id="5" name="TextBox 4"/>
          <p:cNvSpPr txBox="1"/>
          <p:nvPr/>
        </p:nvSpPr>
        <p:spPr>
          <a:xfrm>
            <a:off x="9388553" y="3510472"/>
            <a:ext cx="4586512" cy="461665"/>
          </a:xfrm>
          <a:prstGeom prst="rect">
            <a:avLst/>
          </a:prstGeom>
          <a:noFill/>
        </p:spPr>
        <p:txBody>
          <a:bodyPr wrap="none" rtlCol="0">
            <a:spAutoFit/>
          </a:bodyPr>
          <a:lstStyle/>
          <a:p>
            <a:r>
              <a:rPr lang="en-US" sz="2400" dirty="0">
                <a:latin typeface="Helvetica" panose="020B0604020202020204" pitchFamily="34" charset="0"/>
                <a:cs typeface="Helvetica" panose="020B0604020202020204" pitchFamily="34" charset="0"/>
              </a:rPr>
              <a:t>Colors by major allele frequency</a:t>
            </a:r>
          </a:p>
        </p:txBody>
      </p:sp>
      <p:sp>
        <p:nvSpPr>
          <p:cNvPr id="9" name="TextBox 8"/>
          <p:cNvSpPr txBox="1"/>
          <p:nvPr/>
        </p:nvSpPr>
        <p:spPr>
          <a:xfrm>
            <a:off x="15372815" y="3548160"/>
            <a:ext cx="4261103" cy="461665"/>
          </a:xfrm>
          <a:prstGeom prst="rect">
            <a:avLst/>
          </a:prstGeom>
          <a:noFill/>
        </p:spPr>
        <p:txBody>
          <a:bodyPr wrap="none" rtlCol="0">
            <a:spAutoFit/>
          </a:bodyPr>
          <a:lstStyle/>
          <a:p>
            <a:r>
              <a:rPr lang="en-US" sz="2400" dirty="0">
                <a:latin typeface="Helvetica" panose="020B0604020202020204" pitchFamily="34" charset="0"/>
                <a:cs typeface="Helvetica" panose="020B0604020202020204" pitchFamily="34" charset="0"/>
              </a:rPr>
              <a:t>Colors by absolute correlation</a:t>
            </a:r>
          </a:p>
        </p:txBody>
      </p:sp>
      <p:sp>
        <p:nvSpPr>
          <p:cNvPr id="10" name="TextBox 9"/>
          <p:cNvSpPr txBox="1"/>
          <p:nvPr/>
        </p:nvSpPr>
        <p:spPr>
          <a:xfrm rot="16200000">
            <a:off x="12839334" y="5405484"/>
            <a:ext cx="2531527"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Major Allele Frequency</a:t>
            </a:r>
          </a:p>
        </p:txBody>
      </p:sp>
      <p:sp>
        <p:nvSpPr>
          <p:cNvPr id="11" name="TextBox 10"/>
          <p:cNvSpPr txBox="1"/>
          <p:nvPr/>
        </p:nvSpPr>
        <p:spPr>
          <a:xfrm rot="16200000">
            <a:off x="18932281" y="5377408"/>
            <a:ext cx="2274982"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Absolute Correlation</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7245" y="3997130"/>
            <a:ext cx="4715533" cy="375337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27295" y="3997130"/>
            <a:ext cx="4715533" cy="375337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8666" y="8023699"/>
            <a:ext cx="4772691" cy="3753374"/>
          </a:xfrm>
          <a:prstGeom prst="rect">
            <a:avLst/>
          </a:prstGeom>
        </p:spPr>
      </p:pic>
      <p:sp>
        <p:nvSpPr>
          <p:cNvPr id="22" name="TextBox 21"/>
          <p:cNvSpPr txBox="1"/>
          <p:nvPr/>
        </p:nvSpPr>
        <p:spPr>
          <a:xfrm>
            <a:off x="8604739" y="7575647"/>
            <a:ext cx="712054" cy="707886"/>
          </a:xfrm>
          <a:prstGeom prst="rect">
            <a:avLst/>
          </a:prstGeom>
          <a:noFill/>
        </p:spPr>
        <p:txBody>
          <a:bodyPr wrap="none" rtlCol="0">
            <a:spAutoFit/>
          </a:bodyPr>
          <a:lstStyle/>
          <a:p>
            <a:r>
              <a:rPr lang="en-US" sz="4000" dirty="0"/>
              <a:t>(c)</a:t>
            </a:r>
          </a:p>
        </p:txBody>
      </p:sp>
      <p:sp>
        <p:nvSpPr>
          <p:cNvPr id="23" name="TextBox 22"/>
          <p:cNvSpPr txBox="1"/>
          <p:nvPr/>
        </p:nvSpPr>
        <p:spPr>
          <a:xfrm>
            <a:off x="14389064" y="7546340"/>
            <a:ext cx="764953" cy="707886"/>
          </a:xfrm>
          <a:prstGeom prst="rect">
            <a:avLst/>
          </a:prstGeom>
          <a:noFill/>
        </p:spPr>
        <p:txBody>
          <a:bodyPr wrap="none" rtlCol="0">
            <a:spAutoFit/>
          </a:bodyPr>
          <a:lstStyle/>
          <a:p>
            <a:r>
              <a:rPr lang="en-US" sz="4000" dirty="0"/>
              <a:t>(d)</a:t>
            </a:r>
          </a:p>
        </p:txBody>
      </p:sp>
      <p:sp>
        <p:nvSpPr>
          <p:cNvPr id="24" name="TextBox 23"/>
          <p:cNvSpPr txBox="1"/>
          <p:nvPr/>
        </p:nvSpPr>
        <p:spPr>
          <a:xfrm>
            <a:off x="8698524" y="3062263"/>
            <a:ext cx="740908" cy="707886"/>
          </a:xfrm>
          <a:prstGeom prst="rect">
            <a:avLst/>
          </a:prstGeom>
          <a:noFill/>
        </p:spPr>
        <p:txBody>
          <a:bodyPr wrap="none" rtlCol="0">
            <a:spAutoFit/>
          </a:bodyPr>
          <a:lstStyle/>
          <a:p>
            <a:r>
              <a:rPr lang="en-US" sz="4000" dirty="0" smtClean="0"/>
              <a:t>(a)</a:t>
            </a:r>
            <a:endParaRPr lang="en-US" sz="4000" dirty="0"/>
          </a:p>
        </p:txBody>
      </p:sp>
      <p:sp>
        <p:nvSpPr>
          <p:cNvPr id="25" name="TextBox 24"/>
          <p:cNvSpPr txBox="1"/>
          <p:nvPr/>
        </p:nvSpPr>
        <p:spPr>
          <a:xfrm>
            <a:off x="14482849" y="3062263"/>
            <a:ext cx="764953" cy="707886"/>
          </a:xfrm>
          <a:prstGeom prst="rect">
            <a:avLst/>
          </a:prstGeom>
          <a:noFill/>
        </p:spPr>
        <p:txBody>
          <a:bodyPr wrap="none" rtlCol="0">
            <a:spAutoFit/>
          </a:bodyPr>
          <a:lstStyle/>
          <a:p>
            <a:r>
              <a:rPr lang="en-US" sz="4000" dirty="0" smtClean="0"/>
              <a:t>(b)</a:t>
            </a:r>
            <a:endParaRPr lang="en-US" sz="4000" dirty="0"/>
          </a:p>
        </p:txBody>
      </p:sp>
      <p:sp>
        <p:nvSpPr>
          <p:cNvPr id="26" name="Half Frame 25"/>
          <p:cNvSpPr/>
          <p:nvPr/>
        </p:nvSpPr>
        <p:spPr>
          <a:xfrm rot="19975698">
            <a:off x="17826710" y="10778733"/>
            <a:ext cx="211487" cy="200580"/>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a:off x="17117493" y="10542328"/>
            <a:ext cx="211487" cy="200580"/>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20444211">
            <a:off x="16867705" y="10292537"/>
            <a:ext cx="211487" cy="200580"/>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p:nvSpPr>
        <p:spPr>
          <a:xfrm rot="21262437">
            <a:off x="16416519" y="10061813"/>
            <a:ext cx="211487" cy="200580"/>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0473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6448" y="10147305"/>
            <a:ext cx="5374839" cy="42269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110" y="4590749"/>
            <a:ext cx="7916380" cy="4305901"/>
          </a:xfrm>
          <a:prstGeom prst="rect">
            <a:avLst/>
          </a:prstGeom>
        </p:spPr>
      </p:pic>
      <p:sp>
        <p:nvSpPr>
          <p:cNvPr id="2" name="Title 1"/>
          <p:cNvSpPr>
            <a:spLocks noGrp="1"/>
          </p:cNvSpPr>
          <p:nvPr>
            <p:ph type="title"/>
          </p:nvPr>
        </p:nvSpPr>
        <p:spPr>
          <a:xfrm>
            <a:off x="0" y="0"/>
            <a:ext cx="1685471" cy="1143000"/>
          </a:xfrm>
        </p:spPr>
        <p:txBody>
          <a:bodyPr>
            <a:normAutofit/>
          </a:bodyPr>
          <a:lstStyle/>
          <a:p>
            <a:r>
              <a:rPr lang="en-US" dirty="0" smtClean="0"/>
              <a:t>Fig 5</a:t>
            </a:r>
            <a:endParaRPr lang="en-US" dirty="0"/>
          </a:p>
        </p:txBody>
      </p:sp>
      <p:cxnSp>
        <p:nvCxnSpPr>
          <p:cNvPr id="6" name="Straight Arrow Connector 5"/>
          <p:cNvCxnSpPr/>
          <p:nvPr/>
        </p:nvCxnSpPr>
        <p:spPr>
          <a:xfrm flipV="1">
            <a:off x="11142181" y="4888257"/>
            <a:ext cx="0" cy="916952"/>
          </a:xfrm>
          <a:prstGeom prst="straightConnector1">
            <a:avLst/>
          </a:prstGeom>
          <a:ln w="444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09539" y="9230360"/>
            <a:ext cx="712054" cy="707886"/>
          </a:xfrm>
          <a:prstGeom prst="rect">
            <a:avLst/>
          </a:prstGeom>
          <a:noFill/>
        </p:spPr>
        <p:txBody>
          <a:bodyPr wrap="none" rtlCol="0">
            <a:spAutoFit/>
          </a:bodyPr>
          <a:lstStyle/>
          <a:p>
            <a:r>
              <a:rPr lang="en-US" sz="4000" dirty="0"/>
              <a:t>(c)</a:t>
            </a:r>
          </a:p>
        </p:txBody>
      </p:sp>
      <p:sp>
        <p:nvSpPr>
          <p:cNvPr id="11" name="TextBox 10"/>
          <p:cNvSpPr txBox="1"/>
          <p:nvPr/>
        </p:nvSpPr>
        <p:spPr>
          <a:xfrm>
            <a:off x="18003715" y="9230360"/>
            <a:ext cx="764953" cy="707886"/>
          </a:xfrm>
          <a:prstGeom prst="rect">
            <a:avLst/>
          </a:prstGeom>
          <a:noFill/>
        </p:spPr>
        <p:txBody>
          <a:bodyPr wrap="none" rtlCol="0">
            <a:spAutoFit/>
          </a:bodyPr>
          <a:lstStyle/>
          <a:p>
            <a:r>
              <a:rPr lang="en-US" sz="4000" dirty="0"/>
              <a:t>(d)</a:t>
            </a:r>
          </a:p>
        </p:txBody>
      </p:sp>
      <p:sp>
        <p:nvSpPr>
          <p:cNvPr id="12" name="TextBox 11"/>
          <p:cNvSpPr txBox="1"/>
          <p:nvPr/>
        </p:nvSpPr>
        <p:spPr>
          <a:xfrm>
            <a:off x="18825479" y="3932209"/>
            <a:ext cx="3746538" cy="769441"/>
          </a:xfrm>
          <a:prstGeom prst="rect">
            <a:avLst/>
          </a:prstGeom>
          <a:noFill/>
        </p:spPr>
        <p:txBody>
          <a:bodyPr wrap="none" rtlCol="0">
            <a:spAutoFit/>
          </a:bodyPr>
          <a:lstStyle/>
          <a:p>
            <a:r>
              <a:rPr lang="en-US" sz="2200" dirty="0" smtClean="0">
                <a:latin typeface="Helvetica" panose="020B0604020202020204" pitchFamily="34" charset="0"/>
                <a:cs typeface="Helvetica" panose="020B0604020202020204" pitchFamily="34" charset="0"/>
              </a:rPr>
              <a:t>Extremity based linking </a:t>
            </a:r>
            <a:r>
              <a:rPr lang="en-US" sz="2200" dirty="0">
                <a:latin typeface="Helvetica" panose="020B0604020202020204" pitchFamily="34" charset="0"/>
                <a:cs typeface="Helvetica" panose="020B0604020202020204" pitchFamily="34" charset="0"/>
              </a:rPr>
              <a:t>with </a:t>
            </a:r>
            <a:endParaRPr lang="en-US" sz="2200" dirty="0" smtClean="0">
              <a:latin typeface="Helvetica" panose="020B0604020202020204" pitchFamily="34" charset="0"/>
              <a:cs typeface="Helvetica" panose="020B0604020202020204" pitchFamily="34" charset="0"/>
            </a:endParaRPr>
          </a:p>
          <a:p>
            <a:pPr algn="ctr"/>
            <a:r>
              <a:rPr lang="en-US" sz="2200" dirty="0" smtClean="0">
                <a:latin typeface="Helvetica" panose="020B0604020202020204" pitchFamily="34" charset="0"/>
                <a:cs typeface="Helvetica" panose="020B0604020202020204" pitchFamily="34" charset="0"/>
              </a:rPr>
              <a:t>all genotypes</a:t>
            </a:r>
            <a:endParaRPr lang="en-US" sz="2200" dirty="0">
              <a:latin typeface="Helvetica" panose="020B0604020202020204" pitchFamily="34" charset="0"/>
              <a:cs typeface="Helvetica" panose="020B0604020202020204" pitchFamily="34" charset="0"/>
            </a:endParaRPr>
          </a:p>
        </p:txBody>
      </p:sp>
      <p:sp>
        <p:nvSpPr>
          <p:cNvPr id="13" name="TextBox 12"/>
          <p:cNvSpPr txBox="1"/>
          <p:nvPr/>
        </p:nvSpPr>
        <p:spPr>
          <a:xfrm>
            <a:off x="9876573" y="9349338"/>
            <a:ext cx="3746538" cy="769441"/>
          </a:xfrm>
          <a:prstGeom prst="rect">
            <a:avLst/>
          </a:prstGeom>
          <a:noFill/>
        </p:spPr>
        <p:txBody>
          <a:bodyPr wrap="none" rtlCol="0">
            <a:spAutoFit/>
          </a:bodyPr>
          <a:lstStyle/>
          <a:p>
            <a:r>
              <a:rPr lang="en-US" sz="2200" dirty="0">
                <a:latin typeface="Helvetica" panose="020B0604020202020204" pitchFamily="34" charset="0"/>
                <a:cs typeface="Helvetica" panose="020B0604020202020204" pitchFamily="34" charset="0"/>
              </a:rPr>
              <a:t>Extremity based linking with </a:t>
            </a:r>
            <a:endParaRPr lang="en-US" sz="2200" dirty="0" smtClean="0">
              <a:latin typeface="Helvetica" panose="020B0604020202020204" pitchFamily="34" charset="0"/>
              <a:cs typeface="Helvetica" panose="020B0604020202020204" pitchFamily="34" charset="0"/>
            </a:endParaRPr>
          </a:p>
          <a:p>
            <a:pPr algn="ctr"/>
            <a:r>
              <a:rPr lang="en-US" sz="2200" dirty="0" smtClean="0">
                <a:latin typeface="Helvetica" panose="020B0604020202020204" pitchFamily="34" charset="0"/>
                <a:cs typeface="Helvetica" panose="020B0604020202020204" pitchFamily="34" charset="0"/>
              </a:rPr>
              <a:t>homozygous </a:t>
            </a:r>
            <a:r>
              <a:rPr lang="en-US" sz="2200" dirty="0">
                <a:latin typeface="Helvetica" panose="020B0604020202020204" pitchFamily="34" charset="0"/>
                <a:cs typeface="Helvetica" panose="020B0604020202020204" pitchFamily="34" charset="0"/>
              </a:rPr>
              <a:t>genotypes</a:t>
            </a:r>
          </a:p>
        </p:txBody>
      </p:sp>
      <p:sp>
        <p:nvSpPr>
          <p:cNvPr id="14" name="TextBox 13"/>
          <p:cNvSpPr txBox="1"/>
          <p:nvPr/>
        </p:nvSpPr>
        <p:spPr>
          <a:xfrm>
            <a:off x="9659551" y="3750961"/>
            <a:ext cx="4657045" cy="769441"/>
          </a:xfrm>
          <a:prstGeom prst="rect">
            <a:avLst/>
          </a:prstGeom>
          <a:noFill/>
        </p:spPr>
        <p:txBody>
          <a:bodyPr wrap="none" rtlCol="0">
            <a:spAutoFit/>
          </a:bodyPr>
          <a:lstStyle/>
          <a:p>
            <a:pPr algn="ctr"/>
            <a:r>
              <a:rPr lang="en-US" sz="2200" dirty="0" smtClean="0">
                <a:latin typeface="Helvetica" panose="020B0604020202020204" pitchFamily="34" charset="0"/>
                <a:cs typeface="Helvetica" panose="020B0604020202020204" pitchFamily="34" charset="0"/>
              </a:rPr>
              <a:t>Exact joint distribution based linking</a:t>
            </a:r>
          </a:p>
          <a:p>
            <a:pPr algn="ctr"/>
            <a:r>
              <a:rPr lang="en-US" sz="2200" dirty="0">
                <a:latin typeface="Helvetica" panose="020B0604020202020204" pitchFamily="34" charset="0"/>
                <a:cs typeface="Helvetica" panose="020B0604020202020204" pitchFamily="34" charset="0"/>
              </a:rPr>
              <a:t>w</a:t>
            </a:r>
            <a:r>
              <a:rPr lang="en-US" sz="2200" dirty="0" smtClean="0">
                <a:latin typeface="Helvetica" panose="020B0604020202020204" pitchFamily="34" charset="0"/>
                <a:cs typeface="Helvetica" panose="020B0604020202020204" pitchFamily="34" charset="0"/>
              </a:rPr>
              <a:t>ith all genotypes</a:t>
            </a:r>
            <a:endParaRPr lang="en-US" sz="2200" dirty="0">
              <a:latin typeface="Helvetica" panose="020B0604020202020204" pitchFamily="34" charset="0"/>
              <a:cs typeface="Helvetica" panose="020B0604020202020204" pitchFamily="34" charset="0"/>
            </a:endParaRPr>
          </a:p>
        </p:txBody>
      </p:sp>
      <p:sp>
        <p:nvSpPr>
          <p:cNvPr id="21" name="TextBox 20"/>
          <p:cNvSpPr txBox="1"/>
          <p:nvPr/>
        </p:nvSpPr>
        <p:spPr>
          <a:xfrm>
            <a:off x="8909539" y="3694723"/>
            <a:ext cx="740908" cy="707886"/>
          </a:xfrm>
          <a:prstGeom prst="rect">
            <a:avLst/>
          </a:prstGeom>
          <a:noFill/>
        </p:spPr>
        <p:txBody>
          <a:bodyPr wrap="none" rtlCol="0">
            <a:spAutoFit/>
          </a:bodyPr>
          <a:lstStyle/>
          <a:p>
            <a:r>
              <a:rPr lang="en-US" sz="4000" dirty="0" smtClean="0"/>
              <a:t>(a)</a:t>
            </a:r>
            <a:endParaRPr lang="en-US" sz="4000" dirty="0"/>
          </a:p>
        </p:txBody>
      </p:sp>
      <p:sp>
        <p:nvSpPr>
          <p:cNvPr id="22" name="TextBox 21"/>
          <p:cNvSpPr txBox="1"/>
          <p:nvPr/>
        </p:nvSpPr>
        <p:spPr>
          <a:xfrm>
            <a:off x="18003715" y="3694723"/>
            <a:ext cx="764953" cy="707886"/>
          </a:xfrm>
          <a:prstGeom prst="rect">
            <a:avLst/>
          </a:prstGeom>
          <a:noFill/>
        </p:spPr>
        <p:txBody>
          <a:bodyPr wrap="none" rtlCol="0">
            <a:spAutoFit/>
          </a:bodyPr>
          <a:lstStyle/>
          <a:p>
            <a:r>
              <a:rPr lang="en-US" sz="4000" dirty="0" smtClean="0"/>
              <a:t>(b)</a:t>
            </a:r>
            <a:endParaRPr lang="en-US" sz="4000" dirty="0"/>
          </a:p>
        </p:txBody>
      </p:sp>
      <p:cxnSp>
        <p:nvCxnSpPr>
          <p:cNvPr id="25" name="Straight Connector 24"/>
          <p:cNvCxnSpPr/>
          <p:nvPr/>
        </p:nvCxnSpPr>
        <p:spPr>
          <a:xfrm flipV="1">
            <a:off x="22258156" y="10631489"/>
            <a:ext cx="0" cy="3265598"/>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724064" y="10643946"/>
            <a:ext cx="3610604"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720099" y="11455427"/>
            <a:ext cx="4012602" cy="0"/>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717008" y="11476367"/>
            <a:ext cx="11220" cy="2388447"/>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6940" y="4718017"/>
            <a:ext cx="5671145" cy="44259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326" y="10400360"/>
            <a:ext cx="4942674" cy="3857456"/>
          </a:xfrm>
          <a:prstGeom prst="rect">
            <a:avLst/>
          </a:prstGeom>
        </p:spPr>
      </p:pic>
    </p:spTree>
    <p:extLst>
      <p:ext uri="{BB962C8B-B14F-4D97-AF65-F5344CB8AC3E}">
        <p14:creationId xmlns:p14="http://schemas.microsoft.com/office/powerpoint/2010/main" val="339864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9200" y="7150483"/>
            <a:ext cx="8229600" cy="1039091"/>
          </a:xfrm>
        </p:spPr>
        <p:txBody>
          <a:bodyPr/>
          <a:lstStyle/>
          <a:p>
            <a:r>
              <a:rPr lang="en-US" dirty="0" smtClean="0"/>
              <a:t>Supplementary Figures</a:t>
            </a:r>
            <a:endParaRPr lang="en-US" dirty="0"/>
          </a:p>
        </p:txBody>
      </p:sp>
    </p:spTree>
    <p:extLst>
      <p:ext uri="{BB962C8B-B14F-4D97-AF65-F5344CB8AC3E}">
        <p14:creationId xmlns:p14="http://schemas.microsoft.com/office/powerpoint/2010/main" val="82190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600" y="501598"/>
            <a:ext cx="10972800" cy="2667000"/>
          </a:xfrm>
        </p:spPr>
        <p:txBody>
          <a:bodyPr/>
          <a:lstStyle/>
          <a:p>
            <a:r>
              <a:rPr lang="en-US" dirty="0" smtClean="0"/>
              <a:t>Fig S1</a:t>
            </a:r>
            <a:endParaRPr lang="en-US" dirty="0"/>
          </a:p>
        </p:txBody>
      </p:sp>
      <p:sp>
        <p:nvSpPr>
          <p:cNvPr id="4" name="Rectangle 3"/>
          <p:cNvSpPr/>
          <p:nvPr/>
        </p:nvSpPr>
        <p:spPr>
          <a:xfrm>
            <a:off x="12370144" y="6940532"/>
            <a:ext cx="1546005" cy="9681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Genotypes</a:t>
            </a:r>
          </a:p>
        </p:txBody>
      </p:sp>
      <p:sp>
        <p:nvSpPr>
          <p:cNvPr id="5" name="Rectangle 4"/>
          <p:cNvSpPr/>
          <p:nvPr/>
        </p:nvSpPr>
        <p:spPr>
          <a:xfrm>
            <a:off x="8749095" y="4850941"/>
            <a:ext cx="1420906" cy="968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“Predicting”</a:t>
            </a:r>
          </a:p>
          <a:p>
            <a:pPr algn="ctr"/>
            <a:r>
              <a:rPr lang="en-US" sz="1400" dirty="0"/>
              <a:t>Phenotypes</a:t>
            </a:r>
          </a:p>
        </p:txBody>
      </p:sp>
      <p:sp>
        <p:nvSpPr>
          <p:cNvPr id="6" name="Rectangle 5"/>
          <p:cNvSpPr/>
          <p:nvPr/>
        </p:nvSpPr>
        <p:spPr>
          <a:xfrm>
            <a:off x="8758058" y="6935234"/>
            <a:ext cx="1411942" cy="9681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Predicted </a:t>
            </a:r>
          </a:p>
          <a:p>
            <a:pPr algn="ctr"/>
            <a:r>
              <a:rPr lang="en-US" sz="1400" dirty="0"/>
              <a:t>Genotypes </a:t>
            </a:r>
          </a:p>
        </p:txBody>
      </p:sp>
      <p:sp>
        <p:nvSpPr>
          <p:cNvPr id="9" name="Rectangle 8"/>
          <p:cNvSpPr/>
          <p:nvPr/>
        </p:nvSpPr>
        <p:spPr>
          <a:xfrm>
            <a:off x="10165520" y="4847727"/>
            <a:ext cx="1322292" cy="9726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Sensitive Phenotypes</a:t>
            </a:r>
          </a:p>
        </p:txBody>
      </p:sp>
      <p:sp>
        <p:nvSpPr>
          <p:cNvPr id="10" name="Rectangle 9"/>
          <p:cNvSpPr/>
          <p:nvPr/>
        </p:nvSpPr>
        <p:spPr>
          <a:xfrm>
            <a:off x="10169595" y="6936155"/>
            <a:ext cx="1317808" cy="9705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Sensitive Phenotypes</a:t>
            </a:r>
          </a:p>
        </p:txBody>
      </p:sp>
      <p:cxnSp>
        <p:nvCxnSpPr>
          <p:cNvPr id="16" name="Straight Arrow Connector 15"/>
          <p:cNvCxnSpPr>
            <a:stCxn id="9" idx="2"/>
            <a:endCxn id="10" idx="0"/>
          </p:cNvCxnSpPr>
          <p:nvPr/>
        </p:nvCxnSpPr>
        <p:spPr>
          <a:xfrm>
            <a:off x="10826667" y="5820400"/>
            <a:ext cx="1833" cy="111575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819712" y="6136702"/>
            <a:ext cx="1282461" cy="47732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a:t>
            </a:r>
          </a:p>
          <a:p>
            <a:pPr algn="ctr"/>
            <a:r>
              <a:rPr lang="en-US" sz="1400" dirty="0"/>
              <a:t>Prediction</a:t>
            </a:r>
          </a:p>
        </p:txBody>
      </p:sp>
      <p:cxnSp>
        <p:nvCxnSpPr>
          <p:cNvPr id="28" name="Straight Arrow Connector 27"/>
          <p:cNvCxnSpPr>
            <a:stCxn id="5" idx="2"/>
            <a:endCxn id="26" idx="0"/>
          </p:cNvCxnSpPr>
          <p:nvPr/>
        </p:nvCxnSpPr>
        <p:spPr>
          <a:xfrm>
            <a:off x="9459548" y="5819130"/>
            <a:ext cx="1394" cy="3175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6" idx="0"/>
          </p:cNvCxnSpPr>
          <p:nvPr/>
        </p:nvCxnSpPr>
        <p:spPr>
          <a:xfrm>
            <a:off x="9460943" y="6614030"/>
            <a:ext cx="3087" cy="32120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943507" y="6936866"/>
            <a:ext cx="426636" cy="9759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IDs</a:t>
            </a:r>
          </a:p>
        </p:txBody>
      </p:sp>
      <p:sp>
        <p:nvSpPr>
          <p:cNvPr id="36" name="Rounded Rectangle 35"/>
          <p:cNvSpPr/>
          <p:nvPr/>
        </p:nvSpPr>
        <p:spPr>
          <a:xfrm>
            <a:off x="11066135" y="9139180"/>
            <a:ext cx="1282461" cy="581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a:t>
            </a:r>
          </a:p>
          <a:p>
            <a:pPr algn="ctr"/>
            <a:r>
              <a:rPr lang="en-US" sz="1400" dirty="0"/>
              <a:t>Linking</a:t>
            </a:r>
          </a:p>
        </p:txBody>
      </p:sp>
      <p:cxnSp>
        <p:nvCxnSpPr>
          <p:cNvPr id="38" name="Straight Arrow Connector 37"/>
          <p:cNvCxnSpPr>
            <a:stCxn id="6" idx="2"/>
            <a:endCxn id="36" idx="0"/>
          </p:cNvCxnSpPr>
          <p:nvPr/>
        </p:nvCxnSpPr>
        <p:spPr>
          <a:xfrm>
            <a:off x="9464029" y="7903423"/>
            <a:ext cx="2243336" cy="123575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 idx="2"/>
            <a:endCxn id="36" idx="0"/>
          </p:cNvCxnSpPr>
          <p:nvPr/>
        </p:nvCxnSpPr>
        <p:spPr>
          <a:xfrm flipH="1">
            <a:off x="11707366" y="7908721"/>
            <a:ext cx="1435781" cy="12304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985358" y="10725666"/>
            <a:ext cx="1546005" cy="97516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Genotypes</a:t>
            </a:r>
          </a:p>
        </p:txBody>
      </p:sp>
      <p:sp>
        <p:nvSpPr>
          <p:cNvPr id="46" name="Rectangle 45"/>
          <p:cNvSpPr/>
          <p:nvPr/>
        </p:nvSpPr>
        <p:spPr>
          <a:xfrm>
            <a:off x="9583068" y="10724049"/>
            <a:ext cx="1411942" cy="977783"/>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Predicted </a:t>
            </a:r>
          </a:p>
          <a:p>
            <a:pPr algn="ctr"/>
            <a:r>
              <a:rPr lang="en-US" sz="1400" dirty="0"/>
              <a:t>Genotypes </a:t>
            </a:r>
          </a:p>
        </p:txBody>
      </p:sp>
      <p:sp>
        <p:nvSpPr>
          <p:cNvPr id="49" name="Rectangle 48"/>
          <p:cNvSpPr/>
          <p:nvPr/>
        </p:nvSpPr>
        <p:spPr>
          <a:xfrm>
            <a:off x="9127979" y="10724974"/>
            <a:ext cx="426636" cy="9759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IDs</a:t>
            </a:r>
          </a:p>
        </p:txBody>
      </p:sp>
      <p:cxnSp>
        <p:nvCxnSpPr>
          <p:cNvPr id="51" name="Straight Arrow Connector 50"/>
          <p:cNvCxnSpPr>
            <a:stCxn id="36" idx="2"/>
          </p:cNvCxnSpPr>
          <p:nvPr/>
        </p:nvCxnSpPr>
        <p:spPr>
          <a:xfrm flipH="1">
            <a:off x="11702265" y="9720943"/>
            <a:ext cx="5100" cy="98519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5705240" y="5110843"/>
            <a:ext cx="1420906" cy="8122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a:t>
            </a:r>
          </a:p>
          <a:p>
            <a:pPr algn="ctr"/>
            <a:r>
              <a:rPr lang="en-US" sz="1400" dirty="0"/>
              <a:t>Dataset</a:t>
            </a:r>
          </a:p>
        </p:txBody>
      </p:sp>
      <p:sp>
        <p:nvSpPr>
          <p:cNvPr id="54" name="Rectangle 53"/>
          <p:cNvSpPr/>
          <p:nvPr/>
        </p:nvSpPr>
        <p:spPr>
          <a:xfrm>
            <a:off x="18067521" y="7292093"/>
            <a:ext cx="1330796" cy="10550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Reference </a:t>
            </a:r>
          </a:p>
          <a:p>
            <a:pPr algn="ctr"/>
            <a:r>
              <a:rPr lang="en-US" sz="1400" dirty="0"/>
              <a:t>Population</a:t>
            </a:r>
          </a:p>
          <a:p>
            <a:pPr algn="ctr"/>
            <a:r>
              <a:rPr lang="en-US" sz="1400" dirty="0"/>
              <a:t>Allele</a:t>
            </a:r>
          </a:p>
          <a:p>
            <a:pPr algn="ctr"/>
            <a:r>
              <a:rPr lang="en-US" sz="1400" dirty="0"/>
              <a:t>Frequencies</a:t>
            </a:r>
          </a:p>
        </p:txBody>
      </p:sp>
      <p:sp>
        <p:nvSpPr>
          <p:cNvPr id="56" name="Rounded Rectangle 55"/>
          <p:cNvSpPr/>
          <p:nvPr/>
        </p:nvSpPr>
        <p:spPr>
          <a:xfrm>
            <a:off x="15784062" y="7177822"/>
            <a:ext cx="1282461" cy="477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Statistical </a:t>
            </a:r>
          </a:p>
          <a:p>
            <a:pPr algn="ctr"/>
            <a:r>
              <a:rPr lang="en-US" sz="1400" dirty="0"/>
              <a:t>Testing</a:t>
            </a:r>
          </a:p>
        </p:txBody>
      </p:sp>
      <p:cxnSp>
        <p:nvCxnSpPr>
          <p:cNvPr id="58" name="Straight Arrow Connector 57"/>
          <p:cNvCxnSpPr>
            <a:stCxn id="52" idx="2"/>
            <a:endCxn id="56" idx="0"/>
          </p:cNvCxnSpPr>
          <p:nvPr/>
        </p:nvCxnSpPr>
        <p:spPr>
          <a:xfrm>
            <a:off x="16415694" y="5923130"/>
            <a:ext cx="9599" cy="125469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4" idx="1"/>
            <a:endCxn id="56" idx="3"/>
          </p:cNvCxnSpPr>
          <p:nvPr/>
        </p:nvCxnSpPr>
        <p:spPr>
          <a:xfrm flipH="1" flipV="1">
            <a:off x="17066523" y="7416487"/>
            <a:ext cx="1000999" cy="40314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7021099" y="9280253"/>
            <a:ext cx="1317808" cy="9745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 </a:t>
            </a:r>
          </a:p>
          <a:p>
            <a:pPr algn="ctr"/>
            <a:r>
              <a:rPr lang="en-US" sz="1400" dirty="0"/>
              <a:t>Dataset</a:t>
            </a:r>
          </a:p>
        </p:txBody>
      </p:sp>
      <p:sp>
        <p:nvSpPr>
          <p:cNvPr id="69" name="Rectangle 68"/>
          <p:cNvSpPr/>
          <p:nvPr/>
        </p:nvSpPr>
        <p:spPr>
          <a:xfrm>
            <a:off x="15835364" y="9280190"/>
            <a:ext cx="1190244" cy="9759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Study</a:t>
            </a:r>
          </a:p>
          <a:p>
            <a:pPr algn="ctr"/>
            <a:r>
              <a:rPr lang="en-US" sz="1400" dirty="0"/>
              <a:t>Membership</a:t>
            </a:r>
          </a:p>
          <a:p>
            <a:pPr algn="ctr"/>
            <a:r>
              <a:rPr lang="en-US" sz="1400" dirty="0"/>
              <a:t>Status (0/1)</a:t>
            </a:r>
          </a:p>
        </p:txBody>
      </p:sp>
      <p:sp>
        <p:nvSpPr>
          <p:cNvPr id="70" name="Rectangle 69"/>
          <p:cNvSpPr/>
          <p:nvPr/>
        </p:nvSpPr>
        <p:spPr>
          <a:xfrm>
            <a:off x="18034002" y="5281417"/>
            <a:ext cx="1345475" cy="15748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QTL Study</a:t>
            </a:r>
          </a:p>
          <a:p>
            <a:pPr algn="ctr"/>
            <a:r>
              <a:rPr lang="en-US" sz="1400" dirty="0"/>
              <a:t>Statistics </a:t>
            </a:r>
          </a:p>
          <a:p>
            <a:pPr algn="ctr"/>
            <a:r>
              <a:rPr lang="en-US" sz="1400" dirty="0"/>
              <a:t>---------------------</a:t>
            </a:r>
          </a:p>
          <a:p>
            <a:pPr algn="ctr"/>
            <a:r>
              <a:rPr lang="en-US" sz="1400" dirty="0"/>
              <a:t>Population Genotyping</a:t>
            </a:r>
          </a:p>
          <a:p>
            <a:pPr algn="ctr"/>
            <a:r>
              <a:rPr lang="en-US" sz="1400" dirty="0"/>
              <a:t>Study</a:t>
            </a:r>
          </a:p>
          <a:p>
            <a:pPr algn="ctr"/>
            <a:r>
              <a:rPr lang="en-US" sz="1400" dirty="0"/>
              <a:t>Statistics</a:t>
            </a:r>
          </a:p>
        </p:txBody>
      </p:sp>
      <p:cxnSp>
        <p:nvCxnSpPr>
          <p:cNvPr id="73" name="Straight Arrow Connector 72"/>
          <p:cNvCxnSpPr>
            <a:stCxn id="70" idx="1"/>
          </p:cNvCxnSpPr>
          <p:nvPr/>
        </p:nvCxnSpPr>
        <p:spPr>
          <a:xfrm flipH="1">
            <a:off x="16770849" y="6068826"/>
            <a:ext cx="1263152" cy="10989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323199" y="3334128"/>
            <a:ext cx="4001608" cy="830997"/>
          </a:xfrm>
          <a:prstGeom prst="rect">
            <a:avLst/>
          </a:prstGeom>
          <a:noFill/>
        </p:spPr>
        <p:txBody>
          <a:bodyPr wrap="none" rtlCol="0">
            <a:spAutoFit/>
          </a:bodyPr>
          <a:lstStyle/>
          <a:p>
            <a:r>
              <a:rPr lang="en-US" sz="2400" dirty="0"/>
              <a:t>Linking attacks</a:t>
            </a:r>
          </a:p>
          <a:p>
            <a:r>
              <a:rPr lang="en-US" sz="2400" dirty="0"/>
              <a:t>(</a:t>
            </a:r>
            <a:r>
              <a:rPr lang="en-US" sz="2400" dirty="0" err="1"/>
              <a:t>Schadt</a:t>
            </a:r>
            <a:r>
              <a:rPr lang="en-US" sz="2400" dirty="0"/>
              <a:t> et al, Extremity attack)</a:t>
            </a:r>
          </a:p>
        </p:txBody>
      </p:sp>
      <p:sp>
        <p:nvSpPr>
          <p:cNvPr id="76" name="TextBox 75"/>
          <p:cNvSpPr txBox="1"/>
          <p:nvPr/>
        </p:nvSpPr>
        <p:spPr>
          <a:xfrm>
            <a:off x="15178866" y="3328823"/>
            <a:ext cx="4918847" cy="830997"/>
          </a:xfrm>
          <a:prstGeom prst="rect">
            <a:avLst/>
          </a:prstGeom>
          <a:noFill/>
        </p:spPr>
        <p:txBody>
          <a:bodyPr wrap="none" rtlCol="0">
            <a:spAutoFit/>
          </a:bodyPr>
          <a:lstStyle/>
          <a:p>
            <a:r>
              <a:rPr lang="en-US" sz="2400" dirty="0"/>
              <a:t>“Detection of a genome in a mixture” </a:t>
            </a:r>
          </a:p>
          <a:p>
            <a:r>
              <a:rPr lang="en-US" sz="2400" dirty="0"/>
              <a:t>Attacks (Homer et al, </a:t>
            </a:r>
            <a:r>
              <a:rPr lang="en-US" sz="2400" dirty="0" err="1"/>
              <a:t>Im</a:t>
            </a:r>
            <a:r>
              <a:rPr lang="en-US" sz="2400" dirty="0"/>
              <a:t> et al)</a:t>
            </a:r>
          </a:p>
        </p:txBody>
      </p:sp>
      <p:cxnSp>
        <p:nvCxnSpPr>
          <p:cNvPr id="80" name="Straight Arrow Connector 79"/>
          <p:cNvCxnSpPr>
            <a:stCxn id="56" idx="2"/>
            <a:endCxn id="69" idx="0"/>
          </p:cNvCxnSpPr>
          <p:nvPr/>
        </p:nvCxnSpPr>
        <p:spPr>
          <a:xfrm>
            <a:off x="16425292" y="7655151"/>
            <a:ext cx="5194" cy="162503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549380" y="10722709"/>
            <a:ext cx="1317808" cy="9705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Sensitive Phenotypes</a:t>
            </a:r>
          </a:p>
        </p:txBody>
      </p:sp>
      <p:sp>
        <p:nvSpPr>
          <p:cNvPr id="18" name="TextBox 17"/>
          <p:cNvSpPr txBox="1"/>
          <p:nvPr/>
        </p:nvSpPr>
        <p:spPr>
          <a:xfrm>
            <a:off x="8068128" y="2878790"/>
            <a:ext cx="558166" cy="492443"/>
          </a:xfrm>
          <a:prstGeom prst="rect">
            <a:avLst/>
          </a:prstGeom>
          <a:noFill/>
        </p:spPr>
        <p:txBody>
          <a:bodyPr wrap="none" rtlCol="0">
            <a:spAutoFit/>
          </a:bodyPr>
          <a:lstStyle/>
          <a:p>
            <a:r>
              <a:rPr lang="en-US" sz="2600" b="1" dirty="0"/>
              <a:t>(a)</a:t>
            </a:r>
          </a:p>
        </p:txBody>
      </p:sp>
      <p:sp>
        <p:nvSpPr>
          <p:cNvPr id="50" name="TextBox 49"/>
          <p:cNvSpPr txBox="1"/>
          <p:nvPr/>
        </p:nvSpPr>
        <p:spPr>
          <a:xfrm>
            <a:off x="14550575" y="2803074"/>
            <a:ext cx="572593" cy="492443"/>
          </a:xfrm>
          <a:prstGeom prst="rect">
            <a:avLst/>
          </a:prstGeom>
          <a:noFill/>
        </p:spPr>
        <p:txBody>
          <a:bodyPr wrap="none" rtlCol="0">
            <a:spAutoFit/>
          </a:bodyPr>
          <a:lstStyle/>
          <a:p>
            <a:r>
              <a:rPr lang="en-US" sz="2600" b="1" dirty="0"/>
              <a:t>(b)</a:t>
            </a:r>
          </a:p>
        </p:txBody>
      </p:sp>
    </p:spTree>
    <p:extLst>
      <p:ext uri="{BB962C8B-B14F-4D97-AF65-F5344CB8AC3E}">
        <p14:creationId xmlns:p14="http://schemas.microsoft.com/office/powerpoint/2010/main" val="3291572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31748</TotalTime>
  <Words>3367</Words>
  <Application>Microsoft Office PowerPoint</Application>
  <PresentationFormat>Custom</PresentationFormat>
  <Paragraphs>842</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Helvetica</vt:lpstr>
      <vt:lpstr>Office Theme</vt:lpstr>
      <vt:lpstr>PrivaSeq Figure Pack</vt:lpstr>
      <vt:lpstr>Fig 1</vt:lpstr>
      <vt:lpstr>Fig 2</vt:lpstr>
      <vt:lpstr>Fig 3</vt:lpstr>
      <vt:lpstr>Fig 3</vt:lpstr>
      <vt:lpstr>Fig 4</vt:lpstr>
      <vt:lpstr>Fig 5</vt:lpstr>
      <vt:lpstr>Supplementary Figures</vt:lpstr>
      <vt:lpstr>Fig S1</vt:lpstr>
      <vt:lpstr>Fig S2</vt:lpstr>
      <vt:lpstr>Fig S3</vt:lpstr>
      <vt:lpstr>Fig S4</vt:lpstr>
      <vt:lpstr>Fig S5</vt:lpstr>
      <vt:lpstr>Fig S6</vt:lpstr>
      <vt:lpstr>Fig S7</vt:lpstr>
      <vt:lpstr>Fig S8</vt:lpstr>
      <vt:lpstr>Fig S9: [[Make extremity thresholded figure]]</vt:lpstr>
      <vt:lpstr>Fig S10</vt:lpstr>
      <vt:lpstr>Fig S11</vt:lpstr>
      <vt:lpstr>Table S1abc: Per population and per tissue stratification</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dc:creator>
  <cp:lastModifiedBy>Arif</cp:lastModifiedBy>
  <cp:revision>1165</cp:revision>
  <cp:lastPrinted>2015-10-23T15:23:11Z</cp:lastPrinted>
  <dcterms:created xsi:type="dcterms:W3CDTF">2015-01-26T16:39:33Z</dcterms:created>
  <dcterms:modified xsi:type="dcterms:W3CDTF">2015-10-25T17:44:01Z</dcterms:modified>
</cp:coreProperties>
</file>