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77" r:id="rId2"/>
    <p:sldId id="357" r:id="rId3"/>
    <p:sldId id="374" r:id="rId4"/>
    <p:sldId id="372" r:id="rId5"/>
    <p:sldId id="332" r:id="rId6"/>
    <p:sldId id="375" r:id="rId7"/>
    <p:sldId id="373" r:id="rId8"/>
    <p:sldId id="363" r:id="rId9"/>
    <p:sldId id="354" r:id="rId10"/>
    <p:sldId id="271" r:id="rId11"/>
    <p:sldId id="347" r:id="rId12"/>
    <p:sldId id="344" r:id="rId13"/>
  </p:sldIdLst>
  <p:sldSz cx="28448000" cy="16002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0" userDrawn="1">
          <p15:clr>
            <a:srgbClr val="A4A3A4"/>
          </p15:clr>
        </p15:guide>
        <p15:guide id="2" pos="8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7FF"/>
    <a:srgbClr val="4D4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6" autoAdjust="0"/>
    <p:restoredTop sz="87971" autoAdjust="0"/>
  </p:normalViewPr>
  <p:slideViewPr>
    <p:cSldViewPr snapToGrid="0">
      <p:cViewPr>
        <p:scale>
          <a:sx n="35" d="100"/>
          <a:sy n="35" d="100"/>
        </p:scale>
        <p:origin x="-72" y="24"/>
      </p:cViewPr>
      <p:guideLst>
        <p:guide orient="horz" pos="5040"/>
        <p:guide pos="896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268E67FC-4D81-49D7-9D9A-DCC804FE5FB2}" type="datetimeFigureOut">
              <a:rPr lang="en-US" smtClean="0"/>
              <a:t>10/23/2015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BDE4DE76-C776-4722-8DC8-B9042748B06C}" type="slidenum">
              <a:rPr lang="en-US" smtClean="0"/>
              <a:t>‹#›</a:t>
            </a:fld>
            <a:endParaRPr lang="en-US"/>
          </a:p>
        </p:txBody>
      </p:sp>
    </p:spTree>
    <p:extLst>
      <p:ext uri="{BB962C8B-B14F-4D97-AF65-F5344CB8AC3E}">
        <p14:creationId xmlns:p14="http://schemas.microsoft.com/office/powerpoint/2010/main" val="970080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dirty="0" smtClean="0"/>
              <a:t> Illustration of Linking attack. (a) Phenotype dataset contains</a:t>
            </a:r>
            <a:r>
              <a:rPr lang="en-US" baseline="0" dirty="0" smtClean="0"/>
              <a:t> q different phenotype measurements and the HIV Status for </a:t>
            </a:r>
            <a:r>
              <a:rPr lang="en-US" i="1" baseline="0" dirty="0" smtClean="0"/>
              <a:t>n </a:t>
            </a:r>
            <a:r>
              <a:rPr lang="en-US" baseline="0" dirty="0" smtClean="0"/>
              <a:t>individuals. Genotype dataset contains the variant genotypes for </a:t>
            </a:r>
            <a:r>
              <a:rPr lang="en-US" i="1" baseline="0" dirty="0" smtClean="0"/>
              <a:t>m</a:t>
            </a:r>
            <a:r>
              <a:rPr lang="en-US" baseline="0" dirty="0" smtClean="0"/>
              <a:t> individuals. Phenotype-Genotype correlation datasets contains </a:t>
            </a:r>
            <a:r>
              <a:rPr lang="en-US" i="1" baseline="0" dirty="0" smtClean="0"/>
              <a:t>q</a:t>
            </a:r>
            <a:r>
              <a:rPr lang="en-US" baseline="0" dirty="0" smtClean="0"/>
              <a:t> phenotypes, variants, and their correlations. The attacker predicts the variant genotypes and build the predicted genotypes matrix. The attacker then links the phenotype dataset to the genotype dataset by matching the predicted genotypes to the genotype dataset. The linking reveals the HIV status for the subjects in the genotypes dataset. The phenotype, genotype IDs and HIV Status are colored to illustrate how the linking combines the entries in the two datasets. Some of the genotype IDs are not linked to any phenotype. These are indicated with pattern filled rows.</a:t>
            </a:r>
          </a:p>
        </p:txBody>
      </p:sp>
      <p:sp>
        <p:nvSpPr>
          <p:cNvPr id="4" name="Slide Number Placeholder 3"/>
          <p:cNvSpPr>
            <a:spLocks noGrp="1"/>
          </p:cNvSpPr>
          <p:nvPr>
            <p:ph type="sldNum" sz="quarter" idx="10"/>
          </p:nvPr>
        </p:nvSpPr>
        <p:spPr/>
        <p:txBody>
          <a:bodyPr/>
          <a:lstStyle/>
          <a:p>
            <a:fld id="{A1DDCFAF-D8D4-4D7E-9B01-27021C5A71C0}" type="slidenum">
              <a:rPr lang="en-US" smtClean="0"/>
              <a:t>2</a:t>
            </a:fld>
            <a:endParaRPr lang="en-US"/>
          </a:p>
        </p:txBody>
      </p:sp>
    </p:spTree>
    <p:extLst>
      <p:ext uri="{BB962C8B-B14F-4D97-AF65-F5344CB8AC3E}">
        <p14:creationId xmlns:p14="http://schemas.microsoft.com/office/powerpoint/2010/main" val="4050802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Caption:</a:t>
            </a:r>
            <a:r>
              <a:rPr lang="en-US" b="0" i="0" baseline="0" dirty="0" smtClean="0"/>
              <a:t> (b) Plots show, for each, </a:t>
            </a:r>
            <a:r>
              <a:rPr lang="en-US" b="0" i="0" baseline="0" dirty="0" err="1" smtClean="0"/>
              <a:t>eQTL</a:t>
            </a:r>
            <a:r>
              <a:rPr lang="en-US" b="0" i="0" baseline="0" dirty="0" smtClean="0"/>
              <a:t> the information leakage (x-axis) versus correct genotype predictability (y-axis). For each </a:t>
            </a:r>
            <a:r>
              <a:rPr lang="en-US" b="0" i="0" baseline="0" dirty="0" err="1" smtClean="0"/>
              <a:t>eQTL</a:t>
            </a:r>
            <a:r>
              <a:rPr lang="en-US" b="0" i="0" baseline="0" dirty="0" smtClean="0"/>
              <a:t>, the estimated ICI leakage and genotype predictability are plotted. Each </a:t>
            </a:r>
            <a:r>
              <a:rPr lang="en-US" b="0" i="0" baseline="0" dirty="0" err="1" smtClean="0"/>
              <a:t>eQTL’s</a:t>
            </a:r>
            <a:r>
              <a:rPr lang="en-US" b="0" i="0" baseline="0" dirty="0" smtClean="0"/>
              <a:t> point is colored with respect to the major allele frequency (left) and with respect to absolute correlation of the </a:t>
            </a:r>
            <a:r>
              <a:rPr lang="en-US" b="0" i="0" baseline="0" dirty="0" err="1" smtClean="0"/>
              <a:t>eQTL</a:t>
            </a:r>
            <a:r>
              <a:rPr lang="en-US" b="0" i="0" baseline="0" dirty="0" smtClean="0"/>
              <a:t> (right). </a:t>
            </a:r>
            <a:endParaRPr lang="en-US" b="1" i="1" dirty="0" smtClean="0"/>
          </a:p>
          <a:p>
            <a:endParaRPr lang="en-US"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5</a:t>
            </a:fld>
            <a:endParaRPr lang="en-US"/>
          </a:p>
        </p:txBody>
      </p:sp>
    </p:spTree>
    <p:extLst>
      <p:ext uri="{BB962C8B-B14F-4D97-AF65-F5344CB8AC3E}">
        <p14:creationId xmlns:p14="http://schemas.microsoft.com/office/powerpoint/2010/main" val="61649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1" dirty="0" smtClean="0"/>
              <a:t> </a:t>
            </a:r>
            <a:r>
              <a:rPr lang="en-US" b="0" i="0" dirty="0" smtClean="0"/>
              <a:t>Extremity</a:t>
            </a:r>
            <a:r>
              <a:rPr lang="en-US" b="0" i="0" baseline="0" dirty="0" smtClean="0"/>
              <a:t> based genotype prediction and extremity based linking attack </a:t>
            </a:r>
            <a:r>
              <a:rPr lang="en-US" b="0" i="0" dirty="0" smtClean="0"/>
              <a:t>(a) F</a:t>
            </a:r>
            <a:r>
              <a:rPr lang="en-US" b="0" i="0" baseline="0" dirty="0" smtClean="0"/>
              <a:t>igure illustrates the extremity based genotype prediction. The joint distribution of expression levels and genotypes is shown on left. Given the relation between expression and genotypes, the lower expression levels (Labelled with “Negative Extremity” shown in red ellipse on left) are assigned the genotype “TT” and higher expression levels (Labelled with “Positive Extremity” shown in green ellipse on left) are assigned the genotype “CC”. The extremity value 0 is indicated with the dashed grey line which is the midpoint between the highest and lowest expression levels. The heterozygous genotype (TC) is shaded with grey to indicate that it is not used in the genotype prediction.</a:t>
            </a:r>
            <a:endParaRPr lang="en-US" b="1" i="1" dirty="0"/>
          </a:p>
        </p:txBody>
      </p:sp>
      <p:sp>
        <p:nvSpPr>
          <p:cNvPr id="4" name="Slide Number Placeholder 3"/>
          <p:cNvSpPr>
            <a:spLocks noGrp="1"/>
          </p:cNvSpPr>
          <p:nvPr>
            <p:ph type="sldNum" sz="quarter" idx="10"/>
          </p:nvPr>
        </p:nvSpPr>
        <p:spPr/>
        <p:txBody>
          <a:bodyPr/>
          <a:lstStyle/>
          <a:p>
            <a:fld id="{BDE4DE76-C776-4722-8DC8-B9042748B06C}" type="slidenum">
              <a:rPr lang="en-US" smtClean="0"/>
              <a:t>8</a:t>
            </a:fld>
            <a:endParaRPr lang="en-US"/>
          </a:p>
        </p:txBody>
      </p:sp>
    </p:spTree>
    <p:extLst>
      <p:ext uri="{BB962C8B-B14F-4D97-AF65-F5344CB8AC3E}">
        <p14:creationId xmlns:p14="http://schemas.microsoft.com/office/powerpoint/2010/main" val="192097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The conditional distribution of expression is uniform (cross shaded rectangles) over the ranges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1</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2</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 and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3</m:t>
                        </m:r>
                      </m:sub>
                    </m:sSub>
                  </m:oMath>
                </a14:m>
                <a:r>
                  <a:rPr lang="en-US" b="0" i="0" baseline="0" dirty="0" smtClean="0"/>
                  <a:t>,</a:t>
                </a:r>
                <a:r>
                  <a:rPr lang="en-US" sz="1200" b="0" dirty="0" smtClean="0">
                    <a:ea typeface="Cambria Math" panose="02040503050406030204" pitchFamily="18" charset="0"/>
                  </a:rPr>
                  <a:t>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4</m:t>
                        </m:r>
                      </m:sub>
                    </m:sSub>
                  </m:oMath>
                </a14:m>
                <a:r>
                  <a:rPr lang="en-US" b="0" i="0" baseline="0" dirty="0" smtClean="0"/>
                  <a:t>) given genotypes 0, 1, and 2, respectively. The transparent grey rectangles shows the original distributions. (e) is a simplification of (d) where no conditional probability of expression is assigned given genotype is 1. In this model, only 1 parameter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is necessary. The conditional probability of expression given genotypes 0 and 2 are uniform for expression levels below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and above </a:t>
                </a:r>
                <a14:m>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𝑒</m:t>
                        </m:r>
                      </m:e>
                      <m:sub>
                        <m:r>
                          <a:rPr lang="en-US" sz="1200" b="0" i="1" smtClean="0">
                            <a:latin typeface="Cambria Math" panose="02040503050406030204" pitchFamily="18" charset="0"/>
                            <a:ea typeface="Cambria Math" panose="02040503050406030204" pitchFamily="18" charset="0"/>
                          </a:rPr>
                          <m:t>𝑚𝑖𝑑</m:t>
                        </m:r>
                      </m:sub>
                    </m:sSub>
                  </m:oMath>
                </a14:m>
                <a:r>
                  <a:rPr lang="en-US" b="0" i="0" baseline="0" dirty="0" smtClean="0"/>
                  <a:t>, respectively (shown with cross shaded rectangles). The original distribution is included with grey rectangles for comparison. Extremity based prediction is an instantiation of the model in (e).</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Examples of </a:t>
                </a:r>
                <a:r>
                  <a:rPr lang="en-US" b="0" i="0" baseline="0" dirty="0" smtClean="0"/>
                  <a:t>models of genotype-expression joint distribution with varying numbers of parameters for a positively correlated </a:t>
                </a:r>
                <a:r>
                  <a:rPr lang="en-US" b="0" i="0" baseline="0" dirty="0" err="1" smtClean="0"/>
                  <a:t>eQTL</a:t>
                </a:r>
                <a:r>
                  <a:rPr lang="en-US" b="0" i="0" baseline="0" dirty="0" smtClean="0"/>
                  <a:t>. (a) shows the true distribution where grey boxes represent the expression distributions with different genotypes. Red line show the gradient of correlation between genotype and expression. First simplification of the model is shown in (b). The expression distribution can be modeled with Gaussians with different means and variances with total of 6 parameters. The variances can be assumed same for different genotypes (c), where 4 parameters are required. (d) illustrates a representation of the distribution with 4 parameters on expression levels for each genotype. </a:t>
                </a:r>
                <a:r>
                  <a:rPr lang="en-US" b="0" i="0" baseline="0" dirty="0" smtClean="0"/>
                  <a:t>The conditional distribution of expression is uniform (cross shaded rectangles) over the ranges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_1</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2</a:t>
                </a:r>
                <a:r>
                  <a:rPr lang="en-US" b="0" i="0" baseline="0" dirty="0" smtClean="0"/>
                  <a:t>),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2</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3</a:t>
                </a:r>
                <a:r>
                  <a:rPr lang="en-US" b="0" i="0" baseline="0" dirty="0" smtClean="0"/>
                  <a:t>), and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_3</a:t>
                </a:r>
                <a:r>
                  <a:rPr lang="en-US" b="0" i="0" baseline="0" dirty="0" smtClean="0"/>
                  <a:t>,</a:t>
                </a:r>
                <a:r>
                  <a:rPr lang="en-US" sz="1200" b="0" dirty="0" smtClean="0">
                    <a:ea typeface="Cambria Math" panose="02040503050406030204" pitchFamily="18" charset="0"/>
                  </a:rPr>
                  <a:t> </a:t>
                </a:r>
                <a:r>
                  <a:rPr lang="en-US" sz="1200" b="0" i="0" smtClean="0">
                    <a:latin typeface="Cambria Math" panose="02040503050406030204" pitchFamily="18" charset="0"/>
                    <a:ea typeface="Cambria Math" panose="02040503050406030204" pitchFamily="18" charset="0"/>
                  </a:rPr>
                  <a:t>𝑒_</a:t>
                </a:r>
                <a:r>
                  <a:rPr lang="en-US" sz="1200" b="0" i="0" smtClean="0">
                    <a:latin typeface="Cambria Math" panose="02040503050406030204" pitchFamily="18" charset="0"/>
                    <a:ea typeface="Cambria Math" panose="02040503050406030204" pitchFamily="18" charset="0"/>
                  </a:rPr>
                  <a:t>4</a:t>
                </a:r>
                <a:r>
                  <a:rPr lang="en-US" b="0" i="0" baseline="0" dirty="0" smtClean="0"/>
                  <a:t>) given genotypes 0, 1, and 2, respectively. The transparent grey rectangles shows the original distributions. (e</a:t>
                </a:r>
                <a:r>
                  <a:rPr lang="en-US" b="0" i="0" baseline="0" dirty="0" smtClean="0"/>
                  <a:t>) is a simplification of (d) where </a:t>
                </a:r>
                <a:r>
                  <a:rPr lang="en-US" b="0" i="0" baseline="0" dirty="0" smtClean="0"/>
                  <a:t>no conditional probability of expression is assigned given genotype is 1. In this model, only </a:t>
                </a:r>
                <a:r>
                  <a:rPr lang="en-US" b="0" i="0" baseline="0" dirty="0" smtClean="0"/>
                  <a:t>1 </a:t>
                </a:r>
                <a:r>
                  <a:rPr lang="en-US" b="0" i="0" baseline="0" dirty="0" smtClean="0"/>
                  <a:t>parameter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is necessary. The conditional probability of expression given genotypes 0 and 2 are uniform for expression levels below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and above </a:t>
                </a:r>
                <a:r>
                  <a:rPr lang="en-US" sz="1200" b="0" i="0" smtClean="0">
                    <a:latin typeface="Cambria Math" panose="02040503050406030204" pitchFamily="18" charset="0"/>
                    <a:ea typeface="Cambria Math" panose="02040503050406030204" pitchFamily="18" charset="0"/>
                  </a:rPr>
                  <a:t>𝑒</a:t>
                </a:r>
                <a:r>
                  <a:rPr lang="en-US" sz="1200" b="0" i="0" smtClean="0">
                    <a:latin typeface="Cambria Math" panose="02040503050406030204" pitchFamily="18" charset="0"/>
                    <a:ea typeface="Cambria Math" panose="02040503050406030204" pitchFamily="18" charset="0"/>
                  </a:rPr>
                  <a:t>_</a:t>
                </a:r>
                <a:r>
                  <a:rPr lang="en-US" sz="1200" b="0" i="0" smtClean="0">
                    <a:latin typeface="Cambria Math" panose="02040503050406030204" pitchFamily="18" charset="0"/>
                    <a:ea typeface="Cambria Math" panose="02040503050406030204" pitchFamily="18" charset="0"/>
                  </a:rPr>
                  <a:t>𝑚𝑖𝑑</a:t>
                </a:r>
                <a:r>
                  <a:rPr lang="en-US" b="0" i="0" baseline="0" dirty="0" smtClean="0"/>
                  <a:t>, respectively (shown with cross shaded rectangles). The original distribution is included with grey rectangles for comparison. Extremity </a:t>
                </a:r>
                <a:r>
                  <a:rPr lang="en-US" b="0" i="0" baseline="0" dirty="0" smtClean="0"/>
                  <a:t>based prediction is an instantiation of the model in (e).</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9</a:t>
            </a:fld>
            <a:endParaRPr lang="en-US"/>
          </a:p>
        </p:txBody>
      </p:sp>
    </p:spTree>
    <p:extLst>
      <p:ext uri="{BB962C8B-B14F-4D97-AF65-F5344CB8AC3E}">
        <p14:creationId xmlns:p14="http://schemas.microsoft.com/office/powerpoint/2010/main" val="206202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0" i="0" dirty="0" smtClean="0"/>
              <a:t> The fraction of vulnerable individuals with MAP genotype prediction. X-axis</a:t>
            </a:r>
            <a:r>
              <a:rPr lang="en-US" b="0" i="0" baseline="0" dirty="0" smtClean="0"/>
              <a:t> shows the absolute correlation threshold used to select </a:t>
            </a:r>
            <a:r>
              <a:rPr lang="en-US" b="0" i="0" baseline="0" dirty="0" err="1" smtClean="0"/>
              <a:t>eQTLs</a:t>
            </a:r>
            <a:r>
              <a:rPr lang="en-US" b="0" i="0" baseline="0" dirty="0" smtClean="0"/>
              <a:t>. Y-axis shows the fraction of vulnerable individuals. At correlation threshold of 0.35, the fraction is maximized, as indicated by the dashed yellow line. The red, green, and cyan lines show the fraction of vulnerable individuals when gender, population, and gender and population information, respectively, are available as auxiliary information.</a:t>
            </a:r>
            <a:endParaRPr lang="en-US" b="1" i="1" dirty="0" smtClean="0"/>
          </a:p>
          <a:p>
            <a:endParaRPr lang="en-US" b="1" i="1" dirty="0" smtClean="0"/>
          </a:p>
        </p:txBody>
      </p:sp>
      <p:sp>
        <p:nvSpPr>
          <p:cNvPr id="4" name="Slide Number Placeholder 3"/>
          <p:cNvSpPr>
            <a:spLocks noGrp="1"/>
          </p:cNvSpPr>
          <p:nvPr>
            <p:ph type="sldNum" sz="quarter" idx="10"/>
          </p:nvPr>
        </p:nvSpPr>
        <p:spPr/>
        <p:txBody>
          <a:bodyPr/>
          <a:lstStyle/>
          <a:p>
            <a:fld id="{BDE4DE76-C776-4722-8DC8-B9042748B06C}" type="slidenum">
              <a:rPr lang="en-US" smtClean="0"/>
              <a:t>10</a:t>
            </a:fld>
            <a:endParaRPr lang="en-US"/>
          </a:p>
        </p:txBody>
      </p:sp>
    </p:spTree>
    <p:extLst>
      <p:ext uri="{BB962C8B-B14F-4D97-AF65-F5344CB8AC3E}">
        <p14:creationId xmlns:p14="http://schemas.microsoft.com/office/powerpoint/2010/main" val="102198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predictability (ICI versus </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b="0" i="0" baseline="0" dirty="0" smtClean="0"/>
                  <a:t> plots), as presented in Section 2.2. These results are then relayed to the risk assessment procedures. The second risk assessment procedure evaluates the release of genotype and phenotype datasets. For this, the datasets are input to application of the 3-step linking attacks 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Choice>
        <mc:Fallback xmlns="">
          <p:sp>
            <p:nvSpPr>
              <p:cNvPr id="3" name="Notes Placeholder 2"/>
              <p:cNvSpPr>
                <a:spLocks noGrp="1"/>
              </p:cNvSpPr>
              <p:nvPr>
                <p:ph type="body" idx="1"/>
              </p:nvPr>
            </p:nvSpPr>
            <p:spPr/>
            <p:txBody>
              <a:bodyPr/>
              <a:lstStyle/>
              <a:p>
                <a:r>
                  <a:rPr lang="en-US" b="1" i="1" dirty="0" smtClean="0"/>
                  <a:t>Caption:</a:t>
                </a:r>
                <a:r>
                  <a:rPr lang="en-US" b="0" i="0" dirty="0" smtClean="0"/>
                  <a:t> Illustration of</a:t>
                </a:r>
                <a:r>
                  <a:rPr lang="en-US" b="0" i="0" baseline="0" dirty="0" smtClean="0"/>
                  <a:t> risk assessment procedure for joint genotyping/</a:t>
                </a:r>
                <a:r>
                  <a:rPr lang="en-US" b="0" i="0" baseline="0" dirty="0" err="1" smtClean="0"/>
                  <a:t>phenotyping</a:t>
                </a:r>
                <a:r>
                  <a:rPr lang="en-US" b="0" i="0" baseline="0" dirty="0" smtClean="0"/>
                  <a:t> data generation. There are two paths of risk assessment to be performed. The first path evaluates the risks associated with release of the QTL datasets. The genotype and phenotype data (on the left) is first used for quantitative trait loci identification (QTL identification box). This generates the significant QTLs. These are then utilized, in addition to the list of external QTL databases, in quantification of leakage versus </a:t>
                </a:r>
                <a:r>
                  <a:rPr lang="en-US" b="0" i="0" baseline="0" dirty="0" smtClean="0"/>
                  <a:t>predictability (ICI versus </a:t>
                </a:r>
                <a:r>
                  <a:rPr lang="en-US" i="0" smtClean="0">
                    <a:latin typeface="Cambria Math" panose="02040503050406030204" pitchFamily="18" charset="0"/>
                    <a:ea typeface="Cambria Math" panose="02040503050406030204" pitchFamily="18" charset="0"/>
                  </a:rPr>
                  <a:t>𝜋</a:t>
                </a:r>
                <a:r>
                  <a:rPr lang="en-US" b="0" i="0" baseline="0" dirty="0" smtClean="0"/>
                  <a:t> plots), </a:t>
                </a:r>
                <a:r>
                  <a:rPr lang="en-US" b="0" i="0" baseline="0" dirty="0" smtClean="0"/>
                  <a:t>as presented in Section 2.2. These results are then relayed to the risk assessment procedures. The second risk assessment procedure evaluates the release of genotype and phenotype datasets. For this, the datasets are input to application </a:t>
                </a:r>
                <a:r>
                  <a:rPr lang="en-US" b="0" i="0" baseline="0" dirty="0" smtClean="0"/>
                  <a:t>of the 3-step </a:t>
                </a:r>
                <a:r>
                  <a:rPr lang="en-US" b="0" i="0" baseline="0" dirty="0" smtClean="0"/>
                  <a:t>linking attacks </a:t>
                </a:r>
                <a:r>
                  <a:rPr lang="en-US" b="0" i="0" baseline="0" dirty="0" smtClean="0"/>
                  <a:t>with different QTL and </a:t>
                </a:r>
                <a:r>
                  <a:rPr lang="en-US" b="0" i="0" baseline="0" smtClean="0"/>
                  <a:t>linking methodologies (Presented </a:t>
                </a:r>
                <a:r>
                  <a:rPr lang="en-US" b="0" i="0" baseline="0" dirty="0" smtClean="0"/>
                  <a:t>in Sections 2.3, and 2.4, and other linking attacks in the literature) for evaluation of characterization risks. The results are then relayed  to risk assessment procedures.</a:t>
                </a:r>
                <a:endParaRPr lang="en-US" b="1" i="1" dirty="0"/>
              </a:p>
            </p:txBody>
          </p:sp>
        </mc:Fallback>
      </mc:AlternateContent>
      <p:sp>
        <p:nvSpPr>
          <p:cNvPr id="4" name="Slide Number Placeholder 3"/>
          <p:cNvSpPr>
            <a:spLocks noGrp="1"/>
          </p:cNvSpPr>
          <p:nvPr>
            <p:ph type="sldNum" sz="quarter" idx="10"/>
          </p:nvPr>
        </p:nvSpPr>
        <p:spPr/>
        <p:txBody>
          <a:bodyPr/>
          <a:lstStyle/>
          <a:p>
            <a:fld id="{BDE4DE76-C776-4722-8DC8-B9042748B06C}" type="slidenum">
              <a:rPr lang="en-US" smtClean="0"/>
              <a:t>11</a:t>
            </a:fld>
            <a:endParaRPr lang="en-US"/>
          </a:p>
        </p:txBody>
      </p:sp>
    </p:spTree>
    <p:extLst>
      <p:ext uri="{BB962C8B-B14F-4D97-AF65-F5344CB8AC3E}">
        <p14:creationId xmlns:p14="http://schemas.microsoft.com/office/powerpoint/2010/main" val="347298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1" i="1" dirty="0" smtClean="0"/>
              <a:t>Caption:</a:t>
            </a:r>
            <a:r>
              <a:rPr lang="en-US" baseline="0" dirty="0" smtClean="0"/>
              <a:t> Schematic comparison of Linking attacks (Left) and detection of a genome in a mixture attacks (Right). Each box in the figure represents a dataset in the form of a matrix. Multiple boxes next to each other correspond to concatenation of matrices. Linking attacks aim at linking genotype and phenotype datasets. The phenotype datasets contain both “predicting” phenotypes and other phenotypes, some of which can be sensitive. The attacker first predict genotypes for each of the predicting phenotype. The predicted genotypes are then compared with the genotypes in the genotype dataset. After the linking, all the datasets are concatenated where the identifiers can be matched to the sensitive phenotypes. Different colors indicate how the linking merges different information. The detection of a genome in a mixture attacks start with a genotype dataset. The attacker gets access to the statistics of a GWAS or genotyping dataset (for example, correlation coefficients or allele frequencies). Then the attacker generates a statistic and tests it against that of a reference population. The testing result can be converted into the study membership indicator (attended/not attended) which shows whether the tested individual was in the study cohort or not.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DE4DE76-C776-4722-8DC8-B9042748B06C}" type="slidenum">
              <a:rPr lang="en-US" smtClean="0"/>
              <a:t>12</a:t>
            </a:fld>
            <a:endParaRPr lang="en-US"/>
          </a:p>
        </p:txBody>
      </p:sp>
    </p:spTree>
    <p:extLst>
      <p:ext uri="{BB962C8B-B14F-4D97-AF65-F5344CB8AC3E}">
        <p14:creationId xmlns:p14="http://schemas.microsoft.com/office/powerpoint/2010/main" val="137703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4970995"/>
            <a:ext cx="24180800" cy="34300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267200" y="9067800"/>
            <a:ext cx="19913600" cy="40894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5526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528254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24800" y="640830"/>
            <a:ext cx="6400800" cy="136535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2401" y="640830"/>
            <a:ext cx="18728267" cy="136535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15458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38128-5375-4380-835C-E1544B571A9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91510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7196" y="10282778"/>
            <a:ext cx="24180800" cy="31781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47196" y="6782336"/>
            <a:ext cx="24180800" cy="3500436"/>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E38128-5375-4380-835C-E1544B571A96}"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40117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22400" y="3733808"/>
            <a:ext cx="12564533"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4461068" y="3733808"/>
            <a:ext cx="12564533" cy="105605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E38128-5375-4380-835C-E1544B571A9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818796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22408" y="3581930"/>
            <a:ext cx="12569473" cy="149277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22408" y="5074708"/>
            <a:ext cx="12569473"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4451204" y="3581930"/>
            <a:ext cx="12574411" cy="1492778"/>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4451204" y="5074708"/>
            <a:ext cx="12574411" cy="92196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E38128-5375-4380-835C-E1544B571A96}"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327345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E38128-5375-4380-835C-E1544B571A96}"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227215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38128-5375-4380-835C-E1544B571A96}"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559420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2403" y="637117"/>
            <a:ext cx="9359196" cy="27114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122386" y="637122"/>
            <a:ext cx="15903223" cy="136572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22403" y="3348572"/>
            <a:ext cx="9359196" cy="10945814"/>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172093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76007" y="11201403"/>
            <a:ext cx="17068800" cy="132238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576007" y="1429808"/>
            <a:ext cx="17068800" cy="96012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5576007" y="12523792"/>
            <a:ext cx="17068800" cy="1878011"/>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E38128-5375-4380-835C-E1544B571A96}"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247F9-01A8-4978-8360-05BD5E899D37}" type="slidenum">
              <a:rPr lang="en-US" smtClean="0"/>
              <a:t>‹#›</a:t>
            </a:fld>
            <a:endParaRPr lang="en-US"/>
          </a:p>
        </p:txBody>
      </p:sp>
    </p:spTree>
    <p:extLst>
      <p:ext uri="{BB962C8B-B14F-4D97-AF65-F5344CB8AC3E}">
        <p14:creationId xmlns:p14="http://schemas.microsoft.com/office/powerpoint/2010/main" val="75711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2400" y="640822"/>
            <a:ext cx="25603200" cy="2667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422400" y="3733808"/>
            <a:ext cx="25603200" cy="105605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422401" y="14831489"/>
            <a:ext cx="6637867" cy="851958"/>
          </a:xfrm>
          <a:prstGeom prst="rect">
            <a:avLst/>
          </a:prstGeom>
        </p:spPr>
        <p:txBody>
          <a:bodyPr vert="horz" lIns="91440" tIns="45720" rIns="91440" bIns="45720" rtlCol="0" anchor="ctr"/>
          <a:lstStyle>
            <a:lvl1pPr algn="l">
              <a:defRPr sz="1200">
                <a:solidFill>
                  <a:schemeClr val="tx1">
                    <a:tint val="75000"/>
                  </a:schemeClr>
                </a:solidFill>
              </a:defRPr>
            </a:lvl1pPr>
          </a:lstStyle>
          <a:p>
            <a:fld id="{1CE38128-5375-4380-835C-E1544B571A96}" type="datetimeFigureOut">
              <a:rPr lang="en-US" smtClean="0"/>
              <a:t>10/23/2015</a:t>
            </a:fld>
            <a:endParaRPr lang="en-US"/>
          </a:p>
        </p:txBody>
      </p:sp>
      <p:sp>
        <p:nvSpPr>
          <p:cNvPr id="5" name="Footer Placeholder 4"/>
          <p:cNvSpPr>
            <a:spLocks noGrp="1"/>
          </p:cNvSpPr>
          <p:nvPr>
            <p:ph type="ftr" sz="quarter" idx="3"/>
          </p:nvPr>
        </p:nvSpPr>
        <p:spPr>
          <a:xfrm>
            <a:off x="9719735" y="14831489"/>
            <a:ext cx="9008533" cy="85195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0387733" y="14831489"/>
            <a:ext cx="6637867" cy="851958"/>
          </a:xfrm>
          <a:prstGeom prst="rect">
            <a:avLst/>
          </a:prstGeom>
        </p:spPr>
        <p:txBody>
          <a:bodyPr vert="horz" lIns="91440" tIns="45720" rIns="91440" bIns="45720" rtlCol="0" anchor="ctr"/>
          <a:lstStyle>
            <a:lvl1pPr algn="r">
              <a:defRPr sz="1200">
                <a:solidFill>
                  <a:schemeClr val="tx1">
                    <a:tint val="75000"/>
                  </a:schemeClr>
                </a:solidFill>
              </a:defRPr>
            </a:lvl1pPr>
          </a:lstStyle>
          <a:p>
            <a:fld id="{520247F9-01A8-4978-8360-05BD5E899D37}" type="slidenum">
              <a:rPr lang="en-US" smtClean="0"/>
              <a:t>‹#›</a:t>
            </a:fld>
            <a:endParaRPr lang="en-US"/>
          </a:p>
        </p:txBody>
      </p:sp>
    </p:spTree>
    <p:extLst>
      <p:ext uri="{BB962C8B-B14F-4D97-AF65-F5344CB8AC3E}">
        <p14:creationId xmlns:p14="http://schemas.microsoft.com/office/powerpoint/2010/main" val="64680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6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590.png"/><Relationship Id="rId13" Type="http://schemas.openxmlformats.org/officeDocument/2006/relationships/image" Target="../media/image640.png"/><Relationship Id="rId18" Type="http://schemas.openxmlformats.org/officeDocument/2006/relationships/image" Target="../media/image690.png"/><Relationship Id="rId26" Type="http://schemas.openxmlformats.org/officeDocument/2006/relationships/image" Target="../media/image77.png"/><Relationship Id="rId3" Type="http://schemas.openxmlformats.org/officeDocument/2006/relationships/image" Target="../media/image540.png"/><Relationship Id="rId21" Type="http://schemas.openxmlformats.org/officeDocument/2006/relationships/image" Target="../media/image720.png"/><Relationship Id="rId34" Type="http://schemas.openxmlformats.org/officeDocument/2006/relationships/image" Target="../media/image85.png"/><Relationship Id="rId7" Type="http://schemas.openxmlformats.org/officeDocument/2006/relationships/image" Target="../media/image580.png"/><Relationship Id="rId12" Type="http://schemas.openxmlformats.org/officeDocument/2006/relationships/image" Target="../media/image630.png"/><Relationship Id="rId17" Type="http://schemas.openxmlformats.org/officeDocument/2006/relationships/image" Target="../media/image680.png"/><Relationship Id="rId25" Type="http://schemas.openxmlformats.org/officeDocument/2006/relationships/image" Target="../media/image760.png"/><Relationship Id="rId33" Type="http://schemas.openxmlformats.org/officeDocument/2006/relationships/image" Target="../media/image84.png"/><Relationship Id="rId2" Type="http://schemas.openxmlformats.org/officeDocument/2006/relationships/notesSlide" Target="../notesSlides/notesSlide4.xml"/><Relationship Id="rId16" Type="http://schemas.openxmlformats.org/officeDocument/2006/relationships/image" Target="../media/image670.png"/><Relationship Id="rId20" Type="http://schemas.openxmlformats.org/officeDocument/2006/relationships/image" Target="../media/image710.png"/><Relationship Id="rId29"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570.png"/><Relationship Id="rId11" Type="http://schemas.openxmlformats.org/officeDocument/2006/relationships/image" Target="../media/image620.png"/><Relationship Id="rId24" Type="http://schemas.openxmlformats.org/officeDocument/2006/relationships/image" Target="../media/image750.png"/><Relationship Id="rId32" Type="http://schemas.openxmlformats.org/officeDocument/2006/relationships/image" Target="../media/image83.png"/><Relationship Id="rId5" Type="http://schemas.openxmlformats.org/officeDocument/2006/relationships/image" Target="../media/image560.png"/><Relationship Id="rId15" Type="http://schemas.openxmlformats.org/officeDocument/2006/relationships/image" Target="../media/image660.png"/><Relationship Id="rId23" Type="http://schemas.openxmlformats.org/officeDocument/2006/relationships/image" Target="../media/image740.png"/><Relationship Id="rId28" Type="http://schemas.openxmlformats.org/officeDocument/2006/relationships/image" Target="../media/image79.png"/><Relationship Id="rId10" Type="http://schemas.openxmlformats.org/officeDocument/2006/relationships/image" Target="../media/image610.png"/><Relationship Id="rId19" Type="http://schemas.openxmlformats.org/officeDocument/2006/relationships/image" Target="../media/image700.png"/><Relationship Id="rId31" Type="http://schemas.openxmlformats.org/officeDocument/2006/relationships/image" Target="../media/image82.png"/><Relationship Id="rId4" Type="http://schemas.openxmlformats.org/officeDocument/2006/relationships/image" Target="../media/image550.png"/><Relationship Id="rId9" Type="http://schemas.openxmlformats.org/officeDocument/2006/relationships/image" Target="../media/image600.png"/><Relationship Id="rId14" Type="http://schemas.openxmlformats.org/officeDocument/2006/relationships/image" Target="../media/image650.png"/><Relationship Id="rId22" Type="http://schemas.openxmlformats.org/officeDocument/2006/relationships/image" Target="../media/image730.png"/><Relationship Id="rId27" Type="http://schemas.openxmlformats.org/officeDocument/2006/relationships/image" Target="../media/image78.png"/><Relationship Id="rId30"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102" y="1435231"/>
            <a:ext cx="14767450" cy="13167459"/>
          </a:xfrm>
        </p:spPr>
        <p:txBody>
          <a:bodyPr>
            <a:normAutofit/>
          </a:bodyPr>
          <a:lstStyle/>
          <a:p>
            <a:r>
              <a:rPr lang="en-US" dirty="0" smtClean="0"/>
              <a:t>Personalized genomic data generation is booming</a:t>
            </a:r>
            <a:endParaRPr lang="en-US" dirty="0" smtClean="0"/>
          </a:p>
          <a:p>
            <a:r>
              <a:rPr lang="en-US" dirty="0" smtClean="0"/>
              <a:t>Main focus is on protecting variants</a:t>
            </a:r>
          </a:p>
          <a:p>
            <a:endParaRPr lang="en-US" dirty="0"/>
          </a:p>
          <a:p>
            <a:endParaRPr lang="en-US" dirty="0" smtClean="0"/>
          </a:p>
          <a:p>
            <a:endParaRPr lang="en-US" dirty="0"/>
          </a:p>
          <a:p>
            <a:endParaRPr lang="en-US" dirty="0" smtClean="0"/>
          </a:p>
          <a:p>
            <a:r>
              <a:rPr lang="en-US" dirty="0" smtClean="0"/>
              <a:t>“Detection of genome in a mixture”</a:t>
            </a:r>
          </a:p>
          <a:p>
            <a:pPr lvl="1"/>
            <a:r>
              <a:rPr lang="en-US" dirty="0"/>
              <a:t>Individuals give consent to participate but request anonymity</a:t>
            </a:r>
          </a:p>
          <a:p>
            <a:pPr lvl="2"/>
            <a:r>
              <a:rPr lang="en-US" dirty="0"/>
              <a:t>HAPMAP,  Personal genome project, 1000 Genomes</a:t>
            </a:r>
            <a:r>
              <a:rPr lang="en-US" dirty="0" smtClean="0"/>
              <a:t>…</a:t>
            </a:r>
          </a:p>
          <a:p>
            <a:pPr lvl="2"/>
            <a:endParaRPr lang="en-US" dirty="0"/>
          </a:p>
          <a:p>
            <a:pPr lvl="2"/>
            <a:endParaRPr lang="en-US" dirty="0" smtClean="0"/>
          </a:p>
          <a:p>
            <a:pPr lvl="2"/>
            <a:endParaRPr lang="en-US" dirty="0"/>
          </a:p>
          <a:p>
            <a:pPr lvl="2"/>
            <a:endParaRPr lang="en-US" dirty="0"/>
          </a:p>
          <a:p>
            <a:endParaRPr lang="en-US" dirty="0" smtClean="0"/>
          </a:p>
          <a:p>
            <a:endParaRPr lang="en-US" dirty="0"/>
          </a:p>
          <a:p>
            <a:endParaRPr lang="en-US" dirty="0" smtClean="0"/>
          </a:p>
          <a:p>
            <a:endParaRPr lang="en-US" dirty="0" smtClean="0"/>
          </a:p>
          <a:p>
            <a:pPr marL="0" indent="0">
              <a:buNone/>
            </a:pPr>
            <a:endParaRPr lang="en-US" dirty="0"/>
          </a:p>
          <a:p>
            <a:r>
              <a:rPr lang="en-US" dirty="0" smtClean="0"/>
              <a:t>Larger and more datasets leads to more realistic risks of linking attacks, that may be much more damaging than detection of genomes</a:t>
            </a:r>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TextBox 3"/>
          <p:cNvSpPr txBox="1"/>
          <p:nvPr/>
        </p:nvSpPr>
        <p:spPr>
          <a:xfrm>
            <a:off x="6588020" y="686738"/>
            <a:ext cx="2955040" cy="584775"/>
          </a:xfrm>
          <a:prstGeom prst="rect">
            <a:avLst/>
          </a:prstGeom>
          <a:noFill/>
        </p:spPr>
        <p:txBody>
          <a:bodyPr wrap="none" rtlCol="0">
            <a:spAutoFit/>
          </a:bodyPr>
          <a:lstStyle/>
          <a:p>
            <a:r>
              <a:rPr lang="en-US" sz="3200" dirty="0" smtClean="0"/>
              <a:t>Genomic Privacy</a:t>
            </a:r>
            <a:endParaRPr lang="en-US" sz="3200" dirty="0"/>
          </a:p>
        </p:txBody>
      </p:sp>
      <p:pic>
        <p:nvPicPr>
          <p:cNvPr id="1026" name="Picture 2" descr="http://www.sciencemag.org/site/special/privacy/privacycover-hi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5132" y="0"/>
            <a:ext cx="4506686" cy="57357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579418" y="6586075"/>
            <a:ext cx="12912436" cy="2611573"/>
          </a:xfrm>
          <a:prstGeom prst="rect">
            <a:avLst/>
          </a:prstGeom>
        </p:spPr>
      </p:pic>
      <p:pic>
        <p:nvPicPr>
          <p:cNvPr id="2" name="Picture 1"/>
          <p:cNvPicPr>
            <a:picLocks noChangeAspect="1"/>
          </p:cNvPicPr>
          <p:nvPr/>
        </p:nvPicPr>
        <p:blipFill>
          <a:blip r:embed="rId4"/>
          <a:stretch>
            <a:fillRect/>
          </a:stretch>
        </p:blipFill>
        <p:spPr>
          <a:xfrm>
            <a:off x="997527" y="2698494"/>
            <a:ext cx="9654116" cy="2070610"/>
          </a:xfrm>
          <a:prstGeom prst="rect">
            <a:avLst/>
          </a:prstGeom>
        </p:spPr>
      </p:pic>
      <p:pic>
        <p:nvPicPr>
          <p:cNvPr id="9" name="Picture 8"/>
          <p:cNvPicPr>
            <a:picLocks noChangeAspect="1"/>
          </p:cNvPicPr>
          <p:nvPr/>
        </p:nvPicPr>
        <p:blipFill>
          <a:blip r:embed="rId5"/>
          <a:stretch>
            <a:fillRect/>
          </a:stretch>
        </p:blipFill>
        <p:spPr>
          <a:xfrm>
            <a:off x="1574596" y="9276840"/>
            <a:ext cx="9294547" cy="1853077"/>
          </a:xfrm>
          <a:prstGeom prst="rect">
            <a:avLst/>
          </a:prstGeom>
        </p:spPr>
      </p:pic>
      <p:pic>
        <p:nvPicPr>
          <p:cNvPr id="6" name="Picture 5"/>
          <p:cNvPicPr>
            <a:picLocks noChangeAspect="1"/>
          </p:cNvPicPr>
          <p:nvPr/>
        </p:nvPicPr>
        <p:blipFill>
          <a:blip r:embed="rId6"/>
          <a:stretch>
            <a:fillRect/>
          </a:stretch>
        </p:blipFill>
        <p:spPr>
          <a:xfrm>
            <a:off x="1402634" y="12443922"/>
            <a:ext cx="11788183" cy="2807391"/>
          </a:xfrm>
          <a:prstGeom prst="rect">
            <a:avLst/>
          </a:prstGeom>
        </p:spPr>
      </p:pic>
      <p:grpSp>
        <p:nvGrpSpPr>
          <p:cNvPr id="15" name="Group 14"/>
          <p:cNvGrpSpPr/>
          <p:nvPr/>
        </p:nvGrpSpPr>
        <p:grpSpPr>
          <a:xfrm>
            <a:off x="14547273" y="12417730"/>
            <a:ext cx="7721600" cy="3224052"/>
            <a:chOff x="2521528" y="12777948"/>
            <a:chExt cx="7721600" cy="3224052"/>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3381" y="14891327"/>
              <a:ext cx="2221345" cy="1110673"/>
            </a:xfrm>
            <a:prstGeom prst="rect">
              <a:avLst/>
            </a:prstGeom>
          </p:spPr>
        </p:pic>
        <p:pic>
          <p:nvPicPr>
            <p:cNvPr id="1036" name="Picture 12" descr="http://cordcuttersnews.com/wp-content/uploads/2014/09/netflix-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248" y="14700540"/>
              <a:ext cx="2314810" cy="1301460"/>
            </a:xfrm>
            <a:prstGeom prst="rect">
              <a:avLst/>
            </a:prstGeom>
            <a:noFill/>
            <a:extLst>
              <a:ext uri="{909E8E84-426E-40DD-AFC4-6F175D3DCCD1}">
                <a14:hiddenFill xmlns:a14="http://schemas.microsoft.com/office/drawing/2010/main">
                  <a:solidFill>
                    <a:srgbClr val="FFFFFF"/>
                  </a:solidFill>
                </a14:hiddenFill>
              </a:ext>
            </a:extLst>
          </p:spPr>
        </p:pic>
        <p:sp>
          <p:nvSpPr>
            <p:cNvPr id="14" name="Left-Right Arrow 13"/>
            <p:cNvSpPr/>
            <p:nvPr/>
          </p:nvSpPr>
          <p:spPr>
            <a:xfrm>
              <a:off x="5486400" y="15073746"/>
              <a:ext cx="1413164" cy="609600"/>
            </a:xfrm>
            <a:prstGeom prst="leftRightArrow">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9"/>
            <a:stretch>
              <a:fillRect/>
            </a:stretch>
          </p:blipFill>
          <p:spPr>
            <a:xfrm>
              <a:off x="2521528" y="12777948"/>
              <a:ext cx="7721600" cy="1717204"/>
            </a:xfrm>
            <a:prstGeom prst="rect">
              <a:avLst/>
            </a:prstGeom>
          </p:spPr>
        </p:pic>
      </p:grpSp>
    </p:spTree>
    <p:extLst>
      <p:ext uri="{BB962C8B-B14F-4D97-AF65-F5344CB8AC3E}">
        <p14:creationId xmlns:p14="http://schemas.microsoft.com/office/powerpoint/2010/main" val="3287737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828800"/>
          </a:xfrm>
        </p:spPr>
        <p:txBody>
          <a:bodyPr>
            <a:normAutofit/>
          </a:bodyPr>
          <a:lstStyle/>
          <a:p>
            <a:r>
              <a:rPr lang="en-US" dirty="0" smtClean="0"/>
              <a:t>Genotype Prediction and Linking Accuracies (10)</a:t>
            </a:r>
            <a:endParaRPr lang="en-US" dirty="0"/>
          </a:p>
        </p:txBody>
      </p:sp>
      <p:sp>
        <p:nvSpPr>
          <p:cNvPr id="13" name="TextBox 12"/>
          <p:cNvSpPr txBox="1"/>
          <p:nvPr/>
        </p:nvSpPr>
        <p:spPr>
          <a:xfrm>
            <a:off x="9730041" y="4102762"/>
            <a:ext cx="5620449" cy="1015663"/>
          </a:xfrm>
          <a:prstGeom prst="rect">
            <a:avLst/>
          </a:prstGeom>
          <a:noFill/>
        </p:spPr>
        <p:txBody>
          <a:bodyPr wrap="none" rtlCol="0">
            <a:spAutoFit/>
          </a:bodyPr>
          <a:lstStyle/>
          <a:p>
            <a:r>
              <a:rPr lang="en-US" sz="3000" dirty="0">
                <a:latin typeface="Helvetica" panose="020B0604020202020204" pitchFamily="34" charset="0"/>
                <a:cs typeface="Helvetica" panose="020B0604020202020204" pitchFamily="34" charset="0"/>
              </a:rPr>
              <a:t>Extremity based linking with </a:t>
            </a:r>
            <a:endParaRPr lang="en-US" sz="3000" dirty="0">
              <a:latin typeface="Helvetica" panose="020B0604020202020204" pitchFamily="34" charset="0"/>
              <a:cs typeface="Helvetica" panose="020B0604020202020204" pitchFamily="34" charset="0"/>
            </a:endParaRPr>
          </a:p>
          <a:p>
            <a:pPr algn="ctr"/>
            <a:r>
              <a:rPr lang="en-US" sz="3000" dirty="0">
                <a:latin typeface="Helvetica" panose="020B0604020202020204" pitchFamily="34" charset="0"/>
                <a:cs typeface="Helvetica" panose="020B0604020202020204" pitchFamily="34" charset="0"/>
              </a:rPr>
              <a:t>homozygous </a:t>
            </a:r>
            <a:r>
              <a:rPr lang="en-US" sz="3000" dirty="0">
                <a:latin typeface="Helvetica" panose="020B0604020202020204" pitchFamily="34" charset="0"/>
                <a:cs typeface="Helvetica" panose="020B0604020202020204" pitchFamily="34" charset="0"/>
              </a:rPr>
              <a:t>genotypes</a:t>
            </a:r>
          </a:p>
        </p:txBody>
      </p:sp>
      <p:sp>
        <p:nvSpPr>
          <p:cNvPr id="27" name="Title 1"/>
          <p:cNvSpPr txBox="1">
            <a:spLocks/>
          </p:cNvSpPr>
          <p:nvPr/>
        </p:nvSpPr>
        <p:spPr>
          <a:xfrm>
            <a:off x="17156357" y="4102763"/>
            <a:ext cx="5085807" cy="123535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latin typeface="Helvetica" panose="020B0604020202020204" pitchFamily="34" charset="0"/>
                <a:cs typeface="Helvetica" panose="020B0604020202020204" pitchFamily="34" charset="0"/>
              </a:rPr>
              <a:t>Attacker can </a:t>
            </a:r>
            <a:r>
              <a:rPr lang="en-US" sz="3000" dirty="0" err="1">
                <a:latin typeface="Helvetica" panose="020B0604020202020204" pitchFamily="34" charset="0"/>
                <a:cs typeface="Helvetica" panose="020B0604020202020204" pitchFamily="34" charset="0"/>
              </a:rPr>
              <a:t>esimate</a:t>
            </a:r>
            <a:r>
              <a:rPr lang="en-US" sz="3000" dirty="0">
                <a:latin typeface="Helvetica" panose="020B0604020202020204" pitchFamily="34" charset="0"/>
                <a:cs typeface="Helvetica" panose="020B0604020202020204" pitchFamily="34" charset="0"/>
              </a:rPr>
              <a:t> the </a:t>
            </a:r>
          </a:p>
          <a:p>
            <a:r>
              <a:rPr lang="en-US" sz="3000" dirty="0">
                <a:latin typeface="Helvetica" panose="020B0604020202020204" pitchFamily="34" charset="0"/>
                <a:cs typeface="Helvetica" panose="020B0604020202020204" pitchFamily="34" charset="0"/>
              </a:rPr>
              <a:t>reliability of </a:t>
            </a:r>
            <a:r>
              <a:rPr lang="en-US" sz="3000" dirty="0" err="1">
                <a:latin typeface="Helvetica" panose="020B0604020202020204" pitchFamily="34" charset="0"/>
                <a:cs typeface="Helvetica" panose="020B0604020202020204" pitchFamily="34" charset="0"/>
              </a:rPr>
              <a:t>linkings</a:t>
            </a:r>
            <a:endParaRPr lang="en-US" sz="3000" dirty="0">
              <a:latin typeface="Helvetica" panose="020B0604020202020204" pitchFamily="34" charset="0"/>
              <a:cs typeface="Helvetica" panose="020B0604020202020204" pitchFamily="34" charset="0"/>
            </a:endParaRPr>
          </a:p>
        </p:txBody>
      </p:sp>
      <p:grpSp>
        <p:nvGrpSpPr>
          <p:cNvPr id="5" name="Group 4"/>
          <p:cNvGrpSpPr/>
          <p:nvPr/>
        </p:nvGrpSpPr>
        <p:grpSpPr>
          <a:xfrm>
            <a:off x="15907529" y="5234612"/>
            <a:ext cx="7965727" cy="6034749"/>
            <a:chOff x="18453020" y="5901877"/>
            <a:chExt cx="5370694" cy="4223660"/>
          </a:xfrm>
        </p:grpSpPr>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3020" y="5901877"/>
              <a:ext cx="5370694" cy="4223660"/>
            </a:xfrm>
            <a:prstGeom prst="rect">
              <a:avLst/>
            </a:prstGeom>
          </p:spPr>
        </p:pic>
        <p:cxnSp>
          <p:nvCxnSpPr>
            <p:cNvPr id="22" name="Straight Connector 21"/>
            <p:cNvCxnSpPr/>
            <p:nvPr/>
          </p:nvCxnSpPr>
          <p:spPr>
            <a:xfrm flipV="1">
              <a:off x="22584728" y="6386061"/>
              <a:ext cx="0" cy="3265598"/>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050636" y="6398518"/>
              <a:ext cx="3610604" cy="0"/>
            </a:xfrm>
            <a:prstGeom prst="line">
              <a:avLst/>
            </a:prstGeom>
            <a:ln w="4445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9046671" y="7209999"/>
              <a:ext cx="4012602" cy="0"/>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3043580" y="7230939"/>
              <a:ext cx="11220" cy="2388447"/>
            </a:xfrm>
            <a:prstGeom prst="line">
              <a:avLst/>
            </a:prstGeom>
            <a:ln w="444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4121" y="5256861"/>
            <a:ext cx="7577335" cy="5913649"/>
          </a:xfrm>
          <a:prstGeom prst="rect">
            <a:avLst/>
          </a:prstGeom>
        </p:spPr>
      </p:pic>
    </p:spTree>
    <p:extLst>
      <p:ext uri="{BB962C8B-B14F-4D97-AF65-F5344CB8AC3E}">
        <p14:creationId xmlns:p14="http://schemas.microsoft.com/office/powerpoint/2010/main" val="1859587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297" y="1149619"/>
            <a:ext cx="10972800" cy="1370859"/>
          </a:xfrm>
        </p:spPr>
        <p:txBody>
          <a:bodyPr>
            <a:normAutofit/>
          </a:bodyPr>
          <a:lstStyle/>
          <a:p>
            <a:r>
              <a:rPr lang="en-US" dirty="0" smtClean="0"/>
              <a:t>Basic approach for </a:t>
            </a:r>
            <a:r>
              <a:rPr lang="en-US" dirty="0"/>
              <a:t>r</a:t>
            </a:r>
            <a:r>
              <a:rPr lang="en-US" dirty="0" smtClean="0"/>
              <a:t>isk management (11)</a:t>
            </a:r>
            <a:endParaRPr lang="en-US" dirty="0"/>
          </a:p>
        </p:txBody>
      </p:sp>
      <p:sp>
        <p:nvSpPr>
          <p:cNvPr id="6" name="Oval 5"/>
          <p:cNvSpPr/>
          <p:nvPr/>
        </p:nvSpPr>
        <p:spPr>
          <a:xfrm>
            <a:off x="10021567" y="3960969"/>
            <a:ext cx="2226365" cy="933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QTL identification</a:t>
            </a:r>
          </a:p>
        </p:txBody>
      </p:sp>
      <p:sp>
        <p:nvSpPr>
          <p:cNvPr id="12" name="Rectangle 11"/>
          <p:cNvSpPr/>
          <p:nvPr/>
        </p:nvSpPr>
        <p:spPr>
          <a:xfrm>
            <a:off x="12708303" y="3945615"/>
            <a:ext cx="1587084"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Significant </a:t>
            </a:r>
          </a:p>
          <a:p>
            <a:pPr algn="ctr"/>
            <a:r>
              <a:rPr lang="en-US" sz="2000" dirty="0"/>
              <a:t>quantitative</a:t>
            </a:r>
          </a:p>
          <a:p>
            <a:pPr algn="ctr"/>
            <a:r>
              <a:rPr lang="en-US" sz="2000" dirty="0"/>
              <a:t>trait loci</a:t>
            </a:r>
          </a:p>
        </p:txBody>
      </p:sp>
      <p:sp>
        <p:nvSpPr>
          <p:cNvPr id="13" name="Oval 12"/>
          <p:cNvSpPr/>
          <p:nvPr/>
        </p:nvSpPr>
        <p:spPr>
          <a:xfrm>
            <a:off x="14752586" y="3914325"/>
            <a:ext cx="2398479" cy="10287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Leakage vs predictability quantification</a:t>
            </a:r>
          </a:p>
        </p:txBody>
      </p:sp>
      <p:cxnSp>
        <p:nvCxnSpPr>
          <p:cNvPr id="15" name="Straight Arrow Connector 14"/>
          <p:cNvCxnSpPr>
            <a:stCxn id="6" idx="6"/>
            <a:endCxn id="12" idx="1"/>
          </p:cNvCxnSpPr>
          <p:nvPr/>
        </p:nvCxnSpPr>
        <p:spPr>
          <a:xfrm>
            <a:off x="12247932" y="4427695"/>
            <a:ext cx="460373" cy="201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3" idx="2"/>
          </p:cNvCxnSpPr>
          <p:nvPr/>
        </p:nvCxnSpPr>
        <p:spPr>
          <a:xfrm flipV="1">
            <a:off x="14295387" y="4428676"/>
            <a:ext cx="457199" cy="103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6"/>
            <a:endCxn id="32" idx="2"/>
          </p:cNvCxnSpPr>
          <p:nvPr/>
        </p:nvCxnSpPr>
        <p:spPr>
          <a:xfrm>
            <a:off x="17151066" y="4428674"/>
            <a:ext cx="556207" cy="396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3907889" y="5779987"/>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External</a:t>
            </a:r>
          </a:p>
          <a:p>
            <a:pPr algn="ctr"/>
            <a:r>
              <a:rPr lang="en-US" sz="2000" dirty="0"/>
              <a:t>QTL databases</a:t>
            </a:r>
          </a:p>
        </p:txBody>
      </p:sp>
      <p:sp>
        <p:nvSpPr>
          <p:cNvPr id="39" name="TextBox 38"/>
          <p:cNvSpPr txBox="1"/>
          <p:nvPr/>
        </p:nvSpPr>
        <p:spPr>
          <a:xfrm>
            <a:off x="10417658" y="3561559"/>
            <a:ext cx="1502591" cy="369332"/>
          </a:xfrm>
          <a:prstGeom prst="rect">
            <a:avLst/>
          </a:prstGeom>
          <a:noFill/>
        </p:spPr>
        <p:txBody>
          <a:bodyPr wrap="none" rtlCol="0">
            <a:spAutoFit/>
          </a:bodyPr>
          <a:lstStyle/>
          <a:p>
            <a:r>
              <a:rPr lang="en-US" dirty="0"/>
              <a:t>QTL Discovery</a:t>
            </a:r>
          </a:p>
        </p:txBody>
      </p:sp>
      <p:sp>
        <p:nvSpPr>
          <p:cNvPr id="41" name="Oval 40"/>
          <p:cNvSpPr/>
          <p:nvPr/>
        </p:nvSpPr>
        <p:spPr>
          <a:xfrm>
            <a:off x="11799750" y="7540272"/>
            <a:ext cx="2793817" cy="1163709"/>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 of </a:t>
            </a:r>
          </a:p>
          <a:p>
            <a:pPr algn="ctr"/>
            <a:r>
              <a:rPr lang="en-US" sz="2000" dirty="0"/>
              <a:t>3-step</a:t>
            </a:r>
          </a:p>
          <a:p>
            <a:pPr algn="ctr"/>
            <a:r>
              <a:rPr lang="en-US" sz="2000" dirty="0"/>
              <a:t>linking attacks</a:t>
            </a:r>
          </a:p>
        </p:txBody>
      </p:sp>
      <p:cxnSp>
        <p:nvCxnSpPr>
          <p:cNvPr id="43" name="Straight Arrow Connector 42"/>
          <p:cNvCxnSpPr>
            <a:stCxn id="36" idx="2"/>
            <a:endCxn id="41" idx="7"/>
          </p:cNvCxnSpPr>
          <p:nvPr/>
        </p:nvCxnSpPr>
        <p:spPr>
          <a:xfrm flipH="1">
            <a:off x="14184421" y="6748174"/>
            <a:ext cx="388131" cy="96251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56" idx="3"/>
            <a:endCxn id="41" idx="1"/>
          </p:cNvCxnSpPr>
          <p:nvPr/>
        </p:nvCxnSpPr>
        <p:spPr>
          <a:xfrm>
            <a:off x="9645439" y="6520591"/>
            <a:ext cx="2563455" cy="119010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1" idx="6"/>
            <a:endCxn id="29" idx="2"/>
          </p:cNvCxnSpPr>
          <p:nvPr/>
        </p:nvCxnSpPr>
        <p:spPr>
          <a:xfrm>
            <a:off x="14593568" y="8122128"/>
            <a:ext cx="3113705" cy="198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8076090" y="5123353"/>
            <a:ext cx="1569351" cy="2794475"/>
            <a:chOff x="396182" y="3415276"/>
            <a:chExt cx="1569350" cy="2794475"/>
          </a:xfrm>
        </p:grpSpPr>
        <p:sp>
          <p:nvSpPr>
            <p:cNvPr id="4" name="Rectangle 3"/>
            <p:cNvSpPr/>
            <p:nvPr/>
          </p:nvSpPr>
          <p:spPr>
            <a:xfrm>
              <a:off x="518521" y="5054244"/>
              <a:ext cx="1329329" cy="968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Genotype</a:t>
              </a:r>
            </a:p>
            <a:p>
              <a:pPr algn="ctr"/>
              <a:r>
                <a:rPr lang="en-US" sz="2000" dirty="0"/>
                <a:t>dataset</a:t>
              </a:r>
            </a:p>
          </p:txBody>
        </p:sp>
        <p:sp>
          <p:nvSpPr>
            <p:cNvPr id="5" name="Rectangle 4"/>
            <p:cNvSpPr/>
            <p:nvPr/>
          </p:nvSpPr>
          <p:spPr>
            <a:xfrm>
              <a:off x="525246" y="3615341"/>
              <a:ext cx="1322292" cy="9726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Phenotype</a:t>
              </a:r>
            </a:p>
            <a:p>
              <a:pPr algn="ctr"/>
              <a:r>
                <a:rPr lang="en-US" sz="2000" dirty="0"/>
                <a:t>dataset</a:t>
              </a:r>
            </a:p>
          </p:txBody>
        </p:sp>
        <p:sp>
          <p:nvSpPr>
            <p:cNvPr id="56" name="Rounded Rectangle 55"/>
            <p:cNvSpPr/>
            <p:nvPr/>
          </p:nvSpPr>
          <p:spPr>
            <a:xfrm>
              <a:off x="396182" y="3415276"/>
              <a:ext cx="1569350" cy="2794475"/>
            </a:xfrm>
            <a:prstGeom prst="roundRect">
              <a:avLst/>
            </a:prstGeom>
            <a:noFill/>
            <a:ln w="349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p:cNvCxnSpPr>
            <a:stCxn id="56" idx="3"/>
            <a:endCxn id="6" idx="2"/>
          </p:cNvCxnSpPr>
          <p:nvPr/>
        </p:nvCxnSpPr>
        <p:spPr>
          <a:xfrm flipV="1">
            <a:off x="9645439" y="4427695"/>
            <a:ext cx="376127" cy="209289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2" idx="2"/>
            <a:endCxn id="41" idx="0"/>
          </p:cNvCxnSpPr>
          <p:nvPr/>
        </p:nvCxnSpPr>
        <p:spPr>
          <a:xfrm flipH="1">
            <a:off x="13196658" y="4913803"/>
            <a:ext cx="305188" cy="2626468"/>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36" idx="0"/>
            <a:endCxn id="13" idx="3"/>
          </p:cNvCxnSpPr>
          <p:nvPr/>
        </p:nvCxnSpPr>
        <p:spPr>
          <a:xfrm flipV="1">
            <a:off x="14572553" y="4792375"/>
            <a:ext cx="531283" cy="987612"/>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09740" y="4376902"/>
            <a:ext cx="1800493" cy="646331"/>
          </a:xfrm>
          <a:prstGeom prst="rect">
            <a:avLst/>
          </a:prstGeom>
          <a:noFill/>
        </p:spPr>
        <p:txBody>
          <a:bodyPr wrap="none" rtlCol="0">
            <a:spAutoFit/>
          </a:bodyPr>
          <a:lstStyle/>
          <a:p>
            <a:r>
              <a:rPr lang="en-US" dirty="0"/>
              <a:t>Joint Genotyping</a:t>
            </a:r>
          </a:p>
          <a:p>
            <a:r>
              <a:rPr lang="en-US" dirty="0"/>
              <a:t>And </a:t>
            </a:r>
            <a:r>
              <a:rPr lang="en-US" dirty="0" err="1"/>
              <a:t>Phenotyping</a:t>
            </a:r>
            <a:endParaRPr lang="en-US" dirty="0"/>
          </a:p>
        </p:txBody>
      </p:sp>
      <p:cxnSp>
        <p:nvCxnSpPr>
          <p:cNvPr id="84" name="Straight Arrow Connector 83"/>
          <p:cNvCxnSpPr>
            <a:stCxn id="56" idx="3"/>
          </p:cNvCxnSpPr>
          <p:nvPr/>
        </p:nvCxnSpPr>
        <p:spPr>
          <a:xfrm flipV="1">
            <a:off x="9645441" y="4677803"/>
            <a:ext cx="5246299" cy="184278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7707271" y="7609758"/>
            <a:ext cx="2019300" cy="1028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Risk assessment</a:t>
            </a:r>
          </a:p>
        </p:txBody>
      </p:sp>
      <p:sp>
        <p:nvSpPr>
          <p:cNvPr id="32" name="Oval 31"/>
          <p:cNvSpPr/>
          <p:nvPr/>
        </p:nvSpPr>
        <p:spPr>
          <a:xfrm>
            <a:off x="17707271" y="3918291"/>
            <a:ext cx="2019300" cy="10287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Risk assessment</a:t>
            </a:r>
          </a:p>
        </p:txBody>
      </p:sp>
      <p:sp>
        <p:nvSpPr>
          <p:cNvPr id="9" name="Arc 8"/>
          <p:cNvSpPr/>
          <p:nvPr/>
        </p:nvSpPr>
        <p:spPr>
          <a:xfrm flipH="1" flipV="1">
            <a:off x="15594245" y="2729732"/>
            <a:ext cx="798303" cy="930816"/>
          </a:xfrm>
          <a:prstGeom prst="arc">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15564415" y="3723417"/>
            <a:ext cx="65916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564415" y="2968275"/>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351329" y="2673380"/>
            <a:ext cx="420308" cy="369332"/>
          </a:xfrm>
          <a:prstGeom prst="rect">
            <a:avLst/>
          </a:prstGeom>
          <a:noFill/>
        </p:spPr>
        <p:txBody>
          <a:bodyPr wrap="none" rtlCol="0">
            <a:spAutoFit/>
          </a:bodyPr>
          <a:lstStyle/>
          <a:p>
            <a:r>
              <a:rPr lang="en-US" i="1" dirty="0"/>
              <a:t>ICI</a:t>
            </a:r>
          </a:p>
        </p:txBody>
      </p:sp>
      <mc:AlternateContent xmlns:mc="http://schemas.openxmlformats.org/markup-compatibility/2006" xmlns:a14="http://schemas.microsoft.com/office/drawing/2010/main">
        <mc:Choice Requires="a14">
          <p:sp>
            <p:nvSpPr>
              <p:cNvPr id="23" name="TextBox 22"/>
              <p:cNvSpPr txBox="1"/>
              <p:nvPr/>
            </p:nvSpPr>
            <p:spPr>
              <a:xfrm>
                <a:off x="16144757" y="3520204"/>
                <a:ext cx="3787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𝜋</m:t>
                      </m:r>
                    </m:oMath>
                  </m:oMathPara>
                </a14:m>
                <a:endParaRPr lang="en-US" dirty="0"/>
              </a:p>
            </p:txBody>
          </p:sp>
        </mc:Choice>
        <mc:Fallback xmlns="">
          <p:sp>
            <p:nvSpPr>
              <p:cNvPr id="23" name="TextBox 22"/>
              <p:cNvSpPr txBox="1">
                <a:spLocks noRot="1" noChangeAspect="1" noMove="1" noResize="1" noEditPoints="1" noAdjustHandles="1" noChangeArrowheads="1" noChangeShapeType="1" noTextEdit="1"/>
              </p:cNvSpPr>
              <p:nvPr/>
            </p:nvSpPr>
            <p:spPr>
              <a:xfrm>
                <a:off x="16144755" y="3520204"/>
                <a:ext cx="378757" cy="369332"/>
              </a:xfrm>
              <a:prstGeom prst="rect">
                <a:avLst/>
              </a:prstGeom>
              <a:blipFill rotWithShape="0">
                <a:blip r:embed="rId3"/>
                <a:stretch>
                  <a:fillRect/>
                </a:stretch>
              </a:blipFill>
            </p:spPr>
            <p:txBody>
              <a:bodyPr/>
              <a:lstStyle/>
              <a:p>
                <a:r>
                  <a:rPr lang="en-US">
                    <a:noFill/>
                  </a:rPr>
                  <a:t> </a:t>
                </a:r>
              </a:p>
            </p:txBody>
          </p:sp>
        </mc:Fallback>
      </mc:AlternateContent>
      <p:cxnSp>
        <p:nvCxnSpPr>
          <p:cNvPr id="44" name="Straight Connector 43"/>
          <p:cNvCxnSpPr/>
          <p:nvPr/>
        </p:nvCxnSpPr>
        <p:spPr>
          <a:xfrm flipV="1">
            <a:off x="15676928" y="3495047"/>
            <a:ext cx="0" cy="2286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5558477" y="3487795"/>
            <a:ext cx="121048" cy="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12743229" y="10235843"/>
            <a:ext cx="12845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12743231" y="9480700"/>
            <a:ext cx="0" cy="75514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11744449" y="9185807"/>
            <a:ext cx="1023101" cy="646331"/>
          </a:xfrm>
          <a:prstGeom prst="rect">
            <a:avLst/>
          </a:prstGeom>
          <a:noFill/>
        </p:spPr>
        <p:txBody>
          <a:bodyPr wrap="none" rtlCol="0">
            <a:spAutoFit/>
          </a:bodyPr>
          <a:lstStyle/>
          <a:p>
            <a:pPr algn="ctr"/>
            <a:r>
              <a:rPr lang="en-US" dirty="0"/>
              <a:t>Linking </a:t>
            </a:r>
          </a:p>
          <a:p>
            <a:pPr algn="ctr"/>
            <a:r>
              <a:rPr lang="en-US" dirty="0"/>
              <a:t>Accuracy</a:t>
            </a:r>
          </a:p>
        </p:txBody>
      </p:sp>
      <p:sp>
        <p:nvSpPr>
          <p:cNvPr id="81" name="TextBox 80"/>
          <p:cNvSpPr txBox="1"/>
          <p:nvPr/>
        </p:nvSpPr>
        <p:spPr>
          <a:xfrm>
            <a:off x="13390853" y="10267089"/>
            <a:ext cx="1458541" cy="369332"/>
          </a:xfrm>
          <a:prstGeom prst="rect">
            <a:avLst/>
          </a:prstGeom>
          <a:noFill/>
        </p:spPr>
        <p:txBody>
          <a:bodyPr wrap="none" rtlCol="0">
            <a:spAutoFit/>
          </a:bodyPr>
          <a:lstStyle/>
          <a:p>
            <a:r>
              <a:rPr lang="en-US" dirty="0"/>
              <a:t>QTL Selection</a:t>
            </a:r>
          </a:p>
        </p:txBody>
      </p:sp>
      <p:sp>
        <p:nvSpPr>
          <p:cNvPr id="50" name="Freeform 49"/>
          <p:cNvSpPr/>
          <p:nvPr/>
        </p:nvSpPr>
        <p:spPr>
          <a:xfrm>
            <a:off x="12751658" y="9651959"/>
            <a:ext cx="1065125" cy="585404"/>
          </a:xfrm>
          <a:custGeom>
            <a:avLst/>
            <a:gdLst>
              <a:gd name="connsiteX0" fmla="*/ 0 w 1277815"/>
              <a:gd name="connsiteY0" fmla="*/ 10152 h 624198"/>
              <a:gd name="connsiteX1" fmla="*/ 304800 w 1277815"/>
              <a:gd name="connsiteY1" fmla="*/ 10152 h 624198"/>
              <a:gd name="connsiteX2" fmla="*/ 468923 w 1277815"/>
              <a:gd name="connsiteY2" fmla="*/ 115659 h 624198"/>
              <a:gd name="connsiteX3" fmla="*/ 597877 w 1277815"/>
              <a:gd name="connsiteY3" fmla="*/ 338398 h 624198"/>
              <a:gd name="connsiteX4" fmla="*/ 656492 w 1277815"/>
              <a:gd name="connsiteY4" fmla="*/ 502521 h 624198"/>
              <a:gd name="connsiteX5" fmla="*/ 820615 w 1277815"/>
              <a:gd name="connsiteY5" fmla="*/ 608029 h 624198"/>
              <a:gd name="connsiteX6" fmla="*/ 984738 w 1277815"/>
              <a:gd name="connsiteY6" fmla="*/ 619752 h 624198"/>
              <a:gd name="connsiteX7" fmla="*/ 1113692 w 1277815"/>
              <a:gd name="connsiteY7" fmla="*/ 608029 h 624198"/>
              <a:gd name="connsiteX8" fmla="*/ 1277815 w 1277815"/>
              <a:gd name="connsiteY8" fmla="*/ 455629 h 624198"/>
              <a:gd name="connsiteX0" fmla="*/ 0 w 1113692"/>
              <a:gd name="connsiteY0" fmla="*/ 10152 h 624198"/>
              <a:gd name="connsiteX1" fmla="*/ 304800 w 1113692"/>
              <a:gd name="connsiteY1" fmla="*/ 10152 h 624198"/>
              <a:gd name="connsiteX2" fmla="*/ 468923 w 1113692"/>
              <a:gd name="connsiteY2" fmla="*/ 115659 h 624198"/>
              <a:gd name="connsiteX3" fmla="*/ 597877 w 1113692"/>
              <a:gd name="connsiteY3" fmla="*/ 338398 h 624198"/>
              <a:gd name="connsiteX4" fmla="*/ 656492 w 1113692"/>
              <a:gd name="connsiteY4" fmla="*/ 502521 h 624198"/>
              <a:gd name="connsiteX5" fmla="*/ 820615 w 1113692"/>
              <a:gd name="connsiteY5" fmla="*/ 608029 h 624198"/>
              <a:gd name="connsiteX6" fmla="*/ 984738 w 1113692"/>
              <a:gd name="connsiteY6" fmla="*/ 619752 h 624198"/>
              <a:gd name="connsiteX7" fmla="*/ 1113692 w 1113692"/>
              <a:gd name="connsiteY7" fmla="*/ 608029 h 624198"/>
              <a:gd name="connsiteX0" fmla="*/ 0 w 984738"/>
              <a:gd name="connsiteY0" fmla="*/ 10152 h 621295"/>
              <a:gd name="connsiteX1" fmla="*/ 304800 w 984738"/>
              <a:gd name="connsiteY1" fmla="*/ 10152 h 621295"/>
              <a:gd name="connsiteX2" fmla="*/ 468923 w 984738"/>
              <a:gd name="connsiteY2" fmla="*/ 115659 h 621295"/>
              <a:gd name="connsiteX3" fmla="*/ 597877 w 984738"/>
              <a:gd name="connsiteY3" fmla="*/ 338398 h 621295"/>
              <a:gd name="connsiteX4" fmla="*/ 656492 w 984738"/>
              <a:gd name="connsiteY4" fmla="*/ 502521 h 621295"/>
              <a:gd name="connsiteX5" fmla="*/ 820615 w 984738"/>
              <a:gd name="connsiteY5" fmla="*/ 608029 h 621295"/>
              <a:gd name="connsiteX6" fmla="*/ 984738 w 984738"/>
              <a:gd name="connsiteY6" fmla="*/ 619752 h 621295"/>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82482 h 612754"/>
              <a:gd name="connsiteX1" fmla="*/ 370115 w 1050053"/>
              <a:gd name="connsiteY1" fmla="*/ 1611 h 612754"/>
              <a:gd name="connsiteX2" fmla="*/ 534238 w 1050053"/>
              <a:gd name="connsiteY2" fmla="*/ 107118 h 612754"/>
              <a:gd name="connsiteX3" fmla="*/ 663192 w 1050053"/>
              <a:gd name="connsiteY3" fmla="*/ 329857 h 612754"/>
              <a:gd name="connsiteX4" fmla="*/ 721807 w 1050053"/>
              <a:gd name="connsiteY4" fmla="*/ 493980 h 612754"/>
              <a:gd name="connsiteX5" fmla="*/ 885930 w 1050053"/>
              <a:gd name="connsiteY5" fmla="*/ 599488 h 612754"/>
              <a:gd name="connsiteX6" fmla="*/ 1050053 w 1050053"/>
              <a:gd name="connsiteY6" fmla="*/ 611211 h 612754"/>
              <a:gd name="connsiteX0" fmla="*/ 0 w 1050053"/>
              <a:gd name="connsiteY0" fmla="*/ 153136 h 583408"/>
              <a:gd name="connsiteX1" fmla="*/ 254559 w 1050053"/>
              <a:gd name="connsiteY1" fmla="*/ 2410 h 583408"/>
              <a:gd name="connsiteX2" fmla="*/ 534238 w 1050053"/>
              <a:gd name="connsiteY2" fmla="*/ 77772 h 583408"/>
              <a:gd name="connsiteX3" fmla="*/ 663192 w 1050053"/>
              <a:gd name="connsiteY3" fmla="*/ 300511 h 583408"/>
              <a:gd name="connsiteX4" fmla="*/ 721807 w 1050053"/>
              <a:gd name="connsiteY4" fmla="*/ 464634 h 583408"/>
              <a:gd name="connsiteX5" fmla="*/ 885930 w 1050053"/>
              <a:gd name="connsiteY5" fmla="*/ 570142 h 583408"/>
              <a:gd name="connsiteX6" fmla="*/ 1050053 w 1050053"/>
              <a:gd name="connsiteY6" fmla="*/ 581865 h 583408"/>
              <a:gd name="connsiteX0" fmla="*/ 0 w 1050053"/>
              <a:gd name="connsiteY0" fmla="*/ 155894 h 586166"/>
              <a:gd name="connsiteX1" fmla="*/ 254559 w 1050053"/>
              <a:gd name="connsiteY1" fmla="*/ 5168 h 586166"/>
              <a:gd name="connsiteX2" fmla="*/ 549310 w 1050053"/>
              <a:gd name="connsiteY2" fmla="*/ 60434 h 586166"/>
              <a:gd name="connsiteX3" fmla="*/ 663192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6166"/>
              <a:gd name="connsiteX1" fmla="*/ 254559 w 1050053"/>
              <a:gd name="connsiteY1" fmla="*/ 5168 h 586166"/>
              <a:gd name="connsiteX2" fmla="*/ 549310 w 1050053"/>
              <a:gd name="connsiteY2" fmla="*/ 60434 h 586166"/>
              <a:gd name="connsiteX3" fmla="*/ 688313 w 1050053"/>
              <a:gd name="connsiteY3" fmla="*/ 303269 h 586166"/>
              <a:gd name="connsiteX4" fmla="*/ 721807 w 1050053"/>
              <a:gd name="connsiteY4" fmla="*/ 467392 h 586166"/>
              <a:gd name="connsiteX5" fmla="*/ 885930 w 1050053"/>
              <a:gd name="connsiteY5" fmla="*/ 572900 h 586166"/>
              <a:gd name="connsiteX6" fmla="*/ 1050053 w 1050053"/>
              <a:gd name="connsiteY6" fmla="*/ 584623 h 586166"/>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50053"/>
              <a:gd name="connsiteY0" fmla="*/ 155894 h 585404"/>
              <a:gd name="connsiteX1" fmla="*/ 254559 w 1050053"/>
              <a:gd name="connsiteY1" fmla="*/ 5168 h 585404"/>
              <a:gd name="connsiteX2" fmla="*/ 549310 w 1050053"/>
              <a:gd name="connsiteY2" fmla="*/ 60434 h 585404"/>
              <a:gd name="connsiteX3" fmla="*/ 688313 w 1050053"/>
              <a:gd name="connsiteY3" fmla="*/ 303269 h 585404"/>
              <a:gd name="connsiteX4" fmla="*/ 751952 w 1050053"/>
              <a:gd name="connsiteY4" fmla="*/ 482465 h 585404"/>
              <a:gd name="connsiteX5" fmla="*/ 885930 w 1050053"/>
              <a:gd name="connsiteY5" fmla="*/ 572900 h 585404"/>
              <a:gd name="connsiteX6" fmla="*/ 1050053 w 1050053"/>
              <a:gd name="connsiteY6" fmla="*/ 584623 h 585404"/>
              <a:gd name="connsiteX0" fmla="*/ 0 w 1065125"/>
              <a:gd name="connsiteY0" fmla="*/ 155894 h 585404"/>
              <a:gd name="connsiteX1" fmla="*/ 269631 w 1065125"/>
              <a:gd name="connsiteY1" fmla="*/ 5168 h 585404"/>
              <a:gd name="connsiteX2" fmla="*/ 564382 w 1065125"/>
              <a:gd name="connsiteY2" fmla="*/ 60434 h 585404"/>
              <a:gd name="connsiteX3" fmla="*/ 703385 w 1065125"/>
              <a:gd name="connsiteY3" fmla="*/ 303269 h 585404"/>
              <a:gd name="connsiteX4" fmla="*/ 767024 w 1065125"/>
              <a:gd name="connsiteY4" fmla="*/ 482465 h 585404"/>
              <a:gd name="connsiteX5" fmla="*/ 901002 w 1065125"/>
              <a:gd name="connsiteY5" fmla="*/ 572900 h 585404"/>
              <a:gd name="connsiteX6" fmla="*/ 1065125 w 1065125"/>
              <a:gd name="connsiteY6" fmla="*/ 584623 h 58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5125" h="585404">
                <a:moveTo>
                  <a:pt x="0" y="155894"/>
                </a:moveTo>
                <a:cubicBezTo>
                  <a:pt x="108299" y="81788"/>
                  <a:pt x="175567" y="21078"/>
                  <a:pt x="269631" y="5168"/>
                </a:cubicBezTo>
                <a:cubicBezTo>
                  <a:pt x="363695" y="-10742"/>
                  <a:pt x="492090" y="10751"/>
                  <a:pt x="564382" y="60434"/>
                </a:cubicBezTo>
                <a:cubicBezTo>
                  <a:pt x="636674" y="110118"/>
                  <a:pt x="669611" y="232930"/>
                  <a:pt x="703385" y="303269"/>
                </a:cubicBezTo>
                <a:cubicBezTo>
                  <a:pt x="737159" y="373608"/>
                  <a:pt x="734088" y="437527"/>
                  <a:pt x="767024" y="482465"/>
                </a:cubicBezTo>
                <a:cubicBezTo>
                  <a:pt x="799960" y="527404"/>
                  <a:pt x="851318" y="555874"/>
                  <a:pt x="901002" y="572900"/>
                </a:cubicBezTo>
                <a:cubicBezTo>
                  <a:pt x="950686" y="589926"/>
                  <a:pt x="1016279" y="584623"/>
                  <a:pt x="1065125" y="58462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p:nvPr/>
        </p:nvCxnSpPr>
        <p:spPr>
          <a:xfrm>
            <a:off x="12736588" y="9645403"/>
            <a:ext cx="386865" cy="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13123447" y="9650430"/>
            <a:ext cx="0" cy="60792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80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7600" y="501599"/>
            <a:ext cx="10972800" cy="2667000"/>
          </a:xfrm>
        </p:spPr>
        <p:txBody>
          <a:bodyPr/>
          <a:lstStyle/>
          <a:p>
            <a:r>
              <a:rPr lang="en-US" dirty="0" smtClean="0"/>
              <a:t>Comparison to Detection of a genome attacks</a:t>
            </a:r>
            <a:endParaRPr lang="en-US" dirty="0"/>
          </a:p>
        </p:txBody>
      </p:sp>
      <p:sp>
        <p:nvSpPr>
          <p:cNvPr id="4" name="Rectangle 3"/>
          <p:cNvSpPr/>
          <p:nvPr/>
        </p:nvSpPr>
        <p:spPr>
          <a:xfrm>
            <a:off x="12370144" y="6940533"/>
            <a:ext cx="1546005" cy="96818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Genotypes</a:t>
            </a:r>
          </a:p>
        </p:txBody>
      </p:sp>
      <p:sp>
        <p:nvSpPr>
          <p:cNvPr id="5" name="Rectangle 4"/>
          <p:cNvSpPr/>
          <p:nvPr/>
        </p:nvSpPr>
        <p:spPr>
          <a:xfrm>
            <a:off x="8749095" y="4850942"/>
            <a:ext cx="1420907" cy="968188"/>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“Predicting”</a:t>
            </a:r>
          </a:p>
          <a:p>
            <a:pPr algn="ctr"/>
            <a:r>
              <a:rPr lang="en-US" sz="1400" dirty="0"/>
              <a:t>Phenotypes</a:t>
            </a:r>
          </a:p>
        </p:txBody>
      </p:sp>
      <p:sp>
        <p:nvSpPr>
          <p:cNvPr id="6" name="Rectangle 5"/>
          <p:cNvSpPr/>
          <p:nvPr/>
        </p:nvSpPr>
        <p:spPr>
          <a:xfrm>
            <a:off x="8758058" y="6935235"/>
            <a:ext cx="1411943" cy="968188"/>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Predicted </a:t>
            </a:r>
          </a:p>
          <a:p>
            <a:pPr algn="ctr"/>
            <a:r>
              <a:rPr lang="en-US" sz="1400" dirty="0"/>
              <a:t>Genotypes </a:t>
            </a:r>
          </a:p>
        </p:txBody>
      </p:sp>
      <p:sp>
        <p:nvSpPr>
          <p:cNvPr id="9" name="Rectangle 8"/>
          <p:cNvSpPr/>
          <p:nvPr/>
        </p:nvSpPr>
        <p:spPr>
          <a:xfrm>
            <a:off x="10165521" y="4847727"/>
            <a:ext cx="1322292" cy="972672"/>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sp>
        <p:nvSpPr>
          <p:cNvPr id="10" name="Rectangle 9"/>
          <p:cNvSpPr/>
          <p:nvPr/>
        </p:nvSpPr>
        <p:spPr>
          <a:xfrm>
            <a:off x="10169595" y="6936157"/>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cxnSp>
        <p:nvCxnSpPr>
          <p:cNvPr id="16" name="Straight Arrow Connector 15"/>
          <p:cNvCxnSpPr>
            <a:stCxn id="9" idx="2"/>
            <a:endCxn id="10" idx="0"/>
          </p:cNvCxnSpPr>
          <p:nvPr/>
        </p:nvCxnSpPr>
        <p:spPr>
          <a:xfrm>
            <a:off x="10826669" y="5820401"/>
            <a:ext cx="1833" cy="111575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8819712" y="6136703"/>
            <a:ext cx="1282461" cy="47732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Prediction</a:t>
            </a:r>
          </a:p>
        </p:txBody>
      </p:sp>
      <p:cxnSp>
        <p:nvCxnSpPr>
          <p:cNvPr id="28" name="Straight Arrow Connector 27"/>
          <p:cNvCxnSpPr>
            <a:stCxn id="5" idx="2"/>
            <a:endCxn id="26" idx="0"/>
          </p:cNvCxnSpPr>
          <p:nvPr/>
        </p:nvCxnSpPr>
        <p:spPr>
          <a:xfrm>
            <a:off x="9459548" y="5819131"/>
            <a:ext cx="1395" cy="31757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6" idx="2"/>
            <a:endCxn id="6" idx="0"/>
          </p:cNvCxnSpPr>
          <p:nvPr/>
        </p:nvCxnSpPr>
        <p:spPr>
          <a:xfrm>
            <a:off x="9460945" y="6614031"/>
            <a:ext cx="3087" cy="321204"/>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1943507" y="6936867"/>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IDs</a:t>
            </a:r>
          </a:p>
        </p:txBody>
      </p:sp>
      <p:sp>
        <p:nvSpPr>
          <p:cNvPr id="36" name="Rounded Rectangle 35"/>
          <p:cNvSpPr/>
          <p:nvPr/>
        </p:nvSpPr>
        <p:spPr>
          <a:xfrm>
            <a:off x="11066136" y="9139181"/>
            <a:ext cx="1282461" cy="581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Linking</a:t>
            </a:r>
          </a:p>
        </p:txBody>
      </p:sp>
      <p:cxnSp>
        <p:nvCxnSpPr>
          <p:cNvPr id="38" name="Straight Arrow Connector 37"/>
          <p:cNvCxnSpPr>
            <a:stCxn id="6" idx="2"/>
            <a:endCxn id="36" idx="0"/>
          </p:cNvCxnSpPr>
          <p:nvPr/>
        </p:nvCxnSpPr>
        <p:spPr>
          <a:xfrm>
            <a:off x="9464029" y="7903424"/>
            <a:ext cx="2243336" cy="123575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2"/>
            <a:endCxn id="36" idx="0"/>
          </p:cNvCxnSpPr>
          <p:nvPr/>
        </p:nvCxnSpPr>
        <p:spPr>
          <a:xfrm flipH="1">
            <a:off x="11707367" y="7908721"/>
            <a:ext cx="1435781" cy="123045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0985359" y="10725667"/>
            <a:ext cx="1546005" cy="975163"/>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Genotypes</a:t>
            </a:r>
          </a:p>
        </p:txBody>
      </p:sp>
      <p:sp>
        <p:nvSpPr>
          <p:cNvPr id="46" name="Rectangle 45"/>
          <p:cNvSpPr/>
          <p:nvPr/>
        </p:nvSpPr>
        <p:spPr>
          <a:xfrm>
            <a:off x="9583069" y="10724050"/>
            <a:ext cx="1411943" cy="977783"/>
          </a:xfrm>
          <a:prstGeom prst="rect">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Predicted </a:t>
            </a:r>
          </a:p>
          <a:p>
            <a:pPr algn="ctr"/>
            <a:r>
              <a:rPr lang="en-US" sz="1400" dirty="0"/>
              <a:t>Genotypes </a:t>
            </a:r>
          </a:p>
        </p:txBody>
      </p:sp>
      <p:sp>
        <p:nvSpPr>
          <p:cNvPr id="49" name="Rectangle 48"/>
          <p:cNvSpPr/>
          <p:nvPr/>
        </p:nvSpPr>
        <p:spPr>
          <a:xfrm>
            <a:off x="9127979" y="10724975"/>
            <a:ext cx="426636" cy="97592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IDs</a:t>
            </a:r>
          </a:p>
        </p:txBody>
      </p:sp>
      <p:cxnSp>
        <p:nvCxnSpPr>
          <p:cNvPr id="51" name="Straight Arrow Connector 50"/>
          <p:cNvCxnSpPr>
            <a:stCxn id="36" idx="2"/>
          </p:cNvCxnSpPr>
          <p:nvPr/>
        </p:nvCxnSpPr>
        <p:spPr>
          <a:xfrm flipH="1">
            <a:off x="11702266" y="9720944"/>
            <a:ext cx="5100" cy="98519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5705240" y="5110843"/>
            <a:ext cx="1420907" cy="81228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a:t>
            </a:r>
          </a:p>
          <a:p>
            <a:pPr algn="ctr"/>
            <a:r>
              <a:rPr lang="en-US" sz="1400" dirty="0"/>
              <a:t>Dataset</a:t>
            </a:r>
          </a:p>
        </p:txBody>
      </p:sp>
      <p:sp>
        <p:nvSpPr>
          <p:cNvPr id="54" name="Rectangle 53"/>
          <p:cNvSpPr/>
          <p:nvPr/>
        </p:nvSpPr>
        <p:spPr>
          <a:xfrm>
            <a:off x="18067522" y="7292094"/>
            <a:ext cx="1330796" cy="105507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Reference </a:t>
            </a:r>
          </a:p>
          <a:p>
            <a:pPr algn="ctr"/>
            <a:r>
              <a:rPr lang="en-US" sz="1400" dirty="0"/>
              <a:t>Population</a:t>
            </a:r>
          </a:p>
          <a:p>
            <a:pPr algn="ctr"/>
            <a:r>
              <a:rPr lang="en-US" sz="1400" dirty="0"/>
              <a:t>Allele</a:t>
            </a:r>
          </a:p>
          <a:p>
            <a:pPr algn="ctr"/>
            <a:r>
              <a:rPr lang="en-US" sz="1400" dirty="0"/>
              <a:t>Frequencies</a:t>
            </a:r>
          </a:p>
        </p:txBody>
      </p:sp>
      <p:sp>
        <p:nvSpPr>
          <p:cNvPr id="56" name="Rounded Rectangle 55"/>
          <p:cNvSpPr/>
          <p:nvPr/>
        </p:nvSpPr>
        <p:spPr>
          <a:xfrm>
            <a:off x="15784063" y="7177823"/>
            <a:ext cx="1282461" cy="477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Statistical </a:t>
            </a:r>
          </a:p>
          <a:p>
            <a:pPr algn="ctr"/>
            <a:r>
              <a:rPr lang="en-US" sz="1400" dirty="0"/>
              <a:t>Testing</a:t>
            </a:r>
          </a:p>
        </p:txBody>
      </p:sp>
      <p:cxnSp>
        <p:nvCxnSpPr>
          <p:cNvPr id="58" name="Straight Arrow Connector 57"/>
          <p:cNvCxnSpPr>
            <a:stCxn id="52" idx="2"/>
            <a:endCxn id="56" idx="0"/>
          </p:cNvCxnSpPr>
          <p:nvPr/>
        </p:nvCxnSpPr>
        <p:spPr>
          <a:xfrm>
            <a:off x="16415695" y="5923131"/>
            <a:ext cx="9599" cy="125469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4" idx="1"/>
            <a:endCxn id="56" idx="3"/>
          </p:cNvCxnSpPr>
          <p:nvPr/>
        </p:nvCxnSpPr>
        <p:spPr>
          <a:xfrm flipH="1" flipV="1">
            <a:off x="17066525" y="7416489"/>
            <a:ext cx="1000999" cy="4031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7021099" y="9280254"/>
            <a:ext cx="1317808" cy="9745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Genotype </a:t>
            </a:r>
          </a:p>
          <a:p>
            <a:pPr algn="ctr"/>
            <a:r>
              <a:rPr lang="en-US" sz="1400" dirty="0"/>
              <a:t>Dataset</a:t>
            </a:r>
          </a:p>
        </p:txBody>
      </p:sp>
      <p:sp>
        <p:nvSpPr>
          <p:cNvPr id="69" name="Rectangle 68"/>
          <p:cNvSpPr/>
          <p:nvPr/>
        </p:nvSpPr>
        <p:spPr>
          <a:xfrm>
            <a:off x="15835365" y="9280191"/>
            <a:ext cx="1190244" cy="97592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Study</a:t>
            </a:r>
          </a:p>
          <a:p>
            <a:pPr algn="ctr"/>
            <a:r>
              <a:rPr lang="en-US" sz="1400" dirty="0"/>
              <a:t>Membership</a:t>
            </a:r>
          </a:p>
          <a:p>
            <a:pPr algn="ctr"/>
            <a:r>
              <a:rPr lang="en-US" sz="1400" dirty="0"/>
              <a:t>Status (0/1)</a:t>
            </a:r>
          </a:p>
        </p:txBody>
      </p:sp>
      <p:sp>
        <p:nvSpPr>
          <p:cNvPr id="70" name="Rectangle 69"/>
          <p:cNvSpPr/>
          <p:nvPr/>
        </p:nvSpPr>
        <p:spPr>
          <a:xfrm>
            <a:off x="18034003" y="5281417"/>
            <a:ext cx="1345475" cy="157481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QTL Study</a:t>
            </a:r>
          </a:p>
          <a:p>
            <a:pPr algn="ctr"/>
            <a:r>
              <a:rPr lang="en-US" sz="1400" dirty="0"/>
              <a:t>Statistics </a:t>
            </a:r>
          </a:p>
          <a:p>
            <a:pPr algn="ctr"/>
            <a:r>
              <a:rPr lang="en-US" sz="1400" dirty="0"/>
              <a:t>---------------------</a:t>
            </a:r>
          </a:p>
          <a:p>
            <a:pPr algn="ctr"/>
            <a:r>
              <a:rPr lang="en-US" sz="1400" dirty="0"/>
              <a:t>Population Genotyping</a:t>
            </a:r>
          </a:p>
          <a:p>
            <a:pPr algn="ctr"/>
            <a:r>
              <a:rPr lang="en-US" sz="1400" dirty="0"/>
              <a:t>Study</a:t>
            </a:r>
          </a:p>
          <a:p>
            <a:pPr algn="ctr"/>
            <a:r>
              <a:rPr lang="en-US" sz="1400" dirty="0"/>
              <a:t>Statistics</a:t>
            </a:r>
          </a:p>
        </p:txBody>
      </p:sp>
      <p:cxnSp>
        <p:nvCxnSpPr>
          <p:cNvPr id="73" name="Straight Arrow Connector 72"/>
          <p:cNvCxnSpPr>
            <a:stCxn id="70" idx="1"/>
          </p:cNvCxnSpPr>
          <p:nvPr/>
        </p:nvCxnSpPr>
        <p:spPr>
          <a:xfrm flipH="1">
            <a:off x="16770849" y="6068826"/>
            <a:ext cx="1263152" cy="1098903"/>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9323199" y="3334130"/>
            <a:ext cx="4001608" cy="830997"/>
          </a:xfrm>
          <a:prstGeom prst="rect">
            <a:avLst/>
          </a:prstGeom>
          <a:noFill/>
        </p:spPr>
        <p:txBody>
          <a:bodyPr wrap="none" rtlCol="0">
            <a:spAutoFit/>
          </a:bodyPr>
          <a:lstStyle/>
          <a:p>
            <a:r>
              <a:rPr lang="en-US" sz="2400" dirty="0"/>
              <a:t>Linking attacks</a:t>
            </a:r>
          </a:p>
          <a:p>
            <a:r>
              <a:rPr lang="en-US" sz="2400" dirty="0"/>
              <a:t>(</a:t>
            </a:r>
            <a:r>
              <a:rPr lang="en-US" sz="2400" dirty="0" err="1"/>
              <a:t>Schadt</a:t>
            </a:r>
            <a:r>
              <a:rPr lang="en-US" sz="2400" dirty="0"/>
              <a:t> et al, Extremity attack)</a:t>
            </a:r>
          </a:p>
        </p:txBody>
      </p:sp>
      <p:sp>
        <p:nvSpPr>
          <p:cNvPr id="76" name="TextBox 75"/>
          <p:cNvSpPr txBox="1"/>
          <p:nvPr/>
        </p:nvSpPr>
        <p:spPr>
          <a:xfrm>
            <a:off x="15178866" y="3328825"/>
            <a:ext cx="4918847" cy="830997"/>
          </a:xfrm>
          <a:prstGeom prst="rect">
            <a:avLst/>
          </a:prstGeom>
          <a:noFill/>
        </p:spPr>
        <p:txBody>
          <a:bodyPr wrap="none" rtlCol="0">
            <a:spAutoFit/>
          </a:bodyPr>
          <a:lstStyle/>
          <a:p>
            <a:r>
              <a:rPr lang="en-US" sz="2400" dirty="0"/>
              <a:t>“Detection of a genome in a mixture” </a:t>
            </a:r>
          </a:p>
          <a:p>
            <a:r>
              <a:rPr lang="en-US" sz="2400" dirty="0"/>
              <a:t>Attacks (Homer et al, </a:t>
            </a:r>
            <a:r>
              <a:rPr lang="en-US" sz="2400" dirty="0" err="1"/>
              <a:t>Im</a:t>
            </a:r>
            <a:r>
              <a:rPr lang="en-US" sz="2400" dirty="0"/>
              <a:t> et al)</a:t>
            </a:r>
          </a:p>
        </p:txBody>
      </p:sp>
      <p:cxnSp>
        <p:nvCxnSpPr>
          <p:cNvPr id="80" name="Straight Arrow Connector 79"/>
          <p:cNvCxnSpPr>
            <a:stCxn id="56" idx="2"/>
            <a:endCxn id="69" idx="0"/>
          </p:cNvCxnSpPr>
          <p:nvPr/>
        </p:nvCxnSpPr>
        <p:spPr>
          <a:xfrm>
            <a:off x="16425292" y="7655153"/>
            <a:ext cx="5195" cy="1625039"/>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549380" y="10722710"/>
            <a:ext cx="1317808" cy="97052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Sensitive Phenotypes</a:t>
            </a:r>
          </a:p>
        </p:txBody>
      </p:sp>
      <p:sp>
        <p:nvSpPr>
          <p:cNvPr id="18" name="TextBox 17"/>
          <p:cNvSpPr txBox="1"/>
          <p:nvPr/>
        </p:nvSpPr>
        <p:spPr>
          <a:xfrm>
            <a:off x="8830128" y="3335991"/>
            <a:ext cx="558166" cy="492443"/>
          </a:xfrm>
          <a:prstGeom prst="rect">
            <a:avLst/>
          </a:prstGeom>
          <a:noFill/>
        </p:spPr>
        <p:txBody>
          <a:bodyPr wrap="none" rtlCol="0">
            <a:spAutoFit/>
          </a:bodyPr>
          <a:lstStyle/>
          <a:p>
            <a:r>
              <a:rPr lang="en-US" sz="2600" b="1" dirty="0"/>
              <a:t>(a)</a:t>
            </a:r>
          </a:p>
        </p:txBody>
      </p:sp>
      <p:sp>
        <p:nvSpPr>
          <p:cNvPr id="50" name="TextBox 49"/>
          <p:cNvSpPr txBox="1"/>
          <p:nvPr/>
        </p:nvSpPr>
        <p:spPr>
          <a:xfrm>
            <a:off x="14741076" y="3336475"/>
            <a:ext cx="572593" cy="492443"/>
          </a:xfrm>
          <a:prstGeom prst="rect">
            <a:avLst/>
          </a:prstGeom>
          <a:noFill/>
        </p:spPr>
        <p:txBody>
          <a:bodyPr wrap="none" rtlCol="0">
            <a:spAutoFit/>
          </a:bodyPr>
          <a:lstStyle/>
          <a:p>
            <a:r>
              <a:rPr lang="en-US" sz="2600" b="1" dirty="0"/>
              <a:t>(b)</a:t>
            </a:r>
          </a:p>
        </p:txBody>
      </p:sp>
      <p:sp>
        <p:nvSpPr>
          <p:cNvPr id="42" name="Rounded Rectangle 41"/>
          <p:cNvSpPr/>
          <p:nvPr/>
        </p:nvSpPr>
        <p:spPr>
          <a:xfrm>
            <a:off x="8280402" y="2873831"/>
            <a:ext cx="5970815" cy="97753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4528795" y="2852059"/>
            <a:ext cx="5617036" cy="979714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72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98271" y="613051"/>
            <a:ext cx="7775859" cy="1232079"/>
          </a:xfrm>
        </p:spPr>
        <p:txBody>
          <a:bodyPr>
            <a:noAutofit/>
          </a:bodyPr>
          <a:lstStyle/>
          <a:p>
            <a:r>
              <a:rPr lang="en-US" sz="4000" dirty="0"/>
              <a:t>Linking </a:t>
            </a:r>
            <a:r>
              <a:rPr lang="en-US" sz="4000" dirty="0"/>
              <a:t>Attack </a:t>
            </a:r>
            <a:r>
              <a:rPr lang="en-US" sz="4000" dirty="0"/>
              <a:t>Scenario (3)</a:t>
            </a:r>
            <a:endParaRPr lang="en-US" sz="4000" dirty="0"/>
          </a:p>
        </p:txBody>
      </p:sp>
      <p:sp>
        <p:nvSpPr>
          <p:cNvPr id="219" name="Rectangle 218"/>
          <p:cNvSpPr/>
          <p:nvPr/>
        </p:nvSpPr>
        <p:spPr>
          <a:xfrm>
            <a:off x="13313333" y="8851340"/>
            <a:ext cx="693948" cy="2642865"/>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10035811" y="6593891"/>
            <a:ext cx="730268" cy="1996835"/>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10761745" y="6604818"/>
            <a:ext cx="492000" cy="1988679"/>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10802026" y="3574047"/>
            <a:ext cx="456407" cy="1251012"/>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10150700" y="2961250"/>
            <a:ext cx="651325" cy="1861039"/>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11485214" y="5565819"/>
            <a:ext cx="1108711" cy="5195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p:cNvSpPr txBox="1"/>
          <p:nvPr/>
        </p:nvSpPr>
        <p:spPr>
          <a:xfrm>
            <a:off x="13819975" y="7338434"/>
            <a:ext cx="2098683" cy="523220"/>
          </a:xfrm>
          <a:prstGeom prst="rect">
            <a:avLst/>
          </a:prstGeom>
          <a:noFill/>
        </p:spPr>
        <p:txBody>
          <a:bodyPr wrap="square" rtlCol="0">
            <a:spAutoFit/>
          </a:bodyPr>
          <a:lstStyle/>
          <a:p>
            <a:pPr algn="ctr"/>
            <a:r>
              <a:rPr lang="en-US" sz="1400" dirty="0"/>
              <a:t>Genotype comparison </a:t>
            </a:r>
          </a:p>
          <a:p>
            <a:pPr algn="ctr"/>
            <a:r>
              <a:rPr lang="en-US" sz="1400" dirty="0"/>
              <a:t>and matching</a:t>
            </a:r>
          </a:p>
        </p:txBody>
      </p:sp>
      <p:sp>
        <p:nvSpPr>
          <p:cNvPr id="325" name="Right Brace 324"/>
          <p:cNvSpPr/>
          <p:nvPr/>
        </p:nvSpPr>
        <p:spPr>
          <a:xfrm rot="5400000">
            <a:off x="11918458" y="4166170"/>
            <a:ext cx="231167" cy="1555039"/>
          </a:xfrm>
          <a:prstGeom prst="rightBrace">
            <a:avLst>
              <a:gd name="adj1" fmla="val 0"/>
              <a:gd name="adj2"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TextBox 325"/>
          <p:cNvSpPr txBox="1"/>
          <p:nvPr/>
        </p:nvSpPr>
        <p:spPr>
          <a:xfrm>
            <a:off x="13223606" y="2862886"/>
            <a:ext cx="2249334" cy="646331"/>
          </a:xfrm>
          <a:prstGeom prst="rect">
            <a:avLst/>
          </a:prstGeom>
          <a:noFill/>
        </p:spPr>
        <p:txBody>
          <a:bodyPr wrap="none" rtlCol="0">
            <a:spAutoFit/>
          </a:bodyPr>
          <a:lstStyle/>
          <a:p>
            <a:pPr algn="ctr"/>
            <a:r>
              <a:rPr lang="en-US" dirty="0"/>
              <a:t>Phenotype-Genotype </a:t>
            </a:r>
          </a:p>
          <a:p>
            <a:pPr algn="ctr"/>
            <a:r>
              <a:rPr lang="en-US" dirty="0"/>
              <a:t>correlation dataset</a:t>
            </a:r>
          </a:p>
        </p:txBody>
      </p:sp>
      <mc:AlternateContent xmlns:mc="http://schemas.openxmlformats.org/markup-compatibility/2006" xmlns:a14="http://schemas.microsoft.com/office/drawing/2010/main">
        <mc:Choice Requires="a14">
          <p:sp>
            <p:nvSpPr>
              <p:cNvPr id="327" name="TextBox 326"/>
              <p:cNvSpPr txBox="1"/>
              <p:nvPr/>
            </p:nvSpPr>
            <p:spPr>
              <a:xfrm>
                <a:off x="13311887" y="3496173"/>
                <a:ext cx="2026131" cy="830997"/>
              </a:xfrm>
              <a:prstGeom prst="rect">
                <a:avLst/>
              </a:prstGeom>
              <a:noFill/>
            </p:spPr>
            <p:txBody>
              <a:bodyPr wrap="none" rtlCol="0">
                <a:spAutoFit/>
              </a:bodyPr>
              <a:lstStyle/>
              <a:p>
                <a:pPr algn="ctr"/>
                <a:r>
                  <a:rPr lang="en-US" sz="1200" dirty="0"/>
                  <a:t>Phenotype 1             Variant 1 </a:t>
                </a:r>
              </a:p>
              <a:p>
                <a:pPr algn="ctr"/>
                <a:r>
                  <a:rPr lang="en-US" sz="1200" dirty="0"/>
                  <a:t>Phenotype 2             Variant 2 </a:t>
                </a:r>
              </a:p>
              <a:p>
                <a:pPr algn="ctr"/>
                <a:endParaRPr lang="en-US" sz="1200" dirty="0"/>
              </a:p>
              <a:p>
                <a:pPr algn="ctr"/>
                <a:r>
                  <a:rPr lang="en-US" sz="1200" dirty="0"/>
                  <a:t>Phenotype </a:t>
                </a:r>
                <a14:m>
                  <m:oMath xmlns:m="http://schemas.openxmlformats.org/officeDocument/2006/math">
                    <m:r>
                      <a:rPr lang="en-US" sz="1200" i="1">
                        <a:latin typeface="Cambria Math" panose="02040503050406030204" pitchFamily="18" charset="0"/>
                      </a:rPr>
                      <m:t>𝑞</m:t>
                    </m:r>
                  </m:oMath>
                </a14:m>
                <a:r>
                  <a:rPr lang="en-US" sz="1200" dirty="0"/>
                  <a:t>            Variant </a:t>
                </a:r>
                <a14:m>
                  <m:oMath xmlns:m="http://schemas.openxmlformats.org/officeDocument/2006/math">
                    <m:r>
                      <a:rPr lang="en-US" sz="1200" i="1">
                        <a:latin typeface="Cambria Math" panose="02040503050406030204" pitchFamily="18" charset="0"/>
                      </a:rPr>
                      <m:t>𝑞</m:t>
                    </m:r>
                  </m:oMath>
                </a14:m>
                <a:r>
                  <a:rPr lang="en-US" sz="1200" dirty="0"/>
                  <a:t> </a:t>
                </a:r>
              </a:p>
            </p:txBody>
          </p:sp>
        </mc:Choice>
        <mc:Fallback xmlns="">
          <p:sp>
            <p:nvSpPr>
              <p:cNvPr id="327" name="TextBox 326"/>
              <p:cNvSpPr txBox="1">
                <a:spLocks noRot="1" noChangeAspect="1" noMove="1" noResize="1" noEditPoints="1" noAdjustHandles="1" noChangeArrowheads="1" noChangeShapeType="1" noTextEdit="1"/>
              </p:cNvSpPr>
              <p:nvPr/>
            </p:nvSpPr>
            <p:spPr>
              <a:xfrm>
                <a:off x="13311886" y="3496171"/>
                <a:ext cx="2026132" cy="830997"/>
              </a:xfrm>
              <a:prstGeom prst="rect">
                <a:avLst/>
              </a:prstGeom>
              <a:blipFill rotWithShape="0">
                <a:blip r:embed="rId3"/>
                <a:stretch>
                  <a:fillRect t="-735" b="-5147"/>
                </a:stretch>
              </a:blipFill>
            </p:spPr>
            <p:txBody>
              <a:bodyPr/>
              <a:lstStyle/>
              <a:p>
                <a:r>
                  <a:rPr lang="en-US">
                    <a:noFill/>
                  </a:rPr>
                  <a:t> </a:t>
                </a:r>
              </a:p>
            </p:txBody>
          </p:sp>
        </mc:Fallback>
      </mc:AlternateContent>
      <p:sp>
        <p:nvSpPr>
          <p:cNvPr id="328" name="TextBox 327"/>
          <p:cNvSpPr txBox="1"/>
          <p:nvPr/>
        </p:nvSpPr>
        <p:spPr>
          <a:xfrm>
            <a:off x="10780190" y="3577946"/>
            <a:ext cx="534121" cy="307777"/>
          </a:xfrm>
          <a:prstGeom prst="rect">
            <a:avLst/>
          </a:prstGeom>
          <a:noFill/>
        </p:spPr>
        <p:txBody>
          <a:bodyPr wrap="none" rtlCol="0">
            <a:spAutoFit/>
          </a:bodyPr>
          <a:lstStyle/>
          <a:p>
            <a:r>
              <a:rPr lang="en-US" sz="1400" dirty="0"/>
              <a:t>HIV+</a:t>
            </a:r>
          </a:p>
        </p:txBody>
      </p:sp>
      <p:sp>
        <p:nvSpPr>
          <p:cNvPr id="329" name="TextBox 328"/>
          <p:cNvSpPr txBox="1"/>
          <p:nvPr/>
        </p:nvSpPr>
        <p:spPr>
          <a:xfrm>
            <a:off x="10783573" y="3843094"/>
            <a:ext cx="498855" cy="307777"/>
          </a:xfrm>
          <a:prstGeom prst="rect">
            <a:avLst/>
          </a:prstGeom>
          <a:noFill/>
        </p:spPr>
        <p:txBody>
          <a:bodyPr wrap="none" rtlCol="0">
            <a:spAutoFit/>
          </a:bodyPr>
          <a:lstStyle/>
          <a:p>
            <a:r>
              <a:rPr lang="en-US" sz="1400" dirty="0"/>
              <a:t>HIV-</a:t>
            </a:r>
          </a:p>
        </p:txBody>
      </p:sp>
      <p:cxnSp>
        <p:nvCxnSpPr>
          <p:cNvPr id="330" name="Straight Connector 329"/>
          <p:cNvCxnSpPr/>
          <p:nvPr/>
        </p:nvCxnSpPr>
        <p:spPr>
          <a:xfrm>
            <a:off x="11597236" y="3574342"/>
            <a:ext cx="0" cy="126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11922145" y="3578695"/>
            <a:ext cx="0" cy="1259539"/>
          </a:xfrm>
          <a:prstGeom prst="line">
            <a:avLst/>
          </a:prstGeom>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11935587" y="3486041"/>
            <a:ext cx="343364" cy="369332"/>
          </a:xfrm>
          <a:prstGeom prst="rect">
            <a:avLst/>
          </a:prstGeom>
          <a:noFill/>
        </p:spPr>
        <p:txBody>
          <a:bodyPr wrap="none" rtlCol="0">
            <a:spAutoFit/>
          </a:bodyPr>
          <a:lstStyle/>
          <a:p>
            <a:r>
              <a:rPr lang="en-US" dirty="0"/>
              <a:t>…</a:t>
            </a:r>
          </a:p>
        </p:txBody>
      </p:sp>
      <p:sp>
        <p:nvSpPr>
          <p:cNvPr id="333" name="TextBox 332"/>
          <p:cNvSpPr txBox="1"/>
          <p:nvPr/>
        </p:nvSpPr>
        <p:spPr>
          <a:xfrm>
            <a:off x="11935587" y="3738453"/>
            <a:ext cx="343364" cy="369332"/>
          </a:xfrm>
          <a:prstGeom prst="rect">
            <a:avLst/>
          </a:prstGeom>
          <a:noFill/>
        </p:spPr>
        <p:txBody>
          <a:bodyPr wrap="none" rtlCol="0">
            <a:spAutoFit/>
          </a:bodyPr>
          <a:lstStyle/>
          <a:p>
            <a:r>
              <a:rPr lang="en-US" dirty="0"/>
              <a:t>…</a:t>
            </a:r>
          </a:p>
        </p:txBody>
      </p:sp>
      <p:cxnSp>
        <p:nvCxnSpPr>
          <p:cNvPr id="334" name="Straight Connector 333"/>
          <p:cNvCxnSpPr/>
          <p:nvPr/>
        </p:nvCxnSpPr>
        <p:spPr>
          <a:xfrm>
            <a:off x="12305109" y="3578702"/>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335" name="TextBox 334"/>
          <p:cNvSpPr txBox="1"/>
          <p:nvPr/>
        </p:nvSpPr>
        <p:spPr>
          <a:xfrm>
            <a:off x="10769641" y="4548252"/>
            <a:ext cx="498855" cy="307777"/>
          </a:xfrm>
          <a:prstGeom prst="rect">
            <a:avLst/>
          </a:prstGeom>
          <a:noFill/>
        </p:spPr>
        <p:txBody>
          <a:bodyPr wrap="none" rtlCol="0">
            <a:spAutoFit/>
          </a:bodyPr>
          <a:lstStyle/>
          <a:p>
            <a:r>
              <a:rPr lang="en-US" sz="1400" dirty="0"/>
              <a:t>HIV-</a:t>
            </a:r>
          </a:p>
        </p:txBody>
      </p:sp>
      <p:sp>
        <p:nvSpPr>
          <p:cNvPr id="336" name="TextBox 335"/>
          <p:cNvSpPr txBox="1"/>
          <p:nvPr/>
        </p:nvSpPr>
        <p:spPr>
          <a:xfrm rot="5400000">
            <a:off x="12007202" y="4178128"/>
            <a:ext cx="343364" cy="369332"/>
          </a:xfrm>
          <a:prstGeom prst="rect">
            <a:avLst/>
          </a:prstGeom>
          <a:noFill/>
        </p:spPr>
        <p:txBody>
          <a:bodyPr wrap="none" rtlCol="0">
            <a:spAutoFit/>
          </a:bodyPr>
          <a:lstStyle/>
          <a:p>
            <a:r>
              <a:rPr lang="en-US" dirty="0"/>
              <a:t>…</a:t>
            </a:r>
          </a:p>
        </p:txBody>
      </p:sp>
      <p:sp>
        <p:nvSpPr>
          <p:cNvPr id="337" name="TextBox 336"/>
          <p:cNvSpPr txBox="1"/>
          <p:nvPr/>
        </p:nvSpPr>
        <p:spPr>
          <a:xfrm rot="5400000">
            <a:off x="10912963" y="4178128"/>
            <a:ext cx="343364" cy="369332"/>
          </a:xfrm>
          <a:prstGeom prst="rect">
            <a:avLst/>
          </a:prstGeom>
          <a:noFill/>
        </p:spPr>
        <p:txBody>
          <a:bodyPr wrap="none" rtlCol="0">
            <a:spAutoFit/>
          </a:bodyPr>
          <a:lstStyle/>
          <a:p>
            <a:r>
              <a:rPr lang="en-US" dirty="0"/>
              <a:t>…</a:t>
            </a:r>
          </a:p>
        </p:txBody>
      </p:sp>
      <p:sp>
        <p:nvSpPr>
          <p:cNvPr id="338" name="Rectangle 337"/>
          <p:cNvSpPr/>
          <p:nvPr/>
        </p:nvSpPr>
        <p:spPr>
          <a:xfrm>
            <a:off x="10153779" y="2963153"/>
            <a:ext cx="2657005" cy="1874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p:cNvGrpSpPr/>
          <p:nvPr/>
        </p:nvGrpSpPr>
        <p:grpSpPr>
          <a:xfrm>
            <a:off x="10153700" y="3578696"/>
            <a:ext cx="2657083" cy="974584"/>
            <a:chOff x="1066800" y="2010780"/>
            <a:chExt cx="1943880" cy="974584"/>
          </a:xfrm>
        </p:grpSpPr>
        <p:cxnSp>
          <p:nvCxnSpPr>
            <p:cNvPr id="340" name="Straight Connector 339"/>
            <p:cNvCxnSpPr/>
            <p:nvPr/>
          </p:nvCxnSpPr>
          <p:spPr>
            <a:xfrm>
              <a:off x="1077024" y="2010780"/>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1066800" y="2277088"/>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1079870" y="2985364"/>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1076113" y="2559028"/>
              <a:ext cx="192948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4" name="TextBox 343"/>
          <p:cNvSpPr txBox="1"/>
          <p:nvPr/>
        </p:nvSpPr>
        <p:spPr>
          <a:xfrm rot="19489206">
            <a:off x="11103113" y="3153867"/>
            <a:ext cx="974947" cy="276999"/>
          </a:xfrm>
          <a:prstGeom prst="rect">
            <a:avLst/>
          </a:prstGeom>
          <a:noFill/>
        </p:spPr>
        <p:txBody>
          <a:bodyPr wrap="none" rtlCol="0">
            <a:spAutoFit/>
          </a:bodyPr>
          <a:lstStyle/>
          <a:p>
            <a:r>
              <a:rPr lang="en-US" sz="1200" dirty="0"/>
              <a:t>Phenotype 1</a:t>
            </a:r>
          </a:p>
        </p:txBody>
      </p:sp>
      <mc:AlternateContent xmlns:mc="http://schemas.openxmlformats.org/markup-compatibility/2006" xmlns:a14="http://schemas.microsoft.com/office/drawing/2010/main">
        <mc:Choice Requires="a14">
          <p:sp>
            <p:nvSpPr>
              <p:cNvPr id="345" name="TextBox 344"/>
              <p:cNvSpPr txBox="1"/>
              <p:nvPr/>
            </p:nvSpPr>
            <p:spPr>
              <a:xfrm rot="19577995">
                <a:off x="12114271" y="3158389"/>
                <a:ext cx="896399" cy="461665"/>
              </a:xfrm>
              <a:prstGeom prst="rect">
                <a:avLst/>
              </a:prstGeom>
              <a:noFill/>
            </p:spPr>
            <p:txBody>
              <a:bodyPr wrap="none" rtlCol="0">
                <a:spAutoFit/>
              </a:bodyPr>
              <a:lstStyle/>
              <a:p>
                <a:r>
                  <a:rPr lang="en-US" sz="1200" dirty="0"/>
                  <a:t>Phenotype </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345" name="TextBox 344"/>
              <p:cNvSpPr txBox="1">
                <a:spLocks noRot="1" noChangeAspect="1" noMove="1" noResize="1" noEditPoints="1" noAdjustHandles="1" noChangeArrowheads="1" noChangeShapeType="1" noTextEdit="1"/>
              </p:cNvSpPr>
              <p:nvPr/>
            </p:nvSpPr>
            <p:spPr>
              <a:xfrm rot="19577995">
                <a:off x="12114269" y="3158387"/>
                <a:ext cx="896399" cy="461665"/>
              </a:xfrm>
              <a:prstGeom prst="rect">
                <a:avLst/>
              </a:prstGeom>
              <a:blipFill rotWithShape="0">
                <a:blip r:embed="rId4"/>
                <a:stretch>
                  <a:fillRect/>
                </a:stretch>
              </a:blipFill>
            </p:spPr>
            <p:txBody>
              <a:bodyPr/>
              <a:lstStyle/>
              <a:p>
                <a:r>
                  <a:rPr lang="en-US">
                    <a:noFill/>
                  </a:rPr>
                  <a:t> </a:t>
                </a:r>
              </a:p>
            </p:txBody>
          </p:sp>
        </mc:Fallback>
      </mc:AlternateContent>
      <p:sp>
        <p:nvSpPr>
          <p:cNvPr id="346" name="TextBox 345"/>
          <p:cNvSpPr txBox="1"/>
          <p:nvPr/>
        </p:nvSpPr>
        <p:spPr>
          <a:xfrm>
            <a:off x="11940059" y="4448945"/>
            <a:ext cx="343364" cy="369332"/>
          </a:xfrm>
          <a:prstGeom prst="rect">
            <a:avLst/>
          </a:prstGeom>
          <a:noFill/>
        </p:spPr>
        <p:txBody>
          <a:bodyPr wrap="none" rtlCol="0">
            <a:spAutoFit/>
          </a:bodyPr>
          <a:lstStyle/>
          <a:p>
            <a:r>
              <a:rPr lang="en-US" dirty="0"/>
              <a:t>…</a:t>
            </a:r>
          </a:p>
        </p:txBody>
      </p:sp>
      <p:sp>
        <p:nvSpPr>
          <p:cNvPr id="347" name="TextBox 346"/>
          <p:cNvSpPr txBox="1"/>
          <p:nvPr/>
        </p:nvSpPr>
        <p:spPr>
          <a:xfrm>
            <a:off x="10504628" y="2299365"/>
            <a:ext cx="1951432" cy="646331"/>
          </a:xfrm>
          <a:prstGeom prst="rect">
            <a:avLst/>
          </a:prstGeom>
          <a:noFill/>
        </p:spPr>
        <p:txBody>
          <a:bodyPr wrap="none" rtlCol="0">
            <a:spAutoFit/>
          </a:bodyPr>
          <a:lstStyle/>
          <a:p>
            <a:pPr algn="ctr"/>
            <a:r>
              <a:rPr lang="en-US" dirty="0"/>
              <a:t>Phenotype dataset</a:t>
            </a:r>
          </a:p>
          <a:p>
            <a:pPr algn="ctr"/>
            <a:r>
              <a:rPr lang="en-US" dirty="0"/>
              <a:t>(Public)</a:t>
            </a:r>
          </a:p>
        </p:txBody>
      </p:sp>
      <p:sp>
        <p:nvSpPr>
          <p:cNvPr id="348" name="TextBox 347"/>
          <p:cNvSpPr txBox="1"/>
          <p:nvPr/>
        </p:nvSpPr>
        <p:spPr>
          <a:xfrm>
            <a:off x="11590902" y="5556144"/>
            <a:ext cx="944489" cy="523220"/>
          </a:xfrm>
          <a:prstGeom prst="rect">
            <a:avLst/>
          </a:prstGeom>
          <a:noFill/>
        </p:spPr>
        <p:txBody>
          <a:bodyPr wrap="none" rtlCol="0">
            <a:spAutoFit/>
          </a:bodyPr>
          <a:lstStyle/>
          <a:p>
            <a:pPr algn="ctr"/>
            <a:r>
              <a:rPr lang="en-US" sz="1400" dirty="0"/>
              <a:t>Genotype </a:t>
            </a:r>
          </a:p>
          <a:p>
            <a:pPr algn="ctr"/>
            <a:r>
              <a:rPr lang="en-US" sz="1400" dirty="0"/>
              <a:t>prediction</a:t>
            </a:r>
          </a:p>
        </p:txBody>
      </p:sp>
      <p:sp>
        <p:nvSpPr>
          <p:cNvPr id="349" name="TextBox 348"/>
          <p:cNvSpPr txBox="1"/>
          <p:nvPr/>
        </p:nvSpPr>
        <p:spPr>
          <a:xfrm>
            <a:off x="15660694" y="2323090"/>
            <a:ext cx="2547428" cy="646331"/>
          </a:xfrm>
          <a:prstGeom prst="rect">
            <a:avLst/>
          </a:prstGeom>
          <a:noFill/>
        </p:spPr>
        <p:txBody>
          <a:bodyPr wrap="none" rtlCol="0">
            <a:spAutoFit/>
          </a:bodyPr>
          <a:lstStyle/>
          <a:p>
            <a:pPr algn="ctr"/>
            <a:r>
              <a:rPr lang="en-US" dirty="0"/>
              <a:t>Genotype dataset</a:t>
            </a:r>
          </a:p>
          <a:p>
            <a:pPr algn="ctr"/>
            <a:r>
              <a:rPr lang="en-US" dirty="0"/>
              <a:t>(Stolen/Hacked/Queried)</a:t>
            </a:r>
          </a:p>
        </p:txBody>
      </p:sp>
      <p:sp>
        <p:nvSpPr>
          <p:cNvPr id="350" name="Rectangle 349"/>
          <p:cNvSpPr/>
          <p:nvPr/>
        </p:nvSpPr>
        <p:spPr>
          <a:xfrm>
            <a:off x="15935716" y="3000815"/>
            <a:ext cx="661621" cy="1817371"/>
          </a:xfrm>
          <a:prstGeom prst="rect">
            <a:avLst/>
          </a:prstGeom>
          <a:solidFill>
            <a:srgbClr val="92D05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16599020" y="3007494"/>
            <a:ext cx="1380145" cy="1814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2" name="Straight Connector 351"/>
          <p:cNvCxnSpPr/>
          <p:nvPr/>
        </p:nvCxnSpPr>
        <p:spPr>
          <a:xfrm>
            <a:off x="16937975" y="3548087"/>
            <a:ext cx="0" cy="126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17240716" y="3552440"/>
            <a:ext cx="0" cy="1259539"/>
          </a:xfrm>
          <a:prstGeom prst="line">
            <a:avLst/>
          </a:prstGeom>
        </p:spPr>
        <p:style>
          <a:lnRef idx="1">
            <a:schemeClr val="accent1"/>
          </a:lnRef>
          <a:fillRef idx="0">
            <a:schemeClr val="accent1"/>
          </a:fillRef>
          <a:effectRef idx="0">
            <a:schemeClr val="accent1"/>
          </a:effectRef>
          <a:fontRef idx="minor">
            <a:schemeClr val="tx1"/>
          </a:fontRef>
        </p:style>
      </p:cxnSp>
      <p:sp>
        <p:nvSpPr>
          <p:cNvPr id="354" name="TextBox 353"/>
          <p:cNvSpPr txBox="1"/>
          <p:nvPr/>
        </p:nvSpPr>
        <p:spPr>
          <a:xfrm>
            <a:off x="17254157" y="3459785"/>
            <a:ext cx="343364" cy="369332"/>
          </a:xfrm>
          <a:prstGeom prst="rect">
            <a:avLst/>
          </a:prstGeom>
          <a:noFill/>
        </p:spPr>
        <p:txBody>
          <a:bodyPr wrap="none" rtlCol="0">
            <a:spAutoFit/>
          </a:bodyPr>
          <a:lstStyle/>
          <a:p>
            <a:r>
              <a:rPr lang="en-US" dirty="0"/>
              <a:t>…</a:t>
            </a:r>
          </a:p>
        </p:txBody>
      </p:sp>
      <p:cxnSp>
        <p:nvCxnSpPr>
          <p:cNvPr id="355" name="Straight Connector 354"/>
          <p:cNvCxnSpPr/>
          <p:nvPr/>
        </p:nvCxnSpPr>
        <p:spPr>
          <a:xfrm>
            <a:off x="17618139" y="3552446"/>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356" name="TextBox 355"/>
          <p:cNvSpPr txBox="1"/>
          <p:nvPr/>
        </p:nvSpPr>
        <p:spPr>
          <a:xfrm rot="5400000">
            <a:off x="17329107" y="4131398"/>
            <a:ext cx="343364" cy="369332"/>
          </a:xfrm>
          <a:prstGeom prst="rect">
            <a:avLst/>
          </a:prstGeom>
          <a:noFill/>
        </p:spPr>
        <p:txBody>
          <a:bodyPr wrap="none" rtlCol="0">
            <a:spAutoFit/>
          </a:bodyPr>
          <a:lstStyle/>
          <a:p>
            <a:r>
              <a:rPr lang="en-US" dirty="0"/>
              <a:t>…</a:t>
            </a:r>
          </a:p>
        </p:txBody>
      </p:sp>
      <p:sp>
        <p:nvSpPr>
          <p:cNvPr id="357" name="TextBox 356"/>
          <p:cNvSpPr txBox="1"/>
          <p:nvPr/>
        </p:nvSpPr>
        <p:spPr>
          <a:xfrm rot="19489206">
            <a:off x="16502667" y="3181856"/>
            <a:ext cx="742126" cy="276999"/>
          </a:xfrm>
          <a:prstGeom prst="rect">
            <a:avLst/>
          </a:prstGeom>
          <a:noFill/>
        </p:spPr>
        <p:txBody>
          <a:bodyPr wrap="none" rtlCol="0">
            <a:spAutoFit/>
          </a:bodyPr>
          <a:lstStyle/>
          <a:p>
            <a:r>
              <a:rPr lang="en-US" sz="1200" dirty="0"/>
              <a:t>Variant 1</a:t>
            </a:r>
          </a:p>
        </p:txBody>
      </p:sp>
      <p:sp>
        <p:nvSpPr>
          <p:cNvPr id="358" name="TextBox 357"/>
          <p:cNvSpPr txBox="1"/>
          <p:nvPr/>
        </p:nvSpPr>
        <p:spPr>
          <a:xfrm rot="19386106">
            <a:off x="16808731" y="3188860"/>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359" name="TextBox 358"/>
              <p:cNvSpPr txBox="1"/>
              <p:nvPr/>
            </p:nvSpPr>
            <p:spPr>
              <a:xfrm rot="19577995">
                <a:off x="17502008" y="3137397"/>
                <a:ext cx="628314" cy="461665"/>
              </a:xfrm>
              <a:prstGeom prst="rect">
                <a:avLst/>
              </a:prstGeom>
              <a:noFill/>
            </p:spPr>
            <p:txBody>
              <a:bodyPr wrap="none" rtlCol="0">
                <a:spAutoFit/>
              </a:bodyPr>
              <a:lstStyle/>
              <a:p>
                <a:pPr algn="ctr"/>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359" name="TextBox 358"/>
              <p:cNvSpPr txBox="1">
                <a:spLocks noRot="1" noChangeAspect="1" noMove="1" noResize="1" noEditPoints="1" noAdjustHandles="1" noChangeArrowheads="1" noChangeShapeType="1" noTextEdit="1"/>
              </p:cNvSpPr>
              <p:nvPr/>
            </p:nvSpPr>
            <p:spPr>
              <a:xfrm rot="19577995">
                <a:off x="17502007" y="3137395"/>
                <a:ext cx="628314" cy="461665"/>
              </a:xfrm>
              <a:prstGeom prst="rect">
                <a:avLst/>
              </a:prstGeom>
              <a:blipFill rotWithShape="0">
                <a:blip r:embed="rId5"/>
                <a:stretch>
                  <a:fillRect/>
                </a:stretch>
              </a:blipFill>
            </p:spPr>
            <p:txBody>
              <a:bodyPr/>
              <a:lstStyle/>
              <a:p>
                <a:r>
                  <a:rPr lang="en-US">
                    <a:noFill/>
                  </a:rPr>
                  <a:t> </a:t>
                </a:r>
              </a:p>
            </p:txBody>
          </p:sp>
        </mc:Fallback>
      </mc:AlternateContent>
      <p:sp>
        <p:nvSpPr>
          <p:cNvPr id="360" name="Rectangle 359"/>
          <p:cNvSpPr/>
          <p:nvPr/>
        </p:nvSpPr>
        <p:spPr>
          <a:xfrm>
            <a:off x="15929121" y="3009264"/>
            <a:ext cx="669891" cy="18146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extBox 360"/>
          <p:cNvSpPr txBox="1"/>
          <p:nvPr/>
        </p:nvSpPr>
        <p:spPr>
          <a:xfrm>
            <a:off x="15874657" y="3081338"/>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cxnSp>
        <p:nvCxnSpPr>
          <p:cNvPr id="362" name="Straight Connector 361"/>
          <p:cNvCxnSpPr/>
          <p:nvPr/>
        </p:nvCxnSpPr>
        <p:spPr>
          <a:xfrm>
            <a:off x="15929127" y="4100689"/>
            <a:ext cx="2050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15932393" y="4535475"/>
            <a:ext cx="20512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15939369" y="3552441"/>
            <a:ext cx="203884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15932396" y="3825635"/>
            <a:ext cx="2050576" cy="0"/>
          </a:xfrm>
          <a:prstGeom prst="line">
            <a:avLst/>
          </a:prstGeom>
        </p:spPr>
        <p:style>
          <a:lnRef idx="1">
            <a:schemeClr val="accent1"/>
          </a:lnRef>
          <a:fillRef idx="0">
            <a:schemeClr val="accent1"/>
          </a:fillRef>
          <a:effectRef idx="0">
            <a:schemeClr val="accent1"/>
          </a:effectRef>
          <a:fontRef idx="minor">
            <a:schemeClr val="tx1"/>
          </a:fontRef>
        </p:style>
      </p:cxnSp>
      <p:sp>
        <p:nvSpPr>
          <p:cNvPr id="366" name="TextBox 365"/>
          <p:cNvSpPr txBox="1"/>
          <p:nvPr/>
        </p:nvSpPr>
        <p:spPr>
          <a:xfrm>
            <a:off x="15994067" y="3538549"/>
            <a:ext cx="599844" cy="307777"/>
          </a:xfrm>
          <a:prstGeom prst="rect">
            <a:avLst/>
          </a:prstGeom>
          <a:noFill/>
        </p:spPr>
        <p:txBody>
          <a:bodyPr wrap="none" rtlCol="0">
            <a:spAutoFit/>
          </a:bodyPr>
          <a:lstStyle/>
          <a:p>
            <a:r>
              <a:rPr lang="en-US" sz="1400" dirty="0"/>
              <a:t>GID-</a:t>
            </a:r>
            <a:r>
              <a:rPr lang="en-US" sz="1400" i="1" dirty="0"/>
              <a:t>1</a:t>
            </a:r>
          </a:p>
        </p:txBody>
      </p:sp>
      <p:sp>
        <p:nvSpPr>
          <p:cNvPr id="367" name="Right Brace 366"/>
          <p:cNvSpPr/>
          <p:nvPr/>
        </p:nvSpPr>
        <p:spPr>
          <a:xfrm rot="5400000">
            <a:off x="10911263" y="4720140"/>
            <a:ext cx="230199" cy="449232"/>
          </a:xfrm>
          <a:prstGeom prst="rightBrace">
            <a:avLst>
              <a:gd name="adj1" fmla="val 0"/>
              <a:gd name="adj2" fmla="val 5503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TextBox 367"/>
          <p:cNvSpPr txBox="1"/>
          <p:nvPr/>
        </p:nvSpPr>
        <p:spPr>
          <a:xfrm rot="5400000">
            <a:off x="16198155" y="4131398"/>
            <a:ext cx="343364" cy="369332"/>
          </a:xfrm>
          <a:prstGeom prst="rect">
            <a:avLst/>
          </a:prstGeom>
          <a:noFill/>
        </p:spPr>
        <p:txBody>
          <a:bodyPr wrap="none" rtlCol="0">
            <a:spAutoFit/>
          </a:bodyPr>
          <a:lstStyle/>
          <a:p>
            <a:r>
              <a:rPr lang="en-US" dirty="0"/>
              <a:t>…</a:t>
            </a:r>
          </a:p>
        </p:txBody>
      </p:sp>
      <p:sp>
        <p:nvSpPr>
          <p:cNvPr id="369" name="TextBox 368"/>
          <p:cNvSpPr txBox="1"/>
          <p:nvPr/>
        </p:nvSpPr>
        <p:spPr>
          <a:xfrm rot="19489206">
            <a:off x="11443919" y="3158167"/>
            <a:ext cx="974947" cy="276999"/>
          </a:xfrm>
          <a:prstGeom prst="rect">
            <a:avLst/>
          </a:prstGeom>
          <a:noFill/>
        </p:spPr>
        <p:txBody>
          <a:bodyPr wrap="none" rtlCol="0">
            <a:spAutoFit/>
          </a:bodyPr>
          <a:lstStyle/>
          <a:p>
            <a:r>
              <a:rPr lang="en-US" sz="1200" dirty="0"/>
              <a:t>Phenotype 2</a:t>
            </a:r>
          </a:p>
        </p:txBody>
      </p:sp>
      <p:sp>
        <p:nvSpPr>
          <p:cNvPr id="370" name="TextBox 369"/>
          <p:cNvSpPr txBox="1"/>
          <p:nvPr/>
        </p:nvSpPr>
        <p:spPr>
          <a:xfrm rot="19227532">
            <a:off x="10728031" y="3180052"/>
            <a:ext cx="825803" cy="276999"/>
          </a:xfrm>
          <a:prstGeom prst="rect">
            <a:avLst/>
          </a:prstGeom>
          <a:noFill/>
        </p:spPr>
        <p:txBody>
          <a:bodyPr wrap="none" rtlCol="0">
            <a:spAutoFit/>
          </a:bodyPr>
          <a:lstStyle/>
          <a:p>
            <a:r>
              <a:rPr lang="en-US" sz="1200" dirty="0"/>
              <a:t>HIV Status</a:t>
            </a:r>
          </a:p>
        </p:txBody>
      </p:sp>
      <p:cxnSp>
        <p:nvCxnSpPr>
          <p:cNvPr id="371" name="Straight Arrow Connector 370"/>
          <p:cNvCxnSpPr/>
          <p:nvPr/>
        </p:nvCxnSpPr>
        <p:spPr>
          <a:xfrm>
            <a:off x="14218416" y="3647016"/>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2" name="Straight Arrow Connector 371"/>
          <p:cNvCxnSpPr/>
          <p:nvPr/>
        </p:nvCxnSpPr>
        <p:spPr>
          <a:xfrm>
            <a:off x="14213933" y="3817500"/>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3" name="Straight Arrow Connector 372"/>
          <p:cNvCxnSpPr/>
          <p:nvPr/>
        </p:nvCxnSpPr>
        <p:spPr>
          <a:xfrm>
            <a:off x="14210376" y="4184331"/>
            <a:ext cx="42556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11250875" y="3571571"/>
            <a:ext cx="0" cy="1268103"/>
          </a:xfrm>
          <a:prstGeom prst="line">
            <a:avLst/>
          </a:prstGeom>
        </p:spPr>
        <p:style>
          <a:lnRef idx="1">
            <a:schemeClr val="accent1"/>
          </a:lnRef>
          <a:fillRef idx="0">
            <a:schemeClr val="accent1"/>
          </a:fillRef>
          <a:effectRef idx="0">
            <a:schemeClr val="accent1"/>
          </a:effectRef>
          <a:fontRef idx="minor">
            <a:schemeClr val="tx1"/>
          </a:fontRef>
        </p:style>
      </p:cxnSp>
      <p:sp>
        <p:nvSpPr>
          <p:cNvPr id="375" name="TextBox 374"/>
          <p:cNvSpPr txBox="1"/>
          <p:nvPr/>
        </p:nvSpPr>
        <p:spPr>
          <a:xfrm>
            <a:off x="10776184" y="7331860"/>
            <a:ext cx="534121" cy="307777"/>
          </a:xfrm>
          <a:prstGeom prst="rect">
            <a:avLst/>
          </a:prstGeom>
          <a:noFill/>
        </p:spPr>
        <p:txBody>
          <a:bodyPr wrap="none" rtlCol="0">
            <a:spAutoFit/>
          </a:bodyPr>
          <a:lstStyle/>
          <a:p>
            <a:r>
              <a:rPr lang="en-US" sz="1400" dirty="0"/>
              <a:t>HIV+</a:t>
            </a:r>
          </a:p>
        </p:txBody>
      </p:sp>
      <p:sp>
        <p:nvSpPr>
          <p:cNvPr id="376" name="TextBox 375"/>
          <p:cNvSpPr txBox="1"/>
          <p:nvPr/>
        </p:nvSpPr>
        <p:spPr>
          <a:xfrm>
            <a:off x="10790814" y="7597122"/>
            <a:ext cx="498855" cy="307777"/>
          </a:xfrm>
          <a:prstGeom prst="rect">
            <a:avLst/>
          </a:prstGeom>
          <a:noFill/>
        </p:spPr>
        <p:txBody>
          <a:bodyPr wrap="none" rtlCol="0">
            <a:spAutoFit/>
          </a:bodyPr>
          <a:lstStyle/>
          <a:p>
            <a:r>
              <a:rPr lang="en-US" sz="1400" dirty="0"/>
              <a:t>HIV-</a:t>
            </a:r>
          </a:p>
        </p:txBody>
      </p:sp>
      <p:cxnSp>
        <p:nvCxnSpPr>
          <p:cNvPr id="377" name="Straight Connector 376"/>
          <p:cNvCxnSpPr/>
          <p:nvPr/>
        </p:nvCxnSpPr>
        <p:spPr>
          <a:xfrm>
            <a:off x="11602951" y="7339815"/>
            <a:ext cx="0" cy="1268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1927860" y="7344168"/>
            <a:ext cx="0" cy="1259539"/>
          </a:xfrm>
          <a:prstGeom prst="line">
            <a:avLst/>
          </a:prstGeom>
        </p:spPr>
        <p:style>
          <a:lnRef idx="1">
            <a:schemeClr val="accent1"/>
          </a:lnRef>
          <a:fillRef idx="0">
            <a:schemeClr val="accent1"/>
          </a:fillRef>
          <a:effectRef idx="0">
            <a:schemeClr val="accent1"/>
          </a:effectRef>
          <a:fontRef idx="minor">
            <a:schemeClr val="tx1"/>
          </a:fontRef>
        </p:style>
      </p:cxnSp>
      <p:sp>
        <p:nvSpPr>
          <p:cNvPr id="379" name="TextBox 378"/>
          <p:cNvSpPr txBox="1"/>
          <p:nvPr/>
        </p:nvSpPr>
        <p:spPr>
          <a:xfrm>
            <a:off x="12023363" y="7251513"/>
            <a:ext cx="343364" cy="369332"/>
          </a:xfrm>
          <a:prstGeom prst="rect">
            <a:avLst/>
          </a:prstGeom>
          <a:noFill/>
        </p:spPr>
        <p:txBody>
          <a:bodyPr wrap="none" rtlCol="0">
            <a:spAutoFit/>
          </a:bodyPr>
          <a:lstStyle/>
          <a:p>
            <a:r>
              <a:rPr lang="en-US" dirty="0"/>
              <a:t>…</a:t>
            </a:r>
          </a:p>
        </p:txBody>
      </p:sp>
      <p:sp>
        <p:nvSpPr>
          <p:cNvPr id="380" name="TextBox 379"/>
          <p:cNvSpPr txBox="1"/>
          <p:nvPr/>
        </p:nvSpPr>
        <p:spPr>
          <a:xfrm>
            <a:off x="12023363" y="7503927"/>
            <a:ext cx="343364" cy="369332"/>
          </a:xfrm>
          <a:prstGeom prst="rect">
            <a:avLst/>
          </a:prstGeom>
          <a:noFill/>
        </p:spPr>
        <p:txBody>
          <a:bodyPr wrap="none" rtlCol="0">
            <a:spAutoFit/>
          </a:bodyPr>
          <a:lstStyle/>
          <a:p>
            <a:r>
              <a:rPr lang="en-US" dirty="0"/>
              <a:t>…</a:t>
            </a:r>
          </a:p>
        </p:txBody>
      </p:sp>
      <p:cxnSp>
        <p:nvCxnSpPr>
          <p:cNvPr id="381" name="Straight Connector 380"/>
          <p:cNvCxnSpPr/>
          <p:nvPr/>
        </p:nvCxnSpPr>
        <p:spPr>
          <a:xfrm>
            <a:off x="12474947" y="7344174"/>
            <a:ext cx="0" cy="1253703"/>
          </a:xfrm>
          <a:prstGeom prst="line">
            <a:avLst/>
          </a:prstGeom>
        </p:spPr>
        <p:style>
          <a:lnRef idx="1">
            <a:schemeClr val="accent1"/>
          </a:lnRef>
          <a:fillRef idx="0">
            <a:schemeClr val="accent1"/>
          </a:fillRef>
          <a:effectRef idx="0">
            <a:schemeClr val="accent1"/>
          </a:effectRef>
          <a:fontRef idx="minor">
            <a:schemeClr val="tx1"/>
          </a:fontRef>
        </p:style>
      </p:cxnSp>
      <p:sp>
        <p:nvSpPr>
          <p:cNvPr id="382" name="TextBox 381"/>
          <p:cNvSpPr txBox="1"/>
          <p:nvPr/>
        </p:nvSpPr>
        <p:spPr>
          <a:xfrm>
            <a:off x="10776882" y="8311756"/>
            <a:ext cx="498855" cy="307777"/>
          </a:xfrm>
          <a:prstGeom prst="rect">
            <a:avLst/>
          </a:prstGeom>
          <a:noFill/>
        </p:spPr>
        <p:txBody>
          <a:bodyPr wrap="none" rtlCol="0">
            <a:spAutoFit/>
          </a:bodyPr>
          <a:lstStyle/>
          <a:p>
            <a:r>
              <a:rPr lang="en-US" sz="1400" dirty="0"/>
              <a:t>HIV-</a:t>
            </a:r>
          </a:p>
        </p:txBody>
      </p:sp>
      <p:sp>
        <p:nvSpPr>
          <p:cNvPr id="383" name="TextBox 382"/>
          <p:cNvSpPr txBox="1"/>
          <p:nvPr/>
        </p:nvSpPr>
        <p:spPr>
          <a:xfrm rot="5400000">
            <a:off x="12085250" y="7914418"/>
            <a:ext cx="343364" cy="369332"/>
          </a:xfrm>
          <a:prstGeom prst="rect">
            <a:avLst/>
          </a:prstGeom>
          <a:noFill/>
        </p:spPr>
        <p:txBody>
          <a:bodyPr wrap="none" rtlCol="0">
            <a:spAutoFit/>
          </a:bodyPr>
          <a:lstStyle/>
          <a:p>
            <a:r>
              <a:rPr lang="en-US" dirty="0"/>
              <a:t>…</a:t>
            </a:r>
          </a:p>
        </p:txBody>
      </p:sp>
      <p:sp>
        <p:nvSpPr>
          <p:cNvPr id="384" name="TextBox 383"/>
          <p:cNvSpPr txBox="1"/>
          <p:nvPr/>
        </p:nvSpPr>
        <p:spPr>
          <a:xfrm rot="5400000">
            <a:off x="10908950" y="7938320"/>
            <a:ext cx="343364" cy="369332"/>
          </a:xfrm>
          <a:prstGeom prst="rect">
            <a:avLst/>
          </a:prstGeom>
          <a:noFill/>
        </p:spPr>
        <p:txBody>
          <a:bodyPr wrap="none" rtlCol="0">
            <a:spAutoFit/>
          </a:bodyPr>
          <a:lstStyle/>
          <a:p>
            <a:r>
              <a:rPr lang="en-US" dirty="0"/>
              <a:t>…</a:t>
            </a:r>
          </a:p>
        </p:txBody>
      </p:sp>
      <p:grpSp>
        <p:nvGrpSpPr>
          <p:cNvPr id="385" name="Group 384"/>
          <p:cNvGrpSpPr/>
          <p:nvPr/>
        </p:nvGrpSpPr>
        <p:grpSpPr>
          <a:xfrm>
            <a:off x="10008968" y="6601024"/>
            <a:ext cx="2895600" cy="2001877"/>
            <a:chOff x="1072515" y="4664242"/>
            <a:chExt cx="1943880" cy="2001877"/>
          </a:xfrm>
        </p:grpSpPr>
        <p:sp>
          <p:nvSpPr>
            <p:cNvPr id="386" name="Rectangle 385"/>
            <p:cNvSpPr/>
            <p:nvPr/>
          </p:nvSpPr>
          <p:spPr>
            <a:xfrm>
              <a:off x="1088173" y="4664242"/>
              <a:ext cx="1923143" cy="2001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Connector 386"/>
            <p:cNvCxnSpPr/>
            <p:nvPr/>
          </p:nvCxnSpPr>
          <p:spPr>
            <a:xfrm>
              <a:off x="1082739" y="5407395"/>
              <a:ext cx="1933656"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1072515" y="5673703"/>
              <a:ext cx="1937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1085585" y="6381979"/>
              <a:ext cx="19155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082842" y="5955632"/>
              <a:ext cx="1928474" cy="11"/>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1" name="TextBox 390"/>
          <p:cNvSpPr txBox="1"/>
          <p:nvPr/>
        </p:nvSpPr>
        <p:spPr>
          <a:xfrm rot="19489206">
            <a:off x="11198267" y="7010236"/>
            <a:ext cx="742126" cy="276999"/>
          </a:xfrm>
          <a:prstGeom prst="rect">
            <a:avLst/>
          </a:prstGeom>
          <a:noFill/>
        </p:spPr>
        <p:txBody>
          <a:bodyPr wrap="none" rtlCol="0">
            <a:spAutoFit/>
          </a:bodyPr>
          <a:lstStyle/>
          <a:p>
            <a:r>
              <a:rPr lang="en-US" sz="1200" dirty="0"/>
              <a:t>Variant 1</a:t>
            </a:r>
          </a:p>
        </p:txBody>
      </p:sp>
      <mc:AlternateContent xmlns:mc="http://schemas.openxmlformats.org/markup-compatibility/2006" xmlns:a14="http://schemas.microsoft.com/office/drawing/2010/main">
        <mc:Choice Requires="a14">
          <p:sp>
            <p:nvSpPr>
              <p:cNvPr id="392" name="TextBox 391"/>
              <p:cNvSpPr txBox="1"/>
              <p:nvPr/>
            </p:nvSpPr>
            <p:spPr>
              <a:xfrm rot="19577995">
                <a:off x="12387930" y="6931200"/>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392" name="TextBox 391"/>
              <p:cNvSpPr txBox="1">
                <a:spLocks noRot="1" noChangeAspect="1" noMove="1" noResize="1" noEditPoints="1" noAdjustHandles="1" noChangeArrowheads="1" noChangeShapeType="1" noTextEdit="1"/>
              </p:cNvSpPr>
              <p:nvPr/>
            </p:nvSpPr>
            <p:spPr>
              <a:xfrm rot="19577995">
                <a:off x="12387929" y="6931198"/>
                <a:ext cx="628314" cy="461665"/>
              </a:xfrm>
              <a:prstGeom prst="rect">
                <a:avLst/>
              </a:prstGeom>
              <a:blipFill rotWithShape="0">
                <a:blip r:embed="rId6"/>
                <a:stretch>
                  <a:fillRect/>
                </a:stretch>
              </a:blipFill>
            </p:spPr>
            <p:txBody>
              <a:bodyPr/>
              <a:lstStyle/>
              <a:p>
                <a:r>
                  <a:rPr lang="en-US">
                    <a:noFill/>
                  </a:rPr>
                  <a:t> </a:t>
                </a:r>
              </a:p>
            </p:txBody>
          </p:sp>
        </mc:Fallback>
      </mc:AlternateContent>
      <p:sp>
        <p:nvSpPr>
          <p:cNvPr id="393" name="TextBox 392"/>
          <p:cNvSpPr txBox="1"/>
          <p:nvPr/>
        </p:nvSpPr>
        <p:spPr>
          <a:xfrm>
            <a:off x="12027835" y="8214419"/>
            <a:ext cx="343364" cy="369332"/>
          </a:xfrm>
          <a:prstGeom prst="rect">
            <a:avLst/>
          </a:prstGeom>
          <a:noFill/>
        </p:spPr>
        <p:txBody>
          <a:bodyPr wrap="none" rtlCol="0">
            <a:spAutoFit/>
          </a:bodyPr>
          <a:lstStyle/>
          <a:p>
            <a:r>
              <a:rPr lang="en-US" dirty="0"/>
              <a:t>…</a:t>
            </a:r>
          </a:p>
        </p:txBody>
      </p:sp>
      <p:sp>
        <p:nvSpPr>
          <p:cNvPr id="394" name="TextBox 393"/>
          <p:cNvSpPr txBox="1"/>
          <p:nvPr/>
        </p:nvSpPr>
        <p:spPr>
          <a:xfrm rot="19489206">
            <a:off x="11561133" y="7003777"/>
            <a:ext cx="742126" cy="276999"/>
          </a:xfrm>
          <a:prstGeom prst="rect">
            <a:avLst/>
          </a:prstGeom>
          <a:noFill/>
        </p:spPr>
        <p:txBody>
          <a:bodyPr wrap="none" rtlCol="0">
            <a:spAutoFit/>
          </a:bodyPr>
          <a:lstStyle/>
          <a:p>
            <a:r>
              <a:rPr lang="en-US" sz="1200" dirty="0"/>
              <a:t>Variant 2</a:t>
            </a:r>
          </a:p>
        </p:txBody>
      </p:sp>
      <p:sp>
        <p:nvSpPr>
          <p:cNvPr id="395" name="TextBox 394"/>
          <p:cNvSpPr txBox="1"/>
          <p:nvPr/>
        </p:nvSpPr>
        <p:spPr>
          <a:xfrm>
            <a:off x="10731171" y="6816252"/>
            <a:ext cx="569322" cy="461665"/>
          </a:xfrm>
          <a:prstGeom prst="rect">
            <a:avLst/>
          </a:prstGeom>
          <a:noFill/>
        </p:spPr>
        <p:txBody>
          <a:bodyPr wrap="none" rtlCol="0">
            <a:spAutoFit/>
          </a:bodyPr>
          <a:lstStyle/>
          <a:p>
            <a:pPr algn="ctr"/>
            <a:r>
              <a:rPr lang="en-US" sz="1200" dirty="0"/>
              <a:t>HIV </a:t>
            </a:r>
          </a:p>
          <a:p>
            <a:pPr algn="ctr"/>
            <a:r>
              <a:rPr lang="en-US" sz="1200" dirty="0"/>
              <a:t>Status</a:t>
            </a:r>
          </a:p>
        </p:txBody>
      </p:sp>
      <p:cxnSp>
        <p:nvCxnSpPr>
          <p:cNvPr id="396" name="Straight Connector 395"/>
          <p:cNvCxnSpPr/>
          <p:nvPr/>
        </p:nvCxnSpPr>
        <p:spPr>
          <a:xfrm>
            <a:off x="11256589" y="7337045"/>
            <a:ext cx="0" cy="1268103"/>
          </a:xfrm>
          <a:prstGeom prst="line">
            <a:avLst/>
          </a:prstGeom>
        </p:spPr>
        <p:style>
          <a:lnRef idx="1">
            <a:schemeClr val="accent1"/>
          </a:lnRef>
          <a:fillRef idx="0">
            <a:schemeClr val="accent1"/>
          </a:fillRef>
          <a:effectRef idx="0">
            <a:schemeClr val="accent1"/>
          </a:effectRef>
          <a:fontRef idx="minor">
            <a:schemeClr val="tx1"/>
          </a:fontRef>
        </p:style>
      </p:cxnSp>
      <p:sp>
        <p:nvSpPr>
          <p:cNvPr id="397" name="Right Brace 396"/>
          <p:cNvSpPr/>
          <p:nvPr/>
        </p:nvSpPr>
        <p:spPr>
          <a:xfrm rot="5400000" flipH="1">
            <a:off x="11954213" y="5674662"/>
            <a:ext cx="236569" cy="1632577"/>
          </a:xfrm>
          <a:prstGeom prst="rightBrace">
            <a:avLst>
              <a:gd name="adj1" fmla="val 0"/>
              <a:gd name="adj2" fmla="val 53182"/>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Right Brace 397"/>
          <p:cNvSpPr/>
          <p:nvPr/>
        </p:nvSpPr>
        <p:spPr>
          <a:xfrm rot="5400000" flipH="1">
            <a:off x="10893704" y="6251390"/>
            <a:ext cx="221965" cy="485884"/>
          </a:xfrm>
          <a:prstGeom prst="rightBrace">
            <a:avLst>
              <a:gd name="adj1" fmla="val 0"/>
              <a:gd name="adj2" fmla="val 5000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TextBox 398"/>
          <p:cNvSpPr txBox="1"/>
          <p:nvPr/>
        </p:nvSpPr>
        <p:spPr>
          <a:xfrm>
            <a:off x="11459975" y="6543437"/>
            <a:ext cx="1283364" cy="461665"/>
          </a:xfrm>
          <a:prstGeom prst="rect">
            <a:avLst/>
          </a:prstGeom>
          <a:noFill/>
        </p:spPr>
        <p:txBody>
          <a:bodyPr wrap="none" rtlCol="0">
            <a:spAutoFit/>
          </a:bodyPr>
          <a:lstStyle/>
          <a:p>
            <a:pPr algn="ctr"/>
            <a:r>
              <a:rPr lang="en-US" sz="1200" dirty="0"/>
              <a:t>Predicted variant </a:t>
            </a:r>
          </a:p>
          <a:p>
            <a:pPr algn="ctr"/>
            <a:r>
              <a:rPr lang="en-US" sz="1200" dirty="0"/>
              <a:t>genotypes</a:t>
            </a:r>
          </a:p>
        </p:txBody>
      </p:sp>
      <p:cxnSp>
        <p:nvCxnSpPr>
          <p:cNvPr id="400" name="Straight Connector 399"/>
          <p:cNvCxnSpPr/>
          <p:nvPr/>
        </p:nvCxnSpPr>
        <p:spPr>
          <a:xfrm flipV="1">
            <a:off x="11252572" y="6601024"/>
            <a:ext cx="0" cy="744339"/>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1" name="TextBox 400"/>
          <p:cNvSpPr txBox="1"/>
          <p:nvPr/>
        </p:nvSpPr>
        <p:spPr>
          <a:xfrm>
            <a:off x="17255199" y="4432111"/>
            <a:ext cx="343364" cy="369332"/>
          </a:xfrm>
          <a:prstGeom prst="rect">
            <a:avLst/>
          </a:prstGeom>
          <a:noFill/>
        </p:spPr>
        <p:txBody>
          <a:bodyPr wrap="none" rtlCol="0">
            <a:spAutoFit/>
          </a:bodyPr>
          <a:lstStyle/>
          <a:p>
            <a:r>
              <a:rPr lang="en-US" dirty="0"/>
              <a:t>…</a:t>
            </a:r>
          </a:p>
        </p:txBody>
      </p:sp>
      <p:sp>
        <p:nvSpPr>
          <p:cNvPr id="402" name="TextBox 401"/>
          <p:cNvSpPr txBox="1"/>
          <p:nvPr/>
        </p:nvSpPr>
        <p:spPr>
          <a:xfrm>
            <a:off x="17254424" y="3730584"/>
            <a:ext cx="343364" cy="369332"/>
          </a:xfrm>
          <a:prstGeom prst="rect">
            <a:avLst/>
          </a:prstGeom>
          <a:noFill/>
        </p:spPr>
        <p:txBody>
          <a:bodyPr wrap="none" rtlCol="0">
            <a:spAutoFit/>
          </a:bodyPr>
          <a:lstStyle/>
          <a:p>
            <a:r>
              <a:rPr lang="en-US" dirty="0"/>
              <a:t>…</a:t>
            </a:r>
          </a:p>
        </p:txBody>
      </p:sp>
      <p:sp>
        <p:nvSpPr>
          <p:cNvPr id="403" name="TextBox 402"/>
          <p:cNvSpPr txBox="1"/>
          <p:nvPr/>
        </p:nvSpPr>
        <p:spPr>
          <a:xfrm>
            <a:off x="15994067" y="3813348"/>
            <a:ext cx="599844" cy="307777"/>
          </a:xfrm>
          <a:prstGeom prst="rect">
            <a:avLst/>
          </a:prstGeom>
          <a:noFill/>
        </p:spPr>
        <p:txBody>
          <a:bodyPr wrap="none" rtlCol="0">
            <a:spAutoFit/>
          </a:bodyPr>
          <a:lstStyle/>
          <a:p>
            <a:r>
              <a:rPr lang="en-US" sz="1400" dirty="0"/>
              <a:t>GID-</a:t>
            </a:r>
            <a:r>
              <a:rPr lang="en-US" sz="1400" i="1" dirty="0"/>
              <a:t>2</a:t>
            </a:r>
          </a:p>
        </p:txBody>
      </p:sp>
      <p:cxnSp>
        <p:nvCxnSpPr>
          <p:cNvPr id="404" name="Straight Connector 403"/>
          <p:cNvCxnSpPr/>
          <p:nvPr/>
        </p:nvCxnSpPr>
        <p:spPr>
          <a:xfrm>
            <a:off x="10801572" y="2974877"/>
            <a:ext cx="0" cy="1865585"/>
          </a:xfrm>
          <a:prstGeom prst="line">
            <a:avLst/>
          </a:prstGeom>
        </p:spPr>
        <p:style>
          <a:lnRef idx="1">
            <a:schemeClr val="accent1"/>
          </a:lnRef>
          <a:fillRef idx="0">
            <a:schemeClr val="accent1"/>
          </a:fillRef>
          <a:effectRef idx="0">
            <a:schemeClr val="accent1"/>
          </a:effectRef>
          <a:fontRef idx="minor">
            <a:schemeClr val="tx1"/>
          </a:fontRef>
        </p:style>
      </p:cxnSp>
      <p:sp>
        <p:nvSpPr>
          <p:cNvPr id="405" name="TextBox 404"/>
          <p:cNvSpPr txBox="1"/>
          <p:nvPr/>
        </p:nvSpPr>
        <p:spPr>
          <a:xfrm>
            <a:off x="10121304" y="3144725"/>
            <a:ext cx="748923" cy="400110"/>
          </a:xfrm>
          <a:prstGeom prst="rect">
            <a:avLst/>
          </a:prstGeom>
          <a:noFill/>
        </p:spPr>
        <p:txBody>
          <a:bodyPr wrap="none" rtlCol="0">
            <a:spAutoFit/>
          </a:bodyPr>
          <a:lstStyle/>
          <a:p>
            <a:pPr algn="ctr"/>
            <a:r>
              <a:rPr lang="en-US" sz="1000" dirty="0"/>
              <a:t>Phenotype</a:t>
            </a:r>
          </a:p>
          <a:p>
            <a:pPr algn="ctr"/>
            <a:r>
              <a:rPr lang="en-US" sz="1000" dirty="0"/>
              <a:t>ID</a:t>
            </a:r>
          </a:p>
        </p:txBody>
      </p:sp>
      <p:sp>
        <p:nvSpPr>
          <p:cNvPr id="406" name="TextBox 405"/>
          <p:cNvSpPr txBox="1"/>
          <p:nvPr/>
        </p:nvSpPr>
        <p:spPr>
          <a:xfrm>
            <a:off x="10223078" y="3572732"/>
            <a:ext cx="579005" cy="307777"/>
          </a:xfrm>
          <a:prstGeom prst="rect">
            <a:avLst/>
          </a:prstGeom>
          <a:noFill/>
        </p:spPr>
        <p:txBody>
          <a:bodyPr wrap="none" rtlCol="0">
            <a:spAutoFit/>
          </a:bodyPr>
          <a:lstStyle/>
          <a:p>
            <a:r>
              <a:rPr lang="en-US" sz="1400" dirty="0"/>
              <a:t>PID-</a:t>
            </a:r>
            <a:r>
              <a:rPr lang="en-US" sz="1400" i="1" dirty="0"/>
              <a:t>1</a:t>
            </a:r>
          </a:p>
        </p:txBody>
      </p:sp>
      <p:sp>
        <p:nvSpPr>
          <p:cNvPr id="407" name="TextBox 406"/>
          <p:cNvSpPr txBox="1"/>
          <p:nvPr/>
        </p:nvSpPr>
        <p:spPr>
          <a:xfrm>
            <a:off x="10220297" y="3843840"/>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408" name="TextBox 407"/>
              <p:cNvSpPr txBox="1"/>
              <p:nvPr/>
            </p:nvSpPr>
            <p:spPr>
              <a:xfrm>
                <a:off x="10217432" y="4537012"/>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408" name="TextBox 407"/>
              <p:cNvSpPr txBox="1">
                <a:spLocks noRot="1" noChangeAspect="1" noMove="1" noResize="1" noEditPoints="1" noAdjustHandles="1" noChangeArrowheads="1" noChangeShapeType="1" noTextEdit="1"/>
              </p:cNvSpPr>
              <p:nvPr/>
            </p:nvSpPr>
            <p:spPr>
              <a:xfrm>
                <a:off x="10217432" y="4537011"/>
                <a:ext cx="593304" cy="307777"/>
              </a:xfrm>
              <a:prstGeom prst="rect">
                <a:avLst/>
              </a:prstGeom>
              <a:blipFill rotWithShape="0">
                <a:blip r:embed="rId7"/>
                <a:stretch>
                  <a:fillRect l="-3093" t="-1961" b="-19608"/>
                </a:stretch>
              </a:blipFill>
            </p:spPr>
            <p:txBody>
              <a:bodyPr/>
              <a:lstStyle/>
              <a:p>
                <a:r>
                  <a:rPr lang="en-US">
                    <a:noFill/>
                  </a:rPr>
                  <a:t> </a:t>
                </a:r>
              </a:p>
            </p:txBody>
          </p:sp>
        </mc:Fallback>
      </mc:AlternateContent>
      <p:sp>
        <p:nvSpPr>
          <p:cNvPr id="409" name="TextBox 408"/>
          <p:cNvSpPr txBox="1"/>
          <p:nvPr/>
        </p:nvSpPr>
        <p:spPr>
          <a:xfrm rot="5400000">
            <a:off x="10394804" y="4178128"/>
            <a:ext cx="343364" cy="369332"/>
          </a:xfrm>
          <a:prstGeom prst="rect">
            <a:avLst/>
          </a:prstGeom>
          <a:noFill/>
        </p:spPr>
        <p:txBody>
          <a:bodyPr wrap="none" rtlCol="0">
            <a:spAutoFit/>
          </a:bodyPr>
          <a:lstStyle/>
          <a:p>
            <a:r>
              <a:rPr lang="en-US" dirty="0"/>
              <a:t>…</a:t>
            </a:r>
          </a:p>
        </p:txBody>
      </p:sp>
      <p:cxnSp>
        <p:nvCxnSpPr>
          <p:cNvPr id="410" name="Straight Connector 409"/>
          <p:cNvCxnSpPr/>
          <p:nvPr/>
        </p:nvCxnSpPr>
        <p:spPr>
          <a:xfrm>
            <a:off x="10762392" y="6614289"/>
            <a:ext cx="0" cy="1971899"/>
          </a:xfrm>
          <a:prstGeom prst="line">
            <a:avLst/>
          </a:prstGeom>
        </p:spPr>
        <p:style>
          <a:lnRef idx="1">
            <a:schemeClr val="accent1"/>
          </a:lnRef>
          <a:fillRef idx="0">
            <a:schemeClr val="accent1"/>
          </a:fillRef>
          <a:effectRef idx="0">
            <a:schemeClr val="accent1"/>
          </a:effectRef>
          <a:fontRef idx="minor">
            <a:schemeClr val="tx1"/>
          </a:fontRef>
        </p:style>
      </p:cxnSp>
      <p:sp>
        <p:nvSpPr>
          <p:cNvPr id="411" name="TextBox 410"/>
          <p:cNvSpPr txBox="1"/>
          <p:nvPr/>
        </p:nvSpPr>
        <p:spPr>
          <a:xfrm>
            <a:off x="10136626" y="7362137"/>
            <a:ext cx="579005" cy="307777"/>
          </a:xfrm>
          <a:prstGeom prst="rect">
            <a:avLst/>
          </a:prstGeom>
          <a:noFill/>
        </p:spPr>
        <p:txBody>
          <a:bodyPr wrap="none" rtlCol="0">
            <a:spAutoFit/>
          </a:bodyPr>
          <a:lstStyle/>
          <a:p>
            <a:r>
              <a:rPr lang="en-US" sz="1400" dirty="0"/>
              <a:t>PID-</a:t>
            </a:r>
            <a:r>
              <a:rPr lang="en-US" sz="1400" i="1" dirty="0"/>
              <a:t>1</a:t>
            </a:r>
          </a:p>
        </p:txBody>
      </p:sp>
      <p:sp>
        <p:nvSpPr>
          <p:cNvPr id="412" name="TextBox 411"/>
          <p:cNvSpPr txBox="1"/>
          <p:nvPr/>
        </p:nvSpPr>
        <p:spPr>
          <a:xfrm>
            <a:off x="10133855" y="7614293"/>
            <a:ext cx="579005" cy="307777"/>
          </a:xfrm>
          <a:prstGeom prst="rect">
            <a:avLst/>
          </a:prstGeom>
          <a:noFill/>
        </p:spPr>
        <p:txBody>
          <a:bodyPr wrap="none" rtlCol="0">
            <a:spAutoFit/>
          </a:bodyPr>
          <a:lstStyle/>
          <a:p>
            <a:r>
              <a:rPr lang="en-US" sz="1400" dirty="0"/>
              <a:t>PID-</a:t>
            </a:r>
            <a:r>
              <a:rPr lang="en-US" sz="1400" i="1" dirty="0"/>
              <a:t>2</a:t>
            </a:r>
          </a:p>
        </p:txBody>
      </p:sp>
      <mc:AlternateContent xmlns:mc="http://schemas.openxmlformats.org/markup-compatibility/2006" xmlns:a14="http://schemas.microsoft.com/office/drawing/2010/main">
        <mc:Choice Requires="a14">
          <p:sp>
            <p:nvSpPr>
              <p:cNvPr id="413" name="TextBox 412"/>
              <p:cNvSpPr txBox="1"/>
              <p:nvPr/>
            </p:nvSpPr>
            <p:spPr>
              <a:xfrm>
                <a:off x="10130881" y="8326418"/>
                <a:ext cx="593304" cy="307777"/>
              </a:xfrm>
              <a:prstGeom prst="rect">
                <a:avLst/>
              </a:prstGeom>
              <a:noFill/>
            </p:spPr>
            <p:txBody>
              <a:bodyPr wrap="none" rtlCol="0">
                <a:spAutoFit/>
              </a:bodyPr>
              <a:lstStyle/>
              <a:p>
                <a:r>
                  <a:rPr lang="en-US" sz="1400" dirty="0"/>
                  <a:t>PID-</a:t>
                </a:r>
                <a14:m>
                  <m:oMath xmlns:m="http://schemas.openxmlformats.org/officeDocument/2006/math">
                    <m:r>
                      <a:rPr lang="en-US" sz="1400" i="1">
                        <a:latin typeface="Cambria Math" panose="02040503050406030204" pitchFamily="18" charset="0"/>
                      </a:rPr>
                      <m:t>𝑛</m:t>
                    </m:r>
                  </m:oMath>
                </a14:m>
                <a:endParaRPr lang="en-US" sz="1400" dirty="0"/>
              </a:p>
            </p:txBody>
          </p:sp>
        </mc:Choice>
        <mc:Fallback xmlns="">
          <p:sp>
            <p:nvSpPr>
              <p:cNvPr id="413" name="TextBox 412"/>
              <p:cNvSpPr txBox="1">
                <a:spLocks noRot="1" noChangeAspect="1" noMove="1" noResize="1" noEditPoints="1" noAdjustHandles="1" noChangeArrowheads="1" noChangeShapeType="1" noTextEdit="1"/>
              </p:cNvSpPr>
              <p:nvPr/>
            </p:nvSpPr>
            <p:spPr>
              <a:xfrm>
                <a:off x="10130881" y="8326417"/>
                <a:ext cx="593304" cy="307777"/>
              </a:xfrm>
              <a:prstGeom prst="rect">
                <a:avLst/>
              </a:prstGeom>
              <a:blipFill rotWithShape="0">
                <a:blip r:embed="rId7"/>
                <a:stretch>
                  <a:fillRect l="-3093" t="-4000" b="-20000"/>
                </a:stretch>
              </a:blipFill>
            </p:spPr>
            <p:txBody>
              <a:bodyPr/>
              <a:lstStyle/>
              <a:p>
                <a:r>
                  <a:rPr lang="en-US">
                    <a:noFill/>
                  </a:rPr>
                  <a:t> </a:t>
                </a:r>
              </a:p>
            </p:txBody>
          </p:sp>
        </mc:Fallback>
      </mc:AlternateContent>
      <p:sp>
        <p:nvSpPr>
          <p:cNvPr id="414" name="TextBox 413"/>
          <p:cNvSpPr txBox="1"/>
          <p:nvPr/>
        </p:nvSpPr>
        <p:spPr>
          <a:xfrm rot="5400000">
            <a:off x="10336332" y="7930808"/>
            <a:ext cx="343364" cy="369332"/>
          </a:xfrm>
          <a:prstGeom prst="rect">
            <a:avLst/>
          </a:prstGeom>
          <a:noFill/>
        </p:spPr>
        <p:txBody>
          <a:bodyPr wrap="none" rtlCol="0">
            <a:spAutoFit/>
          </a:bodyPr>
          <a:lstStyle/>
          <a:p>
            <a:r>
              <a:rPr lang="en-US" dirty="0"/>
              <a:t>…</a:t>
            </a:r>
          </a:p>
        </p:txBody>
      </p:sp>
      <p:sp>
        <p:nvSpPr>
          <p:cNvPr id="415" name="TextBox 414"/>
          <p:cNvSpPr txBox="1"/>
          <p:nvPr/>
        </p:nvSpPr>
        <p:spPr>
          <a:xfrm>
            <a:off x="9971414" y="6819493"/>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16" name="Bent Arrow 415"/>
          <p:cNvSpPr/>
          <p:nvPr/>
        </p:nvSpPr>
        <p:spPr>
          <a:xfrm rot="10800000">
            <a:off x="12603541" y="4348997"/>
            <a:ext cx="1775171" cy="1532851"/>
          </a:xfrm>
          <a:prstGeom prst="bentArrow">
            <a:avLst>
              <a:gd name="adj1" fmla="val 4184"/>
              <a:gd name="adj2" fmla="val 4697"/>
              <a:gd name="adj3" fmla="val 12127"/>
              <a:gd name="adj4" fmla="val 61417"/>
            </a:avLst>
          </a:prstGeom>
          <a:solidFill>
            <a:schemeClr val="tx1">
              <a:lumMod val="50000"/>
              <a:lumOff val="50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17" name="Down Arrow 416"/>
          <p:cNvSpPr/>
          <p:nvPr/>
        </p:nvSpPr>
        <p:spPr>
          <a:xfrm>
            <a:off x="10930755" y="4941798"/>
            <a:ext cx="159080" cy="1543543"/>
          </a:xfrm>
          <a:prstGeom prst="downArrow">
            <a:avLst>
              <a:gd name="adj1" fmla="val 50000"/>
              <a:gd name="adj2" fmla="val 9333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8" name="Down Arrow 417"/>
          <p:cNvSpPr/>
          <p:nvPr/>
        </p:nvSpPr>
        <p:spPr>
          <a:xfrm>
            <a:off x="11962157" y="4941801"/>
            <a:ext cx="128603" cy="621241"/>
          </a:xfrm>
          <a:prstGeom prst="downArrow">
            <a:avLst>
              <a:gd name="adj1" fmla="val 50000"/>
              <a:gd name="adj2" fmla="val 10477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9" name="Down Arrow 418"/>
          <p:cNvSpPr/>
          <p:nvPr/>
        </p:nvSpPr>
        <p:spPr>
          <a:xfrm>
            <a:off x="11950926" y="6088309"/>
            <a:ext cx="137473" cy="416463"/>
          </a:xfrm>
          <a:prstGeom prst="downArrow">
            <a:avLst>
              <a:gd name="adj1" fmla="val 50000"/>
              <a:gd name="adj2" fmla="val 9736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0" name="Right Arrow 419"/>
          <p:cNvSpPr/>
          <p:nvPr/>
        </p:nvSpPr>
        <p:spPr>
          <a:xfrm>
            <a:off x="12904567" y="7482048"/>
            <a:ext cx="1072827" cy="169365"/>
          </a:xfrm>
          <a:prstGeom prst="rightArrow">
            <a:avLst>
              <a:gd name="adj1" fmla="val 50000"/>
              <a:gd name="adj2" fmla="val 11947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1" name="Down Arrow 420"/>
          <p:cNvSpPr/>
          <p:nvPr/>
        </p:nvSpPr>
        <p:spPr>
          <a:xfrm>
            <a:off x="14766931" y="7867096"/>
            <a:ext cx="204115" cy="960381"/>
          </a:xfrm>
          <a:prstGeom prst="downArrow">
            <a:avLst>
              <a:gd name="adj1" fmla="val 50000"/>
              <a:gd name="adj2" fmla="val 10723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2" name="Bent Arrow 421"/>
          <p:cNvSpPr/>
          <p:nvPr/>
        </p:nvSpPr>
        <p:spPr>
          <a:xfrm rot="10800000">
            <a:off x="15636044" y="4835438"/>
            <a:ext cx="1594339" cy="1333495"/>
          </a:xfrm>
          <a:prstGeom prst="bentArrow">
            <a:avLst>
              <a:gd name="adj1" fmla="val 6005"/>
              <a:gd name="adj2" fmla="val 18469"/>
              <a:gd name="adj3" fmla="val 0"/>
              <a:gd name="adj4" fmla="val 437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23" name="Bent Arrow 422"/>
          <p:cNvSpPr/>
          <p:nvPr/>
        </p:nvSpPr>
        <p:spPr>
          <a:xfrm rot="5400000" flipV="1">
            <a:off x="14623015" y="6026700"/>
            <a:ext cx="1469211" cy="1178171"/>
          </a:xfrm>
          <a:prstGeom prst="bentArrow">
            <a:avLst>
              <a:gd name="adj1" fmla="val 6716"/>
              <a:gd name="adj2" fmla="val 8345"/>
              <a:gd name="adj3" fmla="val 19697"/>
              <a:gd name="adj4" fmla="val 4375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24" name="Rounded Rectangle 423"/>
          <p:cNvSpPr/>
          <p:nvPr/>
        </p:nvSpPr>
        <p:spPr>
          <a:xfrm>
            <a:off x="13324971" y="3468978"/>
            <a:ext cx="2015412" cy="877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5" name="TextBox 424"/>
          <p:cNvSpPr txBox="1"/>
          <p:nvPr/>
        </p:nvSpPr>
        <p:spPr>
          <a:xfrm>
            <a:off x="14245499" y="3746215"/>
            <a:ext cx="343364" cy="369332"/>
          </a:xfrm>
          <a:prstGeom prst="rect">
            <a:avLst/>
          </a:prstGeom>
          <a:noFill/>
        </p:spPr>
        <p:txBody>
          <a:bodyPr wrap="none" rtlCol="0">
            <a:spAutoFit/>
          </a:bodyPr>
          <a:lstStyle/>
          <a:p>
            <a:r>
              <a:rPr lang="en-US" dirty="0"/>
              <a:t>…</a:t>
            </a:r>
          </a:p>
        </p:txBody>
      </p:sp>
      <p:sp>
        <p:nvSpPr>
          <p:cNvPr id="426" name="Rounded Rectangle 425"/>
          <p:cNvSpPr/>
          <p:nvPr/>
        </p:nvSpPr>
        <p:spPr>
          <a:xfrm>
            <a:off x="13969235" y="7337469"/>
            <a:ext cx="1771651" cy="5195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extBox 426"/>
          <p:cNvSpPr txBox="1"/>
          <p:nvPr/>
        </p:nvSpPr>
        <p:spPr>
          <a:xfrm>
            <a:off x="15969148" y="4522037"/>
            <a:ext cx="651140" cy="307777"/>
          </a:xfrm>
          <a:prstGeom prst="rect">
            <a:avLst/>
          </a:prstGeom>
          <a:noFill/>
        </p:spPr>
        <p:txBody>
          <a:bodyPr wrap="none" rtlCol="0">
            <a:spAutoFit/>
          </a:bodyPr>
          <a:lstStyle/>
          <a:p>
            <a:r>
              <a:rPr lang="en-US" sz="1400" dirty="0"/>
              <a:t>GID-</a:t>
            </a:r>
            <a:r>
              <a:rPr lang="en-US" sz="1400" i="1" dirty="0"/>
              <a:t>m</a:t>
            </a:r>
          </a:p>
        </p:txBody>
      </p:sp>
      <p:sp>
        <p:nvSpPr>
          <p:cNvPr id="428" name="Rectangle 427"/>
          <p:cNvSpPr/>
          <p:nvPr/>
        </p:nvSpPr>
        <p:spPr>
          <a:xfrm>
            <a:off x="13986439" y="8847071"/>
            <a:ext cx="732851" cy="2645827"/>
          </a:xfrm>
          <a:prstGeom prst="rect">
            <a:avLst/>
          </a:prstGeom>
          <a:solidFill>
            <a:srgbClr val="FFC0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14712926" y="8837835"/>
            <a:ext cx="502655" cy="2660480"/>
          </a:xfrm>
          <a:prstGeom prst="rect">
            <a:avLst/>
          </a:prstGeom>
          <a:solidFill>
            <a:srgbClr val="FFFF00"/>
          </a:solid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TextBox 429"/>
          <p:cNvSpPr txBox="1"/>
          <p:nvPr/>
        </p:nvSpPr>
        <p:spPr>
          <a:xfrm>
            <a:off x="15891567" y="9430009"/>
            <a:ext cx="343364" cy="369332"/>
          </a:xfrm>
          <a:prstGeom prst="rect">
            <a:avLst/>
          </a:prstGeom>
          <a:noFill/>
        </p:spPr>
        <p:txBody>
          <a:bodyPr wrap="none" rtlCol="0">
            <a:spAutoFit/>
          </a:bodyPr>
          <a:lstStyle/>
          <a:p>
            <a:r>
              <a:rPr lang="en-US" dirty="0"/>
              <a:t>…</a:t>
            </a:r>
          </a:p>
        </p:txBody>
      </p:sp>
      <p:sp>
        <p:nvSpPr>
          <p:cNvPr id="431" name="TextBox 430"/>
          <p:cNvSpPr txBox="1"/>
          <p:nvPr/>
        </p:nvSpPr>
        <p:spPr>
          <a:xfrm rot="5400000">
            <a:off x="15948444" y="11059051"/>
            <a:ext cx="343364" cy="369332"/>
          </a:xfrm>
          <a:prstGeom prst="rect">
            <a:avLst/>
          </a:prstGeom>
          <a:noFill/>
        </p:spPr>
        <p:txBody>
          <a:bodyPr wrap="none" rtlCol="0">
            <a:spAutoFit/>
          </a:bodyPr>
          <a:lstStyle/>
          <a:p>
            <a:r>
              <a:rPr lang="en-US" dirty="0"/>
              <a:t>…</a:t>
            </a:r>
          </a:p>
        </p:txBody>
      </p:sp>
      <p:sp>
        <p:nvSpPr>
          <p:cNvPr id="432" name="TextBox 431"/>
          <p:cNvSpPr txBox="1"/>
          <p:nvPr/>
        </p:nvSpPr>
        <p:spPr>
          <a:xfrm rot="19489206">
            <a:off x="15199751" y="9138977"/>
            <a:ext cx="742126" cy="276999"/>
          </a:xfrm>
          <a:prstGeom prst="rect">
            <a:avLst/>
          </a:prstGeom>
          <a:noFill/>
        </p:spPr>
        <p:txBody>
          <a:bodyPr wrap="none" rtlCol="0">
            <a:spAutoFit/>
          </a:bodyPr>
          <a:lstStyle/>
          <a:p>
            <a:r>
              <a:rPr lang="en-US" sz="1200" dirty="0"/>
              <a:t>Variant 1</a:t>
            </a:r>
          </a:p>
        </p:txBody>
      </p:sp>
      <p:sp>
        <p:nvSpPr>
          <p:cNvPr id="433" name="TextBox 432"/>
          <p:cNvSpPr txBox="1"/>
          <p:nvPr/>
        </p:nvSpPr>
        <p:spPr>
          <a:xfrm rot="19386106">
            <a:off x="15521477" y="9145149"/>
            <a:ext cx="742126" cy="276999"/>
          </a:xfrm>
          <a:prstGeom prst="rect">
            <a:avLst/>
          </a:prstGeom>
          <a:noFill/>
        </p:spPr>
        <p:txBody>
          <a:bodyPr wrap="none" rtlCol="0">
            <a:spAutoFit/>
          </a:bodyPr>
          <a:lstStyle/>
          <a:p>
            <a:r>
              <a:rPr lang="en-US" sz="1200" dirty="0"/>
              <a:t>Variant 2</a:t>
            </a:r>
          </a:p>
        </p:txBody>
      </p:sp>
      <mc:AlternateContent xmlns:mc="http://schemas.openxmlformats.org/markup-compatibility/2006" xmlns:a14="http://schemas.microsoft.com/office/drawing/2010/main">
        <mc:Choice Requires="a14">
          <p:sp>
            <p:nvSpPr>
              <p:cNvPr id="434" name="TextBox 433"/>
              <p:cNvSpPr txBox="1"/>
              <p:nvPr/>
            </p:nvSpPr>
            <p:spPr>
              <a:xfrm rot="19577995">
                <a:off x="16234254" y="9110420"/>
                <a:ext cx="628314" cy="461665"/>
              </a:xfrm>
              <a:prstGeom prst="rect">
                <a:avLst/>
              </a:prstGeom>
              <a:noFill/>
            </p:spPr>
            <p:txBody>
              <a:bodyPr wrap="none" rtlCol="0">
                <a:spAutoFit/>
              </a:bodyPr>
              <a:lstStyle/>
              <a:p>
                <a:r>
                  <a:rPr lang="en-US" sz="1200" dirty="0"/>
                  <a:t>Variant</a:t>
                </a:r>
              </a:p>
              <a:p>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𝑞</m:t>
                      </m:r>
                    </m:oMath>
                  </m:oMathPara>
                </a14:m>
                <a:endParaRPr lang="en-US" sz="1200" dirty="0"/>
              </a:p>
            </p:txBody>
          </p:sp>
        </mc:Choice>
        <mc:Fallback xmlns="">
          <p:sp>
            <p:nvSpPr>
              <p:cNvPr id="434" name="TextBox 433"/>
              <p:cNvSpPr txBox="1">
                <a:spLocks noRot="1" noChangeAspect="1" noMove="1" noResize="1" noEditPoints="1" noAdjustHandles="1" noChangeArrowheads="1" noChangeShapeType="1" noTextEdit="1"/>
              </p:cNvSpPr>
              <p:nvPr/>
            </p:nvSpPr>
            <p:spPr>
              <a:xfrm rot="19577995">
                <a:off x="16234254" y="9110418"/>
                <a:ext cx="628314" cy="461665"/>
              </a:xfrm>
              <a:prstGeom prst="rect">
                <a:avLst/>
              </a:prstGeom>
              <a:blipFill rotWithShape="0">
                <a:blip r:embed="rId8"/>
                <a:stretch>
                  <a:fillRect/>
                </a:stretch>
              </a:blipFill>
            </p:spPr>
            <p:txBody>
              <a:bodyPr/>
              <a:lstStyle/>
              <a:p>
                <a:r>
                  <a:rPr lang="en-US">
                    <a:noFill/>
                  </a:rPr>
                  <a:t> </a:t>
                </a:r>
              </a:p>
            </p:txBody>
          </p:sp>
        </mc:Fallback>
      </mc:AlternateContent>
      <p:sp>
        <p:nvSpPr>
          <p:cNvPr id="435" name="Rectangle 434"/>
          <p:cNvSpPr/>
          <p:nvPr/>
        </p:nvSpPr>
        <p:spPr>
          <a:xfrm>
            <a:off x="13313066" y="8840920"/>
            <a:ext cx="3394431" cy="26520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TextBox 435"/>
          <p:cNvSpPr txBox="1"/>
          <p:nvPr/>
        </p:nvSpPr>
        <p:spPr>
          <a:xfrm>
            <a:off x="14727094" y="9512142"/>
            <a:ext cx="534121" cy="307777"/>
          </a:xfrm>
          <a:prstGeom prst="rect">
            <a:avLst/>
          </a:prstGeom>
          <a:noFill/>
        </p:spPr>
        <p:txBody>
          <a:bodyPr wrap="none" rtlCol="0">
            <a:spAutoFit/>
          </a:bodyPr>
          <a:lstStyle/>
          <a:p>
            <a:r>
              <a:rPr lang="en-US" sz="1400" dirty="0"/>
              <a:t>HIV+</a:t>
            </a:r>
          </a:p>
        </p:txBody>
      </p:sp>
      <p:sp>
        <p:nvSpPr>
          <p:cNvPr id="437" name="TextBox 436"/>
          <p:cNvSpPr txBox="1"/>
          <p:nvPr/>
        </p:nvSpPr>
        <p:spPr>
          <a:xfrm>
            <a:off x="14727094" y="9793769"/>
            <a:ext cx="498855" cy="307777"/>
          </a:xfrm>
          <a:prstGeom prst="rect">
            <a:avLst/>
          </a:prstGeom>
          <a:noFill/>
        </p:spPr>
        <p:txBody>
          <a:bodyPr wrap="none" rtlCol="0">
            <a:spAutoFit/>
          </a:bodyPr>
          <a:lstStyle/>
          <a:p>
            <a:r>
              <a:rPr lang="en-US" sz="1400" dirty="0"/>
              <a:t>HIV-</a:t>
            </a:r>
          </a:p>
        </p:txBody>
      </p:sp>
      <p:sp>
        <p:nvSpPr>
          <p:cNvPr id="438" name="TextBox 437"/>
          <p:cNvSpPr txBox="1"/>
          <p:nvPr/>
        </p:nvSpPr>
        <p:spPr>
          <a:xfrm>
            <a:off x="14733982" y="10099096"/>
            <a:ext cx="498855" cy="307777"/>
          </a:xfrm>
          <a:prstGeom prst="rect">
            <a:avLst/>
          </a:prstGeom>
          <a:noFill/>
        </p:spPr>
        <p:txBody>
          <a:bodyPr wrap="none" rtlCol="0">
            <a:spAutoFit/>
          </a:bodyPr>
          <a:lstStyle/>
          <a:p>
            <a:r>
              <a:rPr lang="en-US" sz="1400" dirty="0"/>
              <a:t>HIV-</a:t>
            </a:r>
          </a:p>
        </p:txBody>
      </p:sp>
      <p:sp>
        <p:nvSpPr>
          <p:cNvPr id="439" name="TextBox 438"/>
          <p:cNvSpPr txBox="1"/>
          <p:nvPr/>
        </p:nvSpPr>
        <p:spPr>
          <a:xfrm rot="5400000">
            <a:off x="14841987" y="11059051"/>
            <a:ext cx="343364" cy="369332"/>
          </a:xfrm>
          <a:prstGeom prst="rect">
            <a:avLst/>
          </a:prstGeom>
          <a:noFill/>
        </p:spPr>
        <p:txBody>
          <a:bodyPr wrap="none" rtlCol="0">
            <a:spAutoFit/>
          </a:bodyPr>
          <a:lstStyle/>
          <a:p>
            <a:r>
              <a:rPr lang="en-US" dirty="0"/>
              <a:t>…</a:t>
            </a:r>
          </a:p>
        </p:txBody>
      </p:sp>
      <p:cxnSp>
        <p:nvCxnSpPr>
          <p:cNvPr id="440" name="Straight Connector 439"/>
          <p:cNvCxnSpPr/>
          <p:nvPr/>
        </p:nvCxnSpPr>
        <p:spPr>
          <a:xfrm>
            <a:off x="13321169" y="9522665"/>
            <a:ext cx="3386259"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441" name="Straight Connector 440"/>
          <p:cNvCxnSpPr/>
          <p:nvPr/>
        </p:nvCxnSpPr>
        <p:spPr>
          <a:xfrm>
            <a:off x="13317980" y="10400863"/>
            <a:ext cx="33887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2" name="Straight Connector 441"/>
          <p:cNvCxnSpPr/>
          <p:nvPr/>
        </p:nvCxnSpPr>
        <p:spPr>
          <a:xfrm>
            <a:off x="13317981" y="10114705"/>
            <a:ext cx="33947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3" name="Straight Connector 442"/>
          <p:cNvCxnSpPr/>
          <p:nvPr/>
        </p:nvCxnSpPr>
        <p:spPr>
          <a:xfrm>
            <a:off x="13308425" y="9813863"/>
            <a:ext cx="3401825" cy="0"/>
          </a:xfrm>
          <a:prstGeom prst="line">
            <a:avLst/>
          </a:prstGeom>
        </p:spPr>
        <p:style>
          <a:lnRef idx="1">
            <a:schemeClr val="accent1"/>
          </a:lnRef>
          <a:fillRef idx="0">
            <a:schemeClr val="accent1"/>
          </a:fillRef>
          <a:effectRef idx="0">
            <a:schemeClr val="accent1"/>
          </a:effectRef>
          <a:fontRef idx="minor">
            <a:schemeClr val="tx1"/>
          </a:fontRef>
        </p:style>
      </p:cxnSp>
      <p:sp>
        <p:nvSpPr>
          <p:cNvPr id="444" name="TextBox 443"/>
          <p:cNvSpPr txBox="1"/>
          <p:nvPr/>
        </p:nvSpPr>
        <p:spPr>
          <a:xfrm>
            <a:off x="14690293" y="8965508"/>
            <a:ext cx="569322" cy="461665"/>
          </a:xfrm>
          <a:prstGeom prst="rect">
            <a:avLst/>
          </a:prstGeom>
          <a:noFill/>
        </p:spPr>
        <p:txBody>
          <a:bodyPr wrap="none" rtlCol="0">
            <a:spAutoFit/>
          </a:bodyPr>
          <a:lstStyle/>
          <a:p>
            <a:pPr algn="ctr"/>
            <a:r>
              <a:rPr lang="en-US" sz="1200" dirty="0"/>
              <a:t>HIV </a:t>
            </a:r>
          </a:p>
          <a:p>
            <a:pPr algn="ctr"/>
            <a:r>
              <a:rPr lang="en-US" sz="1200" dirty="0"/>
              <a:t>Status</a:t>
            </a:r>
          </a:p>
        </p:txBody>
      </p:sp>
      <p:sp>
        <p:nvSpPr>
          <p:cNvPr id="445" name="TextBox 444"/>
          <p:cNvSpPr txBox="1"/>
          <p:nvPr/>
        </p:nvSpPr>
        <p:spPr>
          <a:xfrm>
            <a:off x="15891567" y="10032177"/>
            <a:ext cx="343364" cy="369332"/>
          </a:xfrm>
          <a:prstGeom prst="rect">
            <a:avLst/>
          </a:prstGeom>
          <a:noFill/>
        </p:spPr>
        <p:txBody>
          <a:bodyPr wrap="none" rtlCol="0">
            <a:spAutoFit/>
          </a:bodyPr>
          <a:lstStyle/>
          <a:p>
            <a:r>
              <a:rPr lang="en-US" dirty="0"/>
              <a:t>…</a:t>
            </a:r>
          </a:p>
        </p:txBody>
      </p:sp>
      <p:sp>
        <p:nvSpPr>
          <p:cNvPr id="446" name="TextBox 445"/>
          <p:cNvSpPr txBox="1"/>
          <p:nvPr/>
        </p:nvSpPr>
        <p:spPr>
          <a:xfrm>
            <a:off x="15891567" y="9731093"/>
            <a:ext cx="343364" cy="369332"/>
          </a:xfrm>
          <a:prstGeom prst="rect">
            <a:avLst/>
          </a:prstGeom>
          <a:noFill/>
        </p:spPr>
        <p:txBody>
          <a:bodyPr wrap="none" rtlCol="0">
            <a:spAutoFit/>
          </a:bodyPr>
          <a:lstStyle/>
          <a:p>
            <a:r>
              <a:rPr lang="en-US" dirty="0"/>
              <a:t>…</a:t>
            </a:r>
          </a:p>
        </p:txBody>
      </p:sp>
      <p:sp>
        <p:nvSpPr>
          <p:cNvPr id="447" name="TextBox 446"/>
          <p:cNvSpPr txBox="1"/>
          <p:nvPr/>
        </p:nvSpPr>
        <p:spPr>
          <a:xfrm>
            <a:off x="13352277" y="9813698"/>
            <a:ext cx="599844" cy="307777"/>
          </a:xfrm>
          <a:prstGeom prst="rect">
            <a:avLst/>
          </a:prstGeom>
          <a:noFill/>
        </p:spPr>
        <p:txBody>
          <a:bodyPr wrap="none" rtlCol="0">
            <a:spAutoFit/>
          </a:bodyPr>
          <a:lstStyle/>
          <a:p>
            <a:r>
              <a:rPr lang="en-US" sz="1400" dirty="0"/>
              <a:t>GID-</a:t>
            </a:r>
            <a:r>
              <a:rPr lang="en-US" sz="1400" i="1" dirty="0"/>
              <a:t>2</a:t>
            </a:r>
          </a:p>
        </p:txBody>
      </p:sp>
      <p:sp>
        <p:nvSpPr>
          <p:cNvPr id="448" name="TextBox 447"/>
          <p:cNvSpPr txBox="1"/>
          <p:nvPr/>
        </p:nvSpPr>
        <p:spPr>
          <a:xfrm>
            <a:off x="13352277" y="9520162"/>
            <a:ext cx="599844" cy="307777"/>
          </a:xfrm>
          <a:prstGeom prst="rect">
            <a:avLst/>
          </a:prstGeom>
          <a:noFill/>
        </p:spPr>
        <p:txBody>
          <a:bodyPr wrap="none" rtlCol="0">
            <a:spAutoFit/>
          </a:bodyPr>
          <a:lstStyle/>
          <a:p>
            <a:r>
              <a:rPr lang="en-US" sz="1400" dirty="0"/>
              <a:t>GID-</a:t>
            </a:r>
            <a:r>
              <a:rPr lang="en-US" sz="1400" i="1" dirty="0"/>
              <a:t>1</a:t>
            </a:r>
          </a:p>
        </p:txBody>
      </p:sp>
      <p:sp>
        <p:nvSpPr>
          <p:cNvPr id="449" name="TextBox 448"/>
          <p:cNvSpPr txBox="1"/>
          <p:nvPr/>
        </p:nvSpPr>
        <p:spPr>
          <a:xfrm rot="5400000">
            <a:off x="13548655" y="11062008"/>
            <a:ext cx="343364" cy="369332"/>
          </a:xfrm>
          <a:prstGeom prst="rect">
            <a:avLst/>
          </a:prstGeom>
          <a:noFill/>
        </p:spPr>
        <p:txBody>
          <a:bodyPr wrap="none" rtlCol="0">
            <a:spAutoFit/>
          </a:bodyPr>
          <a:lstStyle/>
          <a:p>
            <a:r>
              <a:rPr lang="en-US" dirty="0"/>
              <a:t>…</a:t>
            </a:r>
          </a:p>
        </p:txBody>
      </p:sp>
      <p:sp>
        <p:nvSpPr>
          <p:cNvPr id="450" name="TextBox 449"/>
          <p:cNvSpPr txBox="1"/>
          <p:nvPr/>
        </p:nvSpPr>
        <p:spPr>
          <a:xfrm>
            <a:off x="13261153" y="8975858"/>
            <a:ext cx="798617" cy="461665"/>
          </a:xfrm>
          <a:prstGeom prst="rect">
            <a:avLst/>
          </a:prstGeom>
          <a:noFill/>
        </p:spPr>
        <p:txBody>
          <a:bodyPr wrap="none" rtlCol="0">
            <a:spAutoFit/>
          </a:bodyPr>
          <a:lstStyle/>
          <a:p>
            <a:pPr algn="ctr"/>
            <a:r>
              <a:rPr lang="en-US" sz="1200" dirty="0"/>
              <a:t>Genotype</a:t>
            </a:r>
          </a:p>
          <a:p>
            <a:pPr algn="ctr"/>
            <a:r>
              <a:rPr lang="en-US" sz="1200" dirty="0"/>
              <a:t>ID</a:t>
            </a:r>
          </a:p>
        </p:txBody>
      </p:sp>
      <p:sp>
        <p:nvSpPr>
          <p:cNvPr id="451" name="TextBox 450"/>
          <p:cNvSpPr txBox="1"/>
          <p:nvPr/>
        </p:nvSpPr>
        <p:spPr>
          <a:xfrm>
            <a:off x="14070790" y="9527285"/>
            <a:ext cx="579005" cy="307777"/>
          </a:xfrm>
          <a:prstGeom prst="rect">
            <a:avLst/>
          </a:prstGeom>
          <a:noFill/>
        </p:spPr>
        <p:txBody>
          <a:bodyPr wrap="none" rtlCol="0">
            <a:spAutoFit/>
          </a:bodyPr>
          <a:lstStyle/>
          <a:p>
            <a:r>
              <a:rPr lang="en-US" sz="1400" dirty="0"/>
              <a:t>PID-</a:t>
            </a:r>
            <a:r>
              <a:rPr lang="en-US" sz="1400" i="1" dirty="0"/>
              <a:t>8</a:t>
            </a:r>
          </a:p>
        </p:txBody>
      </p:sp>
      <p:sp>
        <p:nvSpPr>
          <p:cNvPr id="452" name="TextBox 451"/>
          <p:cNvSpPr txBox="1"/>
          <p:nvPr/>
        </p:nvSpPr>
        <p:spPr>
          <a:xfrm>
            <a:off x="13926350" y="8974709"/>
            <a:ext cx="861133" cy="461665"/>
          </a:xfrm>
          <a:prstGeom prst="rect">
            <a:avLst/>
          </a:prstGeom>
          <a:noFill/>
        </p:spPr>
        <p:txBody>
          <a:bodyPr wrap="none" rtlCol="0">
            <a:spAutoFit/>
          </a:bodyPr>
          <a:lstStyle/>
          <a:p>
            <a:pPr algn="ctr"/>
            <a:r>
              <a:rPr lang="en-US" sz="1200" dirty="0"/>
              <a:t>Phenotype</a:t>
            </a:r>
          </a:p>
          <a:p>
            <a:pPr algn="ctr"/>
            <a:r>
              <a:rPr lang="en-US" sz="1200" dirty="0"/>
              <a:t>ID</a:t>
            </a:r>
          </a:p>
        </p:txBody>
      </p:sp>
      <p:sp>
        <p:nvSpPr>
          <p:cNvPr id="453" name="TextBox 452"/>
          <p:cNvSpPr txBox="1"/>
          <p:nvPr/>
        </p:nvSpPr>
        <p:spPr>
          <a:xfrm>
            <a:off x="13352277" y="10106208"/>
            <a:ext cx="599844" cy="307777"/>
          </a:xfrm>
          <a:prstGeom prst="rect">
            <a:avLst/>
          </a:prstGeom>
          <a:noFill/>
        </p:spPr>
        <p:txBody>
          <a:bodyPr wrap="none" rtlCol="0">
            <a:spAutoFit/>
          </a:bodyPr>
          <a:lstStyle/>
          <a:p>
            <a:r>
              <a:rPr lang="en-US" sz="1400" dirty="0"/>
              <a:t>GID-</a:t>
            </a:r>
            <a:r>
              <a:rPr lang="en-US" sz="1400" i="1" dirty="0"/>
              <a:t>3</a:t>
            </a:r>
          </a:p>
        </p:txBody>
      </p:sp>
      <p:sp>
        <p:nvSpPr>
          <p:cNvPr id="454" name="TextBox 453"/>
          <p:cNvSpPr txBox="1"/>
          <p:nvPr/>
        </p:nvSpPr>
        <p:spPr>
          <a:xfrm>
            <a:off x="13352277" y="10398718"/>
            <a:ext cx="599844" cy="307777"/>
          </a:xfrm>
          <a:prstGeom prst="rect">
            <a:avLst/>
          </a:prstGeom>
          <a:noFill/>
        </p:spPr>
        <p:txBody>
          <a:bodyPr wrap="none" rtlCol="0">
            <a:spAutoFit/>
          </a:bodyPr>
          <a:lstStyle/>
          <a:p>
            <a:r>
              <a:rPr lang="en-US" sz="1400" dirty="0"/>
              <a:t>GID-</a:t>
            </a:r>
            <a:r>
              <a:rPr lang="en-US" sz="1400" i="1" dirty="0"/>
              <a:t>4</a:t>
            </a:r>
          </a:p>
        </p:txBody>
      </p:sp>
      <p:sp>
        <p:nvSpPr>
          <p:cNvPr id="455" name="TextBox 454"/>
          <p:cNvSpPr txBox="1"/>
          <p:nvPr/>
        </p:nvSpPr>
        <p:spPr>
          <a:xfrm>
            <a:off x="14070790" y="9817212"/>
            <a:ext cx="579005" cy="307777"/>
          </a:xfrm>
          <a:prstGeom prst="rect">
            <a:avLst/>
          </a:prstGeom>
          <a:noFill/>
        </p:spPr>
        <p:txBody>
          <a:bodyPr wrap="none" rtlCol="0">
            <a:spAutoFit/>
          </a:bodyPr>
          <a:lstStyle/>
          <a:p>
            <a:r>
              <a:rPr lang="en-US" sz="1400" dirty="0"/>
              <a:t>PID-</a:t>
            </a:r>
            <a:r>
              <a:rPr lang="en-US" sz="1400" i="1" dirty="0"/>
              <a:t>3</a:t>
            </a:r>
          </a:p>
        </p:txBody>
      </p:sp>
      <p:sp>
        <p:nvSpPr>
          <p:cNvPr id="456" name="TextBox 455"/>
          <p:cNvSpPr txBox="1"/>
          <p:nvPr/>
        </p:nvSpPr>
        <p:spPr>
          <a:xfrm>
            <a:off x="14070790" y="10097556"/>
            <a:ext cx="579005" cy="307777"/>
          </a:xfrm>
          <a:prstGeom prst="rect">
            <a:avLst/>
          </a:prstGeom>
          <a:noFill/>
        </p:spPr>
        <p:txBody>
          <a:bodyPr wrap="none" rtlCol="0">
            <a:spAutoFit/>
          </a:bodyPr>
          <a:lstStyle/>
          <a:p>
            <a:r>
              <a:rPr lang="en-US" sz="1400" dirty="0"/>
              <a:t>PID-</a:t>
            </a:r>
            <a:r>
              <a:rPr lang="en-US" sz="1400" i="1" dirty="0"/>
              <a:t>1</a:t>
            </a:r>
          </a:p>
        </p:txBody>
      </p:sp>
      <p:sp>
        <p:nvSpPr>
          <p:cNvPr id="457" name="TextBox 456"/>
          <p:cNvSpPr txBox="1"/>
          <p:nvPr/>
        </p:nvSpPr>
        <p:spPr>
          <a:xfrm>
            <a:off x="14070790" y="10412188"/>
            <a:ext cx="579005" cy="307777"/>
          </a:xfrm>
          <a:prstGeom prst="rect">
            <a:avLst/>
          </a:prstGeom>
          <a:noFill/>
        </p:spPr>
        <p:txBody>
          <a:bodyPr wrap="none" rtlCol="0">
            <a:spAutoFit/>
          </a:bodyPr>
          <a:lstStyle/>
          <a:p>
            <a:r>
              <a:rPr lang="en-US" sz="1400" dirty="0"/>
              <a:t>PID-</a:t>
            </a:r>
            <a:r>
              <a:rPr lang="en-US" sz="1400" i="1" dirty="0"/>
              <a:t>1</a:t>
            </a:r>
          </a:p>
        </p:txBody>
      </p:sp>
      <p:cxnSp>
        <p:nvCxnSpPr>
          <p:cNvPr id="458" name="Straight Connector 457"/>
          <p:cNvCxnSpPr/>
          <p:nvPr/>
        </p:nvCxnSpPr>
        <p:spPr>
          <a:xfrm>
            <a:off x="13322896" y="10704736"/>
            <a:ext cx="3388768" cy="0"/>
          </a:xfrm>
          <a:prstGeom prst="line">
            <a:avLst/>
          </a:prstGeom>
        </p:spPr>
        <p:style>
          <a:lnRef idx="1">
            <a:schemeClr val="accent1"/>
          </a:lnRef>
          <a:fillRef idx="0">
            <a:schemeClr val="accent1"/>
          </a:fillRef>
          <a:effectRef idx="0">
            <a:schemeClr val="accent1"/>
          </a:effectRef>
          <a:fontRef idx="minor">
            <a:schemeClr val="tx1"/>
          </a:fontRef>
        </p:style>
      </p:cxnSp>
      <p:sp>
        <p:nvSpPr>
          <p:cNvPr id="459" name="Rectangle 458"/>
          <p:cNvSpPr/>
          <p:nvPr/>
        </p:nvSpPr>
        <p:spPr>
          <a:xfrm>
            <a:off x="13986315" y="10122158"/>
            <a:ext cx="1224116" cy="2802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extBox 459"/>
          <p:cNvSpPr txBox="1"/>
          <p:nvPr/>
        </p:nvSpPr>
        <p:spPr>
          <a:xfrm>
            <a:off x="14727094" y="10421974"/>
            <a:ext cx="534121" cy="307777"/>
          </a:xfrm>
          <a:prstGeom prst="rect">
            <a:avLst/>
          </a:prstGeom>
          <a:noFill/>
        </p:spPr>
        <p:txBody>
          <a:bodyPr wrap="none" rtlCol="0">
            <a:spAutoFit/>
          </a:bodyPr>
          <a:lstStyle/>
          <a:p>
            <a:r>
              <a:rPr lang="en-US" sz="1400" dirty="0"/>
              <a:t>HIV+</a:t>
            </a:r>
          </a:p>
        </p:txBody>
      </p:sp>
      <p:sp>
        <p:nvSpPr>
          <p:cNvPr id="461" name="TextBox 460"/>
          <p:cNvSpPr txBox="1"/>
          <p:nvPr/>
        </p:nvSpPr>
        <p:spPr>
          <a:xfrm>
            <a:off x="15891567" y="10333261"/>
            <a:ext cx="343364" cy="369332"/>
          </a:xfrm>
          <a:prstGeom prst="rect">
            <a:avLst/>
          </a:prstGeom>
          <a:noFill/>
        </p:spPr>
        <p:txBody>
          <a:bodyPr wrap="none" rtlCol="0">
            <a:spAutoFit/>
          </a:bodyPr>
          <a:lstStyle/>
          <a:p>
            <a:r>
              <a:rPr lang="en-US" dirty="0"/>
              <a:t>…</a:t>
            </a:r>
          </a:p>
        </p:txBody>
      </p:sp>
      <p:cxnSp>
        <p:nvCxnSpPr>
          <p:cNvPr id="462" name="Straight Connector 461"/>
          <p:cNvCxnSpPr/>
          <p:nvPr/>
        </p:nvCxnSpPr>
        <p:spPr>
          <a:xfrm>
            <a:off x="13309325" y="10998729"/>
            <a:ext cx="3392905" cy="0"/>
          </a:xfrm>
          <a:prstGeom prst="line">
            <a:avLst/>
          </a:prstGeom>
        </p:spPr>
        <p:style>
          <a:lnRef idx="1">
            <a:schemeClr val="accent1"/>
          </a:lnRef>
          <a:fillRef idx="0">
            <a:schemeClr val="accent1"/>
          </a:fillRef>
          <a:effectRef idx="0">
            <a:schemeClr val="accent1"/>
          </a:effectRef>
          <a:fontRef idx="minor">
            <a:schemeClr val="tx1"/>
          </a:fontRef>
        </p:style>
      </p:cxnSp>
      <p:sp>
        <p:nvSpPr>
          <p:cNvPr id="463" name="Rectangle 462"/>
          <p:cNvSpPr/>
          <p:nvPr/>
        </p:nvSpPr>
        <p:spPr>
          <a:xfrm>
            <a:off x="13989190" y="10711630"/>
            <a:ext cx="1224116" cy="2802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TextBox 463"/>
          <p:cNvSpPr txBox="1"/>
          <p:nvPr/>
        </p:nvSpPr>
        <p:spPr>
          <a:xfrm>
            <a:off x="13352277" y="10694892"/>
            <a:ext cx="599844" cy="307777"/>
          </a:xfrm>
          <a:prstGeom prst="rect">
            <a:avLst/>
          </a:prstGeom>
          <a:noFill/>
        </p:spPr>
        <p:txBody>
          <a:bodyPr wrap="none" rtlCol="0">
            <a:spAutoFit/>
          </a:bodyPr>
          <a:lstStyle/>
          <a:p>
            <a:r>
              <a:rPr lang="en-US" sz="1400" dirty="0"/>
              <a:t>GID-</a:t>
            </a:r>
            <a:r>
              <a:rPr lang="en-US" sz="1400" i="1" dirty="0"/>
              <a:t>5</a:t>
            </a:r>
          </a:p>
        </p:txBody>
      </p:sp>
      <p:sp>
        <p:nvSpPr>
          <p:cNvPr id="465" name="TextBox 464"/>
          <p:cNvSpPr txBox="1"/>
          <p:nvPr/>
        </p:nvSpPr>
        <p:spPr>
          <a:xfrm rot="5400000">
            <a:off x="14234292" y="11059051"/>
            <a:ext cx="343364" cy="369332"/>
          </a:xfrm>
          <a:prstGeom prst="rect">
            <a:avLst/>
          </a:prstGeom>
          <a:noFill/>
        </p:spPr>
        <p:txBody>
          <a:bodyPr wrap="none" rtlCol="0">
            <a:spAutoFit/>
          </a:bodyPr>
          <a:lstStyle/>
          <a:p>
            <a:r>
              <a:rPr lang="en-US" dirty="0"/>
              <a:t>…</a:t>
            </a:r>
          </a:p>
        </p:txBody>
      </p:sp>
      <p:cxnSp>
        <p:nvCxnSpPr>
          <p:cNvPr id="466" name="Straight Connector 465"/>
          <p:cNvCxnSpPr/>
          <p:nvPr/>
        </p:nvCxnSpPr>
        <p:spPr>
          <a:xfrm>
            <a:off x="15210679" y="8831396"/>
            <a:ext cx="0" cy="2655515"/>
          </a:xfrm>
          <a:prstGeom prst="line">
            <a:avLst/>
          </a:prstGeom>
        </p:spPr>
        <p:style>
          <a:lnRef idx="1">
            <a:schemeClr val="accent1"/>
          </a:lnRef>
          <a:fillRef idx="0">
            <a:schemeClr val="accent1"/>
          </a:fillRef>
          <a:effectRef idx="0">
            <a:schemeClr val="accent1"/>
          </a:effectRef>
          <a:fontRef idx="minor">
            <a:schemeClr val="tx1"/>
          </a:fontRef>
        </p:style>
      </p:cxnSp>
      <p:grpSp>
        <p:nvGrpSpPr>
          <p:cNvPr id="467" name="Group 466"/>
          <p:cNvGrpSpPr/>
          <p:nvPr/>
        </p:nvGrpSpPr>
        <p:grpSpPr>
          <a:xfrm>
            <a:off x="15530370" y="9531530"/>
            <a:ext cx="773828" cy="1968359"/>
            <a:chOff x="7844752" y="13219451"/>
            <a:chExt cx="773828" cy="1734169"/>
          </a:xfrm>
        </p:grpSpPr>
        <p:cxnSp>
          <p:nvCxnSpPr>
            <p:cNvPr id="468" name="Straight Connector 467"/>
            <p:cNvCxnSpPr/>
            <p:nvPr/>
          </p:nvCxnSpPr>
          <p:spPr>
            <a:xfrm>
              <a:off x="7844752" y="13219451"/>
              <a:ext cx="0" cy="1734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a:off x="8147493" y="13225404"/>
              <a:ext cx="0" cy="1722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8618580" y="13225403"/>
              <a:ext cx="0" cy="1714478"/>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71" name="Straight Connector 470"/>
          <p:cNvCxnSpPr/>
          <p:nvPr/>
        </p:nvCxnSpPr>
        <p:spPr>
          <a:xfrm>
            <a:off x="14714960" y="8845152"/>
            <a:ext cx="0" cy="2649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a:off x="13985320" y="8854973"/>
            <a:ext cx="0" cy="2649499"/>
          </a:xfrm>
          <a:prstGeom prst="line">
            <a:avLst/>
          </a:prstGeom>
        </p:spPr>
        <p:style>
          <a:lnRef idx="1">
            <a:schemeClr val="accent1"/>
          </a:lnRef>
          <a:fillRef idx="0">
            <a:schemeClr val="accent1"/>
          </a:fillRef>
          <a:effectRef idx="0">
            <a:schemeClr val="accent1"/>
          </a:effectRef>
          <a:fontRef idx="minor">
            <a:schemeClr val="tx1"/>
          </a:fontRef>
        </p:style>
      </p:cxnSp>
      <p:sp>
        <p:nvSpPr>
          <p:cNvPr id="473" name="TextBox 472"/>
          <p:cNvSpPr txBox="1"/>
          <p:nvPr/>
        </p:nvSpPr>
        <p:spPr>
          <a:xfrm>
            <a:off x="15144481" y="8818012"/>
            <a:ext cx="1614545" cy="230832"/>
          </a:xfrm>
          <a:prstGeom prst="rect">
            <a:avLst/>
          </a:prstGeom>
          <a:noFill/>
        </p:spPr>
        <p:txBody>
          <a:bodyPr wrap="none" rtlCol="0">
            <a:spAutoFit/>
          </a:bodyPr>
          <a:lstStyle/>
          <a:p>
            <a:pPr algn="ctr"/>
            <a:r>
              <a:rPr lang="en-US" sz="900" dirty="0"/>
              <a:t>Predicted/Matched genotypes</a:t>
            </a:r>
          </a:p>
        </p:txBody>
      </p:sp>
      <p:sp>
        <p:nvSpPr>
          <p:cNvPr id="474" name="TextBox 473"/>
          <p:cNvSpPr txBox="1"/>
          <p:nvPr/>
        </p:nvSpPr>
        <p:spPr>
          <a:xfrm>
            <a:off x="11254916" y="3601554"/>
            <a:ext cx="364202" cy="261610"/>
          </a:xfrm>
          <a:prstGeom prst="rect">
            <a:avLst/>
          </a:prstGeom>
          <a:noFill/>
        </p:spPr>
        <p:txBody>
          <a:bodyPr wrap="none" rtlCol="0">
            <a:spAutoFit/>
          </a:bodyPr>
          <a:lstStyle/>
          <a:p>
            <a:r>
              <a:rPr lang="en-US" sz="1100" dirty="0"/>
              <a:t>0.1</a:t>
            </a:r>
          </a:p>
        </p:txBody>
      </p:sp>
      <p:sp>
        <p:nvSpPr>
          <p:cNvPr id="475" name="TextBox 474"/>
          <p:cNvSpPr txBox="1"/>
          <p:nvPr/>
        </p:nvSpPr>
        <p:spPr>
          <a:xfrm>
            <a:off x="11254916" y="3869860"/>
            <a:ext cx="364202" cy="261610"/>
          </a:xfrm>
          <a:prstGeom prst="rect">
            <a:avLst/>
          </a:prstGeom>
          <a:noFill/>
        </p:spPr>
        <p:txBody>
          <a:bodyPr wrap="none" rtlCol="0">
            <a:spAutoFit/>
          </a:bodyPr>
          <a:lstStyle/>
          <a:p>
            <a:r>
              <a:rPr lang="en-US" sz="1100" dirty="0"/>
              <a:t>0.5</a:t>
            </a:r>
          </a:p>
        </p:txBody>
      </p:sp>
      <p:sp>
        <p:nvSpPr>
          <p:cNvPr id="476" name="TextBox 475"/>
          <p:cNvSpPr txBox="1"/>
          <p:nvPr/>
        </p:nvSpPr>
        <p:spPr>
          <a:xfrm>
            <a:off x="11211635" y="4569611"/>
            <a:ext cx="407484" cy="261610"/>
          </a:xfrm>
          <a:prstGeom prst="rect">
            <a:avLst/>
          </a:prstGeom>
          <a:noFill/>
        </p:spPr>
        <p:txBody>
          <a:bodyPr wrap="none" rtlCol="0">
            <a:spAutoFit/>
          </a:bodyPr>
          <a:lstStyle/>
          <a:p>
            <a:r>
              <a:rPr lang="en-US" sz="1100" dirty="0"/>
              <a:t>-0.2</a:t>
            </a:r>
          </a:p>
        </p:txBody>
      </p:sp>
      <p:sp>
        <p:nvSpPr>
          <p:cNvPr id="477" name="TextBox 476"/>
          <p:cNvSpPr txBox="1"/>
          <p:nvPr/>
        </p:nvSpPr>
        <p:spPr>
          <a:xfrm>
            <a:off x="11555063" y="3592974"/>
            <a:ext cx="407484" cy="261610"/>
          </a:xfrm>
          <a:prstGeom prst="rect">
            <a:avLst/>
          </a:prstGeom>
          <a:noFill/>
        </p:spPr>
        <p:txBody>
          <a:bodyPr wrap="none" rtlCol="0">
            <a:spAutoFit/>
          </a:bodyPr>
          <a:lstStyle/>
          <a:p>
            <a:r>
              <a:rPr lang="en-US" sz="1100" dirty="0"/>
              <a:t>-2.7</a:t>
            </a:r>
          </a:p>
        </p:txBody>
      </p:sp>
      <p:sp>
        <p:nvSpPr>
          <p:cNvPr id="478" name="TextBox 477"/>
          <p:cNvSpPr txBox="1"/>
          <p:nvPr/>
        </p:nvSpPr>
        <p:spPr>
          <a:xfrm>
            <a:off x="11598344" y="3861279"/>
            <a:ext cx="364202" cy="261610"/>
          </a:xfrm>
          <a:prstGeom prst="rect">
            <a:avLst/>
          </a:prstGeom>
          <a:noFill/>
        </p:spPr>
        <p:txBody>
          <a:bodyPr wrap="none" rtlCol="0">
            <a:spAutoFit/>
          </a:bodyPr>
          <a:lstStyle/>
          <a:p>
            <a:r>
              <a:rPr lang="en-US" sz="1100" dirty="0"/>
              <a:t>8.6</a:t>
            </a:r>
          </a:p>
        </p:txBody>
      </p:sp>
      <p:sp>
        <p:nvSpPr>
          <p:cNvPr id="479" name="TextBox 478"/>
          <p:cNvSpPr txBox="1"/>
          <p:nvPr/>
        </p:nvSpPr>
        <p:spPr>
          <a:xfrm>
            <a:off x="11598344" y="4561030"/>
            <a:ext cx="364202" cy="261610"/>
          </a:xfrm>
          <a:prstGeom prst="rect">
            <a:avLst/>
          </a:prstGeom>
          <a:noFill/>
        </p:spPr>
        <p:txBody>
          <a:bodyPr wrap="none" rtlCol="0">
            <a:spAutoFit/>
          </a:bodyPr>
          <a:lstStyle/>
          <a:p>
            <a:r>
              <a:rPr lang="en-US" sz="1100" dirty="0"/>
              <a:t>5.4</a:t>
            </a:r>
          </a:p>
        </p:txBody>
      </p:sp>
      <p:sp>
        <p:nvSpPr>
          <p:cNvPr id="480" name="TextBox 479"/>
          <p:cNvSpPr txBox="1"/>
          <p:nvPr/>
        </p:nvSpPr>
        <p:spPr>
          <a:xfrm>
            <a:off x="12334592" y="3590826"/>
            <a:ext cx="436338" cy="261610"/>
          </a:xfrm>
          <a:prstGeom prst="rect">
            <a:avLst/>
          </a:prstGeom>
          <a:noFill/>
        </p:spPr>
        <p:txBody>
          <a:bodyPr wrap="none" rtlCol="0">
            <a:spAutoFit/>
          </a:bodyPr>
          <a:lstStyle/>
          <a:p>
            <a:r>
              <a:rPr lang="en-US" sz="1100" dirty="0"/>
              <a:t>90.3</a:t>
            </a:r>
          </a:p>
        </p:txBody>
      </p:sp>
      <p:sp>
        <p:nvSpPr>
          <p:cNvPr id="481" name="TextBox 480"/>
          <p:cNvSpPr txBox="1"/>
          <p:nvPr/>
        </p:nvSpPr>
        <p:spPr>
          <a:xfrm>
            <a:off x="12334592" y="3859132"/>
            <a:ext cx="436338" cy="261610"/>
          </a:xfrm>
          <a:prstGeom prst="rect">
            <a:avLst/>
          </a:prstGeom>
          <a:noFill/>
        </p:spPr>
        <p:txBody>
          <a:bodyPr wrap="none" rtlCol="0">
            <a:spAutoFit/>
          </a:bodyPr>
          <a:lstStyle/>
          <a:p>
            <a:r>
              <a:rPr lang="en-US" sz="1100" dirty="0"/>
              <a:t>63.5</a:t>
            </a:r>
          </a:p>
        </p:txBody>
      </p:sp>
      <p:sp>
        <p:nvSpPr>
          <p:cNvPr id="482" name="TextBox 481"/>
          <p:cNvSpPr txBox="1"/>
          <p:nvPr/>
        </p:nvSpPr>
        <p:spPr>
          <a:xfrm>
            <a:off x="12334592" y="4558883"/>
            <a:ext cx="436338" cy="261610"/>
          </a:xfrm>
          <a:prstGeom prst="rect">
            <a:avLst/>
          </a:prstGeom>
          <a:noFill/>
        </p:spPr>
        <p:txBody>
          <a:bodyPr wrap="none" rtlCol="0">
            <a:spAutoFit/>
          </a:bodyPr>
          <a:lstStyle/>
          <a:p>
            <a:r>
              <a:rPr lang="en-US" sz="1100" dirty="0"/>
              <a:t>50.3</a:t>
            </a:r>
          </a:p>
        </p:txBody>
      </p:sp>
      <p:sp>
        <p:nvSpPr>
          <p:cNvPr id="483" name="TextBox 482"/>
          <p:cNvSpPr txBox="1"/>
          <p:nvPr/>
        </p:nvSpPr>
        <p:spPr>
          <a:xfrm>
            <a:off x="16646581" y="3556246"/>
            <a:ext cx="256802" cy="261610"/>
          </a:xfrm>
          <a:prstGeom prst="rect">
            <a:avLst/>
          </a:prstGeom>
          <a:noFill/>
        </p:spPr>
        <p:txBody>
          <a:bodyPr wrap="none" rtlCol="0">
            <a:spAutoFit/>
          </a:bodyPr>
          <a:lstStyle/>
          <a:p>
            <a:r>
              <a:rPr lang="en-US" sz="1100" dirty="0"/>
              <a:t>0</a:t>
            </a:r>
          </a:p>
        </p:txBody>
      </p:sp>
      <p:sp>
        <p:nvSpPr>
          <p:cNvPr id="484" name="TextBox 483"/>
          <p:cNvSpPr txBox="1"/>
          <p:nvPr/>
        </p:nvSpPr>
        <p:spPr>
          <a:xfrm>
            <a:off x="16650697" y="3844574"/>
            <a:ext cx="256802" cy="261610"/>
          </a:xfrm>
          <a:prstGeom prst="rect">
            <a:avLst/>
          </a:prstGeom>
          <a:noFill/>
        </p:spPr>
        <p:txBody>
          <a:bodyPr wrap="none" rtlCol="0">
            <a:spAutoFit/>
          </a:bodyPr>
          <a:lstStyle/>
          <a:p>
            <a:r>
              <a:rPr lang="en-US" sz="1100" dirty="0"/>
              <a:t>2</a:t>
            </a:r>
          </a:p>
        </p:txBody>
      </p:sp>
      <p:sp>
        <p:nvSpPr>
          <p:cNvPr id="485" name="TextBox 484"/>
          <p:cNvSpPr txBox="1"/>
          <p:nvPr/>
        </p:nvSpPr>
        <p:spPr>
          <a:xfrm>
            <a:off x="16650701" y="4536550"/>
            <a:ext cx="256802" cy="261610"/>
          </a:xfrm>
          <a:prstGeom prst="rect">
            <a:avLst/>
          </a:prstGeom>
          <a:noFill/>
        </p:spPr>
        <p:txBody>
          <a:bodyPr wrap="none" rtlCol="0">
            <a:spAutoFit/>
          </a:bodyPr>
          <a:lstStyle/>
          <a:p>
            <a:r>
              <a:rPr lang="en-US" sz="1100" dirty="0"/>
              <a:t>1</a:t>
            </a:r>
          </a:p>
        </p:txBody>
      </p:sp>
      <p:sp>
        <p:nvSpPr>
          <p:cNvPr id="486" name="TextBox 485"/>
          <p:cNvSpPr txBox="1"/>
          <p:nvPr/>
        </p:nvSpPr>
        <p:spPr>
          <a:xfrm>
            <a:off x="16971977" y="3560363"/>
            <a:ext cx="256802" cy="261610"/>
          </a:xfrm>
          <a:prstGeom prst="rect">
            <a:avLst/>
          </a:prstGeom>
          <a:noFill/>
        </p:spPr>
        <p:txBody>
          <a:bodyPr wrap="none" rtlCol="0">
            <a:spAutoFit/>
          </a:bodyPr>
          <a:lstStyle/>
          <a:p>
            <a:r>
              <a:rPr lang="en-US" sz="1100" dirty="0"/>
              <a:t>1</a:t>
            </a:r>
          </a:p>
        </p:txBody>
      </p:sp>
      <p:sp>
        <p:nvSpPr>
          <p:cNvPr id="487" name="TextBox 486"/>
          <p:cNvSpPr txBox="1"/>
          <p:nvPr/>
        </p:nvSpPr>
        <p:spPr>
          <a:xfrm>
            <a:off x="16976093" y="3848690"/>
            <a:ext cx="256802" cy="261610"/>
          </a:xfrm>
          <a:prstGeom prst="rect">
            <a:avLst/>
          </a:prstGeom>
          <a:noFill/>
        </p:spPr>
        <p:txBody>
          <a:bodyPr wrap="none" rtlCol="0">
            <a:spAutoFit/>
          </a:bodyPr>
          <a:lstStyle/>
          <a:p>
            <a:r>
              <a:rPr lang="en-US" sz="1100" dirty="0"/>
              <a:t>1</a:t>
            </a:r>
          </a:p>
        </p:txBody>
      </p:sp>
      <p:sp>
        <p:nvSpPr>
          <p:cNvPr id="488" name="TextBox 487"/>
          <p:cNvSpPr txBox="1"/>
          <p:nvPr/>
        </p:nvSpPr>
        <p:spPr>
          <a:xfrm>
            <a:off x="16976097" y="4540666"/>
            <a:ext cx="256802" cy="261610"/>
          </a:xfrm>
          <a:prstGeom prst="rect">
            <a:avLst/>
          </a:prstGeom>
          <a:noFill/>
        </p:spPr>
        <p:txBody>
          <a:bodyPr wrap="none" rtlCol="0">
            <a:spAutoFit/>
          </a:bodyPr>
          <a:lstStyle/>
          <a:p>
            <a:r>
              <a:rPr lang="en-US" sz="1100" dirty="0"/>
              <a:t>2</a:t>
            </a:r>
          </a:p>
        </p:txBody>
      </p:sp>
      <p:sp>
        <p:nvSpPr>
          <p:cNvPr id="489" name="TextBox 488"/>
          <p:cNvSpPr txBox="1"/>
          <p:nvPr/>
        </p:nvSpPr>
        <p:spPr>
          <a:xfrm>
            <a:off x="17655721" y="3564480"/>
            <a:ext cx="256802" cy="261610"/>
          </a:xfrm>
          <a:prstGeom prst="rect">
            <a:avLst/>
          </a:prstGeom>
          <a:noFill/>
        </p:spPr>
        <p:txBody>
          <a:bodyPr wrap="none" rtlCol="0">
            <a:spAutoFit/>
          </a:bodyPr>
          <a:lstStyle/>
          <a:p>
            <a:r>
              <a:rPr lang="en-US" sz="1100" dirty="0"/>
              <a:t>1</a:t>
            </a:r>
          </a:p>
        </p:txBody>
      </p:sp>
      <p:sp>
        <p:nvSpPr>
          <p:cNvPr id="490" name="TextBox 489"/>
          <p:cNvSpPr txBox="1"/>
          <p:nvPr/>
        </p:nvSpPr>
        <p:spPr>
          <a:xfrm>
            <a:off x="17659837" y="3852807"/>
            <a:ext cx="256802" cy="261610"/>
          </a:xfrm>
          <a:prstGeom prst="rect">
            <a:avLst/>
          </a:prstGeom>
          <a:noFill/>
        </p:spPr>
        <p:txBody>
          <a:bodyPr wrap="none" rtlCol="0">
            <a:spAutoFit/>
          </a:bodyPr>
          <a:lstStyle/>
          <a:p>
            <a:r>
              <a:rPr lang="en-US" sz="1100" dirty="0"/>
              <a:t>0</a:t>
            </a:r>
          </a:p>
        </p:txBody>
      </p:sp>
      <p:sp>
        <p:nvSpPr>
          <p:cNvPr id="491" name="TextBox 490"/>
          <p:cNvSpPr txBox="1"/>
          <p:nvPr/>
        </p:nvSpPr>
        <p:spPr>
          <a:xfrm>
            <a:off x="17659841" y="4544783"/>
            <a:ext cx="256802" cy="261610"/>
          </a:xfrm>
          <a:prstGeom prst="rect">
            <a:avLst/>
          </a:prstGeom>
          <a:noFill/>
        </p:spPr>
        <p:txBody>
          <a:bodyPr wrap="none" rtlCol="0">
            <a:spAutoFit/>
          </a:bodyPr>
          <a:lstStyle/>
          <a:p>
            <a:r>
              <a:rPr lang="en-US" sz="1100" dirty="0"/>
              <a:t>1</a:t>
            </a:r>
          </a:p>
        </p:txBody>
      </p:sp>
      <p:sp>
        <p:nvSpPr>
          <p:cNvPr id="492" name="TextBox 491"/>
          <p:cNvSpPr txBox="1"/>
          <p:nvPr/>
        </p:nvSpPr>
        <p:spPr>
          <a:xfrm>
            <a:off x="11312581" y="7353890"/>
            <a:ext cx="256802" cy="261610"/>
          </a:xfrm>
          <a:prstGeom prst="rect">
            <a:avLst/>
          </a:prstGeom>
          <a:noFill/>
        </p:spPr>
        <p:txBody>
          <a:bodyPr wrap="none" rtlCol="0">
            <a:spAutoFit/>
          </a:bodyPr>
          <a:lstStyle/>
          <a:p>
            <a:r>
              <a:rPr lang="en-US" sz="1100" dirty="0"/>
              <a:t>1</a:t>
            </a:r>
          </a:p>
        </p:txBody>
      </p:sp>
      <p:sp>
        <p:nvSpPr>
          <p:cNvPr id="493" name="TextBox 492"/>
          <p:cNvSpPr txBox="1"/>
          <p:nvPr/>
        </p:nvSpPr>
        <p:spPr>
          <a:xfrm>
            <a:off x="11316697" y="7642216"/>
            <a:ext cx="256802" cy="261610"/>
          </a:xfrm>
          <a:prstGeom prst="rect">
            <a:avLst/>
          </a:prstGeom>
          <a:noFill/>
        </p:spPr>
        <p:txBody>
          <a:bodyPr wrap="none" rtlCol="0">
            <a:spAutoFit/>
          </a:bodyPr>
          <a:lstStyle/>
          <a:p>
            <a:r>
              <a:rPr lang="en-US" sz="1100" dirty="0"/>
              <a:t>2</a:t>
            </a:r>
          </a:p>
        </p:txBody>
      </p:sp>
      <p:sp>
        <p:nvSpPr>
          <p:cNvPr id="494" name="TextBox 493"/>
          <p:cNvSpPr txBox="1"/>
          <p:nvPr/>
        </p:nvSpPr>
        <p:spPr>
          <a:xfrm>
            <a:off x="11316701" y="8334192"/>
            <a:ext cx="256802" cy="261610"/>
          </a:xfrm>
          <a:prstGeom prst="rect">
            <a:avLst/>
          </a:prstGeom>
          <a:noFill/>
        </p:spPr>
        <p:txBody>
          <a:bodyPr wrap="none" rtlCol="0">
            <a:spAutoFit/>
          </a:bodyPr>
          <a:lstStyle/>
          <a:p>
            <a:r>
              <a:rPr lang="en-US" sz="1100" dirty="0"/>
              <a:t>0</a:t>
            </a:r>
          </a:p>
        </p:txBody>
      </p:sp>
      <p:sp>
        <p:nvSpPr>
          <p:cNvPr id="495" name="TextBox 494"/>
          <p:cNvSpPr txBox="1"/>
          <p:nvPr/>
        </p:nvSpPr>
        <p:spPr>
          <a:xfrm>
            <a:off x="11633857" y="7353890"/>
            <a:ext cx="256802" cy="261610"/>
          </a:xfrm>
          <a:prstGeom prst="rect">
            <a:avLst/>
          </a:prstGeom>
          <a:noFill/>
        </p:spPr>
        <p:txBody>
          <a:bodyPr wrap="none" rtlCol="0">
            <a:spAutoFit/>
          </a:bodyPr>
          <a:lstStyle/>
          <a:p>
            <a:r>
              <a:rPr lang="en-US" sz="1100" dirty="0"/>
              <a:t>0</a:t>
            </a:r>
          </a:p>
        </p:txBody>
      </p:sp>
      <p:sp>
        <p:nvSpPr>
          <p:cNvPr id="496" name="TextBox 495"/>
          <p:cNvSpPr txBox="1"/>
          <p:nvPr/>
        </p:nvSpPr>
        <p:spPr>
          <a:xfrm>
            <a:off x="11637973" y="7642218"/>
            <a:ext cx="256802" cy="261610"/>
          </a:xfrm>
          <a:prstGeom prst="rect">
            <a:avLst/>
          </a:prstGeom>
          <a:noFill/>
        </p:spPr>
        <p:txBody>
          <a:bodyPr wrap="none" rtlCol="0">
            <a:spAutoFit/>
          </a:bodyPr>
          <a:lstStyle/>
          <a:p>
            <a:r>
              <a:rPr lang="en-US" sz="1100" dirty="0"/>
              <a:t>2</a:t>
            </a:r>
          </a:p>
        </p:txBody>
      </p:sp>
      <p:sp>
        <p:nvSpPr>
          <p:cNvPr id="497" name="TextBox 496"/>
          <p:cNvSpPr txBox="1"/>
          <p:nvPr/>
        </p:nvSpPr>
        <p:spPr>
          <a:xfrm>
            <a:off x="11637977" y="8334194"/>
            <a:ext cx="256802" cy="261610"/>
          </a:xfrm>
          <a:prstGeom prst="rect">
            <a:avLst/>
          </a:prstGeom>
          <a:noFill/>
        </p:spPr>
        <p:txBody>
          <a:bodyPr wrap="none" rtlCol="0">
            <a:spAutoFit/>
          </a:bodyPr>
          <a:lstStyle/>
          <a:p>
            <a:r>
              <a:rPr lang="en-US" sz="1100" dirty="0"/>
              <a:t>1</a:t>
            </a:r>
          </a:p>
        </p:txBody>
      </p:sp>
      <p:sp>
        <p:nvSpPr>
          <p:cNvPr id="498" name="TextBox 497"/>
          <p:cNvSpPr txBox="1"/>
          <p:nvPr/>
        </p:nvSpPr>
        <p:spPr>
          <a:xfrm>
            <a:off x="12552377" y="7358008"/>
            <a:ext cx="256802" cy="261610"/>
          </a:xfrm>
          <a:prstGeom prst="rect">
            <a:avLst/>
          </a:prstGeom>
          <a:noFill/>
        </p:spPr>
        <p:txBody>
          <a:bodyPr wrap="none" rtlCol="0">
            <a:spAutoFit/>
          </a:bodyPr>
          <a:lstStyle/>
          <a:p>
            <a:r>
              <a:rPr lang="en-US" sz="1100" dirty="0"/>
              <a:t>2</a:t>
            </a:r>
          </a:p>
        </p:txBody>
      </p:sp>
      <p:sp>
        <p:nvSpPr>
          <p:cNvPr id="499" name="TextBox 498"/>
          <p:cNvSpPr txBox="1"/>
          <p:nvPr/>
        </p:nvSpPr>
        <p:spPr>
          <a:xfrm>
            <a:off x="12556493" y="7646335"/>
            <a:ext cx="256802" cy="261610"/>
          </a:xfrm>
          <a:prstGeom prst="rect">
            <a:avLst/>
          </a:prstGeom>
          <a:noFill/>
        </p:spPr>
        <p:txBody>
          <a:bodyPr wrap="none" rtlCol="0">
            <a:spAutoFit/>
          </a:bodyPr>
          <a:lstStyle/>
          <a:p>
            <a:r>
              <a:rPr lang="en-US" sz="1100" dirty="0"/>
              <a:t>1</a:t>
            </a:r>
          </a:p>
        </p:txBody>
      </p:sp>
      <p:sp>
        <p:nvSpPr>
          <p:cNvPr id="500" name="TextBox 499"/>
          <p:cNvSpPr txBox="1"/>
          <p:nvPr/>
        </p:nvSpPr>
        <p:spPr>
          <a:xfrm>
            <a:off x="12556496" y="8338311"/>
            <a:ext cx="256802" cy="261610"/>
          </a:xfrm>
          <a:prstGeom prst="rect">
            <a:avLst/>
          </a:prstGeom>
          <a:noFill/>
        </p:spPr>
        <p:txBody>
          <a:bodyPr wrap="none" rtlCol="0">
            <a:spAutoFit/>
          </a:bodyPr>
          <a:lstStyle/>
          <a:p>
            <a:r>
              <a:rPr lang="en-US" sz="1100" dirty="0"/>
              <a:t>1</a:t>
            </a:r>
          </a:p>
        </p:txBody>
      </p:sp>
      <p:sp>
        <p:nvSpPr>
          <p:cNvPr id="501" name="TextBox 500"/>
          <p:cNvSpPr txBox="1"/>
          <p:nvPr/>
        </p:nvSpPr>
        <p:spPr>
          <a:xfrm>
            <a:off x="15190415" y="9549154"/>
            <a:ext cx="383438" cy="261610"/>
          </a:xfrm>
          <a:prstGeom prst="rect">
            <a:avLst/>
          </a:prstGeom>
          <a:noFill/>
        </p:spPr>
        <p:txBody>
          <a:bodyPr wrap="none" rtlCol="0">
            <a:spAutoFit/>
          </a:bodyPr>
          <a:lstStyle/>
          <a:p>
            <a:r>
              <a:rPr lang="en-US" sz="1100" dirty="0"/>
              <a:t>0/0</a:t>
            </a:r>
          </a:p>
        </p:txBody>
      </p:sp>
      <p:sp>
        <p:nvSpPr>
          <p:cNvPr id="502" name="TextBox 501"/>
          <p:cNvSpPr txBox="1"/>
          <p:nvPr/>
        </p:nvSpPr>
        <p:spPr>
          <a:xfrm>
            <a:off x="15504309" y="9553271"/>
            <a:ext cx="383438" cy="261610"/>
          </a:xfrm>
          <a:prstGeom prst="rect">
            <a:avLst/>
          </a:prstGeom>
          <a:noFill/>
        </p:spPr>
        <p:txBody>
          <a:bodyPr wrap="none" rtlCol="0">
            <a:spAutoFit/>
          </a:bodyPr>
          <a:lstStyle/>
          <a:p>
            <a:r>
              <a:rPr lang="en-US" sz="1100" dirty="0"/>
              <a:t>1/1</a:t>
            </a:r>
          </a:p>
        </p:txBody>
      </p:sp>
      <p:sp>
        <p:nvSpPr>
          <p:cNvPr id="503" name="TextBox 502"/>
          <p:cNvSpPr txBox="1"/>
          <p:nvPr/>
        </p:nvSpPr>
        <p:spPr>
          <a:xfrm>
            <a:off x="16320327" y="9557388"/>
            <a:ext cx="383438" cy="261610"/>
          </a:xfrm>
          <a:prstGeom prst="rect">
            <a:avLst/>
          </a:prstGeom>
          <a:noFill/>
        </p:spPr>
        <p:txBody>
          <a:bodyPr wrap="none" rtlCol="0">
            <a:spAutoFit/>
          </a:bodyPr>
          <a:lstStyle/>
          <a:p>
            <a:r>
              <a:rPr lang="en-US" sz="1100" dirty="0"/>
              <a:t>1/1</a:t>
            </a:r>
          </a:p>
        </p:txBody>
      </p:sp>
      <p:sp>
        <p:nvSpPr>
          <p:cNvPr id="504" name="TextBox 503"/>
          <p:cNvSpPr txBox="1"/>
          <p:nvPr/>
        </p:nvSpPr>
        <p:spPr>
          <a:xfrm>
            <a:off x="15190415" y="9850182"/>
            <a:ext cx="383438" cy="261610"/>
          </a:xfrm>
          <a:prstGeom prst="rect">
            <a:avLst/>
          </a:prstGeom>
          <a:noFill/>
        </p:spPr>
        <p:txBody>
          <a:bodyPr wrap="none" rtlCol="0">
            <a:spAutoFit/>
          </a:bodyPr>
          <a:lstStyle/>
          <a:p>
            <a:r>
              <a:rPr lang="en-US" sz="1100" dirty="0"/>
              <a:t>2/2</a:t>
            </a:r>
          </a:p>
        </p:txBody>
      </p:sp>
      <p:sp>
        <p:nvSpPr>
          <p:cNvPr id="505" name="TextBox 504"/>
          <p:cNvSpPr txBox="1"/>
          <p:nvPr/>
        </p:nvSpPr>
        <p:spPr>
          <a:xfrm>
            <a:off x="15504309" y="9854298"/>
            <a:ext cx="383438" cy="261610"/>
          </a:xfrm>
          <a:prstGeom prst="rect">
            <a:avLst/>
          </a:prstGeom>
          <a:noFill/>
        </p:spPr>
        <p:txBody>
          <a:bodyPr wrap="none" rtlCol="0">
            <a:spAutoFit/>
          </a:bodyPr>
          <a:lstStyle/>
          <a:p>
            <a:r>
              <a:rPr lang="en-US" sz="1100" dirty="0"/>
              <a:t>1/1</a:t>
            </a:r>
          </a:p>
        </p:txBody>
      </p:sp>
      <p:sp>
        <p:nvSpPr>
          <p:cNvPr id="506" name="TextBox 505"/>
          <p:cNvSpPr txBox="1"/>
          <p:nvPr/>
        </p:nvSpPr>
        <p:spPr>
          <a:xfrm>
            <a:off x="16320327" y="9858415"/>
            <a:ext cx="383438" cy="261610"/>
          </a:xfrm>
          <a:prstGeom prst="rect">
            <a:avLst/>
          </a:prstGeom>
          <a:noFill/>
        </p:spPr>
        <p:txBody>
          <a:bodyPr wrap="none" rtlCol="0">
            <a:spAutoFit/>
          </a:bodyPr>
          <a:lstStyle/>
          <a:p>
            <a:r>
              <a:rPr lang="en-US" sz="1100" dirty="0"/>
              <a:t>0/0</a:t>
            </a:r>
          </a:p>
        </p:txBody>
      </p:sp>
      <p:sp>
        <p:nvSpPr>
          <p:cNvPr id="507" name="TextBox 506"/>
          <p:cNvSpPr txBox="1"/>
          <p:nvPr/>
        </p:nvSpPr>
        <p:spPr>
          <a:xfrm>
            <a:off x="15190415" y="10104182"/>
            <a:ext cx="383438" cy="261610"/>
          </a:xfrm>
          <a:prstGeom prst="rect">
            <a:avLst/>
          </a:prstGeom>
          <a:noFill/>
        </p:spPr>
        <p:txBody>
          <a:bodyPr wrap="none" rtlCol="0">
            <a:spAutoFit/>
          </a:bodyPr>
          <a:lstStyle/>
          <a:p>
            <a:r>
              <a:rPr lang="en-US" sz="1100" dirty="0"/>
              <a:t>1/0</a:t>
            </a:r>
          </a:p>
        </p:txBody>
      </p:sp>
      <p:sp>
        <p:nvSpPr>
          <p:cNvPr id="508" name="TextBox 507"/>
          <p:cNvSpPr txBox="1"/>
          <p:nvPr/>
        </p:nvSpPr>
        <p:spPr>
          <a:xfrm>
            <a:off x="15504309" y="10108298"/>
            <a:ext cx="383438" cy="261610"/>
          </a:xfrm>
          <a:prstGeom prst="rect">
            <a:avLst/>
          </a:prstGeom>
          <a:noFill/>
        </p:spPr>
        <p:txBody>
          <a:bodyPr wrap="none" rtlCol="0">
            <a:spAutoFit/>
          </a:bodyPr>
          <a:lstStyle/>
          <a:p>
            <a:r>
              <a:rPr lang="en-US" sz="1100" dirty="0"/>
              <a:t>1/0</a:t>
            </a:r>
          </a:p>
        </p:txBody>
      </p:sp>
      <p:sp>
        <p:nvSpPr>
          <p:cNvPr id="509" name="TextBox 508"/>
          <p:cNvSpPr txBox="1"/>
          <p:nvPr/>
        </p:nvSpPr>
        <p:spPr>
          <a:xfrm>
            <a:off x="16320327" y="10112415"/>
            <a:ext cx="383438" cy="261610"/>
          </a:xfrm>
          <a:prstGeom prst="rect">
            <a:avLst/>
          </a:prstGeom>
          <a:noFill/>
        </p:spPr>
        <p:txBody>
          <a:bodyPr wrap="none" rtlCol="0">
            <a:spAutoFit/>
          </a:bodyPr>
          <a:lstStyle/>
          <a:p>
            <a:r>
              <a:rPr lang="en-US" sz="1100" dirty="0"/>
              <a:t>0/2</a:t>
            </a:r>
          </a:p>
        </p:txBody>
      </p:sp>
      <p:sp>
        <p:nvSpPr>
          <p:cNvPr id="510" name="TextBox 509"/>
          <p:cNvSpPr txBox="1"/>
          <p:nvPr/>
        </p:nvSpPr>
        <p:spPr>
          <a:xfrm>
            <a:off x="15190415" y="10408982"/>
            <a:ext cx="383438" cy="261610"/>
          </a:xfrm>
          <a:prstGeom prst="rect">
            <a:avLst/>
          </a:prstGeom>
          <a:noFill/>
        </p:spPr>
        <p:txBody>
          <a:bodyPr wrap="none" rtlCol="0">
            <a:spAutoFit/>
          </a:bodyPr>
          <a:lstStyle/>
          <a:p>
            <a:r>
              <a:rPr lang="en-US" sz="1100" dirty="0"/>
              <a:t>2/2</a:t>
            </a:r>
          </a:p>
        </p:txBody>
      </p:sp>
      <p:sp>
        <p:nvSpPr>
          <p:cNvPr id="511" name="TextBox 510"/>
          <p:cNvSpPr txBox="1"/>
          <p:nvPr/>
        </p:nvSpPr>
        <p:spPr>
          <a:xfrm>
            <a:off x="15504309" y="10413098"/>
            <a:ext cx="383438" cy="261610"/>
          </a:xfrm>
          <a:prstGeom prst="rect">
            <a:avLst/>
          </a:prstGeom>
          <a:noFill/>
        </p:spPr>
        <p:txBody>
          <a:bodyPr wrap="none" rtlCol="0">
            <a:spAutoFit/>
          </a:bodyPr>
          <a:lstStyle/>
          <a:p>
            <a:r>
              <a:rPr lang="en-US" sz="1100" dirty="0"/>
              <a:t>0/0</a:t>
            </a:r>
          </a:p>
        </p:txBody>
      </p:sp>
      <p:sp>
        <p:nvSpPr>
          <p:cNvPr id="512" name="TextBox 511"/>
          <p:cNvSpPr txBox="1"/>
          <p:nvPr/>
        </p:nvSpPr>
        <p:spPr>
          <a:xfrm>
            <a:off x="16320327" y="10417215"/>
            <a:ext cx="383438" cy="261610"/>
          </a:xfrm>
          <a:prstGeom prst="rect">
            <a:avLst/>
          </a:prstGeom>
          <a:noFill/>
        </p:spPr>
        <p:txBody>
          <a:bodyPr wrap="none" rtlCol="0">
            <a:spAutoFit/>
          </a:bodyPr>
          <a:lstStyle/>
          <a:p>
            <a:r>
              <a:rPr lang="en-US" sz="1100" dirty="0"/>
              <a:t>1/1</a:t>
            </a:r>
          </a:p>
        </p:txBody>
      </p:sp>
      <p:sp>
        <p:nvSpPr>
          <p:cNvPr id="513" name="TextBox 512"/>
          <p:cNvSpPr txBox="1"/>
          <p:nvPr/>
        </p:nvSpPr>
        <p:spPr>
          <a:xfrm>
            <a:off x="15190415" y="10726482"/>
            <a:ext cx="383438" cy="261610"/>
          </a:xfrm>
          <a:prstGeom prst="rect">
            <a:avLst/>
          </a:prstGeom>
          <a:noFill/>
        </p:spPr>
        <p:txBody>
          <a:bodyPr wrap="none" rtlCol="0">
            <a:spAutoFit/>
          </a:bodyPr>
          <a:lstStyle/>
          <a:p>
            <a:r>
              <a:rPr lang="en-US" sz="1100" dirty="0"/>
              <a:t>0/1</a:t>
            </a:r>
          </a:p>
        </p:txBody>
      </p:sp>
      <p:sp>
        <p:nvSpPr>
          <p:cNvPr id="514" name="TextBox 513"/>
          <p:cNvSpPr txBox="1"/>
          <p:nvPr/>
        </p:nvSpPr>
        <p:spPr>
          <a:xfrm>
            <a:off x="15504309" y="10730598"/>
            <a:ext cx="383438" cy="261610"/>
          </a:xfrm>
          <a:prstGeom prst="rect">
            <a:avLst/>
          </a:prstGeom>
          <a:noFill/>
        </p:spPr>
        <p:txBody>
          <a:bodyPr wrap="none" rtlCol="0">
            <a:spAutoFit/>
          </a:bodyPr>
          <a:lstStyle/>
          <a:p>
            <a:r>
              <a:rPr lang="en-US" sz="1100" dirty="0"/>
              <a:t>1/1</a:t>
            </a:r>
          </a:p>
        </p:txBody>
      </p:sp>
      <p:sp>
        <p:nvSpPr>
          <p:cNvPr id="515" name="TextBox 514"/>
          <p:cNvSpPr txBox="1"/>
          <p:nvPr/>
        </p:nvSpPr>
        <p:spPr>
          <a:xfrm>
            <a:off x="16320327" y="10734715"/>
            <a:ext cx="383438" cy="261610"/>
          </a:xfrm>
          <a:prstGeom prst="rect">
            <a:avLst/>
          </a:prstGeom>
          <a:noFill/>
        </p:spPr>
        <p:txBody>
          <a:bodyPr wrap="none" rtlCol="0">
            <a:spAutoFit/>
          </a:bodyPr>
          <a:lstStyle/>
          <a:p>
            <a:r>
              <a:rPr lang="en-US" sz="1100" dirty="0"/>
              <a:t>2/1</a:t>
            </a:r>
          </a:p>
        </p:txBody>
      </p:sp>
      <p:sp>
        <p:nvSpPr>
          <p:cNvPr id="516" name="TextBox 515"/>
          <p:cNvSpPr txBox="1"/>
          <p:nvPr/>
        </p:nvSpPr>
        <p:spPr>
          <a:xfrm>
            <a:off x="15891567" y="10634347"/>
            <a:ext cx="343364" cy="369332"/>
          </a:xfrm>
          <a:prstGeom prst="rect">
            <a:avLst/>
          </a:prstGeom>
          <a:noFill/>
        </p:spPr>
        <p:txBody>
          <a:bodyPr wrap="none" rtlCol="0">
            <a:spAutoFit/>
          </a:bodyPr>
          <a:lstStyle/>
          <a:p>
            <a:r>
              <a:rPr lang="en-US" dirty="0"/>
              <a:t>…</a:t>
            </a:r>
          </a:p>
        </p:txBody>
      </p:sp>
      <p:sp>
        <p:nvSpPr>
          <p:cNvPr id="517" name="TextBox 516"/>
          <p:cNvSpPr txBox="1"/>
          <p:nvPr/>
        </p:nvSpPr>
        <p:spPr>
          <a:xfrm rot="5400000">
            <a:off x="12563327" y="7916504"/>
            <a:ext cx="343364" cy="369332"/>
          </a:xfrm>
          <a:prstGeom prst="rect">
            <a:avLst/>
          </a:prstGeom>
          <a:noFill/>
        </p:spPr>
        <p:txBody>
          <a:bodyPr wrap="none" rtlCol="0">
            <a:spAutoFit/>
          </a:bodyPr>
          <a:lstStyle/>
          <a:p>
            <a:r>
              <a:rPr lang="en-US" dirty="0"/>
              <a:t>…</a:t>
            </a:r>
          </a:p>
        </p:txBody>
      </p:sp>
      <p:sp>
        <p:nvSpPr>
          <p:cNvPr id="518" name="TextBox 517"/>
          <p:cNvSpPr txBox="1"/>
          <p:nvPr/>
        </p:nvSpPr>
        <p:spPr>
          <a:xfrm rot="5400000">
            <a:off x="11648927" y="7941556"/>
            <a:ext cx="343364" cy="369332"/>
          </a:xfrm>
          <a:prstGeom prst="rect">
            <a:avLst/>
          </a:prstGeom>
          <a:noFill/>
        </p:spPr>
        <p:txBody>
          <a:bodyPr wrap="none" rtlCol="0">
            <a:spAutoFit/>
          </a:bodyPr>
          <a:lstStyle/>
          <a:p>
            <a:r>
              <a:rPr lang="en-US" dirty="0"/>
              <a:t>…</a:t>
            </a:r>
          </a:p>
        </p:txBody>
      </p:sp>
      <p:sp>
        <p:nvSpPr>
          <p:cNvPr id="519" name="TextBox 518"/>
          <p:cNvSpPr txBox="1"/>
          <p:nvPr/>
        </p:nvSpPr>
        <p:spPr>
          <a:xfrm rot="5400000">
            <a:off x="11335775" y="7929031"/>
            <a:ext cx="343364" cy="369332"/>
          </a:xfrm>
          <a:prstGeom prst="rect">
            <a:avLst/>
          </a:prstGeom>
          <a:noFill/>
        </p:spPr>
        <p:txBody>
          <a:bodyPr wrap="none" rtlCol="0">
            <a:spAutoFit/>
          </a:bodyPr>
          <a:lstStyle/>
          <a:p>
            <a:r>
              <a:rPr lang="en-US" dirty="0"/>
              <a:t>…</a:t>
            </a:r>
          </a:p>
        </p:txBody>
      </p:sp>
      <p:sp>
        <p:nvSpPr>
          <p:cNvPr id="520" name="TextBox 519"/>
          <p:cNvSpPr txBox="1"/>
          <p:nvPr/>
        </p:nvSpPr>
        <p:spPr>
          <a:xfrm rot="5400000">
            <a:off x="11653883" y="4178128"/>
            <a:ext cx="343364" cy="369332"/>
          </a:xfrm>
          <a:prstGeom prst="rect">
            <a:avLst/>
          </a:prstGeom>
          <a:noFill/>
        </p:spPr>
        <p:txBody>
          <a:bodyPr wrap="none" rtlCol="0">
            <a:spAutoFit/>
          </a:bodyPr>
          <a:lstStyle/>
          <a:p>
            <a:r>
              <a:rPr lang="en-US" dirty="0"/>
              <a:t>…</a:t>
            </a:r>
          </a:p>
        </p:txBody>
      </p:sp>
      <p:sp>
        <p:nvSpPr>
          <p:cNvPr id="521" name="TextBox 520"/>
          <p:cNvSpPr txBox="1"/>
          <p:nvPr/>
        </p:nvSpPr>
        <p:spPr>
          <a:xfrm rot="5400000">
            <a:off x="11325414" y="4178128"/>
            <a:ext cx="343364" cy="369332"/>
          </a:xfrm>
          <a:prstGeom prst="rect">
            <a:avLst/>
          </a:prstGeom>
          <a:noFill/>
        </p:spPr>
        <p:txBody>
          <a:bodyPr wrap="none" rtlCol="0">
            <a:spAutoFit/>
          </a:bodyPr>
          <a:lstStyle/>
          <a:p>
            <a:r>
              <a:rPr lang="en-US" dirty="0"/>
              <a:t>…</a:t>
            </a:r>
          </a:p>
        </p:txBody>
      </p:sp>
      <p:sp>
        <p:nvSpPr>
          <p:cNvPr id="522" name="TextBox 521"/>
          <p:cNvSpPr txBox="1"/>
          <p:nvPr/>
        </p:nvSpPr>
        <p:spPr>
          <a:xfrm rot="5400000">
            <a:off x="12438583" y="4178128"/>
            <a:ext cx="343364" cy="369332"/>
          </a:xfrm>
          <a:prstGeom prst="rect">
            <a:avLst/>
          </a:prstGeom>
          <a:noFill/>
        </p:spPr>
        <p:txBody>
          <a:bodyPr wrap="none" rtlCol="0">
            <a:spAutoFit/>
          </a:bodyPr>
          <a:lstStyle/>
          <a:p>
            <a:r>
              <a:rPr lang="en-US" dirty="0"/>
              <a:t>…</a:t>
            </a:r>
          </a:p>
        </p:txBody>
      </p:sp>
      <p:sp>
        <p:nvSpPr>
          <p:cNvPr id="523" name="TextBox 522"/>
          <p:cNvSpPr txBox="1"/>
          <p:nvPr/>
        </p:nvSpPr>
        <p:spPr>
          <a:xfrm rot="5400000">
            <a:off x="17676894" y="4131398"/>
            <a:ext cx="343364" cy="369332"/>
          </a:xfrm>
          <a:prstGeom prst="rect">
            <a:avLst/>
          </a:prstGeom>
          <a:noFill/>
        </p:spPr>
        <p:txBody>
          <a:bodyPr wrap="none" rtlCol="0">
            <a:spAutoFit/>
          </a:bodyPr>
          <a:lstStyle/>
          <a:p>
            <a:r>
              <a:rPr lang="en-US" dirty="0"/>
              <a:t>…</a:t>
            </a:r>
          </a:p>
        </p:txBody>
      </p:sp>
      <p:sp>
        <p:nvSpPr>
          <p:cNvPr id="524" name="TextBox 523"/>
          <p:cNvSpPr txBox="1"/>
          <p:nvPr/>
        </p:nvSpPr>
        <p:spPr>
          <a:xfrm rot="5400000">
            <a:off x="16674891" y="4131398"/>
            <a:ext cx="343364" cy="369332"/>
          </a:xfrm>
          <a:prstGeom prst="rect">
            <a:avLst/>
          </a:prstGeom>
          <a:noFill/>
        </p:spPr>
        <p:txBody>
          <a:bodyPr wrap="none" rtlCol="0">
            <a:spAutoFit/>
          </a:bodyPr>
          <a:lstStyle/>
          <a:p>
            <a:r>
              <a:rPr lang="en-US" dirty="0"/>
              <a:t>…</a:t>
            </a:r>
          </a:p>
        </p:txBody>
      </p:sp>
      <p:sp>
        <p:nvSpPr>
          <p:cNvPr id="525" name="TextBox 524"/>
          <p:cNvSpPr txBox="1"/>
          <p:nvPr/>
        </p:nvSpPr>
        <p:spPr>
          <a:xfrm rot="5400000">
            <a:off x="16983602" y="4131398"/>
            <a:ext cx="343364" cy="369332"/>
          </a:xfrm>
          <a:prstGeom prst="rect">
            <a:avLst/>
          </a:prstGeom>
          <a:noFill/>
        </p:spPr>
        <p:txBody>
          <a:bodyPr wrap="none" rtlCol="0">
            <a:spAutoFit/>
          </a:bodyPr>
          <a:lstStyle/>
          <a:p>
            <a:r>
              <a:rPr lang="en-US" dirty="0"/>
              <a:t>…</a:t>
            </a:r>
          </a:p>
        </p:txBody>
      </p:sp>
      <p:sp>
        <p:nvSpPr>
          <p:cNvPr id="526" name="TextBox 525"/>
          <p:cNvSpPr txBox="1"/>
          <p:nvPr/>
        </p:nvSpPr>
        <p:spPr>
          <a:xfrm rot="5400000">
            <a:off x="16395231" y="11059051"/>
            <a:ext cx="343364" cy="369332"/>
          </a:xfrm>
          <a:prstGeom prst="rect">
            <a:avLst/>
          </a:prstGeom>
          <a:noFill/>
        </p:spPr>
        <p:txBody>
          <a:bodyPr wrap="none" rtlCol="0">
            <a:spAutoFit/>
          </a:bodyPr>
          <a:lstStyle/>
          <a:p>
            <a:r>
              <a:rPr lang="en-US" dirty="0"/>
              <a:t>…</a:t>
            </a:r>
          </a:p>
        </p:txBody>
      </p:sp>
      <p:sp>
        <p:nvSpPr>
          <p:cNvPr id="527" name="TextBox 526"/>
          <p:cNvSpPr txBox="1"/>
          <p:nvPr/>
        </p:nvSpPr>
        <p:spPr>
          <a:xfrm rot="5400000">
            <a:off x="15588626" y="11059051"/>
            <a:ext cx="343364" cy="369332"/>
          </a:xfrm>
          <a:prstGeom prst="rect">
            <a:avLst/>
          </a:prstGeom>
          <a:noFill/>
        </p:spPr>
        <p:txBody>
          <a:bodyPr wrap="none" rtlCol="0">
            <a:spAutoFit/>
          </a:bodyPr>
          <a:lstStyle/>
          <a:p>
            <a:r>
              <a:rPr lang="en-US" dirty="0"/>
              <a:t>…</a:t>
            </a:r>
          </a:p>
        </p:txBody>
      </p:sp>
      <p:sp>
        <p:nvSpPr>
          <p:cNvPr id="528" name="TextBox 527"/>
          <p:cNvSpPr txBox="1"/>
          <p:nvPr/>
        </p:nvSpPr>
        <p:spPr>
          <a:xfrm rot="5400000">
            <a:off x="15268220" y="11059051"/>
            <a:ext cx="343364" cy="369332"/>
          </a:xfrm>
          <a:prstGeom prst="rect">
            <a:avLst/>
          </a:prstGeom>
          <a:noFill/>
        </p:spPr>
        <p:txBody>
          <a:bodyPr wrap="none" rtlCol="0">
            <a:spAutoFit/>
          </a:bodyPr>
          <a:lstStyle/>
          <a:p>
            <a:r>
              <a:rPr lang="en-US" dirty="0"/>
              <a:t>…</a:t>
            </a:r>
          </a:p>
        </p:txBody>
      </p:sp>
      <p:sp>
        <p:nvSpPr>
          <p:cNvPr id="529" name="Oval 528"/>
          <p:cNvSpPr/>
          <p:nvPr/>
        </p:nvSpPr>
        <p:spPr>
          <a:xfrm>
            <a:off x="15596574" y="2218759"/>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30" name="Oval 529"/>
          <p:cNvSpPr/>
          <p:nvPr/>
        </p:nvSpPr>
        <p:spPr>
          <a:xfrm>
            <a:off x="13784707" y="4945024"/>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US" dirty="0"/>
          </a:p>
        </p:txBody>
      </p:sp>
      <p:sp>
        <p:nvSpPr>
          <p:cNvPr id="531" name="Oval 530"/>
          <p:cNvSpPr/>
          <p:nvPr/>
        </p:nvSpPr>
        <p:spPr>
          <a:xfrm>
            <a:off x="11160039" y="5182092"/>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dirty="0"/>
          </a:p>
        </p:txBody>
      </p:sp>
      <p:sp>
        <p:nvSpPr>
          <p:cNvPr id="532" name="Oval 531"/>
          <p:cNvSpPr/>
          <p:nvPr/>
        </p:nvSpPr>
        <p:spPr>
          <a:xfrm>
            <a:off x="14292707" y="6858492"/>
            <a:ext cx="404948" cy="3918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dirty="0"/>
          </a:p>
        </p:txBody>
      </p:sp>
    </p:spTree>
    <p:extLst>
      <p:ext uri="{BB962C8B-B14F-4D97-AF65-F5344CB8AC3E}">
        <p14:creationId xmlns:p14="http://schemas.microsoft.com/office/powerpoint/2010/main" val="319399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Distribution (4)</a:t>
            </a:r>
            <a:endParaRPr lang="en-US" dirty="0"/>
          </a:p>
        </p:txBody>
      </p:sp>
      <p:cxnSp>
        <p:nvCxnSpPr>
          <p:cNvPr id="4" name="Straight Connector 3"/>
          <p:cNvCxnSpPr/>
          <p:nvPr/>
        </p:nvCxnSpPr>
        <p:spPr>
          <a:xfrm flipH="1">
            <a:off x="11769577" y="7678582"/>
            <a:ext cx="6831823" cy="575685"/>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flipH="1">
            <a:off x="13617027" y="6263936"/>
            <a:ext cx="5846548" cy="1723408"/>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3008981 w 3781586"/>
              <a:gd name="connsiteY6" fmla="*/ 1378221 h 1438196"/>
              <a:gd name="connsiteX7" fmla="*/ 3502617 w 3781586"/>
              <a:gd name="connsiteY7" fmla="*/ 1422698 h 1438196"/>
              <a:gd name="connsiteX8" fmla="*/ 3781586 w 3781586"/>
              <a:gd name="connsiteY8" fmla="*/ 1438196 h 1438196"/>
              <a:gd name="connsiteX0" fmla="*/ 0 w 4206320"/>
              <a:gd name="connsiteY0" fmla="*/ 1298711 h 1425583"/>
              <a:gd name="connsiteX1" fmla="*/ 480447 w 4206320"/>
              <a:gd name="connsiteY1" fmla="*/ 492799 h 1425583"/>
              <a:gd name="connsiteX2" fmla="*/ 1084881 w 4206320"/>
              <a:gd name="connsiteY2" fmla="*/ 27850 h 1425583"/>
              <a:gd name="connsiteX3" fmla="*/ 1720311 w 4206320"/>
              <a:gd name="connsiteY3" fmla="*/ 105342 h 1425583"/>
              <a:gd name="connsiteX4" fmla="*/ 2030278 w 4206320"/>
              <a:gd name="connsiteY4" fmla="*/ 539294 h 1425583"/>
              <a:gd name="connsiteX5" fmla="*/ 2398612 w 4206320"/>
              <a:gd name="connsiteY5" fmla="*/ 1120803 h 1425583"/>
              <a:gd name="connsiteX6" fmla="*/ 3008981 w 4206320"/>
              <a:gd name="connsiteY6" fmla="*/ 1378221 h 1425583"/>
              <a:gd name="connsiteX7" fmla="*/ 3502617 w 4206320"/>
              <a:gd name="connsiteY7" fmla="*/ 1422698 h 1425583"/>
              <a:gd name="connsiteX8" fmla="*/ 4206320 w 4206320"/>
              <a:gd name="connsiteY8" fmla="*/ 1424715 h 1425583"/>
              <a:gd name="connsiteX0" fmla="*/ 0 w 4298653"/>
              <a:gd name="connsiteY0" fmla="*/ 1406554 h 1425583"/>
              <a:gd name="connsiteX1" fmla="*/ 572780 w 4298653"/>
              <a:gd name="connsiteY1" fmla="*/ 492799 h 1425583"/>
              <a:gd name="connsiteX2" fmla="*/ 1177214 w 4298653"/>
              <a:gd name="connsiteY2" fmla="*/ 27850 h 1425583"/>
              <a:gd name="connsiteX3" fmla="*/ 1812644 w 4298653"/>
              <a:gd name="connsiteY3" fmla="*/ 105342 h 1425583"/>
              <a:gd name="connsiteX4" fmla="*/ 2122611 w 4298653"/>
              <a:gd name="connsiteY4" fmla="*/ 539294 h 1425583"/>
              <a:gd name="connsiteX5" fmla="*/ 2490945 w 4298653"/>
              <a:gd name="connsiteY5" fmla="*/ 1120803 h 1425583"/>
              <a:gd name="connsiteX6" fmla="*/ 3101314 w 4298653"/>
              <a:gd name="connsiteY6" fmla="*/ 1378221 h 1425583"/>
              <a:gd name="connsiteX7" fmla="*/ 3594950 w 4298653"/>
              <a:gd name="connsiteY7" fmla="*/ 1422698 h 1425583"/>
              <a:gd name="connsiteX8" fmla="*/ 4298653 w 4298653"/>
              <a:gd name="connsiteY8" fmla="*/ 1424715 h 1425583"/>
              <a:gd name="connsiteX0" fmla="*/ 0 w 4298653"/>
              <a:gd name="connsiteY0" fmla="*/ 1366643 h 1385672"/>
              <a:gd name="connsiteX1" fmla="*/ 572780 w 4298653"/>
              <a:gd name="connsiteY1" fmla="*/ 452888 h 1385672"/>
              <a:gd name="connsiteX2" fmla="*/ 1029480 w 4298653"/>
              <a:gd name="connsiteY2" fmla="*/ 41861 h 1385672"/>
              <a:gd name="connsiteX3" fmla="*/ 1812644 w 4298653"/>
              <a:gd name="connsiteY3" fmla="*/ 65431 h 1385672"/>
              <a:gd name="connsiteX4" fmla="*/ 2122611 w 4298653"/>
              <a:gd name="connsiteY4" fmla="*/ 499383 h 1385672"/>
              <a:gd name="connsiteX5" fmla="*/ 2490945 w 4298653"/>
              <a:gd name="connsiteY5" fmla="*/ 1080892 h 1385672"/>
              <a:gd name="connsiteX6" fmla="*/ 3101314 w 4298653"/>
              <a:gd name="connsiteY6" fmla="*/ 1338310 h 1385672"/>
              <a:gd name="connsiteX7" fmla="*/ 3594950 w 4298653"/>
              <a:gd name="connsiteY7" fmla="*/ 1382787 h 1385672"/>
              <a:gd name="connsiteX8" fmla="*/ 4298653 w 4298653"/>
              <a:gd name="connsiteY8" fmla="*/ 1384804 h 1385672"/>
              <a:gd name="connsiteX0" fmla="*/ 0 w 4298653"/>
              <a:gd name="connsiteY0" fmla="*/ 1398577 h 1417606"/>
              <a:gd name="connsiteX1" fmla="*/ 572780 w 4298653"/>
              <a:gd name="connsiteY1" fmla="*/ 484822 h 1417606"/>
              <a:gd name="connsiteX2" fmla="*/ 1029480 w 4298653"/>
              <a:gd name="connsiteY2" fmla="*/ 73795 h 1417606"/>
              <a:gd name="connsiteX3" fmla="*/ 1627977 w 4298653"/>
              <a:gd name="connsiteY3" fmla="*/ 43444 h 1417606"/>
              <a:gd name="connsiteX4" fmla="*/ 2122611 w 4298653"/>
              <a:gd name="connsiteY4" fmla="*/ 531317 h 1417606"/>
              <a:gd name="connsiteX5" fmla="*/ 2490945 w 4298653"/>
              <a:gd name="connsiteY5" fmla="*/ 1112826 h 1417606"/>
              <a:gd name="connsiteX6" fmla="*/ 3101314 w 4298653"/>
              <a:gd name="connsiteY6" fmla="*/ 1370244 h 1417606"/>
              <a:gd name="connsiteX7" fmla="*/ 3594950 w 4298653"/>
              <a:gd name="connsiteY7" fmla="*/ 1414721 h 1417606"/>
              <a:gd name="connsiteX8" fmla="*/ 4298653 w 4298653"/>
              <a:gd name="connsiteY8" fmla="*/ 1416738 h 1417606"/>
              <a:gd name="connsiteX0" fmla="*/ 0 w 4298653"/>
              <a:gd name="connsiteY0" fmla="*/ 1401917 h 1420946"/>
              <a:gd name="connsiteX1" fmla="*/ 480448 w 4298653"/>
              <a:gd name="connsiteY1" fmla="*/ 555563 h 1420946"/>
              <a:gd name="connsiteX2" fmla="*/ 1029480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298653"/>
              <a:gd name="connsiteY0" fmla="*/ 1401917 h 1420946"/>
              <a:gd name="connsiteX1" fmla="*/ 480448 w 4298653"/>
              <a:gd name="connsiteY1" fmla="*/ 555563 h 1420946"/>
              <a:gd name="connsiteX2" fmla="*/ 937147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587" h="1465488">
                <a:moveTo>
                  <a:pt x="0" y="1465488"/>
                </a:moveTo>
                <a:cubicBezTo>
                  <a:pt x="463750" y="1276279"/>
                  <a:pt x="530468" y="983722"/>
                  <a:pt x="683581" y="740457"/>
                </a:cubicBezTo>
                <a:cubicBezTo>
                  <a:pt x="836694" y="497192"/>
                  <a:pt x="1041359" y="200788"/>
                  <a:pt x="1251081" y="86784"/>
                </a:cubicBezTo>
                <a:cubicBezTo>
                  <a:pt x="1460803" y="-27220"/>
                  <a:pt x="1744334" y="-19821"/>
                  <a:pt x="1941911" y="56433"/>
                </a:cubicBezTo>
                <a:cubicBezTo>
                  <a:pt x="2139488" y="132687"/>
                  <a:pt x="2292717" y="366076"/>
                  <a:pt x="2436545" y="544306"/>
                </a:cubicBezTo>
                <a:cubicBezTo>
                  <a:pt x="2580373" y="722536"/>
                  <a:pt x="2641762" y="985994"/>
                  <a:pt x="2804879" y="1125815"/>
                </a:cubicBezTo>
                <a:cubicBezTo>
                  <a:pt x="2967996" y="1265636"/>
                  <a:pt x="3231247" y="1332917"/>
                  <a:pt x="3415248" y="1383233"/>
                </a:cubicBezTo>
                <a:cubicBezTo>
                  <a:pt x="3599249" y="1433549"/>
                  <a:pt x="3709328" y="1419961"/>
                  <a:pt x="3908884" y="1427710"/>
                </a:cubicBezTo>
                <a:cubicBezTo>
                  <a:pt x="4108441" y="1435459"/>
                  <a:pt x="4519597" y="1424561"/>
                  <a:pt x="4612587" y="1429727"/>
                </a:cubicBezTo>
              </a:path>
            </a:pathLst>
          </a:custGeom>
          <a:solidFill>
            <a:schemeClr val="bg1">
              <a:lumMod val="75000"/>
            </a:schemeClr>
          </a:solidFill>
          <a:ln>
            <a:solidFill>
              <a:schemeClr val="accent1">
                <a:shade val="95000"/>
                <a:satMod val="105000"/>
              </a:schemeClr>
            </a:solidFill>
          </a:ln>
          <a:scene3d>
            <a:camera prst="orthographicFront">
              <a:rot lat="1800000" lon="3510001" rev="2157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V="1">
            <a:off x="11491532" y="4517843"/>
            <a:ext cx="3521381" cy="3927903"/>
          </a:xfrm>
          <a:prstGeom prst="straightConnector1">
            <a:avLst/>
          </a:prstGeom>
          <a:ln w="666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3093470" y="6741120"/>
            <a:ext cx="4201221" cy="350655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941097" y="5692583"/>
            <a:ext cx="4288809" cy="357966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2039487" y="7805661"/>
            <a:ext cx="4105397" cy="342657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1232076" y="7085128"/>
            <a:ext cx="3838725" cy="1876960"/>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586" h="1438196">
                <a:moveTo>
                  <a:pt x="0" y="1298711"/>
                </a:moveTo>
                <a:cubicBezTo>
                  <a:pt x="149817" y="1001660"/>
                  <a:pt x="299634" y="704609"/>
                  <a:pt x="480447" y="492799"/>
                </a:cubicBezTo>
                <a:cubicBezTo>
                  <a:pt x="661260" y="280989"/>
                  <a:pt x="878237" y="92426"/>
                  <a:pt x="1084881" y="27850"/>
                </a:cubicBezTo>
                <a:cubicBezTo>
                  <a:pt x="1291525" y="-36726"/>
                  <a:pt x="1562745" y="20101"/>
                  <a:pt x="1720311" y="105342"/>
                </a:cubicBezTo>
                <a:cubicBezTo>
                  <a:pt x="1877877" y="190583"/>
                  <a:pt x="1929539" y="361063"/>
                  <a:pt x="2030278" y="539294"/>
                </a:cubicBezTo>
                <a:cubicBezTo>
                  <a:pt x="2131017" y="717524"/>
                  <a:pt x="2180094" y="1032657"/>
                  <a:pt x="2324745" y="1174725"/>
                </a:cubicBezTo>
                <a:cubicBezTo>
                  <a:pt x="2469396" y="1316793"/>
                  <a:pt x="2701871" y="1350372"/>
                  <a:pt x="2898183" y="1391701"/>
                </a:cubicBezTo>
                <a:cubicBezTo>
                  <a:pt x="3094495" y="1433030"/>
                  <a:pt x="3502617" y="1422698"/>
                  <a:pt x="3502617" y="1422698"/>
                </a:cubicBezTo>
                <a:lnTo>
                  <a:pt x="3781586" y="1438196"/>
                </a:lnTo>
              </a:path>
            </a:pathLst>
          </a:custGeom>
          <a:solidFill>
            <a:schemeClr val="bg1">
              <a:lumMod val="75000"/>
            </a:schemeClr>
          </a:solidFill>
          <a:ln>
            <a:solidFill>
              <a:schemeClr val="accent1">
                <a:shade val="95000"/>
                <a:satMod val="105000"/>
              </a:schemeClr>
            </a:solidFill>
          </a:ln>
          <a:scene3d>
            <a:camera prst="orthographicFront">
              <a:rot lat="1802767" lon="3510408" rev="15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1491531" y="5206194"/>
            <a:ext cx="41277" cy="3263369"/>
          </a:xfrm>
          <a:prstGeom prst="straightConnector1">
            <a:avLst/>
          </a:prstGeom>
          <a:ln w="666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491532" y="8445741"/>
            <a:ext cx="3941917" cy="3406291"/>
          </a:xfrm>
          <a:prstGeom prst="straightConnector1">
            <a:avLst/>
          </a:prstGeom>
          <a:ln w="666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9365908" y="6084399"/>
            <a:ext cx="3280421" cy="707886"/>
          </a:xfrm>
          <a:prstGeom prst="rect">
            <a:avLst/>
          </a:prstGeom>
          <a:noFill/>
        </p:spPr>
        <p:txBody>
          <a:bodyPr wrap="square" rtlCol="0">
            <a:spAutoFit/>
          </a:bodyPr>
          <a:lstStyle/>
          <a:p>
            <a:r>
              <a:rPr lang="en-US" sz="40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15" name="TextBox 14"/>
              <p:cNvSpPr txBox="1"/>
              <p:nvPr/>
            </p:nvSpPr>
            <p:spPr>
              <a:xfrm rot="18678177">
                <a:off x="11131287" y="5381987"/>
                <a:ext cx="3343888" cy="707886"/>
              </a:xfrm>
              <a:prstGeom prst="rect">
                <a:avLst/>
              </a:prstGeom>
              <a:noFill/>
            </p:spPr>
            <p:txBody>
              <a:bodyPr wrap="square" rtlCol="0">
                <a:spAutoFit/>
              </a:bodyPr>
              <a:lstStyle/>
              <a:p>
                <a:r>
                  <a:rPr lang="en-US" sz="4000" dirty="0">
                    <a:latin typeface="Helvetica" panose="020B0604020202020204" pitchFamily="34" charset="0"/>
                    <a:cs typeface="Helvetica" panose="020B0604020202020204" pitchFamily="34" charset="0"/>
                  </a:rPr>
                  <a:t>Genotype (</a:t>
                </a:r>
                <a14:m>
                  <m:oMath xmlns:m="http://schemas.openxmlformats.org/officeDocument/2006/math">
                    <m:r>
                      <a:rPr lang="en-US" sz="4000" i="1">
                        <a:latin typeface="Cambria Math" panose="02040503050406030204" pitchFamily="18" charset="0"/>
                      </a:rPr>
                      <m:t>𝑉</m:t>
                    </m:r>
                  </m:oMath>
                </a14:m>
                <a:r>
                  <a:rPr lang="en-US" sz="4000" dirty="0">
                    <a:latin typeface="Helvetica" panose="020B0604020202020204" pitchFamily="34" charset="0"/>
                    <a:cs typeface="Helvetica" panose="020B0604020202020204" pitchFamily="34" charset="0"/>
                  </a:rPr>
                  <a:t>)</a:t>
                </a:r>
                <a:endParaRPr lang="en-US" sz="4000" dirty="0">
                  <a:latin typeface="Helvetica" panose="020B0604020202020204" pitchFamily="34" charset="0"/>
                  <a:cs typeface="Helvetica" panose="020B060402020202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rot="18678177">
                <a:off x="11131286" y="5381985"/>
                <a:ext cx="3343888" cy="707886"/>
              </a:xfrm>
              <a:prstGeom prst="rect">
                <a:avLst/>
              </a:prstGeom>
              <a:blipFill rotWithShape="0">
                <a:blip r:embed="rId2"/>
                <a:stretch>
                  <a:fillRect l="-8000" t="-4286" r="-8889" b="-108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2436499">
                <a:off x="11060845" y="9927715"/>
                <a:ext cx="3764521" cy="707886"/>
              </a:xfrm>
              <a:prstGeom prst="rect">
                <a:avLst/>
              </a:prstGeom>
              <a:noFill/>
            </p:spPr>
            <p:txBody>
              <a:bodyPr wrap="square" rtlCol="0">
                <a:spAutoFit/>
              </a:bodyPr>
              <a:lstStyle/>
              <a:p>
                <a:r>
                  <a:rPr lang="en-US" sz="4000" dirty="0">
                    <a:latin typeface="Helvetica" panose="020B0604020202020204" pitchFamily="34" charset="0"/>
                    <a:cs typeface="Helvetica" panose="020B0604020202020204" pitchFamily="34" charset="0"/>
                  </a:rPr>
                  <a:t>Expression (</a:t>
                </a:r>
                <a14:m>
                  <m:oMath xmlns:m="http://schemas.openxmlformats.org/officeDocument/2006/math">
                    <m:r>
                      <a:rPr lang="en-US" sz="4000" i="1">
                        <a:latin typeface="Cambria Math" panose="02040503050406030204" pitchFamily="18" charset="0"/>
                      </a:rPr>
                      <m:t>𝐸</m:t>
                    </m:r>
                    <m:r>
                      <a:rPr lang="en-US" sz="4000" i="1">
                        <a:latin typeface="Cambria Math" panose="02040503050406030204" pitchFamily="18" charset="0"/>
                      </a:rPr>
                      <m:t>)</m:t>
                    </m:r>
                  </m:oMath>
                </a14:m>
                <a:endParaRPr lang="en-US" sz="4000" dirty="0">
                  <a:latin typeface="Helvetica" panose="020B0604020202020204" pitchFamily="34" charset="0"/>
                  <a:cs typeface="Helvetica"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rot="2436499">
                <a:off x="11060844" y="9927713"/>
                <a:ext cx="3764521" cy="707886"/>
              </a:xfrm>
              <a:prstGeom prst="rect">
                <a:avLst/>
              </a:prstGeom>
              <a:blipFill rotWithShape="0">
                <a:blip r:embed="rId3"/>
                <a:stretch>
                  <a:fillRect l="-9908" t="-7332"/>
                </a:stretch>
              </a:blipFill>
            </p:spPr>
            <p:txBody>
              <a:bodyPr/>
              <a:lstStyle/>
              <a:p>
                <a:r>
                  <a:rPr lang="en-US">
                    <a:noFill/>
                  </a:rPr>
                  <a:t> </a:t>
                </a:r>
              </a:p>
            </p:txBody>
          </p:sp>
        </mc:Fallback>
      </mc:AlternateContent>
      <p:sp>
        <p:nvSpPr>
          <p:cNvPr id="17" name="TextBox 16"/>
          <p:cNvSpPr txBox="1"/>
          <p:nvPr/>
        </p:nvSpPr>
        <p:spPr>
          <a:xfrm rot="18724276">
            <a:off x="11662881" y="7216126"/>
            <a:ext cx="444352" cy="707886"/>
          </a:xfrm>
          <a:prstGeom prst="rect">
            <a:avLst/>
          </a:prstGeom>
          <a:noFill/>
        </p:spPr>
        <p:txBody>
          <a:bodyPr wrap="none" rtlCol="0">
            <a:spAutoFit/>
          </a:bodyPr>
          <a:lstStyle/>
          <a:p>
            <a:r>
              <a:rPr lang="en-US" sz="4000" dirty="0"/>
              <a:t>0</a:t>
            </a:r>
          </a:p>
        </p:txBody>
      </p:sp>
      <p:sp>
        <p:nvSpPr>
          <p:cNvPr id="18" name="TextBox 17"/>
          <p:cNvSpPr txBox="1"/>
          <p:nvPr/>
        </p:nvSpPr>
        <p:spPr>
          <a:xfrm rot="18835040">
            <a:off x="12609806" y="6145726"/>
            <a:ext cx="444352" cy="707886"/>
          </a:xfrm>
          <a:prstGeom prst="rect">
            <a:avLst/>
          </a:prstGeom>
          <a:noFill/>
        </p:spPr>
        <p:txBody>
          <a:bodyPr wrap="none" rtlCol="0">
            <a:spAutoFit/>
          </a:bodyPr>
          <a:lstStyle/>
          <a:p>
            <a:r>
              <a:rPr lang="en-US" sz="4000" dirty="0"/>
              <a:t>1</a:t>
            </a:r>
            <a:endParaRPr lang="en-US" sz="4000" dirty="0"/>
          </a:p>
        </p:txBody>
      </p:sp>
      <p:sp>
        <p:nvSpPr>
          <p:cNvPr id="19" name="TextBox 18"/>
          <p:cNvSpPr txBox="1"/>
          <p:nvPr/>
        </p:nvSpPr>
        <p:spPr>
          <a:xfrm rot="18804596">
            <a:off x="13469481" y="5155794"/>
            <a:ext cx="444352" cy="707886"/>
          </a:xfrm>
          <a:prstGeom prst="rect">
            <a:avLst/>
          </a:prstGeom>
          <a:noFill/>
        </p:spPr>
        <p:txBody>
          <a:bodyPr wrap="none" rtlCol="0">
            <a:spAutoFit/>
          </a:bodyPr>
          <a:lstStyle/>
          <a:p>
            <a:r>
              <a:rPr lang="en-US" sz="4000" dirty="0"/>
              <a:t>2</a:t>
            </a:r>
            <a:endParaRPr lang="en-US" sz="4000" dirty="0"/>
          </a:p>
        </p:txBody>
      </p:sp>
      <p:sp>
        <p:nvSpPr>
          <p:cNvPr id="20" name="Freeform 19"/>
          <p:cNvSpPr/>
          <p:nvPr/>
        </p:nvSpPr>
        <p:spPr>
          <a:xfrm>
            <a:off x="11927131" y="6529546"/>
            <a:ext cx="5708044" cy="1661223"/>
          </a:xfrm>
          <a:custGeom>
            <a:avLst/>
            <a:gdLst>
              <a:gd name="connsiteX0" fmla="*/ 0 w 4720281"/>
              <a:gd name="connsiteY0" fmla="*/ 1734853 h 1737230"/>
              <a:gd name="connsiteX1" fmla="*/ 766119 w 4720281"/>
              <a:gd name="connsiteY1" fmla="*/ 1660713 h 1737230"/>
              <a:gd name="connsiteX2" fmla="*/ 1161535 w 4720281"/>
              <a:gd name="connsiteY2" fmla="*/ 1413578 h 1737230"/>
              <a:gd name="connsiteX3" fmla="*/ 1507524 w 4720281"/>
              <a:gd name="connsiteY3" fmla="*/ 1067589 h 1737230"/>
              <a:gd name="connsiteX4" fmla="*/ 1631092 w 4720281"/>
              <a:gd name="connsiteY4" fmla="*/ 622745 h 1737230"/>
              <a:gd name="connsiteX5" fmla="*/ 1705232 w 4720281"/>
              <a:gd name="connsiteY5" fmla="*/ 301470 h 1737230"/>
              <a:gd name="connsiteX6" fmla="*/ 1878227 w 4720281"/>
              <a:gd name="connsiteY6" fmla="*/ 103762 h 1737230"/>
              <a:gd name="connsiteX7" fmla="*/ 2545492 w 4720281"/>
              <a:gd name="connsiteY7" fmla="*/ 4908 h 1737230"/>
              <a:gd name="connsiteX8" fmla="*/ 3015049 w 4720281"/>
              <a:gd name="connsiteY8" fmla="*/ 252043 h 1737230"/>
              <a:gd name="connsiteX9" fmla="*/ 3361038 w 4720281"/>
              <a:gd name="connsiteY9" fmla="*/ 820453 h 1737230"/>
              <a:gd name="connsiteX10" fmla="*/ 3534032 w 4720281"/>
              <a:gd name="connsiteY10" fmla="*/ 1265297 h 1737230"/>
              <a:gd name="connsiteX11" fmla="*/ 3756454 w 4720281"/>
              <a:gd name="connsiteY11" fmla="*/ 1611286 h 1737230"/>
              <a:gd name="connsiteX12" fmla="*/ 4102443 w 4720281"/>
              <a:gd name="connsiteY12" fmla="*/ 1710140 h 1737230"/>
              <a:gd name="connsiteX13" fmla="*/ 4497860 w 4720281"/>
              <a:gd name="connsiteY13" fmla="*/ 1734853 h 1737230"/>
              <a:gd name="connsiteX14" fmla="*/ 4720281 w 4720281"/>
              <a:gd name="connsiteY14" fmla="*/ 1734853 h 1737230"/>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878227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482810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94422"/>
              <a:gd name="connsiteY0" fmla="*/ 1714692 h 1741783"/>
              <a:gd name="connsiteX1" fmla="*/ 840260 w 4794422"/>
              <a:gd name="connsiteY1" fmla="*/ 1665266 h 1741783"/>
              <a:gd name="connsiteX2" fmla="*/ 1235676 w 4794422"/>
              <a:gd name="connsiteY2" fmla="*/ 1418131 h 1741783"/>
              <a:gd name="connsiteX3" fmla="*/ 1556951 w 4794422"/>
              <a:gd name="connsiteY3" fmla="*/ 1072142 h 1741783"/>
              <a:gd name="connsiteX4" fmla="*/ 1705233 w 4794422"/>
              <a:gd name="connsiteY4" fmla="*/ 627298 h 1741783"/>
              <a:gd name="connsiteX5" fmla="*/ 2051222 w 4794422"/>
              <a:gd name="connsiteY5" fmla="*/ 108315 h 1741783"/>
              <a:gd name="connsiteX6" fmla="*/ 2619633 w 4794422"/>
              <a:gd name="connsiteY6" fmla="*/ 9461 h 1741783"/>
              <a:gd name="connsiteX7" fmla="*/ 3089190 w 4794422"/>
              <a:gd name="connsiteY7" fmla="*/ 256596 h 1741783"/>
              <a:gd name="connsiteX8" fmla="*/ 3435179 w 4794422"/>
              <a:gd name="connsiteY8" fmla="*/ 825006 h 1741783"/>
              <a:gd name="connsiteX9" fmla="*/ 3608173 w 4794422"/>
              <a:gd name="connsiteY9" fmla="*/ 1269850 h 1741783"/>
              <a:gd name="connsiteX10" fmla="*/ 3830595 w 4794422"/>
              <a:gd name="connsiteY10" fmla="*/ 1615839 h 1741783"/>
              <a:gd name="connsiteX11" fmla="*/ 4176584 w 4794422"/>
              <a:gd name="connsiteY11" fmla="*/ 1714693 h 1741783"/>
              <a:gd name="connsiteX12" fmla="*/ 4572001 w 4794422"/>
              <a:gd name="connsiteY12" fmla="*/ 1739406 h 1741783"/>
              <a:gd name="connsiteX13" fmla="*/ 4794422 w 4794422"/>
              <a:gd name="connsiteY13" fmla="*/ 1739406 h 1741783"/>
              <a:gd name="connsiteX0" fmla="*/ 0 w 4572001"/>
              <a:gd name="connsiteY0" fmla="*/ 1714692 h 1739406"/>
              <a:gd name="connsiteX1" fmla="*/ 840260 w 4572001"/>
              <a:gd name="connsiteY1" fmla="*/ 1665266 h 1739406"/>
              <a:gd name="connsiteX2" fmla="*/ 1235676 w 4572001"/>
              <a:gd name="connsiteY2" fmla="*/ 1418131 h 1739406"/>
              <a:gd name="connsiteX3" fmla="*/ 1556951 w 4572001"/>
              <a:gd name="connsiteY3" fmla="*/ 1072142 h 1739406"/>
              <a:gd name="connsiteX4" fmla="*/ 1705233 w 4572001"/>
              <a:gd name="connsiteY4" fmla="*/ 627298 h 1739406"/>
              <a:gd name="connsiteX5" fmla="*/ 2051222 w 4572001"/>
              <a:gd name="connsiteY5" fmla="*/ 108315 h 1739406"/>
              <a:gd name="connsiteX6" fmla="*/ 2619633 w 4572001"/>
              <a:gd name="connsiteY6" fmla="*/ 9461 h 1739406"/>
              <a:gd name="connsiteX7" fmla="*/ 3089190 w 4572001"/>
              <a:gd name="connsiteY7" fmla="*/ 256596 h 1739406"/>
              <a:gd name="connsiteX8" fmla="*/ 3435179 w 4572001"/>
              <a:gd name="connsiteY8" fmla="*/ 825006 h 1739406"/>
              <a:gd name="connsiteX9" fmla="*/ 3608173 w 4572001"/>
              <a:gd name="connsiteY9" fmla="*/ 1269850 h 1739406"/>
              <a:gd name="connsiteX10" fmla="*/ 3830595 w 4572001"/>
              <a:gd name="connsiteY10" fmla="*/ 1615839 h 1739406"/>
              <a:gd name="connsiteX11" fmla="*/ 4176584 w 4572001"/>
              <a:gd name="connsiteY11" fmla="*/ 1714693 h 1739406"/>
              <a:gd name="connsiteX12" fmla="*/ 4572001 w 4572001"/>
              <a:gd name="connsiteY12" fmla="*/ 1739406 h 1739406"/>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76584 w 4597053"/>
              <a:gd name="connsiteY11" fmla="*/ 1714693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24678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7417 h 1729605"/>
              <a:gd name="connsiteX1" fmla="*/ 840260 w 4597053"/>
              <a:gd name="connsiteY1" fmla="*/ 1667991 h 1729605"/>
              <a:gd name="connsiteX2" fmla="*/ 1235676 w 4597053"/>
              <a:gd name="connsiteY2" fmla="*/ 1420856 h 1729605"/>
              <a:gd name="connsiteX3" fmla="*/ 1524678 w 4597053"/>
              <a:gd name="connsiteY3" fmla="*/ 1074867 h 1729605"/>
              <a:gd name="connsiteX4" fmla="*/ 1737506 w 4597053"/>
              <a:gd name="connsiteY4" fmla="*/ 581614 h 1729605"/>
              <a:gd name="connsiteX5" fmla="*/ 2094252 w 4597053"/>
              <a:gd name="connsiteY5" fmla="*/ 94903 h 1729605"/>
              <a:gd name="connsiteX6" fmla="*/ 2619633 w 4597053"/>
              <a:gd name="connsiteY6" fmla="*/ 12186 h 1729605"/>
              <a:gd name="connsiteX7" fmla="*/ 3089190 w 4597053"/>
              <a:gd name="connsiteY7" fmla="*/ 259321 h 1729605"/>
              <a:gd name="connsiteX8" fmla="*/ 3435179 w 4597053"/>
              <a:gd name="connsiteY8" fmla="*/ 827731 h 1729605"/>
              <a:gd name="connsiteX9" fmla="*/ 3608173 w 4597053"/>
              <a:gd name="connsiteY9" fmla="*/ 1272575 h 1729605"/>
              <a:gd name="connsiteX10" fmla="*/ 3830595 w 4597053"/>
              <a:gd name="connsiteY10" fmla="*/ 1618564 h 1729605"/>
              <a:gd name="connsiteX11" fmla="*/ 4160447 w 4597053"/>
              <a:gd name="connsiteY11" fmla="*/ 1706660 h 1729605"/>
              <a:gd name="connsiteX12" fmla="*/ 4597053 w 4597053"/>
              <a:gd name="connsiteY12" fmla="*/ 1729605 h 1729605"/>
              <a:gd name="connsiteX0" fmla="*/ 0 w 4597053"/>
              <a:gd name="connsiteY0" fmla="*/ 1716519 h 1728707"/>
              <a:gd name="connsiteX1" fmla="*/ 840260 w 4597053"/>
              <a:gd name="connsiteY1" fmla="*/ 1667093 h 1728707"/>
              <a:gd name="connsiteX2" fmla="*/ 1235676 w 4597053"/>
              <a:gd name="connsiteY2" fmla="*/ 1419958 h 1728707"/>
              <a:gd name="connsiteX3" fmla="*/ 1524678 w 4597053"/>
              <a:gd name="connsiteY3" fmla="*/ 1073969 h 1728707"/>
              <a:gd name="connsiteX4" fmla="*/ 1737506 w 4597053"/>
              <a:gd name="connsiteY4" fmla="*/ 580716 h 1728707"/>
              <a:gd name="connsiteX5" fmla="*/ 2094252 w 4597053"/>
              <a:gd name="connsiteY5" fmla="*/ 94005 h 1728707"/>
              <a:gd name="connsiteX6" fmla="*/ 2619633 w 4597053"/>
              <a:gd name="connsiteY6" fmla="*/ 11288 h 1728707"/>
              <a:gd name="connsiteX7" fmla="*/ 3089190 w 4597053"/>
              <a:gd name="connsiteY7" fmla="*/ 258423 h 1728707"/>
              <a:gd name="connsiteX8" fmla="*/ 3435179 w 4597053"/>
              <a:gd name="connsiteY8" fmla="*/ 826833 h 1728707"/>
              <a:gd name="connsiteX9" fmla="*/ 3608173 w 4597053"/>
              <a:gd name="connsiteY9" fmla="*/ 1271677 h 1728707"/>
              <a:gd name="connsiteX10" fmla="*/ 3830595 w 4597053"/>
              <a:gd name="connsiteY10" fmla="*/ 1617666 h 1728707"/>
              <a:gd name="connsiteX11" fmla="*/ 4160447 w 4597053"/>
              <a:gd name="connsiteY11" fmla="*/ 1705762 h 1728707"/>
              <a:gd name="connsiteX12" fmla="*/ 4597053 w 4597053"/>
              <a:gd name="connsiteY12" fmla="*/ 1728707 h 1728707"/>
              <a:gd name="connsiteX0" fmla="*/ 0 w 4597053"/>
              <a:gd name="connsiteY0" fmla="*/ 1731232 h 1743420"/>
              <a:gd name="connsiteX1" fmla="*/ 840260 w 4597053"/>
              <a:gd name="connsiteY1" fmla="*/ 1681806 h 1743420"/>
              <a:gd name="connsiteX2" fmla="*/ 1235676 w 4597053"/>
              <a:gd name="connsiteY2" fmla="*/ 1434671 h 1743420"/>
              <a:gd name="connsiteX3" fmla="*/ 1524678 w 4597053"/>
              <a:gd name="connsiteY3" fmla="*/ 1088682 h 1743420"/>
              <a:gd name="connsiteX4" fmla="*/ 1737506 w 4597053"/>
              <a:gd name="connsiteY4" fmla="*/ 595429 h 1743420"/>
              <a:gd name="connsiteX5" fmla="*/ 2094252 w 4597053"/>
              <a:gd name="connsiteY5" fmla="*/ 108718 h 1743420"/>
              <a:gd name="connsiteX6" fmla="*/ 2479784 w 4597053"/>
              <a:gd name="connsiteY6" fmla="*/ 9864 h 1743420"/>
              <a:gd name="connsiteX7" fmla="*/ 3089190 w 4597053"/>
              <a:gd name="connsiteY7" fmla="*/ 273136 h 1743420"/>
              <a:gd name="connsiteX8" fmla="*/ 3435179 w 4597053"/>
              <a:gd name="connsiteY8" fmla="*/ 841546 h 1743420"/>
              <a:gd name="connsiteX9" fmla="*/ 3608173 w 4597053"/>
              <a:gd name="connsiteY9" fmla="*/ 1286390 h 1743420"/>
              <a:gd name="connsiteX10" fmla="*/ 3830595 w 4597053"/>
              <a:gd name="connsiteY10" fmla="*/ 1632379 h 1743420"/>
              <a:gd name="connsiteX11" fmla="*/ 4160447 w 4597053"/>
              <a:gd name="connsiteY11" fmla="*/ 1720475 h 1743420"/>
              <a:gd name="connsiteX12" fmla="*/ 4597053 w 4597053"/>
              <a:gd name="connsiteY12" fmla="*/ 1743420 h 1743420"/>
              <a:gd name="connsiteX0" fmla="*/ 0 w 4597053"/>
              <a:gd name="connsiteY0" fmla="*/ 1721416 h 1733604"/>
              <a:gd name="connsiteX1" fmla="*/ 840260 w 4597053"/>
              <a:gd name="connsiteY1" fmla="*/ 1671990 h 1733604"/>
              <a:gd name="connsiteX2" fmla="*/ 1235676 w 4597053"/>
              <a:gd name="connsiteY2" fmla="*/ 1424855 h 1733604"/>
              <a:gd name="connsiteX3" fmla="*/ 1524678 w 4597053"/>
              <a:gd name="connsiteY3" fmla="*/ 1078866 h 1733604"/>
              <a:gd name="connsiteX4" fmla="*/ 1737506 w 4597053"/>
              <a:gd name="connsiteY4" fmla="*/ 585613 h 1733604"/>
              <a:gd name="connsiteX5" fmla="*/ 2094252 w 4597053"/>
              <a:gd name="connsiteY5" fmla="*/ 98902 h 1733604"/>
              <a:gd name="connsiteX6" fmla="*/ 2479784 w 4597053"/>
              <a:gd name="connsiteY6" fmla="*/ 48 h 1733604"/>
              <a:gd name="connsiteX7" fmla="*/ 3089190 w 4597053"/>
              <a:gd name="connsiteY7" fmla="*/ 263320 h 1733604"/>
              <a:gd name="connsiteX8" fmla="*/ 3435179 w 4597053"/>
              <a:gd name="connsiteY8" fmla="*/ 831730 h 1733604"/>
              <a:gd name="connsiteX9" fmla="*/ 3608173 w 4597053"/>
              <a:gd name="connsiteY9" fmla="*/ 1276574 h 1733604"/>
              <a:gd name="connsiteX10" fmla="*/ 3830595 w 4597053"/>
              <a:gd name="connsiteY10" fmla="*/ 1622563 h 1733604"/>
              <a:gd name="connsiteX11" fmla="*/ 4160447 w 4597053"/>
              <a:gd name="connsiteY11" fmla="*/ 1710659 h 1733604"/>
              <a:gd name="connsiteX12" fmla="*/ 4597053 w 4597053"/>
              <a:gd name="connsiteY12" fmla="*/ 1733604 h 1733604"/>
              <a:gd name="connsiteX0" fmla="*/ 0 w 4597053"/>
              <a:gd name="connsiteY0" fmla="*/ 1721497 h 1733685"/>
              <a:gd name="connsiteX1" fmla="*/ 840260 w 4597053"/>
              <a:gd name="connsiteY1" fmla="*/ 1672071 h 1733685"/>
              <a:gd name="connsiteX2" fmla="*/ 1235676 w 4597053"/>
              <a:gd name="connsiteY2" fmla="*/ 1424936 h 1733685"/>
              <a:gd name="connsiteX3" fmla="*/ 1524678 w 4597053"/>
              <a:gd name="connsiteY3" fmla="*/ 1078947 h 1733685"/>
              <a:gd name="connsiteX4" fmla="*/ 1737506 w 4597053"/>
              <a:gd name="connsiteY4" fmla="*/ 585694 h 1733685"/>
              <a:gd name="connsiteX5" fmla="*/ 1981296 w 4597053"/>
              <a:gd name="connsiteY5" fmla="*/ 233454 h 1733685"/>
              <a:gd name="connsiteX6" fmla="*/ 2479784 w 4597053"/>
              <a:gd name="connsiteY6" fmla="*/ 129 h 1733685"/>
              <a:gd name="connsiteX7" fmla="*/ 3089190 w 4597053"/>
              <a:gd name="connsiteY7" fmla="*/ 263401 h 1733685"/>
              <a:gd name="connsiteX8" fmla="*/ 3435179 w 4597053"/>
              <a:gd name="connsiteY8" fmla="*/ 831811 h 1733685"/>
              <a:gd name="connsiteX9" fmla="*/ 3608173 w 4597053"/>
              <a:gd name="connsiteY9" fmla="*/ 1276655 h 1733685"/>
              <a:gd name="connsiteX10" fmla="*/ 3830595 w 4597053"/>
              <a:gd name="connsiteY10" fmla="*/ 1622644 h 1733685"/>
              <a:gd name="connsiteX11" fmla="*/ 4160447 w 4597053"/>
              <a:gd name="connsiteY11" fmla="*/ 1710740 h 1733685"/>
              <a:gd name="connsiteX12" fmla="*/ 4597053 w 4597053"/>
              <a:gd name="connsiteY12" fmla="*/ 1733685 h 1733685"/>
              <a:gd name="connsiteX0" fmla="*/ 0 w 4597053"/>
              <a:gd name="connsiteY0" fmla="*/ 1721508 h 1733696"/>
              <a:gd name="connsiteX1" fmla="*/ 840260 w 4597053"/>
              <a:gd name="connsiteY1" fmla="*/ 1672082 h 1733696"/>
              <a:gd name="connsiteX2" fmla="*/ 1235676 w 4597053"/>
              <a:gd name="connsiteY2" fmla="*/ 1424947 h 1733696"/>
              <a:gd name="connsiteX3" fmla="*/ 1524678 w 4597053"/>
              <a:gd name="connsiteY3" fmla="*/ 1078958 h 1733696"/>
              <a:gd name="connsiteX4" fmla="*/ 1715991 w 4597053"/>
              <a:gd name="connsiteY4" fmla="*/ 655630 h 1733696"/>
              <a:gd name="connsiteX5" fmla="*/ 1981296 w 4597053"/>
              <a:gd name="connsiteY5" fmla="*/ 233465 h 1733696"/>
              <a:gd name="connsiteX6" fmla="*/ 2479784 w 4597053"/>
              <a:gd name="connsiteY6" fmla="*/ 140 h 1733696"/>
              <a:gd name="connsiteX7" fmla="*/ 3089190 w 4597053"/>
              <a:gd name="connsiteY7" fmla="*/ 263412 h 1733696"/>
              <a:gd name="connsiteX8" fmla="*/ 3435179 w 4597053"/>
              <a:gd name="connsiteY8" fmla="*/ 831822 h 1733696"/>
              <a:gd name="connsiteX9" fmla="*/ 3608173 w 4597053"/>
              <a:gd name="connsiteY9" fmla="*/ 1276666 h 1733696"/>
              <a:gd name="connsiteX10" fmla="*/ 3830595 w 4597053"/>
              <a:gd name="connsiteY10" fmla="*/ 1622655 h 1733696"/>
              <a:gd name="connsiteX11" fmla="*/ 4160447 w 4597053"/>
              <a:gd name="connsiteY11" fmla="*/ 1710751 h 1733696"/>
              <a:gd name="connsiteX12" fmla="*/ 4597053 w 4597053"/>
              <a:gd name="connsiteY12" fmla="*/ 1733696 h 1733696"/>
              <a:gd name="connsiteX0" fmla="*/ 0 w 4597053"/>
              <a:gd name="connsiteY0" fmla="*/ 1721658 h 1733846"/>
              <a:gd name="connsiteX1" fmla="*/ 840260 w 4597053"/>
              <a:gd name="connsiteY1" fmla="*/ 1672232 h 1733846"/>
              <a:gd name="connsiteX2" fmla="*/ 1235676 w 4597053"/>
              <a:gd name="connsiteY2" fmla="*/ 1425097 h 1733846"/>
              <a:gd name="connsiteX3" fmla="*/ 1524678 w 4597053"/>
              <a:gd name="connsiteY3" fmla="*/ 1079108 h 1733846"/>
              <a:gd name="connsiteX4" fmla="*/ 1981296 w 4597053"/>
              <a:gd name="connsiteY4" fmla="*/ 233615 h 1733846"/>
              <a:gd name="connsiteX5" fmla="*/ 2479784 w 4597053"/>
              <a:gd name="connsiteY5" fmla="*/ 290 h 1733846"/>
              <a:gd name="connsiteX6" fmla="*/ 3089190 w 4597053"/>
              <a:gd name="connsiteY6" fmla="*/ 263562 h 1733846"/>
              <a:gd name="connsiteX7" fmla="*/ 3435179 w 4597053"/>
              <a:gd name="connsiteY7" fmla="*/ 831972 h 1733846"/>
              <a:gd name="connsiteX8" fmla="*/ 3608173 w 4597053"/>
              <a:gd name="connsiteY8" fmla="*/ 1276816 h 1733846"/>
              <a:gd name="connsiteX9" fmla="*/ 3830595 w 4597053"/>
              <a:gd name="connsiteY9" fmla="*/ 1622805 h 1733846"/>
              <a:gd name="connsiteX10" fmla="*/ 4160447 w 4597053"/>
              <a:gd name="connsiteY10" fmla="*/ 1710901 h 1733846"/>
              <a:gd name="connsiteX11" fmla="*/ 4597053 w 4597053"/>
              <a:gd name="connsiteY11" fmla="*/ 1733846 h 1733846"/>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2901 h 1735089"/>
              <a:gd name="connsiteX1" fmla="*/ 840260 w 4597053"/>
              <a:gd name="connsiteY1" fmla="*/ 1673475 h 1735089"/>
              <a:gd name="connsiteX2" fmla="*/ 1235676 w 4597053"/>
              <a:gd name="connsiteY2" fmla="*/ 1426340 h 1735089"/>
              <a:gd name="connsiteX3" fmla="*/ 1524678 w 4597053"/>
              <a:gd name="connsiteY3" fmla="*/ 1080351 h 1735089"/>
              <a:gd name="connsiteX4" fmla="*/ 1843731 w 4597053"/>
              <a:gd name="connsiteY4" fmla="*/ 372423 h 1735089"/>
              <a:gd name="connsiteX5" fmla="*/ 2479784 w 4597053"/>
              <a:gd name="connsiteY5" fmla="*/ 1533 h 1735089"/>
              <a:gd name="connsiteX6" fmla="*/ 3089190 w 4597053"/>
              <a:gd name="connsiteY6" fmla="*/ 264805 h 1735089"/>
              <a:gd name="connsiteX7" fmla="*/ 3435179 w 4597053"/>
              <a:gd name="connsiteY7" fmla="*/ 833215 h 1735089"/>
              <a:gd name="connsiteX8" fmla="*/ 3608173 w 4597053"/>
              <a:gd name="connsiteY8" fmla="*/ 1278059 h 1735089"/>
              <a:gd name="connsiteX9" fmla="*/ 3830595 w 4597053"/>
              <a:gd name="connsiteY9" fmla="*/ 1624048 h 1735089"/>
              <a:gd name="connsiteX10" fmla="*/ 4160447 w 4597053"/>
              <a:gd name="connsiteY10" fmla="*/ 1712144 h 1735089"/>
              <a:gd name="connsiteX11" fmla="*/ 4597053 w 4597053"/>
              <a:gd name="connsiteY11" fmla="*/ 1735089 h 1735089"/>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435179 w 4597053"/>
              <a:gd name="connsiteY7" fmla="*/ 831740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0081 w 4597053"/>
              <a:gd name="connsiteY8" fmla="*/ 139796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160447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354656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54871 w 5098759"/>
              <a:gd name="connsiteY9" fmla="*/ 1630665 h 1725522"/>
              <a:gd name="connsiteX10" fmla="*/ 4354656 w 5098759"/>
              <a:gd name="connsiteY10" fmla="*/ 1710669 h 1725522"/>
              <a:gd name="connsiteX11" fmla="*/ 5098759 w 5098759"/>
              <a:gd name="connsiteY11" fmla="*/ 1725522 h 1725522"/>
              <a:gd name="connsiteX0" fmla="*/ 0 w 5098759"/>
              <a:gd name="connsiteY0" fmla="*/ 1723779 h 1727875"/>
              <a:gd name="connsiteX1" fmla="*/ 840260 w 5098759"/>
              <a:gd name="connsiteY1" fmla="*/ 1674353 h 1727875"/>
              <a:gd name="connsiteX2" fmla="*/ 1235676 w 5098759"/>
              <a:gd name="connsiteY2" fmla="*/ 1427218 h 1727875"/>
              <a:gd name="connsiteX3" fmla="*/ 1524678 w 5098759"/>
              <a:gd name="connsiteY3" fmla="*/ 1081229 h 1727875"/>
              <a:gd name="connsiteX4" fmla="*/ 1843731 w 5098759"/>
              <a:gd name="connsiteY4" fmla="*/ 373301 h 1727875"/>
              <a:gd name="connsiteX5" fmla="*/ 2479784 w 5098759"/>
              <a:gd name="connsiteY5" fmla="*/ 2411 h 1727875"/>
              <a:gd name="connsiteX6" fmla="*/ 3008269 w 5098759"/>
              <a:gd name="connsiteY6" fmla="*/ 249499 h 1727875"/>
              <a:gd name="connsiteX7" fmla="*/ 3346167 w 5098759"/>
              <a:gd name="connsiteY7" fmla="*/ 923105 h 1727875"/>
              <a:gd name="connsiteX8" fmla="*/ 3600081 w 5098759"/>
              <a:gd name="connsiteY8" fmla="*/ 1400317 h 1727875"/>
              <a:gd name="connsiteX9" fmla="*/ 3854871 w 5098759"/>
              <a:gd name="connsiteY9" fmla="*/ 1633018 h 1727875"/>
              <a:gd name="connsiteX10" fmla="*/ 4354656 w 5098759"/>
              <a:gd name="connsiteY10" fmla="*/ 1713022 h 1727875"/>
              <a:gd name="connsiteX11" fmla="*/ 5098759 w 5098759"/>
              <a:gd name="connsiteY11" fmla="*/ 1727875 h 1727875"/>
              <a:gd name="connsiteX0" fmla="*/ 0 w 5098759"/>
              <a:gd name="connsiteY0" fmla="*/ 1707860 h 1711956"/>
              <a:gd name="connsiteX1" fmla="*/ 840260 w 5098759"/>
              <a:gd name="connsiteY1" fmla="*/ 1658434 h 1711956"/>
              <a:gd name="connsiteX2" fmla="*/ 1235676 w 5098759"/>
              <a:gd name="connsiteY2" fmla="*/ 1411299 h 1711956"/>
              <a:gd name="connsiteX3" fmla="*/ 1524678 w 5098759"/>
              <a:gd name="connsiteY3" fmla="*/ 1065310 h 1711956"/>
              <a:gd name="connsiteX4" fmla="*/ 1843731 w 5098759"/>
              <a:gd name="connsiteY4" fmla="*/ 357382 h 1711956"/>
              <a:gd name="connsiteX5" fmla="*/ 2358403 w 5098759"/>
              <a:gd name="connsiteY5" fmla="*/ 2676 h 1711956"/>
              <a:gd name="connsiteX6" fmla="*/ 3008269 w 5098759"/>
              <a:gd name="connsiteY6" fmla="*/ 233580 h 1711956"/>
              <a:gd name="connsiteX7" fmla="*/ 3346167 w 5098759"/>
              <a:gd name="connsiteY7" fmla="*/ 907186 h 1711956"/>
              <a:gd name="connsiteX8" fmla="*/ 3600081 w 5098759"/>
              <a:gd name="connsiteY8" fmla="*/ 1384398 h 1711956"/>
              <a:gd name="connsiteX9" fmla="*/ 3854871 w 5098759"/>
              <a:gd name="connsiteY9" fmla="*/ 1617099 h 1711956"/>
              <a:gd name="connsiteX10" fmla="*/ 4354656 w 5098759"/>
              <a:gd name="connsiteY10" fmla="*/ 1697103 h 1711956"/>
              <a:gd name="connsiteX11" fmla="*/ 5098759 w 5098759"/>
              <a:gd name="connsiteY11" fmla="*/ 1711956 h 1711956"/>
              <a:gd name="connsiteX0" fmla="*/ 0 w 5098759"/>
              <a:gd name="connsiteY0" fmla="*/ 1717042 h 1721138"/>
              <a:gd name="connsiteX1" fmla="*/ 840260 w 5098759"/>
              <a:gd name="connsiteY1" fmla="*/ 1667616 h 1721138"/>
              <a:gd name="connsiteX2" fmla="*/ 1235676 w 5098759"/>
              <a:gd name="connsiteY2" fmla="*/ 1420481 h 1721138"/>
              <a:gd name="connsiteX3" fmla="*/ 1524678 w 5098759"/>
              <a:gd name="connsiteY3" fmla="*/ 1074492 h 1721138"/>
              <a:gd name="connsiteX4" fmla="*/ 1843731 w 5098759"/>
              <a:gd name="connsiteY4" fmla="*/ 366564 h 1721138"/>
              <a:gd name="connsiteX5" fmla="*/ 2358403 w 5098759"/>
              <a:gd name="connsiteY5" fmla="*/ 11858 h 1721138"/>
              <a:gd name="connsiteX6" fmla="*/ 3008269 w 5098759"/>
              <a:gd name="connsiteY6" fmla="*/ 242762 h 1721138"/>
              <a:gd name="connsiteX7" fmla="*/ 3346167 w 5098759"/>
              <a:gd name="connsiteY7" fmla="*/ 916368 h 1721138"/>
              <a:gd name="connsiteX8" fmla="*/ 3600081 w 5098759"/>
              <a:gd name="connsiteY8" fmla="*/ 1393580 h 1721138"/>
              <a:gd name="connsiteX9" fmla="*/ 3854871 w 5098759"/>
              <a:gd name="connsiteY9" fmla="*/ 1626281 h 1721138"/>
              <a:gd name="connsiteX10" fmla="*/ 4354656 w 5098759"/>
              <a:gd name="connsiteY10" fmla="*/ 1706285 h 1721138"/>
              <a:gd name="connsiteX11" fmla="*/ 5098759 w 5098759"/>
              <a:gd name="connsiteY11" fmla="*/ 1721138 h 1721138"/>
              <a:gd name="connsiteX0" fmla="*/ 0 w 5098759"/>
              <a:gd name="connsiteY0" fmla="*/ 1711251 h 1715347"/>
              <a:gd name="connsiteX1" fmla="*/ 840260 w 5098759"/>
              <a:gd name="connsiteY1" fmla="*/ 1661825 h 1715347"/>
              <a:gd name="connsiteX2" fmla="*/ 1235676 w 5098759"/>
              <a:gd name="connsiteY2" fmla="*/ 1414690 h 1715347"/>
              <a:gd name="connsiteX3" fmla="*/ 1524678 w 5098759"/>
              <a:gd name="connsiteY3" fmla="*/ 1068701 h 1715347"/>
              <a:gd name="connsiteX4" fmla="*/ 1803271 w 5098759"/>
              <a:gd name="connsiteY4" fmla="*/ 441693 h 1715347"/>
              <a:gd name="connsiteX5" fmla="*/ 2358403 w 5098759"/>
              <a:gd name="connsiteY5" fmla="*/ 6067 h 1715347"/>
              <a:gd name="connsiteX6" fmla="*/ 3008269 w 5098759"/>
              <a:gd name="connsiteY6" fmla="*/ 236971 h 1715347"/>
              <a:gd name="connsiteX7" fmla="*/ 3346167 w 5098759"/>
              <a:gd name="connsiteY7" fmla="*/ 910577 h 1715347"/>
              <a:gd name="connsiteX8" fmla="*/ 3600081 w 5098759"/>
              <a:gd name="connsiteY8" fmla="*/ 1387789 h 1715347"/>
              <a:gd name="connsiteX9" fmla="*/ 3854871 w 5098759"/>
              <a:gd name="connsiteY9" fmla="*/ 1620490 h 1715347"/>
              <a:gd name="connsiteX10" fmla="*/ 4354656 w 5098759"/>
              <a:gd name="connsiteY10" fmla="*/ 1700494 h 1715347"/>
              <a:gd name="connsiteX11" fmla="*/ 5098759 w 5098759"/>
              <a:gd name="connsiteY11" fmla="*/ 1715347 h 1715347"/>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358403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431232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4354655"/>
              <a:gd name="connsiteY0" fmla="*/ 1705917 h 1705917"/>
              <a:gd name="connsiteX1" fmla="*/ 840260 w 4354655"/>
              <a:gd name="connsiteY1" fmla="*/ 1656491 h 1705917"/>
              <a:gd name="connsiteX2" fmla="*/ 1235676 w 4354655"/>
              <a:gd name="connsiteY2" fmla="*/ 1409356 h 1705917"/>
              <a:gd name="connsiteX3" fmla="*/ 1524678 w 4354655"/>
              <a:gd name="connsiteY3" fmla="*/ 1063367 h 1705917"/>
              <a:gd name="connsiteX4" fmla="*/ 1843731 w 4354655"/>
              <a:gd name="connsiteY4" fmla="*/ 387807 h 1705917"/>
              <a:gd name="connsiteX5" fmla="*/ 2431232 w 4354655"/>
              <a:gd name="connsiteY5" fmla="*/ 733 h 1705917"/>
              <a:gd name="connsiteX6" fmla="*/ 3008269 w 4354655"/>
              <a:gd name="connsiteY6" fmla="*/ 231637 h 1705917"/>
              <a:gd name="connsiteX7" fmla="*/ 3346167 w 4354655"/>
              <a:gd name="connsiteY7" fmla="*/ 905243 h 1705917"/>
              <a:gd name="connsiteX8" fmla="*/ 3600081 w 4354655"/>
              <a:gd name="connsiteY8" fmla="*/ 1382455 h 1705917"/>
              <a:gd name="connsiteX9" fmla="*/ 3854871 w 4354655"/>
              <a:gd name="connsiteY9" fmla="*/ 1615156 h 1705917"/>
              <a:gd name="connsiteX10" fmla="*/ 4354656 w 4354655"/>
              <a:gd name="connsiteY10" fmla="*/ 1695160 h 1705917"/>
              <a:gd name="connsiteX0" fmla="*/ 0 w 4354656"/>
              <a:gd name="connsiteY0" fmla="*/ 1716565 h 1716565"/>
              <a:gd name="connsiteX1" fmla="*/ 840260 w 4354656"/>
              <a:gd name="connsiteY1" fmla="*/ 1667139 h 1716565"/>
              <a:gd name="connsiteX2" fmla="*/ 1235676 w 4354656"/>
              <a:gd name="connsiteY2" fmla="*/ 1420004 h 1716565"/>
              <a:gd name="connsiteX3" fmla="*/ 1524678 w 4354656"/>
              <a:gd name="connsiteY3" fmla="*/ 1074015 h 1716565"/>
              <a:gd name="connsiteX4" fmla="*/ 1843731 w 4354656"/>
              <a:gd name="connsiteY4" fmla="*/ 398455 h 1716565"/>
              <a:gd name="connsiteX5" fmla="*/ 2540349 w 4354656"/>
              <a:gd name="connsiteY5" fmla="*/ 673 h 1716565"/>
              <a:gd name="connsiteX6" fmla="*/ 3008269 w 4354656"/>
              <a:gd name="connsiteY6" fmla="*/ 242285 h 1716565"/>
              <a:gd name="connsiteX7" fmla="*/ 3346167 w 4354656"/>
              <a:gd name="connsiteY7" fmla="*/ 915891 h 1716565"/>
              <a:gd name="connsiteX8" fmla="*/ 3600081 w 4354656"/>
              <a:gd name="connsiteY8" fmla="*/ 1393103 h 1716565"/>
              <a:gd name="connsiteX9" fmla="*/ 3854871 w 4354656"/>
              <a:gd name="connsiteY9" fmla="*/ 1625804 h 1716565"/>
              <a:gd name="connsiteX10" fmla="*/ 4354656 w 4354656"/>
              <a:gd name="connsiteY10" fmla="*/ 1705808 h 1716565"/>
              <a:gd name="connsiteX0" fmla="*/ 0 w 4354656"/>
              <a:gd name="connsiteY0" fmla="*/ 1716422 h 1716422"/>
              <a:gd name="connsiteX1" fmla="*/ 840260 w 4354656"/>
              <a:gd name="connsiteY1" fmla="*/ 1666996 h 1716422"/>
              <a:gd name="connsiteX2" fmla="*/ 1235676 w 4354656"/>
              <a:gd name="connsiteY2" fmla="*/ 1419861 h 1716422"/>
              <a:gd name="connsiteX3" fmla="*/ 1524678 w 4354656"/>
              <a:gd name="connsiteY3" fmla="*/ 1073872 h 1716422"/>
              <a:gd name="connsiteX4" fmla="*/ 1843731 w 4354656"/>
              <a:gd name="connsiteY4" fmla="*/ 398312 h 1716422"/>
              <a:gd name="connsiteX5" fmla="*/ 2540349 w 4354656"/>
              <a:gd name="connsiteY5" fmla="*/ 530 h 1716422"/>
              <a:gd name="connsiteX6" fmla="*/ 3097545 w 4354656"/>
              <a:gd name="connsiteY6" fmla="*/ 327795 h 1716422"/>
              <a:gd name="connsiteX7" fmla="*/ 3346167 w 4354656"/>
              <a:gd name="connsiteY7" fmla="*/ 915748 h 1716422"/>
              <a:gd name="connsiteX8" fmla="*/ 3600081 w 4354656"/>
              <a:gd name="connsiteY8" fmla="*/ 1392960 h 1716422"/>
              <a:gd name="connsiteX9" fmla="*/ 3854871 w 4354656"/>
              <a:gd name="connsiteY9" fmla="*/ 1625661 h 1716422"/>
              <a:gd name="connsiteX10" fmla="*/ 4354656 w 4354656"/>
              <a:gd name="connsiteY10" fmla="*/ 1705665 h 1716422"/>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854871 w 4354656"/>
              <a:gd name="connsiteY9" fmla="*/ 1625659 h 1716420"/>
              <a:gd name="connsiteX10" fmla="*/ 4354656 w 4354656"/>
              <a:gd name="connsiteY10" fmla="*/ 1705663 h 1716420"/>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993747 w 4354656"/>
              <a:gd name="connsiteY9" fmla="*/ 1604246 h 1716420"/>
              <a:gd name="connsiteX10" fmla="*/ 4354656 w 4354656"/>
              <a:gd name="connsiteY10" fmla="*/ 1705663 h 1716420"/>
              <a:gd name="connsiteX0" fmla="*/ 0 w 4503452"/>
              <a:gd name="connsiteY0" fmla="*/ 1716420 h 1727076"/>
              <a:gd name="connsiteX1" fmla="*/ 840260 w 4503452"/>
              <a:gd name="connsiteY1" fmla="*/ 1666994 h 1727076"/>
              <a:gd name="connsiteX2" fmla="*/ 1235676 w 4503452"/>
              <a:gd name="connsiteY2" fmla="*/ 1419859 h 1727076"/>
              <a:gd name="connsiteX3" fmla="*/ 1524678 w 4503452"/>
              <a:gd name="connsiteY3" fmla="*/ 1073870 h 1727076"/>
              <a:gd name="connsiteX4" fmla="*/ 1843731 w 4503452"/>
              <a:gd name="connsiteY4" fmla="*/ 398310 h 1727076"/>
              <a:gd name="connsiteX5" fmla="*/ 2540349 w 4503452"/>
              <a:gd name="connsiteY5" fmla="*/ 528 h 1727076"/>
              <a:gd name="connsiteX6" fmla="*/ 3097545 w 4503452"/>
              <a:gd name="connsiteY6" fmla="*/ 327793 h 1727076"/>
              <a:gd name="connsiteX7" fmla="*/ 3375926 w 4503452"/>
              <a:gd name="connsiteY7" fmla="*/ 915747 h 1727076"/>
              <a:gd name="connsiteX8" fmla="*/ 3600081 w 4503452"/>
              <a:gd name="connsiteY8" fmla="*/ 1392958 h 1727076"/>
              <a:gd name="connsiteX9" fmla="*/ 3993747 w 4503452"/>
              <a:gd name="connsiteY9" fmla="*/ 1604246 h 1727076"/>
              <a:gd name="connsiteX10" fmla="*/ 4503452 w 4503452"/>
              <a:gd name="connsiteY10" fmla="*/ 1727076 h 1727076"/>
              <a:gd name="connsiteX0" fmla="*/ 0 w 4503452"/>
              <a:gd name="connsiteY0" fmla="*/ 1715926 h 1726582"/>
              <a:gd name="connsiteX1" fmla="*/ 840260 w 4503452"/>
              <a:gd name="connsiteY1" fmla="*/ 1666500 h 1726582"/>
              <a:gd name="connsiteX2" fmla="*/ 1235676 w 4503452"/>
              <a:gd name="connsiteY2" fmla="*/ 1419365 h 1726582"/>
              <a:gd name="connsiteX3" fmla="*/ 1524678 w 4503452"/>
              <a:gd name="connsiteY3" fmla="*/ 1073376 h 1726582"/>
              <a:gd name="connsiteX4" fmla="*/ 1982608 w 4503452"/>
              <a:gd name="connsiteY4" fmla="*/ 312163 h 1726582"/>
              <a:gd name="connsiteX5" fmla="*/ 2540349 w 4503452"/>
              <a:gd name="connsiteY5" fmla="*/ 34 h 1726582"/>
              <a:gd name="connsiteX6" fmla="*/ 3097545 w 4503452"/>
              <a:gd name="connsiteY6" fmla="*/ 327299 h 1726582"/>
              <a:gd name="connsiteX7" fmla="*/ 3375926 w 4503452"/>
              <a:gd name="connsiteY7" fmla="*/ 915253 h 1726582"/>
              <a:gd name="connsiteX8" fmla="*/ 3600081 w 4503452"/>
              <a:gd name="connsiteY8" fmla="*/ 1392464 h 1726582"/>
              <a:gd name="connsiteX9" fmla="*/ 3993747 w 4503452"/>
              <a:gd name="connsiteY9" fmla="*/ 1603752 h 1726582"/>
              <a:gd name="connsiteX10" fmla="*/ 4503452 w 4503452"/>
              <a:gd name="connsiteY10" fmla="*/ 1726582 h 1726582"/>
              <a:gd name="connsiteX0" fmla="*/ 0 w 4503452"/>
              <a:gd name="connsiteY0" fmla="*/ 1673112 h 1683768"/>
              <a:gd name="connsiteX1" fmla="*/ 840260 w 4503452"/>
              <a:gd name="connsiteY1" fmla="*/ 1623686 h 1683768"/>
              <a:gd name="connsiteX2" fmla="*/ 1235676 w 4503452"/>
              <a:gd name="connsiteY2" fmla="*/ 1376551 h 1683768"/>
              <a:gd name="connsiteX3" fmla="*/ 1524678 w 4503452"/>
              <a:gd name="connsiteY3" fmla="*/ 1030562 h 1683768"/>
              <a:gd name="connsiteX4" fmla="*/ 1982608 w 4503452"/>
              <a:gd name="connsiteY4" fmla="*/ 269349 h 1683768"/>
              <a:gd name="connsiteX5" fmla="*/ 2629627 w 4503452"/>
              <a:gd name="connsiteY5" fmla="*/ 46 h 1683768"/>
              <a:gd name="connsiteX6" fmla="*/ 3097545 w 4503452"/>
              <a:gd name="connsiteY6" fmla="*/ 284485 h 1683768"/>
              <a:gd name="connsiteX7" fmla="*/ 3375926 w 4503452"/>
              <a:gd name="connsiteY7" fmla="*/ 872439 h 1683768"/>
              <a:gd name="connsiteX8" fmla="*/ 3600081 w 4503452"/>
              <a:gd name="connsiteY8" fmla="*/ 1349650 h 1683768"/>
              <a:gd name="connsiteX9" fmla="*/ 3993747 w 4503452"/>
              <a:gd name="connsiteY9" fmla="*/ 1560938 h 1683768"/>
              <a:gd name="connsiteX10" fmla="*/ 4503452 w 4503452"/>
              <a:gd name="connsiteY10" fmla="*/ 1683768 h 1683768"/>
              <a:gd name="connsiteX0" fmla="*/ 0 w 4503452"/>
              <a:gd name="connsiteY0" fmla="*/ 1678612 h 1689268"/>
              <a:gd name="connsiteX1" fmla="*/ 840260 w 4503452"/>
              <a:gd name="connsiteY1" fmla="*/ 1629186 h 1689268"/>
              <a:gd name="connsiteX2" fmla="*/ 1235676 w 4503452"/>
              <a:gd name="connsiteY2" fmla="*/ 1382051 h 1689268"/>
              <a:gd name="connsiteX3" fmla="*/ 1524678 w 4503452"/>
              <a:gd name="connsiteY3" fmla="*/ 1036062 h 1689268"/>
              <a:gd name="connsiteX4" fmla="*/ 1982608 w 4503452"/>
              <a:gd name="connsiteY4" fmla="*/ 274849 h 1689268"/>
              <a:gd name="connsiteX5" fmla="*/ 2629627 w 4503452"/>
              <a:gd name="connsiteY5" fmla="*/ 5546 h 1689268"/>
              <a:gd name="connsiteX6" fmla="*/ 3097545 w 4503452"/>
              <a:gd name="connsiteY6" fmla="*/ 289985 h 1689268"/>
              <a:gd name="connsiteX7" fmla="*/ 3375926 w 4503452"/>
              <a:gd name="connsiteY7" fmla="*/ 877939 h 1689268"/>
              <a:gd name="connsiteX8" fmla="*/ 3600081 w 4503452"/>
              <a:gd name="connsiteY8" fmla="*/ 1355150 h 1689268"/>
              <a:gd name="connsiteX9" fmla="*/ 3993747 w 4503452"/>
              <a:gd name="connsiteY9" fmla="*/ 1566438 h 1689268"/>
              <a:gd name="connsiteX10" fmla="*/ 4503452 w 4503452"/>
              <a:gd name="connsiteY10" fmla="*/ 1689268 h 1689268"/>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3452" h="1685355">
                <a:moveTo>
                  <a:pt x="0" y="1674699"/>
                </a:moveTo>
                <a:cubicBezTo>
                  <a:pt x="286265" y="1664402"/>
                  <a:pt x="634314" y="1674700"/>
                  <a:pt x="840260" y="1625273"/>
                </a:cubicBezTo>
                <a:cubicBezTo>
                  <a:pt x="1046206" y="1575846"/>
                  <a:pt x="1121606" y="1476992"/>
                  <a:pt x="1235676" y="1378138"/>
                </a:cubicBezTo>
                <a:cubicBezTo>
                  <a:pt x="1349746" y="1279284"/>
                  <a:pt x="1400189" y="1216683"/>
                  <a:pt x="1524678" y="1032149"/>
                </a:cubicBezTo>
                <a:cubicBezTo>
                  <a:pt x="1649167" y="847615"/>
                  <a:pt x="1798450" y="442689"/>
                  <a:pt x="1982608" y="270936"/>
                </a:cubicBezTo>
                <a:cubicBezTo>
                  <a:pt x="2166766" y="99183"/>
                  <a:pt x="2435538" y="-15165"/>
                  <a:pt x="2629627" y="1633"/>
                </a:cubicBezTo>
                <a:cubicBezTo>
                  <a:pt x="2823716" y="18431"/>
                  <a:pt x="3032681" y="215621"/>
                  <a:pt x="3147144" y="371725"/>
                </a:cubicBezTo>
                <a:cubicBezTo>
                  <a:pt x="3261607" y="527829"/>
                  <a:pt x="3300437" y="710774"/>
                  <a:pt x="3375926" y="874026"/>
                </a:cubicBezTo>
                <a:cubicBezTo>
                  <a:pt x="3451416" y="1037278"/>
                  <a:pt x="3497111" y="1236487"/>
                  <a:pt x="3600081" y="1351237"/>
                </a:cubicBezTo>
                <a:cubicBezTo>
                  <a:pt x="3703051" y="1465987"/>
                  <a:pt x="3843185" y="1506839"/>
                  <a:pt x="3993747" y="1562525"/>
                </a:cubicBezTo>
                <a:cubicBezTo>
                  <a:pt x="4144309" y="1618211"/>
                  <a:pt x="4296137" y="1669546"/>
                  <a:pt x="4503452" y="1685355"/>
                </a:cubicBezTo>
              </a:path>
            </a:pathLst>
          </a:custGeom>
          <a:solidFill>
            <a:schemeClr val="bg1">
              <a:lumMod val="75000"/>
            </a:schemeClr>
          </a:solidFill>
          <a:ln>
            <a:solidFill>
              <a:schemeClr val="accent1">
                <a:shade val="95000"/>
                <a:satMod val="105000"/>
              </a:schemeClr>
            </a:solidFill>
          </a:ln>
          <a:scene3d>
            <a:camera prst="orthographicFront">
              <a:rot lat="1787754" lon="3164197" rev="2118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1" name="Rectangle 20"/>
              <p:cNvSpPr/>
              <p:nvPr/>
            </p:nvSpPr>
            <p:spPr>
              <a:xfrm>
                <a:off x="18590401" y="6769060"/>
                <a:ext cx="4727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𝜌</m:t>
                      </m:r>
                    </m:oMath>
                  </m:oMathPara>
                </a14:m>
                <a:endParaRPr lang="en-US" sz="2800" dirty="0"/>
              </a:p>
            </p:txBody>
          </p:sp>
        </mc:Choice>
        <mc:Fallback xmlns="">
          <p:sp>
            <p:nvSpPr>
              <p:cNvPr id="21" name="Rectangle 20"/>
              <p:cNvSpPr>
                <a:spLocks noRot="1" noChangeAspect="1" noMove="1" noResize="1" noEditPoints="1" noAdjustHandles="1" noChangeArrowheads="1" noChangeShapeType="1" noTextEdit="1"/>
              </p:cNvSpPr>
              <p:nvPr/>
            </p:nvSpPr>
            <p:spPr>
              <a:xfrm>
                <a:off x="18590399" y="6769060"/>
                <a:ext cx="845973" cy="101673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77339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0" y="0"/>
            <a:ext cx="13923109" cy="1055077"/>
          </a:xfrm>
        </p:spPr>
        <p:txBody>
          <a:bodyPr>
            <a:normAutofit fontScale="90000"/>
          </a:bodyPr>
          <a:lstStyle/>
          <a:p>
            <a:r>
              <a:rPr lang="en-US" dirty="0" smtClean="0"/>
              <a:t>Individual Characterizing Information and Genotype Predictability(5)</a:t>
            </a:r>
            <a:endParaRPr lang="en-US" dirty="0"/>
          </a:p>
        </p:txBody>
      </p:sp>
      <p:sp>
        <p:nvSpPr>
          <p:cNvPr id="92" name="TextBox 91"/>
          <p:cNvSpPr txBox="1"/>
          <p:nvPr/>
        </p:nvSpPr>
        <p:spPr>
          <a:xfrm>
            <a:off x="22539520" y="5261853"/>
            <a:ext cx="314283" cy="553998"/>
          </a:xfrm>
          <a:prstGeom prst="rect">
            <a:avLst/>
          </a:prstGeom>
          <a:noFill/>
        </p:spPr>
        <p:txBody>
          <a:bodyPr wrap="square" rtlCol="0">
            <a:spAutoFit/>
          </a:bodyPr>
          <a:lstStyle/>
          <a:p>
            <a:r>
              <a:rPr lang="en-US" sz="3000" dirty="0"/>
              <a:t>2</a:t>
            </a:r>
          </a:p>
        </p:txBody>
      </p:sp>
      <p:sp>
        <p:nvSpPr>
          <p:cNvPr id="93" name="TextBox 92"/>
          <p:cNvSpPr txBox="1"/>
          <p:nvPr/>
        </p:nvSpPr>
        <p:spPr>
          <a:xfrm>
            <a:off x="17667112" y="5256480"/>
            <a:ext cx="314283" cy="553998"/>
          </a:xfrm>
          <a:prstGeom prst="rect">
            <a:avLst/>
          </a:prstGeom>
          <a:noFill/>
        </p:spPr>
        <p:txBody>
          <a:bodyPr wrap="square" rtlCol="0">
            <a:spAutoFit/>
          </a:bodyPr>
          <a:lstStyle/>
          <a:p>
            <a:r>
              <a:rPr lang="en-US" sz="3000" dirty="0"/>
              <a:t>1</a:t>
            </a:r>
          </a:p>
        </p:txBody>
      </p:sp>
      <p:sp>
        <p:nvSpPr>
          <p:cNvPr id="94" name="TextBox 93"/>
          <p:cNvSpPr txBox="1"/>
          <p:nvPr/>
        </p:nvSpPr>
        <p:spPr>
          <a:xfrm>
            <a:off x="14393156" y="5260961"/>
            <a:ext cx="314283" cy="553998"/>
          </a:xfrm>
          <a:prstGeom prst="rect">
            <a:avLst/>
          </a:prstGeom>
          <a:noFill/>
        </p:spPr>
        <p:txBody>
          <a:bodyPr wrap="square" rtlCol="0">
            <a:spAutoFit/>
          </a:bodyPr>
          <a:lstStyle/>
          <a:p>
            <a:r>
              <a:rPr lang="en-US" sz="3000" dirty="0"/>
              <a:t>2</a:t>
            </a:r>
          </a:p>
        </p:txBody>
      </p:sp>
      <mc:AlternateContent xmlns:mc="http://schemas.openxmlformats.org/markup-compatibility/2006" xmlns:a14="http://schemas.microsoft.com/office/drawing/2010/main">
        <mc:Choice Requires="a14">
          <p:sp>
            <p:nvSpPr>
              <p:cNvPr id="95" name="Content Placeholder 2"/>
              <p:cNvSpPr>
                <a:spLocks noGrp="1"/>
              </p:cNvSpPr>
              <p:nvPr>
                <p:ph idx="1"/>
              </p:nvPr>
            </p:nvSpPr>
            <p:spPr>
              <a:xfrm>
                <a:off x="7208232" y="300815"/>
                <a:ext cx="7379385" cy="2646948"/>
              </a:xfrm>
            </p:spPr>
            <p:txBody>
              <a:bodyPr anchor="ctr">
                <a:normAutofit fontScale="92500" lnSpcReduction="20000"/>
              </a:bodyPr>
              <a:lstStyle/>
              <a:p>
                <a:pPr marL="0" indent="0">
                  <a:buNone/>
                </a:pPr>
                <a:endParaRPr lang="en-US" sz="9600" dirty="0"/>
              </a:p>
              <a:p>
                <a:pPr marL="0" indent="0">
                  <a:buNone/>
                </a:pPr>
                <a:r>
                  <a:rPr lang="en-US" sz="6500" i="1" dirty="0"/>
                  <a:t>ICI</a:t>
                </a:r>
                <a14:m>
                  <m:oMath xmlns:m="http://schemas.openxmlformats.org/officeDocument/2006/math">
                    <m:d>
                      <m:dPr>
                        <m:ctrlPr>
                          <a:rPr lang="en-US" sz="9600" i="1">
                            <a:latin typeface="Cambria Math" panose="02040503050406030204" pitchFamily="18" charset="0"/>
                          </a:rPr>
                        </m:ctrlPr>
                      </m:dPr>
                      <m:e>
                        <m:r>
                          <a:rPr lang="en-US" sz="9600" i="1">
                            <a:latin typeface="Cambria Math" panose="02040503050406030204" pitchFamily="18" charset="0"/>
                          </a:rPr>
                          <m:t>            </m:t>
                        </m:r>
                      </m:e>
                    </m:d>
                  </m:oMath>
                </a14:m>
                <a:r>
                  <a:rPr lang="en-US" sz="6500" dirty="0"/>
                  <a:t>=</a:t>
                </a:r>
              </a:p>
            </p:txBody>
          </p:sp>
        </mc:Choice>
        <mc:Fallback xmlns="">
          <p:sp>
            <p:nvSpPr>
              <p:cNvPr id="95" name="Content Placeholder 2"/>
              <p:cNvSpPr>
                <a:spLocks noGrp="1" noRot="1" noChangeAspect="1" noMove="1" noResize="1" noEditPoints="1" noAdjustHandles="1" noChangeArrowheads="1" noChangeShapeType="1" noTextEdit="1"/>
              </p:cNvSpPr>
              <p:nvPr>
                <p:ph idx="1"/>
              </p:nvPr>
            </p:nvSpPr>
            <p:spPr>
              <a:xfrm>
                <a:off x="7208230" y="300814"/>
                <a:ext cx="7379385" cy="2646948"/>
              </a:xfrm>
              <a:blipFill rotWithShape="0">
                <a:blip r:embed="rId2"/>
                <a:stretch>
                  <a:fillRect l="-4955" b="-10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8394659" y="1711547"/>
                <a:ext cx="3291414" cy="1107996"/>
              </a:xfrm>
              <a:prstGeom prst="rect">
                <a:avLst/>
              </a:prstGeom>
              <a:noFill/>
            </p:spPr>
            <p:txBody>
              <a:bodyPr wrap="none" rtlCol="0">
                <a:spAutoFit/>
              </a:bodyPr>
              <a:lstStyle/>
              <a:p>
                <a:pPr algn="ctr"/>
                <a:r>
                  <a:rPr lang="en-US" sz="2200" dirty="0">
                    <a:latin typeface="Helvetica" panose="020B0604020202020204" pitchFamily="34" charset="0"/>
                    <a:cs typeface="Helvetica" panose="020B0604020202020204" pitchFamily="34" charset="0"/>
                  </a:rPr>
                  <a:t>Individual has variant </a:t>
                </a:r>
              </a:p>
              <a:p>
                <a:pPr algn="ctr"/>
                <a:r>
                  <a:rPr lang="en-US" sz="2200" dirty="0">
                    <a:latin typeface="Helvetica" panose="020B0604020202020204" pitchFamily="34" charset="0"/>
                    <a:cs typeface="Helvetica" panose="020B0604020202020204" pitchFamily="34" charset="0"/>
                  </a:rPr>
                  <a:t>genotypes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1</m:t>
                        </m:r>
                      </m:sub>
                    </m:sSub>
                  </m:oMath>
                </a14:m>
                <a:r>
                  <a:rPr lang="en-US" sz="2200" dirty="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2</m:t>
                        </m:r>
                      </m:sub>
                    </m:sSub>
                  </m:oMath>
                </a14:m>
                <a:r>
                  <a:rPr lang="en-US" sz="2200" dirty="0">
                    <a:latin typeface="Helvetica" panose="020B0604020202020204" pitchFamily="34" charset="0"/>
                    <a:cs typeface="Helvetica" panose="020B0604020202020204" pitchFamily="34" charset="0"/>
                  </a:rPr>
                  <a:t>, …,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𝑔</m:t>
                        </m:r>
                      </m:e>
                      <m:sub>
                        <m:r>
                          <a:rPr lang="en-US" sz="2200" i="1">
                            <a:latin typeface="Cambria Math" panose="02040503050406030204" pitchFamily="18" charset="0"/>
                          </a:rPr>
                          <m:t>𝑛</m:t>
                        </m:r>
                      </m:sub>
                    </m:sSub>
                  </m:oMath>
                </a14:m>
                <a:r>
                  <a:rPr lang="en-US" sz="2200" dirty="0">
                    <a:latin typeface="Helvetica" panose="020B0604020202020204" pitchFamily="34" charset="0"/>
                    <a:cs typeface="Helvetica" panose="020B0604020202020204" pitchFamily="34" charset="0"/>
                  </a:rPr>
                  <a:t> </a:t>
                </a:r>
              </a:p>
              <a:p>
                <a:pPr algn="ctr"/>
                <a:r>
                  <a:rPr lang="en-US" sz="2200" dirty="0">
                    <a:latin typeface="Helvetica" panose="020B0604020202020204" pitchFamily="34" charset="0"/>
                    <a:cs typeface="Helvetica" panose="020B0604020202020204" pitchFamily="34" charset="0"/>
                  </a:rPr>
                  <a:t>for variants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a:latin typeface="Cambria Math" panose="02040503050406030204" pitchFamily="18" charset="0"/>
                          </a:rPr>
                          <m:t>1</m:t>
                        </m:r>
                      </m:sub>
                    </m:sSub>
                  </m:oMath>
                </a14:m>
                <a:r>
                  <a:rPr lang="en-US" sz="2200" dirty="0">
                    <a:latin typeface="Helvetica" panose="020B0604020202020204" pitchFamily="34" charset="0"/>
                    <a:cs typeface="Helvetica" panose="020B0604020202020204" pitchFamily="34" charset="0"/>
                  </a:rPr>
                  <a:t>, </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a:rPr lang="en-US" sz="2200">
                            <a:latin typeface="Cambria Math" panose="02040503050406030204" pitchFamily="18" charset="0"/>
                          </a:rPr>
                          <m:t>1</m:t>
                        </m:r>
                      </m:sub>
                    </m:sSub>
                  </m:oMath>
                </a14:m>
                <a:r>
                  <a:rPr lang="en-US" sz="2200" dirty="0">
                    <a:latin typeface="Helvetica" panose="020B0604020202020204" pitchFamily="34" charset="0"/>
                    <a:cs typeface="Helvetica" panose="020B0604020202020204" pitchFamily="34" charset="0"/>
                  </a:rPr>
                  <a:t>, </a:t>
                </a:r>
                <a:r>
                  <a:rPr lang="en-US" sz="2200" dirty="0">
                    <a:latin typeface="Helvetica" panose="020B0604020202020204" pitchFamily="34" charset="0"/>
                    <a:cs typeface="Helvetica" panose="020B0604020202020204" pitchFamily="34" charset="0"/>
                  </a:rPr>
                  <a:t>…,</a:t>
                </a:r>
                <a14:m>
                  <m:oMath xmlns:m="http://schemas.openxmlformats.org/officeDocument/2006/math">
                    <m:sSub>
                      <m:sSubPr>
                        <m:ctrlPr>
                          <a:rPr lang="en-US" sz="2200" i="1">
                            <a:latin typeface="Cambria Math" panose="02040503050406030204" pitchFamily="18" charset="0"/>
                          </a:rPr>
                        </m:ctrlPr>
                      </m:sSubPr>
                      <m:e>
                        <m:r>
                          <m:rPr>
                            <m:sty m:val="p"/>
                          </m:rPr>
                          <a:rPr lang="en-US" sz="2200">
                            <a:latin typeface="Cambria Math" panose="02040503050406030204" pitchFamily="18" charset="0"/>
                          </a:rPr>
                          <m:t>V</m:t>
                        </m:r>
                      </m:e>
                      <m:sub>
                        <m:r>
                          <m:rPr>
                            <m:sty m:val="p"/>
                          </m:rPr>
                          <a:rPr lang="en-US" sz="2200">
                            <a:latin typeface="Cambria Math" panose="02040503050406030204" pitchFamily="18" charset="0"/>
                          </a:rPr>
                          <m:t>n</m:t>
                        </m:r>
                      </m:sub>
                    </m:sSub>
                  </m:oMath>
                </a14:m>
                <a:endParaRPr lang="en-US" sz="2200" dirty="0">
                  <a:latin typeface="Helvetica" panose="020B0604020202020204" pitchFamily="34" charset="0"/>
                  <a:cs typeface="Helvetica" panose="020B0604020202020204" pitchFamily="34" charset="0"/>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8350640" y="1711546"/>
                <a:ext cx="3379451" cy="1107996"/>
              </a:xfrm>
              <a:prstGeom prst="rect">
                <a:avLst/>
              </a:prstGeom>
              <a:blipFill rotWithShape="0">
                <a:blip r:embed="rId3"/>
                <a:stretch>
                  <a:fillRect l="-722" t="-3297" b="-104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p:cNvSpPr/>
              <p:nvPr/>
            </p:nvSpPr>
            <p:spPr>
              <a:xfrm>
                <a:off x="12349060" y="1861312"/>
                <a:ext cx="11361572" cy="1870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log</m:t>
                          </m:r>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1</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i="1">
                                                <a:latin typeface="Cambria Math" panose="02040503050406030204" pitchFamily="18" charset="0"/>
                                              </a:rPr>
                                              <m:t>1</m:t>
                                            </m:r>
                                          </m:sub>
                                        </m:sSub>
                                        <m:r>
                                          <a:rPr lang="en-US" sz="2900" i="1">
                                            <a:latin typeface="Cambria Math" panose="02040503050406030204" pitchFamily="18" charset="0"/>
                                          </a:rPr>
                                          <m:t>=</m:t>
                                        </m:r>
                                        <m:r>
                                          <a:rPr lang="en-US" sz="2900" i="1">
                                            <a:latin typeface="Cambria Math" panose="02040503050406030204" pitchFamily="18" charset="0"/>
                                          </a:rPr>
                                          <m:t>2</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r>
                            <m:rPr>
                              <m:sty m:val="p"/>
                            </m:rPr>
                            <a:rPr lang="en-US" sz="2900">
                              <a:latin typeface="Cambria Math" panose="02040503050406030204" pitchFamily="18" charset="0"/>
                            </a:rPr>
                            <m:t>log</m:t>
                          </m:r>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2</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i="1">
                                                <a:latin typeface="Cambria Math" panose="02040503050406030204" pitchFamily="18" charset="0"/>
                                              </a:rPr>
                                              <m:t>2</m:t>
                                            </m:r>
                                          </m:sub>
                                        </m:sSub>
                                        <m:r>
                                          <a:rPr lang="en-US" sz="2900" i="1">
                                            <a:latin typeface="Cambria Math" panose="02040503050406030204" pitchFamily="18" charset="0"/>
                                          </a:rPr>
                                          <m:t>=</m:t>
                                        </m:r>
                                        <m:r>
                                          <a:rPr lang="en-US" sz="2900" i="1">
                                            <a:latin typeface="Cambria Math" panose="02040503050406030204" pitchFamily="18" charset="0"/>
                                          </a:rPr>
                                          <m:t>1</m:t>
                                        </m:r>
                                      </m:e>
                                    </m:mr>
                                  </m:m>
                                </m:den>
                              </m:f>
                            </m:e>
                          </m:d>
                        </m:e>
                      </m:func>
                      <m:r>
                        <a:rPr lang="en-US" sz="2900" i="1">
                          <a:latin typeface="Cambria Math" panose="02040503050406030204" pitchFamily="18" charset="0"/>
                        </a:rPr>
                        <m:t>+</m:t>
                      </m:r>
                      <m:func>
                        <m:funcPr>
                          <m:ctrlPr>
                            <a:rPr lang="en-US" sz="2900" i="1">
                              <a:latin typeface="Cambria Math" panose="02040503050406030204" pitchFamily="18" charset="0"/>
                            </a:rPr>
                          </m:ctrlPr>
                        </m:funcPr>
                        <m:fName>
                          <m:r>
                            <a:rPr lang="en-US" sz="2900" i="1">
                              <a:latin typeface="Cambria Math" panose="02040503050406030204" pitchFamily="18" charset="0"/>
                            </a:rPr>
                            <m:t>…+</m:t>
                          </m:r>
                          <m:r>
                            <m:rPr>
                              <m:sty m:val="p"/>
                            </m:rPr>
                            <a:rPr lang="en-US" sz="2900">
                              <a:latin typeface="Cambria Math" panose="02040503050406030204" pitchFamily="18" charset="0"/>
                            </a:rPr>
                            <m:t>log</m:t>
                          </m:r>
                        </m:fName>
                        <m:e>
                          <m:d>
                            <m:dPr>
                              <m:ctrlPr>
                                <a:rPr lang="en-US" sz="2900" i="1">
                                  <a:latin typeface="Cambria Math" panose="02040503050406030204" pitchFamily="18" charset="0"/>
                                </a:rPr>
                              </m:ctrlPr>
                            </m:dPr>
                            <m:e>
                              <m:f>
                                <m:fPr>
                                  <m:ctrlPr>
                                    <a:rPr lang="en-US" sz="2900" i="1">
                                      <a:latin typeface="Cambria Math" panose="02040503050406030204" pitchFamily="18" charset="0"/>
                                    </a:rPr>
                                  </m:ctrlPr>
                                </m:fPr>
                                <m:num>
                                  <m:r>
                                    <a:rPr lang="en-US" sz="2900" i="1">
                                      <a:latin typeface="Cambria Math" panose="02040503050406030204" pitchFamily="18" charset="0"/>
                                    </a:rPr>
                                    <m:t>1</m:t>
                                  </m:r>
                                </m:num>
                                <m:den>
                                  <m:m>
                                    <m:mPr>
                                      <m:mcs>
                                        <m:mc>
                                          <m:mcPr>
                                            <m:count m:val="1"/>
                                            <m:mcJc m:val="center"/>
                                          </m:mcPr>
                                        </m:mc>
                                      </m:mcs>
                                      <m:ctrlPr>
                                        <a:rPr lang="en-US" sz="2900" i="1">
                                          <a:latin typeface="Cambria Math" panose="02040503050406030204" pitchFamily="18" charset="0"/>
                                        </a:rPr>
                                      </m:ctrlPr>
                                    </m:mPr>
                                    <m:mr>
                                      <m:e>
                                        <m:r>
                                          <m:rPr>
                                            <m:sty m:val="p"/>
                                            <m:brk m:alnAt="7"/>
                                          </m:rPr>
                                          <a:rPr lang="en-US" sz="2900">
                                            <a:latin typeface="Cambria Math" panose="02040503050406030204" pitchFamily="18" charset="0"/>
                                          </a:rPr>
                                          <m:t>F</m:t>
                                        </m:r>
                                        <m:r>
                                          <m:rPr>
                                            <m:sty m:val="p"/>
                                          </m:rPr>
                                          <a:rPr lang="en-US" sz="2900">
                                            <a:latin typeface="Cambria Math" panose="02040503050406030204" pitchFamily="18" charset="0"/>
                                          </a:rPr>
                                          <m:t>requency</m:t>
                                        </m:r>
                                        <m:r>
                                          <a:rPr lang="en-US" sz="2900">
                                            <a:latin typeface="Cambria Math" panose="02040503050406030204" pitchFamily="18" charset="0"/>
                                          </a:rPr>
                                          <m:t> </m:t>
                                        </m:r>
                                        <m:r>
                                          <m:rPr>
                                            <m:sty m:val="p"/>
                                          </m:rPr>
                                          <a:rPr lang="en-US" sz="2900">
                                            <a:latin typeface="Cambria Math" panose="02040503050406030204" pitchFamily="18" charset="0"/>
                                          </a:rPr>
                                          <m:t>of</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𝑉</m:t>
                                            </m:r>
                                          </m:e>
                                          <m:sub>
                                            <m:r>
                                              <a:rPr lang="en-US" sz="2900" i="1">
                                                <a:latin typeface="Cambria Math" panose="02040503050406030204" pitchFamily="18" charset="0"/>
                                              </a:rPr>
                                              <m:t>𝑛</m:t>
                                            </m:r>
                                          </m:sub>
                                        </m:sSub>
                                        <m:r>
                                          <a:rPr lang="en-US" sz="2900">
                                            <a:latin typeface="Cambria Math" panose="02040503050406030204" pitchFamily="18" charset="0"/>
                                          </a:rPr>
                                          <m:t> </m:t>
                                        </m:r>
                                        <m:r>
                                          <m:rPr>
                                            <m:sty m:val="p"/>
                                          </m:rPr>
                                          <a:rPr lang="en-US" sz="2900">
                                            <a:latin typeface="Cambria Math" panose="02040503050406030204" pitchFamily="18" charset="0"/>
                                          </a:rPr>
                                          <m:t>genotype</m:t>
                                        </m:r>
                                      </m:e>
                                    </m:mr>
                                    <m:mr>
                                      <m:e>
                                        <m:sSub>
                                          <m:sSubPr>
                                            <m:ctrlPr>
                                              <a:rPr lang="en-US" sz="2900" i="1">
                                                <a:latin typeface="Cambria Math" panose="02040503050406030204" pitchFamily="18" charset="0"/>
                                              </a:rPr>
                                            </m:ctrlPr>
                                          </m:sSubPr>
                                          <m:e>
                                            <m:r>
                                              <a:rPr lang="en-US" sz="2900" i="1">
                                                <a:latin typeface="Cambria Math" panose="02040503050406030204" pitchFamily="18" charset="0"/>
                                              </a:rPr>
                                              <m:t>𝑔</m:t>
                                            </m:r>
                                          </m:e>
                                          <m:sub>
                                            <m:r>
                                              <a:rPr lang="en-US" sz="2900" i="1">
                                                <a:latin typeface="Cambria Math" panose="02040503050406030204" pitchFamily="18" charset="0"/>
                                              </a:rPr>
                                              <m:t>𝑛</m:t>
                                            </m:r>
                                          </m:sub>
                                        </m:sSub>
                                        <m:r>
                                          <a:rPr lang="en-US" sz="2900" i="1">
                                            <a:latin typeface="Cambria Math" panose="02040503050406030204" pitchFamily="18" charset="0"/>
                                          </a:rPr>
                                          <m:t>=</m:t>
                                        </m:r>
                                        <m:r>
                                          <a:rPr lang="en-US" sz="2900" i="1">
                                            <a:latin typeface="Cambria Math" panose="02040503050406030204" pitchFamily="18" charset="0"/>
                                          </a:rPr>
                                          <m:t>2</m:t>
                                        </m:r>
                                      </m:e>
                                    </m:mr>
                                  </m:m>
                                </m:den>
                              </m:f>
                            </m:e>
                          </m:d>
                        </m:e>
                      </m:func>
                    </m:oMath>
                  </m:oMathPara>
                </a14:m>
                <a:endParaRPr lang="en-US" sz="2900" dirty="0">
                  <a:latin typeface="Helvetica" panose="020B0604020202020204" pitchFamily="34" charset="0"/>
                  <a:cs typeface="Helvetica" panose="020B0604020202020204" pitchFamily="34" charset="0"/>
                </a:endParaRPr>
              </a:p>
            </p:txBody>
          </p:sp>
        </mc:Choice>
        <mc:Fallback xmlns="">
          <p:sp>
            <p:nvSpPr>
              <p:cNvPr id="97" name="Rectangle 96"/>
              <p:cNvSpPr>
                <a:spLocks noRot="1" noChangeAspect="1" noMove="1" noResize="1" noEditPoints="1" noAdjustHandles="1" noChangeArrowheads="1" noChangeShapeType="1" noTextEdit="1"/>
              </p:cNvSpPr>
              <p:nvPr/>
            </p:nvSpPr>
            <p:spPr>
              <a:xfrm>
                <a:off x="12349060" y="1861311"/>
                <a:ext cx="11361572" cy="187064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4287087" y="5808472"/>
                <a:ext cx="66268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1</m:t>
                          </m:r>
                        </m:sub>
                      </m:sSub>
                    </m:oMath>
                  </m:oMathPara>
                </a14:m>
                <a:endParaRPr lang="en-US" sz="3000" dirty="0"/>
              </a:p>
            </p:txBody>
          </p:sp>
        </mc:Choice>
        <mc:Fallback xmlns="">
          <p:sp>
            <p:nvSpPr>
              <p:cNvPr id="119" name="Rectangle 118"/>
              <p:cNvSpPr>
                <a:spLocks noRot="1" noChangeAspect="1" noMove="1" noResize="1" noEditPoints="1" noAdjustHandles="1" noChangeArrowheads="1" noChangeShapeType="1" noTextEdit="1"/>
              </p:cNvSpPr>
              <p:nvPr/>
            </p:nvSpPr>
            <p:spPr>
              <a:xfrm>
                <a:off x="14287086" y="5808472"/>
                <a:ext cx="662682" cy="553998"/>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9" name="Rectangle 138"/>
              <p:cNvSpPr/>
              <p:nvPr/>
            </p:nvSpPr>
            <p:spPr>
              <a:xfrm>
                <a:off x="17554143" y="5814689"/>
                <a:ext cx="671594"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2</m:t>
                          </m:r>
                        </m:sub>
                      </m:sSub>
                    </m:oMath>
                  </m:oMathPara>
                </a14:m>
                <a:endParaRPr lang="en-US" sz="3000" dirty="0"/>
              </a:p>
            </p:txBody>
          </p:sp>
        </mc:Choice>
        <mc:Fallback xmlns="">
          <p:sp>
            <p:nvSpPr>
              <p:cNvPr id="139" name="Rectangle 138"/>
              <p:cNvSpPr>
                <a:spLocks noRot="1" noChangeAspect="1" noMove="1" noResize="1" noEditPoints="1" noAdjustHandles="1" noChangeArrowheads="1" noChangeShapeType="1" noTextEdit="1"/>
              </p:cNvSpPr>
              <p:nvPr/>
            </p:nvSpPr>
            <p:spPr>
              <a:xfrm>
                <a:off x="17554142" y="5814690"/>
                <a:ext cx="671594" cy="55399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0" name="Rectangle 139"/>
              <p:cNvSpPr/>
              <p:nvPr/>
            </p:nvSpPr>
            <p:spPr>
              <a:xfrm>
                <a:off x="22434425" y="5802249"/>
                <a:ext cx="697242" cy="553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rPr>
                            <m:t>𝑔</m:t>
                          </m:r>
                        </m:e>
                        <m:sub>
                          <m:r>
                            <a:rPr lang="en-US" sz="3000" i="1">
                              <a:latin typeface="Cambria Math" panose="02040503050406030204" pitchFamily="18" charset="0"/>
                            </a:rPr>
                            <m:t>𝑛</m:t>
                          </m:r>
                        </m:sub>
                      </m:sSub>
                    </m:oMath>
                  </m:oMathPara>
                </a14:m>
                <a:endParaRPr lang="en-US" sz="3000" dirty="0"/>
              </a:p>
            </p:txBody>
          </p:sp>
        </mc:Choice>
        <mc:Fallback xmlns="">
          <p:sp>
            <p:nvSpPr>
              <p:cNvPr id="140" name="Rectangle 139"/>
              <p:cNvSpPr>
                <a:spLocks noRot="1" noChangeAspect="1" noMove="1" noResize="1" noEditPoints="1" noAdjustHandles="1" noChangeArrowheads="1" noChangeShapeType="1" noTextEdit="1"/>
              </p:cNvSpPr>
              <p:nvPr/>
            </p:nvSpPr>
            <p:spPr>
              <a:xfrm>
                <a:off x="22434426" y="5802249"/>
                <a:ext cx="697242" cy="553998"/>
              </a:xfrm>
              <a:prstGeom prst="rect">
                <a:avLst/>
              </a:prstGeom>
              <a:blipFill rotWithShape="0">
                <a:blip r:embed="rId7"/>
                <a:stretch>
                  <a:fillRect/>
                </a:stretch>
              </a:blipFill>
            </p:spPr>
            <p:txBody>
              <a:bodyPr/>
              <a:lstStyle/>
              <a:p>
                <a:r>
                  <a:rPr lang="en-US">
                    <a:noFill/>
                  </a:rPr>
                  <a:t> </a:t>
                </a:r>
              </a:p>
            </p:txBody>
          </p:sp>
        </mc:Fallback>
      </mc:AlternateContent>
      <p:cxnSp>
        <p:nvCxnSpPr>
          <p:cNvPr id="141" name="Straight Arrow Connector 140"/>
          <p:cNvCxnSpPr/>
          <p:nvPr/>
        </p:nvCxnSpPr>
        <p:spPr>
          <a:xfrm flipH="1" flipV="1">
            <a:off x="14249470" y="3782455"/>
            <a:ext cx="268943" cy="753037"/>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V="1">
            <a:off x="17812021" y="3770905"/>
            <a:ext cx="0" cy="1079611"/>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22135827" y="3786150"/>
            <a:ext cx="446336" cy="601423"/>
          </a:xfrm>
          <a:prstGeom prst="straightConnector1">
            <a:avLst/>
          </a:prstGeom>
          <a:ln w="22225">
            <a:tailEnd type="triangle" w="lg" len="lg"/>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8786809" y="4262057"/>
            <a:ext cx="583814" cy="784830"/>
          </a:xfrm>
          <a:prstGeom prst="rect">
            <a:avLst/>
          </a:prstGeom>
        </p:spPr>
        <p:txBody>
          <a:bodyPr wrap="none">
            <a:spAutoFit/>
          </a:bodyPr>
          <a:lstStyle/>
          <a:p>
            <a:r>
              <a:rPr lang="en-US" sz="4500" dirty="0"/>
              <a:t>…</a:t>
            </a:r>
          </a:p>
        </p:txBody>
      </p:sp>
      <mc:AlternateContent xmlns:mc="http://schemas.openxmlformats.org/markup-compatibility/2006" xmlns:a14="http://schemas.microsoft.com/office/drawing/2010/main">
        <mc:Choice Requires="a14">
          <p:sp>
            <p:nvSpPr>
              <p:cNvPr id="153" name="TextBox 152"/>
              <p:cNvSpPr txBox="1"/>
              <p:nvPr/>
            </p:nvSpPr>
            <p:spPr>
              <a:xfrm>
                <a:off x="13265683" y="6348755"/>
                <a:ext cx="2145138" cy="954107"/>
              </a:xfrm>
              <a:prstGeom prst="rect">
                <a:avLst/>
              </a:prstGeom>
              <a:noFill/>
            </p:spPr>
            <p:txBody>
              <a:bodyPr wrap="none" rtlCol="0">
                <a:spAutoFit/>
              </a:bodyPr>
              <a:lstStyle/>
              <a:p>
                <a:pPr algn="ct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V</m:t>
                        </m:r>
                      </m:e>
                      <m:sub>
                        <m:r>
                          <a:rPr lang="en-US" sz="2800">
                            <a:latin typeface="Cambria Math" panose="02040503050406030204" pitchFamily="18" charset="0"/>
                          </a:rPr>
                          <m:t>1</m:t>
                        </m:r>
                      </m:sub>
                    </m:sSub>
                  </m:oMath>
                </a14:m>
                <a:r>
                  <a:rPr lang="en-US" sz="2800" dirty="0">
                    <a:latin typeface="Helvetica" panose="020B0604020202020204" pitchFamily="34" charset="0"/>
                    <a:cs typeface="Helvetica" panose="020B0604020202020204" pitchFamily="34" charset="0"/>
                  </a:rPr>
                  <a:t> genotype</a:t>
                </a:r>
              </a:p>
              <a:p>
                <a:pPr algn="ctr"/>
                <a:r>
                  <a:rPr lang="en-US" sz="2800" dirty="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153" name="TextBox 152"/>
              <p:cNvSpPr txBox="1">
                <a:spLocks noRot="1" noChangeAspect="1" noMove="1" noResize="1" noEditPoints="1" noAdjustHandles="1" noChangeArrowheads="1" noChangeShapeType="1" noTextEdit="1"/>
              </p:cNvSpPr>
              <p:nvPr/>
            </p:nvSpPr>
            <p:spPr>
              <a:xfrm>
                <a:off x="13265680" y="6348754"/>
                <a:ext cx="2145139" cy="954107"/>
              </a:xfrm>
              <a:prstGeom prst="rect">
                <a:avLst/>
              </a:prstGeom>
              <a:blipFill rotWithShape="0">
                <a:blip r:embed="rId8"/>
                <a:stretch>
                  <a:fillRect t="-6369" r="-4830" b="-16561"/>
                </a:stretch>
              </a:blipFill>
            </p:spPr>
            <p:txBody>
              <a:bodyPr/>
              <a:lstStyle/>
              <a:p>
                <a:r>
                  <a:rPr lang="en-US">
                    <a:noFill/>
                  </a:rPr>
                  <a:t> </a:t>
                </a:r>
              </a:p>
            </p:txBody>
          </p:sp>
        </mc:Fallback>
      </mc:AlternateContent>
      <p:sp>
        <p:nvSpPr>
          <p:cNvPr id="155" name="Rectangle 154"/>
          <p:cNvSpPr/>
          <p:nvPr/>
        </p:nvSpPr>
        <p:spPr>
          <a:xfrm rot="16200000">
            <a:off x="14379388" y="5580173"/>
            <a:ext cx="377026" cy="553998"/>
          </a:xfrm>
          <a:prstGeom prst="rect">
            <a:avLst/>
          </a:prstGeom>
        </p:spPr>
        <p:txBody>
          <a:bodyPr wrap="none">
            <a:spAutoFit/>
          </a:bodyPr>
          <a:lstStyle/>
          <a:p>
            <a:r>
              <a:rPr lang="en-US" sz="3000" dirty="0"/>
              <a:t>=</a:t>
            </a:r>
          </a:p>
        </p:txBody>
      </p:sp>
      <p:sp>
        <p:nvSpPr>
          <p:cNvPr id="156" name="Rectangle 155"/>
          <p:cNvSpPr/>
          <p:nvPr/>
        </p:nvSpPr>
        <p:spPr>
          <a:xfrm rot="16200000">
            <a:off x="17657872" y="5561512"/>
            <a:ext cx="377026" cy="553998"/>
          </a:xfrm>
          <a:prstGeom prst="rect">
            <a:avLst/>
          </a:prstGeom>
        </p:spPr>
        <p:txBody>
          <a:bodyPr wrap="none">
            <a:spAutoFit/>
          </a:bodyPr>
          <a:lstStyle/>
          <a:p>
            <a:r>
              <a:rPr lang="en-US" sz="3000" dirty="0"/>
              <a:t>=</a:t>
            </a:r>
          </a:p>
        </p:txBody>
      </p:sp>
      <p:sp>
        <p:nvSpPr>
          <p:cNvPr id="157" name="Rectangle 156"/>
          <p:cNvSpPr/>
          <p:nvPr/>
        </p:nvSpPr>
        <p:spPr>
          <a:xfrm rot="16200000">
            <a:off x="22530417" y="5561512"/>
            <a:ext cx="377026" cy="553998"/>
          </a:xfrm>
          <a:prstGeom prst="rect">
            <a:avLst/>
          </a:prstGeom>
        </p:spPr>
        <p:txBody>
          <a:bodyPr wrap="none">
            <a:spAutoFit/>
          </a:bodyPr>
          <a:lstStyle/>
          <a:p>
            <a:r>
              <a:rPr lang="en-US" sz="3000" dirty="0"/>
              <a:t>=</a:t>
            </a:r>
          </a:p>
        </p:txBody>
      </p:sp>
      <p:sp>
        <p:nvSpPr>
          <p:cNvPr id="158" name="TextBox 157"/>
          <p:cNvSpPr txBox="1"/>
          <p:nvPr/>
        </p:nvSpPr>
        <p:spPr>
          <a:xfrm>
            <a:off x="13622125" y="5260961"/>
            <a:ext cx="314283" cy="553998"/>
          </a:xfrm>
          <a:prstGeom prst="rect">
            <a:avLst/>
          </a:prstGeom>
          <a:noFill/>
        </p:spPr>
        <p:txBody>
          <a:bodyPr wrap="square" rtlCol="0">
            <a:spAutoFit/>
          </a:bodyPr>
          <a:lstStyle/>
          <a:p>
            <a:r>
              <a:rPr lang="en-US" sz="3000" dirty="0"/>
              <a:t>0</a:t>
            </a:r>
          </a:p>
        </p:txBody>
      </p:sp>
      <p:sp>
        <p:nvSpPr>
          <p:cNvPr id="159" name="TextBox 158"/>
          <p:cNvSpPr txBox="1"/>
          <p:nvPr/>
        </p:nvSpPr>
        <p:spPr>
          <a:xfrm>
            <a:off x="14005533" y="5260961"/>
            <a:ext cx="314283" cy="553998"/>
          </a:xfrm>
          <a:prstGeom prst="rect">
            <a:avLst/>
          </a:prstGeom>
          <a:noFill/>
        </p:spPr>
        <p:txBody>
          <a:bodyPr wrap="square" rtlCol="0">
            <a:spAutoFit/>
          </a:bodyPr>
          <a:lstStyle/>
          <a:p>
            <a:r>
              <a:rPr lang="en-US" sz="3000" dirty="0"/>
              <a:t>1</a:t>
            </a:r>
          </a:p>
        </p:txBody>
      </p:sp>
      <p:sp>
        <p:nvSpPr>
          <p:cNvPr id="160" name="Rectangle 159"/>
          <p:cNvSpPr/>
          <p:nvPr/>
        </p:nvSpPr>
        <p:spPr>
          <a:xfrm>
            <a:off x="13660255" y="5066402"/>
            <a:ext cx="242936" cy="241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14038151" y="4413008"/>
            <a:ext cx="242936" cy="876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4420960" y="4644274"/>
            <a:ext cx="242936" cy="6451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Arrow Connector 162"/>
          <p:cNvCxnSpPr/>
          <p:nvPr/>
        </p:nvCxnSpPr>
        <p:spPr>
          <a:xfrm flipV="1">
            <a:off x="13473171" y="4059442"/>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a:off x="13454461" y="5287483"/>
            <a:ext cx="1475043"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rot="16200000">
            <a:off x="12443348" y="4524933"/>
            <a:ext cx="1491883" cy="461665"/>
          </a:xfrm>
          <a:prstGeom prst="rect">
            <a:avLst/>
          </a:prstGeom>
          <a:noFill/>
        </p:spPr>
        <p:txBody>
          <a:bodyPr wrap="none" rtlCol="0">
            <a:spAutoFit/>
          </a:bodyPr>
          <a:lstStyle/>
          <a:p>
            <a:r>
              <a:rPr lang="en-US" sz="2400" dirty="0"/>
              <a:t>Frequency</a:t>
            </a:r>
          </a:p>
        </p:txBody>
      </p:sp>
      <p:cxnSp>
        <p:nvCxnSpPr>
          <p:cNvPr id="166" name="Straight Connector 165"/>
          <p:cNvCxnSpPr>
            <a:endCxn id="162" idx="0"/>
          </p:cNvCxnSpPr>
          <p:nvPr/>
        </p:nvCxnSpPr>
        <p:spPr>
          <a:xfrm flipV="1">
            <a:off x="13457465" y="4644273"/>
            <a:ext cx="1084963" cy="557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17312471" y="5121732"/>
            <a:ext cx="242936" cy="185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7690368" y="4919554"/>
            <a:ext cx="242936" cy="3698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18073177" y="4542766"/>
            <a:ext cx="242936" cy="7466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Arrow Connector 196"/>
          <p:cNvCxnSpPr/>
          <p:nvPr/>
        </p:nvCxnSpPr>
        <p:spPr>
          <a:xfrm flipV="1">
            <a:off x="17125388" y="4059442"/>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17106677" y="5287483"/>
            <a:ext cx="1475043"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rot="16200000">
            <a:off x="16095564" y="4524933"/>
            <a:ext cx="1491883" cy="461665"/>
          </a:xfrm>
          <a:prstGeom prst="rect">
            <a:avLst/>
          </a:prstGeom>
          <a:noFill/>
        </p:spPr>
        <p:txBody>
          <a:bodyPr wrap="none" rtlCol="0">
            <a:spAutoFit/>
          </a:bodyPr>
          <a:lstStyle/>
          <a:p>
            <a:r>
              <a:rPr lang="en-US" sz="2400" dirty="0"/>
              <a:t>Frequency</a:t>
            </a:r>
          </a:p>
        </p:txBody>
      </p:sp>
      <p:cxnSp>
        <p:nvCxnSpPr>
          <p:cNvPr id="200" name="Straight Connector 199"/>
          <p:cNvCxnSpPr>
            <a:endCxn id="195" idx="0"/>
          </p:cNvCxnSpPr>
          <p:nvPr/>
        </p:nvCxnSpPr>
        <p:spPr>
          <a:xfrm>
            <a:off x="17135049" y="4919553"/>
            <a:ext cx="676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a:off x="17283703" y="5256480"/>
            <a:ext cx="314283" cy="553998"/>
          </a:xfrm>
          <a:prstGeom prst="rect">
            <a:avLst/>
          </a:prstGeom>
          <a:noFill/>
        </p:spPr>
        <p:txBody>
          <a:bodyPr wrap="square" rtlCol="0">
            <a:spAutoFit/>
          </a:bodyPr>
          <a:lstStyle/>
          <a:p>
            <a:r>
              <a:rPr lang="en-US" sz="3000" dirty="0"/>
              <a:t>0</a:t>
            </a:r>
          </a:p>
        </p:txBody>
      </p:sp>
      <p:sp>
        <p:nvSpPr>
          <p:cNvPr id="202" name="TextBox 201"/>
          <p:cNvSpPr txBox="1"/>
          <p:nvPr/>
        </p:nvSpPr>
        <p:spPr>
          <a:xfrm>
            <a:off x="18054733" y="5256480"/>
            <a:ext cx="314283" cy="553998"/>
          </a:xfrm>
          <a:prstGeom prst="rect">
            <a:avLst/>
          </a:prstGeom>
          <a:noFill/>
        </p:spPr>
        <p:txBody>
          <a:bodyPr wrap="square" rtlCol="0">
            <a:spAutoFit/>
          </a:bodyPr>
          <a:lstStyle/>
          <a:p>
            <a:r>
              <a:rPr lang="en-US" sz="3000" dirty="0"/>
              <a:t>2</a:t>
            </a:r>
          </a:p>
        </p:txBody>
      </p:sp>
      <p:sp>
        <p:nvSpPr>
          <p:cNvPr id="203" name="Rectangle 202"/>
          <p:cNvSpPr/>
          <p:nvPr/>
        </p:nvSpPr>
        <p:spPr>
          <a:xfrm>
            <a:off x="21794673" y="4935389"/>
            <a:ext cx="242936" cy="372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22172571" y="5118269"/>
            <a:ext cx="242936" cy="1711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22555379" y="4531529"/>
            <a:ext cx="242936" cy="757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Arrow Connector 205"/>
          <p:cNvCxnSpPr/>
          <p:nvPr/>
        </p:nvCxnSpPr>
        <p:spPr>
          <a:xfrm flipV="1">
            <a:off x="21607591" y="4059442"/>
            <a:ext cx="0" cy="124772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21588880" y="5287483"/>
            <a:ext cx="1475043"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rot="16200000">
            <a:off x="20577767" y="4524933"/>
            <a:ext cx="1491883" cy="461665"/>
          </a:xfrm>
          <a:prstGeom prst="rect">
            <a:avLst/>
          </a:prstGeom>
          <a:noFill/>
        </p:spPr>
        <p:txBody>
          <a:bodyPr wrap="none" rtlCol="0">
            <a:spAutoFit/>
          </a:bodyPr>
          <a:lstStyle/>
          <a:p>
            <a:r>
              <a:rPr lang="en-US" sz="2400" dirty="0"/>
              <a:t>Frequency</a:t>
            </a:r>
          </a:p>
        </p:txBody>
      </p:sp>
      <p:cxnSp>
        <p:nvCxnSpPr>
          <p:cNvPr id="209" name="Straight Connector 208"/>
          <p:cNvCxnSpPr>
            <a:endCxn id="203" idx="0"/>
          </p:cNvCxnSpPr>
          <p:nvPr/>
        </p:nvCxnSpPr>
        <p:spPr>
          <a:xfrm flipV="1">
            <a:off x="21591885" y="4935389"/>
            <a:ext cx="324257" cy="21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21768489" y="5261853"/>
            <a:ext cx="314283" cy="553998"/>
          </a:xfrm>
          <a:prstGeom prst="rect">
            <a:avLst/>
          </a:prstGeom>
          <a:noFill/>
        </p:spPr>
        <p:txBody>
          <a:bodyPr wrap="square" rtlCol="0">
            <a:spAutoFit/>
          </a:bodyPr>
          <a:lstStyle/>
          <a:p>
            <a:r>
              <a:rPr lang="en-US" sz="3000" dirty="0"/>
              <a:t>0</a:t>
            </a:r>
          </a:p>
        </p:txBody>
      </p:sp>
      <p:sp>
        <p:nvSpPr>
          <p:cNvPr id="211" name="TextBox 210"/>
          <p:cNvSpPr txBox="1"/>
          <p:nvPr/>
        </p:nvSpPr>
        <p:spPr>
          <a:xfrm>
            <a:off x="22151897" y="5261853"/>
            <a:ext cx="314283" cy="553998"/>
          </a:xfrm>
          <a:prstGeom prst="rect">
            <a:avLst/>
          </a:prstGeom>
          <a:noFill/>
        </p:spPr>
        <p:txBody>
          <a:bodyPr wrap="square" rtlCol="0">
            <a:spAutoFit/>
          </a:bodyPr>
          <a:lstStyle/>
          <a:p>
            <a:r>
              <a:rPr lang="en-US" sz="3000" dirty="0"/>
              <a:t>1</a:t>
            </a:r>
          </a:p>
        </p:txBody>
      </p:sp>
      <mc:AlternateContent xmlns:mc="http://schemas.openxmlformats.org/markup-compatibility/2006" xmlns:a14="http://schemas.microsoft.com/office/drawing/2010/main">
        <mc:Choice Requires="a14">
          <p:sp>
            <p:nvSpPr>
              <p:cNvPr id="245" name="TextBox 244"/>
              <p:cNvSpPr txBox="1"/>
              <p:nvPr/>
            </p:nvSpPr>
            <p:spPr>
              <a:xfrm>
                <a:off x="16677099" y="6348755"/>
                <a:ext cx="2145138" cy="954107"/>
              </a:xfrm>
              <a:prstGeom prst="rect">
                <a:avLst/>
              </a:prstGeom>
              <a:noFill/>
            </p:spPr>
            <p:txBody>
              <a:bodyPr wrap="none" rtlCol="0">
                <a:spAutoFit/>
              </a:bodyPr>
              <a:lstStyle/>
              <a:p>
                <a:pPr algn="ct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V</m:t>
                        </m:r>
                      </m:e>
                      <m:sub>
                        <m:r>
                          <a:rPr lang="en-US" sz="2800">
                            <a:latin typeface="Cambria Math" panose="02040503050406030204" pitchFamily="18" charset="0"/>
                          </a:rPr>
                          <m:t>2</m:t>
                        </m:r>
                      </m:sub>
                    </m:sSub>
                  </m:oMath>
                </a14:m>
                <a:r>
                  <a:rPr lang="en-US" sz="2800" dirty="0">
                    <a:latin typeface="Helvetica" panose="020B0604020202020204" pitchFamily="34" charset="0"/>
                    <a:cs typeface="Helvetica" panose="020B0604020202020204" pitchFamily="34" charset="0"/>
                  </a:rPr>
                  <a:t> genotype</a:t>
                </a:r>
              </a:p>
              <a:p>
                <a:pPr algn="ctr"/>
                <a:r>
                  <a:rPr lang="en-US" sz="2800" dirty="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45" name="TextBox 244"/>
              <p:cNvSpPr txBox="1">
                <a:spLocks noRot="1" noChangeAspect="1" noMove="1" noResize="1" noEditPoints="1" noAdjustHandles="1" noChangeArrowheads="1" noChangeShapeType="1" noTextEdit="1"/>
              </p:cNvSpPr>
              <p:nvPr/>
            </p:nvSpPr>
            <p:spPr>
              <a:xfrm>
                <a:off x="16646960" y="6348754"/>
                <a:ext cx="2205412" cy="954107"/>
              </a:xfrm>
              <a:prstGeom prst="rect">
                <a:avLst/>
              </a:prstGeom>
              <a:blipFill rotWithShape="0">
                <a:blip r:embed="rId9"/>
                <a:stretch>
                  <a:fillRect t="-6369" r="-3039" b="-16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6" name="TextBox 245"/>
              <p:cNvSpPr txBox="1"/>
              <p:nvPr/>
            </p:nvSpPr>
            <p:spPr>
              <a:xfrm>
                <a:off x="21073252" y="6348755"/>
                <a:ext cx="2145138" cy="954107"/>
              </a:xfrm>
              <a:prstGeom prst="rect">
                <a:avLst/>
              </a:prstGeom>
              <a:noFill/>
            </p:spPr>
            <p:txBody>
              <a:bodyPr wrap="none" rtlCol="0">
                <a:spAutoFit/>
              </a:bodyPr>
              <a:lstStyle/>
              <a:p>
                <a:pPr algn="ct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V</m:t>
                        </m:r>
                      </m:e>
                      <m:sub>
                        <m:r>
                          <m:rPr>
                            <m:sty m:val="p"/>
                          </m:rPr>
                          <a:rPr lang="en-US" sz="2800">
                            <a:latin typeface="Cambria Math" panose="02040503050406030204" pitchFamily="18" charset="0"/>
                          </a:rPr>
                          <m:t>n</m:t>
                        </m:r>
                      </m:sub>
                    </m:sSub>
                  </m:oMath>
                </a14:m>
                <a:r>
                  <a:rPr lang="en-US" sz="2800" dirty="0">
                    <a:latin typeface="Helvetica" panose="020B0604020202020204" pitchFamily="34" charset="0"/>
                    <a:cs typeface="Helvetica" panose="020B0604020202020204" pitchFamily="34" charset="0"/>
                  </a:rPr>
                  <a:t> genotype</a:t>
                </a:r>
              </a:p>
              <a:p>
                <a:pPr algn="ctr"/>
                <a:r>
                  <a:rPr lang="en-US" sz="2800" dirty="0">
                    <a:latin typeface="Helvetica" panose="020B0604020202020204" pitchFamily="34" charset="0"/>
                    <a:cs typeface="Helvetica" panose="020B0604020202020204" pitchFamily="34" charset="0"/>
                  </a:rPr>
                  <a:t> frequencies</a:t>
                </a:r>
                <a:endParaRPr lang="en-US" sz="2800" dirty="0">
                  <a:latin typeface="Helvetica" panose="020B0604020202020204" pitchFamily="34" charset="0"/>
                  <a:cs typeface="Helvetica" panose="020B0604020202020204" pitchFamily="34" charset="0"/>
                </a:endParaRPr>
              </a:p>
            </p:txBody>
          </p:sp>
        </mc:Choice>
        <mc:Fallback xmlns="">
          <p:sp>
            <p:nvSpPr>
              <p:cNvPr id="246" name="TextBox 245"/>
              <p:cNvSpPr txBox="1">
                <a:spLocks noRot="1" noChangeAspect="1" noMove="1" noResize="1" noEditPoints="1" noAdjustHandles="1" noChangeArrowheads="1" noChangeShapeType="1" noTextEdit="1"/>
              </p:cNvSpPr>
              <p:nvPr/>
            </p:nvSpPr>
            <p:spPr>
              <a:xfrm>
                <a:off x="21043114" y="6348754"/>
                <a:ext cx="2205412" cy="954107"/>
              </a:xfrm>
              <a:prstGeom prst="rect">
                <a:avLst/>
              </a:prstGeom>
              <a:blipFill rotWithShape="0">
                <a:blip r:embed="rId10"/>
                <a:stretch>
                  <a:fillRect t="-6369" r="-3039" b="-16561"/>
                </a:stretch>
              </a:blipFill>
            </p:spPr>
            <p:txBody>
              <a:bodyPr/>
              <a:lstStyle/>
              <a:p>
                <a:r>
                  <a:rPr lang="en-US">
                    <a:noFill/>
                  </a:rPr>
                  <a:t> </a:t>
                </a:r>
              </a:p>
            </p:txBody>
          </p:sp>
        </mc:Fallback>
      </mc:AlternateContent>
      <p:sp>
        <p:nvSpPr>
          <p:cNvPr id="7" name="Rounded Rectangle 6"/>
          <p:cNvSpPr/>
          <p:nvPr/>
        </p:nvSpPr>
        <p:spPr>
          <a:xfrm>
            <a:off x="5668108" y="1125415"/>
            <a:ext cx="18956216" cy="66821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21230285" y="10140983"/>
            <a:ext cx="283732" cy="8134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21671642" y="10645435"/>
            <a:ext cx="283732" cy="308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22118735" y="10898947"/>
            <a:ext cx="283732" cy="55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 name="Straight Arrow Connector 252"/>
          <p:cNvCxnSpPr/>
          <p:nvPr/>
        </p:nvCxnSpPr>
        <p:spPr>
          <a:xfrm flipV="1">
            <a:off x="20990637" y="9456135"/>
            <a:ext cx="0" cy="1506324"/>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20989933" y="10954387"/>
            <a:ext cx="1722745" cy="0"/>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55" name="TextBox 254"/>
          <p:cNvSpPr txBox="1"/>
          <p:nvPr/>
        </p:nvSpPr>
        <p:spPr>
          <a:xfrm>
            <a:off x="21188148" y="10858365"/>
            <a:ext cx="291081" cy="553998"/>
          </a:xfrm>
          <a:prstGeom prst="rect">
            <a:avLst/>
          </a:prstGeom>
          <a:noFill/>
        </p:spPr>
        <p:txBody>
          <a:bodyPr wrap="square" rtlCol="0">
            <a:spAutoFit/>
          </a:bodyPr>
          <a:lstStyle/>
          <a:p>
            <a:r>
              <a:rPr lang="en-US" sz="3000" dirty="0"/>
              <a:t>0</a:t>
            </a:r>
          </a:p>
        </p:txBody>
      </p:sp>
      <p:sp>
        <p:nvSpPr>
          <p:cNvPr id="256" name="TextBox 255"/>
          <p:cNvSpPr txBox="1"/>
          <p:nvPr/>
        </p:nvSpPr>
        <p:spPr>
          <a:xfrm>
            <a:off x="21635942" y="10858365"/>
            <a:ext cx="283903" cy="553998"/>
          </a:xfrm>
          <a:prstGeom prst="rect">
            <a:avLst/>
          </a:prstGeom>
          <a:noFill/>
        </p:spPr>
        <p:txBody>
          <a:bodyPr wrap="square" rtlCol="0">
            <a:spAutoFit/>
          </a:bodyPr>
          <a:lstStyle/>
          <a:p>
            <a:r>
              <a:rPr lang="en-US" sz="3000" dirty="0"/>
              <a:t>1</a:t>
            </a:r>
          </a:p>
        </p:txBody>
      </p:sp>
      <p:sp>
        <p:nvSpPr>
          <p:cNvPr id="257" name="TextBox 256"/>
          <p:cNvSpPr txBox="1"/>
          <p:nvPr/>
        </p:nvSpPr>
        <p:spPr>
          <a:xfrm>
            <a:off x="22094338" y="10858365"/>
            <a:ext cx="271807" cy="553998"/>
          </a:xfrm>
          <a:prstGeom prst="rect">
            <a:avLst/>
          </a:prstGeom>
          <a:noFill/>
        </p:spPr>
        <p:txBody>
          <a:bodyPr wrap="square" rtlCol="0">
            <a:spAutoFit/>
          </a:bodyPr>
          <a:lstStyle/>
          <a:p>
            <a:r>
              <a:rPr lang="en-US" sz="3000" dirty="0"/>
              <a:t>2</a:t>
            </a:r>
          </a:p>
        </p:txBody>
      </p:sp>
      <p:sp>
        <p:nvSpPr>
          <p:cNvPr id="258" name="TextBox 257"/>
          <p:cNvSpPr txBox="1"/>
          <p:nvPr/>
        </p:nvSpPr>
        <p:spPr>
          <a:xfrm rot="16200000">
            <a:off x="19628009" y="9868689"/>
            <a:ext cx="2078377" cy="553998"/>
          </a:xfrm>
          <a:prstGeom prst="rect">
            <a:avLst/>
          </a:prstGeom>
          <a:noFill/>
        </p:spPr>
        <p:txBody>
          <a:bodyPr wrap="square" rtlCol="0">
            <a:spAutoFit/>
          </a:bodyPr>
          <a:lstStyle/>
          <a:p>
            <a:r>
              <a:rPr lang="en-US" sz="30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259" name="TextBox 258"/>
              <p:cNvSpPr txBox="1"/>
              <p:nvPr/>
            </p:nvSpPr>
            <p:spPr>
              <a:xfrm>
                <a:off x="20039242" y="8138326"/>
                <a:ext cx="4067139" cy="1046440"/>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Conditional distribution</a:t>
                </a:r>
              </a:p>
              <a:p>
                <a:pPr algn="ctr"/>
                <a:r>
                  <a:rPr lang="en-US" sz="3000" dirty="0">
                    <a:latin typeface="Helvetica" panose="020B0604020202020204" pitchFamily="34" charset="0"/>
                    <a:cs typeface="Helvetica" panose="020B0604020202020204" pitchFamily="34" charset="0"/>
                  </a:rPr>
                  <a:t>of </a:t>
                </a:r>
                <a14:m>
                  <m:oMath xmlns:m="http://schemas.openxmlformats.org/officeDocument/2006/math">
                    <m:r>
                      <a:rPr lang="en-US" sz="3200" i="1">
                        <a:latin typeface="Cambria Math" panose="02040503050406030204" pitchFamily="18" charset="0"/>
                      </a:rPr>
                      <m:t>𝑉</m:t>
                    </m:r>
                  </m:oMath>
                </a14:m>
                <a:r>
                  <a:rPr lang="en-US" sz="3200" dirty="0">
                    <a:latin typeface="Helvetica" panose="020B0604020202020204" pitchFamily="34" charset="0"/>
                    <a:cs typeface="Helvetica" panose="020B0604020202020204" pitchFamily="34" charset="0"/>
                  </a:rPr>
                  <a:t> given </a:t>
                </a:r>
                <a14:m>
                  <m:oMath xmlns:m="http://schemas.openxmlformats.org/officeDocument/2006/math">
                    <m:r>
                      <a:rPr lang="en-US" sz="3200" i="1">
                        <a:latin typeface="Cambria Math" panose="02040503050406030204" pitchFamily="18" charset="0"/>
                      </a:rPr>
                      <m:t>𝐸</m:t>
                    </m:r>
                    <m:r>
                      <a:rPr lang="en-US" sz="3200" i="1">
                        <a:latin typeface="Cambria Math" panose="02040503050406030204" pitchFamily="18" charset="0"/>
                      </a:rPr>
                      <m:t>=</m:t>
                    </m:r>
                    <m:r>
                      <a:rPr lang="en-US" sz="3200" i="1">
                        <a:latin typeface="Cambria Math" panose="02040503050406030204" pitchFamily="18" charset="0"/>
                      </a:rPr>
                      <m:t>𝑒</m:t>
                    </m:r>
                  </m:oMath>
                </a14:m>
                <a:endParaRPr lang="en-US" sz="3200" dirty="0">
                  <a:latin typeface="Helvetica" panose="020B0604020202020204" pitchFamily="34" charset="0"/>
                  <a:cs typeface="Helvetica" panose="020B0604020202020204" pitchFamily="34" charset="0"/>
                </a:endParaRPr>
              </a:p>
            </p:txBody>
          </p:sp>
        </mc:Choice>
        <mc:Fallback xmlns="">
          <p:sp>
            <p:nvSpPr>
              <p:cNvPr id="259" name="TextBox 258"/>
              <p:cNvSpPr txBox="1">
                <a:spLocks noRot="1" noChangeAspect="1" noMove="1" noResize="1" noEditPoints="1" noAdjustHandles="1" noChangeArrowheads="1" noChangeShapeType="1" noTextEdit="1"/>
              </p:cNvSpPr>
              <p:nvPr/>
            </p:nvSpPr>
            <p:spPr>
              <a:xfrm>
                <a:off x="20039241" y="8138325"/>
                <a:ext cx="4067140" cy="1046440"/>
              </a:xfrm>
              <a:prstGeom prst="rect">
                <a:avLst/>
              </a:prstGeom>
              <a:blipFill rotWithShape="0">
                <a:blip r:embed="rId11"/>
                <a:stretch>
                  <a:fillRect l="-3298" t="-7558" r="-3298" b="-18023"/>
                </a:stretch>
              </a:blipFill>
            </p:spPr>
            <p:txBody>
              <a:bodyPr/>
              <a:lstStyle/>
              <a:p>
                <a:r>
                  <a:rPr lang="en-US">
                    <a:noFill/>
                  </a:rPr>
                  <a:t> </a:t>
                </a:r>
              </a:p>
            </p:txBody>
          </p:sp>
        </mc:Fallback>
      </mc:AlternateContent>
      <p:sp>
        <p:nvSpPr>
          <p:cNvPr id="260" name="TextBox 259"/>
          <p:cNvSpPr txBox="1"/>
          <p:nvPr/>
        </p:nvSpPr>
        <p:spPr>
          <a:xfrm>
            <a:off x="13836617" y="8048578"/>
            <a:ext cx="3727302" cy="1015663"/>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Joint expression</a:t>
            </a:r>
          </a:p>
          <a:p>
            <a:pPr algn="ctr"/>
            <a:r>
              <a:rPr lang="en-US" sz="3000" dirty="0">
                <a:latin typeface="Helvetica" panose="020B0604020202020204" pitchFamily="34" charset="0"/>
                <a:cs typeface="Helvetica" panose="020B0604020202020204" pitchFamily="34" charset="0"/>
              </a:rPr>
              <a:t>genotype distribution</a:t>
            </a:r>
          </a:p>
        </p:txBody>
      </p:sp>
      <mc:AlternateContent xmlns:mc="http://schemas.openxmlformats.org/markup-compatibility/2006" xmlns:a14="http://schemas.microsoft.com/office/drawing/2010/main">
        <mc:Choice Requires="a14">
          <p:sp>
            <p:nvSpPr>
              <p:cNvPr id="261" name="Content Placeholder 2"/>
              <p:cNvSpPr txBox="1">
                <a:spLocks/>
              </p:cNvSpPr>
              <p:nvPr/>
            </p:nvSpPr>
            <p:spPr>
              <a:xfrm>
                <a:off x="13637518" y="13272987"/>
                <a:ext cx="7134725" cy="2646948"/>
              </a:xfrm>
              <a:prstGeom prst="rect">
                <a:avLst/>
              </a:prstGeom>
            </p:spPr>
            <p:txBody>
              <a:bodyPr vert="horz" lIns="91440" tIns="45720" rIns="91440" bIns="45720" rtlCol="0" anchor="ct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9600" dirty="0"/>
              </a:p>
              <a:p>
                <a:pPr marL="0" indent="0">
                  <a:buNone/>
                </a:pPr>
                <a14:m>
                  <m:oMath xmlns:m="http://schemas.openxmlformats.org/officeDocument/2006/math">
                    <m:r>
                      <a:rPr lang="en-US" sz="9600" i="1">
                        <a:latin typeface="Cambria Math" panose="02040503050406030204" pitchFamily="18" charset="0"/>
                      </a:rPr>
                      <m:t>𝜋</m:t>
                    </m:r>
                    <m:d>
                      <m:dPr>
                        <m:ctrlPr>
                          <a:rPr lang="en-US" sz="9600" i="1">
                            <a:latin typeface="Cambria Math" panose="02040503050406030204" pitchFamily="18" charset="0"/>
                          </a:rPr>
                        </m:ctrlPr>
                      </m:dPr>
                      <m:e>
                        <m:r>
                          <a:rPr lang="en-US" sz="9600" i="1">
                            <a:latin typeface="Cambria Math" panose="02040503050406030204" pitchFamily="18" charset="0"/>
                          </a:rPr>
                          <m:t>         </m:t>
                        </m:r>
                      </m:e>
                    </m:d>
                  </m:oMath>
                </a14:m>
                <a:r>
                  <a:rPr lang="en-US" sz="9000" dirty="0"/>
                  <a:t>=</a:t>
                </a:r>
              </a:p>
            </p:txBody>
          </p:sp>
        </mc:Choice>
        <mc:Fallback xmlns="">
          <p:sp>
            <p:nvSpPr>
              <p:cNvPr id="261" name="Content Placeholder 2"/>
              <p:cNvSpPr txBox="1">
                <a:spLocks noRot="1" noChangeAspect="1" noMove="1" noResize="1" noEditPoints="1" noAdjustHandles="1" noChangeArrowheads="1" noChangeShapeType="1" noTextEdit="1"/>
              </p:cNvSpPr>
              <p:nvPr/>
            </p:nvSpPr>
            <p:spPr>
              <a:xfrm>
                <a:off x="13637517" y="13272986"/>
                <a:ext cx="7134725" cy="2646948"/>
              </a:xfrm>
              <a:prstGeom prst="rect">
                <a:avLst/>
              </a:prstGeom>
              <a:blipFill rotWithShape="0">
                <a:blip r:embed="rId12"/>
                <a:stretch>
                  <a:fillRect b="-197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2" name="TextBox 261"/>
              <p:cNvSpPr txBox="1"/>
              <p:nvPr/>
            </p:nvSpPr>
            <p:spPr>
              <a:xfrm>
                <a:off x="14673757" y="14730444"/>
                <a:ext cx="779347"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𝑉</m:t>
                      </m:r>
                    </m:oMath>
                  </m:oMathPara>
                </a14:m>
                <a:endParaRPr lang="en-US" sz="5400" dirty="0"/>
              </a:p>
            </p:txBody>
          </p:sp>
        </mc:Choice>
        <mc:Fallback xmlns="">
          <p:sp>
            <p:nvSpPr>
              <p:cNvPr id="262" name="TextBox 261"/>
              <p:cNvSpPr txBox="1">
                <a:spLocks noRot="1" noChangeAspect="1" noMove="1" noResize="1" noEditPoints="1" noAdjustHandles="1" noChangeArrowheads="1" noChangeShapeType="1" noTextEdit="1"/>
              </p:cNvSpPr>
              <p:nvPr/>
            </p:nvSpPr>
            <p:spPr>
              <a:xfrm>
                <a:off x="14673757" y="14730443"/>
                <a:ext cx="779346" cy="923330"/>
              </a:xfrm>
              <a:prstGeom prst="rect">
                <a:avLst/>
              </a:prstGeom>
              <a:blipFill rotWithShape="0">
                <a:blip r:embed="rId13"/>
                <a:stretch>
                  <a:fillRect/>
                </a:stretch>
              </a:blipFill>
            </p:spPr>
            <p:txBody>
              <a:bodyPr/>
              <a:lstStyle/>
              <a:p>
                <a:r>
                  <a:rPr lang="en-US">
                    <a:noFill/>
                  </a:rPr>
                  <a:t> </a:t>
                </a:r>
              </a:p>
            </p:txBody>
          </p:sp>
        </mc:Fallback>
      </mc:AlternateContent>
      <p:cxnSp>
        <p:nvCxnSpPr>
          <p:cNvPr id="263" name="Straight Connector 262"/>
          <p:cNvCxnSpPr/>
          <p:nvPr/>
        </p:nvCxnSpPr>
        <p:spPr>
          <a:xfrm>
            <a:off x="15333208" y="14739553"/>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4" name="TextBox 263"/>
              <p:cNvSpPr txBox="1"/>
              <p:nvPr/>
            </p:nvSpPr>
            <p:spPr>
              <a:xfrm>
                <a:off x="15495769" y="14730445"/>
                <a:ext cx="1937083"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𝐸</m:t>
                      </m:r>
                      <m:r>
                        <a:rPr lang="en-US" sz="5400" i="1">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264" name="TextBox 263"/>
              <p:cNvSpPr txBox="1">
                <a:spLocks noRot="1" noChangeAspect="1" noMove="1" noResize="1" noEditPoints="1" noAdjustHandles="1" noChangeArrowheads="1" noChangeShapeType="1" noTextEdit="1"/>
              </p:cNvSpPr>
              <p:nvPr/>
            </p:nvSpPr>
            <p:spPr>
              <a:xfrm>
                <a:off x="15495768" y="14730443"/>
                <a:ext cx="1937083" cy="923330"/>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Rectangle 264"/>
              <p:cNvSpPr/>
              <p:nvPr/>
            </p:nvSpPr>
            <p:spPr>
              <a:xfrm>
                <a:off x="18365138" y="14353048"/>
                <a:ext cx="5440527" cy="15189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8900" i="1">
                              <a:latin typeface="Cambria Math" panose="02040503050406030204" pitchFamily="18" charset="0"/>
                            </a:rPr>
                          </m:ctrlPr>
                        </m:sSupPr>
                        <m:e>
                          <m:r>
                            <a:rPr lang="en-US" sz="8900" i="1">
                              <a:latin typeface="Cambria Math" panose="02040503050406030204" pitchFamily="18" charset="0"/>
                            </a:rPr>
                            <m:t>𝑒</m:t>
                          </m:r>
                        </m:e>
                        <m:sup>
                          <m:r>
                            <a:rPr lang="en-US" sz="8900" i="1">
                              <a:latin typeface="Cambria Math" panose="02040503050406030204" pitchFamily="18" charset="0"/>
                            </a:rPr>
                            <m:t>−</m:t>
                          </m:r>
                          <m:r>
                            <a:rPr lang="en-US" sz="8900" i="1">
                              <a:latin typeface="Cambria Math" panose="02040503050406030204" pitchFamily="18" charset="0"/>
                            </a:rPr>
                            <m:t>𝐻</m:t>
                          </m:r>
                          <m:r>
                            <a:rPr lang="en-US" sz="8900" i="1">
                              <a:latin typeface="Cambria Math" panose="02040503050406030204" pitchFamily="18" charset="0"/>
                            </a:rPr>
                            <m:t>(  </m:t>
                          </m:r>
                          <m:r>
                            <a:rPr lang="en-US" sz="8900" i="1">
                              <a:latin typeface="Cambria Math" panose="02040503050406030204" pitchFamily="18" charset="0"/>
                            </a:rPr>
                            <m:t>           )</m:t>
                          </m:r>
                        </m:sup>
                      </m:sSup>
                    </m:oMath>
                  </m:oMathPara>
                </a14:m>
                <a:endParaRPr lang="en-US" sz="8900" dirty="0"/>
              </a:p>
            </p:txBody>
          </p:sp>
        </mc:Choice>
        <mc:Fallback xmlns="">
          <p:sp>
            <p:nvSpPr>
              <p:cNvPr id="265" name="Rectangle 264"/>
              <p:cNvSpPr>
                <a:spLocks noRot="1" noChangeAspect="1" noMove="1" noResize="1" noEditPoints="1" noAdjustHandles="1" noChangeArrowheads="1" noChangeShapeType="1" noTextEdit="1"/>
              </p:cNvSpPr>
              <p:nvPr/>
            </p:nvSpPr>
            <p:spPr>
              <a:xfrm>
                <a:off x="18365137" y="14353048"/>
                <a:ext cx="5440528" cy="151894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6" name="TextBox 265"/>
              <p:cNvSpPr txBox="1"/>
              <p:nvPr/>
            </p:nvSpPr>
            <p:spPr>
              <a:xfrm>
                <a:off x="20894248" y="14445987"/>
                <a:ext cx="458675"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𝑉</m:t>
                      </m:r>
                    </m:oMath>
                  </m:oMathPara>
                </a14:m>
                <a:endParaRPr lang="en-US" sz="5400" dirty="0"/>
              </a:p>
            </p:txBody>
          </p:sp>
        </mc:Choice>
        <mc:Fallback xmlns="">
          <p:sp>
            <p:nvSpPr>
              <p:cNvPr id="266" name="TextBox 265"/>
              <p:cNvSpPr txBox="1">
                <a:spLocks noRot="1" noChangeAspect="1" noMove="1" noResize="1" noEditPoints="1" noAdjustHandles="1" noChangeArrowheads="1" noChangeShapeType="1" noTextEdit="1"/>
              </p:cNvSpPr>
              <p:nvPr/>
            </p:nvSpPr>
            <p:spPr>
              <a:xfrm>
                <a:off x="20894247" y="14445986"/>
                <a:ext cx="458675" cy="923330"/>
              </a:xfrm>
              <a:prstGeom prst="rect">
                <a:avLst/>
              </a:prstGeom>
              <a:blipFill rotWithShape="0">
                <a:blip r:embed="rId16"/>
                <a:stretch>
                  <a:fillRect l="-10667"/>
                </a:stretch>
              </a:blipFill>
            </p:spPr>
            <p:txBody>
              <a:bodyPr/>
              <a:lstStyle/>
              <a:p>
                <a:r>
                  <a:rPr lang="en-US">
                    <a:noFill/>
                  </a:rPr>
                  <a:t> </a:t>
                </a:r>
              </a:p>
            </p:txBody>
          </p:sp>
        </mc:Fallback>
      </mc:AlternateContent>
      <p:cxnSp>
        <p:nvCxnSpPr>
          <p:cNvPr id="267" name="Straight Connector 266"/>
          <p:cNvCxnSpPr/>
          <p:nvPr/>
        </p:nvCxnSpPr>
        <p:spPr>
          <a:xfrm>
            <a:off x="21417861" y="14494769"/>
            <a:ext cx="0" cy="842211"/>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8" name="TextBox 267"/>
              <p:cNvSpPr txBox="1"/>
              <p:nvPr/>
            </p:nvSpPr>
            <p:spPr>
              <a:xfrm>
                <a:off x="21511664" y="14461805"/>
                <a:ext cx="1937083" cy="92333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5400" i="1">
                          <a:latin typeface="Cambria Math" panose="02040503050406030204" pitchFamily="18" charset="0"/>
                        </a:rPr>
                        <m:t>𝐸</m:t>
                      </m:r>
                      <m:r>
                        <a:rPr lang="en-US" sz="5400" i="1">
                          <a:latin typeface="Cambria Math" panose="02040503050406030204" pitchFamily="18" charset="0"/>
                        </a:rPr>
                        <m:t>=</m:t>
                      </m:r>
                      <m:r>
                        <a:rPr lang="en-US" sz="5400" i="1">
                          <a:latin typeface="Cambria Math" panose="02040503050406030204" pitchFamily="18" charset="0"/>
                        </a:rPr>
                        <m:t>𝑒</m:t>
                      </m:r>
                    </m:oMath>
                  </m:oMathPara>
                </a14:m>
                <a:endParaRPr lang="en-US" sz="5400" dirty="0"/>
              </a:p>
            </p:txBody>
          </p:sp>
        </mc:Choice>
        <mc:Fallback xmlns="">
          <p:sp>
            <p:nvSpPr>
              <p:cNvPr id="268" name="TextBox 267"/>
              <p:cNvSpPr txBox="1">
                <a:spLocks noRot="1" noChangeAspect="1" noMove="1" noResize="1" noEditPoints="1" noAdjustHandles="1" noChangeArrowheads="1" noChangeShapeType="1" noTextEdit="1"/>
              </p:cNvSpPr>
              <p:nvPr/>
            </p:nvSpPr>
            <p:spPr>
              <a:xfrm>
                <a:off x="21511663" y="14461803"/>
                <a:ext cx="1937083" cy="923330"/>
              </a:xfrm>
              <a:prstGeom prst="rect">
                <a:avLst/>
              </a:prstGeom>
              <a:blipFill rotWithShape="0">
                <a:blip r:embed="rId17"/>
                <a:stretch>
                  <a:fillRect/>
                </a:stretch>
              </a:blipFill>
            </p:spPr>
            <p:txBody>
              <a:bodyPr/>
              <a:lstStyle/>
              <a:p>
                <a:r>
                  <a:rPr lang="en-US">
                    <a:noFill/>
                  </a:rPr>
                  <a:t> </a:t>
                </a:r>
              </a:p>
            </p:txBody>
          </p:sp>
        </mc:Fallback>
      </mc:AlternateContent>
      <p:sp>
        <p:nvSpPr>
          <p:cNvPr id="269" name="Left Brace 268"/>
          <p:cNvSpPr/>
          <p:nvPr/>
        </p:nvSpPr>
        <p:spPr>
          <a:xfrm rot="16200000" flipH="1">
            <a:off x="21538830" y="12594117"/>
            <a:ext cx="162837" cy="3558035"/>
          </a:xfrm>
          <a:prstGeom prst="leftBrace">
            <a:avLst>
              <a:gd name="adj1" fmla="val 79845"/>
              <a:gd name="adj2" fmla="val 61498"/>
            </a:avLst>
          </a:prstGeom>
          <a:ln w="22225"/>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70" name="Straight Arrow Connector 269"/>
          <p:cNvCxnSpPr/>
          <p:nvPr/>
        </p:nvCxnSpPr>
        <p:spPr>
          <a:xfrm>
            <a:off x="16929714" y="10188835"/>
            <a:ext cx="3522567" cy="0"/>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a:off x="22030271" y="11723303"/>
            <a:ext cx="0" cy="2605740"/>
          </a:xfrm>
          <a:prstGeom prst="straightConnector1">
            <a:avLst/>
          </a:prstGeom>
          <a:ln w="41275">
            <a:tailEnd type="triangle" w="lg" len="lg"/>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21073831" y="11209311"/>
            <a:ext cx="1850186" cy="553998"/>
          </a:xfrm>
          <a:prstGeom prst="rect">
            <a:avLst/>
          </a:prstGeom>
          <a:noFill/>
        </p:spPr>
        <p:txBody>
          <a:bodyPr wrap="none" rtlCol="0">
            <a:spAutoFit/>
          </a:bodyPr>
          <a:lstStyle/>
          <a:p>
            <a:r>
              <a:rPr lang="en-US" sz="3000" dirty="0">
                <a:latin typeface="Helvetica" panose="020B0604020202020204" pitchFamily="34" charset="0"/>
                <a:cs typeface="Helvetica" panose="020B0604020202020204" pitchFamily="34" charset="0"/>
              </a:rPr>
              <a:t>Genotype</a:t>
            </a:r>
          </a:p>
        </p:txBody>
      </p:sp>
      <p:cxnSp>
        <p:nvCxnSpPr>
          <p:cNvPr id="273" name="Straight Connector 272"/>
          <p:cNvCxnSpPr/>
          <p:nvPr/>
        </p:nvCxnSpPr>
        <p:spPr>
          <a:xfrm flipH="1">
            <a:off x="15154047" y="11129077"/>
            <a:ext cx="3817852" cy="296251"/>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4" name="Freeform 273"/>
          <p:cNvSpPr/>
          <p:nvPr/>
        </p:nvSpPr>
        <p:spPr>
          <a:xfrm flipH="1">
            <a:off x="16178088" y="10424235"/>
            <a:ext cx="3267248" cy="886876"/>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2898183 w 3781586"/>
              <a:gd name="connsiteY6" fmla="*/ 1391701 h 1438196"/>
              <a:gd name="connsiteX7" fmla="*/ 3502617 w 3781586"/>
              <a:gd name="connsiteY7" fmla="*/ 1422698 h 1438196"/>
              <a:gd name="connsiteX8" fmla="*/ 3781586 w 3781586"/>
              <a:gd name="connsiteY8" fmla="*/ 1438196 h 1438196"/>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98612 w 3781586"/>
              <a:gd name="connsiteY5" fmla="*/ 1120803 h 1438196"/>
              <a:gd name="connsiteX6" fmla="*/ 3008981 w 3781586"/>
              <a:gd name="connsiteY6" fmla="*/ 1378221 h 1438196"/>
              <a:gd name="connsiteX7" fmla="*/ 3502617 w 3781586"/>
              <a:gd name="connsiteY7" fmla="*/ 1422698 h 1438196"/>
              <a:gd name="connsiteX8" fmla="*/ 3781586 w 3781586"/>
              <a:gd name="connsiteY8" fmla="*/ 1438196 h 1438196"/>
              <a:gd name="connsiteX0" fmla="*/ 0 w 4206320"/>
              <a:gd name="connsiteY0" fmla="*/ 1298711 h 1425583"/>
              <a:gd name="connsiteX1" fmla="*/ 480447 w 4206320"/>
              <a:gd name="connsiteY1" fmla="*/ 492799 h 1425583"/>
              <a:gd name="connsiteX2" fmla="*/ 1084881 w 4206320"/>
              <a:gd name="connsiteY2" fmla="*/ 27850 h 1425583"/>
              <a:gd name="connsiteX3" fmla="*/ 1720311 w 4206320"/>
              <a:gd name="connsiteY3" fmla="*/ 105342 h 1425583"/>
              <a:gd name="connsiteX4" fmla="*/ 2030278 w 4206320"/>
              <a:gd name="connsiteY4" fmla="*/ 539294 h 1425583"/>
              <a:gd name="connsiteX5" fmla="*/ 2398612 w 4206320"/>
              <a:gd name="connsiteY5" fmla="*/ 1120803 h 1425583"/>
              <a:gd name="connsiteX6" fmla="*/ 3008981 w 4206320"/>
              <a:gd name="connsiteY6" fmla="*/ 1378221 h 1425583"/>
              <a:gd name="connsiteX7" fmla="*/ 3502617 w 4206320"/>
              <a:gd name="connsiteY7" fmla="*/ 1422698 h 1425583"/>
              <a:gd name="connsiteX8" fmla="*/ 4206320 w 4206320"/>
              <a:gd name="connsiteY8" fmla="*/ 1424715 h 1425583"/>
              <a:gd name="connsiteX0" fmla="*/ 0 w 4298653"/>
              <a:gd name="connsiteY0" fmla="*/ 1406554 h 1425583"/>
              <a:gd name="connsiteX1" fmla="*/ 572780 w 4298653"/>
              <a:gd name="connsiteY1" fmla="*/ 492799 h 1425583"/>
              <a:gd name="connsiteX2" fmla="*/ 1177214 w 4298653"/>
              <a:gd name="connsiteY2" fmla="*/ 27850 h 1425583"/>
              <a:gd name="connsiteX3" fmla="*/ 1812644 w 4298653"/>
              <a:gd name="connsiteY3" fmla="*/ 105342 h 1425583"/>
              <a:gd name="connsiteX4" fmla="*/ 2122611 w 4298653"/>
              <a:gd name="connsiteY4" fmla="*/ 539294 h 1425583"/>
              <a:gd name="connsiteX5" fmla="*/ 2490945 w 4298653"/>
              <a:gd name="connsiteY5" fmla="*/ 1120803 h 1425583"/>
              <a:gd name="connsiteX6" fmla="*/ 3101314 w 4298653"/>
              <a:gd name="connsiteY6" fmla="*/ 1378221 h 1425583"/>
              <a:gd name="connsiteX7" fmla="*/ 3594950 w 4298653"/>
              <a:gd name="connsiteY7" fmla="*/ 1422698 h 1425583"/>
              <a:gd name="connsiteX8" fmla="*/ 4298653 w 4298653"/>
              <a:gd name="connsiteY8" fmla="*/ 1424715 h 1425583"/>
              <a:gd name="connsiteX0" fmla="*/ 0 w 4298653"/>
              <a:gd name="connsiteY0" fmla="*/ 1366643 h 1385672"/>
              <a:gd name="connsiteX1" fmla="*/ 572780 w 4298653"/>
              <a:gd name="connsiteY1" fmla="*/ 452888 h 1385672"/>
              <a:gd name="connsiteX2" fmla="*/ 1029480 w 4298653"/>
              <a:gd name="connsiteY2" fmla="*/ 41861 h 1385672"/>
              <a:gd name="connsiteX3" fmla="*/ 1812644 w 4298653"/>
              <a:gd name="connsiteY3" fmla="*/ 65431 h 1385672"/>
              <a:gd name="connsiteX4" fmla="*/ 2122611 w 4298653"/>
              <a:gd name="connsiteY4" fmla="*/ 499383 h 1385672"/>
              <a:gd name="connsiteX5" fmla="*/ 2490945 w 4298653"/>
              <a:gd name="connsiteY5" fmla="*/ 1080892 h 1385672"/>
              <a:gd name="connsiteX6" fmla="*/ 3101314 w 4298653"/>
              <a:gd name="connsiteY6" fmla="*/ 1338310 h 1385672"/>
              <a:gd name="connsiteX7" fmla="*/ 3594950 w 4298653"/>
              <a:gd name="connsiteY7" fmla="*/ 1382787 h 1385672"/>
              <a:gd name="connsiteX8" fmla="*/ 4298653 w 4298653"/>
              <a:gd name="connsiteY8" fmla="*/ 1384804 h 1385672"/>
              <a:gd name="connsiteX0" fmla="*/ 0 w 4298653"/>
              <a:gd name="connsiteY0" fmla="*/ 1398577 h 1417606"/>
              <a:gd name="connsiteX1" fmla="*/ 572780 w 4298653"/>
              <a:gd name="connsiteY1" fmla="*/ 484822 h 1417606"/>
              <a:gd name="connsiteX2" fmla="*/ 1029480 w 4298653"/>
              <a:gd name="connsiteY2" fmla="*/ 73795 h 1417606"/>
              <a:gd name="connsiteX3" fmla="*/ 1627977 w 4298653"/>
              <a:gd name="connsiteY3" fmla="*/ 43444 h 1417606"/>
              <a:gd name="connsiteX4" fmla="*/ 2122611 w 4298653"/>
              <a:gd name="connsiteY4" fmla="*/ 531317 h 1417606"/>
              <a:gd name="connsiteX5" fmla="*/ 2490945 w 4298653"/>
              <a:gd name="connsiteY5" fmla="*/ 1112826 h 1417606"/>
              <a:gd name="connsiteX6" fmla="*/ 3101314 w 4298653"/>
              <a:gd name="connsiteY6" fmla="*/ 1370244 h 1417606"/>
              <a:gd name="connsiteX7" fmla="*/ 3594950 w 4298653"/>
              <a:gd name="connsiteY7" fmla="*/ 1414721 h 1417606"/>
              <a:gd name="connsiteX8" fmla="*/ 4298653 w 4298653"/>
              <a:gd name="connsiteY8" fmla="*/ 1416738 h 1417606"/>
              <a:gd name="connsiteX0" fmla="*/ 0 w 4298653"/>
              <a:gd name="connsiteY0" fmla="*/ 1401917 h 1420946"/>
              <a:gd name="connsiteX1" fmla="*/ 480448 w 4298653"/>
              <a:gd name="connsiteY1" fmla="*/ 555563 h 1420946"/>
              <a:gd name="connsiteX2" fmla="*/ 1029480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298653"/>
              <a:gd name="connsiteY0" fmla="*/ 1401917 h 1420946"/>
              <a:gd name="connsiteX1" fmla="*/ 480448 w 4298653"/>
              <a:gd name="connsiteY1" fmla="*/ 555563 h 1420946"/>
              <a:gd name="connsiteX2" fmla="*/ 937147 w 4298653"/>
              <a:gd name="connsiteY2" fmla="*/ 77135 h 1420946"/>
              <a:gd name="connsiteX3" fmla="*/ 1627977 w 4298653"/>
              <a:gd name="connsiteY3" fmla="*/ 46784 h 1420946"/>
              <a:gd name="connsiteX4" fmla="*/ 2122611 w 4298653"/>
              <a:gd name="connsiteY4" fmla="*/ 534657 h 1420946"/>
              <a:gd name="connsiteX5" fmla="*/ 2490945 w 4298653"/>
              <a:gd name="connsiteY5" fmla="*/ 1116166 h 1420946"/>
              <a:gd name="connsiteX6" fmla="*/ 3101314 w 4298653"/>
              <a:gd name="connsiteY6" fmla="*/ 1373584 h 1420946"/>
              <a:gd name="connsiteX7" fmla="*/ 3594950 w 4298653"/>
              <a:gd name="connsiteY7" fmla="*/ 1418061 h 1420946"/>
              <a:gd name="connsiteX8" fmla="*/ 4298653 w 4298653"/>
              <a:gd name="connsiteY8" fmla="*/ 1420078 h 1420946"/>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55839 h 1455839"/>
              <a:gd name="connsiteX1" fmla="*/ 794382 w 4612587"/>
              <a:gd name="connsiteY1" fmla="*/ 555563 h 1455839"/>
              <a:gd name="connsiteX2" fmla="*/ 1251081 w 4612587"/>
              <a:gd name="connsiteY2" fmla="*/ 77135 h 1455839"/>
              <a:gd name="connsiteX3" fmla="*/ 1941911 w 4612587"/>
              <a:gd name="connsiteY3" fmla="*/ 46784 h 1455839"/>
              <a:gd name="connsiteX4" fmla="*/ 2436545 w 4612587"/>
              <a:gd name="connsiteY4" fmla="*/ 534657 h 1455839"/>
              <a:gd name="connsiteX5" fmla="*/ 2804879 w 4612587"/>
              <a:gd name="connsiteY5" fmla="*/ 1116166 h 1455839"/>
              <a:gd name="connsiteX6" fmla="*/ 3415248 w 4612587"/>
              <a:gd name="connsiteY6" fmla="*/ 1373584 h 1455839"/>
              <a:gd name="connsiteX7" fmla="*/ 3908884 w 4612587"/>
              <a:gd name="connsiteY7" fmla="*/ 1418061 h 1455839"/>
              <a:gd name="connsiteX8" fmla="*/ 4612587 w 4612587"/>
              <a:gd name="connsiteY8" fmla="*/ 1420078 h 1455839"/>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 name="connsiteX0" fmla="*/ 0 w 4612587"/>
              <a:gd name="connsiteY0" fmla="*/ 1465488 h 1465488"/>
              <a:gd name="connsiteX1" fmla="*/ 683581 w 4612587"/>
              <a:gd name="connsiteY1" fmla="*/ 740457 h 1465488"/>
              <a:gd name="connsiteX2" fmla="*/ 1251081 w 4612587"/>
              <a:gd name="connsiteY2" fmla="*/ 86784 h 1465488"/>
              <a:gd name="connsiteX3" fmla="*/ 1941911 w 4612587"/>
              <a:gd name="connsiteY3" fmla="*/ 56433 h 1465488"/>
              <a:gd name="connsiteX4" fmla="*/ 2436545 w 4612587"/>
              <a:gd name="connsiteY4" fmla="*/ 544306 h 1465488"/>
              <a:gd name="connsiteX5" fmla="*/ 2804879 w 4612587"/>
              <a:gd name="connsiteY5" fmla="*/ 1125815 h 1465488"/>
              <a:gd name="connsiteX6" fmla="*/ 3415248 w 4612587"/>
              <a:gd name="connsiteY6" fmla="*/ 1383233 h 1465488"/>
              <a:gd name="connsiteX7" fmla="*/ 3908884 w 4612587"/>
              <a:gd name="connsiteY7" fmla="*/ 1427710 h 1465488"/>
              <a:gd name="connsiteX8" fmla="*/ 4612587 w 4612587"/>
              <a:gd name="connsiteY8" fmla="*/ 1429727 h 146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2587" h="1465488">
                <a:moveTo>
                  <a:pt x="0" y="1465488"/>
                </a:moveTo>
                <a:cubicBezTo>
                  <a:pt x="463750" y="1276279"/>
                  <a:pt x="530468" y="983722"/>
                  <a:pt x="683581" y="740457"/>
                </a:cubicBezTo>
                <a:cubicBezTo>
                  <a:pt x="836694" y="497192"/>
                  <a:pt x="1041359" y="200788"/>
                  <a:pt x="1251081" y="86784"/>
                </a:cubicBezTo>
                <a:cubicBezTo>
                  <a:pt x="1460803" y="-27220"/>
                  <a:pt x="1744334" y="-19821"/>
                  <a:pt x="1941911" y="56433"/>
                </a:cubicBezTo>
                <a:cubicBezTo>
                  <a:pt x="2139488" y="132687"/>
                  <a:pt x="2292717" y="366076"/>
                  <a:pt x="2436545" y="544306"/>
                </a:cubicBezTo>
                <a:cubicBezTo>
                  <a:pt x="2580373" y="722536"/>
                  <a:pt x="2641762" y="985994"/>
                  <a:pt x="2804879" y="1125815"/>
                </a:cubicBezTo>
                <a:cubicBezTo>
                  <a:pt x="2967996" y="1265636"/>
                  <a:pt x="3231247" y="1332917"/>
                  <a:pt x="3415248" y="1383233"/>
                </a:cubicBezTo>
                <a:cubicBezTo>
                  <a:pt x="3599249" y="1433549"/>
                  <a:pt x="3709328" y="1419961"/>
                  <a:pt x="3908884" y="1427710"/>
                </a:cubicBezTo>
                <a:cubicBezTo>
                  <a:pt x="4108441" y="1435459"/>
                  <a:pt x="4519597" y="1424561"/>
                  <a:pt x="4612587" y="1429727"/>
                </a:cubicBezTo>
              </a:path>
            </a:pathLst>
          </a:custGeom>
          <a:solidFill>
            <a:schemeClr val="bg1">
              <a:lumMod val="75000"/>
            </a:schemeClr>
          </a:solidFill>
          <a:ln>
            <a:solidFill>
              <a:schemeClr val="accent1">
                <a:shade val="95000"/>
                <a:satMod val="105000"/>
              </a:schemeClr>
            </a:solidFill>
          </a:ln>
          <a:scene3d>
            <a:camera prst="orthographicFront">
              <a:rot lat="1800000" lon="3510000" rev="12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5" name="Straight Arrow Connector 274"/>
          <p:cNvCxnSpPr/>
          <p:nvPr/>
        </p:nvCxnSpPr>
        <p:spPr>
          <a:xfrm flipV="1">
            <a:off x="14998667" y="9502541"/>
            <a:ext cx="1967867" cy="2021323"/>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V="1">
            <a:off x="15500083" y="10516756"/>
            <a:ext cx="1400789" cy="13609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a:off x="15893883" y="10646655"/>
            <a:ext cx="2347784" cy="18044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a:off x="16367565" y="10107071"/>
            <a:ext cx="2396731" cy="18421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p:nvPr/>
        </p:nvCxnSpPr>
        <p:spPr>
          <a:xfrm>
            <a:off x="15304881" y="11194473"/>
            <a:ext cx="2294235" cy="17633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0" name="Freeform 279"/>
          <p:cNvSpPr/>
          <p:nvPr/>
        </p:nvSpPr>
        <p:spPr>
          <a:xfrm>
            <a:off x="14853676" y="10839111"/>
            <a:ext cx="2145209" cy="965895"/>
          </a:xfrm>
          <a:custGeom>
            <a:avLst/>
            <a:gdLst>
              <a:gd name="connsiteX0" fmla="*/ 0 w 3781586"/>
              <a:gd name="connsiteY0" fmla="*/ 1298711 h 1438196"/>
              <a:gd name="connsiteX1" fmla="*/ 480447 w 3781586"/>
              <a:gd name="connsiteY1" fmla="*/ 492799 h 1438196"/>
              <a:gd name="connsiteX2" fmla="*/ 1084881 w 3781586"/>
              <a:gd name="connsiteY2" fmla="*/ 27850 h 1438196"/>
              <a:gd name="connsiteX3" fmla="*/ 1720311 w 3781586"/>
              <a:gd name="connsiteY3" fmla="*/ 105342 h 1438196"/>
              <a:gd name="connsiteX4" fmla="*/ 2030278 w 3781586"/>
              <a:gd name="connsiteY4" fmla="*/ 539294 h 1438196"/>
              <a:gd name="connsiteX5" fmla="*/ 2324745 w 3781586"/>
              <a:gd name="connsiteY5" fmla="*/ 1174725 h 1438196"/>
              <a:gd name="connsiteX6" fmla="*/ 2898183 w 3781586"/>
              <a:gd name="connsiteY6" fmla="*/ 1391701 h 1438196"/>
              <a:gd name="connsiteX7" fmla="*/ 3502617 w 3781586"/>
              <a:gd name="connsiteY7" fmla="*/ 1422698 h 1438196"/>
              <a:gd name="connsiteX8" fmla="*/ 3781586 w 3781586"/>
              <a:gd name="connsiteY8" fmla="*/ 1438196 h 143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586" h="1438196">
                <a:moveTo>
                  <a:pt x="0" y="1298711"/>
                </a:moveTo>
                <a:cubicBezTo>
                  <a:pt x="149817" y="1001660"/>
                  <a:pt x="299634" y="704609"/>
                  <a:pt x="480447" y="492799"/>
                </a:cubicBezTo>
                <a:cubicBezTo>
                  <a:pt x="661260" y="280989"/>
                  <a:pt x="878237" y="92426"/>
                  <a:pt x="1084881" y="27850"/>
                </a:cubicBezTo>
                <a:cubicBezTo>
                  <a:pt x="1291525" y="-36726"/>
                  <a:pt x="1562745" y="20101"/>
                  <a:pt x="1720311" y="105342"/>
                </a:cubicBezTo>
                <a:cubicBezTo>
                  <a:pt x="1877877" y="190583"/>
                  <a:pt x="1929539" y="361063"/>
                  <a:pt x="2030278" y="539294"/>
                </a:cubicBezTo>
                <a:cubicBezTo>
                  <a:pt x="2131017" y="717524"/>
                  <a:pt x="2180094" y="1032657"/>
                  <a:pt x="2324745" y="1174725"/>
                </a:cubicBezTo>
                <a:cubicBezTo>
                  <a:pt x="2469396" y="1316793"/>
                  <a:pt x="2701871" y="1350372"/>
                  <a:pt x="2898183" y="1391701"/>
                </a:cubicBezTo>
                <a:cubicBezTo>
                  <a:pt x="3094495" y="1433030"/>
                  <a:pt x="3502617" y="1422698"/>
                  <a:pt x="3502617" y="1422698"/>
                </a:cubicBezTo>
                <a:lnTo>
                  <a:pt x="3781586" y="1438196"/>
                </a:lnTo>
              </a:path>
            </a:pathLst>
          </a:custGeom>
          <a:solidFill>
            <a:schemeClr val="bg1">
              <a:lumMod val="75000"/>
            </a:schemeClr>
          </a:solidFill>
          <a:ln>
            <a:solidFill>
              <a:schemeClr val="accent1">
                <a:shade val="95000"/>
                <a:satMod val="105000"/>
              </a:schemeClr>
            </a:solidFill>
          </a:ln>
          <a:scene3d>
            <a:camera prst="orthographicFront">
              <a:rot lat="1802767" lon="3510408" rev="24495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1" name="Straight Arrow Connector 280"/>
          <p:cNvCxnSpPr/>
          <p:nvPr/>
        </p:nvCxnSpPr>
        <p:spPr>
          <a:xfrm flipV="1">
            <a:off x="14998667" y="9856772"/>
            <a:ext cx="23067" cy="1679349"/>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a:off x="14998667" y="11523864"/>
            <a:ext cx="2202876" cy="1752897"/>
          </a:xfrm>
          <a:prstGeom prst="straightConnector1">
            <a:avLst/>
          </a:prstGeom>
          <a:ln w="412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3" name="TextBox 282"/>
          <p:cNvSpPr txBox="1"/>
          <p:nvPr/>
        </p:nvSpPr>
        <p:spPr>
          <a:xfrm rot="16200000">
            <a:off x="13893559" y="10636455"/>
            <a:ext cx="1688124"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Frequency</a:t>
            </a:r>
          </a:p>
        </p:txBody>
      </p:sp>
      <mc:AlternateContent xmlns:mc="http://schemas.openxmlformats.org/markup-compatibility/2006" xmlns:a14="http://schemas.microsoft.com/office/drawing/2010/main">
        <mc:Choice Requires="a14">
          <p:sp>
            <p:nvSpPr>
              <p:cNvPr id="284" name="TextBox 283"/>
              <p:cNvSpPr txBox="1"/>
              <p:nvPr/>
            </p:nvSpPr>
            <p:spPr>
              <a:xfrm rot="18899588">
                <a:off x="14794500" y="9758586"/>
                <a:ext cx="2037544"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Genotype (</a:t>
                </a:r>
                <a14:m>
                  <m:oMath xmlns:m="http://schemas.openxmlformats.org/officeDocument/2006/math">
                    <m:r>
                      <a:rPr lang="en-US" sz="2400" i="1">
                        <a:latin typeface="Cambria Math" panose="02040503050406030204" pitchFamily="18" charset="0"/>
                      </a:rPr>
                      <m:t>𝑉</m:t>
                    </m:r>
                  </m:oMath>
                </a14:m>
                <a:r>
                  <a:rPr lang="en-US" sz="2400" dirty="0">
                    <a:latin typeface="Helvetica" panose="020B0604020202020204" pitchFamily="34" charset="0"/>
                    <a:cs typeface="Helvetica" panose="020B0604020202020204" pitchFamily="34" charset="0"/>
                  </a:rPr>
                  <a:t>)</a:t>
                </a:r>
                <a:endParaRPr lang="en-US" sz="2400" dirty="0">
                  <a:latin typeface="Helvetica" panose="020B0604020202020204" pitchFamily="34" charset="0"/>
                  <a:cs typeface="Helvetica" panose="020B0604020202020204" pitchFamily="34" charset="0"/>
                </a:endParaRPr>
              </a:p>
            </p:txBody>
          </p:sp>
        </mc:Choice>
        <mc:Fallback xmlns="">
          <p:sp>
            <p:nvSpPr>
              <p:cNvPr id="284" name="TextBox 283"/>
              <p:cNvSpPr txBox="1">
                <a:spLocks noRot="1" noChangeAspect="1" noMove="1" noResize="1" noEditPoints="1" noAdjustHandles="1" noChangeArrowheads="1" noChangeShapeType="1" noTextEdit="1"/>
              </p:cNvSpPr>
              <p:nvPr/>
            </p:nvSpPr>
            <p:spPr>
              <a:xfrm rot="18899588">
                <a:off x="14794500" y="9758586"/>
                <a:ext cx="2037544" cy="461665"/>
              </a:xfrm>
              <a:prstGeom prst="rect">
                <a:avLst/>
              </a:prstGeom>
              <a:blipFill rotWithShape="0">
                <a:blip r:embed="rId18"/>
                <a:stretch>
                  <a:fillRect l="-5517" t="-3780" r="-7931" b="-9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5" name="TextBox 284"/>
              <p:cNvSpPr txBox="1"/>
              <p:nvPr/>
            </p:nvSpPr>
            <p:spPr>
              <a:xfrm rot="2268499">
                <a:off x="14407123" y="12518750"/>
                <a:ext cx="2500180" cy="461665"/>
              </a:xfrm>
              <a:prstGeom prst="rect">
                <a:avLst/>
              </a:prstGeom>
              <a:noFill/>
            </p:spPr>
            <p:txBody>
              <a:bodyPr wrap="square" rtlCol="0">
                <a:spAutoFit/>
              </a:bodyPr>
              <a:lstStyle/>
              <a:p>
                <a:r>
                  <a:rPr lang="en-US" sz="2400" dirty="0">
                    <a:latin typeface="Helvetica" panose="020B0604020202020204" pitchFamily="34" charset="0"/>
                    <a:cs typeface="Helvetica" panose="020B0604020202020204" pitchFamily="34" charset="0"/>
                  </a:rPr>
                  <a:t>Expression (</a:t>
                </a:r>
                <a14:m>
                  <m:oMath xmlns:m="http://schemas.openxmlformats.org/officeDocument/2006/math">
                    <m:r>
                      <a:rPr lang="en-US" sz="2400" i="1">
                        <a:latin typeface="Cambria Math" panose="02040503050406030204" pitchFamily="18" charset="0"/>
                      </a:rPr>
                      <m:t>𝐸</m:t>
                    </m:r>
                    <m:r>
                      <a:rPr lang="en-US" sz="2400" i="1">
                        <a:latin typeface="Cambria Math" panose="02040503050406030204" pitchFamily="18" charset="0"/>
                      </a:rPr>
                      <m:t>)</m:t>
                    </m:r>
                  </m:oMath>
                </a14:m>
                <a:endParaRPr lang="en-US" sz="2400" dirty="0">
                  <a:latin typeface="Helvetica" panose="020B0604020202020204" pitchFamily="34" charset="0"/>
                  <a:cs typeface="Helvetica" panose="020B0604020202020204" pitchFamily="34" charset="0"/>
                </a:endParaRPr>
              </a:p>
            </p:txBody>
          </p:sp>
        </mc:Choice>
        <mc:Fallback xmlns="">
          <p:sp>
            <p:nvSpPr>
              <p:cNvPr id="285" name="TextBox 284"/>
              <p:cNvSpPr txBox="1">
                <a:spLocks noRot="1" noChangeAspect="1" noMove="1" noResize="1" noEditPoints="1" noAdjustHandles="1" noChangeArrowheads="1" noChangeShapeType="1" noTextEdit="1"/>
              </p:cNvSpPr>
              <p:nvPr/>
            </p:nvSpPr>
            <p:spPr>
              <a:xfrm rot="2268499">
                <a:off x="14407123" y="12518749"/>
                <a:ext cx="2500180" cy="461665"/>
              </a:xfrm>
              <a:prstGeom prst="rect">
                <a:avLst/>
              </a:prstGeom>
              <a:blipFill rotWithShape="0">
                <a:blip r:embed="rId19"/>
                <a:stretch>
                  <a:fillRect l="-7008" t="-4473"/>
                </a:stretch>
              </a:blipFill>
            </p:spPr>
            <p:txBody>
              <a:bodyPr/>
              <a:lstStyle/>
              <a:p>
                <a:r>
                  <a:rPr lang="en-US">
                    <a:noFill/>
                  </a:rPr>
                  <a:t> </a:t>
                </a:r>
              </a:p>
            </p:txBody>
          </p:sp>
        </mc:Fallback>
      </mc:AlternateContent>
      <p:sp>
        <p:nvSpPr>
          <p:cNvPr id="286" name="TextBox 285"/>
          <p:cNvSpPr txBox="1"/>
          <p:nvPr/>
        </p:nvSpPr>
        <p:spPr>
          <a:xfrm rot="18724276">
            <a:off x="15048504" y="10842405"/>
            <a:ext cx="340158" cy="461665"/>
          </a:xfrm>
          <a:prstGeom prst="rect">
            <a:avLst/>
          </a:prstGeom>
          <a:noFill/>
        </p:spPr>
        <p:txBody>
          <a:bodyPr wrap="none" rtlCol="0">
            <a:spAutoFit/>
          </a:bodyPr>
          <a:lstStyle/>
          <a:p>
            <a:r>
              <a:rPr lang="en-US" sz="2400" dirty="0"/>
              <a:t>0</a:t>
            </a:r>
          </a:p>
        </p:txBody>
      </p:sp>
      <p:sp>
        <p:nvSpPr>
          <p:cNvPr id="287" name="TextBox 286"/>
          <p:cNvSpPr txBox="1"/>
          <p:nvPr/>
        </p:nvSpPr>
        <p:spPr>
          <a:xfrm rot="18835040">
            <a:off x="15577678" y="10291570"/>
            <a:ext cx="340158" cy="461665"/>
          </a:xfrm>
          <a:prstGeom prst="rect">
            <a:avLst/>
          </a:prstGeom>
          <a:noFill/>
        </p:spPr>
        <p:txBody>
          <a:bodyPr wrap="none" rtlCol="0">
            <a:spAutoFit/>
          </a:bodyPr>
          <a:lstStyle/>
          <a:p>
            <a:r>
              <a:rPr lang="en-US" sz="2400" dirty="0"/>
              <a:t>1</a:t>
            </a:r>
            <a:endParaRPr lang="en-US" sz="2400" dirty="0"/>
          </a:p>
        </p:txBody>
      </p:sp>
      <p:sp>
        <p:nvSpPr>
          <p:cNvPr id="288" name="TextBox 287"/>
          <p:cNvSpPr txBox="1"/>
          <p:nvPr/>
        </p:nvSpPr>
        <p:spPr>
          <a:xfrm rot="18804596">
            <a:off x="16058093" y="9782146"/>
            <a:ext cx="340158" cy="461665"/>
          </a:xfrm>
          <a:prstGeom prst="rect">
            <a:avLst/>
          </a:prstGeom>
          <a:noFill/>
        </p:spPr>
        <p:txBody>
          <a:bodyPr wrap="none" rtlCol="0">
            <a:spAutoFit/>
          </a:bodyPr>
          <a:lstStyle/>
          <a:p>
            <a:r>
              <a:rPr lang="en-US" sz="2400" dirty="0"/>
              <a:t>2</a:t>
            </a:r>
            <a:endParaRPr lang="en-US" sz="2400" dirty="0"/>
          </a:p>
        </p:txBody>
      </p:sp>
      <p:sp>
        <p:nvSpPr>
          <p:cNvPr id="289" name="Freeform 288"/>
          <p:cNvSpPr/>
          <p:nvPr/>
        </p:nvSpPr>
        <p:spPr>
          <a:xfrm>
            <a:off x="15233718" y="10545491"/>
            <a:ext cx="3189847" cy="854875"/>
          </a:xfrm>
          <a:custGeom>
            <a:avLst/>
            <a:gdLst>
              <a:gd name="connsiteX0" fmla="*/ 0 w 4720281"/>
              <a:gd name="connsiteY0" fmla="*/ 1734853 h 1737230"/>
              <a:gd name="connsiteX1" fmla="*/ 766119 w 4720281"/>
              <a:gd name="connsiteY1" fmla="*/ 1660713 h 1737230"/>
              <a:gd name="connsiteX2" fmla="*/ 1161535 w 4720281"/>
              <a:gd name="connsiteY2" fmla="*/ 1413578 h 1737230"/>
              <a:gd name="connsiteX3" fmla="*/ 1507524 w 4720281"/>
              <a:gd name="connsiteY3" fmla="*/ 1067589 h 1737230"/>
              <a:gd name="connsiteX4" fmla="*/ 1631092 w 4720281"/>
              <a:gd name="connsiteY4" fmla="*/ 622745 h 1737230"/>
              <a:gd name="connsiteX5" fmla="*/ 1705232 w 4720281"/>
              <a:gd name="connsiteY5" fmla="*/ 301470 h 1737230"/>
              <a:gd name="connsiteX6" fmla="*/ 1878227 w 4720281"/>
              <a:gd name="connsiteY6" fmla="*/ 103762 h 1737230"/>
              <a:gd name="connsiteX7" fmla="*/ 2545492 w 4720281"/>
              <a:gd name="connsiteY7" fmla="*/ 4908 h 1737230"/>
              <a:gd name="connsiteX8" fmla="*/ 3015049 w 4720281"/>
              <a:gd name="connsiteY8" fmla="*/ 252043 h 1737230"/>
              <a:gd name="connsiteX9" fmla="*/ 3361038 w 4720281"/>
              <a:gd name="connsiteY9" fmla="*/ 820453 h 1737230"/>
              <a:gd name="connsiteX10" fmla="*/ 3534032 w 4720281"/>
              <a:gd name="connsiteY10" fmla="*/ 1265297 h 1737230"/>
              <a:gd name="connsiteX11" fmla="*/ 3756454 w 4720281"/>
              <a:gd name="connsiteY11" fmla="*/ 1611286 h 1737230"/>
              <a:gd name="connsiteX12" fmla="*/ 4102443 w 4720281"/>
              <a:gd name="connsiteY12" fmla="*/ 1710140 h 1737230"/>
              <a:gd name="connsiteX13" fmla="*/ 4497860 w 4720281"/>
              <a:gd name="connsiteY13" fmla="*/ 1734853 h 1737230"/>
              <a:gd name="connsiteX14" fmla="*/ 4720281 w 4720281"/>
              <a:gd name="connsiteY14" fmla="*/ 1734853 h 1737230"/>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878227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507524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20281"/>
              <a:gd name="connsiteY0" fmla="*/ 1739406 h 1741783"/>
              <a:gd name="connsiteX1" fmla="*/ 766119 w 4720281"/>
              <a:gd name="connsiteY1" fmla="*/ 1665266 h 1741783"/>
              <a:gd name="connsiteX2" fmla="*/ 1161535 w 4720281"/>
              <a:gd name="connsiteY2" fmla="*/ 1418131 h 1741783"/>
              <a:gd name="connsiteX3" fmla="*/ 1482810 w 4720281"/>
              <a:gd name="connsiteY3" fmla="*/ 1072142 h 1741783"/>
              <a:gd name="connsiteX4" fmla="*/ 1631092 w 4720281"/>
              <a:gd name="connsiteY4" fmla="*/ 627298 h 1741783"/>
              <a:gd name="connsiteX5" fmla="*/ 1977081 w 4720281"/>
              <a:gd name="connsiteY5" fmla="*/ 108315 h 1741783"/>
              <a:gd name="connsiteX6" fmla="*/ 2545492 w 4720281"/>
              <a:gd name="connsiteY6" fmla="*/ 9461 h 1741783"/>
              <a:gd name="connsiteX7" fmla="*/ 3015049 w 4720281"/>
              <a:gd name="connsiteY7" fmla="*/ 256596 h 1741783"/>
              <a:gd name="connsiteX8" fmla="*/ 3361038 w 4720281"/>
              <a:gd name="connsiteY8" fmla="*/ 825006 h 1741783"/>
              <a:gd name="connsiteX9" fmla="*/ 3534032 w 4720281"/>
              <a:gd name="connsiteY9" fmla="*/ 1269850 h 1741783"/>
              <a:gd name="connsiteX10" fmla="*/ 3756454 w 4720281"/>
              <a:gd name="connsiteY10" fmla="*/ 1615839 h 1741783"/>
              <a:gd name="connsiteX11" fmla="*/ 4102443 w 4720281"/>
              <a:gd name="connsiteY11" fmla="*/ 1714693 h 1741783"/>
              <a:gd name="connsiteX12" fmla="*/ 4497860 w 4720281"/>
              <a:gd name="connsiteY12" fmla="*/ 1739406 h 1741783"/>
              <a:gd name="connsiteX13" fmla="*/ 4720281 w 4720281"/>
              <a:gd name="connsiteY13" fmla="*/ 1739406 h 1741783"/>
              <a:gd name="connsiteX0" fmla="*/ 0 w 4794422"/>
              <a:gd name="connsiteY0" fmla="*/ 1714692 h 1741783"/>
              <a:gd name="connsiteX1" fmla="*/ 840260 w 4794422"/>
              <a:gd name="connsiteY1" fmla="*/ 1665266 h 1741783"/>
              <a:gd name="connsiteX2" fmla="*/ 1235676 w 4794422"/>
              <a:gd name="connsiteY2" fmla="*/ 1418131 h 1741783"/>
              <a:gd name="connsiteX3" fmla="*/ 1556951 w 4794422"/>
              <a:gd name="connsiteY3" fmla="*/ 1072142 h 1741783"/>
              <a:gd name="connsiteX4" fmla="*/ 1705233 w 4794422"/>
              <a:gd name="connsiteY4" fmla="*/ 627298 h 1741783"/>
              <a:gd name="connsiteX5" fmla="*/ 2051222 w 4794422"/>
              <a:gd name="connsiteY5" fmla="*/ 108315 h 1741783"/>
              <a:gd name="connsiteX6" fmla="*/ 2619633 w 4794422"/>
              <a:gd name="connsiteY6" fmla="*/ 9461 h 1741783"/>
              <a:gd name="connsiteX7" fmla="*/ 3089190 w 4794422"/>
              <a:gd name="connsiteY7" fmla="*/ 256596 h 1741783"/>
              <a:gd name="connsiteX8" fmla="*/ 3435179 w 4794422"/>
              <a:gd name="connsiteY8" fmla="*/ 825006 h 1741783"/>
              <a:gd name="connsiteX9" fmla="*/ 3608173 w 4794422"/>
              <a:gd name="connsiteY9" fmla="*/ 1269850 h 1741783"/>
              <a:gd name="connsiteX10" fmla="*/ 3830595 w 4794422"/>
              <a:gd name="connsiteY10" fmla="*/ 1615839 h 1741783"/>
              <a:gd name="connsiteX11" fmla="*/ 4176584 w 4794422"/>
              <a:gd name="connsiteY11" fmla="*/ 1714693 h 1741783"/>
              <a:gd name="connsiteX12" fmla="*/ 4572001 w 4794422"/>
              <a:gd name="connsiteY12" fmla="*/ 1739406 h 1741783"/>
              <a:gd name="connsiteX13" fmla="*/ 4794422 w 4794422"/>
              <a:gd name="connsiteY13" fmla="*/ 1739406 h 1741783"/>
              <a:gd name="connsiteX0" fmla="*/ 0 w 4572001"/>
              <a:gd name="connsiteY0" fmla="*/ 1714692 h 1739406"/>
              <a:gd name="connsiteX1" fmla="*/ 840260 w 4572001"/>
              <a:gd name="connsiteY1" fmla="*/ 1665266 h 1739406"/>
              <a:gd name="connsiteX2" fmla="*/ 1235676 w 4572001"/>
              <a:gd name="connsiteY2" fmla="*/ 1418131 h 1739406"/>
              <a:gd name="connsiteX3" fmla="*/ 1556951 w 4572001"/>
              <a:gd name="connsiteY3" fmla="*/ 1072142 h 1739406"/>
              <a:gd name="connsiteX4" fmla="*/ 1705233 w 4572001"/>
              <a:gd name="connsiteY4" fmla="*/ 627298 h 1739406"/>
              <a:gd name="connsiteX5" fmla="*/ 2051222 w 4572001"/>
              <a:gd name="connsiteY5" fmla="*/ 108315 h 1739406"/>
              <a:gd name="connsiteX6" fmla="*/ 2619633 w 4572001"/>
              <a:gd name="connsiteY6" fmla="*/ 9461 h 1739406"/>
              <a:gd name="connsiteX7" fmla="*/ 3089190 w 4572001"/>
              <a:gd name="connsiteY7" fmla="*/ 256596 h 1739406"/>
              <a:gd name="connsiteX8" fmla="*/ 3435179 w 4572001"/>
              <a:gd name="connsiteY8" fmla="*/ 825006 h 1739406"/>
              <a:gd name="connsiteX9" fmla="*/ 3608173 w 4572001"/>
              <a:gd name="connsiteY9" fmla="*/ 1269850 h 1739406"/>
              <a:gd name="connsiteX10" fmla="*/ 3830595 w 4572001"/>
              <a:gd name="connsiteY10" fmla="*/ 1615839 h 1739406"/>
              <a:gd name="connsiteX11" fmla="*/ 4176584 w 4572001"/>
              <a:gd name="connsiteY11" fmla="*/ 1714693 h 1739406"/>
              <a:gd name="connsiteX12" fmla="*/ 4572001 w 4572001"/>
              <a:gd name="connsiteY12" fmla="*/ 1739406 h 1739406"/>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76584 w 4597053"/>
              <a:gd name="connsiteY11" fmla="*/ 1714693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682420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56951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4692 h 1726880"/>
              <a:gd name="connsiteX1" fmla="*/ 840260 w 4597053"/>
              <a:gd name="connsiteY1" fmla="*/ 1665266 h 1726880"/>
              <a:gd name="connsiteX2" fmla="*/ 1235676 w 4597053"/>
              <a:gd name="connsiteY2" fmla="*/ 1418131 h 1726880"/>
              <a:gd name="connsiteX3" fmla="*/ 1524678 w 4597053"/>
              <a:gd name="connsiteY3" fmla="*/ 1072142 h 1726880"/>
              <a:gd name="connsiteX4" fmla="*/ 1705233 w 4597053"/>
              <a:gd name="connsiteY4" fmla="*/ 627298 h 1726880"/>
              <a:gd name="connsiteX5" fmla="*/ 2051222 w 4597053"/>
              <a:gd name="connsiteY5" fmla="*/ 108315 h 1726880"/>
              <a:gd name="connsiteX6" fmla="*/ 2619633 w 4597053"/>
              <a:gd name="connsiteY6" fmla="*/ 9461 h 1726880"/>
              <a:gd name="connsiteX7" fmla="*/ 3089190 w 4597053"/>
              <a:gd name="connsiteY7" fmla="*/ 256596 h 1726880"/>
              <a:gd name="connsiteX8" fmla="*/ 3435179 w 4597053"/>
              <a:gd name="connsiteY8" fmla="*/ 825006 h 1726880"/>
              <a:gd name="connsiteX9" fmla="*/ 3608173 w 4597053"/>
              <a:gd name="connsiteY9" fmla="*/ 1269850 h 1726880"/>
              <a:gd name="connsiteX10" fmla="*/ 3830595 w 4597053"/>
              <a:gd name="connsiteY10" fmla="*/ 1615839 h 1726880"/>
              <a:gd name="connsiteX11" fmla="*/ 4160447 w 4597053"/>
              <a:gd name="connsiteY11" fmla="*/ 1703935 h 1726880"/>
              <a:gd name="connsiteX12" fmla="*/ 4597053 w 4597053"/>
              <a:gd name="connsiteY12" fmla="*/ 1726880 h 1726880"/>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3660 h 1725848"/>
              <a:gd name="connsiteX1" fmla="*/ 840260 w 4597053"/>
              <a:gd name="connsiteY1" fmla="*/ 1664234 h 1725848"/>
              <a:gd name="connsiteX2" fmla="*/ 1235676 w 4597053"/>
              <a:gd name="connsiteY2" fmla="*/ 1417099 h 1725848"/>
              <a:gd name="connsiteX3" fmla="*/ 1524678 w 4597053"/>
              <a:gd name="connsiteY3" fmla="*/ 1071110 h 1725848"/>
              <a:gd name="connsiteX4" fmla="*/ 1737506 w 4597053"/>
              <a:gd name="connsiteY4" fmla="*/ 577857 h 1725848"/>
              <a:gd name="connsiteX5" fmla="*/ 2051222 w 4597053"/>
              <a:gd name="connsiteY5" fmla="*/ 107283 h 1725848"/>
              <a:gd name="connsiteX6" fmla="*/ 2619633 w 4597053"/>
              <a:gd name="connsiteY6" fmla="*/ 8429 h 1725848"/>
              <a:gd name="connsiteX7" fmla="*/ 3089190 w 4597053"/>
              <a:gd name="connsiteY7" fmla="*/ 255564 h 1725848"/>
              <a:gd name="connsiteX8" fmla="*/ 3435179 w 4597053"/>
              <a:gd name="connsiteY8" fmla="*/ 823974 h 1725848"/>
              <a:gd name="connsiteX9" fmla="*/ 3608173 w 4597053"/>
              <a:gd name="connsiteY9" fmla="*/ 1268818 h 1725848"/>
              <a:gd name="connsiteX10" fmla="*/ 3830595 w 4597053"/>
              <a:gd name="connsiteY10" fmla="*/ 1614807 h 1725848"/>
              <a:gd name="connsiteX11" fmla="*/ 4160447 w 4597053"/>
              <a:gd name="connsiteY11" fmla="*/ 1702903 h 1725848"/>
              <a:gd name="connsiteX12" fmla="*/ 4597053 w 4597053"/>
              <a:gd name="connsiteY12" fmla="*/ 1725848 h 1725848"/>
              <a:gd name="connsiteX0" fmla="*/ 0 w 4597053"/>
              <a:gd name="connsiteY0" fmla="*/ 1717417 h 1729605"/>
              <a:gd name="connsiteX1" fmla="*/ 840260 w 4597053"/>
              <a:gd name="connsiteY1" fmla="*/ 1667991 h 1729605"/>
              <a:gd name="connsiteX2" fmla="*/ 1235676 w 4597053"/>
              <a:gd name="connsiteY2" fmla="*/ 1420856 h 1729605"/>
              <a:gd name="connsiteX3" fmla="*/ 1524678 w 4597053"/>
              <a:gd name="connsiteY3" fmla="*/ 1074867 h 1729605"/>
              <a:gd name="connsiteX4" fmla="*/ 1737506 w 4597053"/>
              <a:gd name="connsiteY4" fmla="*/ 581614 h 1729605"/>
              <a:gd name="connsiteX5" fmla="*/ 2094252 w 4597053"/>
              <a:gd name="connsiteY5" fmla="*/ 94903 h 1729605"/>
              <a:gd name="connsiteX6" fmla="*/ 2619633 w 4597053"/>
              <a:gd name="connsiteY6" fmla="*/ 12186 h 1729605"/>
              <a:gd name="connsiteX7" fmla="*/ 3089190 w 4597053"/>
              <a:gd name="connsiteY7" fmla="*/ 259321 h 1729605"/>
              <a:gd name="connsiteX8" fmla="*/ 3435179 w 4597053"/>
              <a:gd name="connsiteY8" fmla="*/ 827731 h 1729605"/>
              <a:gd name="connsiteX9" fmla="*/ 3608173 w 4597053"/>
              <a:gd name="connsiteY9" fmla="*/ 1272575 h 1729605"/>
              <a:gd name="connsiteX10" fmla="*/ 3830595 w 4597053"/>
              <a:gd name="connsiteY10" fmla="*/ 1618564 h 1729605"/>
              <a:gd name="connsiteX11" fmla="*/ 4160447 w 4597053"/>
              <a:gd name="connsiteY11" fmla="*/ 1706660 h 1729605"/>
              <a:gd name="connsiteX12" fmla="*/ 4597053 w 4597053"/>
              <a:gd name="connsiteY12" fmla="*/ 1729605 h 1729605"/>
              <a:gd name="connsiteX0" fmla="*/ 0 w 4597053"/>
              <a:gd name="connsiteY0" fmla="*/ 1716519 h 1728707"/>
              <a:gd name="connsiteX1" fmla="*/ 840260 w 4597053"/>
              <a:gd name="connsiteY1" fmla="*/ 1667093 h 1728707"/>
              <a:gd name="connsiteX2" fmla="*/ 1235676 w 4597053"/>
              <a:gd name="connsiteY2" fmla="*/ 1419958 h 1728707"/>
              <a:gd name="connsiteX3" fmla="*/ 1524678 w 4597053"/>
              <a:gd name="connsiteY3" fmla="*/ 1073969 h 1728707"/>
              <a:gd name="connsiteX4" fmla="*/ 1737506 w 4597053"/>
              <a:gd name="connsiteY4" fmla="*/ 580716 h 1728707"/>
              <a:gd name="connsiteX5" fmla="*/ 2094252 w 4597053"/>
              <a:gd name="connsiteY5" fmla="*/ 94005 h 1728707"/>
              <a:gd name="connsiteX6" fmla="*/ 2619633 w 4597053"/>
              <a:gd name="connsiteY6" fmla="*/ 11288 h 1728707"/>
              <a:gd name="connsiteX7" fmla="*/ 3089190 w 4597053"/>
              <a:gd name="connsiteY7" fmla="*/ 258423 h 1728707"/>
              <a:gd name="connsiteX8" fmla="*/ 3435179 w 4597053"/>
              <a:gd name="connsiteY8" fmla="*/ 826833 h 1728707"/>
              <a:gd name="connsiteX9" fmla="*/ 3608173 w 4597053"/>
              <a:gd name="connsiteY9" fmla="*/ 1271677 h 1728707"/>
              <a:gd name="connsiteX10" fmla="*/ 3830595 w 4597053"/>
              <a:gd name="connsiteY10" fmla="*/ 1617666 h 1728707"/>
              <a:gd name="connsiteX11" fmla="*/ 4160447 w 4597053"/>
              <a:gd name="connsiteY11" fmla="*/ 1705762 h 1728707"/>
              <a:gd name="connsiteX12" fmla="*/ 4597053 w 4597053"/>
              <a:gd name="connsiteY12" fmla="*/ 1728707 h 1728707"/>
              <a:gd name="connsiteX0" fmla="*/ 0 w 4597053"/>
              <a:gd name="connsiteY0" fmla="*/ 1731232 h 1743420"/>
              <a:gd name="connsiteX1" fmla="*/ 840260 w 4597053"/>
              <a:gd name="connsiteY1" fmla="*/ 1681806 h 1743420"/>
              <a:gd name="connsiteX2" fmla="*/ 1235676 w 4597053"/>
              <a:gd name="connsiteY2" fmla="*/ 1434671 h 1743420"/>
              <a:gd name="connsiteX3" fmla="*/ 1524678 w 4597053"/>
              <a:gd name="connsiteY3" fmla="*/ 1088682 h 1743420"/>
              <a:gd name="connsiteX4" fmla="*/ 1737506 w 4597053"/>
              <a:gd name="connsiteY4" fmla="*/ 595429 h 1743420"/>
              <a:gd name="connsiteX5" fmla="*/ 2094252 w 4597053"/>
              <a:gd name="connsiteY5" fmla="*/ 108718 h 1743420"/>
              <a:gd name="connsiteX6" fmla="*/ 2479784 w 4597053"/>
              <a:gd name="connsiteY6" fmla="*/ 9864 h 1743420"/>
              <a:gd name="connsiteX7" fmla="*/ 3089190 w 4597053"/>
              <a:gd name="connsiteY7" fmla="*/ 273136 h 1743420"/>
              <a:gd name="connsiteX8" fmla="*/ 3435179 w 4597053"/>
              <a:gd name="connsiteY8" fmla="*/ 841546 h 1743420"/>
              <a:gd name="connsiteX9" fmla="*/ 3608173 w 4597053"/>
              <a:gd name="connsiteY9" fmla="*/ 1286390 h 1743420"/>
              <a:gd name="connsiteX10" fmla="*/ 3830595 w 4597053"/>
              <a:gd name="connsiteY10" fmla="*/ 1632379 h 1743420"/>
              <a:gd name="connsiteX11" fmla="*/ 4160447 w 4597053"/>
              <a:gd name="connsiteY11" fmla="*/ 1720475 h 1743420"/>
              <a:gd name="connsiteX12" fmla="*/ 4597053 w 4597053"/>
              <a:gd name="connsiteY12" fmla="*/ 1743420 h 1743420"/>
              <a:gd name="connsiteX0" fmla="*/ 0 w 4597053"/>
              <a:gd name="connsiteY0" fmla="*/ 1721416 h 1733604"/>
              <a:gd name="connsiteX1" fmla="*/ 840260 w 4597053"/>
              <a:gd name="connsiteY1" fmla="*/ 1671990 h 1733604"/>
              <a:gd name="connsiteX2" fmla="*/ 1235676 w 4597053"/>
              <a:gd name="connsiteY2" fmla="*/ 1424855 h 1733604"/>
              <a:gd name="connsiteX3" fmla="*/ 1524678 w 4597053"/>
              <a:gd name="connsiteY3" fmla="*/ 1078866 h 1733604"/>
              <a:gd name="connsiteX4" fmla="*/ 1737506 w 4597053"/>
              <a:gd name="connsiteY4" fmla="*/ 585613 h 1733604"/>
              <a:gd name="connsiteX5" fmla="*/ 2094252 w 4597053"/>
              <a:gd name="connsiteY5" fmla="*/ 98902 h 1733604"/>
              <a:gd name="connsiteX6" fmla="*/ 2479784 w 4597053"/>
              <a:gd name="connsiteY6" fmla="*/ 48 h 1733604"/>
              <a:gd name="connsiteX7" fmla="*/ 3089190 w 4597053"/>
              <a:gd name="connsiteY7" fmla="*/ 263320 h 1733604"/>
              <a:gd name="connsiteX8" fmla="*/ 3435179 w 4597053"/>
              <a:gd name="connsiteY8" fmla="*/ 831730 h 1733604"/>
              <a:gd name="connsiteX9" fmla="*/ 3608173 w 4597053"/>
              <a:gd name="connsiteY9" fmla="*/ 1276574 h 1733604"/>
              <a:gd name="connsiteX10" fmla="*/ 3830595 w 4597053"/>
              <a:gd name="connsiteY10" fmla="*/ 1622563 h 1733604"/>
              <a:gd name="connsiteX11" fmla="*/ 4160447 w 4597053"/>
              <a:gd name="connsiteY11" fmla="*/ 1710659 h 1733604"/>
              <a:gd name="connsiteX12" fmla="*/ 4597053 w 4597053"/>
              <a:gd name="connsiteY12" fmla="*/ 1733604 h 1733604"/>
              <a:gd name="connsiteX0" fmla="*/ 0 w 4597053"/>
              <a:gd name="connsiteY0" fmla="*/ 1721497 h 1733685"/>
              <a:gd name="connsiteX1" fmla="*/ 840260 w 4597053"/>
              <a:gd name="connsiteY1" fmla="*/ 1672071 h 1733685"/>
              <a:gd name="connsiteX2" fmla="*/ 1235676 w 4597053"/>
              <a:gd name="connsiteY2" fmla="*/ 1424936 h 1733685"/>
              <a:gd name="connsiteX3" fmla="*/ 1524678 w 4597053"/>
              <a:gd name="connsiteY3" fmla="*/ 1078947 h 1733685"/>
              <a:gd name="connsiteX4" fmla="*/ 1737506 w 4597053"/>
              <a:gd name="connsiteY4" fmla="*/ 585694 h 1733685"/>
              <a:gd name="connsiteX5" fmla="*/ 1981296 w 4597053"/>
              <a:gd name="connsiteY5" fmla="*/ 233454 h 1733685"/>
              <a:gd name="connsiteX6" fmla="*/ 2479784 w 4597053"/>
              <a:gd name="connsiteY6" fmla="*/ 129 h 1733685"/>
              <a:gd name="connsiteX7" fmla="*/ 3089190 w 4597053"/>
              <a:gd name="connsiteY7" fmla="*/ 263401 h 1733685"/>
              <a:gd name="connsiteX8" fmla="*/ 3435179 w 4597053"/>
              <a:gd name="connsiteY8" fmla="*/ 831811 h 1733685"/>
              <a:gd name="connsiteX9" fmla="*/ 3608173 w 4597053"/>
              <a:gd name="connsiteY9" fmla="*/ 1276655 h 1733685"/>
              <a:gd name="connsiteX10" fmla="*/ 3830595 w 4597053"/>
              <a:gd name="connsiteY10" fmla="*/ 1622644 h 1733685"/>
              <a:gd name="connsiteX11" fmla="*/ 4160447 w 4597053"/>
              <a:gd name="connsiteY11" fmla="*/ 1710740 h 1733685"/>
              <a:gd name="connsiteX12" fmla="*/ 4597053 w 4597053"/>
              <a:gd name="connsiteY12" fmla="*/ 1733685 h 1733685"/>
              <a:gd name="connsiteX0" fmla="*/ 0 w 4597053"/>
              <a:gd name="connsiteY0" fmla="*/ 1721508 h 1733696"/>
              <a:gd name="connsiteX1" fmla="*/ 840260 w 4597053"/>
              <a:gd name="connsiteY1" fmla="*/ 1672082 h 1733696"/>
              <a:gd name="connsiteX2" fmla="*/ 1235676 w 4597053"/>
              <a:gd name="connsiteY2" fmla="*/ 1424947 h 1733696"/>
              <a:gd name="connsiteX3" fmla="*/ 1524678 w 4597053"/>
              <a:gd name="connsiteY3" fmla="*/ 1078958 h 1733696"/>
              <a:gd name="connsiteX4" fmla="*/ 1715991 w 4597053"/>
              <a:gd name="connsiteY4" fmla="*/ 655630 h 1733696"/>
              <a:gd name="connsiteX5" fmla="*/ 1981296 w 4597053"/>
              <a:gd name="connsiteY5" fmla="*/ 233465 h 1733696"/>
              <a:gd name="connsiteX6" fmla="*/ 2479784 w 4597053"/>
              <a:gd name="connsiteY6" fmla="*/ 140 h 1733696"/>
              <a:gd name="connsiteX7" fmla="*/ 3089190 w 4597053"/>
              <a:gd name="connsiteY7" fmla="*/ 263412 h 1733696"/>
              <a:gd name="connsiteX8" fmla="*/ 3435179 w 4597053"/>
              <a:gd name="connsiteY8" fmla="*/ 831822 h 1733696"/>
              <a:gd name="connsiteX9" fmla="*/ 3608173 w 4597053"/>
              <a:gd name="connsiteY9" fmla="*/ 1276666 h 1733696"/>
              <a:gd name="connsiteX10" fmla="*/ 3830595 w 4597053"/>
              <a:gd name="connsiteY10" fmla="*/ 1622655 h 1733696"/>
              <a:gd name="connsiteX11" fmla="*/ 4160447 w 4597053"/>
              <a:gd name="connsiteY11" fmla="*/ 1710751 h 1733696"/>
              <a:gd name="connsiteX12" fmla="*/ 4597053 w 4597053"/>
              <a:gd name="connsiteY12" fmla="*/ 1733696 h 1733696"/>
              <a:gd name="connsiteX0" fmla="*/ 0 w 4597053"/>
              <a:gd name="connsiteY0" fmla="*/ 1721658 h 1733846"/>
              <a:gd name="connsiteX1" fmla="*/ 840260 w 4597053"/>
              <a:gd name="connsiteY1" fmla="*/ 1672232 h 1733846"/>
              <a:gd name="connsiteX2" fmla="*/ 1235676 w 4597053"/>
              <a:gd name="connsiteY2" fmla="*/ 1425097 h 1733846"/>
              <a:gd name="connsiteX3" fmla="*/ 1524678 w 4597053"/>
              <a:gd name="connsiteY3" fmla="*/ 1079108 h 1733846"/>
              <a:gd name="connsiteX4" fmla="*/ 1981296 w 4597053"/>
              <a:gd name="connsiteY4" fmla="*/ 233615 h 1733846"/>
              <a:gd name="connsiteX5" fmla="*/ 2479784 w 4597053"/>
              <a:gd name="connsiteY5" fmla="*/ 290 h 1733846"/>
              <a:gd name="connsiteX6" fmla="*/ 3089190 w 4597053"/>
              <a:gd name="connsiteY6" fmla="*/ 263562 h 1733846"/>
              <a:gd name="connsiteX7" fmla="*/ 3435179 w 4597053"/>
              <a:gd name="connsiteY7" fmla="*/ 831972 h 1733846"/>
              <a:gd name="connsiteX8" fmla="*/ 3608173 w 4597053"/>
              <a:gd name="connsiteY8" fmla="*/ 1276816 h 1733846"/>
              <a:gd name="connsiteX9" fmla="*/ 3830595 w 4597053"/>
              <a:gd name="connsiteY9" fmla="*/ 1622805 h 1733846"/>
              <a:gd name="connsiteX10" fmla="*/ 4160447 w 4597053"/>
              <a:gd name="connsiteY10" fmla="*/ 1710901 h 1733846"/>
              <a:gd name="connsiteX11" fmla="*/ 4597053 w 4597053"/>
              <a:gd name="connsiteY11" fmla="*/ 1733846 h 1733846"/>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5447 h 1737635"/>
              <a:gd name="connsiteX1" fmla="*/ 840260 w 4597053"/>
              <a:gd name="connsiteY1" fmla="*/ 1676021 h 1737635"/>
              <a:gd name="connsiteX2" fmla="*/ 1235676 w 4597053"/>
              <a:gd name="connsiteY2" fmla="*/ 1428886 h 1737635"/>
              <a:gd name="connsiteX3" fmla="*/ 1524678 w 4597053"/>
              <a:gd name="connsiteY3" fmla="*/ 1082897 h 1737635"/>
              <a:gd name="connsiteX4" fmla="*/ 1835639 w 4597053"/>
              <a:gd name="connsiteY4" fmla="*/ 455889 h 1737635"/>
              <a:gd name="connsiteX5" fmla="*/ 2479784 w 4597053"/>
              <a:gd name="connsiteY5" fmla="*/ 4079 h 1737635"/>
              <a:gd name="connsiteX6" fmla="*/ 3089190 w 4597053"/>
              <a:gd name="connsiteY6" fmla="*/ 267351 h 1737635"/>
              <a:gd name="connsiteX7" fmla="*/ 3435179 w 4597053"/>
              <a:gd name="connsiteY7" fmla="*/ 835761 h 1737635"/>
              <a:gd name="connsiteX8" fmla="*/ 3608173 w 4597053"/>
              <a:gd name="connsiteY8" fmla="*/ 1280605 h 1737635"/>
              <a:gd name="connsiteX9" fmla="*/ 3830595 w 4597053"/>
              <a:gd name="connsiteY9" fmla="*/ 1626594 h 1737635"/>
              <a:gd name="connsiteX10" fmla="*/ 4160447 w 4597053"/>
              <a:gd name="connsiteY10" fmla="*/ 1714690 h 1737635"/>
              <a:gd name="connsiteX11" fmla="*/ 4597053 w 4597053"/>
              <a:gd name="connsiteY11" fmla="*/ 1737635 h 1737635"/>
              <a:gd name="connsiteX0" fmla="*/ 0 w 4597053"/>
              <a:gd name="connsiteY0" fmla="*/ 1722901 h 1735089"/>
              <a:gd name="connsiteX1" fmla="*/ 840260 w 4597053"/>
              <a:gd name="connsiteY1" fmla="*/ 1673475 h 1735089"/>
              <a:gd name="connsiteX2" fmla="*/ 1235676 w 4597053"/>
              <a:gd name="connsiteY2" fmla="*/ 1426340 h 1735089"/>
              <a:gd name="connsiteX3" fmla="*/ 1524678 w 4597053"/>
              <a:gd name="connsiteY3" fmla="*/ 1080351 h 1735089"/>
              <a:gd name="connsiteX4" fmla="*/ 1843731 w 4597053"/>
              <a:gd name="connsiteY4" fmla="*/ 372423 h 1735089"/>
              <a:gd name="connsiteX5" fmla="*/ 2479784 w 4597053"/>
              <a:gd name="connsiteY5" fmla="*/ 1533 h 1735089"/>
              <a:gd name="connsiteX6" fmla="*/ 3089190 w 4597053"/>
              <a:gd name="connsiteY6" fmla="*/ 264805 h 1735089"/>
              <a:gd name="connsiteX7" fmla="*/ 3435179 w 4597053"/>
              <a:gd name="connsiteY7" fmla="*/ 833215 h 1735089"/>
              <a:gd name="connsiteX8" fmla="*/ 3608173 w 4597053"/>
              <a:gd name="connsiteY8" fmla="*/ 1278059 h 1735089"/>
              <a:gd name="connsiteX9" fmla="*/ 3830595 w 4597053"/>
              <a:gd name="connsiteY9" fmla="*/ 1624048 h 1735089"/>
              <a:gd name="connsiteX10" fmla="*/ 4160447 w 4597053"/>
              <a:gd name="connsiteY10" fmla="*/ 1712144 h 1735089"/>
              <a:gd name="connsiteX11" fmla="*/ 4597053 w 4597053"/>
              <a:gd name="connsiteY11" fmla="*/ 1735089 h 1735089"/>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435179 w 4597053"/>
              <a:gd name="connsiteY7" fmla="*/ 831740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8173 w 4597053"/>
              <a:gd name="connsiteY8" fmla="*/ 127658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4597053"/>
              <a:gd name="connsiteY0" fmla="*/ 1721426 h 1733614"/>
              <a:gd name="connsiteX1" fmla="*/ 840260 w 4597053"/>
              <a:gd name="connsiteY1" fmla="*/ 1672000 h 1733614"/>
              <a:gd name="connsiteX2" fmla="*/ 1235676 w 4597053"/>
              <a:gd name="connsiteY2" fmla="*/ 1424865 h 1733614"/>
              <a:gd name="connsiteX3" fmla="*/ 1524678 w 4597053"/>
              <a:gd name="connsiteY3" fmla="*/ 1078876 h 1733614"/>
              <a:gd name="connsiteX4" fmla="*/ 1843731 w 4597053"/>
              <a:gd name="connsiteY4" fmla="*/ 370948 h 1733614"/>
              <a:gd name="connsiteX5" fmla="*/ 2479784 w 4597053"/>
              <a:gd name="connsiteY5" fmla="*/ 58 h 1733614"/>
              <a:gd name="connsiteX6" fmla="*/ 3113466 w 4597053"/>
              <a:gd name="connsiteY6" fmla="*/ 392803 h 1733614"/>
              <a:gd name="connsiteX7" fmla="*/ 3346167 w 4597053"/>
              <a:gd name="connsiteY7" fmla="*/ 920752 h 1733614"/>
              <a:gd name="connsiteX8" fmla="*/ 3600081 w 4597053"/>
              <a:gd name="connsiteY8" fmla="*/ 1397964 h 1733614"/>
              <a:gd name="connsiteX9" fmla="*/ 3830595 w 4597053"/>
              <a:gd name="connsiteY9" fmla="*/ 1622573 h 1733614"/>
              <a:gd name="connsiteX10" fmla="*/ 4160447 w 4597053"/>
              <a:gd name="connsiteY10" fmla="*/ 1710669 h 1733614"/>
              <a:gd name="connsiteX11" fmla="*/ 4597053 w 4597053"/>
              <a:gd name="connsiteY11" fmla="*/ 1733614 h 1733614"/>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160447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30595 w 5098759"/>
              <a:gd name="connsiteY9" fmla="*/ 1622573 h 1725522"/>
              <a:gd name="connsiteX10" fmla="*/ 4354656 w 5098759"/>
              <a:gd name="connsiteY10" fmla="*/ 1710669 h 1725522"/>
              <a:gd name="connsiteX11" fmla="*/ 5098759 w 5098759"/>
              <a:gd name="connsiteY11" fmla="*/ 1725522 h 1725522"/>
              <a:gd name="connsiteX0" fmla="*/ 0 w 5098759"/>
              <a:gd name="connsiteY0" fmla="*/ 1721426 h 1725522"/>
              <a:gd name="connsiteX1" fmla="*/ 840260 w 5098759"/>
              <a:gd name="connsiteY1" fmla="*/ 1672000 h 1725522"/>
              <a:gd name="connsiteX2" fmla="*/ 1235676 w 5098759"/>
              <a:gd name="connsiteY2" fmla="*/ 1424865 h 1725522"/>
              <a:gd name="connsiteX3" fmla="*/ 1524678 w 5098759"/>
              <a:gd name="connsiteY3" fmla="*/ 1078876 h 1725522"/>
              <a:gd name="connsiteX4" fmla="*/ 1843731 w 5098759"/>
              <a:gd name="connsiteY4" fmla="*/ 370948 h 1725522"/>
              <a:gd name="connsiteX5" fmla="*/ 2479784 w 5098759"/>
              <a:gd name="connsiteY5" fmla="*/ 58 h 1725522"/>
              <a:gd name="connsiteX6" fmla="*/ 3113466 w 5098759"/>
              <a:gd name="connsiteY6" fmla="*/ 392803 h 1725522"/>
              <a:gd name="connsiteX7" fmla="*/ 3346167 w 5098759"/>
              <a:gd name="connsiteY7" fmla="*/ 920752 h 1725522"/>
              <a:gd name="connsiteX8" fmla="*/ 3600081 w 5098759"/>
              <a:gd name="connsiteY8" fmla="*/ 1397964 h 1725522"/>
              <a:gd name="connsiteX9" fmla="*/ 3854871 w 5098759"/>
              <a:gd name="connsiteY9" fmla="*/ 1630665 h 1725522"/>
              <a:gd name="connsiteX10" fmla="*/ 4354656 w 5098759"/>
              <a:gd name="connsiteY10" fmla="*/ 1710669 h 1725522"/>
              <a:gd name="connsiteX11" fmla="*/ 5098759 w 5098759"/>
              <a:gd name="connsiteY11" fmla="*/ 1725522 h 1725522"/>
              <a:gd name="connsiteX0" fmla="*/ 0 w 5098759"/>
              <a:gd name="connsiteY0" fmla="*/ 1723779 h 1727875"/>
              <a:gd name="connsiteX1" fmla="*/ 840260 w 5098759"/>
              <a:gd name="connsiteY1" fmla="*/ 1674353 h 1727875"/>
              <a:gd name="connsiteX2" fmla="*/ 1235676 w 5098759"/>
              <a:gd name="connsiteY2" fmla="*/ 1427218 h 1727875"/>
              <a:gd name="connsiteX3" fmla="*/ 1524678 w 5098759"/>
              <a:gd name="connsiteY3" fmla="*/ 1081229 h 1727875"/>
              <a:gd name="connsiteX4" fmla="*/ 1843731 w 5098759"/>
              <a:gd name="connsiteY4" fmla="*/ 373301 h 1727875"/>
              <a:gd name="connsiteX5" fmla="*/ 2479784 w 5098759"/>
              <a:gd name="connsiteY5" fmla="*/ 2411 h 1727875"/>
              <a:gd name="connsiteX6" fmla="*/ 3008269 w 5098759"/>
              <a:gd name="connsiteY6" fmla="*/ 249499 h 1727875"/>
              <a:gd name="connsiteX7" fmla="*/ 3346167 w 5098759"/>
              <a:gd name="connsiteY7" fmla="*/ 923105 h 1727875"/>
              <a:gd name="connsiteX8" fmla="*/ 3600081 w 5098759"/>
              <a:gd name="connsiteY8" fmla="*/ 1400317 h 1727875"/>
              <a:gd name="connsiteX9" fmla="*/ 3854871 w 5098759"/>
              <a:gd name="connsiteY9" fmla="*/ 1633018 h 1727875"/>
              <a:gd name="connsiteX10" fmla="*/ 4354656 w 5098759"/>
              <a:gd name="connsiteY10" fmla="*/ 1713022 h 1727875"/>
              <a:gd name="connsiteX11" fmla="*/ 5098759 w 5098759"/>
              <a:gd name="connsiteY11" fmla="*/ 1727875 h 1727875"/>
              <a:gd name="connsiteX0" fmla="*/ 0 w 5098759"/>
              <a:gd name="connsiteY0" fmla="*/ 1707860 h 1711956"/>
              <a:gd name="connsiteX1" fmla="*/ 840260 w 5098759"/>
              <a:gd name="connsiteY1" fmla="*/ 1658434 h 1711956"/>
              <a:gd name="connsiteX2" fmla="*/ 1235676 w 5098759"/>
              <a:gd name="connsiteY2" fmla="*/ 1411299 h 1711956"/>
              <a:gd name="connsiteX3" fmla="*/ 1524678 w 5098759"/>
              <a:gd name="connsiteY3" fmla="*/ 1065310 h 1711956"/>
              <a:gd name="connsiteX4" fmla="*/ 1843731 w 5098759"/>
              <a:gd name="connsiteY4" fmla="*/ 357382 h 1711956"/>
              <a:gd name="connsiteX5" fmla="*/ 2358403 w 5098759"/>
              <a:gd name="connsiteY5" fmla="*/ 2676 h 1711956"/>
              <a:gd name="connsiteX6" fmla="*/ 3008269 w 5098759"/>
              <a:gd name="connsiteY6" fmla="*/ 233580 h 1711956"/>
              <a:gd name="connsiteX7" fmla="*/ 3346167 w 5098759"/>
              <a:gd name="connsiteY7" fmla="*/ 907186 h 1711956"/>
              <a:gd name="connsiteX8" fmla="*/ 3600081 w 5098759"/>
              <a:gd name="connsiteY8" fmla="*/ 1384398 h 1711956"/>
              <a:gd name="connsiteX9" fmla="*/ 3854871 w 5098759"/>
              <a:gd name="connsiteY9" fmla="*/ 1617099 h 1711956"/>
              <a:gd name="connsiteX10" fmla="*/ 4354656 w 5098759"/>
              <a:gd name="connsiteY10" fmla="*/ 1697103 h 1711956"/>
              <a:gd name="connsiteX11" fmla="*/ 5098759 w 5098759"/>
              <a:gd name="connsiteY11" fmla="*/ 1711956 h 1711956"/>
              <a:gd name="connsiteX0" fmla="*/ 0 w 5098759"/>
              <a:gd name="connsiteY0" fmla="*/ 1717042 h 1721138"/>
              <a:gd name="connsiteX1" fmla="*/ 840260 w 5098759"/>
              <a:gd name="connsiteY1" fmla="*/ 1667616 h 1721138"/>
              <a:gd name="connsiteX2" fmla="*/ 1235676 w 5098759"/>
              <a:gd name="connsiteY2" fmla="*/ 1420481 h 1721138"/>
              <a:gd name="connsiteX3" fmla="*/ 1524678 w 5098759"/>
              <a:gd name="connsiteY3" fmla="*/ 1074492 h 1721138"/>
              <a:gd name="connsiteX4" fmla="*/ 1843731 w 5098759"/>
              <a:gd name="connsiteY4" fmla="*/ 366564 h 1721138"/>
              <a:gd name="connsiteX5" fmla="*/ 2358403 w 5098759"/>
              <a:gd name="connsiteY5" fmla="*/ 11858 h 1721138"/>
              <a:gd name="connsiteX6" fmla="*/ 3008269 w 5098759"/>
              <a:gd name="connsiteY6" fmla="*/ 242762 h 1721138"/>
              <a:gd name="connsiteX7" fmla="*/ 3346167 w 5098759"/>
              <a:gd name="connsiteY7" fmla="*/ 916368 h 1721138"/>
              <a:gd name="connsiteX8" fmla="*/ 3600081 w 5098759"/>
              <a:gd name="connsiteY8" fmla="*/ 1393580 h 1721138"/>
              <a:gd name="connsiteX9" fmla="*/ 3854871 w 5098759"/>
              <a:gd name="connsiteY9" fmla="*/ 1626281 h 1721138"/>
              <a:gd name="connsiteX10" fmla="*/ 4354656 w 5098759"/>
              <a:gd name="connsiteY10" fmla="*/ 1706285 h 1721138"/>
              <a:gd name="connsiteX11" fmla="*/ 5098759 w 5098759"/>
              <a:gd name="connsiteY11" fmla="*/ 1721138 h 1721138"/>
              <a:gd name="connsiteX0" fmla="*/ 0 w 5098759"/>
              <a:gd name="connsiteY0" fmla="*/ 1711251 h 1715347"/>
              <a:gd name="connsiteX1" fmla="*/ 840260 w 5098759"/>
              <a:gd name="connsiteY1" fmla="*/ 1661825 h 1715347"/>
              <a:gd name="connsiteX2" fmla="*/ 1235676 w 5098759"/>
              <a:gd name="connsiteY2" fmla="*/ 1414690 h 1715347"/>
              <a:gd name="connsiteX3" fmla="*/ 1524678 w 5098759"/>
              <a:gd name="connsiteY3" fmla="*/ 1068701 h 1715347"/>
              <a:gd name="connsiteX4" fmla="*/ 1803271 w 5098759"/>
              <a:gd name="connsiteY4" fmla="*/ 441693 h 1715347"/>
              <a:gd name="connsiteX5" fmla="*/ 2358403 w 5098759"/>
              <a:gd name="connsiteY5" fmla="*/ 6067 h 1715347"/>
              <a:gd name="connsiteX6" fmla="*/ 3008269 w 5098759"/>
              <a:gd name="connsiteY6" fmla="*/ 236971 h 1715347"/>
              <a:gd name="connsiteX7" fmla="*/ 3346167 w 5098759"/>
              <a:gd name="connsiteY7" fmla="*/ 910577 h 1715347"/>
              <a:gd name="connsiteX8" fmla="*/ 3600081 w 5098759"/>
              <a:gd name="connsiteY8" fmla="*/ 1387789 h 1715347"/>
              <a:gd name="connsiteX9" fmla="*/ 3854871 w 5098759"/>
              <a:gd name="connsiteY9" fmla="*/ 1620490 h 1715347"/>
              <a:gd name="connsiteX10" fmla="*/ 4354656 w 5098759"/>
              <a:gd name="connsiteY10" fmla="*/ 1700494 h 1715347"/>
              <a:gd name="connsiteX11" fmla="*/ 5098759 w 5098759"/>
              <a:gd name="connsiteY11" fmla="*/ 1715347 h 1715347"/>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358403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9116 h 1713212"/>
              <a:gd name="connsiteX1" fmla="*/ 840260 w 5098759"/>
              <a:gd name="connsiteY1" fmla="*/ 1659690 h 1713212"/>
              <a:gd name="connsiteX2" fmla="*/ 1235676 w 5098759"/>
              <a:gd name="connsiteY2" fmla="*/ 1412555 h 1713212"/>
              <a:gd name="connsiteX3" fmla="*/ 1524678 w 5098759"/>
              <a:gd name="connsiteY3" fmla="*/ 1066566 h 1713212"/>
              <a:gd name="connsiteX4" fmla="*/ 1843731 w 5098759"/>
              <a:gd name="connsiteY4" fmla="*/ 391006 h 1713212"/>
              <a:gd name="connsiteX5" fmla="*/ 2431232 w 5098759"/>
              <a:gd name="connsiteY5" fmla="*/ 3932 h 1713212"/>
              <a:gd name="connsiteX6" fmla="*/ 3008269 w 5098759"/>
              <a:gd name="connsiteY6" fmla="*/ 234836 h 1713212"/>
              <a:gd name="connsiteX7" fmla="*/ 3346167 w 5098759"/>
              <a:gd name="connsiteY7" fmla="*/ 908442 h 1713212"/>
              <a:gd name="connsiteX8" fmla="*/ 3600081 w 5098759"/>
              <a:gd name="connsiteY8" fmla="*/ 1385654 h 1713212"/>
              <a:gd name="connsiteX9" fmla="*/ 3854871 w 5098759"/>
              <a:gd name="connsiteY9" fmla="*/ 1618355 h 1713212"/>
              <a:gd name="connsiteX10" fmla="*/ 4354656 w 5098759"/>
              <a:gd name="connsiteY10" fmla="*/ 1698359 h 1713212"/>
              <a:gd name="connsiteX11" fmla="*/ 5098759 w 5098759"/>
              <a:gd name="connsiteY11" fmla="*/ 1713212 h 1713212"/>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5098759"/>
              <a:gd name="connsiteY0" fmla="*/ 1705917 h 1710013"/>
              <a:gd name="connsiteX1" fmla="*/ 840260 w 5098759"/>
              <a:gd name="connsiteY1" fmla="*/ 1656491 h 1710013"/>
              <a:gd name="connsiteX2" fmla="*/ 1235676 w 5098759"/>
              <a:gd name="connsiteY2" fmla="*/ 1409356 h 1710013"/>
              <a:gd name="connsiteX3" fmla="*/ 1524678 w 5098759"/>
              <a:gd name="connsiteY3" fmla="*/ 1063367 h 1710013"/>
              <a:gd name="connsiteX4" fmla="*/ 1843731 w 5098759"/>
              <a:gd name="connsiteY4" fmla="*/ 387807 h 1710013"/>
              <a:gd name="connsiteX5" fmla="*/ 2431232 w 5098759"/>
              <a:gd name="connsiteY5" fmla="*/ 733 h 1710013"/>
              <a:gd name="connsiteX6" fmla="*/ 3008269 w 5098759"/>
              <a:gd name="connsiteY6" fmla="*/ 231637 h 1710013"/>
              <a:gd name="connsiteX7" fmla="*/ 3346167 w 5098759"/>
              <a:gd name="connsiteY7" fmla="*/ 905243 h 1710013"/>
              <a:gd name="connsiteX8" fmla="*/ 3600081 w 5098759"/>
              <a:gd name="connsiteY8" fmla="*/ 1382455 h 1710013"/>
              <a:gd name="connsiteX9" fmla="*/ 3854871 w 5098759"/>
              <a:gd name="connsiteY9" fmla="*/ 1615156 h 1710013"/>
              <a:gd name="connsiteX10" fmla="*/ 4354656 w 5098759"/>
              <a:gd name="connsiteY10" fmla="*/ 1695160 h 1710013"/>
              <a:gd name="connsiteX11" fmla="*/ 5098759 w 5098759"/>
              <a:gd name="connsiteY11" fmla="*/ 1710013 h 1710013"/>
              <a:gd name="connsiteX0" fmla="*/ 0 w 4354655"/>
              <a:gd name="connsiteY0" fmla="*/ 1705917 h 1705917"/>
              <a:gd name="connsiteX1" fmla="*/ 840260 w 4354655"/>
              <a:gd name="connsiteY1" fmla="*/ 1656491 h 1705917"/>
              <a:gd name="connsiteX2" fmla="*/ 1235676 w 4354655"/>
              <a:gd name="connsiteY2" fmla="*/ 1409356 h 1705917"/>
              <a:gd name="connsiteX3" fmla="*/ 1524678 w 4354655"/>
              <a:gd name="connsiteY3" fmla="*/ 1063367 h 1705917"/>
              <a:gd name="connsiteX4" fmla="*/ 1843731 w 4354655"/>
              <a:gd name="connsiteY4" fmla="*/ 387807 h 1705917"/>
              <a:gd name="connsiteX5" fmla="*/ 2431232 w 4354655"/>
              <a:gd name="connsiteY5" fmla="*/ 733 h 1705917"/>
              <a:gd name="connsiteX6" fmla="*/ 3008269 w 4354655"/>
              <a:gd name="connsiteY6" fmla="*/ 231637 h 1705917"/>
              <a:gd name="connsiteX7" fmla="*/ 3346167 w 4354655"/>
              <a:gd name="connsiteY7" fmla="*/ 905243 h 1705917"/>
              <a:gd name="connsiteX8" fmla="*/ 3600081 w 4354655"/>
              <a:gd name="connsiteY8" fmla="*/ 1382455 h 1705917"/>
              <a:gd name="connsiteX9" fmla="*/ 3854871 w 4354655"/>
              <a:gd name="connsiteY9" fmla="*/ 1615156 h 1705917"/>
              <a:gd name="connsiteX10" fmla="*/ 4354656 w 4354655"/>
              <a:gd name="connsiteY10" fmla="*/ 1695160 h 1705917"/>
              <a:gd name="connsiteX0" fmla="*/ 0 w 4354656"/>
              <a:gd name="connsiteY0" fmla="*/ 1716565 h 1716565"/>
              <a:gd name="connsiteX1" fmla="*/ 840260 w 4354656"/>
              <a:gd name="connsiteY1" fmla="*/ 1667139 h 1716565"/>
              <a:gd name="connsiteX2" fmla="*/ 1235676 w 4354656"/>
              <a:gd name="connsiteY2" fmla="*/ 1420004 h 1716565"/>
              <a:gd name="connsiteX3" fmla="*/ 1524678 w 4354656"/>
              <a:gd name="connsiteY3" fmla="*/ 1074015 h 1716565"/>
              <a:gd name="connsiteX4" fmla="*/ 1843731 w 4354656"/>
              <a:gd name="connsiteY4" fmla="*/ 398455 h 1716565"/>
              <a:gd name="connsiteX5" fmla="*/ 2540349 w 4354656"/>
              <a:gd name="connsiteY5" fmla="*/ 673 h 1716565"/>
              <a:gd name="connsiteX6" fmla="*/ 3008269 w 4354656"/>
              <a:gd name="connsiteY6" fmla="*/ 242285 h 1716565"/>
              <a:gd name="connsiteX7" fmla="*/ 3346167 w 4354656"/>
              <a:gd name="connsiteY7" fmla="*/ 915891 h 1716565"/>
              <a:gd name="connsiteX8" fmla="*/ 3600081 w 4354656"/>
              <a:gd name="connsiteY8" fmla="*/ 1393103 h 1716565"/>
              <a:gd name="connsiteX9" fmla="*/ 3854871 w 4354656"/>
              <a:gd name="connsiteY9" fmla="*/ 1625804 h 1716565"/>
              <a:gd name="connsiteX10" fmla="*/ 4354656 w 4354656"/>
              <a:gd name="connsiteY10" fmla="*/ 1705808 h 1716565"/>
              <a:gd name="connsiteX0" fmla="*/ 0 w 4354656"/>
              <a:gd name="connsiteY0" fmla="*/ 1716422 h 1716422"/>
              <a:gd name="connsiteX1" fmla="*/ 840260 w 4354656"/>
              <a:gd name="connsiteY1" fmla="*/ 1666996 h 1716422"/>
              <a:gd name="connsiteX2" fmla="*/ 1235676 w 4354656"/>
              <a:gd name="connsiteY2" fmla="*/ 1419861 h 1716422"/>
              <a:gd name="connsiteX3" fmla="*/ 1524678 w 4354656"/>
              <a:gd name="connsiteY3" fmla="*/ 1073872 h 1716422"/>
              <a:gd name="connsiteX4" fmla="*/ 1843731 w 4354656"/>
              <a:gd name="connsiteY4" fmla="*/ 398312 h 1716422"/>
              <a:gd name="connsiteX5" fmla="*/ 2540349 w 4354656"/>
              <a:gd name="connsiteY5" fmla="*/ 530 h 1716422"/>
              <a:gd name="connsiteX6" fmla="*/ 3097545 w 4354656"/>
              <a:gd name="connsiteY6" fmla="*/ 327795 h 1716422"/>
              <a:gd name="connsiteX7" fmla="*/ 3346167 w 4354656"/>
              <a:gd name="connsiteY7" fmla="*/ 915748 h 1716422"/>
              <a:gd name="connsiteX8" fmla="*/ 3600081 w 4354656"/>
              <a:gd name="connsiteY8" fmla="*/ 1392960 h 1716422"/>
              <a:gd name="connsiteX9" fmla="*/ 3854871 w 4354656"/>
              <a:gd name="connsiteY9" fmla="*/ 1625661 h 1716422"/>
              <a:gd name="connsiteX10" fmla="*/ 4354656 w 4354656"/>
              <a:gd name="connsiteY10" fmla="*/ 1705665 h 1716422"/>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854871 w 4354656"/>
              <a:gd name="connsiteY9" fmla="*/ 1625659 h 1716420"/>
              <a:gd name="connsiteX10" fmla="*/ 4354656 w 4354656"/>
              <a:gd name="connsiteY10" fmla="*/ 1705663 h 1716420"/>
              <a:gd name="connsiteX0" fmla="*/ 0 w 4354656"/>
              <a:gd name="connsiteY0" fmla="*/ 1716420 h 1716420"/>
              <a:gd name="connsiteX1" fmla="*/ 840260 w 4354656"/>
              <a:gd name="connsiteY1" fmla="*/ 1666994 h 1716420"/>
              <a:gd name="connsiteX2" fmla="*/ 1235676 w 4354656"/>
              <a:gd name="connsiteY2" fmla="*/ 1419859 h 1716420"/>
              <a:gd name="connsiteX3" fmla="*/ 1524678 w 4354656"/>
              <a:gd name="connsiteY3" fmla="*/ 1073870 h 1716420"/>
              <a:gd name="connsiteX4" fmla="*/ 1843731 w 4354656"/>
              <a:gd name="connsiteY4" fmla="*/ 398310 h 1716420"/>
              <a:gd name="connsiteX5" fmla="*/ 2540349 w 4354656"/>
              <a:gd name="connsiteY5" fmla="*/ 528 h 1716420"/>
              <a:gd name="connsiteX6" fmla="*/ 3097545 w 4354656"/>
              <a:gd name="connsiteY6" fmla="*/ 327793 h 1716420"/>
              <a:gd name="connsiteX7" fmla="*/ 3375926 w 4354656"/>
              <a:gd name="connsiteY7" fmla="*/ 915747 h 1716420"/>
              <a:gd name="connsiteX8" fmla="*/ 3600081 w 4354656"/>
              <a:gd name="connsiteY8" fmla="*/ 1392958 h 1716420"/>
              <a:gd name="connsiteX9" fmla="*/ 3993747 w 4354656"/>
              <a:gd name="connsiteY9" fmla="*/ 1604246 h 1716420"/>
              <a:gd name="connsiteX10" fmla="*/ 4354656 w 4354656"/>
              <a:gd name="connsiteY10" fmla="*/ 1705663 h 1716420"/>
              <a:gd name="connsiteX0" fmla="*/ 0 w 4503452"/>
              <a:gd name="connsiteY0" fmla="*/ 1716420 h 1727076"/>
              <a:gd name="connsiteX1" fmla="*/ 840260 w 4503452"/>
              <a:gd name="connsiteY1" fmla="*/ 1666994 h 1727076"/>
              <a:gd name="connsiteX2" fmla="*/ 1235676 w 4503452"/>
              <a:gd name="connsiteY2" fmla="*/ 1419859 h 1727076"/>
              <a:gd name="connsiteX3" fmla="*/ 1524678 w 4503452"/>
              <a:gd name="connsiteY3" fmla="*/ 1073870 h 1727076"/>
              <a:gd name="connsiteX4" fmla="*/ 1843731 w 4503452"/>
              <a:gd name="connsiteY4" fmla="*/ 398310 h 1727076"/>
              <a:gd name="connsiteX5" fmla="*/ 2540349 w 4503452"/>
              <a:gd name="connsiteY5" fmla="*/ 528 h 1727076"/>
              <a:gd name="connsiteX6" fmla="*/ 3097545 w 4503452"/>
              <a:gd name="connsiteY6" fmla="*/ 327793 h 1727076"/>
              <a:gd name="connsiteX7" fmla="*/ 3375926 w 4503452"/>
              <a:gd name="connsiteY7" fmla="*/ 915747 h 1727076"/>
              <a:gd name="connsiteX8" fmla="*/ 3600081 w 4503452"/>
              <a:gd name="connsiteY8" fmla="*/ 1392958 h 1727076"/>
              <a:gd name="connsiteX9" fmla="*/ 3993747 w 4503452"/>
              <a:gd name="connsiteY9" fmla="*/ 1604246 h 1727076"/>
              <a:gd name="connsiteX10" fmla="*/ 4503452 w 4503452"/>
              <a:gd name="connsiteY10" fmla="*/ 1727076 h 1727076"/>
              <a:gd name="connsiteX0" fmla="*/ 0 w 4503452"/>
              <a:gd name="connsiteY0" fmla="*/ 1715926 h 1726582"/>
              <a:gd name="connsiteX1" fmla="*/ 840260 w 4503452"/>
              <a:gd name="connsiteY1" fmla="*/ 1666500 h 1726582"/>
              <a:gd name="connsiteX2" fmla="*/ 1235676 w 4503452"/>
              <a:gd name="connsiteY2" fmla="*/ 1419365 h 1726582"/>
              <a:gd name="connsiteX3" fmla="*/ 1524678 w 4503452"/>
              <a:gd name="connsiteY3" fmla="*/ 1073376 h 1726582"/>
              <a:gd name="connsiteX4" fmla="*/ 1982608 w 4503452"/>
              <a:gd name="connsiteY4" fmla="*/ 312163 h 1726582"/>
              <a:gd name="connsiteX5" fmla="*/ 2540349 w 4503452"/>
              <a:gd name="connsiteY5" fmla="*/ 34 h 1726582"/>
              <a:gd name="connsiteX6" fmla="*/ 3097545 w 4503452"/>
              <a:gd name="connsiteY6" fmla="*/ 327299 h 1726582"/>
              <a:gd name="connsiteX7" fmla="*/ 3375926 w 4503452"/>
              <a:gd name="connsiteY7" fmla="*/ 915253 h 1726582"/>
              <a:gd name="connsiteX8" fmla="*/ 3600081 w 4503452"/>
              <a:gd name="connsiteY8" fmla="*/ 1392464 h 1726582"/>
              <a:gd name="connsiteX9" fmla="*/ 3993747 w 4503452"/>
              <a:gd name="connsiteY9" fmla="*/ 1603752 h 1726582"/>
              <a:gd name="connsiteX10" fmla="*/ 4503452 w 4503452"/>
              <a:gd name="connsiteY10" fmla="*/ 1726582 h 1726582"/>
              <a:gd name="connsiteX0" fmla="*/ 0 w 4503452"/>
              <a:gd name="connsiteY0" fmla="*/ 1673112 h 1683768"/>
              <a:gd name="connsiteX1" fmla="*/ 840260 w 4503452"/>
              <a:gd name="connsiteY1" fmla="*/ 1623686 h 1683768"/>
              <a:gd name="connsiteX2" fmla="*/ 1235676 w 4503452"/>
              <a:gd name="connsiteY2" fmla="*/ 1376551 h 1683768"/>
              <a:gd name="connsiteX3" fmla="*/ 1524678 w 4503452"/>
              <a:gd name="connsiteY3" fmla="*/ 1030562 h 1683768"/>
              <a:gd name="connsiteX4" fmla="*/ 1982608 w 4503452"/>
              <a:gd name="connsiteY4" fmla="*/ 269349 h 1683768"/>
              <a:gd name="connsiteX5" fmla="*/ 2629627 w 4503452"/>
              <a:gd name="connsiteY5" fmla="*/ 46 h 1683768"/>
              <a:gd name="connsiteX6" fmla="*/ 3097545 w 4503452"/>
              <a:gd name="connsiteY6" fmla="*/ 284485 h 1683768"/>
              <a:gd name="connsiteX7" fmla="*/ 3375926 w 4503452"/>
              <a:gd name="connsiteY7" fmla="*/ 872439 h 1683768"/>
              <a:gd name="connsiteX8" fmla="*/ 3600081 w 4503452"/>
              <a:gd name="connsiteY8" fmla="*/ 1349650 h 1683768"/>
              <a:gd name="connsiteX9" fmla="*/ 3993747 w 4503452"/>
              <a:gd name="connsiteY9" fmla="*/ 1560938 h 1683768"/>
              <a:gd name="connsiteX10" fmla="*/ 4503452 w 4503452"/>
              <a:gd name="connsiteY10" fmla="*/ 1683768 h 1683768"/>
              <a:gd name="connsiteX0" fmla="*/ 0 w 4503452"/>
              <a:gd name="connsiteY0" fmla="*/ 1678612 h 1689268"/>
              <a:gd name="connsiteX1" fmla="*/ 840260 w 4503452"/>
              <a:gd name="connsiteY1" fmla="*/ 1629186 h 1689268"/>
              <a:gd name="connsiteX2" fmla="*/ 1235676 w 4503452"/>
              <a:gd name="connsiteY2" fmla="*/ 1382051 h 1689268"/>
              <a:gd name="connsiteX3" fmla="*/ 1524678 w 4503452"/>
              <a:gd name="connsiteY3" fmla="*/ 1036062 h 1689268"/>
              <a:gd name="connsiteX4" fmla="*/ 1982608 w 4503452"/>
              <a:gd name="connsiteY4" fmla="*/ 274849 h 1689268"/>
              <a:gd name="connsiteX5" fmla="*/ 2629627 w 4503452"/>
              <a:gd name="connsiteY5" fmla="*/ 5546 h 1689268"/>
              <a:gd name="connsiteX6" fmla="*/ 3097545 w 4503452"/>
              <a:gd name="connsiteY6" fmla="*/ 289985 h 1689268"/>
              <a:gd name="connsiteX7" fmla="*/ 3375926 w 4503452"/>
              <a:gd name="connsiteY7" fmla="*/ 877939 h 1689268"/>
              <a:gd name="connsiteX8" fmla="*/ 3600081 w 4503452"/>
              <a:gd name="connsiteY8" fmla="*/ 1355150 h 1689268"/>
              <a:gd name="connsiteX9" fmla="*/ 3993747 w 4503452"/>
              <a:gd name="connsiteY9" fmla="*/ 1566438 h 1689268"/>
              <a:gd name="connsiteX10" fmla="*/ 4503452 w 4503452"/>
              <a:gd name="connsiteY10" fmla="*/ 1689268 h 1689268"/>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 name="connsiteX0" fmla="*/ 0 w 4503452"/>
              <a:gd name="connsiteY0" fmla="*/ 1674699 h 1685355"/>
              <a:gd name="connsiteX1" fmla="*/ 840260 w 4503452"/>
              <a:gd name="connsiteY1" fmla="*/ 1625273 h 1685355"/>
              <a:gd name="connsiteX2" fmla="*/ 1235676 w 4503452"/>
              <a:gd name="connsiteY2" fmla="*/ 1378138 h 1685355"/>
              <a:gd name="connsiteX3" fmla="*/ 1524678 w 4503452"/>
              <a:gd name="connsiteY3" fmla="*/ 1032149 h 1685355"/>
              <a:gd name="connsiteX4" fmla="*/ 1982608 w 4503452"/>
              <a:gd name="connsiteY4" fmla="*/ 270936 h 1685355"/>
              <a:gd name="connsiteX5" fmla="*/ 2629627 w 4503452"/>
              <a:gd name="connsiteY5" fmla="*/ 1633 h 1685355"/>
              <a:gd name="connsiteX6" fmla="*/ 3147144 w 4503452"/>
              <a:gd name="connsiteY6" fmla="*/ 371725 h 1685355"/>
              <a:gd name="connsiteX7" fmla="*/ 3375926 w 4503452"/>
              <a:gd name="connsiteY7" fmla="*/ 874026 h 1685355"/>
              <a:gd name="connsiteX8" fmla="*/ 3600081 w 4503452"/>
              <a:gd name="connsiteY8" fmla="*/ 1351237 h 1685355"/>
              <a:gd name="connsiteX9" fmla="*/ 3993747 w 4503452"/>
              <a:gd name="connsiteY9" fmla="*/ 1562525 h 1685355"/>
              <a:gd name="connsiteX10" fmla="*/ 4503452 w 4503452"/>
              <a:gd name="connsiteY10" fmla="*/ 1685355 h 168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3452" h="1685355">
                <a:moveTo>
                  <a:pt x="0" y="1674699"/>
                </a:moveTo>
                <a:cubicBezTo>
                  <a:pt x="286265" y="1664402"/>
                  <a:pt x="634314" y="1674700"/>
                  <a:pt x="840260" y="1625273"/>
                </a:cubicBezTo>
                <a:cubicBezTo>
                  <a:pt x="1046206" y="1575846"/>
                  <a:pt x="1121606" y="1476992"/>
                  <a:pt x="1235676" y="1378138"/>
                </a:cubicBezTo>
                <a:cubicBezTo>
                  <a:pt x="1349746" y="1279284"/>
                  <a:pt x="1400189" y="1216683"/>
                  <a:pt x="1524678" y="1032149"/>
                </a:cubicBezTo>
                <a:cubicBezTo>
                  <a:pt x="1649167" y="847615"/>
                  <a:pt x="1798450" y="442689"/>
                  <a:pt x="1982608" y="270936"/>
                </a:cubicBezTo>
                <a:cubicBezTo>
                  <a:pt x="2166766" y="99183"/>
                  <a:pt x="2435538" y="-15165"/>
                  <a:pt x="2629627" y="1633"/>
                </a:cubicBezTo>
                <a:cubicBezTo>
                  <a:pt x="2823716" y="18431"/>
                  <a:pt x="3032681" y="215621"/>
                  <a:pt x="3147144" y="371725"/>
                </a:cubicBezTo>
                <a:cubicBezTo>
                  <a:pt x="3261607" y="527829"/>
                  <a:pt x="3300437" y="710774"/>
                  <a:pt x="3375926" y="874026"/>
                </a:cubicBezTo>
                <a:cubicBezTo>
                  <a:pt x="3451416" y="1037278"/>
                  <a:pt x="3497111" y="1236487"/>
                  <a:pt x="3600081" y="1351237"/>
                </a:cubicBezTo>
                <a:cubicBezTo>
                  <a:pt x="3703051" y="1465987"/>
                  <a:pt x="3843185" y="1506839"/>
                  <a:pt x="3993747" y="1562525"/>
                </a:cubicBezTo>
                <a:cubicBezTo>
                  <a:pt x="4144309" y="1618211"/>
                  <a:pt x="4296137" y="1669546"/>
                  <a:pt x="4503452" y="1685355"/>
                </a:cubicBezTo>
              </a:path>
            </a:pathLst>
          </a:custGeom>
          <a:solidFill>
            <a:schemeClr val="bg1">
              <a:lumMod val="75000"/>
            </a:schemeClr>
          </a:solidFill>
          <a:ln>
            <a:solidFill>
              <a:schemeClr val="accent1">
                <a:shade val="95000"/>
                <a:satMod val="105000"/>
              </a:schemeClr>
            </a:solidFill>
          </a:ln>
          <a:scene3d>
            <a:camera prst="orthographicFront">
              <a:rot lat="1787754" lon="3164197" rev="21348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0" name="Rectangle 289"/>
              <p:cNvSpPr/>
              <p:nvPr/>
            </p:nvSpPr>
            <p:spPr>
              <a:xfrm>
                <a:off x="18965754" y="10661032"/>
                <a:ext cx="47275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ea typeface="Cambria Math" panose="02040503050406030204" pitchFamily="18" charset="0"/>
                        </a:rPr>
                        <m:t>𝜌</m:t>
                      </m:r>
                    </m:oMath>
                  </m:oMathPara>
                </a14:m>
                <a:endParaRPr lang="en-US" sz="2800" dirty="0"/>
              </a:p>
            </p:txBody>
          </p:sp>
        </mc:Choice>
        <mc:Fallback xmlns="">
          <p:sp>
            <p:nvSpPr>
              <p:cNvPr id="290" name="Rectangle 289"/>
              <p:cNvSpPr>
                <a:spLocks noRot="1" noChangeAspect="1" noMove="1" noResize="1" noEditPoints="1" noAdjustHandles="1" noChangeArrowheads="1" noChangeShapeType="1" noTextEdit="1"/>
              </p:cNvSpPr>
              <p:nvPr/>
            </p:nvSpPr>
            <p:spPr>
              <a:xfrm>
                <a:off x="18965753" y="10661032"/>
                <a:ext cx="472758" cy="523220"/>
              </a:xfrm>
              <a:prstGeom prst="rect">
                <a:avLst/>
              </a:prstGeom>
              <a:blipFill rotWithShape="0">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1" name="Rectangle 290"/>
              <p:cNvSpPr/>
              <p:nvPr/>
            </p:nvSpPr>
            <p:spPr>
              <a:xfrm>
                <a:off x="15165513" y="11710870"/>
                <a:ext cx="293651"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rPr>
                        <m:t>𝑒</m:t>
                      </m:r>
                    </m:oMath>
                  </m:oMathPara>
                </a14:m>
                <a:endParaRPr lang="en-US" sz="3200" dirty="0"/>
              </a:p>
            </p:txBody>
          </p:sp>
        </mc:Choice>
        <mc:Fallback xmlns="">
          <p:sp>
            <p:nvSpPr>
              <p:cNvPr id="291" name="Rectangle 290"/>
              <p:cNvSpPr>
                <a:spLocks noRot="1" noChangeAspect="1" noMove="1" noResize="1" noEditPoints="1" noAdjustHandles="1" noChangeArrowheads="1" noChangeShapeType="1" noTextEdit="1"/>
              </p:cNvSpPr>
              <p:nvPr/>
            </p:nvSpPr>
            <p:spPr>
              <a:xfrm>
                <a:off x="15165512" y="11710869"/>
                <a:ext cx="293651" cy="584775"/>
              </a:xfrm>
              <a:prstGeom prst="rect">
                <a:avLst/>
              </a:prstGeom>
              <a:blipFill rotWithShape="0">
                <a:blip r:embed="rId21"/>
                <a:stretch>
                  <a:fillRect/>
                </a:stretch>
              </a:blipFill>
            </p:spPr>
            <p:txBody>
              <a:bodyPr/>
              <a:lstStyle/>
              <a:p>
                <a:r>
                  <a:rPr lang="en-US">
                    <a:noFill/>
                  </a:rPr>
                  <a:t> </a:t>
                </a:r>
              </a:p>
            </p:txBody>
          </p:sp>
        </mc:Fallback>
      </mc:AlternateContent>
      <p:cxnSp>
        <p:nvCxnSpPr>
          <p:cNvPr id="292" name="Straight Connector 291"/>
          <p:cNvCxnSpPr/>
          <p:nvPr/>
        </p:nvCxnSpPr>
        <p:spPr>
          <a:xfrm flipV="1">
            <a:off x="16909055" y="9745657"/>
            <a:ext cx="0" cy="785611"/>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flipV="1">
            <a:off x="15489875" y="11197958"/>
            <a:ext cx="0" cy="662101"/>
          </a:xfrm>
          <a:prstGeom prst="line">
            <a:avLst/>
          </a:prstGeom>
          <a:ln w="9525">
            <a:prstDash val="sysDash"/>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498244" y="9759699"/>
            <a:ext cx="1391571" cy="1429371"/>
          </a:xfrm>
          <a:prstGeom prst="straightConnector1">
            <a:avLst/>
          </a:prstGeom>
          <a:ln w="9525">
            <a:solidFill>
              <a:schemeClr val="tx2">
                <a:lumMod val="60000"/>
                <a:lumOff val="40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5" name="TextBox 294"/>
              <p:cNvSpPr txBox="1"/>
              <p:nvPr/>
            </p:nvSpPr>
            <p:spPr>
              <a:xfrm>
                <a:off x="17283485" y="9107620"/>
                <a:ext cx="3061915" cy="1015663"/>
              </a:xfrm>
              <a:prstGeom prst="rect">
                <a:avLst/>
              </a:prstGeom>
              <a:noFill/>
            </p:spPr>
            <p:txBody>
              <a:bodyPr wrap="square" rtlCol="0">
                <a:spAutoFit/>
              </a:bodyPr>
              <a:lstStyle/>
              <a:p>
                <a:pPr algn="ctr"/>
                <a:r>
                  <a:rPr lang="en-US" sz="3000" dirty="0">
                    <a:latin typeface="Helvetica" panose="020B0604020202020204" pitchFamily="34" charset="0"/>
                    <a:cs typeface="Helvetica" panose="020B0604020202020204" pitchFamily="34" charset="0"/>
                  </a:rPr>
                  <a:t>Slice the joint </a:t>
                </a:r>
              </a:p>
              <a:p>
                <a:pPr algn="ctr"/>
                <a:r>
                  <a:rPr lang="en-US" sz="3000" dirty="0">
                    <a:latin typeface="Helvetica" panose="020B0604020202020204" pitchFamily="34" charset="0"/>
                    <a:cs typeface="Helvetica" panose="020B0604020202020204" pitchFamily="34" charset="0"/>
                  </a:rPr>
                  <a:t>distribution at </a:t>
                </a:r>
                <a14:m>
                  <m:oMath xmlns:m="http://schemas.openxmlformats.org/officeDocument/2006/math">
                    <m:r>
                      <a:rPr lang="en-US" sz="3000" i="1">
                        <a:latin typeface="Cambria Math" panose="02040503050406030204" pitchFamily="18" charset="0"/>
                      </a:rPr>
                      <m:t>𝑒</m:t>
                    </m:r>
                  </m:oMath>
                </a14:m>
                <a:endParaRPr lang="en-US" sz="3000" dirty="0">
                  <a:latin typeface="Helvetica" panose="020B0604020202020204" pitchFamily="34" charset="0"/>
                  <a:cs typeface="Helvetica" panose="020B0604020202020204" pitchFamily="34" charset="0"/>
                </a:endParaRPr>
              </a:p>
            </p:txBody>
          </p:sp>
        </mc:Choice>
        <mc:Fallback xmlns="">
          <p:sp>
            <p:nvSpPr>
              <p:cNvPr id="295" name="TextBox 294"/>
              <p:cNvSpPr txBox="1">
                <a:spLocks noRot="1" noChangeAspect="1" noMove="1" noResize="1" noEditPoints="1" noAdjustHandles="1" noChangeArrowheads="1" noChangeShapeType="1" noTextEdit="1"/>
              </p:cNvSpPr>
              <p:nvPr/>
            </p:nvSpPr>
            <p:spPr>
              <a:xfrm>
                <a:off x="17283486" y="9107620"/>
                <a:ext cx="3061914" cy="1015663"/>
              </a:xfrm>
              <a:prstGeom prst="rect">
                <a:avLst/>
              </a:prstGeom>
              <a:blipFill rotWithShape="0">
                <a:blip r:embed="rId22"/>
                <a:stretch>
                  <a:fillRect t="-7784" b="-17365"/>
                </a:stretch>
              </a:blipFill>
            </p:spPr>
            <p:txBody>
              <a:bodyPr/>
              <a:lstStyle/>
              <a:p>
                <a:r>
                  <a:rPr lang="en-US">
                    <a:noFill/>
                  </a:rPr>
                  <a:t> </a:t>
                </a:r>
              </a:p>
            </p:txBody>
          </p:sp>
        </mc:Fallback>
      </mc:AlternateContent>
      <p:sp>
        <p:nvSpPr>
          <p:cNvPr id="296" name="Rectangle 295"/>
          <p:cNvSpPr/>
          <p:nvPr/>
        </p:nvSpPr>
        <p:spPr>
          <a:xfrm>
            <a:off x="15639877" y="10858416"/>
            <a:ext cx="226035" cy="859315"/>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16207113" y="10945823"/>
            <a:ext cx="235956" cy="163011"/>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6756743" y="10527867"/>
            <a:ext cx="197552" cy="45719"/>
          </a:xfrm>
          <a:prstGeom prst="rect">
            <a:avLst/>
          </a:prstGeom>
          <a:ln>
            <a:noFill/>
          </a:ln>
          <a:scene3d>
            <a:camera prst="orthographicFront">
              <a:rot lat="2100000" lon="1809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9" name="TextBox 298"/>
              <p:cNvSpPr txBox="1"/>
              <p:nvPr/>
            </p:nvSpPr>
            <p:spPr>
              <a:xfrm>
                <a:off x="8438967" y="9194519"/>
                <a:ext cx="2569101" cy="954107"/>
              </a:xfrm>
              <a:prstGeom prst="rect">
                <a:avLst/>
              </a:prstGeom>
              <a:noFill/>
            </p:spPr>
            <p:txBody>
              <a:bodyPr wrap="none" rtlCol="0">
                <a:spAutoFit/>
              </a:bodyPr>
              <a:lstStyle/>
              <a:p>
                <a:r>
                  <a:rPr lang="en-US" sz="5600" dirty="0">
                    <a:latin typeface="Helvetica" panose="020B0604020202020204" pitchFamily="34" charset="0"/>
                    <a:cs typeface="Helvetica" panose="020B0604020202020204" pitchFamily="34" charset="0"/>
                  </a:rPr>
                  <a:t>eQTL </a:t>
                </a:r>
                <a14:m>
                  <m:oMath xmlns:m="http://schemas.openxmlformats.org/officeDocument/2006/math">
                    <m:r>
                      <a:rPr lang="en-US" sz="5600" i="1">
                        <a:latin typeface="Cambria Math" panose="02040503050406030204" pitchFamily="18" charset="0"/>
                      </a:rPr>
                      <m:t>𝑘</m:t>
                    </m:r>
                  </m:oMath>
                </a14:m>
                <a:endParaRPr lang="en-US" sz="5600" dirty="0">
                  <a:latin typeface="Helvetica" panose="020B0604020202020204" pitchFamily="34" charset="0"/>
                  <a:cs typeface="Helvetica" panose="020B0604020202020204" pitchFamily="34" charset="0"/>
                </a:endParaRPr>
              </a:p>
            </p:txBody>
          </p:sp>
        </mc:Choice>
        <mc:Fallback xmlns="">
          <p:sp>
            <p:nvSpPr>
              <p:cNvPr id="299" name="TextBox 298"/>
              <p:cNvSpPr txBox="1">
                <a:spLocks noRot="1" noChangeAspect="1" noMove="1" noResize="1" noEditPoints="1" noAdjustHandles="1" noChangeArrowheads="1" noChangeShapeType="1" noTextEdit="1"/>
              </p:cNvSpPr>
              <p:nvPr/>
            </p:nvSpPr>
            <p:spPr>
              <a:xfrm>
                <a:off x="8438966" y="9194519"/>
                <a:ext cx="2629053" cy="954107"/>
              </a:xfrm>
              <a:prstGeom prst="rect">
                <a:avLst/>
              </a:prstGeom>
              <a:blipFill rotWithShape="0">
                <a:blip r:embed="rId23"/>
                <a:stretch>
                  <a:fillRect l="-12731" t="-17834" b="-388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0" name="Rectangle 299"/>
              <p:cNvSpPr/>
              <p:nvPr/>
            </p:nvSpPr>
            <p:spPr>
              <a:xfrm>
                <a:off x="10879918" y="10424303"/>
                <a:ext cx="818173"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600" i="1">
                          <a:latin typeface="Cambria Math" panose="02040503050406030204" pitchFamily="18" charset="0"/>
                        </a:rPr>
                        <m:t>𝑉</m:t>
                      </m:r>
                    </m:oMath>
                  </m:oMathPara>
                </a14:m>
                <a:endParaRPr lang="en-US" sz="5600" dirty="0"/>
              </a:p>
            </p:txBody>
          </p:sp>
        </mc:Choice>
        <mc:Fallback xmlns="">
          <p:sp>
            <p:nvSpPr>
              <p:cNvPr id="300" name="Rectangle 299"/>
              <p:cNvSpPr>
                <a:spLocks noRot="1" noChangeAspect="1" noMove="1" noResize="1" noEditPoints="1" noAdjustHandles="1" noChangeArrowheads="1" noChangeShapeType="1" noTextEdit="1"/>
              </p:cNvSpPr>
              <p:nvPr/>
            </p:nvSpPr>
            <p:spPr>
              <a:xfrm>
                <a:off x="10879917" y="10424302"/>
                <a:ext cx="818173" cy="954107"/>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1" name="Rectangle 300"/>
              <p:cNvSpPr/>
              <p:nvPr/>
            </p:nvSpPr>
            <p:spPr>
              <a:xfrm>
                <a:off x="7442450" y="10424303"/>
                <a:ext cx="823494" cy="9541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600" i="1">
                          <a:latin typeface="Cambria Math" panose="02040503050406030204" pitchFamily="18" charset="0"/>
                        </a:rPr>
                        <m:t>𝐸</m:t>
                      </m:r>
                    </m:oMath>
                  </m:oMathPara>
                </a14:m>
                <a:endParaRPr lang="en-US" sz="5600" dirty="0"/>
              </a:p>
            </p:txBody>
          </p:sp>
        </mc:Choice>
        <mc:Fallback xmlns="">
          <p:sp>
            <p:nvSpPr>
              <p:cNvPr id="301" name="Rectangle 300"/>
              <p:cNvSpPr>
                <a:spLocks noRot="1" noChangeAspect="1" noMove="1" noResize="1" noEditPoints="1" noAdjustHandles="1" noChangeArrowheads="1" noChangeShapeType="1" noTextEdit="1"/>
              </p:cNvSpPr>
              <p:nvPr/>
            </p:nvSpPr>
            <p:spPr>
              <a:xfrm>
                <a:off x="7442449" y="10424302"/>
                <a:ext cx="818173" cy="954107"/>
              </a:xfrm>
              <a:prstGeom prst="rect">
                <a:avLst/>
              </a:prstGeom>
              <a:blipFill rotWithShape="0">
                <a:blip r:embed="rId25"/>
                <a:stretch>
                  <a:fillRect/>
                </a:stretch>
              </a:blipFill>
            </p:spPr>
            <p:txBody>
              <a:bodyPr/>
              <a:lstStyle/>
              <a:p>
                <a:r>
                  <a:rPr lang="en-US">
                    <a:noFill/>
                  </a:rPr>
                  <a:t> </a:t>
                </a:r>
              </a:p>
            </p:txBody>
          </p:sp>
        </mc:Fallback>
      </mc:AlternateContent>
      <p:cxnSp>
        <p:nvCxnSpPr>
          <p:cNvPr id="302" name="Straight Arrow Connector 301"/>
          <p:cNvCxnSpPr/>
          <p:nvPr/>
        </p:nvCxnSpPr>
        <p:spPr>
          <a:xfrm>
            <a:off x="8247488" y="10949328"/>
            <a:ext cx="2675467" cy="0"/>
          </a:xfrm>
          <a:prstGeom prst="straightConnector1">
            <a:avLst/>
          </a:prstGeom>
          <a:ln w="47625">
            <a:headEnd type="triangle" w="lg"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3" name="TextBox 302"/>
              <p:cNvSpPr txBox="1"/>
              <p:nvPr/>
            </p:nvSpPr>
            <p:spPr>
              <a:xfrm>
                <a:off x="6396257" y="11241565"/>
                <a:ext cx="2747868" cy="1015663"/>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(Expression of </a:t>
                </a:r>
              </a:p>
              <a:p>
                <a:pPr algn="ctr"/>
                <a:r>
                  <a:rPr lang="en-US" sz="3000" dirty="0">
                    <a:latin typeface="Helvetica" panose="020B0604020202020204" pitchFamily="34" charset="0"/>
                    <a:cs typeface="Helvetica" panose="020B0604020202020204" pitchFamily="34" charset="0"/>
                  </a:rPr>
                  <a:t>g</a:t>
                </a:r>
                <a:r>
                  <a:rPr lang="en-US" sz="3000" dirty="0">
                    <a:latin typeface="Helvetica" panose="020B0604020202020204" pitchFamily="34" charset="0"/>
                    <a:cs typeface="Helvetica" panose="020B0604020202020204" pitchFamily="34" charset="0"/>
                  </a:rPr>
                  <a:t>ene </a:t>
                </a:r>
                <a14:m>
                  <m:oMath xmlns:m="http://schemas.openxmlformats.org/officeDocument/2006/math">
                    <m:r>
                      <a:rPr lang="en-US" sz="3000" i="1">
                        <a:latin typeface="Cambria Math" panose="02040503050406030204" pitchFamily="18" charset="0"/>
                      </a:rPr>
                      <m:t>𝑘</m:t>
                    </m:r>
                    <m:r>
                      <a:rPr lang="en-US" sz="3000" i="1">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303" name="TextBox 302"/>
              <p:cNvSpPr txBox="1">
                <a:spLocks noRot="1" noChangeAspect="1" noMove="1" noResize="1" noEditPoints="1" noAdjustHandles="1" noChangeArrowheads="1" noChangeShapeType="1" noTextEdit="1"/>
              </p:cNvSpPr>
              <p:nvPr/>
            </p:nvSpPr>
            <p:spPr>
              <a:xfrm>
                <a:off x="6396255" y="11241564"/>
                <a:ext cx="2747868" cy="1015663"/>
              </a:xfrm>
              <a:prstGeom prst="rect">
                <a:avLst/>
              </a:prstGeom>
              <a:blipFill rotWithShape="0">
                <a:blip r:embed="rId26"/>
                <a:stretch>
                  <a:fillRect l="-4656" t="-7784" r="-4656" b="-17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4" name="Rectangle 303"/>
              <p:cNvSpPr/>
              <p:nvPr/>
            </p:nvSpPr>
            <p:spPr>
              <a:xfrm>
                <a:off x="9373475" y="10090453"/>
                <a:ext cx="679481" cy="830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800" i="1">
                          <a:latin typeface="Cambria Math" panose="02040503050406030204" pitchFamily="18" charset="0"/>
                          <a:ea typeface="Cambria Math" panose="02040503050406030204" pitchFamily="18" charset="0"/>
                        </a:rPr>
                        <m:t>𝜌</m:t>
                      </m:r>
                    </m:oMath>
                  </m:oMathPara>
                </a14:m>
                <a:endParaRPr lang="en-US" sz="4800" dirty="0"/>
              </a:p>
            </p:txBody>
          </p:sp>
        </mc:Choice>
        <mc:Fallback xmlns="">
          <p:sp>
            <p:nvSpPr>
              <p:cNvPr id="304" name="Rectangle 303"/>
              <p:cNvSpPr>
                <a:spLocks noRot="1" noChangeAspect="1" noMove="1" noResize="1" noEditPoints="1" noAdjustHandles="1" noChangeArrowheads="1" noChangeShapeType="1" noTextEdit="1"/>
              </p:cNvSpPr>
              <p:nvPr/>
            </p:nvSpPr>
            <p:spPr>
              <a:xfrm>
                <a:off x="9373474" y="10090451"/>
                <a:ext cx="679481" cy="830997"/>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5" name="TextBox 304"/>
              <p:cNvSpPr txBox="1"/>
              <p:nvPr/>
            </p:nvSpPr>
            <p:spPr>
              <a:xfrm>
                <a:off x="9602853" y="11241565"/>
                <a:ext cx="3919727" cy="1477328"/>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(Genotype of variant </a:t>
                </a:r>
              </a:p>
              <a:p>
                <a:pPr algn="ctr"/>
                <a:r>
                  <a:rPr lang="en-US" sz="3000" dirty="0">
                    <a:latin typeface="Helvetica" panose="020B0604020202020204" pitchFamily="34" charset="0"/>
                    <a:cs typeface="Helvetica" panose="020B0604020202020204" pitchFamily="34" charset="0"/>
                  </a:rPr>
                  <a:t>associated with </a:t>
                </a:r>
              </a:p>
              <a:p>
                <a:pPr algn="ctr"/>
                <a:r>
                  <a:rPr lang="en-US" sz="3000" dirty="0">
                    <a:latin typeface="Helvetica" panose="020B0604020202020204" pitchFamily="34" charset="0"/>
                    <a:cs typeface="Helvetica" panose="020B0604020202020204" pitchFamily="34" charset="0"/>
                  </a:rPr>
                  <a:t>e</a:t>
                </a:r>
                <a:r>
                  <a:rPr lang="en-US" sz="3000" dirty="0">
                    <a:latin typeface="Helvetica" panose="020B0604020202020204" pitchFamily="34" charset="0"/>
                    <a:cs typeface="Helvetica" panose="020B0604020202020204" pitchFamily="34" charset="0"/>
                  </a:rPr>
                  <a:t>xpression of gene </a:t>
                </a:r>
                <a14:m>
                  <m:oMath xmlns:m="http://schemas.openxmlformats.org/officeDocument/2006/math">
                    <m:r>
                      <a:rPr lang="en-US" sz="3000" i="1">
                        <a:latin typeface="Cambria Math" panose="02040503050406030204" pitchFamily="18" charset="0"/>
                      </a:rPr>
                      <m:t>𝑘</m:t>
                    </m:r>
                    <m:r>
                      <a:rPr lang="en-US" sz="3000" i="1">
                        <a:latin typeface="Cambria Math" panose="02040503050406030204" pitchFamily="18" charset="0"/>
                      </a:rPr>
                      <m:t>)</m:t>
                    </m:r>
                  </m:oMath>
                </a14:m>
                <a:endParaRPr lang="en-US" sz="3000" dirty="0">
                  <a:latin typeface="Helvetica" panose="020B0604020202020204" pitchFamily="34" charset="0"/>
                  <a:cs typeface="Helvetica" panose="020B0604020202020204" pitchFamily="34" charset="0"/>
                </a:endParaRPr>
              </a:p>
            </p:txBody>
          </p:sp>
        </mc:Choice>
        <mc:Fallback xmlns="">
          <p:sp>
            <p:nvSpPr>
              <p:cNvPr id="305" name="TextBox 304"/>
              <p:cNvSpPr txBox="1">
                <a:spLocks noRot="1" noChangeAspect="1" noMove="1" noResize="1" noEditPoints="1" noAdjustHandles="1" noChangeArrowheads="1" noChangeShapeType="1" noTextEdit="1"/>
              </p:cNvSpPr>
              <p:nvPr/>
            </p:nvSpPr>
            <p:spPr>
              <a:xfrm>
                <a:off x="9602851" y="11241564"/>
                <a:ext cx="3919727" cy="1477328"/>
              </a:xfrm>
              <a:prstGeom prst="rect">
                <a:avLst/>
              </a:prstGeom>
              <a:blipFill rotWithShape="0">
                <a:blip r:embed="rId28"/>
                <a:stretch>
                  <a:fillRect l="-3110" t="-5372" r="-1400" b="-11983"/>
                </a:stretch>
              </a:blipFill>
            </p:spPr>
            <p:txBody>
              <a:bodyPr/>
              <a:lstStyle/>
              <a:p>
                <a:r>
                  <a:rPr lang="en-US">
                    <a:noFill/>
                  </a:rPr>
                  <a:t> </a:t>
                </a:r>
              </a:p>
            </p:txBody>
          </p:sp>
        </mc:Fallback>
      </mc:AlternateContent>
      <p:cxnSp>
        <p:nvCxnSpPr>
          <p:cNvPr id="306" name="Straight Arrow Connector 305"/>
          <p:cNvCxnSpPr/>
          <p:nvPr/>
        </p:nvCxnSpPr>
        <p:spPr>
          <a:xfrm>
            <a:off x="12801600" y="10714864"/>
            <a:ext cx="1708616" cy="0"/>
          </a:xfrm>
          <a:prstGeom prst="straightConnector1">
            <a:avLst/>
          </a:prstGeom>
          <a:ln w="47625">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307" name="TextBox 306"/>
          <p:cNvSpPr txBox="1"/>
          <p:nvPr/>
        </p:nvSpPr>
        <p:spPr>
          <a:xfrm>
            <a:off x="22012800" y="12370058"/>
            <a:ext cx="1850185" cy="1015663"/>
          </a:xfrm>
          <a:prstGeom prst="rect">
            <a:avLst/>
          </a:prstGeom>
          <a:noFill/>
        </p:spPr>
        <p:txBody>
          <a:bodyPr wrap="none" rtlCol="0">
            <a:spAutoFit/>
          </a:bodyPr>
          <a:lstStyle/>
          <a:p>
            <a:pPr algn="ctr"/>
            <a:r>
              <a:rPr lang="en-US" sz="3000" dirty="0">
                <a:latin typeface="Helvetica" panose="020B0604020202020204" pitchFamily="34" charset="0"/>
                <a:cs typeface="Helvetica" panose="020B0604020202020204" pitchFamily="34" charset="0"/>
              </a:rPr>
              <a:t>Compute </a:t>
            </a:r>
          </a:p>
          <a:p>
            <a:pPr algn="ctr"/>
            <a:r>
              <a:rPr lang="en-US" sz="3000" dirty="0">
                <a:latin typeface="Helvetica" panose="020B0604020202020204" pitchFamily="34" charset="0"/>
                <a:cs typeface="Helvetica" panose="020B0604020202020204" pitchFamily="34" charset="0"/>
              </a:rPr>
              <a:t>e</a:t>
            </a:r>
            <a:r>
              <a:rPr lang="en-US" sz="3000" dirty="0">
                <a:latin typeface="Helvetica" panose="020B0604020202020204" pitchFamily="34" charset="0"/>
                <a:cs typeface="Helvetica" panose="020B0604020202020204" pitchFamily="34" charset="0"/>
              </a:rPr>
              <a:t>ntropy</a:t>
            </a:r>
            <a:endParaRPr lang="en-US" sz="3200" dirty="0">
              <a:latin typeface="Helvetica" panose="020B0604020202020204" pitchFamily="34" charset="0"/>
              <a:cs typeface="Helvetica" panose="020B0604020202020204" pitchFamily="34" charset="0"/>
            </a:endParaRPr>
          </a:p>
        </p:txBody>
      </p:sp>
      <p:sp>
        <p:nvSpPr>
          <p:cNvPr id="308" name="Rounded Rectangle 307"/>
          <p:cNvSpPr/>
          <p:nvPr/>
        </p:nvSpPr>
        <p:spPr>
          <a:xfrm>
            <a:off x="5668108" y="7959970"/>
            <a:ext cx="18956216" cy="7795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041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031" y="1617785"/>
            <a:ext cx="11215076" cy="2145323"/>
          </a:xfrm>
        </p:spPr>
        <p:txBody>
          <a:bodyPr>
            <a:normAutofit/>
          </a:bodyPr>
          <a:lstStyle/>
          <a:p>
            <a:r>
              <a:rPr lang="en-US" sz="4000" dirty="0"/>
              <a:t>Per </a:t>
            </a:r>
            <a:r>
              <a:rPr lang="en-US" sz="4000" dirty="0" err="1"/>
              <a:t>eQTL</a:t>
            </a:r>
            <a:r>
              <a:rPr lang="en-US" sz="4000" dirty="0"/>
              <a:t> and ICI Cumulative Leakage versus Genotype Predictability</a:t>
            </a:r>
            <a:endParaRPr lang="en-US" sz="4000" dirty="0"/>
          </a:p>
        </p:txBody>
      </p:sp>
      <p:sp>
        <p:nvSpPr>
          <p:cNvPr id="13" name="TextBox 12"/>
          <p:cNvSpPr txBox="1"/>
          <p:nvPr/>
        </p:nvSpPr>
        <p:spPr>
          <a:xfrm>
            <a:off x="8562338" y="3899852"/>
            <a:ext cx="4261103"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Colors by absolute correlation</a:t>
            </a:r>
          </a:p>
        </p:txBody>
      </p:sp>
      <p:sp>
        <p:nvSpPr>
          <p:cNvPr id="16" name="TextBox 15"/>
          <p:cNvSpPr txBox="1"/>
          <p:nvPr/>
        </p:nvSpPr>
        <p:spPr>
          <a:xfrm rot="16200000">
            <a:off x="12266777" y="5984910"/>
            <a:ext cx="2786603"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Absolute Correlation</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6477" y="4348821"/>
            <a:ext cx="5840721" cy="4648979"/>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3362" y="4200708"/>
            <a:ext cx="5911519" cy="4648979"/>
          </a:xfrm>
          <a:prstGeom prst="rect">
            <a:avLst/>
          </a:prstGeom>
        </p:spPr>
      </p:pic>
    </p:spTree>
    <p:extLst>
      <p:ext uri="{BB962C8B-B14F-4D97-AF65-F5344CB8AC3E}">
        <p14:creationId xmlns:p14="http://schemas.microsoft.com/office/powerpoint/2010/main" val="317047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Cumulative Leakage (7)</a:t>
            </a:r>
            <a:endParaRPr lang="en-US" dirty="0"/>
          </a:p>
        </p:txBody>
      </p:sp>
      <p:grpSp>
        <p:nvGrpSpPr>
          <p:cNvPr id="4" name="Group 3"/>
          <p:cNvGrpSpPr/>
          <p:nvPr/>
        </p:nvGrpSpPr>
        <p:grpSpPr>
          <a:xfrm>
            <a:off x="10099710" y="4716271"/>
            <a:ext cx="8682560" cy="6231816"/>
            <a:chOff x="14953064" y="9042086"/>
            <a:chExt cx="4494274" cy="3405277"/>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3064" y="9042086"/>
              <a:ext cx="4494274" cy="3405277"/>
            </a:xfrm>
            <a:prstGeom prst="rect">
              <a:avLst/>
            </a:prstGeom>
          </p:spPr>
        </p:pic>
        <p:sp>
          <p:nvSpPr>
            <p:cNvPr id="6" name="TextBox 5"/>
            <p:cNvSpPr txBox="1"/>
            <p:nvPr/>
          </p:nvSpPr>
          <p:spPr>
            <a:xfrm>
              <a:off x="18313584" y="11720251"/>
              <a:ext cx="922016" cy="269088"/>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Best </a:t>
              </a:r>
              <a:r>
                <a:rPr lang="en-US" sz="2600" dirty="0" err="1">
                  <a:latin typeface="Helvetica" panose="020B0604020202020204" pitchFamily="34" charset="0"/>
                  <a:cs typeface="Helvetica" panose="020B0604020202020204" pitchFamily="34" charset="0"/>
                </a:rPr>
                <a:t>eQTL</a:t>
              </a:r>
              <a:endParaRPr lang="en-US" sz="2600" dirty="0">
                <a:latin typeface="Helvetica" panose="020B0604020202020204" pitchFamily="34" charset="0"/>
                <a:cs typeface="Helvetica" panose="020B0604020202020204" pitchFamily="34" charset="0"/>
              </a:endParaRPr>
            </a:p>
          </p:txBody>
        </p:sp>
        <p:sp>
          <p:nvSpPr>
            <p:cNvPr id="7" name="TextBox 6"/>
            <p:cNvSpPr txBox="1"/>
            <p:nvPr/>
          </p:nvSpPr>
          <p:spPr>
            <a:xfrm>
              <a:off x="17529551" y="11387909"/>
              <a:ext cx="1152686" cy="269088"/>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Best 2 </a:t>
              </a:r>
              <a:r>
                <a:rPr lang="en-US" sz="2600" dirty="0" err="1">
                  <a:latin typeface="Helvetica" panose="020B0604020202020204" pitchFamily="34" charset="0"/>
                  <a:cs typeface="Helvetica" panose="020B0604020202020204" pitchFamily="34" charset="0"/>
                </a:rPr>
                <a:t>eQTLs</a:t>
              </a:r>
              <a:endParaRPr lang="en-US" sz="2600" dirty="0">
                <a:latin typeface="Helvetica" panose="020B0604020202020204" pitchFamily="34" charset="0"/>
                <a:cs typeface="Helvetica" panose="020B0604020202020204" pitchFamily="34" charset="0"/>
              </a:endParaRPr>
            </a:p>
          </p:txBody>
        </p:sp>
        <p:sp>
          <p:nvSpPr>
            <p:cNvPr id="8" name="TextBox 7"/>
            <p:cNvSpPr txBox="1"/>
            <p:nvPr/>
          </p:nvSpPr>
          <p:spPr>
            <a:xfrm>
              <a:off x="16948580" y="11136012"/>
              <a:ext cx="1152686" cy="269088"/>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Best 3 </a:t>
              </a:r>
              <a:r>
                <a:rPr lang="en-US" sz="2600" dirty="0" err="1">
                  <a:latin typeface="Helvetica" panose="020B0604020202020204" pitchFamily="34" charset="0"/>
                  <a:cs typeface="Helvetica" panose="020B0604020202020204" pitchFamily="34" charset="0"/>
                </a:rPr>
                <a:t>eQTLs</a:t>
              </a:r>
              <a:endParaRPr lang="en-US" sz="2600" dirty="0">
                <a:latin typeface="Helvetica" panose="020B0604020202020204" pitchFamily="34" charset="0"/>
                <a:cs typeface="Helvetica" panose="020B0604020202020204" pitchFamily="34" charset="0"/>
              </a:endParaRPr>
            </a:p>
          </p:txBody>
        </p:sp>
        <p:sp>
          <p:nvSpPr>
            <p:cNvPr id="9" name="TextBox 8"/>
            <p:cNvSpPr txBox="1"/>
            <p:nvPr/>
          </p:nvSpPr>
          <p:spPr>
            <a:xfrm>
              <a:off x="16680363" y="10890596"/>
              <a:ext cx="1152686" cy="269088"/>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Best 4 </a:t>
              </a:r>
              <a:r>
                <a:rPr lang="en-US" sz="2600" dirty="0" err="1">
                  <a:latin typeface="Helvetica" panose="020B0604020202020204" pitchFamily="34" charset="0"/>
                  <a:cs typeface="Helvetica" panose="020B0604020202020204" pitchFamily="34" charset="0"/>
                </a:rPr>
                <a:t>eQTLs</a:t>
              </a:r>
              <a:endParaRPr lang="en-US" sz="2600" dirty="0">
                <a:latin typeface="Helvetica" panose="020B0604020202020204" pitchFamily="34" charset="0"/>
                <a:cs typeface="Helvetica" panose="020B0604020202020204" pitchFamily="34" charset="0"/>
              </a:endParaRPr>
            </a:p>
          </p:txBody>
        </p:sp>
        <p:sp>
          <p:nvSpPr>
            <p:cNvPr id="10" name="TextBox 9"/>
            <p:cNvSpPr txBox="1"/>
            <p:nvPr/>
          </p:nvSpPr>
          <p:spPr>
            <a:xfrm>
              <a:off x="16238743" y="10658960"/>
              <a:ext cx="1152686" cy="269088"/>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Best 5 </a:t>
              </a:r>
              <a:r>
                <a:rPr lang="en-US" sz="2600" dirty="0" err="1">
                  <a:latin typeface="Helvetica" panose="020B0604020202020204" pitchFamily="34" charset="0"/>
                  <a:cs typeface="Helvetica" panose="020B0604020202020204" pitchFamily="34" charset="0"/>
                </a:rPr>
                <a:t>eQTLs</a:t>
              </a:r>
              <a:endParaRPr lang="en-US" sz="2600" dirty="0">
                <a:latin typeface="Helvetica" panose="020B0604020202020204" pitchFamily="34" charset="0"/>
                <a:cs typeface="Helvetica" panose="020B0604020202020204" pitchFamily="34" charset="0"/>
              </a:endParaRPr>
            </a:p>
          </p:txBody>
        </p:sp>
      </p:grpSp>
      <p:sp>
        <p:nvSpPr>
          <p:cNvPr id="3" name="Half Frame 2"/>
          <p:cNvSpPr/>
          <p:nvPr/>
        </p:nvSpPr>
        <p:spPr>
          <a:xfrm>
            <a:off x="13422360" y="8480990"/>
            <a:ext cx="211266" cy="211802"/>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p:nvSpPr>
        <p:spPr>
          <a:xfrm>
            <a:off x="13850723" y="8886338"/>
            <a:ext cx="211266" cy="211802"/>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p:cNvSpPr/>
          <p:nvPr/>
        </p:nvSpPr>
        <p:spPr>
          <a:xfrm rot="20103020">
            <a:off x="15018064" y="9305730"/>
            <a:ext cx="211266" cy="211802"/>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Half Frame 12"/>
          <p:cNvSpPr/>
          <p:nvPr/>
        </p:nvSpPr>
        <p:spPr>
          <a:xfrm rot="19975698">
            <a:off x="16512182" y="9712129"/>
            <a:ext cx="211266" cy="211802"/>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Half Frame 13"/>
          <p:cNvSpPr/>
          <p:nvPr/>
        </p:nvSpPr>
        <p:spPr>
          <a:xfrm>
            <a:off x="12664398" y="8086768"/>
            <a:ext cx="211266" cy="211802"/>
          </a:xfrm>
          <a:prstGeom prst="halfFrame">
            <a:avLst>
              <a:gd name="adj1" fmla="val 18936"/>
              <a:gd name="adj2" fmla="val 20474"/>
            </a:avLst>
          </a:prstGeom>
          <a:solidFill>
            <a:srgbClr val="17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1923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Attack (8)</a:t>
            </a:r>
            <a:endParaRPr lang="en-US" dirty="0"/>
          </a:p>
        </p:txBody>
      </p:sp>
      <p:sp>
        <p:nvSpPr>
          <p:cNvPr id="4" name="Down Arrow 3"/>
          <p:cNvSpPr/>
          <p:nvPr/>
        </p:nvSpPr>
        <p:spPr>
          <a:xfrm>
            <a:off x="11133539" y="7273420"/>
            <a:ext cx="256919" cy="991217"/>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Down Arrow 4"/>
          <p:cNvSpPr/>
          <p:nvPr/>
        </p:nvSpPr>
        <p:spPr>
          <a:xfrm>
            <a:off x="16734237" y="7287827"/>
            <a:ext cx="244219" cy="983659"/>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ounded Rectangle 5"/>
          <p:cNvSpPr/>
          <p:nvPr/>
        </p:nvSpPr>
        <p:spPr>
          <a:xfrm>
            <a:off x="15547211" y="5674677"/>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0116224" y="5688532"/>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2842492" y="5650044"/>
            <a:ext cx="2404533" cy="518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428926" y="8293225"/>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Phenotype and genotype selection</a:t>
            </a:r>
          </a:p>
        </p:txBody>
      </p:sp>
      <p:sp>
        <p:nvSpPr>
          <p:cNvPr id="10" name="Rectangle 9"/>
          <p:cNvSpPr/>
          <p:nvPr/>
        </p:nvSpPr>
        <p:spPr>
          <a:xfrm>
            <a:off x="13263534" y="8249821"/>
            <a:ext cx="1719469" cy="10608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Genotype prediction</a:t>
            </a:r>
          </a:p>
        </p:txBody>
      </p:sp>
      <p:sp>
        <p:nvSpPr>
          <p:cNvPr id="11" name="Rectangle 10"/>
          <p:cNvSpPr/>
          <p:nvPr/>
        </p:nvSpPr>
        <p:spPr>
          <a:xfrm>
            <a:off x="15976710" y="8288693"/>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Linking</a:t>
            </a:r>
          </a:p>
        </p:txBody>
      </p:sp>
      <p:sp>
        <p:nvSpPr>
          <p:cNvPr id="12" name="TextBox 11"/>
          <p:cNvSpPr txBox="1"/>
          <p:nvPr/>
        </p:nvSpPr>
        <p:spPr>
          <a:xfrm>
            <a:off x="10312771" y="9427316"/>
            <a:ext cx="2255520" cy="646331"/>
          </a:xfrm>
          <a:prstGeom prst="rect">
            <a:avLst/>
          </a:prstGeom>
          <a:noFill/>
        </p:spPr>
        <p:txBody>
          <a:bodyPr wrap="square" rtlCol="0">
            <a:spAutoFit/>
          </a:bodyPr>
          <a:lstStyle/>
          <a:p>
            <a:pPr marL="285744" indent="-285744">
              <a:buFont typeface="Arial" pitchFamily="34" charset="0"/>
              <a:buChar char="•"/>
            </a:pPr>
            <a:r>
              <a:rPr lang="en-US" b="1" i="1" dirty="0"/>
              <a:t>Absolute Value of Correlation</a:t>
            </a:r>
          </a:p>
        </p:txBody>
      </p:sp>
      <p:sp>
        <p:nvSpPr>
          <p:cNvPr id="13" name="TextBox 12"/>
          <p:cNvSpPr txBox="1"/>
          <p:nvPr/>
        </p:nvSpPr>
        <p:spPr>
          <a:xfrm>
            <a:off x="13046175" y="9388845"/>
            <a:ext cx="2255520" cy="923330"/>
          </a:xfrm>
          <a:prstGeom prst="rect">
            <a:avLst/>
          </a:prstGeom>
          <a:noFill/>
        </p:spPr>
        <p:txBody>
          <a:bodyPr wrap="square" rtlCol="0">
            <a:spAutoFit/>
          </a:bodyPr>
          <a:lstStyle/>
          <a:p>
            <a:pPr marL="285744" indent="-285744">
              <a:buFont typeface="Arial" pitchFamily="34" charset="0"/>
              <a:buChar char="•"/>
            </a:pPr>
            <a:r>
              <a:rPr lang="en-US" b="1" i="1" dirty="0"/>
              <a:t>Maximum a Posteriori Genotype</a:t>
            </a:r>
          </a:p>
        </p:txBody>
      </p:sp>
      <p:sp>
        <p:nvSpPr>
          <p:cNvPr id="14" name="TextBox 13"/>
          <p:cNvSpPr txBox="1"/>
          <p:nvPr/>
        </p:nvSpPr>
        <p:spPr>
          <a:xfrm>
            <a:off x="15574732" y="9343132"/>
            <a:ext cx="2513704" cy="1200329"/>
          </a:xfrm>
          <a:prstGeom prst="rect">
            <a:avLst/>
          </a:prstGeom>
          <a:noFill/>
        </p:spPr>
        <p:txBody>
          <a:bodyPr wrap="square" rtlCol="0">
            <a:spAutoFit/>
          </a:bodyPr>
          <a:lstStyle/>
          <a:p>
            <a:pPr marL="285744" indent="-285744">
              <a:buFont typeface="Arial" pitchFamily="34" charset="0"/>
              <a:buChar char="•"/>
            </a:pPr>
            <a:r>
              <a:rPr lang="en-US" b="1" i="1" dirty="0"/>
              <a:t>Minimum Distance between Predicted and Individual Genotypes</a:t>
            </a:r>
          </a:p>
        </p:txBody>
      </p:sp>
      <p:sp>
        <p:nvSpPr>
          <p:cNvPr id="15" name="Oval 14"/>
          <p:cNvSpPr/>
          <p:nvPr/>
        </p:nvSpPr>
        <p:spPr>
          <a:xfrm>
            <a:off x="9359415" y="8357135"/>
            <a:ext cx="214884" cy="228600"/>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5" idx="4"/>
          </p:cNvCxnSpPr>
          <p:nvPr/>
        </p:nvCxnSpPr>
        <p:spPr>
          <a:xfrm flipH="1">
            <a:off x="9464570" y="8585735"/>
            <a:ext cx="2287" cy="3200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9321577" y="8904401"/>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67204" y="8904371"/>
            <a:ext cx="164501" cy="371963"/>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323077" y="8640317"/>
            <a:ext cx="141732" cy="374904"/>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63841" y="8645311"/>
            <a:ext cx="163001" cy="36991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5972355" y="6380189"/>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Auxiliary information</a:t>
            </a:r>
          </a:p>
        </p:txBody>
      </p:sp>
      <p:sp>
        <p:nvSpPr>
          <p:cNvPr id="22" name="TextBox 21"/>
          <p:cNvSpPr txBox="1"/>
          <p:nvPr/>
        </p:nvSpPr>
        <p:spPr>
          <a:xfrm>
            <a:off x="15764211" y="5694825"/>
            <a:ext cx="2255520" cy="646331"/>
          </a:xfrm>
          <a:prstGeom prst="rect">
            <a:avLst/>
          </a:prstGeom>
          <a:noFill/>
        </p:spPr>
        <p:txBody>
          <a:bodyPr wrap="square" rtlCol="0">
            <a:spAutoFit/>
          </a:bodyPr>
          <a:lstStyle/>
          <a:p>
            <a:pPr marL="285744" indent="-285744">
              <a:buFont typeface="Arial" pitchFamily="34" charset="0"/>
              <a:buChar char="•"/>
            </a:pPr>
            <a:r>
              <a:rPr lang="en-US" b="1" i="1" dirty="0"/>
              <a:t>Gender, Population, Age</a:t>
            </a:r>
          </a:p>
        </p:txBody>
      </p:sp>
      <p:sp>
        <p:nvSpPr>
          <p:cNvPr id="23" name="Rectangle 22"/>
          <p:cNvSpPr/>
          <p:nvPr/>
        </p:nvSpPr>
        <p:spPr>
          <a:xfrm>
            <a:off x="10411568" y="6270849"/>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G-P</a:t>
            </a:r>
          </a:p>
          <a:p>
            <a:pPr algn="ctr"/>
            <a:r>
              <a:rPr lang="en-US" dirty="0"/>
              <a:t>correlation</a:t>
            </a:r>
          </a:p>
          <a:p>
            <a:pPr algn="ctr"/>
            <a:r>
              <a:rPr lang="en-US" dirty="0"/>
              <a:t>dataset</a:t>
            </a:r>
          </a:p>
        </p:txBody>
      </p:sp>
      <p:sp>
        <p:nvSpPr>
          <p:cNvPr id="24" name="Right Arrow 23"/>
          <p:cNvSpPr/>
          <p:nvPr/>
        </p:nvSpPr>
        <p:spPr>
          <a:xfrm>
            <a:off x="12166134" y="8662976"/>
            <a:ext cx="1104900" cy="249017"/>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ight Arrow 24"/>
          <p:cNvSpPr/>
          <p:nvPr/>
        </p:nvSpPr>
        <p:spPr>
          <a:xfrm>
            <a:off x="14998235" y="8664929"/>
            <a:ext cx="965200"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ight Arrow 25"/>
          <p:cNvSpPr/>
          <p:nvPr/>
        </p:nvSpPr>
        <p:spPr>
          <a:xfrm>
            <a:off x="9772715" y="8692284"/>
            <a:ext cx="646723" cy="234363"/>
          </a:xfrm>
          <a:prstGeom prst="rightArrow">
            <a:avLst>
              <a:gd name="adj1" fmla="val 50000"/>
              <a:gd name="adj2" fmla="val 641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p:cNvSpPr txBox="1"/>
          <p:nvPr/>
        </p:nvSpPr>
        <p:spPr>
          <a:xfrm>
            <a:off x="10950579" y="5252883"/>
            <a:ext cx="775725" cy="369332"/>
          </a:xfrm>
          <a:prstGeom prst="rect">
            <a:avLst/>
          </a:prstGeom>
          <a:noFill/>
        </p:spPr>
        <p:txBody>
          <a:bodyPr wrap="none" rtlCol="0">
            <a:spAutoFit/>
          </a:bodyPr>
          <a:lstStyle/>
          <a:p>
            <a:r>
              <a:rPr lang="en-US" b="1" i="1" dirty="0"/>
              <a:t>Step 1</a:t>
            </a:r>
          </a:p>
        </p:txBody>
      </p:sp>
      <p:sp>
        <p:nvSpPr>
          <p:cNvPr id="28" name="TextBox 27"/>
          <p:cNvSpPr txBox="1"/>
          <p:nvPr/>
        </p:nvSpPr>
        <p:spPr>
          <a:xfrm>
            <a:off x="13749197" y="5308301"/>
            <a:ext cx="775725" cy="369332"/>
          </a:xfrm>
          <a:prstGeom prst="rect">
            <a:avLst/>
          </a:prstGeom>
          <a:noFill/>
        </p:spPr>
        <p:txBody>
          <a:bodyPr wrap="none" rtlCol="0">
            <a:spAutoFit/>
          </a:bodyPr>
          <a:lstStyle/>
          <a:p>
            <a:r>
              <a:rPr lang="en-US" b="1" i="1" dirty="0"/>
              <a:t>Step 2</a:t>
            </a:r>
          </a:p>
        </p:txBody>
      </p:sp>
      <p:sp>
        <p:nvSpPr>
          <p:cNvPr id="29" name="TextBox 28"/>
          <p:cNvSpPr txBox="1"/>
          <p:nvPr/>
        </p:nvSpPr>
        <p:spPr>
          <a:xfrm>
            <a:off x="16298438" y="5266737"/>
            <a:ext cx="775725" cy="369332"/>
          </a:xfrm>
          <a:prstGeom prst="rect">
            <a:avLst/>
          </a:prstGeom>
          <a:noFill/>
        </p:spPr>
        <p:txBody>
          <a:bodyPr wrap="none" rtlCol="0">
            <a:spAutoFit/>
          </a:bodyPr>
          <a:lstStyle/>
          <a:p>
            <a:r>
              <a:rPr lang="en-US" b="1" i="1" dirty="0"/>
              <a:t>Step 3</a:t>
            </a:r>
          </a:p>
        </p:txBody>
      </p:sp>
      <p:sp>
        <p:nvSpPr>
          <p:cNvPr id="30" name="Rectangle 29"/>
          <p:cNvSpPr/>
          <p:nvPr/>
        </p:nvSpPr>
        <p:spPr>
          <a:xfrm>
            <a:off x="13237864" y="6219080"/>
            <a:ext cx="1719469"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Prediction</a:t>
            </a:r>
          </a:p>
          <a:p>
            <a:pPr algn="ctr"/>
            <a:r>
              <a:rPr lang="en-US" dirty="0"/>
              <a:t>methodology</a:t>
            </a:r>
          </a:p>
        </p:txBody>
      </p:sp>
      <p:sp>
        <p:nvSpPr>
          <p:cNvPr id="31" name="Down Arrow 30"/>
          <p:cNvSpPr/>
          <p:nvPr/>
        </p:nvSpPr>
        <p:spPr>
          <a:xfrm>
            <a:off x="13999742" y="7231217"/>
            <a:ext cx="217735" cy="1005539"/>
          </a:xfrm>
          <a:prstGeom prst="downArrow">
            <a:avLst>
              <a:gd name="adj1" fmla="val 50000"/>
              <a:gd name="adj2" fmla="val 677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p:cNvSpPr txBox="1"/>
          <p:nvPr/>
        </p:nvSpPr>
        <p:spPr>
          <a:xfrm>
            <a:off x="9966865" y="4608070"/>
            <a:ext cx="5897448" cy="646331"/>
          </a:xfrm>
          <a:prstGeom prst="rect">
            <a:avLst/>
          </a:prstGeom>
          <a:noFill/>
        </p:spPr>
        <p:txBody>
          <a:bodyPr wrap="none" rtlCol="0">
            <a:spAutoFit/>
          </a:bodyPr>
          <a:lstStyle/>
          <a:p>
            <a:r>
              <a:rPr lang="en-US" sz="3600" dirty="0"/>
              <a:t>Three Steps of a Linking Attack</a:t>
            </a:r>
            <a:endParaRPr lang="en-US" sz="3600" dirty="0"/>
          </a:p>
        </p:txBody>
      </p:sp>
    </p:spTree>
    <p:extLst>
      <p:ext uri="{BB962C8B-B14F-4D97-AF65-F5344CB8AC3E}">
        <p14:creationId xmlns:p14="http://schemas.microsoft.com/office/powerpoint/2010/main" val="333160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12453109" y="5910441"/>
            <a:ext cx="538779" cy="1338155"/>
          </a:xfrm>
          <a:prstGeom prst="rect">
            <a:avLst/>
          </a:prstGeom>
          <a:gradFill>
            <a:gsLst>
              <a:gs pos="0">
                <a:schemeClr val="bg1"/>
              </a:gs>
              <a:gs pos="85000">
                <a:schemeClr val="accent4">
                  <a:lumMod val="40000"/>
                  <a:lumOff val="60000"/>
                </a:schemeClr>
              </a:gs>
              <a:gs pos="16000">
                <a:schemeClr val="accent4">
                  <a:lumMod val="40000"/>
                  <a:lumOff val="60000"/>
                </a:schemeClr>
              </a:gs>
              <a:gs pos="46000">
                <a:schemeClr val="accent4">
                  <a:lumMod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1331957" y="7101175"/>
            <a:ext cx="538779" cy="457200"/>
          </a:xfrm>
          <a:prstGeom prst="rect">
            <a:avLst/>
          </a:prstGeom>
          <a:gradFill>
            <a:gsLst>
              <a:gs pos="0">
                <a:schemeClr val="bg1"/>
              </a:gs>
              <a:gs pos="78000">
                <a:schemeClr val="tx2">
                  <a:lumMod val="40000"/>
                  <a:lumOff val="60000"/>
                </a:schemeClr>
              </a:gs>
              <a:gs pos="24000">
                <a:schemeClr val="tx2">
                  <a:lumMod val="40000"/>
                  <a:lumOff val="60000"/>
                </a:schemeClr>
              </a:gs>
              <a:gs pos="53000">
                <a:schemeClr val="tx2">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0215751" y="7530235"/>
            <a:ext cx="538779" cy="1010791"/>
          </a:xfrm>
          <a:prstGeom prst="rect">
            <a:avLst/>
          </a:prstGeom>
          <a:gradFill flip="none" rotWithShape="1">
            <a:gsLst>
              <a:gs pos="0">
                <a:schemeClr val="bg1"/>
              </a:gs>
              <a:gs pos="78000">
                <a:schemeClr val="accent3">
                  <a:lumMod val="40000"/>
                  <a:lumOff val="60000"/>
                </a:schemeClr>
              </a:gs>
              <a:gs pos="24000">
                <a:schemeClr val="accent3">
                  <a:lumMod val="40000"/>
                  <a:lumOff val="60000"/>
                </a:schemeClr>
              </a:gs>
              <a:gs pos="53000">
                <a:schemeClr val="accent3">
                  <a:lumMod val="50000"/>
                </a:scheme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882672" y="7339779"/>
            <a:ext cx="143840" cy="1451356"/>
            <a:chOff x="10970157" y="3967843"/>
            <a:chExt cx="143840" cy="1451356"/>
          </a:xfrm>
        </p:grpSpPr>
        <p:cxnSp>
          <p:nvCxnSpPr>
            <p:cNvPr id="104" name="Straight Connector 103"/>
            <p:cNvCxnSpPr/>
            <p:nvPr/>
          </p:nvCxnSpPr>
          <p:spPr>
            <a:xfrm flipV="1">
              <a:off x="11043085" y="3967843"/>
              <a:ext cx="0" cy="1451356"/>
            </a:xfrm>
            <a:prstGeom prst="line">
              <a:avLst/>
            </a:prstGeom>
            <a:ln w="31750">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16200000">
              <a:off x="10970711" y="4603524"/>
              <a:ext cx="142732" cy="1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rot="16200000" flipV="1">
            <a:off x="5524870" y="6538951"/>
            <a:ext cx="2822935" cy="1657352"/>
            <a:chOff x="6427773" y="3163703"/>
            <a:chExt cx="3774645" cy="1630617"/>
          </a:xfrm>
        </p:grpSpPr>
        <p:sp>
          <p:nvSpPr>
            <p:cNvPr id="115" name="Freeform 114"/>
            <p:cNvSpPr/>
            <p:nvPr/>
          </p:nvSpPr>
          <p:spPr>
            <a:xfrm>
              <a:off x="8941649" y="342620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116"/>
            <p:cNvSpPr/>
            <p:nvPr/>
          </p:nvSpPr>
          <p:spPr>
            <a:xfrm>
              <a:off x="7924937" y="316370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117"/>
            <p:cNvSpPr/>
            <p:nvPr/>
          </p:nvSpPr>
          <p:spPr>
            <a:xfrm>
              <a:off x="6427773" y="336793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5" name="TextBox 124"/>
          <p:cNvSpPr txBox="1"/>
          <p:nvPr/>
        </p:nvSpPr>
        <p:spPr>
          <a:xfrm>
            <a:off x="10313417" y="8881970"/>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127" name="TextBox 126"/>
          <p:cNvSpPr txBox="1"/>
          <p:nvPr/>
        </p:nvSpPr>
        <p:spPr>
          <a:xfrm>
            <a:off x="11390437" y="8844249"/>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129" name="TextBox 128"/>
          <p:cNvSpPr txBox="1"/>
          <p:nvPr/>
        </p:nvSpPr>
        <p:spPr>
          <a:xfrm>
            <a:off x="12501221" y="8845820"/>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cxnSp>
        <p:nvCxnSpPr>
          <p:cNvPr id="130" name="Straight Arrow Connector 129"/>
          <p:cNvCxnSpPr/>
          <p:nvPr/>
        </p:nvCxnSpPr>
        <p:spPr>
          <a:xfrm flipV="1">
            <a:off x="9668368" y="5430518"/>
            <a:ext cx="0" cy="336833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10485943" y="7213760"/>
            <a:ext cx="9079" cy="165232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11604947" y="6782681"/>
            <a:ext cx="0" cy="208677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702889" y="5685402"/>
            <a:ext cx="0" cy="318743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V="1">
            <a:off x="9934821" y="6323783"/>
            <a:ext cx="3248111" cy="2039511"/>
          </a:xfrm>
          <a:prstGeom prst="line">
            <a:avLst/>
          </a:prstGeom>
          <a:ln w="2222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11002154" y="9350798"/>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sp>
        <p:nvSpPr>
          <p:cNvPr id="139" name="TextBox 138"/>
          <p:cNvSpPr txBox="1"/>
          <p:nvPr/>
        </p:nvSpPr>
        <p:spPr>
          <a:xfrm rot="16200000">
            <a:off x="4576637" y="7011783"/>
            <a:ext cx="1835759"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Expression</a:t>
            </a:r>
          </a:p>
        </p:txBody>
      </p:sp>
      <p:cxnSp>
        <p:nvCxnSpPr>
          <p:cNvPr id="140" name="Straight Arrow Connector 139"/>
          <p:cNvCxnSpPr/>
          <p:nvPr/>
        </p:nvCxnSpPr>
        <p:spPr>
          <a:xfrm flipV="1">
            <a:off x="14778859" y="5474825"/>
            <a:ext cx="0" cy="332149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15381634" y="8084881"/>
            <a:ext cx="416767" cy="67326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7596100" y="5908432"/>
            <a:ext cx="435429" cy="69333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p:nvPr/>
        </p:nvCxnSpPr>
        <p:spPr bwMode="gray">
          <a:xfrm flipH="1">
            <a:off x="15592805" y="8091257"/>
            <a:ext cx="1" cy="84506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7813379" y="5860107"/>
            <a:ext cx="0" cy="309639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5" name="Rectangle 144"/>
              <p:cNvSpPr/>
              <p:nvPr/>
            </p:nvSpPr>
            <p:spPr>
              <a:xfrm>
                <a:off x="6052559" y="7262427"/>
                <a:ext cx="904991"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i="1">
                              <a:latin typeface="Cambria Math" panose="02040503050406030204" pitchFamily="18" charset="0"/>
                              <a:ea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𝑒</m:t>
                          </m:r>
                        </m:e>
                        <m:sub>
                          <m:r>
                            <a:rPr lang="en-US" sz="2600" i="1">
                              <a:latin typeface="Cambria Math" panose="02040503050406030204" pitchFamily="18" charset="0"/>
                              <a:ea typeface="Cambria Math" panose="02040503050406030204" pitchFamily="18" charset="0"/>
                            </a:rPr>
                            <m:t>𝑚𝑖𝑑</m:t>
                          </m:r>
                        </m:sub>
                      </m:sSub>
                    </m:oMath>
                  </m:oMathPara>
                </a14:m>
                <a:endParaRPr lang="en-US" sz="2600" dirty="0"/>
              </a:p>
            </p:txBody>
          </p:sp>
        </mc:Choice>
        <mc:Fallback xmlns="">
          <p:sp>
            <p:nvSpPr>
              <p:cNvPr id="145" name="Rectangle 144"/>
              <p:cNvSpPr>
                <a:spLocks noRot="1" noChangeAspect="1" noMove="1" noResize="1" noEditPoints="1" noAdjustHandles="1" noChangeArrowheads="1" noChangeShapeType="1" noTextEdit="1"/>
              </p:cNvSpPr>
              <p:nvPr/>
            </p:nvSpPr>
            <p:spPr>
              <a:xfrm>
                <a:off x="6052558" y="7262426"/>
                <a:ext cx="904991" cy="492443"/>
              </a:xfrm>
              <a:prstGeom prst="rect">
                <a:avLst/>
              </a:prstGeom>
              <a:blipFill rotWithShape="0">
                <a:blip r:embed="rId3"/>
                <a:stretch>
                  <a:fillRect/>
                </a:stretch>
              </a:blipFill>
            </p:spPr>
            <p:txBody>
              <a:bodyPr/>
              <a:lstStyle/>
              <a:p>
                <a:r>
                  <a:rPr lang="en-US">
                    <a:noFill/>
                  </a:rPr>
                  <a:t> </a:t>
                </a:r>
              </a:p>
            </p:txBody>
          </p:sp>
        </mc:Fallback>
      </mc:AlternateContent>
      <p:sp>
        <p:nvSpPr>
          <p:cNvPr id="146" name="TextBox 145"/>
          <p:cNvSpPr txBox="1"/>
          <p:nvPr/>
        </p:nvSpPr>
        <p:spPr>
          <a:xfrm>
            <a:off x="15389805" y="8861936"/>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147" name="TextBox 146"/>
          <p:cNvSpPr txBox="1"/>
          <p:nvPr/>
        </p:nvSpPr>
        <p:spPr>
          <a:xfrm>
            <a:off x="16453824" y="8854552"/>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148" name="TextBox 147"/>
          <p:cNvSpPr txBox="1"/>
          <p:nvPr/>
        </p:nvSpPr>
        <p:spPr>
          <a:xfrm>
            <a:off x="17602709" y="8856124"/>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cxnSp>
        <p:nvCxnSpPr>
          <p:cNvPr id="149" name="Straight Arrow Connector 148"/>
          <p:cNvCxnSpPr/>
          <p:nvPr/>
        </p:nvCxnSpPr>
        <p:spPr>
          <a:xfrm flipV="1">
            <a:off x="6112260" y="5447609"/>
            <a:ext cx="0" cy="333362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15868298" y="9293895"/>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grpSp>
        <p:nvGrpSpPr>
          <p:cNvPr id="151" name="Group 150"/>
          <p:cNvGrpSpPr/>
          <p:nvPr/>
        </p:nvGrpSpPr>
        <p:grpSpPr>
          <a:xfrm>
            <a:off x="5887263" y="5910859"/>
            <a:ext cx="143840" cy="1451356"/>
            <a:chOff x="10970157" y="3967843"/>
            <a:chExt cx="143840" cy="1451356"/>
          </a:xfrm>
        </p:grpSpPr>
        <p:cxnSp>
          <p:nvCxnSpPr>
            <p:cNvPr id="152" name="Straight Connector 151"/>
            <p:cNvCxnSpPr/>
            <p:nvPr/>
          </p:nvCxnSpPr>
          <p:spPr>
            <a:xfrm flipV="1">
              <a:off x="11043085" y="3967843"/>
              <a:ext cx="0" cy="1451356"/>
            </a:xfrm>
            <a:prstGeom prst="line">
              <a:avLst/>
            </a:prstGeom>
            <a:ln w="31750">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rot="16200000">
              <a:off x="10970711" y="4603524"/>
              <a:ext cx="142732" cy="1438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TextBox 153"/>
          <p:cNvSpPr txBox="1"/>
          <p:nvPr/>
        </p:nvSpPr>
        <p:spPr>
          <a:xfrm>
            <a:off x="6246014" y="8929461"/>
            <a:ext cx="1742785"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Probability</a:t>
            </a:r>
            <a:endParaRPr lang="en-US" sz="2600" dirty="0">
              <a:latin typeface="Helvetica" panose="020B0604020202020204" pitchFamily="34" charset="0"/>
              <a:cs typeface="Helvetica" panose="020B0604020202020204" pitchFamily="34" charset="0"/>
            </a:endParaRPr>
          </a:p>
        </p:txBody>
      </p:sp>
      <mc:AlternateContent xmlns:mc="http://schemas.openxmlformats.org/markup-compatibility/2006" xmlns:a14="http://schemas.microsoft.com/office/drawing/2010/main">
        <mc:Choice Requires="a14">
          <p:sp>
            <p:nvSpPr>
              <p:cNvPr id="155" name="Rectangle 154"/>
              <p:cNvSpPr/>
              <p:nvPr/>
            </p:nvSpPr>
            <p:spPr>
              <a:xfrm>
                <a:off x="13159306" y="5974375"/>
                <a:ext cx="451598" cy="492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𝜌</m:t>
                      </m:r>
                    </m:oMath>
                  </m:oMathPara>
                </a14:m>
                <a:endParaRPr lang="en-US" sz="2600" dirty="0"/>
              </a:p>
            </p:txBody>
          </p:sp>
        </mc:Choice>
        <mc:Fallback xmlns="">
          <p:sp>
            <p:nvSpPr>
              <p:cNvPr id="155" name="Rectangle 154"/>
              <p:cNvSpPr>
                <a:spLocks noRot="1" noChangeAspect="1" noMove="1" noResize="1" noEditPoints="1" noAdjustHandles="1" noChangeArrowheads="1" noChangeShapeType="1" noTextEdit="1"/>
              </p:cNvSpPr>
              <p:nvPr/>
            </p:nvSpPr>
            <p:spPr>
              <a:xfrm>
                <a:off x="13159306" y="5974374"/>
                <a:ext cx="451597" cy="492443"/>
              </a:xfrm>
              <a:prstGeom prst="rect">
                <a:avLst/>
              </a:prstGeom>
              <a:blipFill rotWithShape="0">
                <a:blip r:embed="rId4"/>
                <a:stretch>
                  <a:fillRect/>
                </a:stretch>
              </a:blipFill>
            </p:spPr>
            <p:txBody>
              <a:bodyPr/>
              <a:lstStyle/>
              <a:p>
                <a:r>
                  <a:rPr lang="en-US">
                    <a:noFill/>
                  </a:rPr>
                  <a:t> </a:t>
                </a:r>
              </a:p>
            </p:txBody>
          </p:sp>
        </mc:Fallback>
      </mc:AlternateContent>
      <p:grpSp>
        <p:nvGrpSpPr>
          <p:cNvPr id="156" name="Group 155"/>
          <p:cNvGrpSpPr/>
          <p:nvPr/>
        </p:nvGrpSpPr>
        <p:grpSpPr>
          <a:xfrm>
            <a:off x="22884258" y="5904253"/>
            <a:ext cx="1486789" cy="2860421"/>
            <a:chOff x="23212109" y="2512508"/>
            <a:chExt cx="1486790" cy="2860420"/>
          </a:xfrm>
        </p:grpSpPr>
        <p:sp>
          <p:nvSpPr>
            <p:cNvPr id="157" name="TextBox 156"/>
            <p:cNvSpPr txBox="1"/>
            <p:nvPr/>
          </p:nvSpPr>
          <p:spPr>
            <a:xfrm>
              <a:off x="23217402" y="2767744"/>
              <a:ext cx="1481497" cy="923330"/>
            </a:xfrm>
            <a:prstGeom prst="rect">
              <a:avLst/>
            </a:prstGeom>
            <a:noFill/>
          </p:spPr>
          <p:txBody>
            <a:bodyPr wrap="none" rtlCol="0">
              <a:spAutoFit/>
            </a:bodyPr>
            <a:lstStyle/>
            <a:p>
              <a:r>
                <a:rPr lang="en-US" dirty="0"/>
                <a:t>Positive </a:t>
              </a:r>
            </a:p>
            <a:p>
              <a:r>
                <a:rPr lang="en-US" dirty="0"/>
                <a:t>extremity</a:t>
              </a:r>
            </a:p>
            <a:p>
              <a:r>
                <a:rPr lang="en-US" dirty="0"/>
                <a:t>(Genotype: 2)</a:t>
              </a:r>
            </a:p>
          </p:txBody>
        </p:sp>
        <p:sp>
          <p:nvSpPr>
            <p:cNvPr id="158" name="TextBox 157"/>
            <p:cNvSpPr txBox="1"/>
            <p:nvPr/>
          </p:nvSpPr>
          <p:spPr>
            <a:xfrm>
              <a:off x="23217402" y="4174863"/>
              <a:ext cx="1481497" cy="923330"/>
            </a:xfrm>
            <a:prstGeom prst="rect">
              <a:avLst/>
            </a:prstGeom>
            <a:noFill/>
          </p:spPr>
          <p:txBody>
            <a:bodyPr wrap="none" rtlCol="0">
              <a:spAutoFit/>
            </a:bodyPr>
            <a:lstStyle/>
            <a:p>
              <a:r>
                <a:rPr lang="en-US" dirty="0"/>
                <a:t>Negative </a:t>
              </a:r>
            </a:p>
            <a:p>
              <a:r>
                <a:rPr lang="en-US" dirty="0"/>
                <a:t>extremity.</a:t>
              </a:r>
            </a:p>
            <a:p>
              <a:r>
                <a:rPr lang="en-US" dirty="0"/>
                <a:t>(Genotype: 0)</a:t>
              </a:r>
            </a:p>
          </p:txBody>
        </p:sp>
        <p:cxnSp>
          <p:nvCxnSpPr>
            <p:cNvPr id="159" name="Straight Arrow Connector 158"/>
            <p:cNvCxnSpPr/>
            <p:nvPr/>
          </p:nvCxnSpPr>
          <p:spPr>
            <a:xfrm flipV="1">
              <a:off x="23212109" y="2512508"/>
              <a:ext cx="0" cy="141941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3212109" y="4023360"/>
              <a:ext cx="0" cy="1349568"/>
            </a:xfrm>
            <a:prstGeom prst="straightConnector1">
              <a:avLst/>
            </a:prstGeom>
            <a:ln w="50800">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161" name="TextBox 160"/>
          <p:cNvSpPr txBox="1"/>
          <p:nvPr/>
        </p:nvSpPr>
        <p:spPr>
          <a:xfrm>
            <a:off x="13514297" y="9624904"/>
            <a:ext cx="314510" cy="400110"/>
          </a:xfrm>
          <a:prstGeom prst="rect">
            <a:avLst/>
          </a:prstGeom>
          <a:noFill/>
        </p:spPr>
        <p:txBody>
          <a:bodyPr wrap="none" rtlCol="0">
            <a:spAutoFit/>
          </a:bodyPr>
          <a:lstStyle/>
          <a:p>
            <a:r>
              <a:rPr lang="en-US" sz="2000" dirty="0"/>
              <a:t>0</a:t>
            </a:r>
          </a:p>
        </p:txBody>
      </p:sp>
      <p:sp>
        <p:nvSpPr>
          <p:cNvPr id="162" name="TextBox 161"/>
          <p:cNvSpPr txBox="1"/>
          <p:nvPr/>
        </p:nvSpPr>
        <p:spPr>
          <a:xfrm>
            <a:off x="14688473" y="9636064"/>
            <a:ext cx="314510" cy="400110"/>
          </a:xfrm>
          <a:prstGeom prst="rect">
            <a:avLst/>
          </a:prstGeom>
          <a:noFill/>
        </p:spPr>
        <p:txBody>
          <a:bodyPr wrap="none" rtlCol="0">
            <a:spAutoFit/>
          </a:bodyPr>
          <a:lstStyle/>
          <a:p>
            <a:r>
              <a:rPr lang="en-US" sz="2000" dirty="0"/>
              <a:t>1</a:t>
            </a:r>
          </a:p>
        </p:txBody>
      </p:sp>
      <p:sp>
        <p:nvSpPr>
          <p:cNvPr id="163" name="Rectangle 162"/>
          <p:cNvSpPr/>
          <p:nvPr/>
        </p:nvSpPr>
        <p:spPr>
          <a:xfrm rot="5400000">
            <a:off x="14066050" y="8949191"/>
            <a:ext cx="399581" cy="1159880"/>
          </a:xfrm>
          <a:prstGeom prst="rect">
            <a:avLst/>
          </a:prstGeom>
          <a:gradFill>
            <a:gsLst>
              <a:gs pos="0">
                <a:schemeClr val="tx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13550314" y="8978591"/>
            <a:ext cx="1383712" cy="400110"/>
          </a:xfrm>
          <a:prstGeom prst="rect">
            <a:avLst/>
          </a:prstGeom>
          <a:noFill/>
        </p:spPr>
        <p:txBody>
          <a:bodyPr wrap="none" rtlCol="0">
            <a:spAutoFit/>
          </a:bodyPr>
          <a:lstStyle/>
          <a:p>
            <a:r>
              <a:rPr lang="en-US" sz="2000" dirty="0">
                <a:latin typeface="Helvetica" panose="020B0604020202020204" pitchFamily="34" charset="0"/>
                <a:cs typeface="Helvetica" panose="020B0604020202020204" pitchFamily="34" charset="0"/>
              </a:rPr>
              <a:t>Probability</a:t>
            </a:r>
            <a:endParaRPr lang="en-US" sz="2000" dirty="0">
              <a:latin typeface="Helvetica" panose="020B0604020202020204" pitchFamily="34" charset="0"/>
              <a:cs typeface="Helvetica" panose="020B0604020202020204" pitchFamily="34" charset="0"/>
            </a:endParaRPr>
          </a:p>
        </p:txBody>
      </p:sp>
      <p:cxnSp>
        <p:nvCxnSpPr>
          <p:cNvPr id="165" name="Straight Connector 164"/>
          <p:cNvCxnSpPr/>
          <p:nvPr/>
        </p:nvCxnSpPr>
        <p:spPr>
          <a:xfrm flipH="1">
            <a:off x="6167179" y="7355747"/>
            <a:ext cx="1683601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6066009" y="5907945"/>
            <a:ext cx="1693109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144695" y="8775839"/>
            <a:ext cx="1683601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a:off x="9649477" y="8784135"/>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14759966" y="8779455"/>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a:off x="6093817" y="8779455"/>
            <a:ext cx="2134507"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14676707" y="8096727"/>
            <a:ext cx="111547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14700199" y="6600916"/>
            <a:ext cx="3325109"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14909729" y="7361260"/>
            <a:ext cx="0" cy="757841"/>
          </a:xfrm>
          <a:prstGeom prst="line">
            <a:avLst/>
          </a:prstGeom>
          <a:ln w="22225">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4" name="Oval 173"/>
          <p:cNvSpPr/>
          <p:nvPr/>
        </p:nvSpPr>
        <p:spPr>
          <a:xfrm rot="16200000">
            <a:off x="14868243" y="7689426"/>
            <a:ext cx="91460" cy="917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p:nvPr/>
        </p:nvCxnSpPr>
        <p:spPr>
          <a:xfrm flipV="1">
            <a:off x="14917796" y="6604702"/>
            <a:ext cx="0" cy="757841"/>
          </a:xfrm>
          <a:prstGeom prst="line">
            <a:avLst/>
          </a:prstGeom>
          <a:ln w="22225">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6" name="Oval 175"/>
          <p:cNvSpPr/>
          <p:nvPr/>
        </p:nvSpPr>
        <p:spPr>
          <a:xfrm rot="16200000">
            <a:off x="14872834" y="6943301"/>
            <a:ext cx="91460" cy="9175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7" name="TextBox 176"/>
              <p:cNvSpPr txBox="1"/>
              <p:nvPr/>
            </p:nvSpPr>
            <p:spPr>
              <a:xfrm>
                <a:off x="15007724" y="6832368"/>
                <a:ext cx="267894"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𝛿</m:t>
                      </m:r>
                    </m:oMath>
                  </m:oMathPara>
                </a14:m>
                <a:endParaRPr lang="en-US" sz="2600" dirty="0"/>
              </a:p>
            </p:txBody>
          </p:sp>
        </mc:Choice>
        <mc:Fallback xmlns="">
          <p:sp>
            <p:nvSpPr>
              <p:cNvPr id="177" name="TextBox 176"/>
              <p:cNvSpPr txBox="1">
                <a:spLocks noRot="1" noChangeAspect="1" noMove="1" noResize="1" noEditPoints="1" noAdjustHandles="1" noChangeArrowheads="1" noChangeShapeType="1" noTextEdit="1"/>
              </p:cNvSpPr>
              <p:nvPr/>
            </p:nvSpPr>
            <p:spPr>
              <a:xfrm>
                <a:off x="15007724" y="6832368"/>
                <a:ext cx="267894" cy="400110"/>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8" name="TextBox 177"/>
              <p:cNvSpPr txBox="1"/>
              <p:nvPr/>
            </p:nvSpPr>
            <p:spPr>
              <a:xfrm>
                <a:off x="14989643" y="7558205"/>
                <a:ext cx="267894" cy="4001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600" i="1">
                          <a:latin typeface="Cambria Math" panose="02040503050406030204" pitchFamily="18" charset="0"/>
                          <a:ea typeface="Cambria Math" panose="02040503050406030204" pitchFamily="18" charset="0"/>
                        </a:rPr>
                        <m:t>𝛿</m:t>
                      </m:r>
                    </m:oMath>
                  </m:oMathPara>
                </a14:m>
                <a:endParaRPr lang="en-US" sz="2600" dirty="0"/>
              </a:p>
            </p:txBody>
          </p:sp>
        </mc:Choice>
        <mc:Fallback xmlns="">
          <p:sp>
            <p:nvSpPr>
              <p:cNvPr id="178" name="TextBox 177"/>
              <p:cNvSpPr txBox="1">
                <a:spLocks noRot="1" noChangeAspect="1" noMove="1" noResize="1" noEditPoints="1" noAdjustHandles="1" noChangeArrowheads="1" noChangeShapeType="1" noTextEdit="1"/>
              </p:cNvSpPr>
              <p:nvPr/>
            </p:nvSpPr>
            <p:spPr>
              <a:xfrm>
                <a:off x="14989642" y="7558205"/>
                <a:ext cx="267894" cy="400110"/>
              </a:xfrm>
              <a:prstGeom prst="rect">
                <a:avLst/>
              </a:prstGeom>
              <a:blipFill rotWithShape="0">
                <a:blip r:embed="rId6"/>
                <a:stretch>
                  <a:fillRect/>
                </a:stretch>
              </a:blipFill>
            </p:spPr>
            <p:txBody>
              <a:bodyPr/>
              <a:lstStyle/>
              <a:p>
                <a:r>
                  <a:rPr lang="en-US">
                    <a:noFill/>
                  </a:rPr>
                  <a:t> </a:t>
                </a:r>
              </a:p>
            </p:txBody>
          </p:sp>
        </mc:Fallback>
      </mc:AlternateContent>
      <p:cxnSp>
        <p:nvCxnSpPr>
          <p:cNvPr id="179" name="Straight Arrow Connector 178"/>
          <p:cNvCxnSpPr/>
          <p:nvPr/>
        </p:nvCxnSpPr>
        <p:spPr>
          <a:xfrm flipV="1">
            <a:off x="19057779" y="5486547"/>
            <a:ext cx="0" cy="3321492"/>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19728275" y="7364437"/>
            <a:ext cx="316004" cy="1405427"/>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21926869" y="5920153"/>
            <a:ext cx="336177" cy="1444283"/>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2" name="Straight Connector 181"/>
          <p:cNvCxnSpPr>
            <a:stCxn id="180" idx="0"/>
          </p:cNvCxnSpPr>
          <p:nvPr/>
        </p:nvCxnSpPr>
        <p:spPr bwMode="gray">
          <a:xfrm flipH="1">
            <a:off x="19871724" y="7364437"/>
            <a:ext cx="14552" cy="158360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2092299" y="5831060"/>
            <a:ext cx="0" cy="3137161"/>
          </a:xfrm>
          <a:prstGeom prst="line">
            <a:avLst/>
          </a:prstGeom>
          <a:ln w="22225">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19668725" y="8873657"/>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0</a:t>
            </a:r>
          </a:p>
        </p:txBody>
      </p:sp>
      <p:sp>
        <p:nvSpPr>
          <p:cNvPr id="185" name="TextBox 184"/>
          <p:cNvSpPr txBox="1"/>
          <p:nvPr/>
        </p:nvSpPr>
        <p:spPr>
          <a:xfrm>
            <a:off x="20732744" y="8866274"/>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1</a:t>
            </a:r>
          </a:p>
        </p:txBody>
      </p:sp>
      <p:sp>
        <p:nvSpPr>
          <p:cNvPr id="186" name="TextBox 185"/>
          <p:cNvSpPr txBox="1"/>
          <p:nvPr/>
        </p:nvSpPr>
        <p:spPr>
          <a:xfrm>
            <a:off x="21881629" y="8867845"/>
            <a:ext cx="426720" cy="615553"/>
          </a:xfrm>
          <a:prstGeom prst="rect">
            <a:avLst/>
          </a:prstGeom>
          <a:noFill/>
        </p:spPr>
        <p:txBody>
          <a:bodyPr wrap="none" rtlCol="0">
            <a:spAutoFit/>
          </a:bodyPr>
          <a:lstStyle/>
          <a:p>
            <a:r>
              <a:rPr lang="en-US" sz="3400" dirty="0">
                <a:latin typeface="Helvetica" panose="020B0604020202020204" pitchFamily="34" charset="0"/>
                <a:cs typeface="Helvetica" panose="020B0604020202020204" pitchFamily="34" charset="0"/>
              </a:rPr>
              <a:t>2</a:t>
            </a:r>
          </a:p>
        </p:txBody>
      </p:sp>
      <p:sp>
        <p:nvSpPr>
          <p:cNvPr id="187" name="TextBox 186"/>
          <p:cNvSpPr txBox="1"/>
          <p:nvPr/>
        </p:nvSpPr>
        <p:spPr>
          <a:xfrm>
            <a:off x="20147218" y="9305618"/>
            <a:ext cx="1633781" cy="492443"/>
          </a:xfrm>
          <a:prstGeom prst="rect">
            <a:avLst/>
          </a:prstGeom>
          <a:noFill/>
        </p:spPr>
        <p:txBody>
          <a:bodyPr wrap="none" rtlCol="0">
            <a:spAutoFit/>
          </a:bodyPr>
          <a:lstStyle/>
          <a:p>
            <a:r>
              <a:rPr lang="en-US" sz="2600" dirty="0">
                <a:latin typeface="Helvetica" panose="020B0604020202020204" pitchFamily="34" charset="0"/>
                <a:cs typeface="Helvetica" panose="020B0604020202020204" pitchFamily="34" charset="0"/>
              </a:rPr>
              <a:t>Genotype</a:t>
            </a:r>
          </a:p>
        </p:txBody>
      </p:sp>
      <p:cxnSp>
        <p:nvCxnSpPr>
          <p:cNvPr id="188" name="Straight Arrow Connector 187"/>
          <p:cNvCxnSpPr/>
          <p:nvPr/>
        </p:nvCxnSpPr>
        <p:spPr>
          <a:xfrm>
            <a:off x="19038886" y="8791176"/>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15368253" y="4703815"/>
            <a:ext cx="2577950" cy="892552"/>
          </a:xfrm>
          <a:prstGeom prst="rect">
            <a:avLst/>
          </a:prstGeom>
          <a:noFill/>
        </p:spPr>
        <p:txBody>
          <a:bodyPr wrap="none" rtlCol="0">
            <a:spAutoFit/>
          </a:bodyPr>
          <a:lstStyle/>
          <a:p>
            <a:pPr algn="ctr"/>
            <a:r>
              <a:rPr lang="en-US" sz="2600" dirty="0">
                <a:latin typeface="Helvetica" panose="020B0604020202020204" pitchFamily="34" charset="0"/>
                <a:cs typeface="Helvetica" panose="020B0604020202020204" pitchFamily="34" charset="0"/>
              </a:rPr>
              <a:t>Extremity based</a:t>
            </a:r>
          </a:p>
          <a:p>
            <a:pPr algn="ctr"/>
            <a:r>
              <a:rPr lang="en-US" sz="2600" dirty="0">
                <a:latin typeface="Helvetica" panose="020B0604020202020204" pitchFamily="34" charset="0"/>
                <a:cs typeface="Helvetica" panose="020B0604020202020204" pitchFamily="34" charset="0"/>
              </a:rPr>
              <a:t>j</a:t>
            </a:r>
            <a:r>
              <a:rPr lang="en-US" sz="2600" dirty="0">
                <a:latin typeface="Helvetica" panose="020B0604020202020204" pitchFamily="34" charset="0"/>
                <a:cs typeface="Helvetica" panose="020B0604020202020204" pitchFamily="34" charset="0"/>
              </a:rPr>
              <a:t>oint distribution</a:t>
            </a:r>
            <a:endParaRPr lang="en-US" sz="2600" dirty="0">
              <a:latin typeface="Helvetica" panose="020B0604020202020204" pitchFamily="34" charset="0"/>
              <a:cs typeface="Helvetica" panose="020B0604020202020204" pitchFamily="34" charset="0"/>
            </a:endParaRPr>
          </a:p>
        </p:txBody>
      </p:sp>
      <p:sp>
        <p:nvSpPr>
          <p:cNvPr id="190" name="TextBox 189"/>
          <p:cNvSpPr txBox="1"/>
          <p:nvPr/>
        </p:nvSpPr>
        <p:spPr>
          <a:xfrm>
            <a:off x="18894284" y="4703815"/>
            <a:ext cx="4079963" cy="892552"/>
          </a:xfrm>
          <a:prstGeom prst="rect">
            <a:avLst/>
          </a:prstGeom>
          <a:noFill/>
        </p:spPr>
        <p:txBody>
          <a:bodyPr wrap="none" rtlCol="0">
            <a:spAutoFit/>
          </a:bodyPr>
          <a:lstStyle/>
          <a:p>
            <a:pPr algn="ctr"/>
            <a:r>
              <a:rPr lang="en-US" sz="2600" dirty="0">
                <a:latin typeface="Helvetica" panose="020B0604020202020204" pitchFamily="34" charset="0"/>
                <a:cs typeface="Helvetica" panose="020B0604020202020204" pitchFamily="34" charset="0"/>
              </a:rPr>
              <a:t>Simplified extremity based</a:t>
            </a:r>
          </a:p>
          <a:p>
            <a:pPr algn="ctr"/>
            <a:r>
              <a:rPr lang="en-US" sz="2600" dirty="0">
                <a:latin typeface="Helvetica" panose="020B0604020202020204" pitchFamily="34" charset="0"/>
                <a:cs typeface="Helvetica" panose="020B0604020202020204" pitchFamily="34" charset="0"/>
              </a:rPr>
              <a:t>joint distribution</a:t>
            </a:r>
            <a:endParaRPr lang="en-US" sz="2600" dirty="0">
              <a:latin typeface="Helvetica" panose="020B0604020202020204" pitchFamily="34" charset="0"/>
              <a:cs typeface="Helvetica" panose="020B0604020202020204" pitchFamily="34" charset="0"/>
            </a:endParaRPr>
          </a:p>
        </p:txBody>
      </p:sp>
      <p:sp>
        <p:nvSpPr>
          <p:cNvPr id="191" name="TextBox 190"/>
          <p:cNvSpPr txBox="1"/>
          <p:nvPr/>
        </p:nvSpPr>
        <p:spPr>
          <a:xfrm>
            <a:off x="5161506" y="5582420"/>
            <a:ext cx="819455"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High</a:t>
            </a:r>
            <a:endParaRPr lang="en-US" sz="2400" dirty="0">
              <a:latin typeface="Helvetica" panose="020B0604020202020204" pitchFamily="34" charset="0"/>
              <a:cs typeface="Helvetica" panose="020B0604020202020204" pitchFamily="34" charset="0"/>
            </a:endParaRPr>
          </a:p>
        </p:txBody>
      </p:sp>
      <p:sp>
        <p:nvSpPr>
          <p:cNvPr id="192" name="TextBox 191"/>
          <p:cNvSpPr txBox="1"/>
          <p:nvPr/>
        </p:nvSpPr>
        <p:spPr>
          <a:xfrm>
            <a:off x="5241332" y="8565104"/>
            <a:ext cx="750526" cy="461665"/>
          </a:xfrm>
          <a:prstGeom prst="rect">
            <a:avLst/>
          </a:prstGeom>
          <a:noFill/>
        </p:spPr>
        <p:txBody>
          <a:bodyPr wrap="none" rtlCol="0">
            <a:spAutoFit/>
          </a:bodyPr>
          <a:lstStyle/>
          <a:p>
            <a:r>
              <a:rPr lang="en-US" sz="2400" dirty="0">
                <a:latin typeface="Helvetica" panose="020B0604020202020204" pitchFamily="34" charset="0"/>
                <a:cs typeface="Helvetica" panose="020B0604020202020204" pitchFamily="34" charset="0"/>
              </a:rPr>
              <a:t>Low</a:t>
            </a:r>
            <a:endParaRPr lang="en-US" sz="2400" dirty="0">
              <a:latin typeface="Helvetica" panose="020B0604020202020204" pitchFamily="34" charset="0"/>
              <a:cs typeface="Helvetica" panose="020B0604020202020204" pitchFamily="34" charset="0"/>
            </a:endParaRPr>
          </a:p>
        </p:txBody>
      </p:sp>
      <p:sp>
        <p:nvSpPr>
          <p:cNvPr id="2" name="TextBox 1"/>
          <p:cNvSpPr txBox="1"/>
          <p:nvPr/>
        </p:nvSpPr>
        <p:spPr>
          <a:xfrm>
            <a:off x="9777047" y="2074986"/>
            <a:ext cx="2603661" cy="646331"/>
          </a:xfrm>
          <a:prstGeom prst="rect">
            <a:avLst/>
          </a:prstGeom>
          <a:noFill/>
        </p:spPr>
        <p:txBody>
          <a:bodyPr wrap="none" rtlCol="0">
            <a:spAutoFit/>
          </a:bodyPr>
          <a:lstStyle/>
          <a:p>
            <a:r>
              <a:rPr lang="en-US" sz="3600" dirty="0"/>
              <a:t>Extremity (9)</a:t>
            </a:r>
            <a:endParaRPr lang="en-US" sz="3600" dirty="0"/>
          </a:p>
        </p:txBody>
      </p:sp>
    </p:spTree>
    <p:extLst>
      <p:ext uri="{BB962C8B-B14F-4D97-AF65-F5344CB8AC3E}">
        <p14:creationId xmlns:p14="http://schemas.microsoft.com/office/powerpoint/2010/main" val="3095569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ctangle 176"/>
          <p:cNvSpPr/>
          <p:nvPr/>
        </p:nvSpPr>
        <p:spPr>
          <a:xfrm>
            <a:off x="17528091" y="8707687"/>
            <a:ext cx="538779" cy="4572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5486799" y="12533982"/>
            <a:ext cx="538779"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3279704" y="14095007"/>
            <a:ext cx="538779" cy="9405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8658417" y="7597349"/>
            <a:ext cx="538779" cy="1201783"/>
          </a:xfrm>
          <a:prstGeom prst="rect">
            <a:avLst/>
          </a:prstGeom>
          <a:solidFill>
            <a:schemeClr val="bg1">
              <a:lumMod val="7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16435277" y="9151823"/>
            <a:ext cx="538779" cy="940527"/>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p:nvPr/>
        </p:nvCxnSpPr>
        <p:spPr>
          <a:xfrm flipH="1">
            <a:off x="12756766" y="13907275"/>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17648519" y="8489373"/>
            <a:ext cx="336176" cy="103018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16552585" y="9512879"/>
            <a:ext cx="302559" cy="5858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8757902" y="7584143"/>
            <a:ext cx="322729" cy="91196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2452033" y="7227234"/>
            <a:ext cx="538779"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0279389" y="8781710"/>
            <a:ext cx="538779" cy="9405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11424492" y="8337573"/>
            <a:ext cx="538779"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8777925" y="2425342"/>
            <a:ext cx="538779"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16605281" y="3979818"/>
            <a:ext cx="538779" cy="9405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7750383" y="3535681"/>
            <a:ext cx="538779"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019987" y="-778160"/>
            <a:ext cx="10972800" cy="2667000"/>
          </a:xfrm>
        </p:spPr>
        <p:txBody>
          <a:bodyPr>
            <a:normAutofit/>
          </a:bodyPr>
          <a:lstStyle/>
          <a:p>
            <a:r>
              <a:rPr lang="en-US" sz="3600" dirty="0" smtClean="0"/>
              <a:t>Merge with previous</a:t>
            </a:r>
            <a:endParaRPr lang="en-US" sz="3600" dirty="0"/>
          </a:p>
        </p:txBody>
      </p:sp>
      <mc:AlternateContent xmlns:mc="http://schemas.openxmlformats.org/markup-compatibility/2006" xmlns:a14="http://schemas.microsoft.com/office/drawing/2010/main">
        <mc:Choice Requires="a14">
          <p:sp>
            <p:nvSpPr>
              <p:cNvPr id="6" name="Rectangle 5"/>
              <p:cNvSpPr/>
              <p:nvPr/>
            </p:nvSpPr>
            <p:spPr>
              <a:xfrm>
                <a:off x="13313529" y="5260606"/>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6" name="Rectangle 5"/>
              <p:cNvSpPr>
                <a:spLocks noRot="1" noChangeAspect="1" noMove="1" noResize="1" noEditPoints="1" noAdjustHandles="1" noChangeArrowheads="1" noChangeShapeType="1" noTextEdit="1"/>
              </p:cNvSpPr>
              <p:nvPr/>
            </p:nvSpPr>
            <p:spPr>
              <a:xfrm>
                <a:off x="5185529" y="5260604"/>
                <a:ext cx="686598"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9251795" y="1394805"/>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123794" y="1394803"/>
                <a:ext cx="719043" cy="584775"/>
              </a:xfrm>
              <a:prstGeom prst="rect">
                <a:avLst/>
              </a:prstGeom>
              <a:blipFill rotWithShape="0">
                <a:blip r:embed="rId4"/>
                <a:stretch>
                  <a:fillRect/>
                </a:stretch>
              </a:blipFill>
            </p:spPr>
            <p:txBody>
              <a:bodyPr/>
              <a:lstStyle/>
              <a:p>
                <a:r>
                  <a:rPr lang="en-US">
                    <a:noFill/>
                  </a:rPr>
                  <a:t> </a:t>
                </a:r>
              </a:p>
            </p:txBody>
          </p:sp>
        </mc:Fallback>
      </mc:AlternateContent>
      <p:sp>
        <p:nvSpPr>
          <p:cNvPr id="16" name="TextBox 15"/>
          <p:cNvSpPr txBox="1"/>
          <p:nvPr/>
        </p:nvSpPr>
        <p:spPr>
          <a:xfrm>
            <a:off x="10230896" y="5483136"/>
            <a:ext cx="405880" cy="615553"/>
          </a:xfrm>
          <a:prstGeom prst="rect">
            <a:avLst/>
          </a:prstGeom>
          <a:noFill/>
        </p:spPr>
        <p:txBody>
          <a:bodyPr wrap="none" rtlCol="0">
            <a:spAutoFit/>
          </a:bodyPr>
          <a:lstStyle/>
          <a:p>
            <a:r>
              <a:rPr lang="en-US" sz="3400" dirty="0"/>
              <a:t>0</a:t>
            </a:r>
          </a:p>
        </p:txBody>
      </p:sp>
      <p:sp>
        <p:nvSpPr>
          <p:cNvPr id="17" name="TextBox 16"/>
          <p:cNvSpPr txBox="1"/>
          <p:nvPr/>
        </p:nvSpPr>
        <p:spPr>
          <a:xfrm>
            <a:off x="11307916" y="5445414"/>
            <a:ext cx="405880" cy="615553"/>
          </a:xfrm>
          <a:prstGeom prst="rect">
            <a:avLst/>
          </a:prstGeom>
          <a:noFill/>
        </p:spPr>
        <p:txBody>
          <a:bodyPr wrap="none" rtlCol="0">
            <a:spAutoFit/>
          </a:bodyPr>
          <a:lstStyle/>
          <a:p>
            <a:r>
              <a:rPr lang="en-US" sz="3400" dirty="0"/>
              <a:t>1</a:t>
            </a:r>
          </a:p>
        </p:txBody>
      </p:sp>
      <p:sp>
        <p:nvSpPr>
          <p:cNvPr id="18" name="TextBox 17"/>
          <p:cNvSpPr txBox="1"/>
          <p:nvPr/>
        </p:nvSpPr>
        <p:spPr>
          <a:xfrm>
            <a:off x="12418702" y="5446985"/>
            <a:ext cx="405880" cy="615553"/>
          </a:xfrm>
          <a:prstGeom prst="rect">
            <a:avLst/>
          </a:prstGeom>
          <a:noFill/>
        </p:spPr>
        <p:txBody>
          <a:bodyPr wrap="none" rtlCol="0">
            <a:spAutoFit/>
          </a:bodyPr>
          <a:lstStyle/>
          <a:p>
            <a:r>
              <a:rPr lang="en-US" sz="3400" dirty="0"/>
              <a:t>2</a:t>
            </a:r>
          </a:p>
        </p:txBody>
      </p:sp>
      <p:cxnSp>
        <p:nvCxnSpPr>
          <p:cNvPr id="8" name="Straight Arrow Connector 7"/>
          <p:cNvCxnSpPr/>
          <p:nvPr/>
        </p:nvCxnSpPr>
        <p:spPr>
          <a:xfrm flipV="1">
            <a:off x="9585847" y="1991927"/>
            <a:ext cx="0" cy="336833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566955" y="5345543"/>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0143521" y="3905794"/>
            <a:ext cx="538779" cy="94052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249435" y="3461659"/>
            <a:ext cx="538779"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355349" y="2364379"/>
            <a:ext cx="538779" cy="120178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a:off x="10403422" y="3775169"/>
            <a:ext cx="9079" cy="165232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522427" y="3344091"/>
            <a:ext cx="0" cy="208677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620368" y="2246811"/>
            <a:ext cx="0" cy="318743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852297" y="2521132"/>
            <a:ext cx="3540035" cy="2142309"/>
          </a:xfrm>
          <a:prstGeom prst="line">
            <a:avLst/>
          </a:prstGeom>
          <a:ln w="22225">
            <a:solidFill>
              <a:srgbClr val="FF0000"/>
            </a:solidFill>
            <a:prstDash val="dash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0414630" y="1514737"/>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21" name="Rectangle 20"/>
              <p:cNvSpPr>
                <a:spLocks noRot="1" noChangeAspect="1" noMove="1" noResize="1" noEditPoints="1" noAdjustHandles="1" noChangeArrowheads="1" noChangeShapeType="1" noTextEdit="1"/>
              </p:cNvSpPr>
              <p:nvPr/>
            </p:nvSpPr>
            <p:spPr>
              <a:xfrm>
                <a:off x="2286628" y="1514738"/>
                <a:ext cx="1751313" cy="553998"/>
              </a:xfrm>
              <a:prstGeom prst="rect">
                <a:avLst/>
              </a:prstGeom>
              <a:blipFill rotWithShape="0">
                <a:blip r:embed="rId5"/>
                <a:stretch>
                  <a:fillRect/>
                </a:stretch>
              </a:blipFill>
            </p:spPr>
            <p:txBody>
              <a:bodyPr/>
              <a:lstStyle/>
              <a:p>
                <a:r>
                  <a:rPr lang="en-US">
                    <a:noFill/>
                  </a:rPr>
                  <a:t> </a:t>
                </a:r>
              </a:p>
            </p:txBody>
          </p:sp>
        </mc:Fallback>
      </mc:AlternateContent>
      <p:sp>
        <p:nvSpPr>
          <p:cNvPr id="29" name="TextBox 28"/>
          <p:cNvSpPr txBox="1"/>
          <p:nvPr/>
        </p:nvSpPr>
        <p:spPr>
          <a:xfrm>
            <a:off x="8379286" y="1817730"/>
            <a:ext cx="684803" cy="646331"/>
          </a:xfrm>
          <a:prstGeom prst="rect">
            <a:avLst/>
          </a:prstGeom>
          <a:noFill/>
        </p:spPr>
        <p:txBody>
          <a:bodyPr wrap="none" rtlCol="0">
            <a:spAutoFit/>
          </a:bodyPr>
          <a:lstStyle/>
          <a:p>
            <a:r>
              <a:rPr lang="en-US" sz="3600" dirty="0"/>
              <a:t>(a)</a:t>
            </a:r>
          </a:p>
        </p:txBody>
      </p:sp>
      <mc:AlternateContent xmlns:mc="http://schemas.openxmlformats.org/markup-compatibility/2006" xmlns:a14="http://schemas.microsoft.com/office/drawing/2010/main">
        <mc:Choice Requires="a14">
          <p:sp>
            <p:nvSpPr>
              <p:cNvPr id="30" name="Rectangle 29"/>
              <p:cNvSpPr/>
              <p:nvPr/>
            </p:nvSpPr>
            <p:spPr>
              <a:xfrm>
                <a:off x="13428593" y="10297822"/>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30" name="Rectangle 29"/>
              <p:cNvSpPr>
                <a:spLocks noRot="1" noChangeAspect="1" noMove="1" noResize="1" noEditPoints="1" noAdjustHandles="1" noChangeArrowheads="1" noChangeShapeType="1" noTextEdit="1"/>
              </p:cNvSpPr>
              <p:nvPr/>
            </p:nvSpPr>
            <p:spPr>
              <a:xfrm>
                <a:off x="5300593" y="10297820"/>
                <a:ext cx="686598"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9386738" y="6392266"/>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31" name="Rectangle 30"/>
              <p:cNvSpPr>
                <a:spLocks noRot="1" noChangeAspect="1" noMove="1" noResize="1" noEditPoints="1" noAdjustHandles="1" noChangeArrowheads="1" noChangeShapeType="1" noTextEdit="1"/>
              </p:cNvSpPr>
              <p:nvPr/>
            </p:nvSpPr>
            <p:spPr>
              <a:xfrm>
                <a:off x="1258736" y="6392264"/>
                <a:ext cx="719043" cy="584775"/>
              </a:xfrm>
              <a:prstGeom prst="rect">
                <a:avLst/>
              </a:prstGeom>
              <a:blipFill rotWithShape="0">
                <a:blip r:embed="rId7"/>
                <a:stretch>
                  <a:fillRect/>
                </a:stretch>
              </a:blipFill>
            </p:spPr>
            <p:txBody>
              <a:bodyPr/>
              <a:lstStyle/>
              <a:p>
                <a:r>
                  <a:rPr lang="en-US">
                    <a:noFill/>
                  </a:rPr>
                  <a:t> </a:t>
                </a:r>
              </a:p>
            </p:txBody>
          </p:sp>
        </mc:Fallback>
      </mc:AlternateContent>
      <p:sp>
        <p:nvSpPr>
          <p:cNvPr id="32" name="TextBox 31"/>
          <p:cNvSpPr txBox="1"/>
          <p:nvPr/>
        </p:nvSpPr>
        <p:spPr>
          <a:xfrm>
            <a:off x="10345960" y="10493457"/>
            <a:ext cx="405880" cy="615553"/>
          </a:xfrm>
          <a:prstGeom prst="rect">
            <a:avLst/>
          </a:prstGeom>
          <a:noFill/>
        </p:spPr>
        <p:txBody>
          <a:bodyPr wrap="none" rtlCol="0">
            <a:spAutoFit/>
          </a:bodyPr>
          <a:lstStyle/>
          <a:p>
            <a:r>
              <a:rPr lang="en-US" sz="3400" dirty="0"/>
              <a:t>0</a:t>
            </a:r>
          </a:p>
        </p:txBody>
      </p:sp>
      <p:sp>
        <p:nvSpPr>
          <p:cNvPr id="33" name="TextBox 32"/>
          <p:cNvSpPr txBox="1"/>
          <p:nvPr/>
        </p:nvSpPr>
        <p:spPr>
          <a:xfrm>
            <a:off x="11422980" y="10482630"/>
            <a:ext cx="405880" cy="615553"/>
          </a:xfrm>
          <a:prstGeom prst="rect">
            <a:avLst/>
          </a:prstGeom>
          <a:noFill/>
        </p:spPr>
        <p:txBody>
          <a:bodyPr wrap="none" rtlCol="0">
            <a:spAutoFit/>
          </a:bodyPr>
          <a:lstStyle/>
          <a:p>
            <a:r>
              <a:rPr lang="en-US" sz="3400" dirty="0"/>
              <a:t>1</a:t>
            </a:r>
          </a:p>
        </p:txBody>
      </p:sp>
      <p:sp>
        <p:nvSpPr>
          <p:cNvPr id="34" name="TextBox 33"/>
          <p:cNvSpPr txBox="1"/>
          <p:nvPr/>
        </p:nvSpPr>
        <p:spPr>
          <a:xfrm>
            <a:off x="12533766" y="10484201"/>
            <a:ext cx="405880" cy="615553"/>
          </a:xfrm>
          <a:prstGeom prst="rect">
            <a:avLst/>
          </a:prstGeom>
          <a:noFill/>
        </p:spPr>
        <p:txBody>
          <a:bodyPr wrap="none" rtlCol="0">
            <a:spAutoFit/>
          </a:bodyPr>
          <a:lstStyle/>
          <a:p>
            <a:r>
              <a:rPr lang="en-US" sz="3400" dirty="0"/>
              <a:t>2</a:t>
            </a:r>
          </a:p>
        </p:txBody>
      </p:sp>
      <p:cxnSp>
        <p:nvCxnSpPr>
          <p:cNvPr id="35" name="Straight Arrow Connector 34"/>
          <p:cNvCxnSpPr/>
          <p:nvPr/>
        </p:nvCxnSpPr>
        <p:spPr>
          <a:xfrm flipV="1">
            <a:off x="9700911" y="6938585"/>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682019" y="10382759"/>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10518487" y="8549501"/>
            <a:ext cx="10523" cy="191520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1683984" y="7900897"/>
            <a:ext cx="0" cy="256718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2735432" y="7135909"/>
            <a:ext cx="0" cy="3335559"/>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Rectangle 43"/>
              <p:cNvSpPr/>
              <p:nvPr/>
            </p:nvSpPr>
            <p:spPr>
              <a:xfrm>
                <a:off x="10529694" y="6551953"/>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44" name="Rectangle 43"/>
              <p:cNvSpPr>
                <a:spLocks noRot="1" noChangeAspect="1" noMove="1" noResize="1" noEditPoints="1" noAdjustHandles="1" noChangeArrowheads="1" noChangeShapeType="1" noTextEdit="1"/>
              </p:cNvSpPr>
              <p:nvPr/>
            </p:nvSpPr>
            <p:spPr>
              <a:xfrm>
                <a:off x="2401692" y="6551954"/>
                <a:ext cx="1751313" cy="553998"/>
              </a:xfrm>
              <a:prstGeom prst="rect">
                <a:avLst/>
              </a:prstGeom>
              <a:blipFill rotWithShape="0">
                <a:blip r:embed="rId8"/>
                <a:stretch>
                  <a:fillRect/>
                </a:stretch>
              </a:blipFill>
            </p:spPr>
            <p:txBody>
              <a:bodyPr/>
              <a:lstStyle/>
              <a:p>
                <a:r>
                  <a:rPr lang="en-US">
                    <a:noFill/>
                  </a:rPr>
                  <a:t> </a:t>
                </a:r>
              </a:p>
            </p:txBody>
          </p:sp>
        </mc:Fallback>
      </mc:AlternateContent>
      <p:sp>
        <p:nvSpPr>
          <p:cNvPr id="45" name="TextBox 44"/>
          <p:cNvSpPr txBox="1"/>
          <p:nvPr/>
        </p:nvSpPr>
        <p:spPr>
          <a:xfrm>
            <a:off x="15023191" y="1721782"/>
            <a:ext cx="705642" cy="646331"/>
          </a:xfrm>
          <a:prstGeom prst="rect">
            <a:avLst/>
          </a:prstGeom>
          <a:noFill/>
        </p:spPr>
        <p:txBody>
          <a:bodyPr wrap="none" rtlCol="0">
            <a:spAutoFit/>
          </a:bodyPr>
          <a:lstStyle/>
          <a:p>
            <a:r>
              <a:rPr lang="en-US" sz="3600" dirty="0"/>
              <a:t>(b)</a:t>
            </a:r>
          </a:p>
        </p:txBody>
      </p:sp>
      <p:sp>
        <p:nvSpPr>
          <p:cNvPr id="46" name="TextBox 45"/>
          <p:cNvSpPr txBox="1"/>
          <p:nvPr/>
        </p:nvSpPr>
        <p:spPr>
          <a:xfrm>
            <a:off x="8515792" y="6537282"/>
            <a:ext cx="659155" cy="646331"/>
          </a:xfrm>
          <a:prstGeom prst="rect">
            <a:avLst/>
          </a:prstGeom>
          <a:noFill/>
        </p:spPr>
        <p:txBody>
          <a:bodyPr wrap="none" rtlCol="0">
            <a:spAutoFit/>
          </a:bodyPr>
          <a:lstStyle/>
          <a:p>
            <a:r>
              <a:rPr lang="en-US" sz="3600" dirty="0"/>
              <a:t>(c)</a:t>
            </a:r>
          </a:p>
        </p:txBody>
      </p:sp>
      <p:sp>
        <p:nvSpPr>
          <p:cNvPr id="47" name="TextBox 46"/>
          <p:cNvSpPr txBox="1"/>
          <p:nvPr/>
        </p:nvSpPr>
        <p:spPr>
          <a:xfrm>
            <a:off x="14845656" y="6649926"/>
            <a:ext cx="705642" cy="646331"/>
          </a:xfrm>
          <a:prstGeom prst="rect">
            <a:avLst/>
          </a:prstGeom>
          <a:noFill/>
        </p:spPr>
        <p:txBody>
          <a:bodyPr wrap="none" rtlCol="0">
            <a:spAutoFit/>
          </a:bodyPr>
          <a:lstStyle/>
          <a:p>
            <a:r>
              <a:rPr lang="en-US" sz="3600" dirty="0"/>
              <a:t>(d)</a:t>
            </a:r>
          </a:p>
        </p:txBody>
      </p:sp>
      <p:sp>
        <p:nvSpPr>
          <p:cNvPr id="56" name="Freeform 55"/>
          <p:cNvSpPr/>
          <p:nvPr/>
        </p:nvSpPr>
        <p:spPr>
          <a:xfrm rot="16200000">
            <a:off x="9622605" y="8906253"/>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rot="16200000">
            <a:off x="10729600" y="8253936"/>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6200000">
            <a:off x="11824869" y="7502941"/>
            <a:ext cx="1220113" cy="557041"/>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Arrow Connector 59"/>
          <p:cNvCxnSpPr/>
          <p:nvPr/>
        </p:nvCxnSpPr>
        <p:spPr>
          <a:xfrm flipH="1" flipV="1">
            <a:off x="10367726" y="8919980"/>
            <a:ext cx="13404" cy="678232"/>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1512016" y="8279333"/>
            <a:ext cx="10621" cy="679396"/>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Rectangle 62"/>
              <p:cNvSpPr/>
              <p:nvPr/>
            </p:nvSpPr>
            <p:spPr>
              <a:xfrm>
                <a:off x="11510832" y="8309738"/>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3" name="Rectangle 62"/>
              <p:cNvSpPr>
                <a:spLocks noRot="1" noChangeAspect="1" noMove="1" noResize="1" noEditPoints="1" noAdjustHandles="1" noChangeArrowheads="1" noChangeShapeType="1" noTextEdit="1"/>
              </p:cNvSpPr>
              <p:nvPr/>
            </p:nvSpPr>
            <p:spPr>
              <a:xfrm>
                <a:off x="3382829" y="8309736"/>
                <a:ext cx="424603" cy="453137"/>
              </a:xfrm>
              <a:prstGeom prst="rect">
                <a:avLst/>
              </a:prstGeom>
              <a:blipFill rotWithShape="0">
                <a:blip r:embed="rId9"/>
                <a:stretch>
                  <a:fillRect/>
                </a:stretch>
              </a:blipFill>
            </p:spPr>
            <p:txBody>
              <a:bodyPr/>
              <a:lstStyle/>
              <a:p>
                <a:r>
                  <a:rPr lang="en-US">
                    <a:noFill/>
                  </a:rPr>
                  <a:t> </a:t>
                </a:r>
              </a:p>
            </p:txBody>
          </p:sp>
        </mc:Fallback>
      </mc:AlternateContent>
      <p:cxnSp>
        <p:nvCxnSpPr>
          <p:cNvPr id="64" name="Straight Arrow Connector 63"/>
          <p:cNvCxnSpPr/>
          <p:nvPr/>
        </p:nvCxnSpPr>
        <p:spPr>
          <a:xfrm flipH="1" flipV="1">
            <a:off x="12604377" y="7506449"/>
            <a:ext cx="6436" cy="717177"/>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5" name="Rectangle 64"/>
              <p:cNvSpPr/>
              <p:nvPr/>
            </p:nvSpPr>
            <p:spPr>
              <a:xfrm>
                <a:off x="12573153" y="7553057"/>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5" name="Rectangle 64"/>
              <p:cNvSpPr>
                <a:spLocks noRot="1" noChangeAspect="1" noMove="1" noResize="1" noEditPoints="1" noAdjustHandles="1" noChangeArrowheads="1" noChangeShapeType="1" noTextEdit="1"/>
              </p:cNvSpPr>
              <p:nvPr/>
            </p:nvSpPr>
            <p:spPr>
              <a:xfrm>
                <a:off x="4445151" y="7553055"/>
                <a:ext cx="424603" cy="453137"/>
              </a:xfrm>
              <a:prstGeom prst="rect">
                <a:avLst/>
              </a:prstGeom>
              <a:blipFill rotWithShape="0">
                <a:blip r:embed="rId10"/>
                <a:stretch>
                  <a:fillRect/>
                </a:stretch>
              </a:blipFill>
            </p:spPr>
            <p:txBody>
              <a:bodyPr/>
              <a:lstStyle/>
              <a:p>
                <a:r>
                  <a:rPr lang="en-US">
                    <a:noFill/>
                  </a:rPr>
                  <a:t> </a:t>
                </a:r>
              </a:p>
            </p:txBody>
          </p:sp>
        </mc:Fallback>
      </mc:AlternateContent>
      <p:cxnSp>
        <p:nvCxnSpPr>
          <p:cNvPr id="67" name="Straight Connector 66"/>
          <p:cNvCxnSpPr/>
          <p:nvPr/>
        </p:nvCxnSpPr>
        <p:spPr>
          <a:xfrm flipH="1">
            <a:off x="9717726" y="9225083"/>
            <a:ext cx="799527"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Rectangle 60"/>
              <p:cNvSpPr/>
              <p:nvPr/>
            </p:nvSpPr>
            <p:spPr>
              <a:xfrm>
                <a:off x="10359878" y="8962337"/>
                <a:ext cx="424603" cy="453137"/>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dirty="0"/>
                  <a:t> </a:t>
                </a:r>
              </a:p>
            </p:txBody>
          </p:sp>
        </mc:Choice>
        <mc:Fallback xmlns="">
          <p:sp>
            <p:nvSpPr>
              <p:cNvPr id="61" name="Rectangle 60"/>
              <p:cNvSpPr>
                <a:spLocks noRot="1" noChangeAspect="1" noMove="1" noResize="1" noEditPoints="1" noAdjustHandles="1" noChangeArrowheads="1" noChangeShapeType="1" noTextEdit="1"/>
              </p:cNvSpPr>
              <p:nvPr/>
            </p:nvSpPr>
            <p:spPr>
              <a:xfrm>
                <a:off x="2231876" y="8962335"/>
                <a:ext cx="424603" cy="453137"/>
              </a:xfrm>
              <a:prstGeom prst="rect">
                <a:avLst/>
              </a:prstGeom>
              <a:blipFill rotWithShape="0">
                <a:blip r:embed="rId11"/>
                <a:stretch>
                  <a:fillRect/>
                </a:stretch>
              </a:blipFill>
            </p:spPr>
            <p:txBody>
              <a:bodyPr/>
              <a:lstStyle/>
              <a:p>
                <a:r>
                  <a:rPr lang="en-US">
                    <a:noFill/>
                  </a:rPr>
                  <a:t> </a:t>
                </a:r>
              </a:p>
            </p:txBody>
          </p:sp>
        </mc:Fallback>
      </mc:AlternateContent>
      <p:cxnSp>
        <p:nvCxnSpPr>
          <p:cNvPr id="68" name="Straight Connector 67"/>
          <p:cNvCxnSpPr/>
          <p:nvPr/>
        </p:nvCxnSpPr>
        <p:spPr>
          <a:xfrm flipH="1">
            <a:off x="9690155" y="8570091"/>
            <a:ext cx="1975916"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9717726" y="7816815"/>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3" name="Rectangle 72"/>
              <p:cNvSpPr/>
              <p:nvPr/>
            </p:nvSpPr>
            <p:spPr>
              <a:xfrm>
                <a:off x="9207918" y="8947397"/>
                <a:ext cx="5573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73" name="Rectangle 72"/>
              <p:cNvSpPr>
                <a:spLocks noRot="1" noChangeAspect="1" noMove="1" noResize="1" noEditPoints="1" noAdjustHandles="1" noChangeArrowheads="1" noChangeShapeType="1" noTextEdit="1"/>
              </p:cNvSpPr>
              <p:nvPr/>
            </p:nvSpPr>
            <p:spPr>
              <a:xfrm>
                <a:off x="1079917" y="8947395"/>
                <a:ext cx="557396" cy="461665"/>
              </a:xfrm>
              <a:prstGeom prst="rect">
                <a:avLst/>
              </a:prstGeom>
              <a:blipFill rotWithShape="0">
                <a:blip r:embed="rId12"/>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9207918" y="8307921"/>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74" name="Rectangle 73"/>
              <p:cNvSpPr>
                <a:spLocks noRot="1" noChangeAspect="1" noMove="1" noResize="1" noEditPoints="1" noAdjustHandles="1" noChangeArrowheads="1" noChangeShapeType="1" noTextEdit="1"/>
              </p:cNvSpPr>
              <p:nvPr/>
            </p:nvSpPr>
            <p:spPr>
              <a:xfrm>
                <a:off x="1079917" y="8307919"/>
                <a:ext cx="564514" cy="461665"/>
              </a:xfrm>
              <a:prstGeom prst="rect">
                <a:avLst/>
              </a:prstGeom>
              <a:blipFill rotWithShape="0">
                <a:blip r:embed="rId1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9207918" y="7550412"/>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75" name="Rectangle 74"/>
              <p:cNvSpPr>
                <a:spLocks noRot="1" noChangeAspect="1" noMove="1" noResize="1" noEditPoints="1" noAdjustHandles="1" noChangeArrowheads="1" noChangeShapeType="1" noTextEdit="1"/>
              </p:cNvSpPr>
              <p:nvPr/>
            </p:nvSpPr>
            <p:spPr>
              <a:xfrm>
                <a:off x="1079917" y="7550409"/>
                <a:ext cx="564514" cy="461665"/>
              </a:xfrm>
              <a:prstGeom prst="rect">
                <a:avLst/>
              </a:prstGeom>
              <a:blipFill rotWithShape="0">
                <a:blip r:embed="rId14"/>
                <a:stretch>
                  <a:fillRect b="-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19753193" y="5248655"/>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76" name="Rectangle 75"/>
              <p:cNvSpPr>
                <a:spLocks noRot="1" noChangeAspect="1" noMove="1" noResize="1" noEditPoints="1" noAdjustHandles="1" noChangeArrowheads="1" noChangeShapeType="1" noTextEdit="1"/>
              </p:cNvSpPr>
              <p:nvPr/>
            </p:nvSpPr>
            <p:spPr>
              <a:xfrm>
                <a:off x="11625193" y="5248653"/>
                <a:ext cx="686597" cy="584775"/>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p:cNvSpPr/>
              <p:nvPr/>
            </p:nvSpPr>
            <p:spPr>
              <a:xfrm>
                <a:off x="15711339" y="1343099"/>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77" name="Rectangle 76"/>
              <p:cNvSpPr>
                <a:spLocks noRot="1" noChangeAspect="1" noMove="1" noResize="1" noEditPoints="1" noAdjustHandles="1" noChangeArrowheads="1" noChangeShapeType="1" noTextEdit="1"/>
              </p:cNvSpPr>
              <p:nvPr/>
            </p:nvSpPr>
            <p:spPr>
              <a:xfrm>
                <a:off x="7583339" y="1343097"/>
                <a:ext cx="719042" cy="584775"/>
              </a:xfrm>
              <a:prstGeom prst="rect">
                <a:avLst/>
              </a:prstGeom>
              <a:blipFill rotWithShape="0">
                <a:blip r:embed="rId16"/>
                <a:stretch>
                  <a:fillRect/>
                </a:stretch>
              </a:blipFill>
            </p:spPr>
            <p:txBody>
              <a:bodyPr/>
              <a:lstStyle/>
              <a:p>
                <a:r>
                  <a:rPr lang="en-US">
                    <a:noFill/>
                  </a:rPr>
                  <a:t> </a:t>
                </a:r>
              </a:p>
            </p:txBody>
          </p:sp>
        </mc:Fallback>
      </mc:AlternateContent>
      <p:sp>
        <p:nvSpPr>
          <p:cNvPr id="78" name="TextBox 77"/>
          <p:cNvSpPr txBox="1"/>
          <p:nvPr/>
        </p:nvSpPr>
        <p:spPr>
          <a:xfrm>
            <a:off x="16670563" y="5471184"/>
            <a:ext cx="405880" cy="615553"/>
          </a:xfrm>
          <a:prstGeom prst="rect">
            <a:avLst/>
          </a:prstGeom>
          <a:noFill/>
        </p:spPr>
        <p:txBody>
          <a:bodyPr wrap="none" rtlCol="0">
            <a:spAutoFit/>
          </a:bodyPr>
          <a:lstStyle/>
          <a:p>
            <a:r>
              <a:rPr lang="en-US" sz="3400" dirty="0"/>
              <a:t>0</a:t>
            </a:r>
          </a:p>
        </p:txBody>
      </p:sp>
      <p:sp>
        <p:nvSpPr>
          <p:cNvPr id="79" name="TextBox 78"/>
          <p:cNvSpPr txBox="1"/>
          <p:nvPr/>
        </p:nvSpPr>
        <p:spPr>
          <a:xfrm>
            <a:off x="17747582" y="5433464"/>
            <a:ext cx="405880" cy="615553"/>
          </a:xfrm>
          <a:prstGeom prst="rect">
            <a:avLst/>
          </a:prstGeom>
          <a:noFill/>
        </p:spPr>
        <p:txBody>
          <a:bodyPr wrap="none" rtlCol="0">
            <a:spAutoFit/>
          </a:bodyPr>
          <a:lstStyle/>
          <a:p>
            <a:r>
              <a:rPr lang="en-US" sz="3400" dirty="0"/>
              <a:t>1</a:t>
            </a:r>
          </a:p>
        </p:txBody>
      </p:sp>
      <p:sp>
        <p:nvSpPr>
          <p:cNvPr id="80" name="TextBox 79"/>
          <p:cNvSpPr txBox="1"/>
          <p:nvPr/>
        </p:nvSpPr>
        <p:spPr>
          <a:xfrm>
            <a:off x="18858366" y="5435034"/>
            <a:ext cx="405880" cy="615553"/>
          </a:xfrm>
          <a:prstGeom prst="rect">
            <a:avLst/>
          </a:prstGeom>
          <a:noFill/>
        </p:spPr>
        <p:txBody>
          <a:bodyPr wrap="none" rtlCol="0">
            <a:spAutoFit/>
          </a:bodyPr>
          <a:lstStyle/>
          <a:p>
            <a:r>
              <a:rPr lang="en-US" sz="3400" dirty="0"/>
              <a:t>2</a:t>
            </a:r>
          </a:p>
        </p:txBody>
      </p:sp>
      <p:cxnSp>
        <p:nvCxnSpPr>
          <p:cNvPr id="81" name="Straight Arrow Connector 80"/>
          <p:cNvCxnSpPr/>
          <p:nvPr/>
        </p:nvCxnSpPr>
        <p:spPr>
          <a:xfrm flipV="1">
            <a:off x="16025512" y="1889419"/>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6006623" y="5333592"/>
            <a:ext cx="3837611"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16843087" y="3838469"/>
            <a:ext cx="8664" cy="1577067"/>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7962088" y="3107202"/>
            <a:ext cx="3" cy="231171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9060031" y="2168435"/>
            <a:ext cx="0" cy="3253864"/>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Rectangle 88"/>
              <p:cNvSpPr/>
              <p:nvPr/>
            </p:nvSpPr>
            <p:spPr>
              <a:xfrm>
                <a:off x="16854295" y="1502787"/>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89" name="Rectangle 88"/>
              <p:cNvSpPr>
                <a:spLocks noRot="1" noChangeAspect="1" noMove="1" noResize="1" noEditPoints="1" noAdjustHandles="1" noChangeArrowheads="1" noChangeShapeType="1" noTextEdit="1"/>
              </p:cNvSpPr>
              <p:nvPr/>
            </p:nvSpPr>
            <p:spPr>
              <a:xfrm>
                <a:off x="8726293" y="1502787"/>
                <a:ext cx="1751313" cy="553998"/>
              </a:xfrm>
              <a:prstGeom prst="rect">
                <a:avLst/>
              </a:prstGeom>
              <a:blipFill rotWithShape="0">
                <a:blip r:embed="rId17"/>
                <a:stretch>
                  <a:fillRect/>
                </a:stretch>
              </a:blipFill>
            </p:spPr>
            <p:txBody>
              <a:bodyPr/>
              <a:lstStyle/>
              <a:p>
                <a:r>
                  <a:rPr lang="en-US">
                    <a:noFill/>
                  </a:rPr>
                  <a:t> </a:t>
                </a:r>
              </a:p>
            </p:txBody>
          </p:sp>
        </mc:Fallback>
      </mc:AlternateContent>
      <p:sp>
        <p:nvSpPr>
          <p:cNvPr id="90" name="Freeform 89"/>
          <p:cNvSpPr/>
          <p:nvPr/>
        </p:nvSpPr>
        <p:spPr>
          <a:xfrm rot="16200000">
            <a:off x="15993637" y="4190899"/>
            <a:ext cx="112725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90"/>
          <p:cNvSpPr/>
          <p:nvPr/>
        </p:nvSpPr>
        <p:spPr>
          <a:xfrm rot="16200000">
            <a:off x="17298495" y="3412025"/>
            <a:ext cx="731520"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91"/>
          <p:cNvSpPr/>
          <p:nvPr/>
        </p:nvSpPr>
        <p:spPr>
          <a:xfrm rot="16200000">
            <a:off x="17975753" y="2725937"/>
            <a:ext cx="1515291" cy="557040"/>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24113" h="1578071">
                <a:moveTo>
                  <a:pt x="0" y="1578071"/>
                </a:moveTo>
                <a:cubicBezTo>
                  <a:pt x="383116" y="1451071"/>
                  <a:pt x="470961" y="1315188"/>
                  <a:pt x="635000" y="1120871"/>
                </a:cubicBezTo>
                <a:cubicBezTo>
                  <a:pt x="799039" y="926554"/>
                  <a:pt x="915676" y="739170"/>
                  <a:pt x="1078380" y="564570"/>
                </a:cubicBezTo>
                <a:cubicBezTo>
                  <a:pt x="1241084" y="389970"/>
                  <a:pt x="1453746" y="188456"/>
                  <a:pt x="1642609" y="98675"/>
                </a:cubicBezTo>
                <a:cubicBezTo>
                  <a:pt x="1831472" y="8894"/>
                  <a:pt x="2023972" y="-2830"/>
                  <a:pt x="2180178" y="484"/>
                </a:cubicBezTo>
                <a:cubicBezTo>
                  <a:pt x="2336384" y="3798"/>
                  <a:pt x="2453320" y="46296"/>
                  <a:pt x="2585353" y="136404"/>
                </a:cubicBezTo>
                <a:cubicBezTo>
                  <a:pt x="2717386" y="226512"/>
                  <a:pt x="2841355" y="368588"/>
                  <a:pt x="2972376" y="541132"/>
                </a:cubicBezTo>
                <a:cubicBezTo>
                  <a:pt x="3103397" y="713676"/>
                  <a:pt x="3233994" y="1022131"/>
                  <a:pt x="3371481" y="1171671"/>
                </a:cubicBezTo>
                <a:cubicBezTo>
                  <a:pt x="3508968" y="1321211"/>
                  <a:pt x="3588528" y="1372641"/>
                  <a:pt x="3797300" y="1438371"/>
                </a:cubicBezTo>
                <a:cubicBezTo>
                  <a:pt x="4006072" y="1504101"/>
                  <a:pt x="4505580" y="1566053"/>
                  <a:pt x="4624113"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p:cNvCxnSpPr/>
          <p:nvPr/>
        </p:nvCxnSpPr>
        <p:spPr>
          <a:xfrm flipV="1">
            <a:off x="16676137" y="4197385"/>
            <a:ext cx="16191" cy="670107"/>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endCxn id="91" idx="7"/>
          </p:cNvCxnSpPr>
          <p:nvPr/>
        </p:nvCxnSpPr>
        <p:spPr>
          <a:xfrm flipH="1" flipV="1">
            <a:off x="17799322" y="3522947"/>
            <a:ext cx="18925" cy="445784"/>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p:cNvSpPr/>
              <p:nvPr/>
            </p:nvSpPr>
            <p:spPr>
              <a:xfrm>
                <a:off x="17801871" y="3443087"/>
                <a:ext cx="538674"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2</m:t>
                        </m:r>
                      </m:sub>
                    </m:sSub>
                  </m:oMath>
                </a14:m>
                <a:r>
                  <a:rPr lang="en-US" dirty="0"/>
                  <a:t> </a:t>
                </a:r>
              </a:p>
            </p:txBody>
          </p:sp>
        </mc:Choice>
        <mc:Fallback xmlns="">
          <p:sp>
            <p:nvSpPr>
              <p:cNvPr id="95" name="Rectangle 94"/>
              <p:cNvSpPr>
                <a:spLocks noRot="1" noChangeAspect="1" noMove="1" noResize="1" noEditPoints="1" noAdjustHandles="1" noChangeArrowheads="1" noChangeShapeType="1" noTextEdit="1"/>
              </p:cNvSpPr>
              <p:nvPr/>
            </p:nvSpPr>
            <p:spPr>
              <a:xfrm>
                <a:off x="9673871" y="3443085"/>
                <a:ext cx="538674" cy="453137"/>
              </a:xfrm>
              <a:prstGeom prst="rect">
                <a:avLst/>
              </a:prstGeom>
              <a:blipFill rotWithShape="0">
                <a:blip r:embed="rId18"/>
                <a:stretch>
                  <a:fillRect b="-4054"/>
                </a:stretch>
              </a:blipFill>
            </p:spPr>
            <p:txBody>
              <a:bodyPr/>
              <a:lstStyle/>
              <a:p>
                <a:r>
                  <a:rPr lang="en-US">
                    <a:noFill/>
                  </a:rPr>
                  <a:t> </a:t>
                </a:r>
              </a:p>
            </p:txBody>
          </p:sp>
        </mc:Fallback>
      </mc:AlternateContent>
      <p:cxnSp>
        <p:nvCxnSpPr>
          <p:cNvPr id="96" name="Straight Arrow Connector 95"/>
          <p:cNvCxnSpPr/>
          <p:nvPr/>
        </p:nvCxnSpPr>
        <p:spPr>
          <a:xfrm flipH="1" flipV="1">
            <a:off x="18919570" y="2625637"/>
            <a:ext cx="1" cy="983833"/>
          </a:xfrm>
          <a:prstGeom prst="straightConnector1">
            <a:avLst/>
          </a:prstGeom>
          <a:ln w="25400">
            <a:solidFill>
              <a:schemeClr val="tx1"/>
            </a:solidFill>
            <a:prstDash val="dash"/>
            <a:headEnd type="triangle"/>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p:cNvSpPr/>
              <p:nvPr/>
            </p:nvSpPr>
            <p:spPr>
              <a:xfrm>
                <a:off x="18904301" y="2774465"/>
                <a:ext cx="538674"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3</m:t>
                        </m:r>
                      </m:sub>
                    </m:sSub>
                  </m:oMath>
                </a14:m>
                <a:r>
                  <a:rPr lang="en-US" dirty="0"/>
                  <a:t> </a:t>
                </a:r>
              </a:p>
            </p:txBody>
          </p:sp>
        </mc:Choice>
        <mc:Fallback xmlns="">
          <p:sp>
            <p:nvSpPr>
              <p:cNvPr id="97" name="Rectangle 96"/>
              <p:cNvSpPr>
                <a:spLocks noRot="1" noChangeAspect="1" noMove="1" noResize="1" noEditPoints="1" noAdjustHandles="1" noChangeArrowheads="1" noChangeShapeType="1" noTextEdit="1"/>
              </p:cNvSpPr>
              <p:nvPr/>
            </p:nvSpPr>
            <p:spPr>
              <a:xfrm>
                <a:off x="10776302" y="2774463"/>
                <a:ext cx="538674" cy="453137"/>
              </a:xfrm>
              <a:prstGeom prst="rect">
                <a:avLst/>
              </a:prstGeom>
              <a:blipFill rotWithShape="0">
                <a:blip r:embed="rId19"/>
                <a:stretch>
                  <a:fillRect b="-5405"/>
                </a:stretch>
              </a:blipFill>
            </p:spPr>
            <p:txBody>
              <a:bodyPr/>
              <a:lstStyle/>
              <a:p>
                <a:r>
                  <a:rPr lang="en-US">
                    <a:noFill/>
                  </a:rPr>
                  <a:t> </a:t>
                </a:r>
              </a:p>
            </p:txBody>
          </p:sp>
        </mc:Fallback>
      </mc:AlternateContent>
      <p:cxnSp>
        <p:nvCxnSpPr>
          <p:cNvPr id="98" name="Straight Connector 97"/>
          <p:cNvCxnSpPr/>
          <p:nvPr/>
        </p:nvCxnSpPr>
        <p:spPr>
          <a:xfrm flipH="1">
            <a:off x="16042328" y="4489423"/>
            <a:ext cx="799525"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Rectangle 98"/>
              <p:cNvSpPr/>
              <p:nvPr/>
            </p:nvSpPr>
            <p:spPr>
              <a:xfrm>
                <a:off x="16684479" y="4230871"/>
                <a:ext cx="531556" cy="453137"/>
              </a:xfrm>
              <a:prstGeom prst="rect">
                <a:avLst/>
              </a:prstGeom>
            </p:spPr>
            <p:txBody>
              <a:bodyPr wrap="none">
                <a:spAutoFit/>
              </a:bodyPr>
              <a:lstStyle/>
              <a:p>
                <a14:m>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1</m:t>
                        </m:r>
                      </m:sub>
                    </m:sSub>
                  </m:oMath>
                </a14:m>
                <a:r>
                  <a:rPr lang="en-US" dirty="0"/>
                  <a:t> </a:t>
                </a:r>
              </a:p>
            </p:txBody>
          </p:sp>
        </mc:Choice>
        <mc:Fallback xmlns="">
          <p:sp>
            <p:nvSpPr>
              <p:cNvPr id="99" name="Rectangle 98"/>
              <p:cNvSpPr>
                <a:spLocks noRot="1" noChangeAspect="1" noMove="1" noResize="1" noEditPoints="1" noAdjustHandles="1" noChangeArrowheads="1" noChangeShapeType="1" noTextEdit="1"/>
              </p:cNvSpPr>
              <p:nvPr/>
            </p:nvSpPr>
            <p:spPr>
              <a:xfrm>
                <a:off x="8556478" y="4230870"/>
                <a:ext cx="531556" cy="453137"/>
              </a:xfrm>
              <a:prstGeom prst="rect">
                <a:avLst/>
              </a:prstGeom>
              <a:blipFill rotWithShape="0">
                <a:blip r:embed="rId20"/>
                <a:stretch>
                  <a:fillRect b="-5405"/>
                </a:stretch>
              </a:blipFill>
            </p:spPr>
            <p:txBody>
              <a:bodyPr/>
              <a:lstStyle/>
              <a:p>
                <a:r>
                  <a:rPr lang="en-US">
                    <a:noFill/>
                  </a:rPr>
                  <a:t> </a:t>
                </a:r>
              </a:p>
            </p:txBody>
          </p:sp>
        </mc:Fallback>
      </mc:AlternateContent>
      <p:cxnSp>
        <p:nvCxnSpPr>
          <p:cNvPr id="100" name="Straight Connector 99"/>
          <p:cNvCxnSpPr/>
          <p:nvPr/>
        </p:nvCxnSpPr>
        <p:spPr>
          <a:xfrm flipH="1">
            <a:off x="16014761" y="3712851"/>
            <a:ext cx="1944441"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16042325" y="3054257"/>
            <a:ext cx="3024259"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Rectangle 101"/>
              <p:cNvSpPr/>
              <p:nvPr/>
            </p:nvSpPr>
            <p:spPr>
              <a:xfrm>
                <a:off x="15558646" y="4211736"/>
                <a:ext cx="557396"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02" name="Rectangle 101"/>
              <p:cNvSpPr>
                <a:spLocks noRot="1" noChangeAspect="1" noMove="1" noResize="1" noEditPoints="1" noAdjustHandles="1" noChangeArrowheads="1" noChangeShapeType="1" noTextEdit="1"/>
              </p:cNvSpPr>
              <p:nvPr/>
            </p:nvSpPr>
            <p:spPr>
              <a:xfrm>
                <a:off x="7430644" y="4211734"/>
                <a:ext cx="557395" cy="461665"/>
              </a:xfrm>
              <a:prstGeom prst="rect">
                <a:avLst/>
              </a:prstGeom>
              <a:blipFill rotWithShape="0">
                <a:blip r:embed="rId21"/>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Rectangle 102"/>
              <p:cNvSpPr/>
              <p:nvPr/>
            </p:nvSpPr>
            <p:spPr>
              <a:xfrm>
                <a:off x="15532518" y="3378281"/>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03" name="Rectangle 102"/>
              <p:cNvSpPr>
                <a:spLocks noRot="1" noChangeAspect="1" noMove="1" noResize="1" noEditPoints="1" noAdjustHandles="1" noChangeArrowheads="1" noChangeShapeType="1" noTextEdit="1"/>
              </p:cNvSpPr>
              <p:nvPr/>
            </p:nvSpPr>
            <p:spPr>
              <a:xfrm>
                <a:off x="7404516" y="3378279"/>
                <a:ext cx="564513" cy="461665"/>
              </a:xfrm>
              <a:prstGeom prst="rect">
                <a:avLst/>
              </a:prstGeom>
              <a:blipFill rotWithShape="0">
                <a:blip r:embed="rId22"/>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p:cNvSpPr/>
              <p:nvPr/>
            </p:nvSpPr>
            <p:spPr>
              <a:xfrm>
                <a:off x="15532519" y="2763942"/>
                <a:ext cx="56451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μ</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04" name="Rectangle 103"/>
              <p:cNvSpPr>
                <a:spLocks noRot="1" noChangeAspect="1" noMove="1" noResize="1" noEditPoints="1" noAdjustHandles="1" noChangeArrowheads="1" noChangeShapeType="1" noTextEdit="1"/>
              </p:cNvSpPr>
              <p:nvPr/>
            </p:nvSpPr>
            <p:spPr>
              <a:xfrm>
                <a:off x="7404517" y="2763940"/>
                <a:ext cx="564513" cy="461665"/>
              </a:xfrm>
              <a:prstGeom prst="rect">
                <a:avLst/>
              </a:prstGeom>
              <a:blipFill rotWithShape="0">
                <a:blip r:embed="rId23"/>
                <a:stretch>
                  <a:fillRect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Rectangle 117"/>
              <p:cNvSpPr/>
              <p:nvPr/>
            </p:nvSpPr>
            <p:spPr>
              <a:xfrm>
                <a:off x="19633401" y="10463669"/>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18" name="Rectangle 117"/>
              <p:cNvSpPr>
                <a:spLocks noRot="1" noChangeAspect="1" noMove="1" noResize="1" noEditPoints="1" noAdjustHandles="1" noChangeArrowheads="1" noChangeShapeType="1" noTextEdit="1"/>
              </p:cNvSpPr>
              <p:nvPr/>
            </p:nvSpPr>
            <p:spPr>
              <a:xfrm>
                <a:off x="11505402" y="10463667"/>
                <a:ext cx="686598" cy="584775"/>
              </a:xfrm>
              <a:prstGeom prst="rect">
                <a:avLst/>
              </a:prstGeom>
              <a:blipFill rotWithShape="0">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Rectangle 118"/>
              <p:cNvSpPr/>
              <p:nvPr/>
            </p:nvSpPr>
            <p:spPr>
              <a:xfrm>
                <a:off x="15563429" y="6544666"/>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19" name="Rectangle 118"/>
              <p:cNvSpPr>
                <a:spLocks noRot="1" noChangeAspect="1" noMove="1" noResize="1" noEditPoints="1" noAdjustHandles="1" noChangeArrowheads="1" noChangeShapeType="1" noTextEdit="1"/>
              </p:cNvSpPr>
              <p:nvPr/>
            </p:nvSpPr>
            <p:spPr>
              <a:xfrm>
                <a:off x="7435427" y="6544664"/>
                <a:ext cx="719043" cy="584775"/>
              </a:xfrm>
              <a:prstGeom prst="rect">
                <a:avLst/>
              </a:prstGeom>
              <a:blipFill rotWithShape="0">
                <a:blip r:embed="rId25"/>
                <a:stretch>
                  <a:fillRect/>
                </a:stretch>
              </a:blipFill>
            </p:spPr>
            <p:txBody>
              <a:bodyPr/>
              <a:lstStyle/>
              <a:p>
                <a:r>
                  <a:rPr lang="en-US">
                    <a:noFill/>
                  </a:rPr>
                  <a:t> </a:t>
                </a:r>
              </a:p>
            </p:txBody>
          </p:sp>
        </mc:Fallback>
      </mc:AlternateContent>
      <p:sp>
        <p:nvSpPr>
          <p:cNvPr id="120" name="TextBox 119"/>
          <p:cNvSpPr txBox="1"/>
          <p:nvPr/>
        </p:nvSpPr>
        <p:spPr>
          <a:xfrm>
            <a:off x="17599671" y="10635030"/>
            <a:ext cx="405880" cy="615553"/>
          </a:xfrm>
          <a:prstGeom prst="rect">
            <a:avLst/>
          </a:prstGeom>
          <a:noFill/>
        </p:spPr>
        <p:txBody>
          <a:bodyPr wrap="none" rtlCol="0">
            <a:spAutoFit/>
          </a:bodyPr>
          <a:lstStyle/>
          <a:p>
            <a:r>
              <a:rPr lang="en-US" sz="3400" dirty="0"/>
              <a:t>1</a:t>
            </a:r>
          </a:p>
        </p:txBody>
      </p:sp>
      <p:sp>
        <p:nvSpPr>
          <p:cNvPr id="121" name="TextBox 120"/>
          <p:cNvSpPr txBox="1"/>
          <p:nvPr/>
        </p:nvSpPr>
        <p:spPr>
          <a:xfrm>
            <a:off x="18710456" y="10636601"/>
            <a:ext cx="405880" cy="615553"/>
          </a:xfrm>
          <a:prstGeom prst="rect">
            <a:avLst/>
          </a:prstGeom>
          <a:noFill/>
        </p:spPr>
        <p:txBody>
          <a:bodyPr wrap="none" rtlCol="0">
            <a:spAutoFit/>
          </a:bodyPr>
          <a:lstStyle/>
          <a:p>
            <a:r>
              <a:rPr lang="en-US" sz="3400" dirty="0"/>
              <a:t>2</a:t>
            </a:r>
          </a:p>
        </p:txBody>
      </p:sp>
      <p:cxnSp>
        <p:nvCxnSpPr>
          <p:cNvPr id="122" name="Straight Arrow Connector 121"/>
          <p:cNvCxnSpPr/>
          <p:nvPr/>
        </p:nvCxnSpPr>
        <p:spPr>
          <a:xfrm flipV="1">
            <a:off x="15877603" y="7090985"/>
            <a:ext cx="0" cy="3458891"/>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15858710" y="10535159"/>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6695180" y="9412941"/>
            <a:ext cx="0" cy="120416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17788055" y="8343902"/>
            <a:ext cx="20859" cy="227155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18916493" y="7474229"/>
            <a:ext cx="0" cy="3027927"/>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0" name="Rectangle 129"/>
              <p:cNvSpPr/>
              <p:nvPr/>
            </p:nvSpPr>
            <p:spPr>
              <a:xfrm>
                <a:off x="16706385" y="6704353"/>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30" name="Rectangle 129"/>
              <p:cNvSpPr>
                <a:spLocks noRot="1" noChangeAspect="1" noMove="1" noResize="1" noEditPoints="1" noAdjustHandles="1" noChangeArrowheads="1" noChangeShapeType="1" noTextEdit="1"/>
              </p:cNvSpPr>
              <p:nvPr/>
            </p:nvSpPr>
            <p:spPr>
              <a:xfrm>
                <a:off x="8578383" y="6704354"/>
                <a:ext cx="1751313" cy="553998"/>
              </a:xfrm>
              <a:prstGeom prst="rect">
                <a:avLst/>
              </a:prstGeom>
              <a:blipFill rotWithShape="0">
                <a:blip r:embed="rId26"/>
                <a:stretch>
                  <a:fillRect/>
                </a:stretch>
              </a:blipFill>
            </p:spPr>
            <p:txBody>
              <a:bodyPr/>
              <a:lstStyle/>
              <a:p>
                <a:r>
                  <a:rPr lang="en-US">
                    <a:noFill/>
                  </a:rPr>
                  <a:t> </a:t>
                </a:r>
              </a:p>
            </p:txBody>
          </p:sp>
        </mc:Fallback>
      </mc:AlternateContent>
      <p:sp>
        <p:nvSpPr>
          <p:cNvPr id="146" name="TextBox 145"/>
          <p:cNvSpPr txBox="1"/>
          <p:nvPr/>
        </p:nvSpPr>
        <p:spPr>
          <a:xfrm>
            <a:off x="16482311" y="10632410"/>
            <a:ext cx="405880" cy="615553"/>
          </a:xfrm>
          <a:prstGeom prst="rect">
            <a:avLst/>
          </a:prstGeom>
          <a:noFill/>
        </p:spPr>
        <p:txBody>
          <a:bodyPr wrap="none" rtlCol="0">
            <a:spAutoFit/>
          </a:bodyPr>
          <a:lstStyle/>
          <a:p>
            <a:r>
              <a:rPr lang="en-US" sz="3400" dirty="0"/>
              <a:t>0</a:t>
            </a:r>
          </a:p>
        </p:txBody>
      </p:sp>
      <p:cxnSp>
        <p:nvCxnSpPr>
          <p:cNvPr id="152" name="Straight Connector 151"/>
          <p:cNvCxnSpPr/>
          <p:nvPr/>
        </p:nvCxnSpPr>
        <p:spPr>
          <a:xfrm flipH="1">
            <a:off x="15873505" y="7574439"/>
            <a:ext cx="3273763"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5913847" y="8482761"/>
            <a:ext cx="3237904"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5898891" y="9514344"/>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61" name="TextBox 160"/>
          <p:cNvSpPr txBox="1"/>
          <p:nvPr/>
        </p:nvSpPr>
        <p:spPr>
          <a:xfrm>
            <a:off x="11670206" y="11564913"/>
            <a:ext cx="692818" cy="646331"/>
          </a:xfrm>
          <a:prstGeom prst="rect">
            <a:avLst/>
          </a:prstGeom>
          <a:noFill/>
        </p:spPr>
        <p:txBody>
          <a:bodyPr wrap="none" rtlCol="0">
            <a:spAutoFit/>
          </a:bodyPr>
          <a:lstStyle/>
          <a:p>
            <a:r>
              <a:rPr lang="en-US" sz="3600" dirty="0"/>
              <a:t>(e)</a:t>
            </a:r>
          </a:p>
        </p:txBody>
      </p:sp>
      <mc:AlternateContent xmlns:mc="http://schemas.openxmlformats.org/markup-compatibility/2006" xmlns:a14="http://schemas.microsoft.com/office/drawing/2010/main">
        <mc:Choice Requires="a14">
          <p:sp>
            <p:nvSpPr>
              <p:cNvPr id="162" name="Rectangle 161"/>
              <p:cNvSpPr/>
              <p:nvPr/>
            </p:nvSpPr>
            <p:spPr>
              <a:xfrm>
                <a:off x="16477829" y="15259389"/>
                <a:ext cx="68659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𝑉</m:t>
                          </m:r>
                        </m:e>
                        <m:sub>
                          <m:r>
                            <a:rPr lang="en-US" sz="3200" i="1">
                              <a:latin typeface="Cambria Math"/>
                            </a:rPr>
                            <m:t>𝑘</m:t>
                          </m:r>
                        </m:sub>
                      </m:sSub>
                    </m:oMath>
                  </m:oMathPara>
                </a14:m>
                <a:endParaRPr lang="en-US" sz="3200" dirty="0"/>
              </a:p>
            </p:txBody>
          </p:sp>
        </mc:Choice>
        <mc:Fallback xmlns="">
          <p:sp>
            <p:nvSpPr>
              <p:cNvPr id="162" name="Rectangle 161"/>
              <p:cNvSpPr>
                <a:spLocks noRot="1" noChangeAspect="1" noMove="1" noResize="1" noEditPoints="1" noAdjustHandles="1" noChangeArrowheads="1" noChangeShapeType="1" noTextEdit="1"/>
              </p:cNvSpPr>
              <p:nvPr/>
            </p:nvSpPr>
            <p:spPr>
              <a:xfrm>
                <a:off x="8349829" y="15259386"/>
                <a:ext cx="686598" cy="584775"/>
              </a:xfrm>
              <a:prstGeom prst="rect">
                <a:avLst/>
              </a:prstGeom>
              <a:blipFill rotWithShape="0">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3" name="Rectangle 162"/>
              <p:cNvSpPr/>
              <p:nvPr/>
            </p:nvSpPr>
            <p:spPr>
              <a:xfrm>
                <a:off x="12387978" y="11445585"/>
                <a:ext cx="71904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panose="02040503050406030204" pitchFamily="18" charset="0"/>
                            </a:rPr>
                          </m:ctrlPr>
                        </m:sSubPr>
                        <m:e>
                          <m:r>
                            <a:rPr lang="en-US" sz="3200" i="1">
                              <a:latin typeface="Cambria Math"/>
                            </a:rPr>
                            <m:t>𝐸</m:t>
                          </m:r>
                        </m:e>
                        <m:sub>
                          <m:r>
                            <a:rPr lang="en-US" sz="3200" i="1">
                              <a:latin typeface="Cambria Math"/>
                            </a:rPr>
                            <m:t>𝑘</m:t>
                          </m:r>
                        </m:sub>
                      </m:sSub>
                    </m:oMath>
                  </m:oMathPara>
                </a14:m>
                <a:endParaRPr lang="en-US" sz="3200" dirty="0"/>
              </a:p>
            </p:txBody>
          </p:sp>
        </mc:Choice>
        <mc:Fallback xmlns="">
          <p:sp>
            <p:nvSpPr>
              <p:cNvPr id="163" name="Rectangle 162"/>
              <p:cNvSpPr>
                <a:spLocks noRot="1" noChangeAspect="1" noMove="1" noResize="1" noEditPoints="1" noAdjustHandles="1" noChangeArrowheads="1" noChangeShapeType="1" noTextEdit="1"/>
              </p:cNvSpPr>
              <p:nvPr/>
            </p:nvSpPr>
            <p:spPr>
              <a:xfrm>
                <a:off x="4259976" y="11445583"/>
                <a:ext cx="719043" cy="584775"/>
              </a:xfrm>
              <a:prstGeom prst="rect">
                <a:avLst/>
              </a:prstGeom>
              <a:blipFill rotWithShape="0">
                <a:blip r:embed="rId28"/>
                <a:stretch>
                  <a:fillRect/>
                </a:stretch>
              </a:blipFill>
            </p:spPr>
            <p:txBody>
              <a:bodyPr/>
              <a:lstStyle/>
              <a:p>
                <a:r>
                  <a:rPr lang="en-US">
                    <a:noFill/>
                  </a:rPr>
                  <a:t> </a:t>
                </a:r>
              </a:p>
            </p:txBody>
          </p:sp>
        </mc:Fallback>
      </mc:AlternateContent>
      <p:sp>
        <p:nvSpPr>
          <p:cNvPr id="164" name="TextBox 163"/>
          <p:cNvSpPr txBox="1"/>
          <p:nvPr/>
        </p:nvSpPr>
        <p:spPr>
          <a:xfrm>
            <a:off x="14370031" y="15369292"/>
            <a:ext cx="405880" cy="615553"/>
          </a:xfrm>
          <a:prstGeom prst="rect">
            <a:avLst/>
          </a:prstGeom>
          <a:noFill/>
        </p:spPr>
        <p:txBody>
          <a:bodyPr wrap="none" rtlCol="0">
            <a:spAutoFit/>
          </a:bodyPr>
          <a:lstStyle/>
          <a:p>
            <a:r>
              <a:rPr lang="en-US" sz="3400" dirty="0"/>
              <a:t>1</a:t>
            </a:r>
          </a:p>
        </p:txBody>
      </p:sp>
      <p:sp>
        <p:nvSpPr>
          <p:cNvPr id="165" name="TextBox 164"/>
          <p:cNvSpPr txBox="1"/>
          <p:nvPr/>
        </p:nvSpPr>
        <p:spPr>
          <a:xfrm>
            <a:off x="15543160" y="15386449"/>
            <a:ext cx="405880" cy="615553"/>
          </a:xfrm>
          <a:prstGeom prst="rect">
            <a:avLst/>
          </a:prstGeom>
          <a:noFill/>
        </p:spPr>
        <p:txBody>
          <a:bodyPr wrap="none" rtlCol="0">
            <a:spAutoFit/>
          </a:bodyPr>
          <a:lstStyle/>
          <a:p>
            <a:r>
              <a:rPr lang="en-US" sz="3400" dirty="0"/>
              <a:t>2</a:t>
            </a:r>
          </a:p>
        </p:txBody>
      </p:sp>
      <p:cxnSp>
        <p:nvCxnSpPr>
          <p:cNvPr id="166" name="Straight Arrow Connector 165"/>
          <p:cNvCxnSpPr/>
          <p:nvPr/>
        </p:nvCxnSpPr>
        <p:spPr>
          <a:xfrm flipV="1">
            <a:off x="12722029" y="12026353"/>
            <a:ext cx="0" cy="3333623"/>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12703138" y="15330879"/>
            <a:ext cx="3837615" cy="0"/>
          </a:xfrm>
          <a:prstGeom prst="straightConnector1">
            <a:avLst/>
          </a:prstGeom>
          <a:ln w="571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68" name="Rectangle 167"/>
          <p:cNvSpPr/>
          <p:nvPr/>
        </p:nvSpPr>
        <p:spPr>
          <a:xfrm>
            <a:off x="13392526" y="13910670"/>
            <a:ext cx="316004" cy="11248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15591120" y="12535569"/>
            <a:ext cx="336177" cy="13709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p:nvPr/>
        </p:nvCxnSpPr>
        <p:spPr>
          <a:xfrm flipH="1">
            <a:off x="13525540" y="13702553"/>
            <a:ext cx="21627" cy="1797875"/>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4577925" y="14071322"/>
            <a:ext cx="0" cy="143831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5756551" y="12411635"/>
            <a:ext cx="0" cy="3096391"/>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4" name="Rectangle 173"/>
              <p:cNvSpPr/>
              <p:nvPr/>
            </p:nvSpPr>
            <p:spPr>
              <a:xfrm>
                <a:off x="13670082" y="11758493"/>
                <a:ext cx="1751313" cy="553998"/>
              </a:xfrm>
              <a:prstGeom prst="rect">
                <a:avLst/>
              </a:prstGeom>
            </p:spPr>
            <p:txBody>
              <a:bodyPr wrap="none">
                <a:spAutoFit/>
              </a:bodyPr>
              <a:lstStyle/>
              <a:p>
                <a14:m>
                  <m:oMath xmlns:m="http://schemas.openxmlformats.org/officeDocument/2006/math">
                    <m:r>
                      <a:rPr lang="en-US" sz="3000" i="1">
                        <a:latin typeface="Cambria Math" panose="02040503050406030204" pitchFamily="18" charset="0"/>
                      </a:rPr>
                      <m:t>𝑝</m:t>
                    </m:r>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𝐸</m:t>
                        </m:r>
                      </m:e>
                      <m:sub>
                        <m:r>
                          <a:rPr lang="en-US" sz="3000" i="1">
                            <a:latin typeface="Cambria Math"/>
                          </a:rPr>
                          <m:t>𝑘</m:t>
                        </m:r>
                      </m:sub>
                    </m:sSub>
                    <m:r>
                      <a:rPr lang="en-US" sz="3000" i="1">
                        <a:latin typeface="Cambria Math"/>
                      </a:rPr>
                      <m:t>,</m:t>
                    </m:r>
                    <m:sSub>
                      <m:sSubPr>
                        <m:ctrlPr>
                          <a:rPr lang="en-US" sz="3000" i="1">
                            <a:latin typeface="Cambria Math" panose="02040503050406030204" pitchFamily="18" charset="0"/>
                          </a:rPr>
                        </m:ctrlPr>
                      </m:sSubPr>
                      <m:e>
                        <m:r>
                          <a:rPr lang="en-US" sz="3000" i="1">
                            <a:latin typeface="Cambria Math"/>
                          </a:rPr>
                          <m:t>𝑉</m:t>
                        </m:r>
                      </m:e>
                      <m:sub>
                        <m:r>
                          <a:rPr lang="en-US" sz="3000" i="1">
                            <a:latin typeface="Cambria Math"/>
                          </a:rPr>
                          <m:t>𝑘</m:t>
                        </m:r>
                      </m:sub>
                    </m:sSub>
                    <m:r>
                      <a:rPr lang="en-US" sz="3000" i="1">
                        <a:latin typeface="Cambria Math"/>
                      </a:rPr>
                      <m:t>)</m:t>
                    </m:r>
                  </m:oMath>
                </a14:m>
                <a:r>
                  <a:rPr lang="en-US" sz="3000" dirty="0"/>
                  <a:t> </a:t>
                </a:r>
              </a:p>
            </p:txBody>
          </p:sp>
        </mc:Choice>
        <mc:Fallback xmlns="">
          <p:sp>
            <p:nvSpPr>
              <p:cNvPr id="174" name="Rectangle 173"/>
              <p:cNvSpPr>
                <a:spLocks noRot="1" noChangeAspect="1" noMove="1" noResize="1" noEditPoints="1" noAdjustHandles="1" noChangeArrowheads="1" noChangeShapeType="1" noTextEdit="1"/>
              </p:cNvSpPr>
              <p:nvPr/>
            </p:nvSpPr>
            <p:spPr>
              <a:xfrm>
                <a:off x="5542080" y="11758494"/>
                <a:ext cx="1751313" cy="553998"/>
              </a:xfrm>
              <a:prstGeom prst="rect">
                <a:avLst/>
              </a:prstGeom>
              <a:blipFill rotWithShape="0">
                <a:blip r:embed="rId29"/>
                <a:stretch>
                  <a:fillRect/>
                </a:stretch>
              </a:blipFill>
            </p:spPr>
            <p:txBody>
              <a:bodyPr/>
              <a:lstStyle/>
              <a:p>
                <a:r>
                  <a:rPr lang="en-US">
                    <a:noFill/>
                  </a:rPr>
                  <a:t> </a:t>
                </a:r>
              </a:p>
            </p:txBody>
          </p:sp>
        </mc:Fallback>
      </mc:AlternateContent>
      <p:sp>
        <p:nvSpPr>
          <p:cNvPr id="175" name="TextBox 174"/>
          <p:cNvSpPr txBox="1"/>
          <p:nvPr/>
        </p:nvSpPr>
        <p:spPr>
          <a:xfrm>
            <a:off x="13315015" y="15382258"/>
            <a:ext cx="405880" cy="615553"/>
          </a:xfrm>
          <a:prstGeom prst="rect">
            <a:avLst/>
          </a:prstGeom>
          <a:noFill/>
        </p:spPr>
        <p:txBody>
          <a:bodyPr wrap="none" rtlCol="0">
            <a:spAutoFit/>
          </a:bodyPr>
          <a:lstStyle/>
          <a:p>
            <a:r>
              <a:rPr lang="en-US" sz="3400" dirty="0"/>
              <a:t>0</a:t>
            </a:r>
          </a:p>
        </p:txBody>
      </p:sp>
      <mc:AlternateContent xmlns:mc="http://schemas.openxmlformats.org/markup-compatibility/2006" xmlns:a14="http://schemas.microsoft.com/office/drawing/2010/main">
        <mc:Choice Requires="a14">
          <p:sp>
            <p:nvSpPr>
              <p:cNvPr id="180" name="Rectangle 179"/>
              <p:cNvSpPr/>
              <p:nvPr/>
            </p:nvSpPr>
            <p:spPr>
              <a:xfrm>
                <a:off x="15411497" y="9759128"/>
                <a:ext cx="53232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1</m:t>
                          </m:r>
                        </m:sub>
                      </m:sSub>
                    </m:oMath>
                  </m:oMathPara>
                </a14:m>
                <a:endParaRPr lang="en-US" dirty="0"/>
              </a:p>
            </p:txBody>
          </p:sp>
        </mc:Choice>
        <mc:Fallback xmlns="">
          <p:sp>
            <p:nvSpPr>
              <p:cNvPr id="180" name="Rectangle 179"/>
              <p:cNvSpPr>
                <a:spLocks noRot="1" noChangeAspect="1" noMove="1" noResize="1" noEditPoints="1" noAdjustHandles="1" noChangeArrowheads="1" noChangeShapeType="1" noTextEdit="1"/>
              </p:cNvSpPr>
              <p:nvPr/>
            </p:nvSpPr>
            <p:spPr>
              <a:xfrm>
                <a:off x="7283494" y="9759125"/>
                <a:ext cx="532325" cy="461665"/>
              </a:xfrm>
              <a:prstGeom prst="rect">
                <a:avLst/>
              </a:prstGeom>
              <a:blipFill rotWithShape="0">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1" name="Rectangle 180"/>
              <p:cNvSpPr/>
              <p:nvPr/>
            </p:nvSpPr>
            <p:spPr>
              <a:xfrm>
                <a:off x="15368274" y="9222745"/>
                <a:ext cx="5394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2</m:t>
                          </m:r>
                        </m:sub>
                      </m:sSub>
                    </m:oMath>
                  </m:oMathPara>
                </a14:m>
                <a:endParaRPr lang="en-US" dirty="0"/>
              </a:p>
            </p:txBody>
          </p:sp>
        </mc:Choice>
        <mc:Fallback xmlns="">
          <p:sp>
            <p:nvSpPr>
              <p:cNvPr id="181" name="Rectangle 180"/>
              <p:cNvSpPr>
                <a:spLocks noRot="1" noChangeAspect="1" noMove="1" noResize="1" noEditPoints="1" noAdjustHandles="1" noChangeArrowheads="1" noChangeShapeType="1" noTextEdit="1"/>
              </p:cNvSpPr>
              <p:nvPr/>
            </p:nvSpPr>
            <p:spPr>
              <a:xfrm>
                <a:off x="7240271" y="9222743"/>
                <a:ext cx="539443" cy="461665"/>
              </a:xfrm>
              <a:prstGeom prst="rect">
                <a:avLst/>
              </a:prstGeom>
              <a:blipFill rotWithShape="0">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2" name="Rectangle 181"/>
              <p:cNvSpPr/>
              <p:nvPr/>
            </p:nvSpPr>
            <p:spPr>
              <a:xfrm>
                <a:off x="15402533" y="8212936"/>
                <a:ext cx="5394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3</m:t>
                          </m:r>
                        </m:sub>
                      </m:sSub>
                    </m:oMath>
                  </m:oMathPara>
                </a14:m>
                <a:endParaRPr lang="en-US" dirty="0"/>
              </a:p>
            </p:txBody>
          </p:sp>
        </mc:Choice>
        <mc:Fallback xmlns="">
          <p:sp>
            <p:nvSpPr>
              <p:cNvPr id="182" name="Rectangle 181"/>
              <p:cNvSpPr>
                <a:spLocks noRot="1" noChangeAspect="1" noMove="1" noResize="1" noEditPoints="1" noAdjustHandles="1" noChangeArrowheads="1" noChangeShapeType="1" noTextEdit="1"/>
              </p:cNvSpPr>
              <p:nvPr/>
            </p:nvSpPr>
            <p:spPr>
              <a:xfrm>
                <a:off x="7274530" y="8212934"/>
                <a:ext cx="539443" cy="461665"/>
              </a:xfrm>
              <a:prstGeom prst="rect">
                <a:avLst/>
              </a:prstGeom>
              <a:blipFill rotWithShape="0">
                <a:blip r:embed="rId32"/>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3" name="Rectangle 182"/>
              <p:cNvSpPr/>
              <p:nvPr/>
            </p:nvSpPr>
            <p:spPr>
              <a:xfrm>
                <a:off x="15420462" y="7334716"/>
                <a:ext cx="53944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a:latin typeface="Cambria Math" panose="02040503050406030204" pitchFamily="18" charset="0"/>
                              <a:ea typeface="Cambria Math" panose="02040503050406030204" pitchFamily="18" charset="0"/>
                            </a:rPr>
                            <m:t>4</m:t>
                          </m:r>
                        </m:sub>
                      </m:sSub>
                    </m:oMath>
                  </m:oMathPara>
                </a14:m>
                <a:endParaRPr lang="en-US" dirty="0"/>
              </a:p>
            </p:txBody>
          </p:sp>
        </mc:Choice>
        <mc:Fallback xmlns="">
          <p:sp>
            <p:nvSpPr>
              <p:cNvPr id="183" name="Rectangle 182"/>
              <p:cNvSpPr>
                <a:spLocks noRot="1" noChangeAspect="1" noMove="1" noResize="1" noEditPoints="1" noAdjustHandles="1" noChangeArrowheads="1" noChangeShapeType="1" noTextEdit="1"/>
              </p:cNvSpPr>
              <p:nvPr/>
            </p:nvSpPr>
            <p:spPr>
              <a:xfrm>
                <a:off x="7292460" y="7334713"/>
                <a:ext cx="539443" cy="461665"/>
              </a:xfrm>
              <a:prstGeom prst="rect">
                <a:avLst/>
              </a:prstGeom>
              <a:blipFill rotWithShape="0">
                <a:blip r:embed="rId3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Rectangle 201"/>
              <p:cNvSpPr/>
              <p:nvPr/>
            </p:nvSpPr>
            <p:spPr>
              <a:xfrm>
                <a:off x="11920964" y="13617128"/>
                <a:ext cx="8495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𝑒</m:t>
                          </m:r>
                        </m:e>
                        <m:sub>
                          <m:r>
                            <a:rPr lang="en-US" sz="2400" i="1">
                              <a:latin typeface="Cambria Math" panose="02040503050406030204" pitchFamily="18" charset="0"/>
                              <a:ea typeface="Cambria Math" panose="02040503050406030204" pitchFamily="18" charset="0"/>
                            </a:rPr>
                            <m:t>𝑚𝑖𝑑</m:t>
                          </m:r>
                        </m:sub>
                      </m:sSub>
                    </m:oMath>
                  </m:oMathPara>
                </a14:m>
                <a:endParaRPr lang="en-US" dirty="0"/>
              </a:p>
            </p:txBody>
          </p:sp>
        </mc:Choice>
        <mc:Fallback xmlns="">
          <p:sp>
            <p:nvSpPr>
              <p:cNvPr id="202" name="Rectangle 201"/>
              <p:cNvSpPr>
                <a:spLocks noRot="1" noChangeAspect="1" noMove="1" noResize="1" noEditPoints="1" noAdjustHandles="1" noChangeArrowheads="1" noChangeShapeType="1" noTextEdit="1"/>
              </p:cNvSpPr>
              <p:nvPr/>
            </p:nvSpPr>
            <p:spPr>
              <a:xfrm>
                <a:off x="3792964" y="13617126"/>
                <a:ext cx="849528" cy="461665"/>
              </a:xfrm>
              <a:prstGeom prst="rect">
                <a:avLst/>
              </a:prstGeom>
              <a:blipFill rotWithShape="0">
                <a:blip r:embed="rId34"/>
                <a:stretch>
                  <a:fillRect b="-1316"/>
                </a:stretch>
              </a:blipFill>
            </p:spPr>
            <p:txBody>
              <a:bodyPr/>
              <a:lstStyle/>
              <a:p>
                <a:r>
                  <a:rPr lang="en-US">
                    <a:noFill/>
                  </a:rPr>
                  <a:t> </a:t>
                </a:r>
              </a:p>
            </p:txBody>
          </p:sp>
        </mc:Fallback>
      </mc:AlternateContent>
      <p:grpSp>
        <p:nvGrpSpPr>
          <p:cNvPr id="3" name="Group 2"/>
          <p:cNvGrpSpPr/>
          <p:nvPr/>
        </p:nvGrpSpPr>
        <p:grpSpPr>
          <a:xfrm rot="16200000" flipH="1">
            <a:off x="13901832" y="2976189"/>
            <a:ext cx="2606037" cy="1630617"/>
            <a:chOff x="4675173" y="5335403"/>
            <a:chExt cx="3774645" cy="1630617"/>
          </a:xfrm>
        </p:grpSpPr>
        <p:sp>
          <p:nvSpPr>
            <p:cNvPr id="131" name="Freeform 130"/>
            <p:cNvSpPr/>
            <p:nvPr/>
          </p:nvSpPr>
          <p:spPr>
            <a:xfrm>
              <a:off x="7189049" y="5597907"/>
              <a:ext cx="1260769" cy="135151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1 w 3989112"/>
                <a:gd name="connsiteY0" fmla="*/ 1120871 h 1566053"/>
                <a:gd name="connsiteX1" fmla="*/ 443379 w 3989112"/>
                <a:gd name="connsiteY1" fmla="*/ 564570 h 1566053"/>
                <a:gd name="connsiteX2" fmla="*/ 1007608 w 3989112"/>
                <a:gd name="connsiteY2" fmla="*/ 98675 h 1566053"/>
                <a:gd name="connsiteX3" fmla="*/ 1545177 w 3989112"/>
                <a:gd name="connsiteY3" fmla="*/ 484 h 1566053"/>
                <a:gd name="connsiteX4" fmla="*/ 1950352 w 3989112"/>
                <a:gd name="connsiteY4" fmla="*/ 136404 h 1566053"/>
                <a:gd name="connsiteX5" fmla="*/ 2337375 w 3989112"/>
                <a:gd name="connsiteY5" fmla="*/ 541132 h 1566053"/>
                <a:gd name="connsiteX6" fmla="*/ 2736480 w 3989112"/>
                <a:gd name="connsiteY6" fmla="*/ 1171671 h 1566053"/>
                <a:gd name="connsiteX7" fmla="*/ 3162299 w 3989112"/>
                <a:gd name="connsiteY7" fmla="*/ 1438371 h 1566053"/>
                <a:gd name="connsiteX8" fmla="*/ 3989112 w 3989112"/>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 name="connsiteX0" fmla="*/ 0 w 3949330"/>
                <a:gd name="connsiteY0" fmla="*/ 1081628 h 1566053"/>
                <a:gd name="connsiteX1" fmla="*/ 403597 w 3949330"/>
                <a:gd name="connsiteY1" fmla="*/ 564570 h 1566053"/>
                <a:gd name="connsiteX2" fmla="*/ 967826 w 3949330"/>
                <a:gd name="connsiteY2" fmla="*/ 98675 h 1566053"/>
                <a:gd name="connsiteX3" fmla="*/ 1505395 w 3949330"/>
                <a:gd name="connsiteY3" fmla="*/ 484 h 1566053"/>
                <a:gd name="connsiteX4" fmla="*/ 1910570 w 3949330"/>
                <a:gd name="connsiteY4" fmla="*/ 136404 h 1566053"/>
                <a:gd name="connsiteX5" fmla="*/ 2297593 w 3949330"/>
                <a:gd name="connsiteY5" fmla="*/ 541132 h 1566053"/>
                <a:gd name="connsiteX6" fmla="*/ 2696698 w 3949330"/>
                <a:gd name="connsiteY6" fmla="*/ 1171671 h 1566053"/>
                <a:gd name="connsiteX7" fmla="*/ 3122517 w 3949330"/>
                <a:gd name="connsiteY7" fmla="*/ 1438371 h 1566053"/>
                <a:gd name="connsiteX8" fmla="*/ 3949330 w 3949330"/>
                <a:gd name="connsiteY8" fmla="*/ 1566053 h 1566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9330" h="1566053">
                  <a:moveTo>
                    <a:pt x="0" y="1081628"/>
                  </a:moveTo>
                  <a:cubicBezTo>
                    <a:pt x="143580" y="875959"/>
                    <a:pt x="242293" y="728395"/>
                    <a:pt x="403597" y="564570"/>
                  </a:cubicBezTo>
                  <a:cubicBezTo>
                    <a:pt x="564901" y="400745"/>
                    <a:pt x="778963" y="188456"/>
                    <a:pt x="967826" y="98675"/>
                  </a:cubicBezTo>
                  <a:cubicBezTo>
                    <a:pt x="1156689" y="8894"/>
                    <a:pt x="1349189" y="-2830"/>
                    <a:pt x="1505395" y="484"/>
                  </a:cubicBezTo>
                  <a:cubicBezTo>
                    <a:pt x="1661601" y="3798"/>
                    <a:pt x="1778537" y="46296"/>
                    <a:pt x="1910570" y="136404"/>
                  </a:cubicBezTo>
                  <a:cubicBezTo>
                    <a:pt x="2042603" y="226512"/>
                    <a:pt x="2166572" y="368588"/>
                    <a:pt x="2297593" y="541132"/>
                  </a:cubicBezTo>
                  <a:cubicBezTo>
                    <a:pt x="2428614" y="713676"/>
                    <a:pt x="2559211" y="1022131"/>
                    <a:pt x="2696698" y="1171671"/>
                  </a:cubicBezTo>
                  <a:cubicBezTo>
                    <a:pt x="2834185" y="1321211"/>
                    <a:pt x="2913745" y="1372641"/>
                    <a:pt x="3122517" y="1438371"/>
                  </a:cubicBezTo>
                  <a:cubicBezTo>
                    <a:pt x="3331289" y="1504101"/>
                    <a:pt x="3830797" y="1566053"/>
                    <a:pt x="3949330" y="15660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Freeform 131"/>
            <p:cNvSpPr/>
            <p:nvPr/>
          </p:nvSpPr>
          <p:spPr>
            <a:xfrm>
              <a:off x="6172337" y="5335403"/>
              <a:ext cx="1034219" cy="1263564"/>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2 w 3989115"/>
                <a:gd name="connsiteY0" fmla="*/ 1120871 h 1566053"/>
                <a:gd name="connsiteX1" fmla="*/ 443382 w 3989115"/>
                <a:gd name="connsiteY1" fmla="*/ 564570 h 1566053"/>
                <a:gd name="connsiteX2" fmla="*/ 1007611 w 3989115"/>
                <a:gd name="connsiteY2" fmla="*/ 98675 h 1566053"/>
                <a:gd name="connsiteX3" fmla="*/ 1545180 w 3989115"/>
                <a:gd name="connsiteY3" fmla="*/ 484 h 1566053"/>
                <a:gd name="connsiteX4" fmla="*/ 1950355 w 3989115"/>
                <a:gd name="connsiteY4" fmla="*/ 136404 h 1566053"/>
                <a:gd name="connsiteX5" fmla="*/ 2337378 w 3989115"/>
                <a:gd name="connsiteY5" fmla="*/ 541132 h 1566053"/>
                <a:gd name="connsiteX6" fmla="*/ 2736483 w 3989115"/>
                <a:gd name="connsiteY6" fmla="*/ 1171671 h 1566053"/>
                <a:gd name="connsiteX7" fmla="*/ 3162302 w 3989115"/>
                <a:gd name="connsiteY7" fmla="*/ 1438371 h 1566053"/>
                <a:gd name="connsiteX8" fmla="*/ 3989115 w 3989115"/>
                <a:gd name="connsiteY8" fmla="*/ 1566053 h 1566053"/>
                <a:gd name="connsiteX0" fmla="*/ 0 w 3847393"/>
                <a:gd name="connsiteY0" fmla="*/ 946060 h 1566053"/>
                <a:gd name="connsiteX1" fmla="*/ 301660 w 3847393"/>
                <a:gd name="connsiteY1" fmla="*/ 564570 h 1566053"/>
                <a:gd name="connsiteX2" fmla="*/ 865889 w 3847393"/>
                <a:gd name="connsiteY2" fmla="*/ 98675 h 1566053"/>
                <a:gd name="connsiteX3" fmla="*/ 1403458 w 3847393"/>
                <a:gd name="connsiteY3" fmla="*/ 484 h 1566053"/>
                <a:gd name="connsiteX4" fmla="*/ 1808633 w 3847393"/>
                <a:gd name="connsiteY4" fmla="*/ 136404 h 1566053"/>
                <a:gd name="connsiteX5" fmla="*/ 2195656 w 3847393"/>
                <a:gd name="connsiteY5" fmla="*/ 541132 h 1566053"/>
                <a:gd name="connsiteX6" fmla="*/ 2594761 w 3847393"/>
                <a:gd name="connsiteY6" fmla="*/ 1171671 h 1566053"/>
                <a:gd name="connsiteX7" fmla="*/ 3020580 w 3847393"/>
                <a:gd name="connsiteY7" fmla="*/ 1438371 h 1566053"/>
                <a:gd name="connsiteX8" fmla="*/ 3847393 w 3847393"/>
                <a:gd name="connsiteY8" fmla="*/ 1566053 h 1566053"/>
                <a:gd name="connsiteX0" fmla="*/ -1 w 3545732"/>
                <a:gd name="connsiteY0" fmla="*/ 564570 h 1566053"/>
                <a:gd name="connsiteX1" fmla="*/ 564228 w 3545732"/>
                <a:gd name="connsiteY1" fmla="*/ 98675 h 1566053"/>
                <a:gd name="connsiteX2" fmla="*/ 1101797 w 3545732"/>
                <a:gd name="connsiteY2" fmla="*/ 484 h 1566053"/>
                <a:gd name="connsiteX3" fmla="*/ 1506972 w 3545732"/>
                <a:gd name="connsiteY3" fmla="*/ 136404 h 1566053"/>
                <a:gd name="connsiteX4" fmla="*/ 1893995 w 3545732"/>
                <a:gd name="connsiteY4" fmla="*/ 541132 h 1566053"/>
                <a:gd name="connsiteX5" fmla="*/ 2293100 w 3545732"/>
                <a:gd name="connsiteY5" fmla="*/ 1171671 h 1566053"/>
                <a:gd name="connsiteX6" fmla="*/ 2718919 w 3545732"/>
                <a:gd name="connsiteY6" fmla="*/ 1438371 h 1566053"/>
                <a:gd name="connsiteX7" fmla="*/ 3545732 w 3545732"/>
                <a:gd name="connsiteY7" fmla="*/ 1566053 h 1566053"/>
                <a:gd name="connsiteX0" fmla="*/ -1 w 2718918"/>
                <a:gd name="connsiteY0" fmla="*/ 564570 h 1438371"/>
                <a:gd name="connsiteX1" fmla="*/ 564228 w 2718918"/>
                <a:gd name="connsiteY1" fmla="*/ 98675 h 1438371"/>
                <a:gd name="connsiteX2" fmla="*/ 1101797 w 2718918"/>
                <a:gd name="connsiteY2" fmla="*/ 484 h 1438371"/>
                <a:gd name="connsiteX3" fmla="*/ 1506972 w 2718918"/>
                <a:gd name="connsiteY3" fmla="*/ 136404 h 1438371"/>
                <a:gd name="connsiteX4" fmla="*/ 1893995 w 2718918"/>
                <a:gd name="connsiteY4" fmla="*/ 541132 h 1438371"/>
                <a:gd name="connsiteX5" fmla="*/ 2293100 w 2718918"/>
                <a:gd name="connsiteY5" fmla="*/ 1171671 h 1438371"/>
                <a:gd name="connsiteX6" fmla="*/ 2718919 w 2718918"/>
                <a:gd name="connsiteY6" fmla="*/ 1438371 h 1438371"/>
                <a:gd name="connsiteX0" fmla="*/ -1 w 2676928"/>
                <a:gd name="connsiteY0" fmla="*/ 564570 h 1199318"/>
                <a:gd name="connsiteX1" fmla="*/ 564228 w 2676928"/>
                <a:gd name="connsiteY1" fmla="*/ 98675 h 1199318"/>
                <a:gd name="connsiteX2" fmla="*/ 1101797 w 2676928"/>
                <a:gd name="connsiteY2" fmla="*/ 484 h 1199318"/>
                <a:gd name="connsiteX3" fmla="*/ 1506972 w 2676928"/>
                <a:gd name="connsiteY3" fmla="*/ 136404 h 1199318"/>
                <a:gd name="connsiteX4" fmla="*/ 1893995 w 2676928"/>
                <a:gd name="connsiteY4" fmla="*/ 541132 h 1199318"/>
                <a:gd name="connsiteX5" fmla="*/ 2293100 w 2676928"/>
                <a:gd name="connsiteY5" fmla="*/ 1171671 h 1199318"/>
                <a:gd name="connsiteX6" fmla="*/ 2676928 w 2676928"/>
                <a:gd name="connsiteY6" fmla="*/ 1133571 h 1199318"/>
                <a:gd name="connsiteX0" fmla="*/ -1 w 2676928"/>
                <a:gd name="connsiteY0" fmla="*/ 564570 h 1256894"/>
                <a:gd name="connsiteX1" fmla="*/ 564228 w 2676928"/>
                <a:gd name="connsiteY1" fmla="*/ 98675 h 1256894"/>
                <a:gd name="connsiteX2" fmla="*/ 1101797 w 2676928"/>
                <a:gd name="connsiteY2" fmla="*/ 484 h 1256894"/>
                <a:gd name="connsiteX3" fmla="*/ 1506972 w 2676928"/>
                <a:gd name="connsiteY3" fmla="*/ 136404 h 1256894"/>
                <a:gd name="connsiteX4" fmla="*/ 1893995 w 2676928"/>
                <a:gd name="connsiteY4" fmla="*/ 541132 h 1256894"/>
                <a:gd name="connsiteX5" fmla="*/ 2293100 w 2676928"/>
                <a:gd name="connsiteY5" fmla="*/ 1171671 h 1256894"/>
                <a:gd name="connsiteX6" fmla="*/ 2676928 w 2676928"/>
                <a:gd name="connsiteY6" fmla="*/ 1133571 h 1256894"/>
                <a:gd name="connsiteX0" fmla="*/ -1 w 2676928"/>
                <a:gd name="connsiteY0" fmla="*/ 564570 h 1266097"/>
                <a:gd name="connsiteX1" fmla="*/ 564228 w 2676928"/>
                <a:gd name="connsiteY1" fmla="*/ 98675 h 1266097"/>
                <a:gd name="connsiteX2" fmla="*/ 1101797 w 2676928"/>
                <a:gd name="connsiteY2" fmla="*/ 484 h 1266097"/>
                <a:gd name="connsiteX3" fmla="*/ 1506972 w 2676928"/>
                <a:gd name="connsiteY3" fmla="*/ 136404 h 1266097"/>
                <a:gd name="connsiteX4" fmla="*/ 1893995 w 2676928"/>
                <a:gd name="connsiteY4" fmla="*/ 541132 h 1266097"/>
                <a:gd name="connsiteX5" fmla="*/ 2293100 w 2676928"/>
                <a:gd name="connsiteY5" fmla="*/ 1171671 h 1266097"/>
                <a:gd name="connsiteX6" fmla="*/ 2676928 w 2676928"/>
                <a:gd name="connsiteY6" fmla="*/ 1133571 h 1266097"/>
                <a:gd name="connsiteX0" fmla="*/ -1 w 2666016"/>
                <a:gd name="connsiteY0" fmla="*/ 564570 h 1258716"/>
                <a:gd name="connsiteX1" fmla="*/ 564228 w 2666016"/>
                <a:gd name="connsiteY1" fmla="*/ 98675 h 1258716"/>
                <a:gd name="connsiteX2" fmla="*/ 1101797 w 2666016"/>
                <a:gd name="connsiteY2" fmla="*/ 484 h 1258716"/>
                <a:gd name="connsiteX3" fmla="*/ 1506972 w 2666016"/>
                <a:gd name="connsiteY3" fmla="*/ 136404 h 1258716"/>
                <a:gd name="connsiteX4" fmla="*/ 1893995 w 2666016"/>
                <a:gd name="connsiteY4" fmla="*/ 541132 h 1258716"/>
                <a:gd name="connsiteX5" fmla="*/ 2293100 w 2666016"/>
                <a:gd name="connsiteY5" fmla="*/ 1171671 h 1258716"/>
                <a:gd name="connsiteX6" fmla="*/ 2666016 w 2666016"/>
                <a:gd name="connsiteY6" fmla="*/ 1120871 h 1258716"/>
                <a:gd name="connsiteX0" fmla="*/ -1 w 2666016"/>
                <a:gd name="connsiteY0" fmla="*/ 564570 h 1260322"/>
                <a:gd name="connsiteX1" fmla="*/ 564228 w 2666016"/>
                <a:gd name="connsiteY1" fmla="*/ 98675 h 1260322"/>
                <a:gd name="connsiteX2" fmla="*/ 1101797 w 2666016"/>
                <a:gd name="connsiteY2" fmla="*/ 484 h 1260322"/>
                <a:gd name="connsiteX3" fmla="*/ 1506972 w 2666016"/>
                <a:gd name="connsiteY3" fmla="*/ 136404 h 1260322"/>
                <a:gd name="connsiteX4" fmla="*/ 1893995 w 2666016"/>
                <a:gd name="connsiteY4" fmla="*/ 541132 h 1260322"/>
                <a:gd name="connsiteX5" fmla="*/ 2293100 w 2666016"/>
                <a:gd name="connsiteY5" fmla="*/ 1171671 h 1260322"/>
                <a:gd name="connsiteX6" fmla="*/ 2666016 w 2666016"/>
                <a:gd name="connsiteY6" fmla="*/ 1120871 h 1260322"/>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 name="connsiteX0" fmla="*/ -1 w 2666016"/>
                <a:gd name="connsiteY0" fmla="*/ 564570 h 1263564"/>
                <a:gd name="connsiteX1" fmla="*/ 564228 w 2666016"/>
                <a:gd name="connsiteY1" fmla="*/ 98675 h 1263564"/>
                <a:gd name="connsiteX2" fmla="*/ 1101797 w 2666016"/>
                <a:gd name="connsiteY2" fmla="*/ 484 h 1263564"/>
                <a:gd name="connsiteX3" fmla="*/ 1506972 w 2666016"/>
                <a:gd name="connsiteY3" fmla="*/ 136404 h 1263564"/>
                <a:gd name="connsiteX4" fmla="*/ 1893995 w 2666016"/>
                <a:gd name="connsiteY4" fmla="*/ 541132 h 1263564"/>
                <a:gd name="connsiteX5" fmla="*/ 2293100 w 2666016"/>
                <a:gd name="connsiteY5" fmla="*/ 1171671 h 1263564"/>
                <a:gd name="connsiteX6" fmla="*/ 2666016 w 2666016"/>
                <a:gd name="connsiteY6" fmla="*/ 1120871 h 12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6016" h="1263564">
                  <a:moveTo>
                    <a:pt x="-1" y="564570"/>
                  </a:moveTo>
                  <a:cubicBezTo>
                    <a:pt x="144314" y="423339"/>
                    <a:pt x="375365" y="188456"/>
                    <a:pt x="564228" y="98675"/>
                  </a:cubicBezTo>
                  <a:cubicBezTo>
                    <a:pt x="753091" y="8894"/>
                    <a:pt x="945591" y="-2830"/>
                    <a:pt x="1101797" y="484"/>
                  </a:cubicBezTo>
                  <a:cubicBezTo>
                    <a:pt x="1258003" y="3798"/>
                    <a:pt x="1374939" y="46296"/>
                    <a:pt x="1506972" y="136404"/>
                  </a:cubicBezTo>
                  <a:cubicBezTo>
                    <a:pt x="1639005" y="226512"/>
                    <a:pt x="1762974" y="368588"/>
                    <a:pt x="1893995" y="541132"/>
                  </a:cubicBezTo>
                  <a:cubicBezTo>
                    <a:pt x="2025016" y="713676"/>
                    <a:pt x="2164430" y="1075048"/>
                    <a:pt x="2293100" y="1171671"/>
                  </a:cubicBezTo>
                  <a:cubicBezTo>
                    <a:pt x="2421770" y="1268294"/>
                    <a:pt x="2529369" y="1336781"/>
                    <a:pt x="2666016" y="112087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reeform 132"/>
            <p:cNvSpPr/>
            <p:nvPr/>
          </p:nvSpPr>
          <p:spPr>
            <a:xfrm>
              <a:off x="4675173" y="5539637"/>
              <a:ext cx="1496628" cy="1426383"/>
            </a:xfrm>
            <a:custGeom>
              <a:avLst/>
              <a:gdLst>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604000"/>
                <a:gd name="connsiteY0" fmla="*/ 1651474 h 1893352"/>
                <a:gd name="connsiteX1" fmla="*/ 1054100 w 6604000"/>
                <a:gd name="connsiteY1" fmla="*/ 1194274 h 1893352"/>
                <a:gd name="connsiteX2" fmla="*/ 1727200 w 6604000"/>
                <a:gd name="connsiteY2" fmla="*/ 432274 h 1893352"/>
                <a:gd name="connsiteX3" fmla="*/ 2273300 w 6604000"/>
                <a:gd name="connsiteY3" fmla="*/ 25874 h 1893352"/>
                <a:gd name="connsiteX4" fmla="*/ 3365500 w 6604000"/>
                <a:gd name="connsiteY4" fmla="*/ 152874 h 1893352"/>
                <a:gd name="connsiteX5" fmla="*/ 3911600 w 6604000"/>
                <a:gd name="connsiteY5" fmla="*/ 1054574 h 1893352"/>
                <a:gd name="connsiteX6" fmla="*/ 4178300 w 6604000"/>
                <a:gd name="connsiteY6" fmla="*/ 1562574 h 1893352"/>
                <a:gd name="connsiteX7" fmla="*/ 4889500 w 6604000"/>
                <a:gd name="connsiteY7" fmla="*/ 1689574 h 1893352"/>
                <a:gd name="connsiteX8" fmla="*/ 5194300 w 6604000"/>
                <a:gd name="connsiteY8" fmla="*/ 1664174 h 1893352"/>
                <a:gd name="connsiteX9" fmla="*/ 5473700 w 6604000"/>
                <a:gd name="connsiteY9" fmla="*/ 1676874 h 1893352"/>
                <a:gd name="connsiteX10" fmla="*/ 5905500 w 6604000"/>
                <a:gd name="connsiteY10" fmla="*/ 1664174 h 1893352"/>
                <a:gd name="connsiteX11" fmla="*/ 5016500 w 6604000"/>
                <a:gd name="connsiteY11" fmla="*/ 1892774 h 1893352"/>
                <a:gd name="connsiteX12" fmla="*/ 6235700 w 6604000"/>
                <a:gd name="connsiteY12" fmla="*/ 1727674 h 1893352"/>
                <a:gd name="connsiteX13" fmla="*/ 6604000 w 6604000"/>
                <a:gd name="connsiteY13" fmla="*/ 1664174 h 1893352"/>
                <a:gd name="connsiteX0" fmla="*/ 0 w 6540500"/>
                <a:gd name="connsiteY0" fmla="*/ 1651474 h 1893255"/>
                <a:gd name="connsiteX1" fmla="*/ 1054100 w 6540500"/>
                <a:gd name="connsiteY1" fmla="*/ 1194274 h 1893255"/>
                <a:gd name="connsiteX2" fmla="*/ 1727200 w 6540500"/>
                <a:gd name="connsiteY2" fmla="*/ 432274 h 1893255"/>
                <a:gd name="connsiteX3" fmla="*/ 2273300 w 6540500"/>
                <a:gd name="connsiteY3" fmla="*/ 25874 h 1893255"/>
                <a:gd name="connsiteX4" fmla="*/ 3365500 w 6540500"/>
                <a:gd name="connsiteY4" fmla="*/ 152874 h 1893255"/>
                <a:gd name="connsiteX5" fmla="*/ 3911600 w 6540500"/>
                <a:gd name="connsiteY5" fmla="*/ 1054574 h 1893255"/>
                <a:gd name="connsiteX6" fmla="*/ 4178300 w 6540500"/>
                <a:gd name="connsiteY6" fmla="*/ 1562574 h 1893255"/>
                <a:gd name="connsiteX7" fmla="*/ 4889500 w 6540500"/>
                <a:gd name="connsiteY7" fmla="*/ 1689574 h 1893255"/>
                <a:gd name="connsiteX8" fmla="*/ 5194300 w 6540500"/>
                <a:gd name="connsiteY8" fmla="*/ 1664174 h 1893255"/>
                <a:gd name="connsiteX9" fmla="*/ 5473700 w 6540500"/>
                <a:gd name="connsiteY9" fmla="*/ 1676874 h 1893255"/>
                <a:gd name="connsiteX10" fmla="*/ 5905500 w 6540500"/>
                <a:gd name="connsiteY10" fmla="*/ 1664174 h 1893255"/>
                <a:gd name="connsiteX11" fmla="*/ 5016500 w 6540500"/>
                <a:gd name="connsiteY11" fmla="*/ 1892774 h 1893255"/>
                <a:gd name="connsiteX12" fmla="*/ 6235700 w 6540500"/>
                <a:gd name="connsiteY12" fmla="*/ 1727674 h 1893255"/>
                <a:gd name="connsiteX13" fmla="*/ 6540500 w 6540500"/>
                <a:gd name="connsiteY13" fmla="*/ 1841974 h 1893255"/>
                <a:gd name="connsiteX0" fmla="*/ 0 w 6540500"/>
                <a:gd name="connsiteY0" fmla="*/ 1651474 h 1893387"/>
                <a:gd name="connsiteX1" fmla="*/ 1054100 w 6540500"/>
                <a:gd name="connsiteY1" fmla="*/ 1194274 h 1893387"/>
                <a:gd name="connsiteX2" fmla="*/ 1727200 w 6540500"/>
                <a:gd name="connsiteY2" fmla="*/ 432274 h 1893387"/>
                <a:gd name="connsiteX3" fmla="*/ 2273300 w 6540500"/>
                <a:gd name="connsiteY3" fmla="*/ 25874 h 1893387"/>
                <a:gd name="connsiteX4" fmla="*/ 3365500 w 6540500"/>
                <a:gd name="connsiteY4" fmla="*/ 152874 h 1893387"/>
                <a:gd name="connsiteX5" fmla="*/ 3911600 w 6540500"/>
                <a:gd name="connsiteY5" fmla="*/ 1054574 h 1893387"/>
                <a:gd name="connsiteX6" fmla="*/ 4178300 w 6540500"/>
                <a:gd name="connsiteY6" fmla="*/ 1562574 h 1893387"/>
                <a:gd name="connsiteX7" fmla="*/ 4889500 w 6540500"/>
                <a:gd name="connsiteY7" fmla="*/ 1689574 h 1893387"/>
                <a:gd name="connsiteX8" fmla="*/ 5194300 w 6540500"/>
                <a:gd name="connsiteY8" fmla="*/ 1664174 h 1893387"/>
                <a:gd name="connsiteX9" fmla="*/ 5473700 w 6540500"/>
                <a:gd name="connsiteY9" fmla="*/ 1676874 h 1893387"/>
                <a:gd name="connsiteX10" fmla="*/ 5905500 w 6540500"/>
                <a:gd name="connsiteY10" fmla="*/ 1664174 h 1893387"/>
                <a:gd name="connsiteX11" fmla="*/ 5016500 w 6540500"/>
                <a:gd name="connsiteY11" fmla="*/ 1892774 h 1893387"/>
                <a:gd name="connsiteX12" fmla="*/ 6235700 w 6540500"/>
                <a:gd name="connsiteY12" fmla="*/ 1727674 h 1893387"/>
                <a:gd name="connsiteX13" fmla="*/ 6540500 w 6540500"/>
                <a:gd name="connsiteY13" fmla="*/ 1841974 h 1893387"/>
                <a:gd name="connsiteX0" fmla="*/ 0 w 6540500"/>
                <a:gd name="connsiteY0" fmla="*/ 1636081 h 1877994"/>
                <a:gd name="connsiteX1" fmla="*/ 1054100 w 6540500"/>
                <a:gd name="connsiteY1" fmla="*/ 1178881 h 1877994"/>
                <a:gd name="connsiteX2" fmla="*/ 1727200 w 6540500"/>
                <a:gd name="connsiteY2" fmla="*/ 416881 h 1877994"/>
                <a:gd name="connsiteX3" fmla="*/ 2273300 w 6540500"/>
                <a:gd name="connsiteY3" fmla="*/ 10481 h 1877994"/>
                <a:gd name="connsiteX4" fmla="*/ 3276600 w 6540500"/>
                <a:gd name="connsiteY4" fmla="*/ 200981 h 1877994"/>
                <a:gd name="connsiteX5" fmla="*/ 3911600 w 6540500"/>
                <a:gd name="connsiteY5" fmla="*/ 1039181 h 1877994"/>
                <a:gd name="connsiteX6" fmla="*/ 4178300 w 6540500"/>
                <a:gd name="connsiteY6" fmla="*/ 1547181 h 1877994"/>
                <a:gd name="connsiteX7" fmla="*/ 4889500 w 6540500"/>
                <a:gd name="connsiteY7" fmla="*/ 1674181 h 1877994"/>
                <a:gd name="connsiteX8" fmla="*/ 5194300 w 6540500"/>
                <a:gd name="connsiteY8" fmla="*/ 1648781 h 1877994"/>
                <a:gd name="connsiteX9" fmla="*/ 5473700 w 6540500"/>
                <a:gd name="connsiteY9" fmla="*/ 1661481 h 1877994"/>
                <a:gd name="connsiteX10" fmla="*/ 5905500 w 6540500"/>
                <a:gd name="connsiteY10" fmla="*/ 1648781 h 1877994"/>
                <a:gd name="connsiteX11" fmla="*/ 5016500 w 6540500"/>
                <a:gd name="connsiteY11" fmla="*/ 1877381 h 1877994"/>
                <a:gd name="connsiteX12" fmla="*/ 6235700 w 6540500"/>
                <a:gd name="connsiteY12" fmla="*/ 1712281 h 1877994"/>
                <a:gd name="connsiteX13" fmla="*/ 6540500 w 6540500"/>
                <a:gd name="connsiteY13" fmla="*/ 1826581 h 1877994"/>
                <a:gd name="connsiteX0" fmla="*/ 0 w 6540500"/>
                <a:gd name="connsiteY0" fmla="*/ 1580992 h 1822905"/>
                <a:gd name="connsiteX1" fmla="*/ 1054100 w 6540500"/>
                <a:gd name="connsiteY1" fmla="*/ 11237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0992 h 1822905"/>
                <a:gd name="connsiteX1" fmla="*/ 1231900 w 6540500"/>
                <a:gd name="connsiteY1" fmla="*/ 1225392 h 1822905"/>
                <a:gd name="connsiteX2" fmla="*/ 1727200 w 6540500"/>
                <a:gd name="connsiteY2" fmla="*/ 361792 h 1822905"/>
                <a:gd name="connsiteX3" fmla="*/ 2298700 w 6540500"/>
                <a:gd name="connsiteY3" fmla="*/ 18892 h 1822905"/>
                <a:gd name="connsiteX4" fmla="*/ 3276600 w 6540500"/>
                <a:gd name="connsiteY4" fmla="*/ 145892 h 1822905"/>
                <a:gd name="connsiteX5" fmla="*/ 3911600 w 6540500"/>
                <a:gd name="connsiteY5" fmla="*/ 984092 h 1822905"/>
                <a:gd name="connsiteX6" fmla="*/ 4178300 w 6540500"/>
                <a:gd name="connsiteY6" fmla="*/ 1492092 h 1822905"/>
                <a:gd name="connsiteX7" fmla="*/ 4889500 w 6540500"/>
                <a:gd name="connsiteY7" fmla="*/ 1619092 h 1822905"/>
                <a:gd name="connsiteX8" fmla="*/ 5194300 w 6540500"/>
                <a:gd name="connsiteY8" fmla="*/ 1593692 h 1822905"/>
                <a:gd name="connsiteX9" fmla="*/ 5473700 w 6540500"/>
                <a:gd name="connsiteY9" fmla="*/ 1606392 h 1822905"/>
                <a:gd name="connsiteX10" fmla="*/ 5905500 w 6540500"/>
                <a:gd name="connsiteY10" fmla="*/ 1593692 h 1822905"/>
                <a:gd name="connsiteX11" fmla="*/ 5016500 w 6540500"/>
                <a:gd name="connsiteY11" fmla="*/ 1822292 h 1822905"/>
                <a:gd name="connsiteX12" fmla="*/ 6235700 w 6540500"/>
                <a:gd name="connsiteY12" fmla="*/ 1657192 h 1822905"/>
                <a:gd name="connsiteX13" fmla="*/ 6540500 w 6540500"/>
                <a:gd name="connsiteY13" fmla="*/ 1771492 h 1822905"/>
                <a:gd name="connsiteX0" fmla="*/ 0 w 6540500"/>
                <a:gd name="connsiteY0" fmla="*/ 1584747 h 1826660"/>
                <a:gd name="connsiteX1" fmla="*/ 1231900 w 6540500"/>
                <a:gd name="connsiteY1" fmla="*/ 1229147 h 1826660"/>
                <a:gd name="connsiteX2" fmla="*/ 1752600 w 6540500"/>
                <a:gd name="connsiteY2" fmla="*/ 416347 h 1826660"/>
                <a:gd name="connsiteX3" fmla="*/ 2298700 w 6540500"/>
                <a:gd name="connsiteY3" fmla="*/ 22647 h 1826660"/>
                <a:gd name="connsiteX4" fmla="*/ 3276600 w 6540500"/>
                <a:gd name="connsiteY4" fmla="*/ 149647 h 1826660"/>
                <a:gd name="connsiteX5" fmla="*/ 3911600 w 6540500"/>
                <a:gd name="connsiteY5" fmla="*/ 987847 h 1826660"/>
                <a:gd name="connsiteX6" fmla="*/ 4178300 w 6540500"/>
                <a:gd name="connsiteY6" fmla="*/ 1495847 h 1826660"/>
                <a:gd name="connsiteX7" fmla="*/ 4889500 w 6540500"/>
                <a:gd name="connsiteY7" fmla="*/ 1622847 h 1826660"/>
                <a:gd name="connsiteX8" fmla="*/ 5194300 w 6540500"/>
                <a:gd name="connsiteY8" fmla="*/ 1597447 h 1826660"/>
                <a:gd name="connsiteX9" fmla="*/ 5473700 w 6540500"/>
                <a:gd name="connsiteY9" fmla="*/ 1610147 h 1826660"/>
                <a:gd name="connsiteX10" fmla="*/ 5905500 w 6540500"/>
                <a:gd name="connsiteY10" fmla="*/ 1597447 h 1826660"/>
                <a:gd name="connsiteX11" fmla="*/ 5016500 w 6540500"/>
                <a:gd name="connsiteY11" fmla="*/ 1826047 h 1826660"/>
                <a:gd name="connsiteX12" fmla="*/ 6235700 w 6540500"/>
                <a:gd name="connsiteY12" fmla="*/ 1660947 h 1826660"/>
                <a:gd name="connsiteX13" fmla="*/ 6540500 w 6540500"/>
                <a:gd name="connsiteY13" fmla="*/ 1775247 h 1826660"/>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717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5068 h 1806981"/>
                <a:gd name="connsiteX1" fmla="*/ 1231900 w 6540500"/>
                <a:gd name="connsiteY1" fmla="*/ 1209468 h 1806981"/>
                <a:gd name="connsiteX2" fmla="*/ 1752600 w 6540500"/>
                <a:gd name="connsiteY2" fmla="*/ 396668 h 1806981"/>
                <a:gd name="connsiteX3" fmla="*/ 2298700 w 6540500"/>
                <a:gd name="connsiteY3" fmla="*/ 2968 h 1806981"/>
                <a:gd name="connsiteX4" fmla="*/ 2844800 w 6540500"/>
                <a:gd name="connsiteY4" fmla="*/ 256968 h 1806981"/>
                <a:gd name="connsiteX5" fmla="*/ 3911600 w 6540500"/>
                <a:gd name="connsiteY5" fmla="*/ 968168 h 1806981"/>
                <a:gd name="connsiteX6" fmla="*/ 4178300 w 6540500"/>
                <a:gd name="connsiteY6" fmla="*/ 1476168 h 1806981"/>
                <a:gd name="connsiteX7" fmla="*/ 4889500 w 6540500"/>
                <a:gd name="connsiteY7" fmla="*/ 1603168 h 1806981"/>
                <a:gd name="connsiteX8" fmla="*/ 5194300 w 6540500"/>
                <a:gd name="connsiteY8" fmla="*/ 1577768 h 1806981"/>
                <a:gd name="connsiteX9" fmla="*/ 5473700 w 6540500"/>
                <a:gd name="connsiteY9" fmla="*/ 1590468 h 1806981"/>
                <a:gd name="connsiteX10" fmla="*/ 5905500 w 6540500"/>
                <a:gd name="connsiteY10" fmla="*/ 1577768 h 1806981"/>
                <a:gd name="connsiteX11" fmla="*/ 5016500 w 6540500"/>
                <a:gd name="connsiteY11" fmla="*/ 1806368 h 1806981"/>
                <a:gd name="connsiteX12" fmla="*/ 6235700 w 6540500"/>
                <a:gd name="connsiteY12" fmla="*/ 1641268 h 1806981"/>
                <a:gd name="connsiteX13" fmla="*/ 6540500 w 6540500"/>
                <a:gd name="connsiteY13" fmla="*/ 1755568 h 1806981"/>
                <a:gd name="connsiteX0" fmla="*/ 0 w 6540500"/>
                <a:gd name="connsiteY0" fmla="*/ 1569309 h 1811222"/>
                <a:gd name="connsiteX1" fmla="*/ 1231900 w 6540500"/>
                <a:gd name="connsiteY1" fmla="*/ 1213709 h 1811222"/>
                <a:gd name="connsiteX2" fmla="*/ 1752600 w 6540500"/>
                <a:gd name="connsiteY2" fmla="*/ 400909 h 1811222"/>
                <a:gd name="connsiteX3" fmla="*/ 2298700 w 6540500"/>
                <a:gd name="connsiteY3" fmla="*/ 7209 h 1811222"/>
                <a:gd name="connsiteX4" fmla="*/ 2882900 w 6540500"/>
                <a:gd name="connsiteY4" fmla="*/ 210409 h 1811222"/>
                <a:gd name="connsiteX5" fmla="*/ 3911600 w 6540500"/>
                <a:gd name="connsiteY5" fmla="*/ 972409 h 1811222"/>
                <a:gd name="connsiteX6" fmla="*/ 4178300 w 6540500"/>
                <a:gd name="connsiteY6" fmla="*/ 1480409 h 1811222"/>
                <a:gd name="connsiteX7" fmla="*/ 4889500 w 6540500"/>
                <a:gd name="connsiteY7" fmla="*/ 1607409 h 1811222"/>
                <a:gd name="connsiteX8" fmla="*/ 5194300 w 6540500"/>
                <a:gd name="connsiteY8" fmla="*/ 1582009 h 1811222"/>
                <a:gd name="connsiteX9" fmla="*/ 5473700 w 6540500"/>
                <a:gd name="connsiteY9" fmla="*/ 1594709 h 1811222"/>
                <a:gd name="connsiteX10" fmla="*/ 5905500 w 6540500"/>
                <a:gd name="connsiteY10" fmla="*/ 1582009 h 1811222"/>
                <a:gd name="connsiteX11" fmla="*/ 5016500 w 6540500"/>
                <a:gd name="connsiteY11" fmla="*/ 1810609 h 1811222"/>
                <a:gd name="connsiteX12" fmla="*/ 6235700 w 6540500"/>
                <a:gd name="connsiteY12" fmla="*/ 1645509 h 1811222"/>
                <a:gd name="connsiteX13" fmla="*/ 6540500 w 6540500"/>
                <a:gd name="connsiteY13" fmla="*/ 1759809 h 1811222"/>
                <a:gd name="connsiteX0" fmla="*/ 0 w 6540500"/>
                <a:gd name="connsiteY0" fmla="*/ 1566755 h 1808668"/>
                <a:gd name="connsiteX1" fmla="*/ 1231900 w 6540500"/>
                <a:gd name="connsiteY1" fmla="*/ 1211155 h 1808668"/>
                <a:gd name="connsiteX2" fmla="*/ 1752600 w 6540500"/>
                <a:gd name="connsiteY2" fmla="*/ 398355 h 1808668"/>
                <a:gd name="connsiteX3" fmla="*/ 2298700 w 6540500"/>
                <a:gd name="connsiteY3" fmla="*/ 4655 h 1808668"/>
                <a:gd name="connsiteX4" fmla="*/ 2882900 w 6540500"/>
                <a:gd name="connsiteY4" fmla="*/ 207855 h 1808668"/>
                <a:gd name="connsiteX5" fmla="*/ 3911600 w 6540500"/>
                <a:gd name="connsiteY5" fmla="*/ 969855 h 1808668"/>
                <a:gd name="connsiteX6" fmla="*/ 4178300 w 6540500"/>
                <a:gd name="connsiteY6" fmla="*/ 1477855 h 1808668"/>
                <a:gd name="connsiteX7" fmla="*/ 4889500 w 6540500"/>
                <a:gd name="connsiteY7" fmla="*/ 1604855 h 1808668"/>
                <a:gd name="connsiteX8" fmla="*/ 5194300 w 6540500"/>
                <a:gd name="connsiteY8" fmla="*/ 1579455 h 1808668"/>
                <a:gd name="connsiteX9" fmla="*/ 5473700 w 6540500"/>
                <a:gd name="connsiteY9" fmla="*/ 1592155 h 1808668"/>
                <a:gd name="connsiteX10" fmla="*/ 5905500 w 6540500"/>
                <a:gd name="connsiteY10" fmla="*/ 1579455 h 1808668"/>
                <a:gd name="connsiteX11" fmla="*/ 5016500 w 6540500"/>
                <a:gd name="connsiteY11" fmla="*/ 1808055 h 1808668"/>
                <a:gd name="connsiteX12" fmla="*/ 6235700 w 6540500"/>
                <a:gd name="connsiteY12" fmla="*/ 1642955 h 1808668"/>
                <a:gd name="connsiteX13" fmla="*/ 6540500 w 6540500"/>
                <a:gd name="connsiteY13" fmla="*/ 1757255 h 1808668"/>
                <a:gd name="connsiteX0" fmla="*/ 0 w 6540500"/>
                <a:gd name="connsiteY0" fmla="*/ 1571100 h 1813013"/>
                <a:gd name="connsiteX1" fmla="*/ 1231900 w 6540500"/>
                <a:gd name="connsiteY1" fmla="*/ 1215500 h 1813013"/>
                <a:gd name="connsiteX2" fmla="*/ 1752600 w 6540500"/>
                <a:gd name="connsiteY2" fmla="*/ 402700 h 1813013"/>
                <a:gd name="connsiteX3" fmla="*/ 2298700 w 6540500"/>
                <a:gd name="connsiteY3" fmla="*/ 9000 h 1813013"/>
                <a:gd name="connsiteX4" fmla="*/ 2882900 w 6540500"/>
                <a:gd name="connsiteY4" fmla="*/ 212200 h 1813013"/>
                <a:gd name="connsiteX5" fmla="*/ 3911600 w 6540500"/>
                <a:gd name="connsiteY5" fmla="*/ 974200 h 1813013"/>
                <a:gd name="connsiteX6" fmla="*/ 4178300 w 6540500"/>
                <a:gd name="connsiteY6" fmla="*/ 1482200 h 1813013"/>
                <a:gd name="connsiteX7" fmla="*/ 4889500 w 6540500"/>
                <a:gd name="connsiteY7" fmla="*/ 1609200 h 1813013"/>
                <a:gd name="connsiteX8" fmla="*/ 5194300 w 6540500"/>
                <a:gd name="connsiteY8" fmla="*/ 1583800 h 1813013"/>
                <a:gd name="connsiteX9" fmla="*/ 5473700 w 6540500"/>
                <a:gd name="connsiteY9" fmla="*/ 1596500 h 1813013"/>
                <a:gd name="connsiteX10" fmla="*/ 5905500 w 6540500"/>
                <a:gd name="connsiteY10" fmla="*/ 1583800 h 1813013"/>
                <a:gd name="connsiteX11" fmla="*/ 5016500 w 6540500"/>
                <a:gd name="connsiteY11" fmla="*/ 1812400 h 1813013"/>
                <a:gd name="connsiteX12" fmla="*/ 6235700 w 6540500"/>
                <a:gd name="connsiteY12" fmla="*/ 1647300 h 1813013"/>
                <a:gd name="connsiteX13" fmla="*/ 6540500 w 6540500"/>
                <a:gd name="connsiteY13" fmla="*/ 1761600 h 1813013"/>
                <a:gd name="connsiteX0" fmla="*/ 0 w 6540500"/>
                <a:gd name="connsiteY0" fmla="*/ 1582122 h 1824035"/>
                <a:gd name="connsiteX1" fmla="*/ 1231900 w 6540500"/>
                <a:gd name="connsiteY1" fmla="*/ 1226522 h 1824035"/>
                <a:gd name="connsiteX2" fmla="*/ 1752600 w 6540500"/>
                <a:gd name="connsiteY2" fmla="*/ 413722 h 1824035"/>
                <a:gd name="connsiteX3" fmla="*/ 2298700 w 6540500"/>
                <a:gd name="connsiteY3" fmla="*/ 20022 h 1824035"/>
                <a:gd name="connsiteX4" fmla="*/ 3022600 w 6540500"/>
                <a:gd name="connsiteY4" fmla="*/ 172422 h 1824035"/>
                <a:gd name="connsiteX5" fmla="*/ 3911600 w 6540500"/>
                <a:gd name="connsiteY5" fmla="*/ 985222 h 1824035"/>
                <a:gd name="connsiteX6" fmla="*/ 4178300 w 6540500"/>
                <a:gd name="connsiteY6" fmla="*/ 1493222 h 1824035"/>
                <a:gd name="connsiteX7" fmla="*/ 4889500 w 6540500"/>
                <a:gd name="connsiteY7" fmla="*/ 1620222 h 1824035"/>
                <a:gd name="connsiteX8" fmla="*/ 5194300 w 6540500"/>
                <a:gd name="connsiteY8" fmla="*/ 1594822 h 1824035"/>
                <a:gd name="connsiteX9" fmla="*/ 5473700 w 6540500"/>
                <a:gd name="connsiteY9" fmla="*/ 1607522 h 1824035"/>
                <a:gd name="connsiteX10" fmla="*/ 5905500 w 6540500"/>
                <a:gd name="connsiteY10" fmla="*/ 1594822 h 1824035"/>
                <a:gd name="connsiteX11" fmla="*/ 5016500 w 6540500"/>
                <a:gd name="connsiteY11" fmla="*/ 1823422 h 1824035"/>
                <a:gd name="connsiteX12" fmla="*/ 6235700 w 6540500"/>
                <a:gd name="connsiteY12" fmla="*/ 1658322 h 1824035"/>
                <a:gd name="connsiteX13" fmla="*/ 6540500 w 6540500"/>
                <a:gd name="connsiteY13" fmla="*/ 1772622 h 1824035"/>
                <a:gd name="connsiteX0" fmla="*/ 0 w 6540500"/>
                <a:gd name="connsiteY0" fmla="*/ 1613838 h 1855751"/>
                <a:gd name="connsiteX1" fmla="*/ 1231900 w 6540500"/>
                <a:gd name="connsiteY1" fmla="*/ 1258238 h 1855751"/>
                <a:gd name="connsiteX2" fmla="*/ 1752600 w 6540500"/>
                <a:gd name="connsiteY2" fmla="*/ 445438 h 1855751"/>
                <a:gd name="connsiteX3" fmla="*/ 2298700 w 6540500"/>
                <a:gd name="connsiteY3" fmla="*/ 51738 h 1855751"/>
                <a:gd name="connsiteX4" fmla="*/ 3035300 w 6540500"/>
                <a:gd name="connsiteY4" fmla="*/ 127938 h 1855751"/>
                <a:gd name="connsiteX5" fmla="*/ 3911600 w 6540500"/>
                <a:gd name="connsiteY5" fmla="*/ 1016938 h 1855751"/>
                <a:gd name="connsiteX6" fmla="*/ 4178300 w 6540500"/>
                <a:gd name="connsiteY6" fmla="*/ 1524938 h 1855751"/>
                <a:gd name="connsiteX7" fmla="*/ 4889500 w 6540500"/>
                <a:gd name="connsiteY7" fmla="*/ 1651938 h 1855751"/>
                <a:gd name="connsiteX8" fmla="*/ 5194300 w 6540500"/>
                <a:gd name="connsiteY8" fmla="*/ 1626538 h 1855751"/>
                <a:gd name="connsiteX9" fmla="*/ 5473700 w 6540500"/>
                <a:gd name="connsiteY9" fmla="*/ 1639238 h 1855751"/>
                <a:gd name="connsiteX10" fmla="*/ 5905500 w 6540500"/>
                <a:gd name="connsiteY10" fmla="*/ 1626538 h 1855751"/>
                <a:gd name="connsiteX11" fmla="*/ 5016500 w 6540500"/>
                <a:gd name="connsiteY11" fmla="*/ 1855138 h 1855751"/>
                <a:gd name="connsiteX12" fmla="*/ 6235700 w 6540500"/>
                <a:gd name="connsiteY12" fmla="*/ 1690038 h 1855751"/>
                <a:gd name="connsiteX13" fmla="*/ 6540500 w 6540500"/>
                <a:gd name="connsiteY13" fmla="*/ 1804338 h 1855751"/>
                <a:gd name="connsiteX0" fmla="*/ 0 w 6540500"/>
                <a:gd name="connsiteY0" fmla="*/ 1583471 h 1825384"/>
                <a:gd name="connsiteX1" fmla="*/ 1231900 w 6540500"/>
                <a:gd name="connsiteY1" fmla="*/ 1227871 h 1825384"/>
                <a:gd name="connsiteX2" fmla="*/ 1752600 w 6540500"/>
                <a:gd name="connsiteY2" fmla="*/ 415071 h 1825384"/>
                <a:gd name="connsiteX3" fmla="*/ 2298700 w 6540500"/>
                <a:gd name="connsiteY3" fmla="*/ 21371 h 1825384"/>
                <a:gd name="connsiteX4" fmla="*/ 3035300 w 6540500"/>
                <a:gd name="connsiteY4" fmla="*/ 97571 h 1825384"/>
                <a:gd name="connsiteX5" fmla="*/ 3594100 w 6540500"/>
                <a:gd name="connsiteY5" fmla="*/ 478571 h 1825384"/>
                <a:gd name="connsiteX6" fmla="*/ 4178300 w 6540500"/>
                <a:gd name="connsiteY6" fmla="*/ 1494571 h 1825384"/>
                <a:gd name="connsiteX7" fmla="*/ 4889500 w 6540500"/>
                <a:gd name="connsiteY7" fmla="*/ 1621571 h 1825384"/>
                <a:gd name="connsiteX8" fmla="*/ 5194300 w 6540500"/>
                <a:gd name="connsiteY8" fmla="*/ 1596171 h 1825384"/>
                <a:gd name="connsiteX9" fmla="*/ 5473700 w 6540500"/>
                <a:gd name="connsiteY9" fmla="*/ 1608871 h 1825384"/>
                <a:gd name="connsiteX10" fmla="*/ 5905500 w 6540500"/>
                <a:gd name="connsiteY10" fmla="*/ 1596171 h 1825384"/>
                <a:gd name="connsiteX11" fmla="*/ 5016500 w 6540500"/>
                <a:gd name="connsiteY11" fmla="*/ 1824771 h 1825384"/>
                <a:gd name="connsiteX12" fmla="*/ 6235700 w 6540500"/>
                <a:gd name="connsiteY12" fmla="*/ 1659671 h 1825384"/>
                <a:gd name="connsiteX13" fmla="*/ 6540500 w 6540500"/>
                <a:gd name="connsiteY13" fmla="*/ 1773971 h 1825384"/>
                <a:gd name="connsiteX0" fmla="*/ 0 w 6540500"/>
                <a:gd name="connsiteY0" fmla="*/ 1650095 h 1892008"/>
                <a:gd name="connsiteX1" fmla="*/ 1231900 w 6540500"/>
                <a:gd name="connsiteY1" fmla="*/ 1294495 h 1892008"/>
                <a:gd name="connsiteX2" fmla="*/ 1752600 w 6540500"/>
                <a:gd name="connsiteY2" fmla="*/ 481695 h 1892008"/>
                <a:gd name="connsiteX3" fmla="*/ 2298700 w 6540500"/>
                <a:gd name="connsiteY3" fmla="*/ 87995 h 1892008"/>
                <a:gd name="connsiteX4" fmla="*/ 2984500 w 6540500"/>
                <a:gd name="connsiteY4" fmla="*/ 37195 h 1892008"/>
                <a:gd name="connsiteX5" fmla="*/ 3594100 w 6540500"/>
                <a:gd name="connsiteY5" fmla="*/ 545195 h 1892008"/>
                <a:gd name="connsiteX6" fmla="*/ 4178300 w 6540500"/>
                <a:gd name="connsiteY6" fmla="*/ 1561195 h 1892008"/>
                <a:gd name="connsiteX7" fmla="*/ 4889500 w 6540500"/>
                <a:gd name="connsiteY7" fmla="*/ 1688195 h 1892008"/>
                <a:gd name="connsiteX8" fmla="*/ 5194300 w 6540500"/>
                <a:gd name="connsiteY8" fmla="*/ 1662795 h 1892008"/>
                <a:gd name="connsiteX9" fmla="*/ 5473700 w 6540500"/>
                <a:gd name="connsiteY9" fmla="*/ 1675495 h 1892008"/>
                <a:gd name="connsiteX10" fmla="*/ 5905500 w 6540500"/>
                <a:gd name="connsiteY10" fmla="*/ 1662795 h 1892008"/>
                <a:gd name="connsiteX11" fmla="*/ 5016500 w 6540500"/>
                <a:gd name="connsiteY11" fmla="*/ 1891395 h 1892008"/>
                <a:gd name="connsiteX12" fmla="*/ 6235700 w 6540500"/>
                <a:gd name="connsiteY12" fmla="*/ 1726295 h 1892008"/>
                <a:gd name="connsiteX13" fmla="*/ 6540500 w 6540500"/>
                <a:gd name="connsiteY13" fmla="*/ 1840595 h 1892008"/>
                <a:gd name="connsiteX0" fmla="*/ 0 w 5829300"/>
                <a:gd name="connsiteY0" fmla="*/ 1611995 h 1892008"/>
                <a:gd name="connsiteX1" fmla="*/ 520700 w 5829300"/>
                <a:gd name="connsiteY1" fmla="*/ 12944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67100 w 5829300"/>
                <a:gd name="connsiteY6" fmla="*/ 15611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276600 w 5829300"/>
                <a:gd name="connsiteY6" fmla="*/ 12436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178300 w 5829300"/>
                <a:gd name="connsiteY7" fmla="*/ 16881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1995 h 1892008"/>
                <a:gd name="connsiteX1" fmla="*/ 635000 w 5829300"/>
                <a:gd name="connsiteY1" fmla="*/ 1129395 h 1892008"/>
                <a:gd name="connsiteX2" fmla="*/ 1041400 w 5829300"/>
                <a:gd name="connsiteY2" fmla="*/ 481695 h 1892008"/>
                <a:gd name="connsiteX3" fmla="*/ 1587500 w 5829300"/>
                <a:gd name="connsiteY3" fmla="*/ 87995 h 1892008"/>
                <a:gd name="connsiteX4" fmla="*/ 2273300 w 5829300"/>
                <a:gd name="connsiteY4" fmla="*/ 37195 h 1892008"/>
                <a:gd name="connsiteX5" fmla="*/ 2882900 w 5829300"/>
                <a:gd name="connsiteY5" fmla="*/ 545195 h 1892008"/>
                <a:gd name="connsiteX6" fmla="*/ 3454400 w 5829300"/>
                <a:gd name="connsiteY6" fmla="*/ 1294495 h 1892008"/>
                <a:gd name="connsiteX7" fmla="*/ 4216400 w 5829300"/>
                <a:gd name="connsiteY7" fmla="*/ 1624695 h 1892008"/>
                <a:gd name="connsiteX8" fmla="*/ 4483100 w 5829300"/>
                <a:gd name="connsiteY8" fmla="*/ 1662795 h 1892008"/>
                <a:gd name="connsiteX9" fmla="*/ 4762500 w 5829300"/>
                <a:gd name="connsiteY9" fmla="*/ 1675495 h 1892008"/>
                <a:gd name="connsiteX10" fmla="*/ 5194300 w 5829300"/>
                <a:gd name="connsiteY10" fmla="*/ 1662795 h 1892008"/>
                <a:gd name="connsiteX11" fmla="*/ 4305300 w 5829300"/>
                <a:gd name="connsiteY11" fmla="*/ 1891395 h 1892008"/>
                <a:gd name="connsiteX12" fmla="*/ 5524500 w 5829300"/>
                <a:gd name="connsiteY12" fmla="*/ 1726295 h 1892008"/>
                <a:gd name="connsiteX13" fmla="*/ 5829300 w 5829300"/>
                <a:gd name="connsiteY13" fmla="*/ 1840595 h 1892008"/>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2164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114800 w 5829300"/>
                <a:gd name="connsiteY7" fmla="*/ 1626738 h 1894051"/>
                <a:gd name="connsiteX8" fmla="*/ 4483100 w 5829300"/>
                <a:gd name="connsiteY8" fmla="*/ 1664838 h 1894051"/>
                <a:gd name="connsiteX9" fmla="*/ 4762500 w 5829300"/>
                <a:gd name="connsiteY9" fmla="*/ 1677538 h 1894051"/>
                <a:gd name="connsiteX10" fmla="*/ 5194300 w 5829300"/>
                <a:gd name="connsiteY10" fmla="*/ 1664838 h 1894051"/>
                <a:gd name="connsiteX11" fmla="*/ 4305300 w 5829300"/>
                <a:gd name="connsiteY11" fmla="*/ 1893438 h 1894051"/>
                <a:gd name="connsiteX12" fmla="*/ 5524500 w 5829300"/>
                <a:gd name="connsiteY12" fmla="*/ 1728338 h 1894051"/>
                <a:gd name="connsiteX13" fmla="*/ 5829300 w 5829300"/>
                <a:gd name="connsiteY13" fmla="*/ 1842638 h 1894051"/>
                <a:gd name="connsiteX0" fmla="*/ 0 w 5829300"/>
                <a:gd name="connsiteY0" fmla="*/ 1614038 h 1894051"/>
                <a:gd name="connsiteX1" fmla="*/ 635000 w 5829300"/>
                <a:gd name="connsiteY1" fmla="*/ 1131438 h 1894051"/>
                <a:gd name="connsiteX2" fmla="*/ 1079500 w 5829300"/>
                <a:gd name="connsiteY2" fmla="*/ 534538 h 1894051"/>
                <a:gd name="connsiteX3" fmla="*/ 1587500 w 5829300"/>
                <a:gd name="connsiteY3" fmla="*/ 90038 h 1894051"/>
                <a:gd name="connsiteX4" fmla="*/ 2273300 w 5829300"/>
                <a:gd name="connsiteY4" fmla="*/ 39238 h 1894051"/>
                <a:gd name="connsiteX5" fmla="*/ 2882900 w 5829300"/>
                <a:gd name="connsiteY5" fmla="*/ 547238 h 1894051"/>
                <a:gd name="connsiteX6" fmla="*/ 3454400 w 5829300"/>
                <a:gd name="connsiteY6" fmla="*/ 1296538 h 1894051"/>
                <a:gd name="connsiteX7" fmla="*/ 4483100 w 5829300"/>
                <a:gd name="connsiteY7" fmla="*/ 1664838 h 1894051"/>
                <a:gd name="connsiteX8" fmla="*/ 4762500 w 5829300"/>
                <a:gd name="connsiteY8" fmla="*/ 1677538 h 1894051"/>
                <a:gd name="connsiteX9" fmla="*/ 5194300 w 5829300"/>
                <a:gd name="connsiteY9" fmla="*/ 1664838 h 1894051"/>
                <a:gd name="connsiteX10" fmla="*/ 4305300 w 5829300"/>
                <a:gd name="connsiteY10" fmla="*/ 1893438 h 1894051"/>
                <a:gd name="connsiteX11" fmla="*/ 5524500 w 5829300"/>
                <a:gd name="connsiteY11" fmla="*/ 1728338 h 1894051"/>
                <a:gd name="connsiteX12" fmla="*/ 5829300 w 5829300"/>
                <a:gd name="connsiteY12" fmla="*/ 1842638 h 1894051"/>
                <a:gd name="connsiteX0" fmla="*/ 0 w 5524500"/>
                <a:gd name="connsiteY0" fmla="*/ 1614038 h 1894051"/>
                <a:gd name="connsiteX1" fmla="*/ 635000 w 5524500"/>
                <a:gd name="connsiteY1" fmla="*/ 1131438 h 1894051"/>
                <a:gd name="connsiteX2" fmla="*/ 1079500 w 5524500"/>
                <a:gd name="connsiteY2" fmla="*/ 534538 h 1894051"/>
                <a:gd name="connsiteX3" fmla="*/ 1587500 w 5524500"/>
                <a:gd name="connsiteY3" fmla="*/ 90038 h 1894051"/>
                <a:gd name="connsiteX4" fmla="*/ 2273300 w 5524500"/>
                <a:gd name="connsiteY4" fmla="*/ 39238 h 1894051"/>
                <a:gd name="connsiteX5" fmla="*/ 2882900 w 5524500"/>
                <a:gd name="connsiteY5" fmla="*/ 547238 h 1894051"/>
                <a:gd name="connsiteX6" fmla="*/ 3454400 w 5524500"/>
                <a:gd name="connsiteY6" fmla="*/ 1296538 h 1894051"/>
                <a:gd name="connsiteX7" fmla="*/ 4483100 w 5524500"/>
                <a:gd name="connsiteY7" fmla="*/ 1664838 h 1894051"/>
                <a:gd name="connsiteX8" fmla="*/ 4762500 w 5524500"/>
                <a:gd name="connsiteY8" fmla="*/ 1677538 h 1894051"/>
                <a:gd name="connsiteX9" fmla="*/ 5194300 w 5524500"/>
                <a:gd name="connsiteY9" fmla="*/ 1664838 h 1894051"/>
                <a:gd name="connsiteX10" fmla="*/ 4305300 w 5524500"/>
                <a:gd name="connsiteY10" fmla="*/ 1893438 h 1894051"/>
                <a:gd name="connsiteX11" fmla="*/ 5524500 w 5524500"/>
                <a:gd name="connsiteY11" fmla="*/ 1728338 h 1894051"/>
                <a:gd name="connsiteX0" fmla="*/ 0 w 5204100"/>
                <a:gd name="connsiteY0" fmla="*/ 1614038 h 1893438"/>
                <a:gd name="connsiteX1" fmla="*/ 635000 w 5204100"/>
                <a:gd name="connsiteY1" fmla="*/ 1131438 h 1893438"/>
                <a:gd name="connsiteX2" fmla="*/ 1079500 w 5204100"/>
                <a:gd name="connsiteY2" fmla="*/ 534538 h 1893438"/>
                <a:gd name="connsiteX3" fmla="*/ 1587500 w 5204100"/>
                <a:gd name="connsiteY3" fmla="*/ 90038 h 1893438"/>
                <a:gd name="connsiteX4" fmla="*/ 2273300 w 5204100"/>
                <a:gd name="connsiteY4" fmla="*/ 39238 h 1893438"/>
                <a:gd name="connsiteX5" fmla="*/ 2882900 w 5204100"/>
                <a:gd name="connsiteY5" fmla="*/ 547238 h 1893438"/>
                <a:gd name="connsiteX6" fmla="*/ 3454400 w 5204100"/>
                <a:gd name="connsiteY6" fmla="*/ 1296538 h 1893438"/>
                <a:gd name="connsiteX7" fmla="*/ 4483100 w 5204100"/>
                <a:gd name="connsiteY7" fmla="*/ 1664838 h 1893438"/>
                <a:gd name="connsiteX8" fmla="*/ 4762500 w 5204100"/>
                <a:gd name="connsiteY8" fmla="*/ 1677538 h 1893438"/>
                <a:gd name="connsiteX9" fmla="*/ 5194300 w 5204100"/>
                <a:gd name="connsiteY9" fmla="*/ 1664838 h 1893438"/>
                <a:gd name="connsiteX10" fmla="*/ 4305300 w 5204100"/>
                <a:gd name="connsiteY10" fmla="*/ 1893438 h 1893438"/>
                <a:gd name="connsiteX0" fmla="*/ 0 w 5204100"/>
                <a:gd name="connsiteY0" fmla="*/ 1614038 h 1696775"/>
                <a:gd name="connsiteX1" fmla="*/ 635000 w 5204100"/>
                <a:gd name="connsiteY1" fmla="*/ 1131438 h 1696775"/>
                <a:gd name="connsiteX2" fmla="*/ 1079500 w 5204100"/>
                <a:gd name="connsiteY2" fmla="*/ 534538 h 1696775"/>
                <a:gd name="connsiteX3" fmla="*/ 1587500 w 5204100"/>
                <a:gd name="connsiteY3" fmla="*/ 90038 h 1696775"/>
                <a:gd name="connsiteX4" fmla="*/ 2273300 w 5204100"/>
                <a:gd name="connsiteY4" fmla="*/ 39238 h 1696775"/>
                <a:gd name="connsiteX5" fmla="*/ 2882900 w 5204100"/>
                <a:gd name="connsiteY5" fmla="*/ 547238 h 1696775"/>
                <a:gd name="connsiteX6" fmla="*/ 3454400 w 5204100"/>
                <a:gd name="connsiteY6" fmla="*/ 1296538 h 1696775"/>
                <a:gd name="connsiteX7" fmla="*/ 4483100 w 5204100"/>
                <a:gd name="connsiteY7" fmla="*/ 1664838 h 1696775"/>
                <a:gd name="connsiteX8" fmla="*/ 4762500 w 5204100"/>
                <a:gd name="connsiteY8" fmla="*/ 1677538 h 1696775"/>
                <a:gd name="connsiteX9" fmla="*/ 5194300 w 5204100"/>
                <a:gd name="connsiteY9" fmla="*/ 1664838 h 1696775"/>
                <a:gd name="connsiteX0" fmla="*/ 0 w 4762500"/>
                <a:gd name="connsiteY0" fmla="*/ 1614038 h 1696775"/>
                <a:gd name="connsiteX1" fmla="*/ 635000 w 4762500"/>
                <a:gd name="connsiteY1" fmla="*/ 1131438 h 1696775"/>
                <a:gd name="connsiteX2" fmla="*/ 1079500 w 4762500"/>
                <a:gd name="connsiteY2" fmla="*/ 534538 h 1696775"/>
                <a:gd name="connsiteX3" fmla="*/ 1587500 w 4762500"/>
                <a:gd name="connsiteY3" fmla="*/ 90038 h 1696775"/>
                <a:gd name="connsiteX4" fmla="*/ 2273300 w 4762500"/>
                <a:gd name="connsiteY4" fmla="*/ 39238 h 1696775"/>
                <a:gd name="connsiteX5" fmla="*/ 2882900 w 4762500"/>
                <a:gd name="connsiteY5" fmla="*/ 547238 h 1696775"/>
                <a:gd name="connsiteX6" fmla="*/ 3454400 w 4762500"/>
                <a:gd name="connsiteY6" fmla="*/ 1296538 h 1696775"/>
                <a:gd name="connsiteX7" fmla="*/ 4483100 w 4762500"/>
                <a:gd name="connsiteY7" fmla="*/ 1664838 h 1696775"/>
                <a:gd name="connsiteX8" fmla="*/ 4762500 w 4762500"/>
                <a:gd name="connsiteY8" fmla="*/ 1677538 h 1696775"/>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454400 w 4762500"/>
                <a:gd name="connsiteY6" fmla="*/ 12965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4051300 w 4762500"/>
                <a:gd name="connsiteY7" fmla="*/ 1588638 h 1677538"/>
                <a:gd name="connsiteX8" fmla="*/ 4762500 w 4762500"/>
                <a:gd name="connsiteY8" fmla="*/ 1677538 h 1677538"/>
                <a:gd name="connsiteX0" fmla="*/ 0 w 4762500"/>
                <a:gd name="connsiteY0" fmla="*/ 1614038 h 1677538"/>
                <a:gd name="connsiteX1" fmla="*/ 635000 w 4762500"/>
                <a:gd name="connsiteY1" fmla="*/ 1131438 h 1677538"/>
                <a:gd name="connsiteX2" fmla="*/ 1079500 w 4762500"/>
                <a:gd name="connsiteY2" fmla="*/ 534538 h 1677538"/>
                <a:gd name="connsiteX3" fmla="*/ 1587500 w 4762500"/>
                <a:gd name="connsiteY3" fmla="*/ 90038 h 1677538"/>
                <a:gd name="connsiteX4" fmla="*/ 2273300 w 4762500"/>
                <a:gd name="connsiteY4" fmla="*/ 39238 h 1677538"/>
                <a:gd name="connsiteX5" fmla="*/ 2882900 w 4762500"/>
                <a:gd name="connsiteY5" fmla="*/ 547238 h 1677538"/>
                <a:gd name="connsiteX6" fmla="*/ 3340100 w 4762500"/>
                <a:gd name="connsiteY6" fmla="*/ 1207638 h 1677538"/>
                <a:gd name="connsiteX7" fmla="*/ 3797300 w 4762500"/>
                <a:gd name="connsiteY7" fmla="*/ 1474338 h 1677538"/>
                <a:gd name="connsiteX8" fmla="*/ 4762500 w 4762500"/>
                <a:gd name="connsiteY8" fmla="*/ 1677538 h 1677538"/>
                <a:gd name="connsiteX0" fmla="*/ 0 w 4597400"/>
                <a:gd name="connsiteY0" fmla="*/ 1614038 h 1614038"/>
                <a:gd name="connsiteX1" fmla="*/ 635000 w 4597400"/>
                <a:gd name="connsiteY1" fmla="*/ 1131438 h 1614038"/>
                <a:gd name="connsiteX2" fmla="*/ 1079500 w 4597400"/>
                <a:gd name="connsiteY2" fmla="*/ 534538 h 1614038"/>
                <a:gd name="connsiteX3" fmla="*/ 1587500 w 4597400"/>
                <a:gd name="connsiteY3" fmla="*/ 90038 h 1614038"/>
                <a:gd name="connsiteX4" fmla="*/ 2273300 w 4597400"/>
                <a:gd name="connsiteY4" fmla="*/ 39238 h 1614038"/>
                <a:gd name="connsiteX5" fmla="*/ 2882900 w 4597400"/>
                <a:gd name="connsiteY5" fmla="*/ 547238 h 1614038"/>
                <a:gd name="connsiteX6" fmla="*/ 3340100 w 4597400"/>
                <a:gd name="connsiteY6" fmla="*/ 1207638 h 1614038"/>
                <a:gd name="connsiteX7" fmla="*/ 3797300 w 4597400"/>
                <a:gd name="connsiteY7" fmla="*/ 1474338 h 1614038"/>
                <a:gd name="connsiteX8" fmla="*/ 4597400 w 4597400"/>
                <a:gd name="connsiteY8" fmla="*/ 1575938 h 1614038"/>
                <a:gd name="connsiteX0" fmla="*/ 0 w 4597400"/>
                <a:gd name="connsiteY0" fmla="*/ 1604798 h 1604798"/>
                <a:gd name="connsiteX1" fmla="*/ 635000 w 4597400"/>
                <a:gd name="connsiteY1" fmla="*/ 1122198 h 1604798"/>
                <a:gd name="connsiteX2" fmla="*/ 1079500 w 4597400"/>
                <a:gd name="connsiteY2" fmla="*/ 525298 h 1604798"/>
                <a:gd name="connsiteX3" fmla="*/ 1587500 w 4597400"/>
                <a:gd name="connsiteY3" fmla="*/ 80798 h 1604798"/>
                <a:gd name="connsiteX4" fmla="*/ 2414517 w 4597400"/>
                <a:gd name="connsiteY4" fmla="*/ 42698 h 1604798"/>
                <a:gd name="connsiteX5" fmla="*/ 2882900 w 4597400"/>
                <a:gd name="connsiteY5" fmla="*/ 537998 h 1604798"/>
                <a:gd name="connsiteX6" fmla="*/ 3340100 w 4597400"/>
                <a:gd name="connsiteY6" fmla="*/ 1198398 h 1604798"/>
                <a:gd name="connsiteX7" fmla="*/ 3797300 w 4597400"/>
                <a:gd name="connsiteY7" fmla="*/ 1465098 h 1604798"/>
                <a:gd name="connsiteX8" fmla="*/ 4597400 w 4597400"/>
                <a:gd name="connsiteY8" fmla="*/ 1566698 h 1604798"/>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40100 w 4597400"/>
                <a:gd name="connsiteY6" fmla="*/ 1200241 h 1606641"/>
                <a:gd name="connsiteX7" fmla="*/ 3797300 w 4597400"/>
                <a:gd name="connsiteY7" fmla="*/ 1466941 h 1606641"/>
                <a:gd name="connsiteX8" fmla="*/ 4597400 w 4597400"/>
                <a:gd name="connsiteY8" fmla="*/ 1568541 h 1606641"/>
                <a:gd name="connsiteX0" fmla="*/ 0 w 4597400"/>
                <a:gd name="connsiteY0" fmla="*/ 1606641 h 1606641"/>
                <a:gd name="connsiteX1" fmla="*/ 635000 w 4597400"/>
                <a:gd name="connsiteY1" fmla="*/ 1124041 h 1606641"/>
                <a:gd name="connsiteX2" fmla="*/ 1079500 w 4597400"/>
                <a:gd name="connsiteY2" fmla="*/ 527141 h 1606641"/>
                <a:gd name="connsiteX3" fmla="*/ 1587500 w 4597400"/>
                <a:gd name="connsiteY3" fmla="*/ 82641 h 1606641"/>
                <a:gd name="connsiteX4" fmla="*/ 2414517 w 4597400"/>
                <a:gd name="connsiteY4" fmla="*/ 44541 h 1606641"/>
                <a:gd name="connsiteX5" fmla="*/ 2961354 w 4597400"/>
                <a:gd name="connsiteY5" fmla="*/ 565241 h 1606641"/>
                <a:gd name="connsiteX6" fmla="*/ 3371481 w 4597400"/>
                <a:gd name="connsiteY6" fmla="*/ 1200241 h 1606641"/>
                <a:gd name="connsiteX7" fmla="*/ 3797300 w 4597400"/>
                <a:gd name="connsiteY7" fmla="*/ 1466941 h 1606641"/>
                <a:gd name="connsiteX8" fmla="*/ 4597400 w 4597400"/>
                <a:gd name="connsiteY8" fmla="*/ 1568541 h 1606641"/>
                <a:gd name="connsiteX0" fmla="*/ 0 w 4613091"/>
                <a:gd name="connsiteY0" fmla="*/ 1606641 h 1606641"/>
                <a:gd name="connsiteX1" fmla="*/ 635000 w 4613091"/>
                <a:gd name="connsiteY1" fmla="*/ 1124041 h 1606641"/>
                <a:gd name="connsiteX2" fmla="*/ 1079500 w 4613091"/>
                <a:gd name="connsiteY2" fmla="*/ 527141 h 1606641"/>
                <a:gd name="connsiteX3" fmla="*/ 1587500 w 4613091"/>
                <a:gd name="connsiteY3" fmla="*/ 82641 h 1606641"/>
                <a:gd name="connsiteX4" fmla="*/ 2414517 w 4613091"/>
                <a:gd name="connsiteY4" fmla="*/ 44541 h 1606641"/>
                <a:gd name="connsiteX5" fmla="*/ 2961354 w 4613091"/>
                <a:gd name="connsiteY5" fmla="*/ 565241 h 1606641"/>
                <a:gd name="connsiteX6" fmla="*/ 3371481 w 4613091"/>
                <a:gd name="connsiteY6" fmla="*/ 1200241 h 1606641"/>
                <a:gd name="connsiteX7" fmla="*/ 3797300 w 4613091"/>
                <a:gd name="connsiteY7" fmla="*/ 1466941 h 1606641"/>
                <a:gd name="connsiteX8" fmla="*/ 4613091 w 4613091"/>
                <a:gd name="connsiteY8" fmla="*/ 1581241 h 1606641"/>
                <a:gd name="connsiteX0" fmla="*/ 0 w 4613091"/>
                <a:gd name="connsiteY0" fmla="*/ 1586028 h 1586028"/>
                <a:gd name="connsiteX1" fmla="*/ 635000 w 4613091"/>
                <a:gd name="connsiteY1" fmla="*/ 1103428 h 1586028"/>
                <a:gd name="connsiteX2" fmla="*/ 1079500 w 4613091"/>
                <a:gd name="connsiteY2" fmla="*/ 506528 h 1586028"/>
                <a:gd name="connsiteX3" fmla="*/ 1587500 w 4613091"/>
                <a:gd name="connsiteY3" fmla="*/ 62028 h 1586028"/>
                <a:gd name="connsiteX4" fmla="*/ 2508202 w 4613091"/>
                <a:gd name="connsiteY4" fmla="*/ 55151 h 1586028"/>
                <a:gd name="connsiteX5" fmla="*/ 2961354 w 4613091"/>
                <a:gd name="connsiteY5" fmla="*/ 544628 h 1586028"/>
                <a:gd name="connsiteX6" fmla="*/ 3371481 w 4613091"/>
                <a:gd name="connsiteY6" fmla="*/ 1179628 h 1586028"/>
                <a:gd name="connsiteX7" fmla="*/ 3797300 w 4613091"/>
                <a:gd name="connsiteY7" fmla="*/ 1446328 h 1586028"/>
                <a:gd name="connsiteX8" fmla="*/ 4613091 w 4613091"/>
                <a:gd name="connsiteY8" fmla="*/ 1560628 h 1586028"/>
                <a:gd name="connsiteX0" fmla="*/ 0 w 4613091"/>
                <a:gd name="connsiteY0" fmla="*/ 1577383 h 1577383"/>
                <a:gd name="connsiteX1" fmla="*/ 635000 w 4613091"/>
                <a:gd name="connsiteY1" fmla="*/ 1094783 h 1577383"/>
                <a:gd name="connsiteX2" fmla="*/ 1079500 w 4613091"/>
                <a:gd name="connsiteY2" fmla="*/ 497883 h 1577383"/>
                <a:gd name="connsiteX3" fmla="*/ 1642609 w 4613091"/>
                <a:gd name="connsiteY3" fmla="*/ 71225 h 1577383"/>
                <a:gd name="connsiteX4" fmla="*/ 2508202 w 4613091"/>
                <a:gd name="connsiteY4" fmla="*/ 46506 h 1577383"/>
                <a:gd name="connsiteX5" fmla="*/ 2961354 w 4613091"/>
                <a:gd name="connsiteY5" fmla="*/ 535983 h 1577383"/>
                <a:gd name="connsiteX6" fmla="*/ 3371481 w 4613091"/>
                <a:gd name="connsiteY6" fmla="*/ 1170983 h 1577383"/>
                <a:gd name="connsiteX7" fmla="*/ 3797300 w 4613091"/>
                <a:gd name="connsiteY7" fmla="*/ 1437683 h 1577383"/>
                <a:gd name="connsiteX8" fmla="*/ 4613091 w 4613091"/>
                <a:gd name="connsiteY8" fmla="*/ 1551983 h 1577383"/>
                <a:gd name="connsiteX0" fmla="*/ 0 w 4613091"/>
                <a:gd name="connsiteY0" fmla="*/ 1571523 h 1571523"/>
                <a:gd name="connsiteX1" fmla="*/ 635000 w 4613091"/>
                <a:gd name="connsiteY1" fmla="*/ 1088923 h 1571523"/>
                <a:gd name="connsiteX2" fmla="*/ 1079500 w 4613091"/>
                <a:gd name="connsiteY2" fmla="*/ 492023 h 1571523"/>
                <a:gd name="connsiteX3" fmla="*/ 1642609 w 4613091"/>
                <a:gd name="connsiteY3" fmla="*/ 65365 h 1571523"/>
                <a:gd name="connsiteX4" fmla="*/ 2469625 w 4613091"/>
                <a:gd name="connsiteY4" fmla="*/ 49567 h 1571523"/>
                <a:gd name="connsiteX5" fmla="*/ 2961354 w 4613091"/>
                <a:gd name="connsiteY5" fmla="*/ 530123 h 1571523"/>
                <a:gd name="connsiteX6" fmla="*/ 3371481 w 4613091"/>
                <a:gd name="connsiteY6" fmla="*/ 1165123 h 1571523"/>
                <a:gd name="connsiteX7" fmla="*/ 3797300 w 4613091"/>
                <a:gd name="connsiteY7" fmla="*/ 1431823 h 1571523"/>
                <a:gd name="connsiteX8" fmla="*/ 4613091 w 4613091"/>
                <a:gd name="connsiteY8" fmla="*/ 1546123 h 1571523"/>
                <a:gd name="connsiteX0" fmla="*/ 0 w 4613091"/>
                <a:gd name="connsiteY0" fmla="*/ 1577094 h 1577094"/>
                <a:gd name="connsiteX1" fmla="*/ 635000 w 4613091"/>
                <a:gd name="connsiteY1" fmla="*/ 1094494 h 1577094"/>
                <a:gd name="connsiteX2" fmla="*/ 1079500 w 4613091"/>
                <a:gd name="connsiteY2" fmla="*/ 497594 h 1577094"/>
                <a:gd name="connsiteX3" fmla="*/ 1642609 w 4613091"/>
                <a:gd name="connsiteY3" fmla="*/ 70936 h 1577094"/>
                <a:gd name="connsiteX4" fmla="*/ 2469625 w 4613091"/>
                <a:gd name="connsiteY4" fmla="*/ 55138 h 1577094"/>
                <a:gd name="connsiteX5" fmla="*/ 2961354 w 4613091"/>
                <a:gd name="connsiteY5" fmla="*/ 535694 h 1577094"/>
                <a:gd name="connsiteX6" fmla="*/ 3371481 w 4613091"/>
                <a:gd name="connsiteY6" fmla="*/ 1170694 h 1577094"/>
                <a:gd name="connsiteX7" fmla="*/ 3797300 w 4613091"/>
                <a:gd name="connsiteY7" fmla="*/ 1437394 h 1577094"/>
                <a:gd name="connsiteX8" fmla="*/ 4613091 w 4613091"/>
                <a:gd name="connsiteY8" fmla="*/ 1551694 h 1577094"/>
                <a:gd name="connsiteX0" fmla="*/ 0 w 4613091"/>
                <a:gd name="connsiteY0" fmla="*/ 1560722 h 1560722"/>
                <a:gd name="connsiteX1" fmla="*/ 635000 w 4613091"/>
                <a:gd name="connsiteY1" fmla="*/ 1078122 h 1560722"/>
                <a:gd name="connsiteX2" fmla="*/ 1079500 w 4613091"/>
                <a:gd name="connsiteY2" fmla="*/ 481222 h 1560722"/>
                <a:gd name="connsiteX3" fmla="*/ 1642609 w 4613091"/>
                <a:gd name="connsiteY3" fmla="*/ 54564 h 1560722"/>
                <a:gd name="connsiteX4" fmla="*/ 2469625 w 4613091"/>
                <a:gd name="connsiteY4" fmla="*/ 65529 h 1560722"/>
                <a:gd name="connsiteX5" fmla="*/ 2961354 w 4613091"/>
                <a:gd name="connsiteY5" fmla="*/ 519322 h 1560722"/>
                <a:gd name="connsiteX6" fmla="*/ 3371481 w 4613091"/>
                <a:gd name="connsiteY6" fmla="*/ 1154322 h 1560722"/>
                <a:gd name="connsiteX7" fmla="*/ 3797300 w 4613091"/>
                <a:gd name="connsiteY7" fmla="*/ 1421022 h 1560722"/>
                <a:gd name="connsiteX8" fmla="*/ 4613091 w 4613091"/>
                <a:gd name="connsiteY8" fmla="*/ 1535322 h 1560722"/>
                <a:gd name="connsiteX0" fmla="*/ 0 w 4613091"/>
                <a:gd name="connsiteY0" fmla="*/ 1547141 h 1547141"/>
                <a:gd name="connsiteX1" fmla="*/ 635000 w 4613091"/>
                <a:gd name="connsiteY1" fmla="*/ 1064541 h 1547141"/>
                <a:gd name="connsiteX2" fmla="*/ 1079500 w 4613091"/>
                <a:gd name="connsiteY2" fmla="*/ 467641 h 1547141"/>
                <a:gd name="connsiteX3" fmla="*/ 1642609 w 4613091"/>
                <a:gd name="connsiteY3" fmla="*/ 40983 h 1547141"/>
                <a:gd name="connsiteX4" fmla="*/ 2524734 w 4613091"/>
                <a:gd name="connsiteY4" fmla="*/ 78711 h 1547141"/>
                <a:gd name="connsiteX5" fmla="*/ 2961354 w 4613091"/>
                <a:gd name="connsiteY5" fmla="*/ 505741 h 1547141"/>
                <a:gd name="connsiteX6" fmla="*/ 3371481 w 4613091"/>
                <a:gd name="connsiteY6" fmla="*/ 1140741 h 1547141"/>
                <a:gd name="connsiteX7" fmla="*/ 3797300 w 4613091"/>
                <a:gd name="connsiteY7" fmla="*/ 1407441 h 1547141"/>
                <a:gd name="connsiteX8" fmla="*/ 4613091 w 4613091"/>
                <a:gd name="connsiteY8" fmla="*/ 1521741 h 1547141"/>
                <a:gd name="connsiteX0" fmla="*/ 0 w 4613091"/>
                <a:gd name="connsiteY0" fmla="*/ 1525725 h 1525725"/>
                <a:gd name="connsiteX1" fmla="*/ 635000 w 4613091"/>
                <a:gd name="connsiteY1" fmla="*/ 1043125 h 1525725"/>
                <a:gd name="connsiteX2" fmla="*/ 1079500 w 4613091"/>
                <a:gd name="connsiteY2" fmla="*/ 446225 h 1525725"/>
                <a:gd name="connsiteX3" fmla="*/ 1642609 w 4613091"/>
                <a:gd name="connsiteY3" fmla="*/ 46329 h 1525725"/>
                <a:gd name="connsiteX4" fmla="*/ 2524734 w 4613091"/>
                <a:gd name="connsiteY4" fmla="*/ 57295 h 1525725"/>
                <a:gd name="connsiteX5" fmla="*/ 2961354 w 4613091"/>
                <a:gd name="connsiteY5" fmla="*/ 484325 h 1525725"/>
                <a:gd name="connsiteX6" fmla="*/ 3371481 w 4613091"/>
                <a:gd name="connsiteY6" fmla="*/ 1119325 h 1525725"/>
                <a:gd name="connsiteX7" fmla="*/ 3797300 w 4613091"/>
                <a:gd name="connsiteY7" fmla="*/ 1386025 h 1525725"/>
                <a:gd name="connsiteX8" fmla="*/ 4613091 w 4613091"/>
                <a:gd name="connsiteY8" fmla="*/ 1500325 h 1525725"/>
                <a:gd name="connsiteX0" fmla="*/ 0 w 4613091"/>
                <a:gd name="connsiteY0" fmla="*/ 1521200 h 1521200"/>
                <a:gd name="connsiteX1" fmla="*/ 635000 w 4613091"/>
                <a:gd name="connsiteY1" fmla="*/ 1038600 h 1521200"/>
                <a:gd name="connsiteX2" fmla="*/ 1079500 w 4613091"/>
                <a:gd name="connsiteY2" fmla="*/ 441700 h 1521200"/>
                <a:gd name="connsiteX3" fmla="*/ 1642609 w 4613091"/>
                <a:gd name="connsiteY3" fmla="*/ 41804 h 1521200"/>
                <a:gd name="connsiteX4" fmla="*/ 2579843 w 4613091"/>
                <a:gd name="connsiteY4" fmla="*/ 61691 h 1521200"/>
                <a:gd name="connsiteX5" fmla="*/ 2961354 w 4613091"/>
                <a:gd name="connsiteY5" fmla="*/ 479800 h 1521200"/>
                <a:gd name="connsiteX6" fmla="*/ 3371481 w 4613091"/>
                <a:gd name="connsiteY6" fmla="*/ 1114800 h 1521200"/>
                <a:gd name="connsiteX7" fmla="*/ 3797300 w 4613091"/>
                <a:gd name="connsiteY7" fmla="*/ 1381500 h 1521200"/>
                <a:gd name="connsiteX8" fmla="*/ 4613091 w 4613091"/>
                <a:gd name="connsiteY8" fmla="*/ 1495800 h 1521200"/>
                <a:gd name="connsiteX0" fmla="*/ 0 w 4613091"/>
                <a:gd name="connsiteY0" fmla="*/ 1523272 h 1523272"/>
                <a:gd name="connsiteX1" fmla="*/ 635000 w 4613091"/>
                <a:gd name="connsiteY1" fmla="*/ 1040672 h 1523272"/>
                <a:gd name="connsiteX2" fmla="*/ 1079500 w 4613091"/>
                <a:gd name="connsiteY2" fmla="*/ 443772 h 1523272"/>
                <a:gd name="connsiteX3" fmla="*/ 1642609 w 4613091"/>
                <a:gd name="connsiteY3" fmla="*/ 43876 h 1523272"/>
                <a:gd name="connsiteX4" fmla="*/ 2169156 w 4613091"/>
                <a:gd name="connsiteY4" fmla="*/ 12593 h 1523272"/>
                <a:gd name="connsiteX5" fmla="*/ 2579843 w 4613091"/>
                <a:gd name="connsiteY5" fmla="*/ 63763 h 1523272"/>
                <a:gd name="connsiteX6" fmla="*/ 2961354 w 4613091"/>
                <a:gd name="connsiteY6" fmla="*/ 481872 h 1523272"/>
                <a:gd name="connsiteX7" fmla="*/ 3371481 w 4613091"/>
                <a:gd name="connsiteY7" fmla="*/ 1116872 h 1523272"/>
                <a:gd name="connsiteX8" fmla="*/ 3797300 w 4613091"/>
                <a:gd name="connsiteY8" fmla="*/ 1383572 h 1523272"/>
                <a:gd name="connsiteX9" fmla="*/ 4613091 w 4613091"/>
                <a:gd name="connsiteY9" fmla="*/ 1497872 h 1523272"/>
                <a:gd name="connsiteX0" fmla="*/ 0 w 4613091"/>
                <a:gd name="connsiteY0" fmla="*/ 1564830 h 1564830"/>
                <a:gd name="connsiteX1" fmla="*/ 635000 w 4613091"/>
                <a:gd name="connsiteY1" fmla="*/ 1082230 h 1564830"/>
                <a:gd name="connsiteX2" fmla="*/ 1079500 w 4613091"/>
                <a:gd name="connsiteY2" fmla="*/ 485330 h 1564830"/>
                <a:gd name="connsiteX3" fmla="*/ 1642609 w 4613091"/>
                <a:gd name="connsiteY3" fmla="*/ 85434 h 1564830"/>
                <a:gd name="connsiteX4" fmla="*/ 2169156 w 4613091"/>
                <a:gd name="connsiteY4" fmla="*/ 625 h 1564830"/>
                <a:gd name="connsiteX5" fmla="*/ 2579843 w 4613091"/>
                <a:gd name="connsiteY5" fmla="*/ 105321 h 1564830"/>
                <a:gd name="connsiteX6" fmla="*/ 2961354 w 4613091"/>
                <a:gd name="connsiteY6" fmla="*/ 523430 h 1564830"/>
                <a:gd name="connsiteX7" fmla="*/ 3371481 w 4613091"/>
                <a:gd name="connsiteY7" fmla="*/ 1158430 h 1564830"/>
                <a:gd name="connsiteX8" fmla="*/ 3797300 w 4613091"/>
                <a:gd name="connsiteY8" fmla="*/ 1425130 h 1564830"/>
                <a:gd name="connsiteX9" fmla="*/ 4613091 w 4613091"/>
                <a:gd name="connsiteY9" fmla="*/ 1539430 h 1564830"/>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18438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79843 w 4613091"/>
                <a:gd name="connsiteY5" fmla="*/ 145201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61354 w 4613091"/>
                <a:gd name="connsiteY6" fmla="*/ 536547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13091"/>
                <a:gd name="connsiteY0" fmla="*/ 1577947 h 1577947"/>
                <a:gd name="connsiteX1" fmla="*/ 635000 w 4613091"/>
                <a:gd name="connsiteY1" fmla="*/ 1095347 h 1577947"/>
                <a:gd name="connsiteX2" fmla="*/ 1079500 w 4613091"/>
                <a:gd name="connsiteY2" fmla="*/ 498447 h 1577947"/>
                <a:gd name="connsiteX3" fmla="*/ 1642609 w 4613091"/>
                <a:gd name="connsiteY3" fmla="*/ 98551 h 1577947"/>
                <a:gd name="connsiteX4" fmla="*/ 2180178 w 4613091"/>
                <a:gd name="connsiteY4" fmla="*/ 360 h 1577947"/>
                <a:gd name="connsiteX5" fmla="*/ 2585353 w 4613091"/>
                <a:gd name="connsiteY5" fmla="*/ 136280 h 1577947"/>
                <a:gd name="connsiteX6" fmla="*/ 2972376 w 4613091"/>
                <a:gd name="connsiteY6" fmla="*/ 541008 h 1577947"/>
                <a:gd name="connsiteX7" fmla="*/ 3371481 w 4613091"/>
                <a:gd name="connsiteY7" fmla="*/ 1171547 h 1577947"/>
                <a:gd name="connsiteX8" fmla="*/ 3797300 w 4613091"/>
                <a:gd name="connsiteY8" fmla="*/ 1438247 h 1577947"/>
                <a:gd name="connsiteX9" fmla="*/ 4613091 w 4613091"/>
                <a:gd name="connsiteY9" fmla="*/ 1552547 h 1577947"/>
                <a:gd name="connsiteX0" fmla="*/ 0 w 4624113"/>
                <a:gd name="connsiteY0" fmla="*/ 1577947 h 1577947"/>
                <a:gd name="connsiteX1" fmla="*/ 635000 w 4624113"/>
                <a:gd name="connsiteY1" fmla="*/ 1095347 h 1577947"/>
                <a:gd name="connsiteX2" fmla="*/ 1079500 w 4624113"/>
                <a:gd name="connsiteY2" fmla="*/ 498447 h 1577947"/>
                <a:gd name="connsiteX3" fmla="*/ 1642609 w 4624113"/>
                <a:gd name="connsiteY3" fmla="*/ 98551 h 1577947"/>
                <a:gd name="connsiteX4" fmla="*/ 2180178 w 4624113"/>
                <a:gd name="connsiteY4" fmla="*/ 360 h 1577947"/>
                <a:gd name="connsiteX5" fmla="*/ 2585353 w 4624113"/>
                <a:gd name="connsiteY5" fmla="*/ 136280 h 1577947"/>
                <a:gd name="connsiteX6" fmla="*/ 2972376 w 4624113"/>
                <a:gd name="connsiteY6" fmla="*/ 541008 h 1577947"/>
                <a:gd name="connsiteX7" fmla="*/ 3371481 w 4624113"/>
                <a:gd name="connsiteY7" fmla="*/ 1171547 h 1577947"/>
                <a:gd name="connsiteX8" fmla="*/ 3797300 w 4624113"/>
                <a:gd name="connsiteY8" fmla="*/ 1438247 h 1577947"/>
                <a:gd name="connsiteX9" fmla="*/ 4624113 w 4624113"/>
                <a:gd name="connsiteY9" fmla="*/ 1565929 h 1577947"/>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05 h 1578105"/>
                <a:gd name="connsiteX1" fmla="*/ 635000 w 4624113"/>
                <a:gd name="connsiteY1" fmla="*/ 1095505 h 1578105"/>
                <a:gd name="connsiteX2" fmla="*/ 1057458 w 4624113"/>
                <a:gd name="connsiteY2" fmla="*/ 547671 h 1578105"/>
                <a:gd name="connsiteX3" fmla="*/ 1642609 w 4624113"/>
                <a:gd name="connsiteY3" fmla="*/ 98709 h 1578105"/>
                <a:gd name="connsiteX4" fmla="*/ 2180178 w 4624113"/>
                <a:gd name="connsiteY4" fmla="*/ 518 h 1578105"/>
                <a:gd name="connsiteX5" fmla="*/ 2585353 w 4624113"/>
                <a:gd name="connsiteY5" fmla="*/ 136438 h 1578105"/>
                <a:gd name="connsiteX6" fmla="*/ 2972376 w 4624113"/>
                <a:gd name="connsiteY6" fmla="*/ 541166 h 1578105"/>
                <a:gd name="connsiteX7" fmla="*/ 3371481 w 4624113"/>
                <a:gd name="connsiteY7" fmla="*/ 1171705 h 1578105"/>
                <a:gd name="connsiteX8" fmla="*/ 3797300 w 4624113"/>
                <a:gd name="connsiteY8" fmla="*/ 1438405 h 1578105"/>
                <a:gd name="connsiteX9" fmla="*/ 4624113 w 4624113"/>
                <a:gd name="connsiteY9" fmla="*/ 1566087 h 1578105"/>
                <a:gd name="connsiteX0" fmla="*/ 0 w 4624113"/>
                <a:gd name="connsiteY0" fmla="*/ 1578187 h 1578187"/>
                <a:gd name="connsiteX1" fmla="*/ 635000 w 4624113"/>
                <a:gd name="connsiteY1" fmla="*/ 10955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187 h 1578187"/>
                <a:gd name="connsiteX1" fmla="*/ 635000 w 4624113"/>
                <a:gd name="connsiteY1" fmla="*/ 1120987 h 1578187"/>
                <a:gd name="connsiteX2" fmla="*/ 1078380 w 4624113"/>
                <a:gd name="connsiteY2" fmla="*/ 564686 h 1578187"/>
                <a:gd name="connsiteX3" fmla="*/ 1642609 w 4624113"/>
                <a:gd name="connsiteY3" fmla="*/ 98791 h 1578187"/>
                <a:gd name="connsiteX4" fmla="*/ 2180178 w 4624113"/>
                <a:gd name="connsiteY4" fmla="*/ 600 h 1578187"/>
                <a:gd name="connsiteX5" fmla="*/ 2585353 w 4624113"/>
                <a:gd name="connsiteY5" fmla="*/ 136520 h 1578187"/>
                <a:gd name="connsiteX6" fmla="*/ 2972376 w 4624113"/>
                <a:gd name="connsiteY6" fmla="*/ 541248 h 1578187"/>
                <a:gd name="connsiteX7" fmla="*/ 3371481 w 4624113"/>
                <a:gd name="connsiteY7" fmla="*/ 1171787 h 1578187"/>
                <a:gd name="connsiteX8" fmla="*/ 3797300 w 4624113"/>
                <a:gd name="connsiteY8" fmla="*/ 1438487 h 1578187"/>
                <a:gd name="connsiteX9" fmla="*/ 4624113 w 4624113"/>
                <a:gd name="connsiteY9" fmla="*/ 1566169 h 1578187"/>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4624113"/>
                <a:gd name="connsiteY0" fmla="*/ 1578071 h 1578071"/>
                <a:gd name="connsiteX1" fmla="*/ 635000 w 4624113"/>
                <a:gd name="connsiteY1" fmla="*/ 1120871 h 1578071"/>
                <a:gd name="connsiteX2" fmla="*/ 1078380 w 4624113"/>
                <a:gd name="connsiteY2" fmla="*/ 564570 h 1578071"/>
                <a:gd name="connsiteX3" fmla="*/ 1642609 w 4624113"/>
                <a:gd name="connsiteY3" fmla="*/ 98675 h 1578071"/>
                <a:gd name="connsiteX4" fmla="*/ 2180178 w 4624113"/>
                <a:gd name="connsiteY4" fmla="*/ 484 h 1578071"/>
                <a:gd name="connsiteX5" fmla="*/ 2585353 w 4624113"/>
                <a:gd name="connsiteY5" fmla="*/ 136404 h 1578071"/>
                <a:gd name="connsiteX6" fmla="*/ 2972376 w 4624113"/>
                <a:gd name="connsiteY6" fmla="*/ 541132 h 1578071"/>
                <a:gd name="connsiteX7" fmla="*/ 3371481 w 4624113"/>
                <a:gd name="connsiteY7" fmla="*/ 1171671 h 1578071"/>
                <a:gd name="connsiteX8" fmla="*/ 3797300 w 4624113"/>
                <a:gd name="connsiteY8" fmla="*/ 1438371 h 1578071"/>
                <a:gd name="connsiteX9" fmla="*/ 4624113 w 4624113"/>
                <a:gd name="connsiteY9" fmla="*/ 1566053 h 1578071"/>
                <a:gd name="connsiteX0" fmla="*/ 0 w 3797300"/>
                <a:gd name="connsiteY0" fmla="*/ 1578071 h 1578071"/>
                <a:gd name="connsiteX1" fmla="*/ 635000 w 3797300"/>
                <a:gd name="connsiteY1" fmla="*/ 1120871 h 1578071"/>
                <a:gd name="connsiteX2" fmla="*/ 1078380 w 3797300"/>
                <a:gd name="connsiteY2" fmla="*/ 564570 h 1578071"/>
                <a:gd name="connsiteX3" fmla="*/ 1642609 w 3797300"/>
                <a:gd name="connsiteY3" fmla="*/ 98675 h 1578071"/>
                <a:gd name="connsiteX4" fmla="*/ 2180178 w 3797300"/>
                <a:gd name="connsiteY4" fmla="*/ 484 h 1578071"/>
                <a:gd name="connsiteX5" fmla="*/ 2585353 w 3797300"/>
                <a:gd name="connsiteY5" fmla="*/ 136404 h 1578071"/>
                <a:gd name="connsiteX6" fmla="*/ 2972376 w 3797300"/>
                <a:gd name="connsiteY6" fmla="*/ 541132 h 1578071"/>
                <a:gd name="connsiteX7" fmla="*/ 3371481 w 3797300"/>
                <a:gd name="connsiteY7" fmla="*/ 1171671 h 1578071"/>
                <a:gd name="connsiteX8" fmla="*/ 3797300 w 3797300"/>
                <a:gd name="connsiteY8" fmla="*/ 14383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1 w 3371480"/>
                <a:gd name="connsiteY7" fmla="*/ 1171671 h 1578071"/>
                <a:gd name="connsiteX0" fmla="*/ 0 w 3371480"/>
                <a:gd name="connsiteY0" fmla="*/ 1578071 h 1578071"/>
                <a:gd name="connsiteX1" fmla="*/ 635000 w 3371480"/>
                <a:gd name="connsiteY1" fmla="*/ 1120871 h 1578071"/>
                <a:gd name="connsiteX2" fmla="*/ 1078380 w 3371480"/>
                <a:gd name="connsiteY2" fmla="*/ 564570 h 1578071"/>
                <a:gd name="connsiteX3" fmla="*/ 1642609 w 3371480"/>
                <a:gd name="connsiteY3" fmla="*/ 98675 h 1578071"/>
                <a:gd name="connsiteX4" fmla="*/ 2180178 w 3371480"/>
                <a:gd name="connsiteY4" fmla="*/ 484 h 1578071"/>
                <a:gd name="connsiteX5" fmla="*/ 2585353 w 3371480"/>
                <a:gd name="connsiteY5" fmla="*/ 136404 h 1578071"/>
                <a:gd name="connsiteX6" fmla="*/ 2972376 w 3371480"/>
                <a:gd name="connsiteY6" fmla="*/ 541132 h 1578071"/>
                <a:gd name="connsiteX7" fmla="*/ 3371480 w 3371480"/>
                <a:gd name="connsiteY7" fmla="*/ 906888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215391"/>
                <a:gd name="connsiteY0" fmla="*/ 1578071 h 1578071"/>
                <a:gd name="connsiteX1" fmla="*/ 635000 w 3215391"/>
                <a:gd name="connsiteY1" fmla="*/ 1120871 h 1578071"/>
                <a:gd name="connsiteX2" fmla="*/ 1078380 w 3215391"/>
                <a:gd name="connsiteY2" fmla="*/ 564570 h 1578071"/>
                <a:gd name="connsiteX3" fmla="*/ 1642609 w 3215391"/>
                <a:gd name="connsiteY3" fmla="*/ 98675 h 1578071"/>
                <a:gd name="connsiteX4" fmla="*/ 2180178 w 3215391"/>
                <a:gd name="connsiteY4" fmla="*/ 484 h 1578071"/>
                <a:gd name="connsiteX5" fmla="*/ 2585353 w 3215391"/>
                <a:gd name="connsiteY5" fmla="*/ 136404 h 1578071"/>
                <a:gd name="connsiteX6" fmla="*/ 2972376 w 3215391"/>
                <a:gd name="connsiteY6" fmla="*/ 541132 h 1578071"/>
                <a:gd name="connsiteX7" fmla="*/ 3215391 w 3215391"/>
                <a:gd name="connsiteY7" fmla="*/ 76959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410502"/>
                <a:gd name="connsiteY0" fmla="*/ 1578071 h 1578071"/>
                <a:gd name="connsiteX1" fmla="*/ 635000 w 3410502"/>
                <a:gd name="connsiteY1" fmla="*/ 1120871 h 1578071"/>
                <a:gd name="connsiteX2" fmla="*/ 1078380 w 3410502"/>
                <a:gd name="connsiteY2" fmla="*/ 564570 h 1578071"/>
                <a:gd name="connsiteX3" fmla="*/ 1642609 w 3410502"/>
                <a:gd name="connsiteY3" fmla="*/ 98675 h 1578071"/>
                <a:gd name="connsiteX4" fmla="*/ 2180178 w 3410502"/>
                <a:gd name="connsiteY4" fmla="*/ 484 h 1578071"/>
                <a:gd name="connsiteX5" fmla="*/ 2585353 w 3410502"/>
                <a:gd name="connsiteY5" fmla="*/ 136404 h 1578071"/>
                <a:gd name="connsiteX6" fmla="*/ 2972376 w 3410502"/>
                <a:gd name="connsiteY6" fmla="*/ 541132 h 1578071"/>
                <a:gd name="connsiteX7" fmla="*/ 3410502 w 3410502"/>
                <a:gd name="connsiteY7" fmla="*/ 678063 h 1578071"/>
                <a:gd name="connsiteX0" fmla="*/ 0 w 3586101"/>
                <a:gd name="connsiteY0" fmla="*/ 1578071 h 1578071"/>
                <a:gd name="connsiteX1" fmla="*/ 635000 w 3586101"/>
                <a:gd name="connsiteY1" fmla="*/ 1120871 h 1578071"/>
                <a:gd name="connsiteX2" fmla="*/ 1078380 w 3586101"/>
                <a:gd name="connsiteY2" fmla="*/ 564570 h 1578071"/>
                <a:gd name="connsiteX3" fmla="*/ 1642609 w 3586101"/>
                <a:gd name="connsiteY3" fmla="*/ 98675 h 1578071"/>
                <a:gd name="connsiteX4" fmla="*/ 2180178 w 3586101"/>
                <a:gd name="connsiteY4" fmla="*/ 484 h 1578071"/>
                <a:gd name="connsiteX5" fmla="*/ 2585353 w 3586101"/>
                <a:gd name="connsiteY5" fmla="*/ 136404 h 1578071"/>
                <a:gd name="connsiteX6" fmla="*/ 2972376 w 3586101"/>
                <a:gd name="connsiteY6" fmla="*/ 541132 h 1578071"/>
                <a:gd name="connsiteX7" fmla="*/ 3586101 w 3586101"/>
                <a:gd name="connsiteY7" fmla="*/ 619222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498337"/>
                <a:gd name="connsiteY0" fmla="*/ 1578071 h 1578071"/>
                <a:gd name="connsiteX1" fmla="*/ 635000 w 3498337"/>
                <a:gd name="connsiteY1" fmla="*/ 1120871 h 1578071"/>
                <a:gd name="connsiteX2" fmla="*/ 1078380 w 3498337"/>
                <a:gd name="connsiteY2" fmla="*/ 564570 h 1578071"/>
                <a:gd name="connsiteX3" fmla="*/ 1642609 w 3498337"/>
                <a:gd name="connsiteY3" fmla="*/ 98675 h 1578071"/>
                <a:gd name="connsiteX4" fmla="*/ 2180178 w 3498337"/>
                <a:gd name="connsiteY4" fmla="*/ 484 h 1578071"/>
                <a:gd name="connsiteX5" fmla="*/ 2585353 w 3498337"/>
                <a:gd name="connsiteY5" fmla="*/ 136404 h 1578071"/>
                <a:gd name="connsiteX6" fmla="*/ 2972376 w 3498337"/>
                <a:gd name="connsiteY6" fmla="*/ 541132 h 1578071"/>
                <a:gd name="connsiteX7" fmla="*/ 3469034 w 3498337"/>
                <a:gd name="connsiteY7" fmla="*/ 390397 h 1578071"/>
                <a:gd name="connsiteX0" fmla="*/ 0 w 3469034"/>
                <a:gd name="connsiteY0" fmla="*/ 1578071 h 1578071"/>
                <a:gd name="connsiteX1" fmla="*/ 635000 w 3469034"/>
                <a:gd name="connsiteY1" fmla="*/ 1120871 h 1578071"/>
                <a:gd name="connsiteX2" fmla="*/ 1078380 w 3469034"/>
                <a:gd name="connsiteY2" fmla="*/ 564570 h 1578071"/>
                <a:gd name="connsiteX3" fmla="*/ 1642609 w 3469034"/>
                <a:gd name="connsiteY3" fmla="*/ 98675 h 1578071"/>
                <a:gd name="connsiteX4" fmla="*/ 2180178 w 3469034"/>
                <a:gd name="connsiteY4" fmla="*/ 484 h 1578071"/>
                <a:gd name="connsiteX5" fmla="*/ 2585353 w 3469034"/>
                <a:gd name="connsiteY5" fmla="*/ 136404 h 1578071"/>
                <a:gd name="connsiteX6" fmla="*/ 2972376 w 3469034"/>
                <a:gd name="connsiteY6" fmla="*/ 541132 h 1578071"/>
                <a:gd name="connsiteX7" fmla="*/ 3469034 w 3469034"/>
                <a:gd name="connsiteY7" fmla="*/ 390397 h 1578071"/>
                <a:gd name="connsiteX0" fmla="*/ 0 w 3585348"/>
                <a:gd name="connsiteY0" fmla="*/ 1560366 h 1560366"/>
                <a:gd name="connsiteX1" fmla="*/ 751314 w 3585348"/>
                <a:gd name="connsiteY1" fmla="*/ 1120871 h 1560366"/>
                <a:gd name="connsiteX2" fmla="*/ 1194694 w 3585348"/>
                <a:gd name="connsiteY2" fmla="*/ 564570 h 1560366"/>
                <a:gd name="connsiteX3" fmla="*/ 1758923 w 3585348"/>
                <a:gd name="connsiteY3" fmla="*/ 98675 h 1560366"/>
                <a:gd name="connsiteX4" fmla="*/ 2296492 w 3585348"/>
                <a:gd name="connsiteY4" fmla="*/ 484 h 1560366"/>
                <a:gd name="connsiteX5" fmla="*/ 2701667 w 3585348"/>
                <a:gd name="connsiteY5" fmla="*/ 136404 h 1560366"/>
                <a:gd name="connsiteX6" fmla="*/ 3088690 w 3585348"/>
                <a:gd name="connsiteY6" fmla="*/ 541132 h 1560366"/>
                <a:gd name="connsiteX7" fmla="*/ 3585348 w 3585348"/>
                <a:gd name="connsiteY7" fmla="*/ 390397 h 156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5348" h="1560366">
                  <a:moveTo>
                    <a:pt x="0" y="1560366"/>
                  </a:moveTo>
                  <a:cubicBezTo>
                    <a:pt x="383116" y="1433366"/>
                    <a:pt x="552198" y="1286837"/>
                    <a:pt x="751314" y="1120871"/>
                  </a:cubicBezTo>
                  <a:cubicBezTo>
                    <a:pt x="950430" y="954905"/>
                    <a:pt x="1031990" y="739170"/>
                    <a:pt x="1194694" y="564570"/>
                  </a:cubicBezTo>
                  <a:cubicBezTo>
                    <a:pt x="1357398" y="389970"/>
                    <a:pt x="1570060" y="188456"/>
                    <a:pt x="1758923" y="98675"/>
                  </a:cubicBezTo>
                  <a:cubicBezTo>
                    <a:pt x="1947786" y="8894"/>
                    <a:pt x="2140286" y="-2830"/>
                    <a:pt x="2296492" y="484"/>
                  </a:cubicBezTo>
                  <a:cubicBezTo>
                    <a:pt x="2452698" y="3798"/>
                    <a:pt x="2569634" y="46296"/>
                    <a:pt x="2701667" y="136404"/>
                  </a:cubicBezTo>
                  <a:cubicBezTo>
                    <a:pt x="2833700" y="226512"/>
                    <a:pt x="2941410" y="498800"/>
                    <a:pt x="3088690" y="541132"/>
                  </a:cubicBezTo>
                  <a:cubicBezTo>
                    <a:pt x="3235970" y="583464"/>
                    <a:pt x="3428348" y="606975"/>
                    <a:pt x="3585348" y="3903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5" name="Rectangle 184"/>
          <p:cNvSpPr/>
          <p:nvPr/>
        </p:nvSpPr>
        <p:spPr>
          <a:xfrm>
            <a:off x="14313779" y="13673005"/>
            <a:ext cx="538779"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6" name="Straight Connector 185"/>
          <p:cNvCxnSpPr/>
          <p:nvPr/>
        </p:nvCxnSpPr>
        <p:spPr>
          <a:xfrm flipH="1">
            <a:off x="15894410" y="10093848"/>
            <a:ext cx="3024260" cy="0"/>
          </a:xfrm>
          <a:prstGeom prst="line">
            <a:avLst/>
          </a:prstGeom>
          <a:ln w="22225">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71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30930</TotalTime>
  <Words>1691</Words>
  <Application>Microsoft Office PowerPoint</Application>
  <PresentationFormat>Custom</PresentationFormat>
  <Paragraphs>464</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Helvetica</vt:lpstr>
      <vt:lpstr>Office Theme</vt:lpstr>
      <vt:lpstr>PowerPoint Presentation</vt:lpstr>
      <vt:lpstr>Linking Attack Scenario (3)</vt:lpstr>
      <vt:lpstr>Joint Distribution (4)</vt:lpstr>
      <vt:lpstr>Individual Characterizing Information and Genotype Predictability(5)</vt:lpstr>
      <vt:lpstr>Per eQTL and ICI Cumulative Leakage versus Genotype Predictability</vt:lpstr>
      <vt:lpstr>Cumulative Leakage (7)</vt:lpstr>
      <vt:lpstr>Linking Attack (8)</vt:lpstr>
      <vt:lpstr>PowerPoint Presentation</vt:lpstr>
      <vt:lpstr>Merge with previous</vt:lpstr>
      <vt:lpstr>Genotype Prediction and Linking Accuracies (10)</vt:lpstr>
      <vt:lpstr>Basic approach for risk management (11)</vt:lpstr>
      <vt:lpstr>Comparison to Detection of a genome attacks</vt:lpstr>
    </vt:vector>
  </TitlesOfParts>
  <Company>Yale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dc:creator>
  <cp:lastModifiedBy>Arif</cp:lastModifiedBy>
  <cp:revision>1097</cp:revision>
  <cp:lastPrinted>2015-10-20T19:57:07Z</cp:lastPrinted>
  <dcterms:created xsi:type="dcterms:W3CDTF">2015-01-26T16:39:33Z</dcterms:created>
  <dcterms:modified xsi:type="dcterms:W3CDTF">2015-10-23T18:44:30Z</dcterms:modified>
</cp:coreProperties>
</file>