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heme/themeOverride1.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notesSlides/notesSlide15.xml" ContentType="application/vnd.openxmlformats-officedocument.presentationml.notesSlide+xml"/>
  <Override PartName="/ppt/embeddings/Microsoft_Equation2.bin" ContentType="application/vnd.openxmlformats-officedocument.oleObject"/>
  <Override PartName="/ppt/notesSlides/notesSlide1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Microsoft_Equation3.bin" ContentType="application/vnd.openxmlformats-officedocument.oleObject"/>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6" d="100"/>
          <a:sy n="36" d="100"/>
        </p:scale>
        <p:origin x="-2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68192-F65D-5A4A-9204-5C4F76EFC00A}" type="datetimeFigureOut">
              <a:rPr lang="en-US" smtClean="0"/>
              <a:t>10/24/15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4E1A6-0464-2E40-BE98-A6493C74B843}" type="slidenum">
              <a:rPr lang="en-US" smtClean="0"/>
              <a:t>‹#›</a:t>
            </a:fld>
            <a:endParaRPr lang="en-US"/>
          </a:p>
        </p:txBody>
      </p:sp>
    </p:spTree>
    <p:extLst>
      <p:ext uri="{BB962C8B-B14F-4D97-AF65-F5344CB8AC3E}">
        <p14:creationId xmlns:p14="http://schemas.microsoft.com/office/powerpoint/2010/main" val="2390532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called our method </a:t>
            </a:r>
            <a:r>
              <a:rPr lang="en-US" baseline="0" dirty="0" err="1" smtClean="0"/>
              <a:t>Loregic</a:t>
            </a:r>
            <a:r>
              <a:rPr lang="en-US" baseline="0" dirty="0" smtClean="0"/>
              <a:t>, which uses logic gate models to characterize the cooperative logic of gene regulatory factors. we published </a:t>
            </a:r>
            <a:r>
              <a:rPr lang="en-US" baseline="0" dirty="0" err="1" smtClean="0"/>
              <a:t>Loregic</a:t>
            </a:r>
            <a:r>
              <a:rPr lang="en-US" baseline="0" dirty="0" smtClean="0"/>
              <a:t> in </a:t>
            </a:r>
            <a:r>
              <a:rPr lang="en-US" baseline="0" dirty="0" err="1" smtClean="0"/>
              <a:t>Plos</a:t>
            </a:r>
            <a:r>
              <a:rPr lang="en-US" baseline="0" dirty="0" smtClean="0"/>
              <a:t> comp. bio.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205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We also constructed the regulatory hierarchical networks with top, middle and bottom layers using yeast TFs [5], and found that the scores for the gate-consistent triplets targeting the bottom TFs are lower than the ones targeting middle and top TFs (Fig. S3), which implies that the regulations of middle and top TFs more likely follow logical operations than the bottom TFs. Also, this tells us that we may need more detailed models such as continuous models than </a:t>
            </a:r>
            <a:r>
              <a:rPr lang="en-US" dirty="0" err="1"/>
              <a:t>boolean</a:t>
            </a:r>
            <a:r>
              <a:rPr lang="en-US" dirty="0"/>
              <a:t> logics to study gene regulation.</a:t>
            </a:r>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03337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a:t>
            </a:r>
            <a:r>
              <a:rPr lang="en-US" baseline="0" dirty="0" smtClean="0"/>
              <a:t> </a:t>
            </a:r>
            <a:r>
              <a:rPr lang="en-US" baseline="0" dirty="0" err="1" smtClean="0"/>
              <a:t>loregic</a:t>
            </a:r>
            <a:r>
              <a:rPr lang="en-US" baseline="0" dirty="0" smtClean="0"/>
              <a:t> to here too! to see regulatory mechanisms similar too</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7009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a:t>
            </a:r>
            <a:r>
              <a:rPr lang="en-US" baseline="0" dirty="0" smtClean="0"/>
              <a:t> </a:t>
            </a:r>
            <a:r>
              <a:rPr lang="en-US" baseline="0" dirty="0" err="1" smtClean="0"/>
              <a:t>loregic</a:t>
            </a:r>
            <a:r>
              <a:rPr lang="en-US" baseline="0" dirty="0" smtClean="0"/>
              <a:t> to here too! to see regulatory mechanisms similar too</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7009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93516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7">
              <a:defRPr/>
            </a:pPr>
            <a:r>
              <a:rPr lang="en-US" dirty="0" smtClean="0"/>
              <a:t>if we look at A tilde, it controls the dynamic trajectory of </a:t>
            </a:r>
            <a:r>
              <a:rPr lang="en-US" baseline="0" dirty="0" smtClean="0"/>
              <a:t>expression part internally driven by meta-genes of X. according to the analytic solution, the internally driven expression part </a:t>
            </a:r>
            <a:r>
              <a:rPr lang="en-US" baseline="0" dirty="0" err="1" smtClean="0"/>
              <a:t>Xtilde</a:t>
            </a:r>
            <a:r>
              <a:rPr lang="en-US" baseline="0" dirty="0" smtClean="0"/>
              <a:t> I can be linear combinations of A tilde’s eigenvalue’s exponentials across time, which are defined by us as internal principal dynamic pattern (</a:t>
            </a:r>
            <a:r>
              <a:rPr lang="en-US" baseline="0" dirty="0" err="1" smtClean="0"/>
              <a:t>iPDP</a:t>
            </a:r>
            <a:r>
              <a:rPr lang="en-US" baseline="0" dirty="0" smtClean="0"/>
              <a:t>). B tilde </a:t>
            </a:r>
            <a:r>
              <a:rPr lang="en-US" dirty="0" smtClean="0"/>
              <a:t>controls the dynamic trajectory of X’s </a:t>
            </a:r>
            <a:r>
              <a:rPr lang="en-US" dirty="0" err="1" smtClean="0"/>
              <a:t>metagene</a:t>
            </a:r>
            <a:r>
              <a:rPr lang="en-US" dirty="0" smtClean="0"/>
              <a:t> </a:t>
            </a:r>
            <a:r>
              <a:rPr lang="en-US" baseline="0" dirty="0" smtClean="0"/>
              <a:t>expression part externally driven by U. similarly,  we can find </a:t>
            </a:r>
            <a:r>
              <a:rPr lang="en-US" dirty="0">
                <a:latin typeface="Times New Roman"/>
                <a:cs typeface="Times New Roman"/>
              </a:rPr>
              <a:t>external principal dynamic pattern (</a:t>
            </a:r>
            <a:r>
              <a:rPr lang="en-US" dirty="0" err="1">
                <a:latin typeface="Times New Roman"/>
                <a:cs typeface="Times New Roman"/>
              </a:rPr>
              <a:t>ePDP</a:t>
            </a:r>
            <a:r>
              <a:rPr lang="en-US" dirty="0">
                <a:latin typeface="Times New Roman"/>
                <a:cs typeface="Times New Roman"/>
              </a:rPr>
              <a:t>) based on B tilde’s eigenvalue exponentials across time. </a:t>
            </a:r>
            <a:r>
              <a:rPr lang="en-US" baseline="0" dirty="0" smtClean="0"/>
              <a:t>Actually, those patterns are canonical temporal expression trajectories, which are as simple as </a:t>
            </a:r>
            <a:r>
              <a:rPr lang="en-US" dirty="0" smtClean="0"/>
              <a:t>degradation, growth, damped oscillation temporal</a:t>
            </a:r>
            <a:r>
              <a:rPr lang="en-US" baseline="0" dirty="0" smtClean="0"/>
              <a:t> processes). In short</a:t>
            </a:r>
            <a:r>
              <a:rPr lang="en-US" dirty="0">
                <a:latin typeface="Times New Roman"/>
                <a:cs typeface="Times New Roman"/>
              </a:rPr>
              <a:t>, from </a:t>
            </a:r>
            <a:r>
              <a:rPr lang="en-US" dirty="0" err="1">
                <a:latin typeface="Times New Roman"/>
                <a:cs typeface="Times New Roman"/>
              </a:rPr>
              <a:t>metagene</a:t>
            </a:r>
            <a:r>
              <a:rPr lang="en-US" dirty="0">
                <a:latin typeface="Times New Roman"/>
                <a:cs typeface="Times New Roman"/>
              </a:rPr>
              <a:t> effective model, we are able to identify internal and external driven </a:t>
            </a:r>
            <a:r>
              <a:rPr lang="en-US" baseline="0" dirty="0" smtClean="0"/>
              <a:t>canonical temporal expression trajectories</a:t>
            </a:r>
            <a:r>
              <a:rPr lang="en-US" dirty="0">
                <a:latin typeface="Times New Roman"/>
                <a:cs typeface="Times New Roman"/>
              </a:rPr>
              <a:t>.</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40845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81442-A719-DE49-BBE8-A2FE42AB1B53}"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64236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gene expression data, next generation</a:t>
            </a:r>
            <a:r>
              <a:rPr lang="en-US" baseline="0" dirty="0" smtClean="0"/>
              <a:t> sequencing technologies such as </a:t>
            </a:r>
            <a:r>
              <a:rPr lang="en-US" baseline="0" dirty="0" err="1" smtClean="0"/>
              <a:t>ChIP-seq</a:t>
            </a:r>
            <a:r>
              <a:rPr lang="en-US" baseline="0" dirty="0" smtClean="0"/>
              <a:t> and CLIP-</a:t>
            </a:r>
            <a:r>
              <a:rPr lang="en-US" baseline="0" dirty="0" err="1" smtClean="0"/>
              <a:t>seq</a:t>
            </a:r>
            <a:r>
              <a:rPr lang="en-US" baseline="0" dirty="0" smtClean="0"/>
              <a:t> can identify the target genes of gene regulatory factors. the regulatory factors include TF, </a:t>
            </a:r>
            <a:r>
              <a:rPr lang="en-US" baseline="0" dirty="0" err="1" smtClean="0"/>
              <a:t>mirnas</a:t>
            </a:r>
            <a:r>
              <a:rPr lang="en-US" baseline="0" dirty="0" smtClean="0"/>
              <a:t> and so on like TF1 and TF2 regulate Gene 1. Then, we can create a gene regulatory network. it is very likely that a target gene can be regulated by two or more RFs. e.g., we can get a lot of regulatory triplets where RF1 and RF2 regulate a common target gene T. Then, we would ask how two RFs coordinate to regulate T? are they really cooperative, or competitive, or independent? Is there a way to describe their cooperativity?</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6382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particular triplet, TF1 and TF2 regulate</a:t>
            </a:r>
            <a:r>
              <a:rPr lang="en-US" baseline="0" dirty="0" smtClean="0"/>
              <a:t> Gene 1. At logical level, gene expression has two states, gene is on or off, i.e.,  1 represents gene is expressed or 0 represents gene is not expressed. So, then we can look at the triplet as 2-input-1-output system. TF1 and TF2 are inputs, and Gene 1 are output, and then use a 2-input-1-output logic gate to model this triplet. As shown in a truth table, there are 4 different types of input of TF1 and TF2, 00, 01, 10, 11, and for each input type, there are 2 possible output types, 1 or 0. so in total, we have 2^4 = 16 possible logic gates that can be used to describe the triplet.</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46191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endParaRPr lang="en-US" dirty="0" smtClean="0"/>
          </a:p>
          <a:p>
            <a:pPr defTabSz="914318">
              <a:defRPr/>
            </a:pPr>
            <a:endParaRPr lang="en-US" dirty="0" smtClean="0"/>
          </a:p>
          <a:p>
            <a:pPr defTabSz="914318">
              <a:defRPr/>
            </a:pPr>
            <a:endParaRPr lang="en-US" dirty="0" smtClean="0"/>
          </a:p>
          <a:p>
            <a:pPr defTabSz="914318">
              <a:defRPr/>
            </a:pPr>
            <a:r>
              <a:rPr lang="en-US" dirty="0" smtClean="0"/>
              <a:t>*********************************************</a:t>
            </a:r>
          </a:p>
          <a:p>
            <a:pPr defTabSz="914318">
              <a:defRPr/>
            </a:pPr>
            <a:r>
              <a:rPr lang="en-US" dirty="0" smtClean="0"/>
              <a:t>This</a:t>
            </a:r>
            <a:r>
              <a:rPr lang="en-US" baseline="0" dirty="0" smtClean="0"/>
              <a:t> toy example demonstrates that how we choose the best matched logic gates. first, for each input type of TF1, TF2 like 01, green, we count numbers of 0 and 1 output from Gene 1 data. and select the most state as output of this input type. e.g., we have 4 zeros  and 1 one, then 0 is considered as output of input type 01. we also calculate the output’s succession </a:t>
            </a:r>
            <a:r>
              <a:rPr lang="en-US" baseline="0" dirty="0" err="1" smtClean="0"/>
              <a:t>prob</a:t>
            </a:r>
            <a:r>
              <a:rPr lang="en-US" baseline="0" dirty="0" smtClean="0"/>
              <a:t> using </a:t>
            </a:r>
            <a:r>
              <a:rPr lang="en-US" baseline="0" dirty="0" err="1" smtClean="0"/>
              <a:t>laplace’s</a:t>
            </a:r>
            <a:r>
              <a:rPr lang="en-US" baseline="0" dirty="0" smtClean="0"/>
              <a:t> rule of succession derived from Bayes' theorem, like 5/7. after we go thru all four input types, we get a truth table. Here, it’s the table for the AND gate. Also, we define production of four output succession </a:t>
            </a:r>
            <a:r>
              <a:rPr lang="en-US" baseline="0" dirty="0" err="1" smtClean="0"/>
              <a:t>probs</a:t>
            </a:r>
            <a:r>
              <a:rPr lang="en-US" baseline="0" dirty="0" smtClean="0"/>
              <a:t> as consistency score to the matched logic gate. e.g. the consistency score is 0.37 for AND gate.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3227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apply </a:t>
            </a:r>
            <a:r>
              <a:rPr lang="en-US" dirty="0" err="1" smtClean="0"/>
              <a:t>Loregic</a:t>
            </a:r>
            <a:r>
              <a:rPr lang="en-US" baseline="0" dirty="0" smtClean="0"/>
              <a:t> to characterize TF cooperativity during yeast cell cycle, and found AND gate matches the most triplets, which implies that  yeast TFs need to cooperate during cell cycle. </a:t>
            </a:r>
            <a:r>
              <a:rPr lang="en-US" dirty="0"/>
              <a:t>we were able to distinguish three categories for this triplet group: 1) “homogenous” gate-consistent triplets – matching the same logic gate across all targets (e.g., top table); 2) “inhomogeneous” gate-consistent triplets – matching different logic gates across all targets (e.g., middle table); and 3) non-gate-consistent triplets, i.e. triplets inconsistent with all logic gates across all targets (e.g., bottom table).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58870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apply </a:t>
            </a:r>
            <a:r>
              <a:rPr lang="en-US" dirty="0" err="1" smtClean="0"/>
              <a:t>Loregic</a:t>
            </a:r>
            <a:r>
              <a:rPr lang="en-US" dirty="0" smtClean="0"/>
              <a:t> to the human cancer data. e.g., we</a:t>
            </a:r>
            <a:r>
              <a:rPr lang="en-US" baseline="0" dirty="0" smtClean="0"/>
              <a:t> characterized the TF cooperativity in leukemia cancer using 70 TF chip-</a:t>
            </a:r>
            <a:r>
              <a:rPr lang="en-US" baseline="0" dirty="0" err="1" smtClean="0"/>
              <a:t>seq</a:t>
            </a:r>
            <a:r>
              <a:rPr lang="en-US" baseline="0" dirty="0" smtClean="0"/>
              <a:t> data in ENCODE and gene expression data across 200 patients in TCGA. it is interesting to find that OR gate matches the most triplets, which implies that TF may not cooperate with each other in human cancer.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59674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apply </a:t>
            </a:r>
            <a:r>
              <a:rPr lang="en-US" dirty="0" err="1" smtClean="0"/>
              <a:t>Loregic</a:t>
            </a:r>
            <a:r>
              <a:rPr lang="en-US" dirty="0" smtClean="0"/>
              <a:t> to the human cancer data. e.g., we</a:t>
            </a:r>
            <a:r>
              <a:rPr lang="en-US" baseline="0" dirty="0" smtClean="0"/>
              <a:t> characterized the TF cooperativity in leukemia cancer using 70 TF chip-</a:t>
            </a:r>
            <a:r>
              <a:rPr lang="en-US" baseline="0" dirty="0" err="1" smtClean="0"/>
              <a:t>seq</a:t>
            </a:r>
            <a:r>
              <a:rPr lang="en-US" baseline="0" dirty="0" smtClean="0"/>
              <a:t> data in ENCODE and gene expression data across 200 patients in TCGA. it is interesting to find that OR gate matches the most triplets, which implies that TF may not cooperate with each other in human cancer.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5967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then look at triplets with cancer-related TFs, e.g., MYC. biologists found that MYC </a:t>
            </a:r>
            <a:r>
              <a:rPr lang="en-US" dirty="0"/>
              <a:t>universally amplifies target gene expressions in lymphocytes</a:t>
            </a:r>
            <a:r>
              <a:rPr lang="en-US" baseline="0" dirty="0" smtClean="0"/>
              <a:t>. we checked 2000 MYC associated triplets where MYC is 1</a:t>
            </a:r>
            <a:r>
              <a:rPr lang="en-US" baseline="30000" dirty="0" smtClean="0"/>
              <a:t>st</a:t>
            </a:r>
            <a:r>
              <a:rPr lang="en-US" baseline="0" dirty="0" smtClean="0"/>
              <a:t> RF, and found the most MYC associated triplets are consistent with three logic gates, RF1, RF1+RF2 and RF1+~RF2 with significant enrichments. all three logic gates mean that </a:t>
            </a:r>
            <a:r>
              <a:rPr lang="en-US" dirty="0"/>
              <a:t>high expression of MYC is sufficient for high target gene expression, which supports that MYC is a universal amplifier.</a:t>
            </a:r>
          </a:p>
          <a:p>
            <a:endParaRPr lang="en-US" dirty="0"/>
          </a:p>
          <a:p>
            <a:pPr defTabSz="914318">
              <a:defRPr/>
            </a:pPr>
            <a:r>
              <a:rPr lang="en-US" dirty="0" smtClean="0"/>
              <a:t>then use MYC to </a:t>
            </a:r>
            <a:r>
              <a:rPr lang="en-US" dirty="0" err="1" smtClean="0"/>
              <a:t>slince</a:t>
            </a:r>
            <a:r>
              <a:rPr lang="en-US" dirty="0" smtClean="0"/>
              <a:t> </a:t>
            </a:r>
            <a:r>
              <a:rPr lang="en-US" dirty="0" err="1" smtClean="0"/>
              <a:t>targe</a:t>
            </a:r>
            <a:r>
              <a:rPr lang="en-US" dirty="0" smtClean="0"/>
              <a:t> gene </a:t>
            </a:r>
            <a:r>
              <a:rPr lang="en-US" dirty="0" err="1" smtClean="0"/>
              <a:t>expresison</a:t>
            </a:r>
            <a:r>
              <a:rPr lang="en-US" dirty="0" smtClean="0"/>
              <a:t> in cancer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2031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8289" eaLnBrk="0" hangingPunct="0">
              <a:defRPr sz="2400">
                <a:solidFill>
                  <a:schemeClr val="tx1"/>
                </a:solidFill>
                <a:latin typeface="Calibri" charset="0"/>
                <a:ea typeface="ＭＳ Ｐゴシック" charset="0"/>
                <a:cs typeface="ＭＳ Ｐゴシック" charset="0"/>
              </a:defRPr>
            </a:lvl1pPr>
            <a:lvl2pPr marL="742883" indent="-285724" defTabSz="968289" eaLnBrk="0" hangingPunct="0">
              <a:defRPr sz="2400">
                <a:solidFill>
                  <a:schemeClr val="tx1"/>
                </a:solidFill>
                <a:latin typeface="Calibri" charset="0"/>
                <a:ea typeface="ＭＳ Ｐゴシック" charset="0"/>
              </a:defRPr>
            </a:lvl2pPr>
            <a:lvl3pPr marL="1142898" indent="-228580" defTabSz="968289" eaLnBrk="0" hangingPunct="0">
              <a:defRPr sz="2400">
                <a:solidFill>
                  <a:schemeClr val="tx1"/>
                </a:solidFill>
                <a:latin typeface="Calibri" charset="0"/>
                <a:ea typeface="ＭＳ Ｐゴシック" charset="0"/>
              </a:defRPr>
            </a:lvl3pPr>
            <a:lvl4pPr marL="1600057" indent="-228580" defTabSz="968289" eaLnBrk="0" hangingPunct="0">
              <a:defRPr sz="2400">
                <a:solidFill>
                  <a:schemeClr val="tx1"/>
                </a:solidFill>
                <a:latin typeface="Calibri" charset="0"/>
                <a:ea typeface="ＭＳ Ｐゴシック" charset="0"/>
              </a:defRPr>
            </a:lvl4pPr>
            <a:lvl5pPr marL="2057217" indent="-228580" defTabSz="968289" eaLnBrk="0" hangingPunct="0">
              <a:defRPr sz="2400">
                <a:solidFill>
                  <a:schemeClr val="tx1"/>
                </a:solidFill>
                <a:latin typeface="Calibri" charset="0"/>
                <a:ea typeface="ＭＳ Ｐゴシック" charset="0"/>
              </a:defRPr>
            </a:lvl5pPr>
            <a:lvl6pPr marL="2514376" indent="-228580" defTabSz="968289" eaLnBrk="0" fontAlgn="base" hangingPunct="0">
              <a:spcBef>
                <a:spcPct val="0"/>
              </a:spcBef>
              <a:spcAft>
                <a:spcPct val="0"/>
              </a:spcAft>
              <a:defRPr sz="2400">
                <a:solidFill>
                  <a:schemeClr val="tx1"/>
                </a:solidFill>
                <a:latin typeface="Calibri" charset="0"/>
                <a:ea typeface="ＭＳ Ｐゴシック" charset="0"/>
              </a:defRPr>
            </a:lvl6pPr>
            <a:lvl7pPr marL="2971535" indent="-228580" defTabSz="968289" eaLnBrk="0" fontAlgn="base" hangingPunct="0">
              <a:spcBef>
                <a:spcPct val="0"/>
              </a:spcBef>
              <a:spcAft>
                <a:spcPct val="0"/>
              </a:spcAft>
              <a:defRPr sz="2400">
                <a:solidFill>
                  <a:schemeClr val="tx1"/>
                </a:solidFill>
                <a:latin typeface="Calibri" charset="0"/>
                <a:ea typeface="ＭＳ Ｐゴシック" charset="0"/>
              </a:defRPr>
            </a:lvl7pPr>
            <a:lvl8pPr marL="3428695" indent="-228580" defTabSz="968289" eaLnBrk="0" fontAlgn="base" hangingPunct="0">
              <a:spcBef>
                <a:spcPct val="0"/>
              </a:spcBef>
              <a:spcAft>
                <a:spcPct val="0"/>
              </a:spcAft>
              <a:defRPr sz="2400">
                <a:solidFill>
                  <a:schemeClr val="tx1"/>
                </a:solidFill>
                <a:latin typeface="Calibri" charset="0"/>
                <a:ea typeface="ＭＳ Ｐゴシック" charset="0"/>
              </a:defRPr>
            </a:lvl8pPr>
            <a:lvl9pPr marL="3885854" indent="-228580" defTabSz="968289" eaLnBrk="0" fontAlgn="base" hangingPunct="0">
              <a:spcBef>
                <a:spcPct val="0"/>
              </a:spcBef>
              <a:spcAft>
                <a:spcPct val="0"/>
              </a:spcAft>
              <a:defRPr sz="2400">
                <a:solidFill>
                  <a:schemeClr val="tx1"/>
                </a:solidFill>
                <a:latin typeface="Calibri" charset="0"/>
                <a:ea typeface="ＭＳ Ｐゴシック" charset="0"/>
              </a:defRPr>
            </a:lvl9pPr>
          </a:lstStyle>
          <a:p>
            <a:fld id="{51C45DDA-9A18-6440-B7DC-3E612FDB7101}" type="slidenum">
              <a:rPr lang="en-US" sz="1300">
                <a:solidFill>
                  <a:srgbClr val="000000"/>
                </a:solidFill>
                <a:latin typeface="Arial" charset="0"/>
              </a:rPr>
              <a:pPr/>
              <a:t>13</a:t>
            </a:fld>
            <a:endParaRPr lang="en-US" sz="1300">
              <a:solidFill>
                <a:srgbClr val="000000"/>
              </a:solidFill>
              <a:latin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7CF66-89AD-BF41-9A0B-BE1E9ABF769A}"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395591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7CF66-89AD-BF41-9A0B-BE1E9ABF769A}"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25071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7CF66-89AD-BF41-9A0B-BE1E9ABF769A}"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260651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884" indent="0" algn="ctr">
              <a:buNone/>
              <a:defRPr/>
            </a:lvl2pPr>
            <a:lvl3pPr marL="913770" indent="0" algn="ctr">
              <a:buNone/>
              <a:defRPr/>
            </a:lvl3pPr>
            <a:lvl4pPr marL="1370658" indent="0" algn="ctr">
              <a:buNone/>
              <a:defRPr/>
            </a:lvl4pPr>
            <a:lvl5pPr marL="1827542" indent="0" algn="ctr">
              <a:buNone/>
              <a:defRPr/>
            </a:lvl5pPr>
            <a:lvl6pPr marL="2284429" indent="0" algn="ctr">
              <a:buNone/>
              <a:defRPr/>
            </a:lvl6pPr>
            <a:lvl7pPr marL="2741313" indent="0" algn="ctr">
              <a:buNone/>
              <a:defRPr/>
            </a:lvl7pPr>
            <a:lvl8pPr marL="3198199" indent="0" algn="ctr">
              <a:buNone/>
              <a:defRPr/>
            </a:lvl8pPr>
            <a:lvl9pPr marL="365508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590055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93810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884" indent="0">
              <a:buNone/>
              <a:defRPr sz="1800"/>
            </a:lvl2pPr>
            <a:lvl3pPr marL="913770" indent="0">
              <a:buNone/>
              <a:defRPr sz="1600"/>
            </a:lvl3pPr>
            <a:lvl4pPr marL="1370658" indent="0">
              <a:buNone/>
              <a:defRPr sz="1400"/>
            </a:lvl4pPr>
            <a:lvl5pPr marL="1827542" indent="0">
              <a:buNone/>
              <a:defRPr sz="1400"/>
            </a:lvl5pPr>
            <a:lvl6pPr marL="2284429" indent="0">
              <a:buNone/>
              <a:defRPr sz="1400"/>
            </a:lvl6pPr>
            <a:lvl7pPr marL="2741313" indent="0">
              <a:buNone/>
              <a:defRPr sz="1400"/>
            </a:lvl7pPr>
            <a:lvl8pPr marL="3198199" indent="0">
              <a:buNone/>
              <a:defRPr sz="1400"/>
            </a:lvl8pPr>
            <a:lvl9pPr marL="3655085" indent="0">
              <a:buNone/>
              <a:defRPr sz="1400"/>
            </a:lvl9pPr>
          </a:lstStyle>
          <a:p>
            <a:pPr lvl="0"/>
            <a:r>
              <a:rPr lang="en-US" smtClean="0"/>
              <a:t>Click to edit Master text styles</a:t>
            </a:r>
          </a:p>
        </p:txBody>
      </p:sp>
    </p:spTree>
    <p:extLst>
      <p:ext uri="{BB962C8B-B14F-4D97-AF65-F5344CB8AC3E}">
        <p14:creationId xmlns:p14="http://schemas.microsoft.com/office/powerpoint/2010/main" val="48845870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5"/>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66208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15630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326504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17855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smtClean="0"/>
              <a:t>Click to edit Master text styles</a:t>
            </a:r>
          </a:p>
        </p:txBody>
      </p:sp>
    </p:spTree>
    <p:extLst>
      <p:ext uri="{BB962C8B-B14F-4D97-AF65-F5344CB8AC3E}">
        <p14:creationId xmlns:p14="http://schemas.microsoft.com/office/powerpoint/2010/main" val="13449978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7CF66-89AD-BF41-9A0B-BE1E9ABF769A}"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57648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4" indent="0">
              <a:buNone/>
              <a:defRPr sz="2800"/>
            </a:lvl2pPr>
            <a:lvl3pPr marL="913770" indent="0">
              <a:buNone/>
              <a:defRPr sz="2400"/>
            </a:lvl3pPr>
            <a:lvl4pPr marL="1370658" indent="0">
              <a:buNone/>
              <a:defRPr sz="2000"/>
            </a:lvl4pPr>
            <a:lvl5pPr marL="1827542" indent="0">
              <a:buNone/>
              <a:defRPr sz="2000"/>
            </a:lvl5pPr>
            <a:lvl6pPr marL="2284429" indent="0">
              <a:buNone/>
              <a:defRPr sz="2000"/>
            </a:lvl6pPr>
            <a:lvl7pPr marL="2741313" indent="0">
              <a:buNone/>
              <a:defRPr sz="2000"/>
            </a:lvl7pPr>
            <a:lvl8pPr marL="3198199" indent="0">
              <a:buNone/>
              <a:defRPr sz="2000"/>
            </a:lvl8pPr>
            <a:lvl9pPr marL="365508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smtClean="0"/>
              <a:t>Click to edit Master text styles</a:t>
            </a:r>
          </a:p>
        </p:txBody>
      </p:sp>
    </p:spTree>
    <p:extLst>
      <p:ext uri="{BB962C8B-B14F-4D97-AF65-F5344CB8AC3E}">
        <p14:creationId xmlns:p14="http://schemas.microsoft.com/office/powerpoint/2010/main" val="194124272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86327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9"/>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9"/>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478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22753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4770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312214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85553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423225508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044021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91933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7CF66-89AD-BF41-9A0B-BE1E9ABF769A}"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112972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738224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9371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30770049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90554300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25449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868220"/>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31859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997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A7CF66-89AD-BF41-9A0B-BE1E9ABF769A}"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20560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A7CF66-89AD-BF41-9A0B-BE1E9ABF769A}" type="datetimeFigureOut">
              <a:rPr lang="en-US" smtClean="0"/>
              <a:t>10/24/15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348110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A7CF66-89AD-BF41-9A0B-BE1E9ABF769A}" type="datetimeFigureOut">
              <a:rPr lang="en-US" smtClean="0"/>
              <a:t>10/24/15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126642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7CF66-89AD-BF41-9A0B-BE1E9ABF769A}" type="datetimeFigureOut">
              <a:rPr lang="en-US" smtClean="0"/>
              <a:t>10/24/15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256417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7CF66-89AD-BF41-9A0B-BE1E9ABF769A}"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112469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7CF66-89AD-BF41-9A0B-BE1E9ABF769A}"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C2B4-C3EA-D846-908F-DC438B6C4D5E}" type="slidenum">
              <a:rPr lang="en-US" smtClean="0"/>
              <a:t>‹#›</a:t>
            </a:fld>
            <a:endParaRPr lang="en-US"/>
          </a:p>
        </p:txBody>
      </p:sp>
    </p:spTree>
    <p:extLst>
      <p:ext uri="{BB962C8B-B14F-4D97-AF65-F5344CB8AC3E}">
        <p14:creationId xmlns:p14="http://schemas.microsoft.com/office/powerpoint/2010/main" val="1644378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7CF66-89AD-BF41-9A0B-BE1E9ABF769A}" type="datetimeFigureOut">
              <a:rPr lang="en-US" smtClean="0"/>
              <a:t>10/24/15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6C2B4-C3EA-D846-908F-DC438B6C4D5E}" type="slidenum">
              <a:rPr lang="en-US" smtClean="0"/>
              <a:t>‹#›</a:t>
            </a:fld>
            <a:endParaRPr lang="en-US"/>
          </a:p>
        </p:txBody>
      </p:sp>
    </p:spTree>
    <p:extLst>
      <p:ext uri="{BB962C8B-B14F-4D97-AF65-F5344CB8AC3E}">
        <p14:creationId xmlns:p14="http://schemas.microsoft.com/office/powerpoint/2010/main" val="25796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1" tIns="46002" rIns="92001" bIns="46002"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2"/>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1" tIns="46002" rIns="92001" bIns="460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2"/>
            <a:ext cx="3078162" cy="263525"/>
          </a:xfrm>
          <a:prstGeom prst="rect">
            <a:avLst/>
          </a:prstGeom>
          <a:noFill/>
          <a:ln w="9525">
            <a:noFill/>
            <a:miter lim="800000"/>
            <a:headEnd/>
            <a:tailEnd/>
          </a:ln>
          <a:effectLst/>
        </p:spPr>
        <p:txBody>
          <a:bodyPr lIns="92001" tIns="46002" rIns="92001" bIns="46002"/>
          <a:lstStyle/>
          <a:p>
            <a:pPr defTabSz="910608" eaLnBrk="0" fontAlgn="base" hangingPunct="0">
              <a:spcBef>
                <a:spcPct val="0"/>
              </a:spcBef>
              <a:spcAft>
                <a:spcPct val="0"/>
              </a:spcAft>
              <a:defRPr/>
            </a:pPr>
            <a:fld id="{BEA16ABE-66C5-9D4F-B7FD-AEDB9C0B4816}" type="slidenum">
              <a:rPr lang="en-US" sz="1600" b="1" i="1">
                <a:solidFill>
                  <a:srgbClr val="000000"/>
                </a:solidFill>
                <a:effectLst>
                  <a:outerShdw blurRad="38100" dist="38100" dir="2700000" algn="tl">
                    <a:srgbClr val="DDDDDD"/>
                  </a:outerShdw>
                </a:effectLst>
                <a:latin typeface="Courier New" charset="0"/>
                <a:ea typeface="ＭＳ Ｐゴシック" charset="0"/>
                <a:cs typeface="ＭＳ Ｐゴシック" charset="0"/>
              </a:rPr>
              <a:pPr defTabSz="910608" eaLnBrk="0" fontAlgn="base" hangingPunct="0">
                <a:spcBef>
                  <a:spcPct val="0"/>
                </a:spcBef>
                <a:spcAft>
                  <a:spcPct val="0"/>
                </a:spcAft>
                <a:defRPr/>
              </a:pPr>
              <a:t>‹#›</a:t>
            </a:fld>
            <a:r>
              <a:rPr lang="en-US" b="1">
                <a:solidFill>
                  <a:srgbClr val="808080"/>
                </a:solidFill>
                <a:latin typeface="Arial" charset="0"/>
                <a:ea typeface="ＭＳ Ｐゴシック" charset="0"/>
                <a:cs typeface="ＭＳ Ｐゴシック" charset="0"/>
              </a:rPr>
              <a:t> - </a:t>
            </a:r>
            <a:r>
              <a:rPr lang="en-US" sz="1000" b="1">
                <a:solidFill>
                  <a:srgbClr val="969696"/>
                </a:solidFill>
                <a:latin typeface="Arial" charset="0"/>
                <a:ea typeface="ＭＳ Ｐゴシック" charset="0"/>
                <a:cs typeface="ＭＳ Ｐゴシック" charset="0"/>
              </a:rPr>
              <a:t>Lectures.GersteinLab.org</a:t>
            </a:r>
            <a:endParaRPr lang="en-US" sz="3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74438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799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84" algn="ctr" defTabSz="912185" rtl="0" eaLnBrk="1" fontAlgn="base" hangingPunct="1">
        <a:spcBef>
          <a:spcPct val="0"/>
        </a:spcBef>
        <a:spcAft>
          <a:spcPct val="0"/>
        </a:spcAft>
        <a:defRPr sz="3600" b="1" u="sng">
          <a:solidFill>
            <a:srgbClr val="000099"/>
          </a:solidFill>
          <a:latin typeface="Arial" pitchFamily="-65" charset="0"/>
        </a:defRPr>
      </a:lvl6pPr>
      <a:lvl7pPr marL="913770" algn="ctr" defTabSz="912185" rtl="0" eaLnBrk="1" fontAlgn="base" hangingPunct="1">
        <a:spcBef>
          <a:spcPct val="0"/>
        </a:spcBef>
        <a:spcAft>
          <a:spcPct val="0"/>
        </a:spcAft>
        <a:defRPr sz="3600" b="1" u="sng">
          <a:solidFill>
            <a:srgbClr val="000099"/>
          </a:solidFill>
          <a:latin typeface="Arial" pitchFamily="-65" charset="0"/>
        </a:defRPr>
      </a:lvl7pPr>
      <a:lvl8pPr marL="1370658" algn="ctr" defTabSz="912185" rtl="0" eaLnBrk="1" fontAlgn="base" hangingPunct="1">
        <a:spcBef>
          <a:spcPct val="0"/>
        </a:spcBef>
        <a:spcAft>
          <a:spcPct val="0"/>
        </a:spcAft>
        <a:defRPr sz="3600" b="1" u="sng">
          <a:solidFill>
            <a:srgbClr val="000099"/>
          </a:solidFill>
          <a:latin typeface="Arial" pitchFamily="-65" charset="0"/>
        </a:defRPr>
      </a:lvl8pPr>
      <a:lvl9pPr marL="1827542" algn="ctr" defTabSz="912185" rtl="0" eaLnBrk="1" fontAlgn="base" hangingPunct="1">
        <a:spcBef>
          <a:spcPct val="0"/>
        </a:spcBef>
        <a:spcAft>
          <a:spcPct val="0"/>
        </a:spcAft>
        <a:defRPr sz="3600" b="1" u="sng">
          <a:solidFill>
            <a:srgbClr val="000099"/>
          </a:solidFill>
          <a:latin typeface="Arial" pitchFamily="-65" charset="0"/>
        </a:defRPr>
      </a:lvl9pPr>
    </p:titleStyle>
    <p:bodyStyle>
      <a:lvl1pPr marL="223826" indent="-223826" algn="l" defTabSz="90799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06" indent="-223826" algn="l" defTabSz="90799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7998" indent="-222238"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523" indent="-223826"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348" indent="-223826" algn="l" defTabSz="90799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87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757"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64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526"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4" rtl="0" eaLnBrk="1" latinLnBrk="0" hangingPunct="1">
        <a:defRPr sz="1800" kern="1200">
          <a:solidFill>
            <a:schemeClr val="tx1"/>
          </a:solidFill>
          <a:latin typeface="+mn-lt"/>
          <a:ea typeface="+mn-ea"/>
          <a:cs typeface="+mn-cs"/>
        </a:defRPr>
      </a:lvl1pPr>
      <a:lvl2pPr marL="456884" algn="l" defTabSz="456884" rtl="0" eaLnBrk="1" latinLnBrk="0" hangingPunct="1">
        <a:defRPr sz="1800" kern="1200">
          <a:solidFill>
            <a:schemeClr val="tx1"/>
          </a:solidFill>
          <a:latin typeface="+mn-lt"/>
          <a:ea typeface="+mn-ea"/>
          <a:cs typeface="+mn-cs"/>
        </a:defRPr>
      </a:lvl2pPr>
      <a:lvl3pPr marL="913770" algn="l" defTabSz="456884" rtl="0" eaLnBrk="1" latinLnBrk="0" hangingPunct="1">
        <a:defRPr sz="1800" kern="1200">
          <a:solidFill>
            <a:schemeClr val="tx1"/>
          </a:solidFill>
          <a:latin typeface="+mn-lt"/>
          <a:ea typeface="+mn-ea"/>
          <a:cs typeface="+mn-cs"/>
        </a:defRPr>
      </a:lvl3pPr>
      <a:lvl4pPr marL="1370658" algn="l" defTabSz="456884" rtl="0" eaLnBrk="1" latinLnBrk="0" hangingPunct="1">
        <a:defRPr sz="1800" kern="1200">
          <a:solidFill>
            <a:schemeClr val="tx1"/>
          </a:solidFill>
          <a:latin typeface="+mn-lt"/>
          <a:ea typeface="+mn-ea"/>
          <a:cs typeface="+mn-cs"/>
        </a:defRPr>
      </a:lvl4pPr>
      <a:lvl5pPr marL="1827542" algn="l" defTabSz="456884" rtl="0" eaLnBrk="1" latinLnBrk="0" hangingPunct="1">
        <a:defRPr sz="1800" kern="1200">
          <a:solidFill>
            <a:schemeClr val="tx1"/>
          </a:solidFill>
          <a:latin typeface="+mn-lt"/>
          <a:ea typeface="+mn-ea"/>
          <a:cs typeface="+mn-cs"/>
        </a:defRPr>
      </a:lvl5pPr>
      <a:lvl6pPr marL="2284429" algn="l" defTabSz="456884" rtl="0" eaLnBrk="1" latinLnBrk="0" hangingPunct="1">
        <a:defRPr sz="1800" kern="1200">
          <a:solidFill>
            <a:schemeClr val="tx1"/>
          </a:solidFill>
          <a:latin typeface="+mn-lt"/>
          <a:ea typeface="+mn-ea"/>
          <a:cs typeface="+mn-cs"/>
        </a:defRPr>
      </a:lvl6pPr>
      <a:lvl7pPr marL="2741313" algn="l" defTabSz="456884" rtl="0" eaLnBrk="1" latinLnBrk="0" hangingPunct="1">
        <a:defRPr sz="1800" kern="1200">
          <a:solidFill>
            <a:schemeClr val="tx1"/>
          </a:solidFill>
          <a:latin typeface="+mn-lt"/>
          <a:ea typeface="+mn-ea"/>
          <a:cs typeface="+mn-cs"/>
        </a:defRPr>
      </a:lvl7pPr>
      <a:lvl8pPr marL="3198199" algn="l" defTabSz="456884" rtl="0" eaLnBrk="1" latinLnBrk="0" hangingPunct="1">
        <a:defRPr sz="1800" kern="1200">
          <a:solidFill>
            <a:schemeClr val="tx1"/>
          </a:solidFill>
          <a:latin typeface="+mn-lt"/>
          <a:ea typeface="+mn-ea"/>
          <a:cs typeface="+mn-cs"/>
        </a:defRPr>
      </a:lvl8pPr>
      <a:lvl9pPr marL="3655085" algn="l" defTabSz="4568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fontAlgn="base" hangingPunct="0">
              <a:spcBef>
                <a:spcPct val="0"/>
              </a:spcBef>
              <a:spcAft>
                <a:spcPct val="0"/>
              </a:spcAft>
              <a:defRPr/>
            </a:pPr>
            <a:fld id="{175D2F9F-18C8-A447-B5E5-43EF653B27F1}" type="slidenum">
              <a:rPr lang="en-US" sz="1600" b="1" i="1">
                <a:solidFill>
                  <a:srgbClr val="000000"/>
                </a:solidFill>
                <a:effectLst>
                  <a:outerShdw blurRad="38100" dist="38100" dir="2700000" algn="tl">
                    <a:srgbClr val="DDDDDD"/>
                  </a:outerShdw>
                </a:effectLst>
                <a:latin typeface="Courier New" charset="0"/>
                <a:ea typeface="ＭＳ Ｐゴシック" charset="0"/>
                <a:cs typeface="ＭＳ Ｐゴシック" charset="0"/>
              </a:rPr>
              <a:pPr defTabSz="910659" eaLnBrk="0" fontAlgn="base" hangingPunct="0">
                <a:spcBef>
                  <a:spcPct val="0"/>
                </a:spcBef>
                <a:spcAft>
                  <a:spcPct val="0"/>
                </a:spcAft>
                <a:defRPr/>
              </a:pPr>
              <a:t>‹#›</a:t>
            </a:fld>
            <a:r>
              <a:rPr lang="en-US" b="1">
                <a:solidFill>
                  <a:srgbClr val="808080"/>
                </a:solidFill>
                <a:latin typeface="Arial" charset="0"/>
                <a:ea typeface="ＭＳ Ｐゴシック" charset="0"/>
                <a:cs typeface="ＭＳ Ｐゴシック" charset="0"/>
              </a:rPr>
              <a:t> - </a:t>
            </a:r>
            <a:r>
              <a:rPr lang="en-US" sz="1000" b="1">
                <a:solidFill>
                  <a:srgbClr val="969696"/>
                </a:solidFill>
                <a:latin typeface="Arial" charset="0"/>
                <a:ea typeface="ＭＳ Ｐゴシック" charset="0"/>
                <a:cs typeface="ＭＳ Ｐゴシック" charset="0"/>
              </a:rPr>
              <a:t>Lectures.GersteinLab.org</a:t>
            </a:r>
            <a:endParaRPr lang="en-US" sz="3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492626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15.xml"/><Relationship Id="rId1" Type="http://schemas.openxmlformats.org/officeDocument/2006/relationships/themeOverride" Target="../theme/themeOverride1.xml"/><Relationship Id="rId2"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hyperlink" Target="http://encodenets.gersteinlab.org/" TargetMode="External"/><Relationship Id="rId4" Type="http://schemas.openxmlformats.org/officeDocument/2006/relationships/hyperlink" Target="https://tcga-data.nci.nih.gov/tcga/tcgaDownload.jsp" TargetMode="External"/><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0" Type="http://schemas.openxmlformats.org/officeDocument/2006/relationships/tags" Target="../tags/tag30.xml"/><Relationship Id="rId21" Type="http://schemas.openxmlformats.org/officeDocument/2006/relationships/tags" Target="../tags/tag31.xml"/><Relationship Id="rId22" Type="http://schemas.openxmlformats.org/officeDocument/2006/relationships/tags" Target="../tags/tag32.xml"/><Relationship Id="rId23" Type="http://schemas.openxmlformats.org/officeDocument/2006/relationships/tags" Target="../tags/tag33.xml"/><Relationship Id="rId24" Type="http://schemas.openxmlformats.org/officeDocument/2006/relationships/tags" Target="../tags/tag34.xml"/><Relationship Id="rId25" Type="http://schemas.openxmlformats.org/officeDocument/2006/relationships/tags" Target="../tags/tag35.xml"/><Relationship Id="rId26" Type="http://schemas.openxmlformats.org/officeDocument/2006/relationships/tags" Target="../tags/tag36.xml"/><Relationship Id="rId27" Type="http://schemas.openxmlformats.org/officeDocument/2006/relationships/tags" Target="../tags/tag37.xml"/><Relationship Id="rId28" Type="http://schemas.openxmlformats.org/officeDocument/2006/relationships/tags" Target="../tags/tag38.xml"/><Relationship Id="rId29" Type="http://schemas.openxmlformats.org/officeDocument/2006/relationships/tags" Target="../tags/tag39.xml"/><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30" Type="http://schemas.openxmlformats.org/officeDocument/2006/relationships/tags" Target="../tags/tag40.xml"/><Relationship Id="rId31" Type="http://schemas.openxmlformats.org/officeDocument/2006/relationships/tags" Target="../tags/tag41.xml"/><Relationship Id="rId32" Type="http://schemas.openxmlformats.org/officeDocument/2006/relationships/tags" Target="../tags/tag42.xml"/><Relationship Id="rId9" Type="http://schemas.openxmlformats.org/officeDocument/2006/relationships/tags" Target="../tags/tag19.xml"/><Relationship Id="rId6" Type="http://schemas.openxmlformats.org/officeDocument/2006/relationships/tags" Target="../tags/tag16.xml"/><Relationship Id="rId7" Type="http://schemas.openxmlformats.org/officeDocument/2006/relationships/tags" Target="../tags/tag17.xml"/><Relationship Id="rId8" Type="http://schemas.openxmlformats.org/officeDocument/2006/relationships/tags" Target="../tags/tag18.xml"/><Relationship Id="rId33" Type="http://schemas.openxmlformats.org/officeDocument/2006/relationships/tags" Target="../tags/tag43.xml"/><Relationship Id="rId34" Type="http://schemas.openxmlformats.org/officeDocument/2006/relationships/tags" Target="../tags/tag44.xml"/><Relationship Id="rId35" Type="http://schemas.openxmlformats.org/officeDocument/2006/relationships/tags" Target="../tags/tag45.xml"/><Relationship Id="rId36" Type="http://schemas.openxmlformats.org/officeDocument/2006/relationships/tags" Target="../tags/tag46.xml"/><Relationship Id="rId10" Type="http://schemas.openxmlformats.org/officeDocument/2006/relationships/tags" Target="../tags/tag20.xml"/><Relationship Id="rId11" Type="http://schemas.openxmlformats.org/officeDocument/2006/relationships/tags" Target="../tags/tag21.xml"/><Relationship Id="rId12" Type="http://schemas.openxmlformats.org/officeDocument/2006/relationships/tags" Target="../tags/tag22.xml"/><Relationship Id="rId13" Type="http://schemas.openxmlformats.org/officeDocument/2006/relationships/tags" Target="../tags/tag23.xml"/><Relationship Id="rId14" Type="http://schemas.openxmlformats.org/officeDocument/2006/relationships/tags" Target="../tags/tag24.xml"/><Relationship Id="rId15" Type="http://schemas.openxmlformats.org/officeDocument/2006/relationships/tags" Target="../tags/tag25.xml"/><Relationship Id="rId16" Type="http://schemas.openxmlformats.org/officeDocument/2006/relationships/tags" Target="../tags/tag26.xml"/><Relationship Id="rId17" Type="http://schemas.openxmlformats.org/officeDocument/2006/relationships/tags" Target="../tags/tag27.xml"/><Relationship Id="rId18" Type="http://schemas.openxmlformats.org/officeDocument/2006/relationships/tags" Target="../tags/tag28.xml"/><Relationship Id="rId19" Type="http://schemas.openxmlformats.org/officeDocument/2006/relationships/tags" Target="../tags/tag29.xml"/><Relationship Id="rId37" Type="http://schemas.openxmlformats.org/officeDocument/2006/relationships/slideLayout" Target="../slideLayouts/slideLayout2.xml"/><Relationship Id="rId38" Type="http://schemas.openxmlformats.org/officeDocument/2006/relationships/notesSlide" Target="../notesSlides/notesSlide9.xml"/><Relationship Id="rId3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18.emf"/><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tags" Target="../tags/tag47.xml"/><Relationship Id="rId2" Type="http://schemas.openxmlformats.org/officeDocument/2006/relationships/tags" Target="../tags/tag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slideLayout" Target="../slideLayouts/slideLayout15.xml"/><Relationship Id="rId1" Type="http://schemas.openxmlformats.org/officeDocument/2006/relationships/themeOverride" Target="../theme/themeOverride2.xml"/><Relationship Id="rId2" Type="http://schemas.openxmlformats.org/officeDocument/2006/relationships/tags" Target="../tags/tag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2.png"/><Relationship Id="rId1" Type="http://schemas.openxmlformats.org/officeDocument/2006/relationships/tags" Target="../tags/tag54.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5.emf"/><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oleObject" Target="../embeddings/Microsoft_Equation1.bin"/><Relationship Id="rId8" Type="http://schemas.openxmlformats.org/officeDocument/2006/relationships/image" Target="../media/image2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2.bin"/><Relationship Id="rId5" Type="http://schemas.openxmlformats.org/officeDocument/2006/relationships/image" Target="../media/image26.emf"/><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Microsoft_Equation3.bin"/><Relationship Id="rId13" Type="http://schemas.openxmlformats.org/officeDocument/2006/relationships/image" Target="../media/image33.emf"/><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34.png"/><Relationship Id="rId17"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image" Target="../media/image29.emf"/><Relationship Id="rId6" Type="http://schemas.openxmlformats.org/officeDocument/2006/relationships/oleObject" Target="../embeddings/oleObject3.bin"/><Relationship Id="rId7" Type="http://schemas.openxmlformats.org/officeDocument/2006/relationships/image" Target="../media/image30.emf"/><Relationship Id="rId8" Type="http://schemas.openxmlformats.org/officeDocument/2006/relationships/oleObject" Target="../embeddings/oleObject4.bin"/><Relationship Id="rId9" Type="http://schemas.openxmlformats.org/officeDocument/2006/relationships/image" Target="../media/image31.emf"/><Relationship Id="rId10"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emf"/><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3" y="114300"/>
            <a:ext cx="5418667"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Dilemma of Genomic Privacy</a:t>
            </a:r>
          </a:p>
          <a:p>
            <a:pPr lvl="1"/>
            <a:r>
              <a:rPr lang="en-US" sz="2200" dirty="0">
                <a:solidFill>
                  <a:schemeClr val="bg1"/>
                </a:solidFill>
                <a:latin typeface="Arial" charset="0"/>
                <a:ea typeface="ＭＳ Ｐゴシック" charset="0"/>
                <a:cs typeface="ＭＳ Ｐゴシック" charset="0"/>
              </a:rPr>
              <a:t>Fundamental, inherited info that’s very private </a:t>
            </a:r>
            <a:r>
              <a:rPr lang="en-US" sz="2200" dirty="0" err="1">
                <a:solidFill>
                  <a:schemeClr val="bg1"/>
                </a:solidFill>
                <a:latin typeface="Arial" charset="0"/>
                <a:ea typeface="ＭＳ Ｐゴシック" charset="0"/>
                <a:cs typeface="ＭＳ Ｐゴシック" charset="0"/>
              </a:rPr>
              <a:t>vs</a:t>
            </a:r>
            <a:r>
              <a:rPr lang="en-US" sz="2200" dirty="0">
                <a:solidFill>
                  <a:schemeClr val="bg1"/>
                </a:solidFill>
                <a:latin typeface="Arial" charset="0"/>
                <a:ea typeface="ＭＳ Ｐゴシック" charset="0"/>
                <a:cs typeface="ＭＳ Ｐゴシック" charset="0"/>
              </a:rPr>
              <a:t> the need for large-scale data-sharing to enable med. research</a:t>
            </a: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Issues: burdensome security, inconsistencies + ways the solutions have been partially </a:t>
            </a:r>
            <a:r>
              <a:rPr lang="en-US" sz="2200" b="1" dirty="0">
                <a:solidFill>
                  <a:srgbClr val="FFFF00"/>
                </a:solidFill>
                <a:latin typeface="Arial" charset="0"/>
                <a:ea typeface="ＭＳ Ｐゴシック" charset="0"/>
                <a:cs typeface="ＭＳ Ｐゴシック" charset="0"/>
              </a:rPr>
              <a:t>"hacked”</a:t>
            </a:r>
          </a:p>
          <a:p>
            <a:pPr lvl="1"/>
            <a:r>
              <a:rPr lang="en-US" sz="2200" dirty="0" err="1">
                <a:solidFill>
                  <a:schemeClr val="bg1"/>
                </a:solidFill>
                <a:latin typeface="Arial" charset="0"/>
                <a:ea typeface="ＭＳ Ｐゴシック" charset="0"/>
                <a:cs typeface="ＭＳ Ｐゴシック" charset="0"/>
              </a:rPr>
              <a:t>Strawman</a:t>
            </a:r>
            <a:r>
              <a:rPr lang="en-US" sz="2200" dirty="0">
                <a:solidFill>
                  <a:schemeClr val="bg1"/>
                </a:solidFill>
                <a:latin typeface="Arial" charset="0"/>
                <a:ea typeface="ＭＳ Ｐゴシック" charset="0"/>
                <a:cs typeface="ＭＳ Ｐゴシック" charset="0"/>
              </a:rPr>
              <a:t> </a:t>
            </a:r>
            <a:r>
              <a:rPr lang="en-US" sz="2200" b="1" dirty="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Proposal </a:t>
            </a:r>
            <a:r>
              <a:rPr lang="en-US" sz="2200" dirty="0">
                <a:solidFill>
                  <a:schemeClr val="bg1"/>
                </a:solidFill>
                <a:latin typeface="Arial" charset="0"/>
                <a:ea typeface="ＭＳ Ｐゴシック" charset="0"/>
                <a:cs typeface="ＭＳ Ｐゴシック" charset="0"/>
              </a:rPr>
              <a:t>(Licensure, Cloud Enclaves. </a:t>
            </a:r>
            <a:r>
              <a:rPr lang="en-US" sz="2200" b="1" dirty="0">
                <a:solidFill>
                  <a:srgbClr val="FF0000"/>
                </a:solidFill>
                <a:latin typeface="Arial" charset="0"/>
                <a:ea typeface="ＭＳ Ｐゴシック" charset="0"/>
                <a:cs typeface="ＭＳ Ｐゴシック" charset="0"/>
              </a:rPr>
              <a:t>Quantifying Leaks, &amp; Closely Coupled priv.-public data</a:t>
            </a:r>
            <a:r>
              <a:rPr lang="en-US" sz="2200" dirty="0">
                <a:solidFill>
                  <a:schemeClr val="bg1"/>
                </a:solidFill>
                <a:latin typeface="Arial" charset="0"/>
                <a:ea typeface="ＭＳ Ｐゴシック" charset="0"/>
                <a:cs typeface="ＭＳ Ｐゴシック" charset="0"/>
              </a:rPr>
              <a:t>)</a:t>
            </a: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2"/>
            <a:ext cx="3621051" cy="4684713"/>
          </a:xfrm>
        </p:spPr>
        <p:txBody>
          <a:bodyPr/>
          <a:lstStyle/>
          <a:p>
            <a:r>
              <a:rPr lang="en-US" sz="2400" b="1" dirty="0">
                <a:solidFill>
                  <a:srgbClr val="FF0000"/>
                </a:solidFill>
                <a:latin typeface="Arial" charset="0"/>
                <a:ea typeface="ＭＳ Ｐゴシック" charset="0"/>
                <a:cs typeface="ＭＳ Ｐゴシック" charset="0"/>
              </a:rPr>
              <a:t>RNA-</a:t>
            </a:r>
            <a:r>
              <a:rPr lang="en-US" sz="2400" b="1" dirty="0" err="1">
                <a:solidFill>
                  <a:srgbClr val="FF0000"/>
                </a:solidFill>
                <a:latin typeface="Arial" charset="0"/>
                <a:ea typeface="ＭＳ Ｐゴシック" charset="0"/>
                <a:cs typeface="ＭＳ Ｐゴシック" charset="0"/>
              </a:rPr>
              <a:t>seq</a:t>
            </a:r>
            <a:r>
              <a:rPr lang="en-US" sz="2400" b="1" dirty="0">
                <a:solidFill>
                  <a:srgbClr val="FF0000"/>
                </a:solidFill>
                <a:latin typeface="Arial" charset="0"/>
                <a:ea typeface="ＭＳ Ｐゴシック" charset="0"/>
                <a:cs typeface="ＭＳ Ｐゴシック" charset="0"/>
              </a:rPr>
              <a:t> – practical problem of publicly sharing some of the info</a:t>
            </a:r>
          </a:p>
          <a:p>
            <a:pPr lvl="1"/>
            <a:r>
              <a:rPr lang="en-US" sz="2200" dirty="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a:solidFill>
                  <a:schemeClr val="bg1"/>
                </a:solidFill>
                <a:latin typeface="Arial" charset="0"/>
                <a:ea typeface="ＭＳ Ｐゴシック" charset="0"/>
                <a:cs typeface="ＭＳ Ｐゴシック" charset="0"/>
              </a:rPr>
              <a:t>Quantifying &amp; removing variant info from expression levels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a:solidFill>
                  <a:schemeClr val="bg1"/>
                </a:solidFill>
                <a:latin typeface="Arial" charset="0"/>
                <a:ea typeface="ＭＳ Ｐゴシック" charset="0"/>
                <a:cs typeface="ＭＳ Ｐゴシック" charset="0"/>
              </a:rPr>
              <a:t>Further complications: SVs 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12962583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2 – </a:t>
            </a:r>
            <a:r>
              <a:rPr lang="en-US" dirty="0"/>
              <a:t>transcription factor </a:t>
            </a:r>
            <a:r>
              <a:rPr lang="en-US" dirty="0" smtClean="0"/>
              <a:t>cooperativity in </a:t>
            </a:r>
            <a:r>
              <a:rPr lang="en-US" dirty="0"/>
              <a:t>Acute Myeloid Leukemia (AML)</a:t>
            </a:r>
          </a:p>
        </p:txBody>
      </p:sp>
      <p:graphicFrame>
        <p:nvGraphicFramePr>
          <p:cNvPr id="9" name="Table 8"/>
          <p:cNvGraphicFramePr>
            <a:graphicFrameLocks noGrp="1"/>
          </p:cNvGraphicFramePr>
          <p:nvPr>
            <p:extLst>
              <p:ext uri="{D42A27DB-BD31-4B8C-83A1-F6EECF244321}">
                <p14:modId xmlns:p14="http://schemas.microsoft.com/office/powerpoint/2010/main" val="284907487"/>
              </p:ext>
            </p:extLst>
          </p:nvPr>
        </p:nvGraphicFramePr>
        <p:xfrm>
          <a:off x="304800" y="1981200"/>
          <a:ext cx="8382001" cy="3521528"/>
        </p:xfrm>
        <a:graphic>
          <a:graphicData uri="http://schemas.openxmlformats.org/drawingml/2006/table">
            <a:tbl>
              <a:tblPr firstCol="1" bandRow="1">
                <a:tableStyleId>{6E25E649-3F16-4E02-A733-19D2CDBF48F0}</a:tableStyleId>
              </a:tblPr>
              <a:tblGrid>
                <a:gridCol w="2133600"/>
                <a:gridCol w="1828800"/>
                <a:gridCol w="4419601"/>
              </a:tblGrid>
              <a:tr h="857250">
                <a:tc>
                  <a:txBody>
                    <a:bodyPr/>
                    <a:lstStyle/>
                    <a:p>
                      <a:r>
                        <a:rPr lang="en-US" sz="2000" dirty="0" smtClean="0"/>
                        <a:t>Target gene</a:t>
                      </a:r>
                      <a:endParaRPr lang="en-US" sz="2000" b="0" dirty="0" smtClean="0">
                        <a:latin typeface="Helvetica"/>
                        <a:cs typeface="Helvetica"/>
                      </a:endParaRPr>
                    </a:p>
                  </a:txBody>
                  <a:tcPr marL="293914" marR="293914" marT="146957" marB="146957"/>
                </a:tc>
                <a:tc>
                  <a:txBody>
                    <a:bodyPr/>
                    <a:lstStyle/>
                    <a:p>
                      <a:r>
                        <a:rPr lang="en-US" sz="1800" dirty="0" smtClean="0"/>
                        <a:t>1824</a:t>
                      </a:r>
                      <a:endParaRPr lang="en-US" sz="1800" b="0" dirty="0">
                        <a:latin typeface="Helvetica"/>
                        <a:cs typeface="Helvetica"/>
                      </a:endParaRPr>
                    </a:p>
                  </a:txBody>
                  <a:tcPr marL="293914" marR="293914" marT="146957" marB="146957"/>
                </a:tc>
                <a:tc rowSpan="2">
                  <a:txBody>
                    <a:bodyPr/>
                    <a:lstStyle/>
                    <a:p>
                      <a:r>
                        <a:rPr lang="en-US" sz="1800" dirty="0" smtClean="0"/>
                        <a:t>ENCODE Data</a:t>
                      </a:r>
                      <a:r>
                        <a:rPr lang="en-US" sz="1800" baseline="0" dirty="0" smtClean="0"/>
                        <a:t> (K562, </a:t>
                      </a:r>
                      <a:r>
                        <a:rPr lang="en-US" sz="1800" baseline="0" dirty="0" err="1" smtClean="0"/>
                        <a:t>ChIP-seq</a:t>
                      </a:r>
                      <a:r>
                        <a:rPr lang="en-US" sz="1800" baseline="0" dirty="0" smtClean="0"/>
                        <a:t>)</a:t>
                      </a:r>
                    </a:p>
                    <a:p>
                      <a:r>
                        <a:rPr lang="en-US" sz="1800" dirty="0" smtClean="0">
                          <a:hlinkClick r:id="rId3"/>
                        </a:rPr>
                        <a:t>http://encodenets.gersteinlab.org/</a:t>
                      </a:r>
                      <a:r>
                        <a:rPr lang="en-US" sz="1800" dirty="0" smtClean="0"/>
                        <a:t> </a:t>
                      </a:r>
                      <a:endParaRPr lang="en-US" sz="1800" b="0" dirty="0">
                        <a:latin typeface="Helvetica"/>
                        <a:cs typeface="Helvetica"/>
                      </a:endParaRPr>
                    </a:p>
                  </a:txBody>
                  <a:tcPr marL="293914" marR="293914" marT="146957" marB="146957"/>
                </a:tc>
              </a:tr>
              <a:tr h="857250">
                <a:tc>
                  <a:txBody>
                    <a:bodyPr/>
                    <a:lstStyle/>
                    <a:p>
                      <a:r>
                        <a:rPr lang="en-US" sz="2000" dirty="0" smtClean="0"/>
                        <a:t>TF</a:t>
                      </a:r>
                      <a:endParaRPr lang="en-US" sz="2000" b="0" dirty="0">
                        <a:latin typeface="Helvetica"/>
                        <a:cs typeface="Helvetica"/>
                      </a:endParaRPr>
                    </a:p>
                  </a:txBody>
                  <a:tcPr marL="293914" marR="293914" marT="146957" marB="146957"/>
                </a:tc>
                <a:tc>
                  <a:txBody>
                    <a:bodyPr/>
                    <a:lstStyle/>
                    <a:p>
                      <a:r>
                        <a:rPr lang="en-US" sz="1800" dirty="0" smtClean="0"/>
                        <a:t>70</a:t>
                      </a:r>
                      <a:endParaRPr lang="en-US" sz="1800" b="0" dirty="0">
                        <a:latin typeface="Helvetica"/>
                        <a:cs typeface="Helvetica"/>
                      </a:endParaRPr>
                    </a:p>
                  </a:txBody>
                  <a:tcPr marL="293914" marR="293914" marT="146957" marB="146957"/>
                </a:tc>
                <a:tc vMerge="1">
                  <a:txBody>
                    <a:bodyPr/>
                    <a:lstStyle/>
                    <a:p>
                      <a:endParaRPr lang="en-US" sz="2400" b="0" dirty="0">
                        <a:latin typeface="Helvetica"/>
                        <a:cs typeface="Helvetica"/>
                      </a:endParaRPr>
                    </a:p>
                  </a:txBody>
                  <a:tcPr marL="293914" marR="293914" marT="146957" marB="146957"/>
                </a:tc>
              </a:tr>
              <a:tr h="857250">
                <a:tc>
                  <a:txBody>
                    <a:bodyPr/>
                    <a:lstStyle/>
                    <a:p>
                      <a:r>
                        <a:rPr lang="en-US" sz="2000" dirty="0" smtClean="0"/>
                        <a:t>Regulatory triplet</a:t>
                      </a:r>
                      <a:endParaRPr lang="en-US" sz="2000" b="0" dirty="0">
                        <a:latin typeface="Helvetica"/>
                        <a:cs typeface="Helvetica"/>
                      </a:endParaRPr>
                    </a:p>
                  </a:txBody>
                  <a:tcPr marL="293914" marR="293914" marT="146957" marB="146957"/>
                </a:tc>
                <a:tc>
                  <a:txBody>
                    <a:bodyPr/>
                    <a:lstStyle/>
                    <a:p>
                      <a:r>
                        <a:rPr lang="en-US" sz="1800" dirty="0" smtClean="0"/>
                        <a:t>50,865</a:t>
                      </a:r>
                      <a:endParaRPr lang="en-US" sz="1800" b="0" dirty="0">
                        <a:latin typeface="Helvetica"/>
                        <a:cs typeface="Helvetica"/>
                      </a:endParaRPr>
                    </a:p>
                  </a:txBody>
                  <a:tcPr marL="293914" marR="293914" marT="146957" marB="146957"/>
                </a:tc>
                <a:tc rowSpan="2">
                  <a:txBody>
                    <a:bodyPr/>
                    <a:lstStyle/>
                    <a:p>
                      <a:r>
                        <a:rPr lang="en-US" sz="1800" dirty="0" smtClean="0"/>
                        <a:t>TCGA Data</a:t>
                      </a:r>
                      <a:r>
                        <a:rPr lang="en-US" sz="1800" baseline="0" dirty="0" smtClean="0"/>
                        <a:t> (AML, level 3, RNA-</a:t>
                      </a:r>
                      <a:r>
                        <a:rPr lang="en-US" sz="1800" baseline="0" dirty="0" err="1" smtClean="0"/>
                        <a:t>seq</a:t>
                      </a:r>
                      <a:r>
                        <a:rPr lang="en-US" sz="1800" baseline="0" dirty="0" smtClean="0"/>
                        <a:t>)</a:t>
                      </a:r>
                    </a:p>
                    <a:p>
                      <a:r>
                        <a:rPr lang="en-US" sz="1800" dirty="0" smtClean="0">
                          <a:hlinkClick r:id="rId4"/>
                        </a:rPr>
                        <a:t>https://tcga-data.nci.nih.gov/tcga/tcgaDownload.jsp</a:t>
                      </a:r>
                      <a:r>
                        <a:rPr lang="en-US" sz="1800" dirty="0" smtClean="0"/>
                        <a:t> </a:t>
                      </a:r>
                      <a:endParaRPr lang="en-US" sz="1800" b="0" dirty="0">
                        <a:latin typeface="Helvetica"/>
                        <a:cs typeface="Helvetica"/>
                      </a:endParaRPr>
                    </a:p>
                  </a:txBody>
                  <a:tcPr marL="293914" marR="293914" marT="146957" marB="146957"/>
                </a:tc>
              </a:tr>
              <a:tr h="857250">
                <a:tc>
                  <a:txBody>
                    <a:bodyPr/>
                    <a:lstStyle/>
                    <a:p>
                      <a:r>
                        <a:rPr lang="en-US" sz="2000" dirty="0" smtClean="0"/>
                        <a:t>Patient</a:t>
                      </a:r>
                      <a:r>
                        <a:rPr lang="en-US" sz="2000" baseline="0" dirty="0" smtClean="0"/>
                        <a:t> sample</a:t>
                      </a:r>
                      <a:endParaRPr lang="en-US" sz="2000" b="0" dirty="0">
                        <a:latin typeface="Helvetica"/>
                        <a:cs typeface="Helvetica"/>
                      </a:endParaRPr>
                    </a:p>
                  </a:txBody>
                  <a:tcPr marL="293914" marR="293914" marT="146957" marB="146957"/>
                </a:tc>
                <a:tc>
                  <a:txBody>
                    <a:bodyPr/>
                    <a:lstStyle/>
                    <a:p>
                      <a:r>
                        <a:rPr lang="en-US" sz="1800" dirty="0" smtClean="0"/>
                        <a:t>197</a:t>
                      </a:r>
                      <a:endParaRPr lang="en-US" sz="1800" b="0" dirty="0">
                        <a:latin typeface="Helvetica"/>
                        <a:cs typeface="Helvetica"/>
                      </a:endParaRPr>
                    </a:p>
                  </a:txBody>
                  <a:tcPr marL="293914" marR="293914" marT="146957" marB="146957"/>
                </a:tc>
                <a:tc vMerge="1">
                  <a:txBody>
                    <a:bodyPr/>
                    <a:lstStyle/>
                    <a:p>
                      <a:endParaRPr lang="en-US" sz="1800" b="0" dirty="0">
                        <a:latin typeface="Helvetica"/>
                        <a:cs typeface="Helvetica"/>
                      </a:endParaRPr>
                    </a:p>
                  </a:txBody>
                  <a:tcPr marL="293914" marR="293914" marT="146957" marB="146957"/>
                </a:tc>
              </a:tr>
            </a:tbl>
          </a:graphicData>
        </a:graphic>
      </p:graphicFrame>
      <p:sp>
        <p:nvSpPr>
          <p:cNvPr id="42" name="TextBox 41"/>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pic>
        <p:nvPicPr>
          <p:cNvPr id="5" name="Picture 4"/>
          <p:cNvPicPr>
            <a:picLocks noChangeAspect="1"/>
          </p:cNvPicPr>
          <p:nvPr/>
        </p:nvPicPr>
        <p:blipFill rotWithShape="1">
          <a:blip r:embed="rId5"/>
          <a:srcRect l="7623" t="12353" r="10851" b="13619"/>
          <a:stretch/>
        </p:blipFill>
        <p:spPr>
          <a:xfrm>
            <a:off x="4590143" y="2797627"/>
            <a:ext cx="1008742" cy="701631"/>
          </a:xfrm>
          <a:prstGeom prst="rect">
            <a:avLst/>
          </a:prstGeom>
        </p:spPr>
      </p:pic>
      <p:pic>
        <p:nvPicPr>
          <p:cNvPr id="6" name="Picture 5"/>
          <p:cNvPicPr>
            <a:picLocks noChangeAspect="1"/>
          </p:cNvPicPr>
          <p:nvPr/>
        </p:nvPicPr>
        <p:blipFill>
          <a:blip r:embed="rId6"/>
          <a:stretch>
            <a:fillRect/>
          </a:stretch>
        </p:blipFill>
        <p:spPr>
          <a:xfrm>
            <a:off x="4590143" y="4791980"/>
            <a:ext cx="1831824" cy="710748"/>
          </a:xfrm>
          <a:prstGeom prst="rect">
            <a:avLst/>
          </a:prstGeom>
        </p:spPr>
      </p:pic>
    </p:spTree>
    <p:extLst>
      <p:ext uri="{BB962C8B-B14F-4D97-AF65-F5344CB8AC3E}">
        <p14:creationId xmlns:p14="http://schemas.microsoft.com/office/powerpoint/2010/main" val="3317183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uman_TF_loregic.pdf"/>
          <p:cNvPicPr>
            <a:picLocks noChangeAspect="1"/>
          </p:cNvPicPr>
          <p:nvPr/>
        </p:nvPicPr>
        <p:blipFill rotWithShape="1">
          <a:blip r:embed="rId3">
            <a:extLst>
              <a:ext uri="{28A0092B-C50C-407E-A947-70E740481C1C}">
                <a14:useLocalDpi xmlns:a14="http://schemas.microsoft.com/office/drawing/2010/main" val="0"/>
              </a:ext>
            </a:extLst>
          </a:blip>
          <a:srcRect l="5003" b="68835"/>
          <a:stretch/>
        </p:blipFill>
        <p:spPr>
          <a:xfrm>
            <a:off x="228600" y="2225431"/>
            <a:ext cx="9296400" cy="3946769"/>
          </a:xfrm>
          <a:prstGeom prst="rect">
            <a:avLst/>
          </a:prstGeom>
        </p:spPr>
      </p:pic>
      <p:sp>
        <p:nvSpPr>
          <p:cNvPr id="2" name="Title 1"/>
          <p:cNvSpPr>
            <a:spLocks noGrp="1"/>
          </p:cNvSpPr>
          <p:nvPr>
            <p:ph type="title"/>
          </p:nvPr>
        </p:nvSpPr>
        <p:spPr>
          <a:xfrm>
            <a:off x="27579" y="274638"/>
            <a:ext cx="9116421" cy="1143000"/>
          </a:xfrm>
        </p:spPr>
        <p:txBody>
          <a:bodyPr>
            <a:noAutofit/>
          </a:bodyPr>
          <a:lstStyle/>
          <a:p>
            <a:r>
              <a:rPr lang="en-US" sz="3600" dirty="0" smtClean="0"/>
              <a:t>Application 2 – </a:t>
            </a:r>
            <a:r>
              <a:rPr lang="en-US" sz="3600" dirty="0"/>
              <a:t>transcription factor </a:t>
            </a:r>
            <a:r>
              <a:rPr lang="en-US" sz="3600" dirty="0" smtClean="0"/>
              <a:t>cooperativity in </a:t>
            </a:r>
            <a:r>
              <a:rPr lang="en-US" sz="3600" dirty="0"/>
              <a:t>Acute Myeloid Leukemia (AML)</a:t>
            </a:r>
          </a:p>
        </p:txBody>
      </p:sp>
      <p:sp>
        <p:nvSpPr>
          <p:cNvPr id="8" name="TextBox 7"/>
          <p:cNvSpPr txBox="1"/>
          <p:nvPr/>
        </p:nvSpPr>
        <p:spPr>
          <a:xfrm rot="16200000">
            <a:off x="-1652367" y="3696499"/>
            <a:ext cx="3698448" cy="338554"/>
          </a:xfrm>
          <a:prstGeom prst="rect">
            <a:avLst/>
          </a:prstGeom>
          <a:noFill/>
        </p:spPr>
        <p:txBody>
          <a:bodyPr wrap="none" rtlCol="0">
            <a:spAutoFit/>
          </a:bodyPr>
          <a:lstStyle/>
          <a:p>
            <a:pPr defTabSz="914400"/>
            <a:r>
              <a:rPr lang="en-US" sz="1600" dirty="0">
                <a:solidFill>
                  <a:srgbClr val="000000"/>
                </a:solidFill>
                <a:latin typeface="Helvetica"/>
                <a:ea typeface="ＭＳ Ｐゴシック" charset="0"/>
                <a:cs typeface="Helvetica"/>
              </a:rPr>
              <a:t>number of logic-gate consistent triplets</a:t>
            </a:r>
          </a:p>
        </p:txBody>
      </p:sp>
      <p:sp>
        <p:nvSpPr>
          <p:cNvPr id="12" name="Rectangle 11"/>
          <p:cNvSpPr/>
          <p:nvPr/>
        </p:nvSpPr>
        <p:spPr>
          <a:xfrm>
            <a:off x="1066800" y="1905000"/>
            <a:ext cx="10668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3" name="Rectangle 12"/>
          <p:cNvSpPr/>
          <p:nvPr/>
        </p:nvSpPr>
        <p:spPr>
          <a:xfrm>
            <a:off x="3200400" y="2514600"/>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4" name="Rectangle 13"/>
          <p:cNvSpPr/>
          <p:nvPr/>
        </p:nvSpPr>
        <p:spPr>
          <a:xfrm>
            <a:off x="1676400" y="3115056"/>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5" name="Rectangle 14"/>
          <p:cNvSpPr/>
          <p:nvPr/>
        </p:nvSpPr>
        <p:spPr>
          <a:xfrm>
            <a:off x="1524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6" name="Rectangle 15"/>
          <p:cNvSpPr/>
          <p:nvPr/>
        </p:nvSpPr>
        <p:spPr>
          <a:xfrm>
            <a:off x="1905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7" name="Rectangle 16"/>
          <p:cNvSpPr/>
          <p:nvPr/>
        </p:nvSpPr>
        <p:spPr>
          <a:xfrm>
            <a:off x="3048000" y="32766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9" name="Rectangle 18"/>
          <p:cNvSpPr/>
          <p:nvPr/>
        </p:nvSpPr>
        <p:spPr>
          <a:xfrm rot="16200000">
            <a:off x="2247900" y="5676900"/>
            <a:ext cx="457200"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20" name="Rectangle 19"/>
          <p:cNvSpPr/>
          <p:nvPr/>
        </p:nvSpPr>
        <p:spPr>
          <a:xfrm rot="16200000">
            <a:off x="3124201" y="5715000"/>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21" name="Rectangle 20"/>
          <p:cNvSpPr/>
          <p:nvPr/>
        </p:nvSpPr>
        <p:spPr>
          <a:xfrm rot="16200000">
            <a:off x="3543300" y="5753099"/>
            <a:ext cx="609599" cy="2286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nvGrpSpPr>
          <p:cNvPr id="24" name="Group 23"/>
          <p:cNvGrpSpPr/>
          <p:nvPr/>
        </p:nvGrpSpPr>
        <p:grpSpPr>
          <a:xfrm>
            <a:off x="2971800" y="2286000"/>
            <a:ext cx="762000" cy="392838"/>
            <a:chOff x="7391400" y="4114800"/>
            <a:chExt cx="762000" cy="392838"/>
          </a:xfrm>
        </p:grpSpPr>
        <p:sp>
          <p:nvSpPr>
            <p:cNvPr id="25" name="Moon 24"/>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6" name="Oval 25"/>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27" name="Straight Connector 26"/>
            <p:cNvCxnSpPr>
              <a:stCxn id="25"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flipV="1">
            <a:off x="3581400" y="2819400"/>
            <a:ext cx="762000" cy="392838"/>
            <a:chOff x="7391400" y="4114800"/>
            <a:chExt cx="762000" cy="392838"/>
          </a:xfrm>
        </p:grpSpPr>
        <p:sp>
          <p:nvSpPr>
            <p:cNvPr id="31" name="Moon 30"/>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2" name="Oval 31"/>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33" name="Straight Connector 32"/>
            <p:cNvCxnSpPr>
              <a:stCxn id="31"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133600" y="1828800"/>
            <a:ext cx="762000" cy="392838"/>
            <a:chOff x="7391400" y="4114800"/>
            <a:chExt cx="762000" cy="392838"/>
          </a:xfrm>
        </p:grpSpPr>
        <p:sp>
          <p:nvSpPr>
            <p:cNvPr id="37" name="Moon 3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38" name="Straight Connector 37"/>
            <p:cNvCxnSpPr>
              <a:stCxn id="3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sp>
        <p:nvSpPr>
          <p:cNvPr id="41" name="TextBox 40"/>
          <p:cNvSpPr txBox="1"/>
          <p:nvPr/>
        </p:nvSpPr>
        <p:spPr>
          <a:xfrm>
            <a:off x="529422" y="1551090"/>
            <a:ext cx="1554219" cy="369332"/>
          </a:xfrm>
          <a:prstGeom prst="rect">
            <a:avLst/>
          </a:prstGeom>
          <a:noFill/>
        </p:spPr>
        <p:txBody>
          <a:bodyPr wrap="none" rtlCol="0">
            <a:spAutoFit/>
          </a:bodyPr>
          <a:lstStyle/>
          <a:p>
            <a:pPr defTabSz="914400"/>
            <a:r>
              <a:rPr lang="en-US" dirty="0">
                <a:solidFill>
                  <a:srgbClr val="000000"/>
                </a:solidFill>
                <a:latin typeface="Georgia"/>
                <a:ea typeface="ＭＳ Ｐゴシック" charset="0"/>
                <a:cs typeface="ＭＳ Ｐゴシック" charset="0"/>
              </a:rPr>
              <a:t>OR-</a:t>
            </a:r>
            <a:r>
              <a:rPr lang="en-US" dirty="0">
                <a:solidFill>
                  <a:srgbClr val="000000"/>
                </a:solidFill>
                <a:latin typeface="Georgia"/>
                <a:ea typeface="ＭＳ Ｐゴシック" charset="0"/>
                <a:cs typeface="ＭＳ Ｐゴシック" charset="0"/>
              </a:rPr>
              <a:t>like gates</a:t>
            </a:r>
          </a:p>
        </p:txBody>
      </p:sp>
    </p:spTree>
    <p:extLst>
      <p:ext uri="{BB962C8B-B14F-4D97-AF65-F5344CB8AC3E}">
        <p14:creationId xmlns:p14="http://schemas.microsoft.com/office/powerpoint/2010/main" val="6074427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05837" cy="914400"/>
          </a:xfrm>
        </p:spPr>
        <p:txBody>
          <a:bodyPr>
            <a:normAutofit fontScale="90000"/>
          </a:bodyPr>
          <a:lstStyle/>
          <a:p>
            <a:r>
              <a:rPr lang="en-US" dirty="0" smtClean="0"/>
              <a:t>Cancer-related TF, MYC universally amplifies target expression</a:t>
            </a:r>
            <a:endParaRPr lang="en-US" dirty="0"/>
          </a:p>
        </p:txBody>
      </p:sp>
      <p:pic>
        <p:nvPicPr>
          <p:cNvPr id="4" name="Content Placeholder 4" descr="Figure 5A.pdf"/>
          <p:cNvPicPr>
            <a:picLocks noGrp="1" noChangeAspect="1"/>
          </p:cNvPicPr>
          <p:nvPr>
            <p:ph idx="1"/>
          </p:nvPr>
        </p:nvPicPr>
        <p:blipFill rotWithShape="1">
          <a:blip r:embed="rId3">
            <a:extLst>
              <a:ext uri="{28A0092B-C50C-407E-A947-70E740481C1C}">
                <a14:useLocalDpi xmlns:a14="http://schemas.microsoft.com/office/drawing/2010/main" val="0"/>
              </a:ext>
            </a:extLst>
          </a:blip>
          <a:srcRect l="-70" r="2975"/>
          <a:stretch/>
        </p:blipFill>
        <p:spPr>
          <a:xfrm>
            <a:off x="228600" y="1874837"/>
            <a:ext cx="4394467" cy="4525963"/>
          </a:xfrm>
        </p:spPr>
      </p:pic>
      <p:sp>
        <p:nvSpPr>
          <p:cNvPr id="7" name="Rectangle 6"/>
          <p:cNvSpPr/>
          <p:nvPr/>
        </p:nvSpPr>
        <p:spPr>
          <a:xfrm>
            <a:off x="152400" y="59436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nvGrpSpPr>
          <p:cNvPr id="23" name="Group 22"/>
          <p:cNvGrpSpPr/>
          <p:nvPr/>
        </p:nvGrpSpPr>
        <p:grpSpPr>
          <a:xfrm>
            <a:off x="4763075" y="4407568"/>
            <a:ext cx="4394200" cy="1057190"/>
            <a:chOff x="4648200" y="1219200"/>
            <a:chExt cx="4394200" cy="1057190"/>
          </a:xfrm>
        </p:grpSpPr>
        <p:pic>
          <p:nvPicPr>
            <p:cNvPr id="9" name="Picture 8"/>
            <p:cNvPicPr>
              <a:picLocks noChangeAspect="1"/>
            </p:cNvPicPr>
            <p:nvPr/>
          </p:nvPicPr>
          <p:blipFill>
            <a:blip r:embed="rId4"/>
            <a:stretch>
              <a:fillRect/>
            </a:stretch>
          </p:blipFill>
          <p:spPr>
            <a:xfrm>
              <a:off x="4648200" y="1219200"/>
              <a:ext cx="4191001" cy="1057190"/>
            </a:xfrm>
            <a:prstGeom prst="rect">
              <a:avLst/>
            </a:prstGeom>
          </p:spPr>
        </p:pic>
        <p:pic>
          <p:nvPicPr>
            <p:cNvPr id="11" name="Picture 10"/>
            <p:cNvPicPr>
              <a:picLocks noChangeAspect="1"/>
            </p:cNvPicPr>
            <p:nvPr/>
          </p:nvPicPr>
          <p:blipFill>
            <a:blip r:embed="rId5"/>
            <a:stretch>
              <a:fillRect/>
            </a:stretch>
          </p:blipFill>
          <p:spPr>
            <a:xfrm>
              <a:off x="8534400" y="1219200"/>
              <a:ext cx="508000" cy="508000"/>
            </a:xfrm>
            <a:prstGeom prst="rect">
              <a:avLst/>
            </a:prstGeom>
          </p:spPr>
        </p:pic>
      </p:grpSp>
      <p:sp>
        <p:nvSpPr>
          <p:cNvPr id="8" name="TextBox 7"/>
          <p:cNvSpPr txBox="1"/>
          <p:nvPr/>
        </p:nvSpPr>
        <p:spPr>
          <a:xfrm>
            <a:off x="4876800" y="3721768"/>
            <a:ext cx="4038600" cy="646331"/>
          </a:xfrm>
          <a:prstGeom prst="rect">
            <a:avLst/>
          </a:prstGeom>
          <a:noFill/>
        </p:spPr>
        <p:txBody>
          <a:bodyPr wrap="square" rtlCol="0">
            <a:spAutoFit/>
          </a:bodyPr>
          <a:lstStyle/>
          <a:p>
            <a:pPr defTabSz="914400"/>
            <a:r>
              <a:rPr lang="en-US" dirty="0">
                <a:solidFill>
                  <a:srgbClr val="000000"/>
                </a:solidFill>
                <a:latin typeface="Georgia"/>
                <a:ea typeface="ＭＳ Ｐゴシック" charset="0"/>
                <a:cs typeface="ＭＳ Ｐゴシック" charset="0"/>
              </a:rPr>
              <a:t>High expression of MYC is sufficient for high target gene expression</a:t>
            </a:r>
          </a:p>
        </p:txBody>
      </p:sp>
      <p:sp>
        <p:nvSpPr>
          <p:cNvPr id="15" name="Rectangle 14"/>
          <p:cNvSpPr/>
          <p:nvPr/>
        </p:nvSpPr>
        <p:spPr>
          <a:xfrm rot="16200000">
            <a:off x="1371601" y="5714999"/>
            <a:ext cx="533399"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6" name="Rectangle 15"/>
          <p:cNvSpPr/>
          <p:nvPr/>
        </p:nvSpPr>
        <p:spPr>
          <a:xfrm rot="16200000">
            <a:off x="2209801" y="5714999"/>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7" name="Rectangle 16"/>
          <p:cNvSpPr/>
          <p:nvPr/>
        </p:nvSpPr>
        <p:spPr>
          <a:xfrm rot="16200000">
            <a:off x="3048001" y="5791198"/>
            <a:ext cx="685800" cy="2286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nvGrpSpPr>
          <p:cNvPr id="29" name="Group 28"/>
          <p:cNvGrpSpPr/>
          <p:nvPr/>
        </p:nvGrpSpPr>
        <p:grpSpPr>
          <a:xfrm>
            <a:off x="4759878" y="1747824"/>
            <a:ext cx="3962400" cy="1940081"/>
            <a:chOff x="4759878" y="1295400"/>
            <a:chExt cx="3962400" cy="1940081"/>
          </a:xfrm>
        </p:grpSpPr>
        <p:sp>
          <p:nvSpPr>
            <p:cNvPr id="3" name="TextBox 2"/>
            <p:cNvSpPr txBox="1"/>
            <p:nvPr/>
          </p:nvSpPr>
          <p:spPr>
            <a:xfrm>
              <a:off x="4759878" y="1295400"/>
              <a:ext cx="3962400" cy="1477328"/>
            </a:xfrm>
            <a:prstGeom prst="rect">
              <a:avLst/>
            </a:prstGeom>
            <a:noFill/>
          </p:spPr>
          <p:txBody>
            <a:bodyPr wrap="square" rtlCol="0">
              <a:spAutoFit/>
            </a:bodyPr>
            <a:lstStyle/>
            <a:p>
              <a:pPr marL="285750" indent="-285750" defTabSz="914400">
                <a:buFont typeface="Arial"/>
                <a:buChar char="•"/>
              </a:pPr>
              <a:r>
                <a:rPr lang="en-US" dirty="0">
                  <a:solidFill>
                    <a:srgbClr val="000000"/>
                  </a:solidFill>
                  <a:latin typeface="Georgia"/>
                  <a:ea typeface="ＭＳ Ｐゴシック" charset="0"/>
                  <a:cs typeface="ＭＳ Ｐゴシック" charset="0"/>
                </a:rPr>
                <a:t>RF1</a:t>
              </a:r>
            </a:p>
            <a:p>
              <a:pPr marL="285750" indent="-285750" defTabSz="914400">
                <a:buFont typeface="Arial"/>
                <a:buChar char="•"/>
              </a:pPr>
              <a:endParaRPr lang="en-US" dirty="0">
                <a:solidFill>
                  <a:srgbClr val="000000"/>
                </a:solidFill>
                <a:latin typeface="Georgia"/>
                <a:ea typeface="ＭＳ Ｐゴシック" charset="0"/>
                <a:cs typeface="ＭＳ Ｐゴシック" charset="0"/>
              </a:endParaRPr>
            </a:p>
            <a:p>
              <a:pPr marL="285750" indent="-285750" defTabSz="914400">
                <a:buFont typeface="Arial"/>
                <a:buChar char="•"/>
              </a:pPr>
              <a:r>
                <a:rPr lang="en-US" b="1" dirty="0">
                  <a:solidFill>
                    <a:srgbClr val="000000"/>
                  </a:solidFill>
                  <a:latin typeface="Georgia"/>
                  <a:ea typeface="ＭＳ Ｐゴシック" charset="0"/>
                  <a:cs typeface="ＭＳ Ｐゴシック" charset="0"/>
                </a:rPr>
                <a:t>OR</a:t>
              </a:r>
              <a:r>
                <a:rPr lang="en-US" dirty="0">
                  <a:solidFill>
                    <a:srgbClr val="000000"/>
                  </a:solidFill>
                  <a:latin typeface="Georgia"/>
                  <a:ea typeface="ＭＳ Ｐゴシック" charset="0"/>
                  <a:cs typeface="ＭＳ Ｐゴシック" charset="0"/>
                </a:rPr>
                <a:t>(RF1, RF2)</a:t>
              </a:r>
            </a:p>
            <a:p>
              <a:pPr marL="285750" indent="-285750" defTabSz="914400">
                <a:buFont typeface="Arial"/>
                <a:buChar char="•"/>
              </a:pPr>
              <a:endParaRPr lang="en-US" dirty="0">
                <a:solidFill>
                  <a:srgbClr val="000000"/>
                </a:solidFill>
                <a:latin typeface="Georgia"/>
                <a:ea typeface="ＭＳ Ｐゴシック" charset="0"/>
                <a:cs typeface="ＭＳ Ｐゴシック" charset="0"/>
              </a:endParaRPr>
            </a:p>
            <a:p>
              <a:pPr marL="285750" indent="-285750" defTabSz="914400">
                <a:buFont typeface="Arial"/>
                <a:buChar char="•"/>
              </a:pPr>
              <a:r>
                <a:rPr lang="en-US" b="1" dirty="0">
                  <a:solidFill>
                    <a:srgbClr val="000000"/>
                  </a:solidFill>
                  <a:latin typeface="Georgia"/>
                  <a:ea typeface="ＭＳ Ｐゴシック" charset="0"/>
                  <a:cs typeface="ＭＳ Ｐゴシック" charset="0"/>
                </a:rPr>
                <a:t>OR</a:t>
              </a:r>
              <a:r>
                <a:rPr lang="en-US" dirty="0">
                  <a:solidFill>
                    <a:srgbClr val="000000"/>
                  </a:solidFill>
                  <a:latin typeface="Georgia"/>
                  <a:ea typeface="ＭＳ Ｐゴシック" charset="0"/>
                  <a:cs typeface="ＭＳ Ｐゴシック" charset="0"/>
                </a:rPr>
                <a:t>(RF1, </a:t>
              </a:r>
              <a:r>
                <a:rPr lang="en-US" b="1" dirty="0">
                  <a:solidFill>
                    <a:srgbClr val="000000"/>
                  </a:solidFill>
                  <a:latin typeface="Georgia"/>
                  <a:ea typeface="ＭＳ Ｐゴシック" charset="0"/>
                  <a:cs typeface="ＭＳ Ｐゴシック" charset="0"/>
                </a:rPr>
                <a:t>NOT </a:t>
              </a:r>
              <a:r>
                <a:rPr lang="en-US" dirty="0">
                  <a:solidFill>
                    <a:srgbClr val="000000"/>
                  </a:solidFill>
                  <a:latin typeface="Georgia"/>
                  <a:ea typeface="ＭＳ Ｐゴシック" charset="0"/>
                  <a:cs typeface="ＭＳ Ｐゴシック" charset="0"/>
                </a:rPr>
                <a:t>RF2)</a:t>
              </a:r>
            </a:p>
          </p:txBody>
        </p:sp>
        <p:sp>
          <p:nvSpPr>
            <p:cNvPr id="14" name="Right Arrow 13"/>
            <p:cNvSpPr/>
            <p:nvPr/>
          </p:nvSpPr>
          <p:spPr>
            <a:xfrm rot="5400000" flipV="1">
              <a:off x="6529489" y="280239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nvGrpSpPr>
            <p:cNvPr id="26" name="Group 25"/>
            <p:cNvGrpSpPr/>
            <p:nvPr/>
          </p:nvGrpSpPr>
          <p:grpSpPr>
            <a:xfrm>
              <a:off x="7283622" y="2362200"/>
              <a:ext cx="762000" cy="392838"/>
              <a:chOff x="7391400" y="4114800"/>
              <a:chExt cx="762000" cy="392838"/>
            </a:xfrm>
          </p:grpSpPr>
          <p:sp>
            <p:nvSpPr>
              <p:cNvPr id="18" name="Moon 1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Oval 18"/>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21" name="Straight Connector 20"/>
              <p:cNvCxnSpPr>
                <a:stCxn id="1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750222" y="1828800"/>
              <a:ext cx="762000" cy="392838"/>
              <a:chOff x="7391400" y="4114800"/>
              <a:chExt cx="762000" cy="392838"/>
            </a:xfrm>
          </p:grpSpPr>
          <p:sp>
            <p:nvSpPr>
              <p:cNvPr id="28" name="Moon 2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30" name="Straight Connector 29"/>
              <p:cNvCxnSpPr>
                <a:stCxn id="2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Isosceles Triangle 32"/>
            <p:cNvSpPr/>
            <p:nvPr/>
          </p:nvSpPr>
          <p:spPr>
            <a:xfrm rot="5400000">
              <a:off x="6140622" y="13716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34" name="Straight Connector 33"/>
            <p:cNvCxnSpPr/>
            <p:nvPr/>
          </p:nvCxnSpPr>
          <p:spPr>
            <a:xfrm>
              <a:off x="5902878" y="1447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36278" y="1524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3962400" y="1828800"/>
            <a:ext cx="5334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FFFFFF"/>
              </a:solidFill>
              <a:latin typeface="Georgia"/>
            </a:endParaRPr>
          </a:p>
        </p:txBody>
      </p:sp>
      <p:pic>
        <p:nvPicPr>
          <p:cNvPr id="36" name="Content Placeholder 4" descr="Figure 5A.pdf"/>
          <p:cNvPicPr>
            <a:picLocks noChangeAspect="1"/>
          </p:cNvPicPr>
          <p:nvPr/>
        </p:nvPicPr>
        <p:blipFill rotWithShape="1">
          <a:blip r:embed="rId3">
            <a:extLst>
              <a:ext uri="{28A0092B-C50C-407E-A947-70E740481C1C}">
                <a14:useLocalDpi xmlns:a14="http://schemas.microsoft.com/office/drawing/2010/main" val="0"/>
              </a:ext>
            </a:extLst>
          </a:blip>
          <a:srcRect l="82571" r="2975" b="55604"/>
          <a:stretch/>
        </p:blipFill>
        <p:spPr bwMode="auto">
          <a:xfrm>
            <a:off x="3657600" y="1295400"/>
            <a:ext cx="1215591" cy="3733800"/>
          </a:xfrm>
          <a:prstGeom prst="rect">
            <a:avLst/>
          </a:prstGeom>
          <a:noFill/>
          <a:ln w="9525">
            <a:noFill/>
            <a:miter lim="800000"/>
            <a:headEnd/>
            <a:tailEnd/>
          </a:ln>
        </p:spPr>
      </p:pic>
      <p:sp>
        <p:nvSpPr>
          <p:cNvPr id="20" name="Rectangle 19"/>
          <p:cNvSpPr/>
          <p:nvPr/>
        </p:nvSpPr>
        <p:spPr>
          <a:xfrm>
            <a:off x="16101" y="1295400"/>
            <a:ext cx="3429000" cy="584776"/>
          </a:xfrm>
          <a:prstGeom prst="rect">
            <a:avLst/>
          </a:prstGeom>
        </p:spPr>
        <p:txBody>
          <a:bodyPr wrap="square">
            <a:spAutoFit/>
          </a:bodyPr>
          <a:lstStyle/>
          <a:p>
            <a:pPr defTabSz="914400"/>
            <a:r>
              <a:rPr lang="en-US" sz="1600" dirty="0">
                <a:solidFill>
                  <a:srgbClr val="000000"/>
                </a:solidFill>
                <a:latin typeface="Georgia"/>
                <a:ea typeface="ＭＳ Ｐゴシック" charset="0"/>
                <a:cs typeface="ＭＳ Ｐゴシック" charset="0"/>
              </a:rPr>
              <a:t>2,153  (RF1=MYC, RF2=other TFs, T=all common targets) triplets</a:t>
            </a:r>
          </a:p>
        </p:txBody>
      </p:sp>
      <p:sp>
        <p:nvSpPr>
          <p:cNvPr id="39" name="TextBox 38"/>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sp>
        <p:nvSpPr>
          <p:cNvPr id="37" name="TextBox 36"/>
          <p:cNvSpPr txBox="1"/>
          <p:nvPr/>
        </p:nvSpPr>
        <p:spPr>
          <a:xfrm rot="16200000">
            <a:off x="-1652367" y="3696499"/>
            <a:ext cx="3698448" cy="338554"/>
          </a:xfrm>
          <a:prstGeom prst="rect">
            <a:avLst/>
          </a:prstGeom>
          <a:solidFill>
            <a:srgbClr val="FFFFFF"/>
          </a:solidFill>
        </p:spPr>
        <p:txBody>
          <a:bodyPr wrap="none" rtlCol="0">
            <a:spAutoFit/>
          </a:bodyPr>
          <a:lstStyle/>
          <a:p>
            <a:pPr defTabSz="914400"/>
            <a:r>
              <a:rPr lang="en-US" sz="1600" dirty="0">
                <a:solidFill>
                  <a:srgbClr val="000000"/>
                </a:solidFill>
                <a:latin typeface="Helvetica"/>
                <a:ea typeface="ＭＳ Ｐゴシック" charset="0"/>
                <a:cs typeface="Helvetica"/>
              </a:rPr>
              <a:t>number of logic-gate consistent triplets</a:t>
            </a:r>
          </a:p>
        </p:txBody>
      </p:sp>
    </p:spTree>
    <p:extLst>
      <p:ext uri="{BB962C8B-B14F-4D97-AF65-F5344CB8AC3E}">
        <p14:creationId xmlns:p14="http://schemas.microsoft.com/office/powerpoint/2010/main" val="3550327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txBox="1">
            <a:spLocks/>
          </p:cNvSpPr>
          <p:nvPr>
            <p:custDataLst>
              <p:tags r:id="rId2"/>
            </p:custDataLst>
          </p:nvPr>
        </p:nvSpPr>
        <p:spPr bwMode="auto">
          <a:xfrm>
            <a:off x="276538" y="5834063"/>
            <a:ext cx="370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994" tIns="45998" rIns="91994" bIns="45998" anchor="ctr"/>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lgn="ctr" fontAlgn="base">
              <a:spcBef>
                <a:spcPct val="0"/>
              </a:spcBef>
              <a:spcAft>
                <a:spcPct val="0"/>
              </a:spcAft>
            </a:pPr>
            <a:r>
              <a:rPr lang="en-US" sz="1600" b="1" dirty="0">
                <a:solidFill>
                  <a:srgbClr val="22228B"/>
                </a:solidFill>
                <a:latin typeface="Arial" charset="0"/>
              </a:rPr>
              <a:t>Hierarchy Height Statistic =  </a:t>
            </a:r>
            <a:br>
              <a:rPr lang="en-US" sz="1600" b="1" dirty="0">
                <a:solidFill>
                  <a:srgbClr val="22228B"/>
                </a:solidFill>
                <a:latin typeface="Arial" charset="0"/>
              </a:rPr>
            </a:br>
            <a:r>
              <a:rPr lang="en-US" sz="1600" b="1" dirty="0">
                <a:solidFill>
                  <a:srgbClr val="22228B"/>
                </a:solidFill>
                <a:latin typeface="Arial" charset="0"/>
              </a:rPr>
              <a:t>(normalized TF Out deg. – In deg.)</a:t>
            </a:r>
          </a:p>
        </p:txBody>
      </p:sp>
      <p:sp>
        <p:nvSpPr>
          <p:cNvPr id="10" name="Line 12"/>
          <p:cNvSpPr>
            <a:spLocks noChangeShapeType="1"/>
          </p:cNvSpPr>
          <p:nvPr>
            <p:custDataLst>
              <p:tags r:id="rId3"/>
            </p:custDataLst>
          </p:nvPr>
        </p:nvSpPr>
        <p:spPr bwMode="auto">
          <a:xfrm>
            <a:off x="1989138" y="3111500"/>
            <a:ext cx="0" cy="67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11" name="Line 13"/>
          <p:cNvSpPr>
            <a:spLocks noChangeShapeType="1"/>
          </p:cNvSpPr>
          <p:nvPr>
            <p:custDataLst>
              <p:tags r:id="rId4"/>
            </p:custDataLst>
          </p:nvPr>
        </p:nvSpPr>
        <p:spPr bwMode="auto">
          <a:xfrm>
            <a:off x="1987550" y="3111500"/>
            <a:ext cx="590550"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12" name="Line 14"/>
          <p:cNvSpPr>
            <a:spLocks noChangeShapeType="1"/>
          </p:cNvSpPr>
          <p:nvPr>
            <p:custDataLst>
              <p:tags r:id="rId5"/>
            </p:custDataLst>
          </p:nvPr>
        </p:nvSpPr>
        <p:spPr bwMode="auto">
          <a:xfrm flipH="1">
            <a:off x="1374775" y="3111500"/>
            <a:ext cx="587375"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13" name="Line 15"/>
          <p:cNvSpPr>
            <a:spLocks noChangeShapeType="1"/>
          </p:cNvSpPr>
          <p:nvPr>
            <p:custDataLst>
              <p:tags r:id="rId6"/>
            </p:custDataLst>
          </p:nvPr>
        </p:nvSpPr>
        <p:spPr bwMode="auto">
          <a:xfrm>
            <a:off x="1987550" y="3111500"/>
            <a:ext cx="841375" cy="339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14" name="Line 16"/>
          <p:cNvSpPr>
            <a:spLocks noChangeShapeType="1"/>
          </p:cNvSpPr>
          <p:nvPr>
            <p:custDataLst>
              <p:tags r:id="rId7"/>
            </p:custDataLst>
          </p:nvPr>
        </p:nvSpPr>
        <p:spPr bwMode="auto">
          <a:xfrm flipH="1">
            <a:off x="1203325" y="3111500"/>
            <a:ext cx="758825" cy="257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16" name="Line 18"/>
          <p:cNvSpPr>
            <a:spLocks noChangeShapeType="1"/>
          </p:cNvSpPr>
          <p:nvPr>
            <p:custDataLst>
              <p:tags r:id="rId8"/>
            </p:custDataLst>
          </p:nvPr>
        </p:nvSpPr>
        <p:spPr bwMode="auto">
          <a:xfrm flipH="1">
            <a:off x="1979613" y="1574800"/>
            <a:ext cx="20637" cy="785813"/>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98312" name="Rectangle 1"/>
          <p:cNvSpPr>
            <a:spLocks noChangeArrowheads="1"/>
          </p:cNvSpPr>
          <p:nvPr>
            <p:custDataLst>
              <p:tags r:id="rId9"/>
            </p:custDataLst>
          </p:nvPr>
        </p:nvSpPr>
        <p:spPr bwMode="auto">
          <a:xfrm>
            <a:off x="2794000" y="1320800"/>
            <a:ext cx="803275" cy="490538"/>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pic>
        <p:nvPicPr>
          <p:cNvPr id="98313" name="Picture 7"/>
          <p:cNvPicPr>
            <a:picLocks noChangeAspect="1"/>
          </p:cNvPicPr>
          <p:nvPr>
            <p:custDataLst>
              <p:tags r:id="rId10"/>
            </p:custDataLst>
          </p:nvPr>
        </p:nvPicPr>
        <p:blipFill>
          <a:blip r:embed="rId39">
            <a:extLst>
              <a:ext uri="{28A0092B-C50C-407E-A947-70E740481C1C}">
                <a14:useLocalDpi xmlns:a14="http://schemas.microsoft.com/office/drawing/2010/main" val="0"/>
              </a:ext>
            </a:extLst>
          </a:blip>
          <a:srcRect/>
          <a:stretch>
            <a:fillRect/>
          </a:stretch>
        </p:blipFill>
        <p:spPr bwMode="auto">
          <a:xfrm>
            <a:off x="4106863" y="68263"/>
            <a:ext cx="48688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Rectangle 1"/>
          <p:cNvSpPr>
            <a:spLocks noChangeArrowheads="1"/>
          </p:cNvSpPr>
          <p:nvPr>
            <p:custDataLst>
              <p:tags r:id="rId11"/>
            </p:custDataLst>
          </p:nvPr>
        </p:nvSpPr>
        <p:spPr bwMode="auto">
          <a:xfrm>
            <a:off x="1892300" y="38528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16" name="Oval 2"/>
          <p:cNvSpPr>
            <a:spLocks noChangeArrowheads="1"/>
          </p:cNvSpPr>
          <p:nvPr>
            <p:custDataLst>
              <p:tags r:id="rId12"/>
            </p:custDataLst>
          </p:nvPr>
        </p:nvSpPr>
        <p:spPr bwMode="auto">
          <a:xfrm>
            <a:off x="1739900" y="914400"/>
            <a:ext cx="550863" cy="550863"/>
          </a:xfrm>
          <a:prstGeom prst="ellipse">
            <a:avLst/>
          </a:prstGeom>
          <a:solidFill>
            <a:srgbClr val="257FD7"/>
          </a:solidFill>
          <a:ln w="57150">
            <a:solidFill>
              <a:srgbClr val="20FF37"/>
            </a:solidFill>
            <a:round/>
            <a:headEnd type="none" w="sm" len="sm"/>
            <a:tailEnd type="none" w="sm" len="sm"/>
          </a:ln>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17" name="Oval 25"/>
          <p:cNvSpPr>
            <a:spLocks noChangeArrowheads="1"/>
          </p:cNvSpPr>
          <p:nvPr>
            <p:custDataLst>
              <p:tags r:id="rId13"/>
            </p:custDataLst>
          </p:nvPr>
        </p:nvSpPr>
        <p:spPr bwMode="auto">
          <a:xfrm>
            <a:off x="1714500" y="2387600"/>
            <a:ext cx="550863" cy="550863"/>
          </a:xfrm>
          <a:prstGeom prst="ellipse">
            <a:avLst/>
          </a:prstGeom>
          <a:solidFill>
            <a:srgbClr val="0000FF"/>
          </a:solidFill>
          <a:ln w="38100">
            <a:solidFill>
              <a:schemeClr val="tx1"/>
            </a:solidFill>
            <a:round/>
            <a:headEnd type="none" w="sm" len="sm"/>
            <a:tailEnd type="none" w="sm" len="sm"/>
          </a:ln>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18" name="Oval 26"/>
          <p:cNvSpPr>
            <a:spLocks noChangeArrowheads="1"/>
          </p:cNvSpPr>
          <p:nvPr>
            <p:custDataLst>
              <p:tags r:id="rId14"/>
            </p:custDataLst>
          </p:nvPr>
        </p:nvSpPr>
        <p:spPr bwMode="auto">
          <a:xfrm>
            <a:off x="914400" y="3708400"/>
            <a:ext cx="550863"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19" name="Oval 27"/>
          <p:cNvSpPr>
            <a:spLocks noChangeArrowheads="1"/>
          </p:cNvSpPr>
          <p:nvPr>
            <p:custDataLst>
              <p:tags r:id="rId15"/>
            </p:custDataLst>
          </p:nvPr>
        </p:nvSpPr>
        <p:spPr bwMode="auto">
          <a:xfrm>
            <a:off x="576263" y="3175000"/>
            <a:ext cx="549275"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20" name="Oval 28"/>
          <p:cNvSpPr>
            <a:spLocks noChangeArrowheads="1"/>
          </p:cNvSpPr>
          <p:nvPr>
            <p:custDataLst>
              <p:tags r:id="rId16"/>
            </p:custDataLst>
          </p:nvPr>
        </p:nvSpPr>
        <p:spPr bwMode="auto">
          <a:xfrm>
            <a:off x="2471738" y="3725863"/>
            <a:ext cx="550862" cy="549275"/>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98321" name="Rectangle 30"/>
          <p:cNvSpPr>
            <a:spLocks noChangeArrowheads="1"/>
          </p:cNvSpPr>
          <p:nvPr>
            <p:custDataLst>
              <p:tags r:id="rId17"/>
            </p:custDataLst>
          </p:nvPr>
        </p:nvSpPr>
        <p:spPr bwMode="auto">
          <a:xfrm>
            <a:off x="2870200" y="33702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34" name="Line 18"/>
          <p:cNvSpPr>
            <a:spLocks noChangeShapeType="1"/>
          </p:cNvSpPr>
          <p:nvPr>
            <p:custDataLst>
              <p:tags r:id="rId18"/>
            </p:custDataLst>
          </p:nvPr>
        </p:nvSpPr>
        <p:spPr bwMode="auto">
          <a:xfrm flipH="1">
            <a:off x="1379538" y="1600200"/>
            <a:ext cx="601662" cy="604838"/>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35" name="Oval 34"/>
          <p:cNvSpPr/>
          <p:nvPr>
            <p:custDataLst>
              <p:tags r:id="rId19"/>
            </p:custDataLst>
          </p:nvPr>
        </p:nvSpPr>
        <p:spPr bwMode="auto">
          <a:xfrm>
            <a:off x="893763" y="21510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fontAlgn="base">
              <a:spcBef>
                <a:spcPct val="0"/>
              </a:spcBef>
              <a:spcAft>
                <a:spcPct val="0"/>
              </a:spcAft>
              <a:defRPr/>
            </a:pPr>
            <a:endParaRPr lang="en-US" sz="1200" b="1">
              <a:solidFill>
                <a:srgbClr val="000000"/>
              </a:solidFill>
              <a:latin typeface="Arial" pitchFamily="-65" charset="0"/>
              <a:ea typeface="ＭＳ Ｐゴシック" charset="0"/>
              <a:cs typeface="ＭＳ Ｐゴシック" charset="0"/>
            </a:endParaRPr>
          </a:p>
        </p:txBody>
      </p:sp>
      <p:sp>
        <p:nvSpPr>
          <p:cNvPr id="36" name="Line 18"/>
          <p:cNvSpPr>
            <a:spLocks noChangeShapeType="1"/>
          </p:cNvSpPr>
          <p:nvPr>
            <p:custDataLst>
              <p:tags r:id="rId20"/>
            </p:custDataLst>
          </p:nvPr>
        </p:nvSpPr>
        <p:spPr bwMode="auto">
          <a:xfrm flipH="1">
            <a:off x="1176338" y="1592263"/>
            <a:ext cx="796925" cy="193675"/>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37" name="Oval 36"/>
          <p:cNvSpPr/>
          <p:nvPr>
            <p:custDataLst>
              <p:tags r:id="rId21"/>
            </p:custDataLst>
          </p:nvPr>
        </p:nvSpPr>
        <p:spPr bwMode="auto">
          <a:xfrm>
            <a:off x="563563" y="15414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fontAlgn="base">
              <a:spcBef>
                <a:spcPct val="0"/>
              </a:spcBef>
              <a:spcAft>
                <a:spcPct val="0"/>
              </a:spcAft>
              <a:defRPr/>
            </a:pPr>
            <a:endParaRPr lang="en-US" sz="1200" b="1">
              <a:solidFill>
                <a:srgbClr val="000000"/>
              </a:solidFill>
              <a:latin typeface="Arial" pitchFamily="-65" charset="0"/>
              <a:ea typeface="ＭＳ Ｐゴシック" charset="0"/>
              <a:cs typeface="ＭＳ Ｐゴシック" charset="0"/>
            </a:endParaRPr>
          </a:p>
        </p:txBody>
      </p:sp>
      <p:sp>
        <p:nvSpPr>
          <p:cNvPr id="38" name="Line 15"/>
          <p:cNvSpPr>
            <a:spLocks noChangeShapeType="1"/>
          </p:cNvSpPr>
          <p:nvPr>
            <p:custDataLst>
              <p:tags r:id="rId22"/>
            </p:custDataLst>
          </p:nvPr>
        </p:nvSpPr>
        <p:spPr bwMode="auto">
          <a:xfrm>
            <a:off x="1995488" y="1587500"/>
            <a:ext cx="841375" cy="339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98327" name="Rectangle 38"/>
          <p:cNvSpPr>
            <a:spLocks noChangeArrowheads="1"/>
          </p:cNvSpPr>
          <p:nvPr>
            <p:custDataLst>
              <p:tags r:id="rId23"/>
            </p:custDataLst>
          </p:nvPr>
        </p:nvSpPr>
        <p:spPr bwMode="auto">
          <a:xfrm>
            <a:off x="2852738" y="1879600"/>
            <a:ext cx="195262" cy="195263"/>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40" name="Line 12"/>
          <p:cNvSpPr>
            <a:spLocks noChangeShapeType="1"/>
          </p:cNvSpPr>
          <p:nvPr>
            <p:custDataLst>
              <p:tags r:id="rId24"/>
            </p:custDataLst>
          </p:nvPr>
        </p:nvSpPr>
        <p:spPr bwMode="auto">
          <a:xfrm>
            <a:off x="1176338" y="4321175"/>
            <a:ext cx="0" cy="674688"/>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98329" name="Rectangle 40"/>
          <p:cNvSpPr>
            <a:spLocks noChangeArrowheads="1"/>
          </p:cNvSpPr>
          <p:nvPr>
            <p:custDataLst>
              <p:tags r:id="rId25"/>
            </p:custDataLst>
          </p:nvPr>
        </p:nvSpPr>
        <p:spPr bwMode="auto">
          <a:xfrm>
            <a:off x="1071563" y="5046663"/>
            <a:ext cx="193675"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42" name="Line 15"/>
          <p:cNvSpPr>
            <a:spLocks noChangeShapeType="1"/>
          </p:cNvSpPr>
          <p:nvPr>
            <p:custDataLst>
              <p:tags r:id="rId26"/>
            </p:custDataLst>
          </p:nvPr>
        </p:nvSpPr>
        <p:spPr bwMode="auto">
          <a:xfrm>
            <a:off x="1174750" y="4346575"/>
            <a:ext cx="841375" cy="341313"/>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98331" name="Rectangle 42"/>
          <p:cNvSpPr>
            <a:spLocks noChangeArrowheads="1"/>
          </p:cNvSpPr>
          <p:nvPr>
            <p:custDataLst>
              <p:tags r:id="rId27"/>
            </p:custDataLst>
          </p:nvPr>
        </p:nvSpPr>
        <p:spPr bwMode="auto">
          <a:xfrm>
            <a:off x="2057400" y="4605338"/>
            <a:ext cx="195263" cy="195262"/>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44" name="Line 15"/>
          <p:cNvSpPr>
            <a:spLocks noChangeShapeType="1"/>
          </p:cNvSpPr>
          <p:nvPr>
            <p:custDataLst>
              <p:tags r:id="rId28"/>
            </p:custDataLst>
          </p:nvPr>
        </p:nvSpPr>
        <p:spPr bwMode="auto">
          <a:xfrm>
            <a:off x="1182688" y="4346575"/>
            <a:ext cx="400050" cy="5556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98333" name="Rectangle 44"/>
          <p:cNvSpPr>
            <a:spLocks noChangeArrowheads="1"/>
          </p:cNvSpPr>
          <p:nvPr>
            <p:custDataLst>
              <p:tags r:id="rId29"/>
            </p:custDataLst>
          </p:nvPr>
        </p:nvSpPr>
        <p:spPr bwMode="auto">
          <a:xfrm>
            <a:off x="1582738" y="4945063"/>
            <a:ext cx="195262"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fontAlgn="base">
              <a:spcBef>
                <a:spcPct val="0"/>
              </a:spcBef>
              <a:spcAft>
                <a:spcPct val="0"/>
              </a:spcAft>
            </a:pPr>
            <a:endParaRPr lang="en-US" sz="1200" b="1">
              <a:solidFill>
                <a:srgbClr val="000000"/>
              </a:solidFill>
              <a:latin typeface="Arial" charset="0"/>
              <a:ea typeface="ＭＳ Ｐゴシック" charset="0"/>
              <a:cs typeface="ＭＳ Ｐゴシック" charset="0"/>
            </a:endParaRPr>
          </a:p>
        </p:txBody>
      </p:sp>
      <p:sp>
        <p:nvSpPr>
          <p:cNvPr id="46" name="Line 15"/>
          <p:cNvSpPr>
            <a:spLocks noChangeShapeType="1"/>
          </p:cNvSpPr>
          <p:nvPr>
            <p:custDataLst>
              <p:tags r:id="rId30"/>
            </p:custDataLst>
          </p:nvPr>
        </p:nvSpPr>
        <p:spPr bwMode="auto">
          <a:xfrm flipH="1">
            <a:off x="711200" y="4351338"/>
            <a:ext cx="474663" cy="593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fontAlgn="base">
              <a:spcBef>
                <a:spcPct val="0"/>
              </a:spcBef>
              <a:spcAft>
                <a:spcPct val="0"/>
              </a:spcAft>
              <a:defRPr/>
            </a:pPr>
            <a:endParaRPr lang="en-US" sz="1200" b="1">
              <a:solidFill>
                <a:srgbClr val="000000"/>
              </a:solidFill>
              <a:latin typeface="Arial" charset="0"/>
              <a:ea typeface="ＭＳ Ｐゴシック" charset="0"/>
              <a:cs typeface="ＭＳ Ｐゴシック" charset="0"/>
            </a:endParaRPr>
          </a:p>
        </p:txBody>
      </p:sp>
      <p:sp>
        <p:nvSpPr>
          <p:cNvPr id="47" name="Oval 46"/>
          <p:cNvSpPr/>
          <p:nvPr>
            <p:custDataLst>
              <p:tags r:id="rId31"/>
            </p:custDataLst>
          </p:nvPr>
        </p:nvSpPr>
        <p:spPr bwMode="auto">
          <a:xfrm>
            <a:off x="266700" y="4935538"/>
            <a:ext cx="550863" cy="550862"/>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fontAlgn="base">
              <a:spcBef>
                <a:spcPct val="0"/>
              </a:spcBef>
              <a:spcAft>
                <a:spcPct val="0"/>
              </a:spcAft>
              <a:defRPr/>
            </a:pPr>
            <a:endParaRPr lang="en-US" sz="1200" b="1">
              <a:solidFill>
                <a:srgbClr val="000000"/>
              </a:solidFill>
              <a:latin typeface="Arial" pitchFamily="-65" charset="0"/>
              <a:ea typeface="ＭＳ Ｐゴシック" charset="0"/>
              <a:cs typeface="ＭＳ Ｐゴシック" charset="0"/>
            </a:endParaRPr>
          </a:p>
        </p:txBody>
      </p:sp>
      <p:sp>
        <p:nvSpPr>
          <p:cNvPr id="98336" name="TextBox 3"/>
          <p:cNvSpPr txBox="1">
            <a:spLocks noChangeArrowheads="1"/>
          </p:cNvSpPr>
          <p:nvPr>
            <p:custDataLst>
              <p:tags r:id="rId32"/>
            </p:custDataLst>
          </p:nvPr>
        </p:nvSpPr>
        <p:spPr bwMode="auto">
          <a:xfrm>
            <a:off x="2395538" y="4241800"/>
            <a:ext cx="84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b="1">
                <a:solidFill>
                  <a:srgbClr val="000000"/>
                </a:solidFill>
                <a:latin typeface="Arial" charset="0"/>
              </a:rPr>
              <a:t>TF target</a:t>
            </a:r>
          </a:p>
        </p:txBody>
      </p:sp>
      <p:sp>
        <p:nvSpPr>
          <p:cNvPr id="98337" name="TextBox 48"/>
          <p:cNvSpPr txBox="1">
            <a:spLocks noChangeArrowheads="1"/>
          </p:cNvSpPr>
          <p:nvPr>
            <p:custDataLst>
              <p:tags r:id="rId33"/>
            </p:custDataLst>
          </p:nvPr>
        </p:nvSpPr>
        <p:spPr bwMode="auto">
          <a:xfrm>
            <a:off x="1538601" y="4894263"/>
            <a:ext cx="117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b="1">
                <a:solidFill>
                  <a:srgbClr val="000000"/>
                </a:solidFill>
                <a:latin typeface="Arial" charset="0"/>
              </a:rPr>
              <a:t>non-TF target</a:t>
            </a:r>
          </a:p>
        </p:txBody>
      </p:sp>
      <p:sp>
        <p:nvSpPr>
          <p:cNvPr id="98338" name="TextBox 49"/>
          <p:cNvSpPr txBox="1">
            <a:spLocks noChangeArrowheads="1"/>
          </p:cNvSpPr>
          <p:nvPr>
            <p:custDataLst>
              <p:tags r:id="rId34"/>
            </p:custDataLst>
          </p:nvPr>
        </p:nvSpPr>
        <p:spPr bwMode="auto">
          <a:xfrm>
            <a:off x="2049463" y="2082800"/>
            <a:ext cx="1138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b="1">
                <a:solidFill>
                  <a:srgbClr val="20FF37"/>
                </a:solidFill>
                <a:latin typeface="Arial" charset="0"/>
              </a:rPr>
              <a:t>In-degree = 1</a:t>
            </a:r>
          </a:p>
        </p:txBody>
      </p:sp>
      <p:sp>
        <p:nvSpPr>
          <p:cNvPr id="98339" name="TextBox 50"/>
          <p:cNvSpPr txBox="1">
            <a:spLocks noChangeArrowheads="1"/>
          </p:cNvSpPr>
          <p:nvPr>
            <p:custDataLst>
              <p:tags r:id="rId35"/>
            </p:custDataLst>
          </p:nvPr>
        </p:nvSpPr>
        <p:spPr bwMode="auto">
          <a:xfrm>
            <a:off x="322263" y="2903538"/>
            <a:ext cx="147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b="1">
                <a:solidFill>
                  <a:srgbClr val="FF0000"/>
                </a:solidFill>
                <a:latin typeface="Arial" charset="0"/>
              </a:rPr>
              <a:t>TF out-degree = 3</a:t>
            </a:r>
          </a:p>
        </p:txBody>
      </p:sp>
      <p:sp>
        <p:nvSpPr>
          <p:cNvPr id="98340" name="Rectangle 4"/>
          <p:cNvSpPr>
            <a:spLocks noChangeArrowheads="1"/>
          </p:cNvSpPr>
          <p:nvPr>
            <p:custDataLst>
              <p:tags r:id="rId36"/>
            </p:custDataLst>
          </p:nvPr>
        </p:nvSpPr>
        <p:spPr bwMode="auto">
          <a:xfrm>
            <a:off x="146674" y="0"/>
            <a:ext cx="3574425" cy="7286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fontAlgn="base">
              <a:spcBef>
                <a:spcPct val="0"/>
              </a:spcBef>
              <a:spcAft>
                <a:spcPct val="0"/>
              </a:spcAft>
            </a:pPr>
            <a:endParaRPr lang="en-US" sz="2800" b="1" dirty="0">
              <a:solidFill>
                <a:srgbClr val="000000"/>
              </a:solidFill>
              <a:latin typeface="Arial" charset="0"/>
              <a:ea typeface="ＭＳ Ｐゴシック" charset="0"/>
              <a:cs typeface="ＭＳ Ｐゴシック" charset="0"/>
            </a:endParaRPr>
          </a:p>
        </p:txBody>
      </p:sp>
      <p:sp>
        <p:nvSpPr>
          <p:cNvPr id="3" name="Title 2"/>
          <p:cNvSpPr>
            <a:spLocks noGrp="1"/>
          </p:cNvSpPr>
          <p:nvPr>
            <p:ph type="title"/>
          </p:nvPr>
        </p:nvSpPr>
        <p:spPr>
          <a:xfrm>
            <a:off x="401469" y="157163"/>
            <a:ext cx="3450600" cy="757237"/>
          </a:xfrm>
        </p:spPr>
        <p:txBody>
          <a:bodyPr/>
          <a:lstStyle/>
          <a:p>
            <a:r>
              <a:rPr lang="en-US" sz="2000" dirty="0" smtClean="0">
                <a:solidFill>
                  <a:srgbClr val="000000"/>
                </a:solidFill>
                <a:latin typeface="Arial" charset="0"/>
              </a:rPr>
              <a:t>Global Hierarchical Structure</a:t>
            </a:r>
            <a:endParaRPr lang="en-US" sz="2000" dirty="0"/>
          </a:p>
        </p:txBody>
      </p:sp>
      <p:sp>
        <p:nvSpPr>
          <p:cNvPr id="41" name="Content Placeholder 2"/>
          <p:cNvSpPr>
            <a:spLocks noGrp="1"/>
          </p:cNvSpPr>
          <p:nvPr>
            <p:ph idx="1"/>
          </p:nvPr>
        </p:nvSpPr>
        <p:spPr>
          <a:xfrm>
            <a:off x="4655004" y="4935538"/>
            <a:ext cx="3772580" cy="1624012"/>
          </a:xfrm>
        </p:spPr>
        <p:txBody>
          <a:bodyPr>
            <a:normAutofit fontScale="92500"/>
          </a:bodyPr>
          <a:lstStyle/>
          <a:p>
            <a:pPr marL="0" indent="0">
              <a:buNone/>
            </a:pPr>
            <a:r>
              <a:rPr lang="en-US" sz="1800" dirty="0" smtClean="0"/>
              <a:t>Algorithms </a:t>
            </a:r>
            <a:r>
              <a:rPr lang="en-US" sz="1800" dirty="0"/>
              <a:t>for Defining Hierarchical Structure</a:t>
            </a:r>
            <a:endParaRPr lang="en-US" sz="1800" dirty="0">
              <a:solidFill>
                <a:srgbClr val="000090"/>
              </a:solidFill>
            </a:endParaRPr>
          </a:p>
          <a:p>
            <a:r>
              <a:rPr lang="en-US" sz="1800" dirty="0" smtClean="0">
                <a:solidFill>
                  <a:srgbClr val="000090"/>
                </a:solidFill>
              </a:rPr>
              <a:t>Breadth-first Search</a:t>
            </a:r>
          </a:p>
          <a:p>
            <a:r>
              <a:rPr lang="en-US" sz="1800" dirty="0" smtClean="0">
                <a:solidFill>
                  <a:srgbClr val="000090"/>
                </a:solidFill>
              </a:rPr>
              <a:t>Globally minimize upward edges </a:t>
            </a:r>
          </a:p>
          <a:p>
            <a:r>
              <a:rPr lang="en-US" sz="1800" dirty="0" smtClean="0">
                <a:solidFill>
                  <a:srgbClr val="000090"/>
                </a:solidFill>
              </a:rPr>
              <a:t>Globally maximize hierarchy “score”</a:t>
            </a:r>
            <a:endParaRPr lang="en-US" sz="1800" dirty="0">
              <a:solidFill>
                <a:srgbClr val="000090"/>
              </a:solidFill>
            </a:endParaRPr>
          </a:p>
        </p:txBody>
      </p:sp>
    </p:spTree>
    <p:custDataLst>
      <p:tags r:id="rId1"/>
    </p:custDataLst>
    <p:extLst>
      <p:ext uri="{BB962C8B-B14F-4D97-AF65-F5344CB8AC3E}">
        <p14:creationId xmlns:p14="http://schemas.microsoft.com/office/powerpoint/2010/main" val="776261359"/>
      </p:ext>
    </p:extLst>
  </p:cSld>
  <p:clrMapOvr>
    <a:masterClrMapping/>
  </p:clrMapOvr>
  <mc:AlternateContent xmlns:mc="http://schemas.openxmlformats.org/markup-compatibility/2006">
    <mc:Choice xmlns:p14="http://schemas.microsoft.com/office/powerpoint/2010/main" Requires="p14">
      <p:transition spd="slow" p14:dur="2000" advTm="70391"/>
    </mc:Choice>
    <mc:Fallback>
      <p:transition xmlns:p14="http://schemas.microsoft.com/office/powerpoint/2010/main" spd="slow" advTm="7039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2377"/>
          </a:xfrm>
        </p:spPr>
        <p:txBody>
          <a:bodyPr>
            <a:normAutofit fontScale="90000"/>
          </a:bodyPr>
          <a:lstStyle/>
          <a:p>
            <a:r>
              <a:rPr lang="en-US" sz="3200" b="1" dirty="0" smtClean="0">
                <a:solidFill>
                  <a:srgbClr val="000090"/>
                </a:solidFill>
                <a:latin typeface="Arial"/>
              </a:rPr>
              <a:t>Hierarchy algorithm: from Hairball to Hierarchy</a:t>
            </a:r>
            <a:endParaRPr lang="en-US" sz="3200" b="1" dirty="0">
              <a:solidFill>
                <a:srgbClr val="000090"/>
              </a:solidFill>
              <a:latin typeface="Arial"/>
            </a:endParaRPr>
          </a:p>
        </p:txBody>
      </p:sp>
      <p:pic>
        <p:nvPicPr>
          <p:cNvPr id="5" name="Content Placeholder 4" descr="Gerstein Graphics 1-2.pdf"/>
          <p:cNvPicPr>
            <a:picLocks noGrp="1" noChangeAspect="1"/>
          </p:cNvPicPr>
          <p:nvPr>
            <p:ph idx="1"/>
          </p:nvPr>
        </p:nvPicPr>
        <p:blipFill rotWithShape="1">
          <a:blip r:embed="rId6"/>
          <a:srcRect l="5265" t="15703" r="4402" b="25993"/>
          <a:stretch/>
        </p:blipFill>
        <p:spPr>
          <a:xfrm>
            <a:off x="686551" y="737929"/>
            <a:ext cx="7328932" cy="3655312"/>
          </a:xfrm>
        </p:spPr>
      </p:pic>
      <p:sp>
        <p:nvSpPr>
          <p:cNvPr id="4" name="Slide Number Placeholder 3"/>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6" name="TextBox 7"/>
          <p:cNvSpPr txBox="1">
            <a:spLocks noChangeArrowheads="1"/>
          </p:cNvSpPr>
          <p:nvPr>
            <p:custDataLst>
              <p:tags r:id="rId1"/>
            </p:custDataLst>
          </p:nvPr>
        </p:nvSpPr>
        <p:spPr bwMode="auto">
          <a:xfrm>
            <a:off x="160406" y="3927446"/>
            <a:ext cx="2980565"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050" b="1" dirty="0">
                <a:solidFill>
                  <a:srgbClr val="A6A6A6"/>
                </a:solidFill>
                <a:latin typeface="Arial" charset="0"/>
              </a:rPr>
              <a:t>[ </a:t>
            </a:r>
            <a:r>
              <a:rPr lang="en-US" sz="1050" b="1" dirty="0" smtClean="0">
                <a:solidFill>
                  <a:srgbClr val="A6A6A6"/>
                </a:solidFill>
                <a:latin typeface="Arial" charset="0"/>
              </a:rPr>
              <a:t>Cheng et </a:t>
            </a:r>
            <a:r>
              <a:rPr lang="en-US" sz="1050" b="1" dirty="0">
                <a:solidFill>
                  <a:srgbClr val="A6A6A6"/>
                </a:solidFill>
                <a:latin typeface="Arial" charset="0"/>
              </a:rPr>
              <a:t>al. </a:t>
            </a:r>
            <a:r>
              <a:rPr lang="en-US" sz="1050" b="1" dirty="0" err="1" smtClean="0">
                <a:solidFill>
                  <a:srgbClr val="A6A6A6"/>
                </a:solidFill>
                <a:latin typeface="Arial" charset="0"/>
              </a:rPr>
              <a:t>GenomeBiol</a:t>
            </a:r>
            <a:r>
              <a:rPr lang="en-US" sz="1050" b="1" dirty="0" smtClean="0">
                <a:solidFill>
                  <a:srgbClr val="A6A6A6"/>
                </a:solidFill>
                <a:latin typeface="Arial" charset="0"/>
              </a:rPr>
              <a:t>., ’15) </a:t>
            </a:r>
            <a:r>
              <a:rPr lang="en-US" sz="1050" b="1" dirty="0">
                <a:solidFill>
                  <a:srgbClr val="A6A6A6"/>
                </a:solidFill>
                <a:latin typeface="Arial" charset="0"/>
              </a:rPr>
              <a:t>]</a:t>
            </a:r>
          </a:p>
        </p:txBody>
      </p:sp>
      <p:sp>
        <p:nvSpPr>
          <p:cNvPr id="7" name="Text Box 4"/>
          <p:cNvSpPr txBox="1">
            <a:spLocks noChangeArrowheads="1"/>
          </p:cNvSpPr>
          <p:nvPr/>
        </p:nvSpPr>
        <p:spPr bwMode="auto">
          <a:xfrm>
            <a:off x="2379338" y="658177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dirty="0">
                <a:solidFill>
                  <a:srgbClr val="000000"/>
                </a:solidFill>
                <a:latin typeface="Arial" charset="0"/>
              </a:rPr>
              <a:t>[Yu et al., PNAS (‘06)]</a:t>
            </a:r>
          </a:p>
        </p:txBody>
      </p:sp>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256" y="4547319"/>
            <a:ext cx="1778624" cy="207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4620" y="4633494"/>
            <a:ext cx="2608893" cy="584776"/>
          </a:xfrm>
          <a:prstGeom prst="rect">
            <a:avLst/>
          </a:prstGeom>
          <a:noFill/>
        </p:spPr>
        <p:txBody>
          <a:bodyPr wrap="square" rtlCol="0">
            <a:spAutoFit/>
          </a:bodyPr>
          <a:lstStyle/>
          <a:p>
            <a:pPr defTabSz="914400" fontAlgn="base">
              <a:spcBef>
                <a:spcPct val="0"/>
              </a:spcBef>
              <a:spcAft>
                <a:spcPct val="0"/>
              </a:spcAft>
            </a:pPr>
            <a:r>
              <a:rPr lang="en-US" sz="1600" b="1" dirty="0">
                <a:solidFill>
                  <a:prstClr val="black"/>
                </a:solidFill>
                <a:latin typeface="Arial" charset="0"/>
                <a:ea typeface="ＭＳ Ｐゴシック" charset="0"/>
                <a:cs typeface="ＭＳ Ｐゴシック" charset="0"/>
              </a:rPr>
              <a:t>Yeast transcriptional regulatory network</a:t>
            </a:r>
            <a:endParaRPr lang="en-US" sz="1600" b="1" dirty="0">
              <a:solidFill>
                <a:prstClr val="black"/>
              </a:solidFill>
              <a:latin typeface="Arial" charset="0"/>
              <a:ea typeface="ＭＳ Ｐゴシック" charset="0"/>
              <a:cs typeface="ＭＳ Ｐゴシック" charset="0"/>
            </a:endParaRPr>
          </a:p>
        </p:txBody>
      </p:sp>
      <p:pic>
        <p:nvPicPr>
          <p:cNvPr id="9" name="Picture 6"/>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857349" y="4577853"/>
            <a:ext cx="2518784" cy="18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custDataLst>
              <p:tags r:id="rId3"/>
            </p:custDataLst>
          </p:nvPr>
        </p:nvSpPr>
        <p:spPr bwMode="auto">
          <a:xfrm>
            <a:off x="5125509" y="6473364"/>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800" b="1" dirty="0">
                <a:solidFill>
                  <a:srgbClr val="A6A6A6"/>
                </a:solidFill>
                <a:latin typeface="Arial" charset="0"/>
              </a:rPr>
              <a:t>[ Gerstein et al. Nature (in press, '12) ]</a:t>
            </a:r>
          </a:p>
        </p:txBody>
      </p:sp>
      <p:sp>
        <p:nvSpPr>
          <p:cNvPr id="11" name="TextBox 10"/>
          <p:cNvSpPr txBox="1"/>
          <p:nvPr/>
        </p:nvSpPr>
        <p:spPr>
          <a:xfrm>
            <a:off x="7086564" y="5129115"/>
            <a:ext cx="1890089" cy="1077218"/>
          </a:xfrm>
          <a:prstGeom prst="rect">
            <a:avLst/>
          </a:prstGeom>
          <a:noFill/>
        </p:spPr>
        <p:txBody>
          <a:bodyPr wrap="square" rtlCol="0">
            <a:spAutoFit/>
          </a:bodyPr>
          <a:lstStyle/>
          <a:p>
            <a:pPr defTabSz="914400" fontAlgn="base">
              <a:spcBef>
                <a:spcPct val="0"/>
              </a:spcBef>
              <a:spcAft>
                <a:spcPct val="0"/>
              </a:spcAft>
            </a:pPr>
            <a:r>
              <a:rPr lang="en-US" sz="1600" b="1" dirty="0">
                <a:solidFill>
                  <a:prstClr val="black"/>
                </a:solidFill>
                <a:latin typeface="Arial" charset="0"/>
                <a:ea typeface="ＭＳ Ｐゴシック" charset="0"/>
                <a:cs typeface="ＭＳ Ｐゴシック" charset="0"/>
              </a:rPr>
              <a:t>Human transcriptional regulatory network</a:t>
            </a:r>
            <a:endParaRPr lang="en-US" sz="1600" b="1"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00724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53781" cy="1143000"/>
          </a:xfrm>
        </p:spPr>
        <p:txBody>
          <a:bodyPr>
            <a:normAutofit fontScale="90000"/>
          </a:bodyPr>
          <a:lstStyle/>
          <a:p>
            <a:r>
              <a:rPr lang="en-US" dirty="0" smtClean="0"/>
              <a:t>Logical cooperativity across hierarchical layers in gene regulatory network</a:t>
            </a:r>
            <a:endParaRPr lang="en-US" dirty="0"/>
          </a:p>
        </p:txBody>
      </p:sp>
      <p:pic>
        <p:nvPicPr>
          <p:cNvPr id="4" name="Picture 3" descr="Figure S3.pdf"/>
          <p:cNvPicPr>
            <a:picLocks noChangeAspect="1"/>
          </p:cNvPicPr>
          <p:nvPr/>
        </p:nvPicPr>
        <p:blipFill rotWithShape="1">
          <a:blip r:embed="rId3">
            <a:extLst>
              <a:ext uri="{28A0092B-C50C-407E-A947-70E740481C1C}">
                <a14:useLocalDpi xmlns:a14="http://schemas.microsoft.com/office/drawing/2010/main" val="0"/>
              </a:ext>
            </a:extLst>
          </a:blip>
          <a:srcRect l="9136" t="39031" r="53878" b="13390"/>
          <a:stretch/>
        </p:blipFill>
        <p:spPr>
          <a:xfrm>
            <a:off x="4953000" y="1808181"/>
            <a:ext cx="3282463" cy="3262924"/>
          </a:xfrm>
          <a:prstGeom prst="rect">
            <a:avLst/>
          </a:prstGeom>
        </p:spPr>
      </p:pic>
      <p:pic>
        <p:nvPicPr>
          <p:cNvPr id="5" name="Picture 4" descr="Figure S3.pdf"/>
          <p:cNvPicPr>
            <a:picLocks noChangeAspect="1"/>
          </p:cNvPicPr>
          <p:nvPr/>
        </p:nvPicPr>
        <p:blipFill rotWithShape="1">
          <a:blip r:embed="rId3">
            <a:extLst>
              <a:ext uri="{28A0092B-C50C-407E-A947-70E740481C1C}">
                <a14:useLocalDpi xmlns:a14="http://schemas.microsoft.com/office/drawing/2010/main" val="0"/>
              </a:ext>
            </a:extLst>
          </a:blip>
          <a:srcRect l="51405" t="7977" r="7647" b="69516"/>
          <a:stretch/>
        </p:blipFill>
        <p:spPr>
          <a:xfrm>
            <a:off x="685800" y="2514600"/>
            <a:ext cx="3634154" cy="1543539"/>
          </a:xfrm>
          <a:prstGeom prst="rect">
            <a:avLst/>
          </a:prstGeom>
        </p:spPr>
      </p:pic>
      <p:sp>
        <p:nvSpPr>
          <p:cNvPr id="6" name="TextBox 5"/>
          <p:cNvSpPr txBox="1"/>
          <p:nvPr/>
        </p:nvSpPr>
        <p:spPr>
          <a:xfrm>
            <a:off x="473612" y="5058016"/>
            <a:ext cx="8001001" cy="830997"/>
          </a:xfrm>
          <a:prstGeom prst="rect">
            <a:avLst/>
          </a:prstGeom>
          <a:noFill/>
        </p:spPr>
        <p:txBody>
          <a:bodyPr wrap="square" rtlCol="0">
            <a:spAutoFit/>
          </a:bodyPr>
          <a:lstStyle/>
          <a:p>
            <a:pPr algn="ctr" defTabSz="914400" fontAlgn="base">
              <a:spcBef>
                <a:spcPct val="0"/>
              </a:spcBef>
              <a:spcAft>
                <a:spcPct val="0"/>
              </a:spcAft>
            </a:pPr>
            <a:r>
              <a:rPr lang="en-US" sz="2400" dirty="0">
                <a:solidFill>
                  <a:srgbClr val="000000"/>
                </a:solidFill>
                <a:latin typeface="Georgia"/>
                <a:ea typeface="ＭＳ Ｐゴシック" charset="0"/>
                <a:cs typeface="ＭＳ Ｐゴシック" charset="0"/>
              </a:rPr>
              <a:t>The </a:t>
            </a:r>
            <a:r>
              <a:rPr lang="en-US" sz="2400" dirty="0">
                <a:solidFill>
                  <a:srgbClr val="000000"/>
                </a:solidFill>
                <a:latin typeface="Georgia"/>
                <a:ea typeface="ＭＳ Ｐゴシック" charset="0"/>
                <a:cs typeface="ＭＳ Ｐゴシック" charset="0"/>
              </a:rPr>
              <a:t>regulations of middle and top TFs more likely follow logical operations than the bottom TFs</a:t>
            </a:r>
            <a:r>
              <a:rPr lang="en-US" sz="2400" dirty="0">
                <a:solidFill>
                  <a:srgbClr val="000000"/>
                </a:solidFill>
                <a:latin typeface="Georgia"/>
                <a:ea typeface="ＭＳ Ｐゴシック" charset="0"/>
                <a:cs typeface="ＭＳ Ｐゴシック" charset="0"/>
              </a:rPr>
              <a:t>.</a:t>
            </a:r>
            <a:endParaRPr lang="en-US" sz="2400" dirty="0">
              <a:solidFill>
                <a:srgbClr val="000000"/>
              </a:solidFill>
              <a:latin typeface="Georgia"/>
              <a:ea typeface="ＭＳ Ｐゴシック" charset="0"/>
              <a:cs typeface="ＭＳ Ｐゴシック" charset="0"/>
            </a:endParaRPr>
          </a:p>
        </p:txBody>
      </p:sp>
      <p:sp>
        <p:nvSpPr>
          <p:cNvPr id="13" name="TextBox 12"/>
          <p:cNvSpPr txBox="1"/>
          <p:nvPr/>
        </p:nvSpPr>
        <p:spPr>
          <a:xfrm>
            <a:off x="685800" y="1792986"/>
            <a:ext cx="3004411" cy="646331"/>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Helvetica"/>
                <a:ea typeface="ＭＳ Ｐゴシック" charset="0"/>
                <a:cs typeface="Helvetica"/>
              </a:rPr>
              <a:t>Hierarchical gene regulatory network in yeast</a:t>
            </a:r>
            <a:endParaRPr lang="en-US" dirty="0">
              <a:solidFill>
                <a:srgbClr val="000000"/>
              </a:solidFill>
              <a:latin typeface="Helvetica"/>
              <a:ea typeface="ＭＳ Ｐゴシック" charset="0"/>
              <a:cs typeface="Helvetica"/>
            </a:endParaRPr>
          </a:p>
        </p:txBody>
      </p:sp>
      <p:sp>
        <p:nvSpPr>
          <p:cNvPr id="8" name="TextBox 7"/>
          <p:cNvSpPr txBox="1"/>
          <p:nvPr/>
        </p:nvSpPr>
        <p:spPr>
          <a:xfrm rot="16200000">
            <a:off x="4156216" y="2916397"/>
            <a:ext cx="1864613"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dirty="0">
                <a:solidFill>
                  <a:srgbClr val="000000"/>
                </a:solidFill>
                <a:latin typeface="Helvetica"/>
                <a:ea typeface="ＭＳ Ｐゴシック" charset="0"/>
                <a:cs typeface="Helvetica"/>
              </a:rPr>
              <a:t>Consistency score</a:t>
            </a:r>
            <a:endParaRPr lang="en-US" sz="1600" dirty="0">
              <a:solidFill>
                <a:srgbClr val="000000"/>
              </a:solidFill>
              <a:latin typeface="Helvetica"/>
              <a:ea typeface="ＭＳ Ｐゴシック" charset="0"/>
              <a:cs typeface="Helvetica"/>
            </a:endParaRPr>
          </a:p>
        </p:txBody>
      </p:sp>
      <p:sp>
        <p:nvSpPr>
          <p:cNvPr id="10" name="TextBox 9"/>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spTree>
    <p:extLst>
      <p:ext uri="{BB962C8B-B14F-4D97-AF65-F5344CB8AC3E}">
        <p14:creationId xmlns:p14="http://schemas.microsoft.com/office/powerpoint/2010/main" val="1792045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3"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Dilemma of Genomic 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that’s very private </a:t>
            </a:r>
            <a:r>
              <a:rPr lang="en-US" sz="2200" dirty="0" err="1">
                <a:solidFill>
                  <a:schemeClr val="bg1">
                    <a:lumMod val="50000"/>
                  </a:schemeClr>
                </a:solidFill>
                <a:latin typeface="Arial" charset="0"/>
                <a:ea typeface="ＭＳ Ｐゴシック" charset="0"/>
                <a:cs typeface="ＭＳ Ｐゴシック" charset="0"/>
              </a:rPr>
              <a:t>vs</a:t>
            </a:r>
            <a:r>
              <a:rPr lang="en-US" sz="2200" dirty="0">
                <a:solidFill>
                  <a:schemeClr val="bg1">
                    <a:lumMod val="50000"/>
                  </a:schemeClr>
                </a:solidFill>
                <a:latin typeface="Arial" charset="0"/>
                <a:ea typeface="ＭＳ Ｐゴシック" charset="0"/>
                <a:cs typeface="ＭＳ Ｐゴシック" charset="0"/>
              </a:rPr>
              <a:t> the need for large-scale data-sharing to enable med. research</a:t>
            </a: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a:solidFill>
                  <a:schemeClr val="bg1">
                    <a:lumMod val="50000"/>
                  </a:schemeClr>
                </a:solidFill>
                <a:latin typeface="Arial" charset="0"/>
                <a:ea typeface="ＭＳ Ｐゴシック" charset="0"/>
                <a:cs typeface="ＭＳ Ｐゴシック" charset="0"/>
              </a:rPr>
              <a:t>Issues: burdensome security, inconsistencies + ways the solutions have been partially </a:t>
            </a:r>
            <a:r>
              <a:rPr lang="en-US" sz="2200" b="1" dirty="0">
                <a:solidFill>
                  <a:schemeClr val="bg1">
                    <a:lumMod val="50000"/>
                  </a:schemeClr>
                </a:solidFill>
                <a:latin typeface="Arial" charset="0"/>
                <a:ea typeface="ＭＳ Ｐゴシック" charset="0"/>
                <a:cs typeface="ＭＳ Ｐゴシック" charset="0"/>
              </a:rPr>
              <a:t>"hacked”</a:t>
            </a: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Proposal </a:t>
            </a:r>
            <a:r>
              <a:rPr lang="en-US" sz="2200" dirty="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Leaks, &amp; Closely Coupled priv.-public data</a:t>
            </a:r>
            <a:r>
              <a:rPr lang="en-US" sz="2200" dirty="0">
                <a:solidFill>
                  <a:schemeClr val="bg1">
                    <a:lumMod val="50000"/>
                  </a:schemeClr>
                </a:solidFill>
                <a:latin typeface="Arial" charset="0"/>
                <a:ea typeface="ＭＳ Ｐゴシック" charset="0"/>
                <a:cs typeface="ＭＳ Ｐゴシック" charset="0"/>
              </a:rPr>
              <a:t>)</a:t>
            </a: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2"/>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publicly sharing some of the info</a:t>
            </a:r>
          </a:p>
          <a:p>
            <a:pPr lvl="1"/>
            <a:r>
              <a:rPr lang="en-US" sz="2200" dirty="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a:solidFill>
                  <a:schemeClr val="bg1">
                    <a:lumMod val="50000"/>
                  </a:schemeClr>
                </a:solidFill>
                <a:latin typeface="Arial" charset="0"/>
                <a:ea typeface="ＭＳ Ｐゴシック" charset="0"/>
                <a:cs typeface="ＭＳ Ｐゴシック" charset="0"/>
              </a:rPr>
              <a:t>Quantifying &amp; removing variant info from </a:t>
            </a:r>
            <a:r>
              <a:rPr lang="en-US" sz="2200" dirty="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a:solidFill>
                  <a:schemeClr val="bg1">
                    <a:lumMod val="50000"/>
                  </a:schemeClr>
                </a:solidFill>
                <a:latin typeface="Arial" charset="0"/>
                <a:ea typeface="ＭＳ Ｐゴシック" charset="0"/>
                <a:cs typeface="ＭＳ Ｐゴシック" charset="0"/>
              </a:rPr>
              <a:t>Further complications: </a:t>
            </a:r>
            <a:r>
              <a:rPr lang="en-US" sz="2200" dirty="0">
                <a:solidFill>
                  <a:srgbClr val="FFFFFF"/>
                </a:solidFill>
                <a:latin typeface="Arial" charset="0"/>
                <a:ea typeface="ＭＳ Ｐゴシック" charset="0"/>
                <a:cs typeface="ＭＳ Ｐゴシック" charset="0"/>
              </a:rPr>
              <a:t>SVs 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2273941383"/>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loregic</a:t>
            </a:r>
            <a:r>
              <a:rPr lang="en-US" dirty="0" smtClean="0"/>
              <a:t> to DREISS</a:t>
            </a:r>
            <a:endParaRPr lang="en-US" dirty="0"/>
          </a:p>
        </p:txBody>
      </p:sp>
      <p:sp>
        <p:nvSpPr>
          <p:cNvPr id="3" name="Content Placeholder 2"/>
          <p:cNvSpPr>
            <a:spLocks noGrp="1"/>
          </p:cNvSpPr>
          <p:nvPr>
            <p:ph idx="1"/>
          </p:nvPr>
        </p:nvSpPr>
        <p:spPr/>
        <p:txBody>
          <a:bodyPr>
            <a:normAutofit lnSpcReduction="10000"/>
          </a:bodyPr>
          <a:lstStyle/>
          <a:p>
            <a:r>
              <a:rPr lang="en-US" dirty="0" smtClean="0"/>
              <a:t>Many regulatory triplets do not follow logical cooperativity such as </a:t>
            </a:r>
            <a:r>
              <a:rPr lang="en-US" dirty="0" smtClean="0"/>
              <a:t>in yeast bottom TFs </a:t>
            </a:r>
            <a:r>
              <a:rPr lang="en-US" dirty="0" smtClean="0"/>
              <a:t>during</a:t>
            </a:r>
            <a:r>
              <a:rPr lang="en-US" dirty="0" smtClean="0"/>
              <a:t> cell </a:t>
            </a:r>
            <a:r>
              <a:rPr lang="en-US" dirty="0" smtClean="0"/>
              <a:t>cycle</a:t>
            </a:r>
          </a:p>
          <a:p>
            <a:pPr lvl="1"/>
            <a:r>
              <a:rPr lang="en-US" dirty="0" smtClean="0"/>
              <a:t>Advanced models needed to capture regulatory mechanisms</a:t>
            </a:r>
          </a:p>
          <a:p>
            <a:r>
              <a:rPr lang="en-US" dirty="0" smtClean="0"/>
              <a:t>Internal/external regulatory networks</a:t>
            </a:r>
          </a:p>
          <a:p>
            <a:pPr lvl="1"/>
            <a:r>
              <a:rPr lang="en-US" dirty="0" smtClean="0"/>
              <a:t>e.g., internal &amp; external factors affect a pathway</a:t>
            </a:r>
          </a:p>
          <a:p>
            <a:r>
              <a:rPr lang="en-US" dirty="0" smtClean="0"/>
              <a:t>Continuous models</a:t>
            </a:r>
          </a:p>
          <a:p>
            <a:pPr lvl="1"/>
            <a:r>
              <a:rPr lang="en-US" dirty="0" smtClean="0"/>
              <a:t>State-space models</a:t>
            </a:r>
            <a:endParaRPr lang="en-US" dirty="0"/>
          </a:p>
        </p:txBody>
      </p:sp>
    </p:spTree>
    <p:extLst>
      <p:ext uri="{BB962C8B-B14F-4D97-AF65-F5344CB8AC3E}">
        <p14:creationId xmlns:p14="http://schemas.microsoft.com/office/powerpoint/2010/main" val="25158189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r>
              <a:rPr lang="en-US" sz="3600" dirty="0" smtClean="0"/>
              <a:t>Internal and external gene regulatory networks</a:t>
            </a:r>
            <a:endParaRPr lang="en-US" sz="3600" dirty="0"/>
          </a:p>
        </p:txBody>
      </p:sp>
      <p:grpSp>
        <p:nvGrpSpPr>
          <p:cNvPr id="221" name="Group 220"/>
          <p:cNvGrpSpPr/>
          <p:nvPr/>
        </p:nvGrpSpPr>
        <p:grpSpPr>
          <a:xfrm rot="16200000">
            <a:off x="3635927" y="873194"/>
            <a:ext cx="1656866" cy="2653680"/>
            <a:chOff x="5408411" y="752559"/>
            <a:chExt cx="3382966" cy="5418244"/>
          </a:xfrm>
        </p:grpSpPr>
        <p:grpSp>
          <p:nvGrpSpPr>
            <p:cNvPr id="222" name="Group 43"/>
            <p:cNvGrpSpPr/>
            <p:nvPr/>
          </p:nvGrpSpPr>
          <p:grpSpPr>
            <a:xfrm>
              <a:off x="5408411" y="752559"/>
              <a:ext cx="3382966" cy="2591141"/>
              <a:chOff x="1763989" y="13736778"/>
              <a:chExt cx="3382966" cy="2591141"/>
            </a:xfrm>
          </p:grpSpPr>
          <p:sp>
            <p:nvSpPr>
              <p:cNvPr id="343" name="Oval 81"/>
              <p:cNvSpPr/>
              <p:nvPr/>
            </p:nvSpPr>
            <p:spPr bwMode="auto">
              <a:xfrm>
                <a:off x="1763989" y="145415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4" name="Oval 82"/>
              <p:cNvSpPr/>
              <p:nvPr/>
            </p:nvSpPr>
            <p:spPr bwMode="auto">
              <a:xfrm>
                <a:off x="2027513"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5" name="Oval 83"/>
              <p:cNvSpPr/>
              <p:nvPr/>
            </p:nvSpPr>
            <p:spPr bwMode="auto">
              <a:xfrm>
                <a:off x="2561945" y="149309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6" name="Oval 84"/>
              <p:cNvSpPr/>
              <p:nvPr/>
            </p:nvSpPr>
            <p:spPr bwMode="auto">
              <a:xfrm>
                <a:off x="2590800" y="143463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7" name="Oval 85"/>
              <p:cNvSpPr/>
              <p:nvPr/>
            </p:nvSpPr>
            <p:spPr bwMode="auto">
              <a:xfrm>
                <a:off x="2155545" y="141732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348" name="Straight Arrow Connector 87"/>
              <p:cNvCxnSpPr>
                <a:stCxn id="346" idx="1"/>
                <a:endCxn id="347" idx="6"/>
              </p:cNvCxnSpPr>
              <p:nvPr/>
            </p:nvCxnSpPr>
            <p:spPr bwMode="auto">
              <a:xfrm flipH="1" flipV="1">
                <a:off x="2384145" y="14287500"/>
                <a:ext cx="240133" cy="92356"/>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49" name="Straight Arrow Connector 88"/>
              <p:cNvCxnSpPr>
                <a:stCxn id="346" idx="3"/>
                <a:endCxn id="344" idx="6"/>
              </p:cNvCxnSpPr>
              <p:nvPr/>
            </p:nvCxnSpPr>
            <p:spPr bwMode="auto">
              <a:xfrm flipH="1">
                <a:off x="2256113" y="14541500"/>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50" name="Straight Arrow Connector 89"/>
              <p:cNvCxnSpPr>
                <a:stCxn id="343" idx="5"/>
                <a:endCxn id="344" idx="1"/>
              </p:cNvCxnSpPr>
              <p:nvPr/>
            </p:nvCxnSpPr>
            <p:spPr bwMode="auto">
              <a:xfrm>
                <a:off x="1959111" y="14736622"/>
                <a:ext cx="101880" cy="3420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51" name="Straight Arrow Connector 91"/>
              <p:cNvCxnSpPr>
                <a:stCxn id="347" idx="4"/>
                <a:endCxn id="345" idx="0"/>
              </p:cNvCxnSpPr>
              <p:nvPr/>
            </p:nvCxnSpPr>
            <p:spPr bwMode="auto">
              <a:xfrm>
                <a:off x="2269845" y="14401800"/>
                <a:ext cx="406400" cy="5291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352" name="Oval 101"/>
              <p:cNvSpPr/>
              <p:nvPr/>
            </p:nvSpPr>
            <p:spPr bwMode="auto">
              <a:xfrm>
                <a:off x="2476500" y="138510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53" name="Oval 102"/>
              <p:cNvSpPr/>
              <p:nvPr/>
            </p:nvSpPr>
            <p:spPr bwMode="auto">
              <a:xfrm>
                <a:off x="3184524" y="14964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54" name="Oval 103"/>
              <p:cNvSpPr/>
              <p:nvPr/>
            </p:nvSpPr>
            <p:spPr bwMode="auto">
              <a:xfrm>
                <a:off x="4037767"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55" name="Oval 104"/>
              <p:cNvSpPr/>
              <p:nvPr/>
            </p:nvSpPr>
            <p:spPr bwMode="auto">
              <a:xfrm>
                <a:off x="3798611" y="137367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56" name="Oval 106"/>
              <p:cNvSpPr/>
              <p:nvPr/>
            </p:nvSpPr>
            <p:spPr bwMode="auto">
              <a:xfrm>
                <a:off x="3218002" y="140970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357" name="Straight Arrow Connector 114"/>
              <p:cNvCxnSpPr>
                <a:stCxn id="355" idx="3"/>
                <a:endCxn id="356" idx="6"/>
              </p:cNvCxnSpPr>
              <p:nvPr/>
            </p:nvCxnSpPr>
            <p:spPr bwMode="auto">
              <a:xfrm flipH="1">
                <a:off x="3446602" y="13931900"/>
                <a:ext cx="385487" cy="279400"/>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58" name="Straight Arrow Connector 115"/>
              <p:cNvCxnSpPr>
                <a:stCxn id="355" idx="3"/>
                <a:endCxn id="353" idx="6"/>
              </p:cNvCxnSpPr>
              <p:nvPr/>
            </p:nvCxnSpPr>
            <p:spPr bwMode="auto">
              <a:xfrm flipH="1">
                <a:off x="3413124" y="13931900"/>
                <a:ext cx="418965" cy="1146797"/>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59" name="Straight Arrow Connector 116"/>
              <p:cNvCxnSpPr>
                <a:stCxn id="352" idx="5"/>
                <a:endCxn id="353" idx="1"/>
              </p:cNvCxnSpPr>
              <p:nvPr/>
            </p:nvCxnSpPr>
            <p:spPr bwMode="auto">
              <a:xfrm>
                <a:off x="2671622" y="14046200"/>
                <a:ext cx="546380" cy="9516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60" name="Straight Arrow Connector 117"/>
              <p:cNvCxnSpPr>
                <a:stCxn id="356" idx="4"/>
                <a:endCxn id="354" idx="0"/>
              </p:cNvCxnSpPr>
              <p:nvPr/>
            </p:nvCxnSpPr>
            <p:spPr bwMode="auto">
              <a:xfrm>
                <a:off x="3332302" y="14325600"/>
                <a:ext cx="819765" cy="7196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361" name="Oval 119"/>
              <p:cNvSpPr/>
              <p:nvPr/>
            </p:nvSpPr>
            <p:spPr bwMode="auto">
              <a:xfrm>
                <a:off x="2107168" y="155956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62" name="Oval 120"/>
              <p:cNvSpPr/>
              <p:nvPr/>
            </p:nvSpPr>
            <p:spPr bwMode="auto">
              <a:xfrm>
                <a:off x="3148568" y="160993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63" name="Oval 121"/>
              <p:cNvSpPr/>
              <p:nvPr/>
            </p:nvSpPr>
            <p:spPr bwMode="auto">
              <a:xfrm>
                <a:off x="3683000" y="159850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64" name="Oval 122"/>
              <p:cNvSpPr/>
              <p:nvPr/>
            </p:nvSpPr>
            <p:spPr bwMode="auto">
              <a:xfrm>
                <a:off x="3711855" y="154004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65" name="Oval 124"/>
              <p:cNvSpPr/>
              <p:nvPr/>
            </p:nvSpPr>
            <p:spPr bwMode="auto">
              <a:xfrm>
                <a:off x="2814913" y="15345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366" name="Straight Arrow Connector 125"/>
              <p:cNvCxnSpPr>
                <a:stCxn id="353" idx="3"/>
                <a:endCxn id="365" idx="0"/>
              </p:cNvCxnSpPr>
              <p:nvPr/>
            </p:nvCxnSpPr>
            <p:spPr bwMode="auto">
              <a:xfrm flipH="1">
                <a:off x="2929213" y="15159519"/>
                <a:ext cx="288789" cy="185878"/>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67" name="Straight Arrow Connector 126"/>
              <p:cNvCxnSpPr>
                <a:stCxn id="364" idx="3"/>
                <a:endCxn id="362" idx="6"/>
              </p:cNvCxnSpPr>
              <p:nvPr/>
            </p:nvCxnSpPr>
            <p:spPr bwMode="auto">
              <a:xfrm flipH="1">
                <a:off x="3377168" y="15595600"/>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68" name="Straight Arrow Connector 367"/>
              <p:cNvCxnSpPr>
                <a:stCxn id="361" idx="5"/>
                <a:endCxn id="362" idx="1"/>
              </p:cNvCxnSpPr>
              <p:nvPr/>
            </p:nvCxnSpPr>
            <p:spPr bwMode="auto">
              <a:xfrm>
                <a:off x="2302290" y="15790722"/>
                <a:ext cx="879756" cy="3420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69" name="Straight Arrow Connector 368"/>
              <p:cNvCxnSpPr>
                <a:stCxn id="365" idx="4"/>
                <a:endCxn id="363" idx="0"/>
              </p:cNvCxnSpPr>
              <p:nvPr/>
            </p:nvCxnSpPr>
            <p:spPr bwMode="auto">
              <a:xfrm>
                <a:off x="2929213" y="15573997"/>
                <a:ext cx="868087" cy="411022"/>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370" name="Oval 369"/>
              <p:cNvSpPr/>
              <p:nvPr/>
            </p:nvSpPr>
            <p:spPr bwMode="auto">
              <a:xfrm>
                <a:off x="4027211" y="143429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71" name="Oval 132"/>
              <p:cNvSpPr/>
              <p:nvPr/>
            </p:nvSpPr>
            <p:spPr bwMode="auto">
              <a:xfrm>
                <a:off x="4355068" y="15345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72" name="Oval 371"/>
              <p:cNvSpPr/>
              <p:nvPr/>
            </p:nvSpPr>
            <p:spPr bwMode="auto">
              <a:xfrm>
                <a:off x="4388546" y="146558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73" name="Oval 137"/>
              <p:cNvSpPr/>
              <p:nvPr/>
            </p:nvSpPr>
            <p:spPr bwMode="auto">
              <a:xfrm>
                <a:off x="4918355" y="14646556"/>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74" name="Oval 138"/>
              <p:cNvSpPr/>
              <p:nvPr/>
            </p:nvSpPr>
            <p:spPr bwMode="auto">
              <a:xfrm>
                <a:off x="4445000" y="138984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375" name="Straight Arrow Connector 139"/>
              <p:cNvCxnSpPr>
                <a:stCxn id="373" idx="1"/>
                <a:endCxn id="374" idx="6"/>
              </p:cNvCxnSpPr>
              <p:nvPr/>
            </p:nvCxnSpPr>
            <p:spPr bwMode="auto">
              <a:xfrm flipH="1" flipV="1">
                <a:off x="4673600" y="14012722"/>
                <a:ext cx="278233" cy="667312"/>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76" name="Straight Arrow Connector 141"/>
              <p:cNvCxnSpPr>
                <a:stCxn id="373" idx="3"/>
                <a:endCxn id="371" idx="6"/>
              </p:cNvCxnSpPr>
              <p:nvPr/>
            </p:nvCxnSpPr>
            <p:spPr bwMode="auto">
              <a:xfrm flipH="1">
                <a:off x="4583668" y="14841678"/>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77" name="Straight Arrow Connector 142"/>
              <p:cNvCxnSpPr>
                <a:stCxn id="370" idx="5"/>
                <a:endCxn id="371" idx="1"/>
              </p:cNvCxnSpPr>
              <p:nvPr/>
            </p:nvCxnSpPr>
            <p:spPr bwMode="auto">
              <a:xfrm>
                <a:off x="4222333" y="14538044"/>
                <a:ext cx="166213" cy="840831"/>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78" name="Straight Arrow Connector 144"/>
              <p:cNvCxnSpPr>
                <a:stCxn id="374" idx="4"/>
                <a:endCxn id="372" idx="0"/>
              </p:cNvCxnSpPr>
              <p:nvPr/>
            </p:nvCxnSpPr>
            <p:spPr bwMode="auto">
              <a:xfrm flipH="1">
                <a:off x="4502846" y="14127022"/>
                <a:ext cx="56454" cy="528778"/>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79" name="Straight Arrow Connector 145"/>
              <p:cNvCxnSpPr>
                <a:stCxn id="345" idx="4"/>
                <a:endCxn id="361" idx="7"/>
              </p:cNvCxnSpPr>
              <p:nvPr/>
            </p:nvCxnSpPr>
            <p:spPr bwMode="auto">
              <a:xfrm flipH="1">
                <a:off x="2302290" y="15159519"/>
                <a:ext cx="373955" cy="46955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80" name="Straight Arrow Connector 146"/>
              <p:cNvCxnSpPr>
                <a:stCxn id="355" idx="5"/>
                <a:endCxn id="370" idx="0"/>
              </p:cNvCxnSpPr>
              <p:nvPr/>
            </p:nvCxnSpPr>
            <p:spPr bwMode="auto">
              <a:xfrm>
                <a:off x="3993733" y="13931900"/>
                <a:ext cx="147778" cy="411022"/>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381" name="Straight Arrow Connector 149"/>
              <p:cNvCxnSpPr>
                <a:stCxn id="354" idx="4"/>
                <a:endCxn id="364" idx="6"/>
              </p:cNvCxnSpPr>
              <p:nvPr/>
            </p:nvCxnSpPr>
            <p:spPr bwMode="auto">
              <a:xfrm flipH="1">
                <a:off x="3940455" y="15273819"/>
                <a:ext cx="211612" cy="240959"/>
              </a:xfrm>
              <a:prstGeom prst="straightConnector1">
                <a:avLst/>
              </a:prstGeom>
              <a:solidFill>
                <a:srgbClr val="C6531F"/>
              </a:solidFill>
              <a:ln w="38100" cap="flat" cmpd="sng" algn="ctr">
                <a:solidFill>
                  <a:srgbClr val="C0504D"/>
                </a:solidFill>
                <a:prstDash val="solid"/>
                <a:round/>
                <a:headEnd type="none" w="med" len="med"/>
                <a:tailEnd type="arrow"/>
              </a:ln>
              <a:effectLst/>
            </p:spPr>
          </p:cxnSp>
        </p:grpSp>
        <p:grpSp>
          <p:nvGrpSpPr>
            <p:cNvPr id="223" name="Group 222"/>
            <p:cNvGrpSpPr/>
            <p:nvPr/>
          </p:nvGrpSpPr>
          <p:grpSpPr>
            <a:xfrm>
              <a:off x="5445653" y="1776638"/>
              <a:ext cx="3345723" cy="4394165"/>
              <a:chOff x="5445653" y="1776638"/>
              <a:chExt cx="3345723" cy="4394165"/>
            </a:xfrm>
          </p:grpSpPr>
          <p:cxnSp>
            <p:nvCxnSpPr>
              <p:cNvPr id="224" name="Curved Connector 159"/>
              <p:cNvCxnSpPr>
                <a:stCxn id="243" idx="1"/>
                <a:endCxn id="373" idx="6"/>
              </p:cNvCxnSpPr>
              <p:nvPr/>
            </p:nvCxnSpPr>
            <p:spPr bwMode="auto">
              <a:xfrm rot="5400000" flipH="1" flipV="1">
                <a:off x="6054081" y="2684128"/>
                <a:ext cx="3644786" cy="1829805"/>
              </a:xfrm>
              <a:prstGeom prst="curvedConnector4">
                <a:avLst>
                  <a:gd name="adj1" fmla="val 48432"/>
                  <a:gd name="adj2" fmla="val 112493"/>
                </a:avLst>
              </a:prstGeom>
              <a:solidFill>
                <a:srgbClr val="C6531F"/>
              </a:solidFill>
              <a:ln w="38100" cap="flat" cmpd="sng" algn="ctr">
                <a:solidFill>
                  <a:srgbClr val="4F81BD"/>
                </a:solidFill>
                <a:prstDash val="solid"/>
                <a:round/>
                <a:headEnd type="none" w="med" len="med"/>
                <a:tailEnd type="arrow"/>
              </a:ln>
              <a:effectLst/>
            </p:spPr>
          </p:cxnSp>
          <p:cxnSp>
            <p:nvCxnSpPr>
              <p:cNvPr id="226" name="Curved Connector 162"/>
              <p:cNvCxnSpPr>
                <a:stCxn id="242" idx="1"/>
                <a:endCxn id="373" idx="6"/>
              </p:cNvCxnSpPr>
              <p:nvPr/>
            </p:nvCxnSpPr>
            <p:spPr bwMode="auto">
              <a:xfrm rot="5400000" flipH="1" flipV="1">
                <a:off x="6433435" y="2812774"/>
                <a:ext cx="3394078" cy="1321805"/>
              </a:xfrm>
              <a:prstGeom prst="curvedConnector4">
                <a:avLst>
                  <a:gd name="adj1" fmla="val 48316"/>
                  <a:gd name="adj2" fmla="val 117295"/>
                </a:avLst>
              </a:prstGeom>
              <a:solidFill>
                <a:srgbClr val="C6531F"/>
              </a:solidFill>
              <a:ln w="38100" cap="flat" cmpd="sng" algn="ctr">
                <a:solidFill>
                  <a:srgbClr val="4F81BD"/>
                </a:solidFill>
                <a:prstDash val="solid"/>
                <a:round/>
                <a:headEnd type="none" w="med" len="med"/>
                <a:tailEnd type="arrow"/>
              </a:ln>
              <a:effectLst/>
            </p:spPr>
          </p:cxnSp>
          <p:cxnSp>
            <p:nvCxnSpPr>
              <p:cNvPr id="227" name="Curved Connector 165"/>
              <p:cNvCxnSpPr>
                <a:stCxn id="246" idx="1"/>
                <a:endCxn id="363" idx="5"/>
              </p:cNvCxnSpPr>
              <p:nvPr/>
            </p:nvCxnSpPr>
            <p:spPr bwMode="auto">
              <a:xfrm rot="5400000" flipH="1" flipV="1">
                <a:off x="6215733" y="3635305"/>
                <a:ext cx="1746193" cy="867429"/>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229" name="Curved Connector 175"/>
              <p:cNvCxnSpPr>
                <a:stCxn id="241" idx="1"/>
                <a:endCxn id="372" idx="4"/>
              </p:cNvCxnSpPr>
              <p:nvPr/>
            </p:nvCxnSpPr>
            <p:spPr bwMode="auto">
              <a:xfrm rot="16200000" flipV="1">
                <a:off x="6743182" y="3304267"/>
                <a:ext cx="3019476" cy="211304"/>
              </a:xfrm>
              <a:prstGeom prst="curvedConnector3">
                <a:avLst>
                  <a:gd name="adj1" fmla="val 93234"/>
                </a:avLst>
              </a:prstGeom>
              <a:solidFill>
                <a:srgbClr val="C6531F"/>
              </a:solidFill>
              <a:ln w="38100" cap="flat" cmpd="sng" algn="ctr">
                <a:solidFill>
                  <a:srgbClr val="4F81BD"/>
                </a:solidFill>
                <a:prstDash val="solid"/>
                <a:round/>
                <a:headEnd type="none" w="med" len="med"/>
                <a:tailEnd type="arrow"/>
              </a:ln>
              <a:effectLst/>
            </p:spPr>
          </p:cxnSp>
          <p:cxnSp>
            <p:nvCxnSpPr>
              <p:cNvPr id="230" name="Curved Connector 176"/>
              <p:cNvCxnSpPr>
                <a:stCxn id="244" idx="1"/>
                <a:endCxn id="364" idx="1"/>
              </p:cNvCxnSpPr>
              <p:nvPr/>
            </p:nvCxnSpPr>
            <p:spPr bwMode="auto">
              <a:xfrm rot="16200000" flipV="1">
                <a:off x="6447864" y="3391628"/>
                <a:ext cx="2263778" cy="379995"/>
              </a:xfrm>
              <a:prstGeom prst="curvedConnector3">
                <a:avLst>
                  <a:gd name="adj1" fmla="val 111577"/>
                </a:avLst>
              </a:prstGeom>
              <a:solidFill>
                <a:srgbClr val="C6531F"/>
              </a:solidFill>
              <a:ln w="38100" cap="flat" cmpd="sng" algn="ctr">
                <a:solidFill>
                  <a:srgbClr val="4F81BD"/>
                </a:solidFill>
                <a:prstDash val="solid"/>
                <a:round/>
                <a:headEnd type="none" w="med" len="med"/>
                <a:tailEnd type="arrow"/>
              </a:ln>
              <a:effectLst/>
            </p:spPr>
          </p:cxnSp>
          <p:grpSp>
            <p:nvGrpSpPr>
              <p:cNvPr id="232" name="Group 42"/>
              <p:cNvGrpSpPr/>
              <p:nvPr/>
            </p:nvGrpSpPr>
            <p:grpSpPr>
              <a:xfrm rot="5400000">
                <a:off x="6114734" y="3812662"/>
                <a:ext cx="1689060" cy="3027222"/>
                <a:chOff x="5670550" y="13508178"/>
                <a:chExt cx="1689060" cy="3027222"/>
              </a:xfrm>
              <a:solidFill>
                <a:srgbClr val="F79646"/>
              </a:solidFill>
            </p:grpSpPr>
            <p:sp>
              <p:nvSpPr>
                <p:cNvPr id="241" name="Rectangle 154"/>
                <p:cNvSpPr/>
                <p:nvPr/>
              </p:nvSpPr>
              <p:spPr bwMode="auto">
                <a:xfrm>
                  <a:off x="6108467" y="13508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2" name="Rectangle 155"/>
                <p:cNvSpPr/>
                <p:nvPr/>
              </p:nvSpPr>
              <p:spPr bwMode="auto">
                <a:xfrm>
                  <a:off x="6359525" y="14397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3" name="Rectangle 156"/>
                <p:cNvSpPr/>
                <p:nvPr/>
              </p:nvSpPr>
              <p:spPr bwMode="auto">
                <a:xfrm>
                  <a:off x="6610233" y="14905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4" name="Rectangle 157"/>
                <p:cNvSpPr/>
                <p:nvPr/>
              </p:nvSpPr>
              <p:spPr bwMode="auto">
                <a:xfrm>
                  <a:off x="5902325" y="1409700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6" name="Rectangle 158"/>
                <p:cNvSpPr/>
                <p:nvPr/>
              </p:nvSpPr>
              <p:spPr bwMode="auto">
                <a:xfrm>
                  <a:off x="6130925" y="15211635"/>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7" name="Rectangle 180"/>
                <p:cNvSpPr/>
                <p:nvPr/>
              </p:nvSpPr>
              <p:spPr bwMode="auto">
                <a:xfrm>
                  <a:off x="7131010" y="136224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9" name="Rectangle 181"/>
                <p:cNvSpPr/>
                <p:nvPr/>
              </p:nvSpPr>
              <p:spPr bwMode="auto">
                <a:xfrm>
                  <a:off x="6937217" y="140669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0" name="Rectangle 182"/>
                <p:cNvSpPr/>
                <p:nvPr/>
              </p:nvSpPr>
              <p:spPr bwMode="auto">
                <a:xfrm>
                  <a:off x="7051518" y="14694904"/>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1" name="Rectangle 183"/>
                <p:cNvSpPr/>
                <p:nvPr/>
              </p:nvSpPr>
              <p:spPr bwMode="auto">
                <a:xfrm>
                  <a:off x="5670550" y="150194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3" name="Rectangle 184"/>
                <p:cNvSpPr/>
                <p:nvPr/>
              </p:nvSpPr>
              <p:spPr bwMode="auto">
                <a:xfrm>
                  <a:off x="6976073" y="1612306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5" name="Rectangle 185"/>
                <p:cNvSpPr/>
                <p:nvPr/>
              </p:nvSpPr>
              <p:spPr bwMode="auto">
                <a:xfrm>
                  <a:off x="6705717" y="157592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6" name="Rectangle 186"/>
                <p:cNvSpPr/>
                <p:nvPr/>
              </p:nvSpPr>
              <p:spPr bwMode="auto">
                <a:xfrm>
                  <a:off x="6356350" y="1630680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9" name="Rectangle 187"/>
                <p:cNvSpPr/>
                <p:nvPr/>
              </p:nvSpPr>
              <p:spPr bwMode="auto">
                <a:xfrm>
                  <a:off x="6381633" y="137841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1" name="Rectangle 188"/>
                <p:cNvSpPr/>
                <p:nvPr/>
              </p:nvSpPr>
              <p:spPr bwMode="auto">
                <a:xfrm>
                  <a:off x="5899150" y="160066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42" name="Rectangle 189"/>
                <p:cNvSpPr/>
                <p:nvPr/>
              </p:nvSpPr>
              <p:spPr bwMode="auto">
                <a:xfrm>
                  <a:off x="7115117" y="15296556"/>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grpSp>
          <p:cxnSp>
            <p:nvCxnSpPr>
              <p:cNvPr id="233" name="Curved Connector 190"/>
              <p:cNvCxnSpPr>
                <a:stCxn id="259" idx="1"/>
                <a:endCxn id="371" idx="3"/>
              </p:cNvCxnSpPr>
              <p:nvPr/>
            </p:nvCxnSpPr>
            <p:spPr bwMode="auto">
              <a:xfrm rot="16200000" flipV="1">
                <a:off x="6739537" y="3849732"/>
                <a:ext cx="2636523" cy="49660"/>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235" name="Curved Connector 198"/>
              <p:cNvCxnSpPr>
                <a:stCxn id="341" idx="1"/>
                <a:endCxn id="362" idx="4"/>
              </p:cNvCxnSpPr>
              <p:nvPr/>
            </p:nvCxnSpPr>
            <p:spPr bwMode="auto">
              <a:xfrm rot="5400000" flipH="1" flipV="1">
                <a:off x="5700389" y="3503439"/>
                <a:ext cx="1366640" cy="1047162"/>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236" name="Curved Connector 202"/>
              <p:cNvCxnSpPr>
                <a:stCxn id="255" idx="1"/>
                <a:endCxn id="365" idx="2"/>
              </p:cNvCxnSpPr>
              <p:nvPr/>
            </p:nvCxnSpPr>
            <p:spPr bwMode="auto">
              <a:xfrm rot="5400000" flipH="1" flipV="1">
                <a:off x="4762717" y="3820290"/>
                <a:ext cx="3041429" cy="351807"/>
              </a:xfrm>
              <a:prstGeom prst="curvedConnector2">
                <a:avLst/>
              </a:prstGeom>
              <a:solidFill>
                <a:srgbClr val="C6531F"/>
              </a:solidFill>
              <a:ln w="38100" cap="flat" cmpd="sng" algn="ctr">
                <a:solidFill>
                  <a:srgbClr val="4F81BD"/>
                </a:solidFill>
                <a:prstDash val="solid"/>
                <a:round/>
                <a:headEnd type="none" w="med" len="med"/>
                <a:tailEnd type="arrow"/>
              </a:ln>
              <a:effectLst/>
            </p:spPr>
          </p:cxnSp>
          <p:cxnSp>
            <p:nvCxnSpPr>
              <p:cNvPr id="238" name="Curved Connector 210"/>
              <p:cNvCxnSpPr>
                <a:stCxn id="251" idx="1"/>
                <a:endCxn id="361" idx="5"/>
              </p:cNvCxnSpPr>
              <p:nvPr/>
            </p:nvCxnSpPr>
            <p:spPr bwMode="auto">
              <a:xfrm rot="16200000" flipV="1">
                <a:off x="5559374" y="3193842"/>
                <a:ext cx="1675237" cy="900560"/>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239" name="Curved Connector 260"/>
              <p:cNvCxnSpPr>
                <a:stCxn id="256" idx="1"/>
                <a:endCxn id="343" idx="4"/>
              </p:cNvCxnSpPr>
              <p:nvPr/>
            </p:nvCxnSpPr>
            <p:spPr bwMode="auto">
              <a:xfrm rot="16200000" flipV="1">
                <a:off x="3850502" y="3458091"/>
                <a:ext cx="3381659" cy="37239"/>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grpSp>
      </p:grpSp>
      <p:grpSp>
        <p:nvGrpSpPr>
          <p:cNvPr id="382" name="Group 381"/>
          <p:cNvGrpSpPr/>
          <p:nvPr/>
        </p:nvGrpSpPr>
        <p:grpSpPr>
          <a:xfrm>
            <a:off x="6103085" y="1523994"/>
            <a:ext cx="2720343" cy="553997"/>
            <a:chOff x="3745679" y="4373138"/>
            <a:chExt cx="3175549" cy="605156"/>
          </a:xfrm>
        </p:grpSpPr>
        <p:grpSp>
          <p:nvGrpSpPr>
            <p:cNvPr id="387" name="Group 386"/>
            <p:cNvGrpSpPr/>
            <p:nvPr/>
          </p:nvGrpSpPr>
          <p:grpSpPr>
            <a:xfrm>
              <a:off x="3757406" y="4373138"/>
              <a:ext cx="3163822" cy="302578"/>
              <a:chOff x="3757406" y="4373138"/>
              <a:chExt cx="3163822" cy="302578"/>
            </a:xfrm>
          </p:grpSpPr>
          <p:sp>
            <p:nvSpPr>
              <p:cNvPr id="394" name="TextBox 393"/>
              <p:cNvSpPr txBox="1"/>
              <p:nvPr/>
            </p:nvSpPr>
            <p:spPr>
              <a:xfrm>
                <a:off x="4166182" y="4373138"/>
                <a:ext cx="2755046" cy="302578"/>
              </a:xfrm>
              <a:prstGeom prst="rect">
                <a:avLst/>
              </a:prstGeom>
              <a:noFill/>
            </p:spPr>
            <p:txBody>
              <a:bodyPr wrap="square" rtlCol="0">
                <a:spAutoFit/>
              </a:bodyPr>
              <a:lstStyle/>
              <a:p>
                <a:pPr defTabSz="914400">
                  <a:defRPr/>
                </a:pPr>
                <a:r>
                  <a:rPr lang="en-US" sz="1200" kern="0" dirty="0">
                    <a:solidFill>
                      <a:sysClr val="windowText" lastClr="000000"/>
                    </a:solidFill>
                    <a:latin typeface="Times New Roman"/>
                    <a:ea typeface="ＭＳ Ｐゴシック" charset="0"/>
                    <a:cs typeface="ＭＳ Ｐゴシック" charset="0"/>
                  </a:rPr>
                  <a:t>I</a:t>
                </a:r>
                <a:r>
                  <a:rPr lang="en-US" sz="1200" kern="0" dirty="0">
                    <a:solidFill>
                      <a:sysClr val="windowText" lastClr="000000"/>
                    </a:solidFill>
                    <a:latin typeface="Times New Roman"/>
                    <a:ea typeface="ＭＳ Ｐゴシック" charset="0"/>
                    <a:cs typeface="ＭＳ Ｐゴシック" charset="0"/>
                  </a:rPr>
                  <a:t>nternal regulation</a:t>
                </a:r>
                <a:endParaRPr lang="en-US" sz="1200" i="1" kern="0" dirty="0">
                  <a:solidFill>
                    <a:sysClr val="windowText" lastClr="000000"/>
                  </a:solidFill>
                  <a:latin typeface="Times New Roman"/>
                  <a:ea typeface="ＭＳ Ｐゴシック" charset="0"/>
                  <a:cs typeface="ＭＳ Ｐゴシック" charset="0"/>
                </a:endParaRPr>
              </a:p>
            </p:txBody>
          </p:sp>
          <p:cxnSp>
            <p:nvCxnSpPr>
              <p:cNvPr id="396" name="Straight Arrow Connector 395"/>
              <p:cNvCxnSpPr/>
              <p:nvPr/>
            </p:nvCxnSpPr>
            <p:spPr bwMode="auto">
              <a:xfrm flipH="1">
                <a:off x="3757406" y="4536677"/>
                <a:ext cx="414477" cy="1"/>
              </a:xfrm>
              <a:prstGeom prst="straightConnector1">
                <a:avLst/>
              </a:prstGeom>
              <a:solidFill>
                <a:srgbClr val="4F81BD"/>
              </a:solidFill>
              <a:ln w="38100" cap="flat" cmpd="sng" algn="ctr">
                <a:solidFill>
                  <a:srgbClr val="C0504D"/>
                </a:solidFill>
                <a:prstDash val="solid"/>
                <a:round/>
                <a:headEnd type="none" w="med" len="med"/>
                <a:tailEnd type="arrow"/>
              </a:ln>
              <a:effectLst/>
            </p:spPr>
          </p:cxnSp>
        </p:grpSp>
        <p:grpSp>
          <p:nvGrpSpPr>
            <p:cNvPr id="388" name="Group 387"/>
            <p:cNvGrpSpPr/>
            <p:nvPr/>
          </p:nvGrpSpPr>
          <p:grpSpPr>
            <a:xfrm>
              <a:off x="3745679" y="4675716"/>
              <a:ext cx="3016055" cy="302578"/>
              <a:chOff x="3757406" y="4357184"/>
              <a:chExt cx="3016055" cy="302578"/>
            </a:xfrm>
          </p:grpSpPr>
          <p:sp>
            <p:nvSpPr>
              <p:cNvPr id="389" name="TextBox 388"/>
              <p:cNvSpPr txBox="1"/>
              <p:nvPr/>
            </p:nvSpPr>
            <p:spPr>
              <a:xfrm>
                <a:off x="4094672" y="4357184"/>
                <a:ext cx="2678789" cy="302578"/>
              </a:xfrm>
              <a:prstGeom prst="rect">
                <a:avLst/>
              </a:prstGeom>
              <a:noFill/>
            </p:spPr>
            <p:txBody>
              <a:bodyPr wrap="square" rtlCol="0">
                <a:spAutoFit/>
              </a:bodyPr>
              <a:lstStyle/>
              <a:p>
                <a:pPr defTabSz="914400">
                  <a:defRPr/>
                </a:pPr>
                <a:r>
                  <a:rPr lang="en-US" sz="1200" kern="0" dirty="0">
                    <a:solidFill>
                      <a:sysClr val="windowText" lastClr="000000"/>
                    </a:solidFill>
                    <a:latin typeface="Times New Roman"/>
                    <a:ea typeface="ＭＳ Ｐゴシック" charset="0"/>
                    <a:cs typeface="ＭＳ Ｐゴシック" charset="0"/>
                  </a:rPr>
                  <a:t>External regulation</a:t>
                </a:r>
                <a:endParaRPr lang="en-US" sz="1200" i="1" kern="0" dirty="0">
                  <a:solidFill>
                    <a:sysClr val="windowText" lastClr="000000"/>
                  </a:solidFill>
                  <a:latin typeface="Times New Roman"/>
                  <a:ea typeface="ＭＳ Ｐゴシック" charset="0"/>
                  <a:cs typeface="ＭＳ Ｐゴシック" charset="0"/>
                </a:endParaRPr>
              </a:p>
            </p:txBody>
          </p:sp>
          <p:cxnSp>
            <p:nvCxnSpPr>
              <p:cNvPr id="391" name="Straight Arrow Connector 390"/>
              <p:cNvCxnSpPr/>
              <p:nvPr/>
            </p:nvCxnSpPr>
            <p:spPr bwMode="auto">
              <a:xfrm flipH="1">
                <a:off x="3757406" y="4536677"/>
                <a:ext cx="414477" cy="1"/>
              </a:xfrm>
              <a:prstGeom prst="straightConnector1">
                <a:avLst/>
              </a:prstGeom>
              <a:solidFill>
                <a:srgbClr val="4F81BD"/>
              </a:solidFill>
              <a:ln w="38100" cap="flat" cmpd="sng" algn="ctr">
                <a:solidFill>
                  <a:srgbClr val="4F81BD"/>
                </a:solidFill>
                <a:prstDash val="solid"/>
                <a:round/>
                <a:headEnd type="none" w="med" len="med"/>
                <a:tailEnd type="arrow"/>
              </a:ln>
              <a:effectLst/>
            </p:spPr>
          </p:cxnSp>
        </p:grpSp>
      </p:grpSp>
      <p:sp>
        <p:nvSpPr>
          <p:cNvPr id="3" name="TextBox 2"/>
          <p:cNvSpPr txBox="1"/>
          <p:nvPr/>
        </p:nvSpPr>
        <p:spPr>
          <a:xfrm>
            <a:off x="329508" y="1580989"/>
            <a:ext cx="2725560" cy="1200329"/>
          </a:xfrm>
          <a:prstGeom prst="rect">
            <a:avLst/>
          </a:prstGeom>
          <a:noFill/>
        </p:spPr>
        <p:txBody>
          <a:bodyPr wrap="square" rtlCol="0">
            <a:spAutoFit/>
          </a:bodyPr>
          <a:lstStyle/>
          <a:p>
            <a:r>
              <a:rPr lang="en-US" b="1" dirty="0">
                <a:solidFill>
                  <a:prstClr val="black"/>
                </a:solidFill>
                <a:latin typeface="Aril"/>
                <a:ea typeface="ＭＳ Ｐゴシック" charset="0"/>
                <a:cs typeface="Aril"/>
              </a:rPr>
              <a:t>How to identify gene expression dynamics driven by internal/external regulation?</a:t>
            </a:r>
            <a:endParaRPr lang="en-US" b="1" dirty="0">
              <a:solidFill>
                <a:prstClr val="black"/>
              </a:solidFill>
              <a:latin typeface="Aril"/>
              <a:ea typeface="ＭＳ Ｐゴシック" charset="0"/>
              <a:cs typeface="Aril"/>
            </a:endParaRPr>
          </a:p>
        </p:txBody>
      </p:sp>
      <p:sp>
        <p:nvSpPr>
          <p:cNvPr id="4" name="TextBox 3"/>
          <p:cNvSpPr txBox="1"/>
          <p:nvPr/>
        </p:nvSpPr>
        <p:spPr>
          <a:xfrm>
            <a:off x="1864680" y="1206563"/>
            <a:ext cx="1274750" cy="276999"/>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Internal Group</a:t>
            </a:r>
            <a:endParaRPr lang="en-US" i="1" dirty="0">
              <a:solidFill>
                <a:prstClr val="black"/>
              </a:solidFill>
              <a:latin typeface="Calibri"/>
              <a:ea typeface="ＭＳ Ｐゴシック" charset="0"/>
              <a:cs typeface="ＭＳ Ｐゴシック" charset="0"/>
            </a:endParaRPr>
          </a:p>
        </p:txBody>
      </p:sp>
      <p:sp>
        <p:nvSpPr>
          <p:cNvPr id="428" name="TextBox 427"/>
          <p:cNvSpPr txBox="1"/>
          <p:nvPr/>
        </p:nvSpPr>
        <p:spPr>
          <a:xfrm>
            <a:off x="4800600" y="1143000"/>
            <a:ext cx="1326221" cy="276999"/>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External Group</a:t>
            </a:r>
            <a:endParaRPr lang="en-US" i="1" dirty="0">
              <a:solidFill>
                <a:prstClr val="black"/>
              </a:solidFill>
              <a:latin typeface="Calibri"/>
              <a:ea typeface="ＭＳ Ｐゴシック" charset="0"/>
              <a:cs typeface="ＭＳ Ｐゴシック" charset="0"/>
            </a:endParaRPr>
          </a:p>
        </p:txBody>
      </p:sp>
      <p:sp>
        <p:nvSpPr>
          <p:cNvPr id="103" name="TextBox 4"/>
          <p:cNvSpPr txBox="1">
            <a:spLocks noChangeArrowheads="1"/>
          </p:cNvSpPr>
          <p:nvPr/>
        </p:nvSpPr>
        <p:spPr bwMode="auto">
          <a:xfrm>
            <a:off x="0" y="6552218"/>
            <a:ext cx="5830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Arial" charset="0"/>
                <a:ea typeface="ＭＳ Ｐゴシック" charset="0"/>
                <a:cs typeface="ＭＳ Ｐゴシック" charset="0"/>
              </a:defRPr>
            </a:lvl1pPr>
            <a:lvl2pPr marL="742950" indent="-285750" defTabSz="457200" eaLnBrk="0" hangingPunct="0">
              <a:defRPr sz="1200" b="1">
                <a:solidFill>
                  <a:schemeClr val="tx1"/>
                </a:solidFill>
                <a:latin typeface="Arial" charset="0"/>
                <a:ea typeface="ＭＳ Ｐゴシック" charset="0"/>
              </a:defRPr>
            </a:lvl2pPr>
            <a:lvl3pPr marL="1143000" indent="-228600" defTabSz="457200" eaLnBrk="0" hangingPunct="0">
              <a:defRPr sz="1200" b="1">
                <a:solidFill>
                  <a:schemeClr val="tx1"/>
                </a:solidFill>
                <a:latin typeface="Arial" charset="0"/>
                <a:ea typeface="ＭＳ Ｐゴシック" charset="0"/>
              </a:defRPr>
            </a:lvl3pPr>
            <a:lvl4pPr marL="1600200" indent="-228600" defTabSz="457200" eaLnBrk="0" hangingPunct="0">
              <a:defRPr sz="1200" b="1">
                <a:solidFill>
                  <a:schemeClr val="tx1"/>
                </a:solidFill>
                <a:latin typeface="Arial" charset="0"/>
                <a:ea typeface="ＭＳ Ｐゴシック" charset="0"/>
              </a:defRPr>
            </a:lvl4pPr>
            <a:lvl5pPr marL="2057400" indent="-228600" defTabSz="4572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b="0" dirty="0" smtClean="0">
                <a:solidFill>
                  <a:prstClr val="black">
                    <a:lumMod val="50000"/>
                    <a:lumOff val="50000"/>
                  </a:prstClr>
                </a:solidFill>
                <a:latin typeface="Calibri" charset="0"/>
              </a:rPr>
              <a:t>[Wang et al. </a:t>
            </a:r>
            <a:r>
              <a:rPr lang="en-US" sz="1100" b="0" i="1" dirty="0" smtClean="0">
                <a:solidFill>
                  <a:prstClr val="black">
                    <a:lumMod val="50000"/>
                    <a:lumOff val="50000"/>
                  </a:prstClr>
                </a:solidFill>
                <a:latin typeface="Calibri" charset="0"/>
              </a:rPr>
              <a:t>PLOS CB</a:t>
            </a:r>
            <a:r>
              <a:rPr lang="en-US" sz="1100" b="0" dirty="0" smtClean="0">
                <a:solidFill>
                  <a:prstClr val="black">
                    <a:lumMod val="50000"/>
                    <a:lumOff val="50000"/>
                  </a:prstClr>
                </a:solidFill>
                <a:latin typeface="Calibri" charset="0"/>
              </a:rPr>
              <a:t> (in revision, ‘15)]</a:t>
            </a:r>
            <a:endParaRPr lang="en-US" sz="1100" b="0" dirty="0">
              <a:solidFill>
                <a:prstClr val="black">
                  <a:lumMod val="50000"/>
                  <a:lumOff val="50000"/>
                </a:prstClr>
              </a:solidFill>
              <a:latin typeface="Calibri" charset="0"/>
            </a:endParaRPr>
          </a:p>
        </p:txBody>
      </p:sp>
      <p:grpSp>
        <p:nvGrpSpPr>
          <p:cNvPr id="107" name="Group 106"/>
          <p:cNvGrpSpPr/>
          <p:nvPr/>
        </p:nvGrpSpPr>
        <p:grpSpPr>
          <a:xfrm>
            <a:off x="557684" y="3124591"/>
            <a:ext cx="2362200" cy="3036332"/>
            <a:chOff x="5943600" y="3276600"/>
            <a:chExt cx="2362200" cy="3036332"/>
          </a:xfrm>
        </p:grpSpPr>
        <p:pic>
          <p:nvPicPr>
            <p:cNvPr id="108" name="Picture 107"/>
            <p:cNvPicPr>
              <a:picLocks noChangeAspect="1"/>
            </p:cNvPicPr>
            <p:nvPr/>
          </p:nvPicPr>
          <p:blipFill>
            <a:blip r:embed="rId4"/>
            <a:stretch>
              <a:fillRect/>
            </a:stretch>
          </p:blipFill>
          <p:spPr>
            <a:xfrm>
              <a:off x="5943600" y="3276600"/>
              <a:ext cx="2362200" cy="2912616"/>
            </a:xfrm>
            <a:prstGeom prst="rect">
              <a:avLst/>
            </a:prstGeom>
          </p:spPr>
        </p:pic>
        <p:sp>
          <p:nvSpPr>
            <p:cNvPr id="109" name="TextBox 108"/>
            <p:cNvSpPr txBox="1"/>
            <p:nvPr/>
          </p:nvSpPr>
          <p:spPr>
            <a:xfrm>
              <a:off x="6400800" y="5943600"/>
              <a:ext cx="1622747" cy="369332"/>
            </a:xfrm>
            <a:prstGeom prst="rect">
              <a:avLst/>
            </a:prstGeom>
            <a:noFill/>
          </p:spPr>
          <p:txBody>
            <a:bodyPr wrap="none" rtlCol="0">
              <a:spAutoFit/>
            </a:bodyPr>
            <a:lstStyle/>
            <a:p>
              <a:pPr defTabSz="914400"/>
              <a:r>
                <a:rPr lang="en-US" dirty="0">
                  <a:solidFill>
                    <a:srgbClr val="000000"/>
                  </a:solidFill>
                  <a:latin typeface="Georgia"/>
                  <a:ea typeface="ＭＳ Ｐゴシック" charset="0"/>
                  <a:cs typeface="ＭＳ Ｐゴシック" charset="0"/>
                </a:rPr>
                <a:t>External force</a:t>
              </a:r>
            </a:p>
          </p:txBody>
        </p:sp>
      </p:grpSp>
      <p:graphicFrame>
        <p:nvGraphicFramePr>
          <p:cNvPr id="6" name="Table 5"/>
          <p:cNvGraphicFramePr>
            <a:graphicFrameLocks noGrp="1"/>
          </p:cNvGraphicFramePr>
          <p:nvPr>
            <p:extLst>
              <p:ext uri="{D42A27DB-BD31-4B8C-83A1-F6EECF244321}">
                <p14:modId xmlns:p14="http://schemas.microsoft.com/office/powerpoint/2010/main" val="40608212"/>
              </p:ext>
            </p:extLst>
          </p:nvPr>
        </p:nvGraphicFramePr>
        <p:xfrm>
          <a:off x="3257006" y="3406376"/>
          <a:ext cx="5616665" cy="3143448"/>
        </p:xfrm>
        <a:graphic>
          <a:graphicData uri="http://schemas.openxmlformats.org/drawingml/2006/table">
            <a:tbl>
              <a:tblPr firstRow="1" bandRow="1">
                <a:tableStyleId>{5C22544A-7EE6-4342-B048-85BDC9FD1C3A}</a:tableStyleId>
              </a:tblPr>
              <a:tblGrid>
                <a:gridCol w="1962331"/>
                <a:gridCol w="1749155"/>
                <a:gridCol w="1905179"/>
              </a:tblGrid>
              <a:tr h="462101">
                <a:tc>
                  <a:txBody>
                    <a:bodyPr/>
                    <a:lstStyle/>
                    <a:p>
                      <a:pPr marL="0" marR="0">
                        <a:lnSpc>
                          <a:spcPct val="115000"/>
                        </a:lnSpc>
                        <a:spcBef>
                          <a:spcPts val="0"/>
                        </a:spcBef>
                        <a:spcAft>
                          <a:spcPts val="0"/>
                        </a:spcAft>
                      </a:pPr>
                      <a:r>
                        <a:rPr lang="en-US" sz="1400" dirty="0">
                          <a:solidFill>
                            <a:srgbClr val="000000"/>
                          </a:solidFill>
                          <a:effectLst/>
                          <a:latin typeface="Arial"/>
                          <a:ea typeface="Arial"/>
                        </a:rPr>
                        <a:t>Interested system</a:t>
                      </a:r>
                      <a:endParaRPr lang="en-US" sz="1600" dirty="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Arial"/>
                          <a:ea typeface="Arial"/>
                        </a:rPr>
                        <a:t>Internal regulatory network</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Arial"/>
                          <a:ea typeface="Arial"/>
                        </a:rPr>
                        <a:t>External regulatory network</a:t>
                      </a:r>
                      <a:endParaRPr lang="en-US" sz="1600">
                        <a:effectLst/>
                        <a:latin typeface="Times New Roman"/>
                        <a:ea typeface="新細明體"/>
                      </a:endParaRPr>
                    </a:p>
                  </a:txBody>
                  <a:tcPr marL="68580" marR="68580" marT="0" marB="0"/>
                </a:tc>
              </a:tr>
              <a:tr h="462101">
                <a:tc>
                  <a:txBody>
                    <a:bodyPr/>
                    <a:lstStyle/>
                    <a:p>
                      <a:pPr marL="0" marR="0">
                        <a:lnSpc>
                          <a:spcPct val="115000"/>
                        </a:lnSpc>
                        <a:spcBef>
                          <a:spcPts val="0"/>
                        </a:spcBef>
                        <a:spcAft>
                          <a:spcPts val="0"/>
                        </a:spcAft>
                      </a:pPr>
                      <a:r>
                        <a:rPr lang="en-US" sz="1400" dirty="0">
                          <a:solidFill>
                            <a:srgbClr val="000000"/>
                          </a:solidFill>
                          <a:effectLst/>
                          <a:latin typeface="Times New Roman"/>
                          <a:ea typeface="Arial"/>
                          <a:cs typeface="Arial"/>
                        </a:rPr>
                        <a:t>Cross-species conserved genes</a:t>
                      </a:r>
                      <a:endParaRPr lang="en-US" sz="1600" dirty="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effectLst/>
                          <a:latin typeface="Times New Roman"/>
                          <a:ea typeface="Arial"/>
                          <a:cs typeface="Arial"/>
                        </a:rPr>
                        <a:t>Conserved transcriptional </a:t>
                      </a:r>
                      <a:r>
                        <a:rPr lang="en-US" sz="1400" dirty="0">
                          <a:solidFill>
                            <a:srgbClr val="000000"/>
                          </a:solidFill>
                          <a:effectLst/>
                          <a:latin typeface="Times New Roman"/>
                          <a:ea typeface="Arial"/>
                          <a:cs typeface="Arial"/>
                        </a:rPr>
                        <a:t>factors (TFs)</a:t>
                      </a:r>
                      <a:endParaRPr lang="en-US" sz="1600" dirty="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effectLst/>
                          <a:latin typeface="Times New Roman"/>
                          <a:ea typeface="Arial"/>
                          <a:cs typeface="Arial"/>
                        </a:rPr>
                        <a:t>Non-conserved TFs</a:t>
                      </a:r>
                      <a:endParaRPr lang="en-US" sz="1600" dirty="0">
                        <a:effectLst/>
                        <a:latin typeface="Times New Roman"/>
                        <a:ea typeface="新細明體"/>
                      </a:endParaRPr>
                    </a:p>
                  </a:txBody>
                  <a:tcPr marL="68580" marR="68580" marT="0" marB="0"/>
                </a:tc>
              </a:tr>
              <a:tr h="444445">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Protein-coding genes</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effectLst/>
                          <a:latin typeface="Times New Roman"/>
                          <a:ea typeface="Arial"/>
                          <a:cs typeface="Arial"/>
                        </a:rPr>
                        <a:t>TFs</a:t>
                      </a:r>
                      <a:endParaRPr lang="en-US" sz="1600" dirty="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micro-RNAs</a:t>
                      </a:r>
                      <a:endParaRPr lang="en-US" sz="1600">
                        <a:effectLst/>
                        <a:latin typeface="Times New Roman"/>
                        <a:ea typeface="新細明體"/>
                      </a:endParaRPr>
                    </a:p>
                  </a:txBody>
                  <a:tcPr marL="68580" marR="68580" marT="0" marB="0"/>
                </a:tc>
              </a:tr>
              <a:tr h="462101">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Individual’s protein coding genes</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Wild-type TFs </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Somatic mutated TFs</a:t>
                      </a:r>
                      <a:endParaRPr lang="en-US" sz="1600">
                        <a:effectLst/>
                        <a:latin typeface="Times New Roman"/>
                        <a:ea typeface="新細明體"/>
                      </a:endParaRPr>
                    </a:p>
                  </a:txBody>
                  <a:tcPr marL="68580" marR="68580" marT="0" marB="0"/>
                </a:tc>
              </a:tr>
              <a:tr h="444445">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Protein-coding genes in brain</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Commonly expressed TFs</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effectLst/>
                          <a:latin typeface="Times New Roman"/>
                          <a:ea typeface="Arial"/>
                          <a:cs typeface="Arial"/>
                        </a:rPr>
                        <a:t>Brain-specific expressed TFs</a:t>
                      </a:r>
                      <a:endParaRPr lang="en-US" sz="1600" dirty="0">
                        <a:effectLst/>
                        <a:latin typeface="Times New Roman"/>
                        <a:ea typeface="新細明體"/>
                      </a:endParaRPr>
                    </a:p>
                  </a:txBody>
                  <a:tcPr marL="68580" marR="68580" marT="0" marB="0"/>
                </a:tc>
              </a:tr>
              <a:tr h="462101">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Protein-coding genes in development</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a:solidFill>
                            <a:srgbClr val="000000"/>
                          </a:solidFill>
                          <a:effectLst/>
                          <a:latin typeface="Times New Roman"/>
                          <a:ea typeface="Arial"/>
                          <a:cs typeface="Arial"/>
                        </a:rPr>
                        <a:t>House-keeping TFs</a:t>
                      </a:r>
                      <a:endParaRPr lang="en-US" sz="1600">
                        <a:effectLst/>
                        <a:latin typeface="Times New Roman"/>
                        <a:ea typeface="新細明體"/>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effectLst/>
                          <a:latin typeface="Times New Roman"/>
                          <a:ea typeface="Arial"/>
                          <a:cs typeface="Arial"/>
                        </a:rPr>
                        <a:t>Developmental TFs</a:t>
                      </a:r>
                      <a:endParaRPr lang="en-US" sz="1600" dirty="0">
                        <a:effectLst/>
                        <a:latin typeface="Times New Roman"/>
                        <a:ea typeface="新細明體"/>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88027683"/>
      </p:ext>
    </p:extLst>
  </p:cSld>
  <p:clrMapOvr>
    <a:masterClrMapping/>
  </p:clrMapOvr>
  <mc:AlternateContent xmlns:mc="http://schemas.openxmlformats.org/markup-compatibility/2006" xmlns:p14="http://schemas.microsoft.com/office/powerpoint/2010/main">
    <mc:Choice Requires="p14">
      <p:transition spd="slow" p14:dur="2000" advTm="52083"/>
    </mc:Choice>
    <mc:Fallback xmlns="">
      <p:transition xmlns:p14="http://schemas.microsoft.com/office/powerpoint/2010/main" spd="slow" advTm="52083"/>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83756"/>
            <a:ext cx="8991601" cy="914400"/>
          </a:xfrm>
        </p:spPr>
        <p:txBody>
          <a:bodyPr>
            <a:normAutofit fontScale="90000"/>
          </a:bodyPr>
          <a:lstStyle/>
          <a:p>
            <a:r>
              <a:rPr lang="en-US" dirty="0" smtClean="0"/>
              <a:t>State-space model for internal and external gene regulatory networks</a:t>
            </a:r>
            <a:endParaRPr lang="en-US" dirty="0"/>
          </a:p>
        </p:txBody>
      </p:sp>
      <p:grpSp>
        <p:nvGrpSpPr>
          <p:cNvPr id="405" name="Group 404"/>
          <p:cNvGrpSpPr/>
          <p:nvPr/>
        </p:nvGrpSpPr>
        <p:grpSpPr>
          <a:xfrm>
            <a:off x="152399" y="3429000"/>
            <a:ext cx="8763001" cy="3087707"/>
            <a:chOff x="1295400" y="3429000"/>
            <a:chExt cx="8763001" cy="3087707"/>
          </a:xfrm>
        </p:grpSpPr>
        <p:grpSp>
          <p:nvGrpSpPr>
            <p:cNvPr id="406" name="Group 405"/>
            <p:cNvGrpSpPr/>
            <p:nvPr/>
          </p:nvGrpSpPr>
          <p:grpSpPr>
            <a:xfrm>
              <a:off x="1295400" y="3429000"/>
              <a:ext cx="8763001" cy="3087707"/>
              <a:chOff x="1295400" y="3733800"/>
              <a:chExt cx="8763001" cy="3087707"/>
            </a:xfrm>
          </p:grpSpPr>
          <p:grpSp>
            <p:nvGrpSpPr>
              <p:cNvPr id="408" name="Group 407"/>
              <p:cNvGrpSpPr/>
              <p:nvPr/>
            </p:nvGrpSpPr>
            <p:grpSpPr>
              <a:xfrm>
                <a:off x="1295400" y="3810000"/>
                <a:ext cx="8763001" cy="3011507"/>
                <a:chOff x="1371600" y="3810000"/>
                <a:chExt cx="8763001" cy="3011507"/>
              </a:xfrm>
            </p:grpSpPr>
            <p:grpSp>
              <p:nvGrpSpPr>
                <p:cNvPr id="412" name="Group 411"/>
                <p:cNvGrpSpPr/>
                <p:nvPr/>
              </p:nvGrpSpPr>
              <p:grpSpPr>
                <a:xfrm>
                  <a:off x="2667000" y="3810000"/>
                  <a:ext cx="6019800" cy="2074279"/>
                  <a:chOff x="190412" y="2057400"/>
                  <a:chExt cx="6457686" cy="2225164"/>
                </a:xfrm>
              </p:grpSpPr>
              <p:sp>
                <p:nvSpPr>
                  <p:cNvPr id="416" name="Rectangle 415"/>
                  <p:cNvSpPr/>
                  <p:nvPr/>
                </p:nvSpPr>
                <p:spPr>
                  <a:xfrm>
                    <a:off x="442524" y="2061002"/>
                    <a:ext cx="286831" cy="2221561"/>
                  </a:xfrm>
                  <a:prstGeom prst="rect">
                    <a:avLst/>
                  </a:prstGeom>
                  <a:solidFill>
                    <a:srgbClr val="9BBB59"/>
                  </a:solidFill>
                  <a:ln w="9525" cap="flat" cmpd="sng" algn="ctr">
                    <a:noFill/>
                    <a:prstDash val="solid"/>
                  </a:ln>
                  <a:effectLst/>
                </p:spPr>
                <p:txBody>
                  <a:bodyPr rtlCol="0" anchor="ctr"/>
                  <a:lstStyle/>
                  <a:p>
                    <a:pPr algn="ctr" defTabSz="914400">
                      <a:defRPr/>
                    </a:pPr>
                    <a:endParaRPr lang="en-US" kern="0">
                      <a:solidFill>
                        <a:srgbClr val="005C00"/>
                      </a:solidFill>
                      <a:latin typeface="Calibri"/>
                      <a:ea typeface="ＭＳ Ｐゴシック" charset="0"/>
                      <a:cs typeface="ＭＳ Ｐゴシック" charset="0"/>
                    </a:endParaRPr>
                  </a:p>
                </p:txBody>
              </p:sp>
              <p:sp>
                <p:nvSpPr>
                  <p:cNvPr id="417" name="Rectangle 416"/>
                  <p:cNvSpPr/>
                  <p:nvPr/>
                </p:nvSpPr>
                <p:spPr>
                  <a:xfrm>
                    <a:off x="4816332" y="2061002"/>
                    <a:ext cx="1170823" cy="2221561"/>
                  </a:xfrm>
                  <a:prstGeom prst="rect">
                    <a:avLst/>
                  </a:prstGeom>
                  <a:solidFill>
                    <a:srgbClr val="4F81BD"/>
                  </a:solidFill>
                  <a:ln w="9525" cap="flat" cmpd="sng" algn="ctr">
                    <a:noFill/>
                    <a:prstDash val="solid"/>
                  </a:ln>
                  <a:effectLst/>
                </p:spPr>
                <p:txBody>
                  <a:bodyPr rtlCol="0" anchor="ctr"/>
                  <a:lstStyle/>
                  <a:p>
                    <a:pPr algn="ctr" defTabSz="914400">
                      <a:defRPr/>
                    </a:pPr>
                    <a:endParaRPr lang="en-US" kern="0">
                      <a:solidFill>
                        <a:sysClr val="window" lastClr="FFFFFF"/>
                      </a:solidFill>
                      <a:latin typeface="Calibri"/>
                      <a:ea typeface="ＭＳ Ｐゴシック" charset="0"/>
                      <a:cs typeface="ＭＳ Ｐゴシック" charset="0"/>
                    </a:endParaRPr>
                  </a:p>
                </p:txBody>
              </p:sp>
              <p:sp>
                <p:nvSpPr>
                  <p:cNvPr id="418" name="Rectangle 417"/>
                  <p:cNvSpPr/>
                  <p:nvPr/>
                </p:nvSpPr>
                <p:spPr>
                  <a:xfrm>
                    <a:off x="1301598" y="2061002"/>
                    <a:ext cx="2170957" cy="2221561"/>
                  </a:xfrm>
                  <a:prstGeom prst="rect">
                    <a:avLst/>
                  </a:prstGeom>
                  <a:solidFill>
                    <a:srgbClr val="C0504D"/>
                  </a:solidFill>
                  <a:ln w="9525" cap="flat" cmpd="sng" algn="ctr">
                    <a:noFill/>
                    <a:prstDash val="solid"/>
                  </a:ln>
                  <a:effectLst/>
                </p:spPr>
                <p:txBody>
                  <a:bodyPr rtlCol="0" anchor="ctr"/>
                  <a:lstStyle/>
                  <a:p>
                    <a:pPr algn="ctr" defTabSz="914400">
                      <a:defRPr/>
                    </a:pPr>
                    <a:endParaRPr lang="en-US" kern="0">
                      <a:solidFill>
                        <a:sysClr val="window" lastClr="FFFFFF"/>
                      </a:solidFill>
                      <a:latin typeface="Calibri"/>
                      <a:ea typeface="ＭＳ Ｐゴシック" charset="0"/>
                      <a:cs typeface="ＭＳ Ｐゴシック" charset="0"/>
                    </a:endParaRPr>
                  </a:p>
                </p:txBody>
              </p:sp>
              <p:sp>
                <p:nvSpPr>
                  <p:cNvPr id="419" name="Equal 418"/>
                  <p:cNvSpPr/>
                  <p:nvPr/>
                </p:nvSpPr>
                <p:spPr>
                  <a:xfrm>
                    <a:off x="771213" y="2849919"/>
                    <a:ext cx="522914" cy="388418"/>
                  </a:xfrm>
                  <a:prstGeom prst="mathEqual">
                    <a:avLst/>
                  </a:prstGeom>
                  <a:solidFill>
                    <a:sysClr val="windowText" lastClr="000000"/>
                  </a:solidFill>
                  <a:ln w="9525" cap="flat" cmpd="sng" algn="ctr">
                    <a:noFill/>
                    <a:prstDash val="solid"/>
                  </a:ln>
                  <a:effectLst/>
                </p:spPr>
                <p:txBody>
                  <a:bodyPr rtlCol="0" anchor="ctr"/>
                  <a:lstStyle/>
                  <a:p>
                    <a:pPr algn="ctr" defTabSz="914400">
                      <a:defRPr/>
                    </a:pPr>
                    <a:endParaRPr lang="en-US" kern="0">
                      <a:solidFill>
                        <a:sysClr val="windowText" lastClr="000000"/>
                      </a:solidFill>
                      <a:latin typeface="Calibri"/>
                      <a:ea typeface="ＭＳ Ｐゴシック" charset="0"/>
                      <a:cs typeface="ＭＳ Ｐゴシック" charset="0"/>
                    </a:endParaRPr>
                  </a:p>
                </p:txBody>
              </p:sp>
              <p:sp>
                <p:nvSpPr>
                  <p:cNvPr id="420" name="Rectangle 419"/>
                  <p:cNvSpPr/>
                  <p:nvPr/>
                </p:nvSpPr>
                <p:spPr>
                  <a:xfrm>
                    <a:off x="3975193" y="2083410"/>
                    <a:ext cx="335562" cy="2199154"/>
                  </a:xfrm>
                  <a:prstGeom prst="rect">
                    <a:avLst/>
                  </a:prstGeom>
                  <a:solidFill>
                    <a:srgbClr val="9BBB59"/>
                  </a:solidFill>
                  <a:ln w="9525" cap="flat" cmpd="sng" algn="ctr">
                    <a:noFill/>
                    <a:prstDash val="solid"/>
                  </a:ln>
                  <a:effectLst/>
                </p:spPr>
                <p:txBody>
                  <a:bodyPr rtlCol="0" anchor="ctr"/>
                  <a:lstStyle/>
                  <a:p>
                    <a:pPr algn="ctr" defTabSz="914400">
                      <a:defRPr/>
                    </a:pPr>
                    <a:endParaRPr lang="en-US" kern="0">
                      <a:solidFill>
                        <a:srgbClr val="005C00"/>
                      </a:solidFill>
                      <a:latin typeface="Calibri"/>
                      <a:ea typeface="ＭＳ Ｐゴシック" charset="0"/>
                      <a:cs typeface="ＭＳ Ｐゴシック" charset="0"/>
                    </a:endParaRPr>
                  </a:p>
                </p:txBody>
              </p:sp>
              <p:sp>
                <p:nvSpPr>
                  <p:cNvPr id="421" name="Plus 420"/>
                  <p:cNvSpPr/>
                  <p:nvPr/>
                </p:nvSpPr>
                <p:spPr>
                  <a:xfrm>
                    <a:off x="4303882" y="2745345"/>
                    <a:ext cx="493034" cy="492992"/>
                  </a:xfrm>
                  <a:prstGeom prst="mathPlus">
                    <a:avLst/>
                  </a:prstGeom>
                  <a:solidFill>
                    <a:sysClr val="windowText" lastClr="000000"/>
                  </a:solidFill>
                  <a:ln w="9525" cap="flat" cmpd="sng" algn="ctr">
                    <a:noFill/>
                    <a:prstDash val="solid"/>
                  </a:ln>
                  <a:effectLst/>
                </p:spPr>
                <p:txBody>
                  <a:bodyPr rtlCol="0" anchor="ctr"/>
                  <a:lstStyle/>
                  <a:p>
                    <a:pPr algn="ctr" defTabSz="914400">
                      <a:defRPr/>
                    </a:pPr>
                    <a:endParaRPr lang="en-US" kern="0">
                      <a:solidFill>
                        <a:sysClr val="window" lastClr="FFFFFF"/>
                      </a:solidFill>
                      <a:latin typeface="Calibri"/>
                      <a:ea typeface="ＭＳ Ｐゴシック" charset="0"/>
                      <a:cs typeface="ＭＳ Ｐゴシック" charset="0"/>
                    </a:endParaRPr>
                  </a:p>
                </p:txBody>
              </p:sp>
              <p:sp>
                <p:nvSpPr>
                  <p:cNvPr id="422" name="TextBox 421"/>
                  <p:cNvSpPr txBox="1"/>
                  <p:nvPr/>
                </p:nvSpPr>
                <p:spPr>
                  <a:xfrm>
                    <a:off x="190412" y="2714332"/>
                    <a:ext cx="690994" cy="461665"/>
                  </a:xfrm>
                  <a:prstGeom prst="rect">
                    <a:avLst/>
                  </a:prstGeom>
                  <a:noFill/>
                </p:spPr>
                <p:txBody>
                  <a:bodyPr wrap="square" rtlCol="0">
                    <a:spAutoFit/>
                  </a:bodyPr>
                  <a:lstStyle/>
                  <a:p>
                    <a:pPr defTabSz="914400">
                      <a:defRPr/>
                    </a:pPr>
                    <a:r>
                      <a:rPr lang="en-US" sz="2400" i="1" kern="0" dirty="0">
                        <a:solidFill>
                          <a:sysClr val="windowText" lastClr="000000"/>
                        </a:solidFill>
                        <a:latin typeface="Times New Roman"/>
                        <a:ea typeface="ＭＳ Ｐゴシック" charset="0"/>
                        <a:cs typeface="Times New Roman"/>
                      </a:rPr>
                      <a:t>X</a:t>
                    </a:r>
                    <a:r>
                      <a:rPr lang="en-US" sz="2400" i="1" kern="0" baseline="-25000" dirty="0">
                        <a:solidFill>
                          <a:sysClr val="windowText" lastClr="000000"/>
                        </a:solidFill>
                        <a:latin typeface="Times New Roman"/>
                        <a:ea typeface="ＭＳ Ｐゴシック" charset="0"/>
                        <a:cs typeface="Times New Roman"/>
                      </a:rPr>
                      <a:t>t</a:t>
                    </a:r>
                    <a:r>
                      <a:rPr lang="en-US" sz="2400" kern="0" baseline="-25000" dirty="0">
                        <a:solidFill>
                          <a:sysClr val="windowText" lastClr="000000"/>
                        </a:solidFill>
                        <a:latin typeface="Times New Roman"/>
                        <a:ea typeface="ＭＳ Ｐゴシック" charset="0"/>
                        <a:cs typeface="Times New Roman"/>
                      </a:rPr>
                      <a:t>+1</a:t>
                    </a:r>
                    <a:endParaRPr lang="en-US" sz="2400" kern="0" baseline="-25000" dirty="0">
                      <a:solidFill>
                        <a:sysClr val="windowText" lastClr="000000"/>
                      </a:solidFill>
                      <a:latin typeface="Times New Roman"/>
                      <a:ea typeface="ＭＳ Ｐゴシック" charset="0"/>
                      <a:cs typeface="Times New Roman"/>
                    </a:endParaRPr>
                  </a:p>
                </p:txBody>
              </p:sp>
              <p:sp>
                <p:nvSpPr>
                  <p:cNvPr id="423" name="TextBox 422"/>
                  <p:cNvSpPr txBox="1"/>
                  <p:nvPr/>
                </p:nvSpPr>
                <p:spPr>
                  <a:xfrm>
                    <a:off x="3938959" y="2729279"/>
                    <a:ext cx="467078" cy="461665"/>
                  </a:xfrm>
                  <a:prstGeom prst="rect">
                    <a:avLst/>
                  </a:prstGeom>
                  <a:noFill/>
                </p:spPr>
                <p:txBody>
                  <a:bodyPr wrap="none" rtlCol="0">
                    <a:spAutoFit/>
                  </a:bodyPr>
                  <a:lstStyle/>
                  <a:p>
                    <a:pPr defTabSz="914400">
                      <a:defRPr/>
                    </a:pPr>
                    <a:r>
                      <a:rPr lang="en-US" sz="2400" i="1" kern="0" dirty="0" err="1">
                        <a:solidFill>
                          <a:sysClr val="windowText" lastClr="000000"/>
                        </a:solidFill>
                        <a:latin typeface="Times New Roman"/>
                        <a:ea typeface="ＭＳ Ｐゴシック" charset="0"/>
                        <a:cs typeface="Times New Roman"/>
                      </a:rPr>
                      <a:t>X</a:t>
                    </a:r>
                    <a:r>
                      <a:rPr lang="en-US" sz="2400" i="1" kern="0" baseline="-25000" dirty="0" err="1">
                        <a:solidFill>
                          <a:sysClr val="windowText" lastClr="000000"/>
                        </a:solidFill>
                        <a:latin typeface="Times New Roman"/>
                        <a:ea typeface="ＭＳ Ｐゴシック" charset="0"/>
                        <a:cs typeface="Times New Roman"/>
                      </a:rPr>
                      <a:t>t</a:t>
                    </a:r>
                    <a:endParaRPr lang="en-US" sz="2400" kern="0" baseline="-25000" dirty="0">
                      <a:solidFill>
                        <a:sysClr val="windowText" lastClr="000000"/>
                      </a:solidFill>
                      <a:latin typeface="Times New Roman"/>
                      <a:ea typeface="ＭＳ Ｐゴシック" charset="0"/>
                      <a:cs typeface="Times New Roman"/>
                    </a:endParaRPr>
                  </a:p>
                </p:txBody>
              </p:sp>
              <p:sp>
                <p:nvSpPr>
                  <p:cNvPr id="424" name="TextBox 423"/>
                  <p:cNvSpPr txBox="1"/>
                  <p:nvPr/>
                </p:nvSpPr>
                <p:spPr>
                  <a:xfrm>
                    <a:off x="2343492" y="2717933"/>
                    <a:ext cx="411140" cy="461665"/>
                  </a:xfrm>
                  <a:prstGeom prst="rect">
                    <a:avLst/>
                  </a:prstGeom>
                  <a:noFill/>
                </p:spPr>
                <p:txBody>
                  <a:bodyPr wrap="none" rtlCol="0">
                    <a:spAutoFit/>
                  </a:bodyPr>
                  <a:lstStyle/>
                  <a:p>
                    <a:pPr defTabSz="914400">
                      <a:defRPr/>
                    </a:pPr>
                    <a:r>
                      <a:rPr lang="en-US" sz="2400" i="1" kern="0" dirty="0">
                        <a:solidFill>
                          <a:sysClr val="windowText" lastClr="000000"/>
                        </a:solidFill>
                        <a:latin typeface="Times New Roman"/>
                        <a:ea typeface="ＭＳ Ｐゴシック" charset="0"/>
                        <a:cs typeface="Times New Roman"/>
                      </a:rPr>
                      <a:t>A</a:t>
                    </a:r>
                    <a:endParaRPr lang="en-US" sz="2400" kern="0" baseline="-25000" dirty="0">
                      <a:solidFill>
                        <a:sysClr val="windowText" lastClr="000000"/>
                      </a:solidFill>
                      <a:latin typeface="Times New Roman"/>
                      <a:ea typeface="ＭＳ Ｐゴシック" charset="0"/>
                      <a:cs typeface="Times New Roman"/>
                    </a:endParaRPr>
                  </a:p>
                </p:txBody>
              </p:sp>
              <p:sp>
                <p:nvSpPr>
                  <p:cNvPr id="425" name="Rectangle 424"/>
                  <p:cNvSpPr/>
                  <p:nvPr/>
                </p:nvSpPr>
                <p:spPr>
                  <a:xfrm>
                    <a:off x="6222986" y="2057400"/>
                    <a:ext cx="328689" cy="1247419"/>
                  </a:xfrm>
                  <a:prstGeom prst="rect">
                    <a:avLst/>
                  </a:prstGeom>
                  <a:solidFill>
                    <a:srgbClr val="F79646"/>
                  </a:solidFill>
                  <a:ln w="9525" cap="flat" cmpd="sng" algn="ctr">
                    <a:noFill/>
                    <a:prstDash val="solid"/>
                  </a:ln>
                  <a:effectLst/>
                </p:spPr>
                <p:txBody>
                  <a:bodyPr rtlCol="0" anchor="ctr"/>
                  <a:lstStyle/>
                  <a:p>
                    <a:pPr algn="ctr" defTabSz="914400">
                      <a:defRPr/>
                    </a:pPr>
                    <a:endParaRPr lang="en-US" kern="0">
                      <a:solidFill>
                        <a:srgbClr val="005C00"/>
                      </a:solidFill>
                      <a:latin typeface="Calibri"/>
                      <a:ea typeface="ＭＳ Ｐゴシック" charset="0"/>
                      <a:cs typeface="ＭＳ Ｐゴシック" charset="0"/>
                    </a:endParaRPr>
                  </a:p>
                </p:txBody>
              </p:sp>
              <p:sp>
                <p:nvSpPr>
                  <p:cNvPr id="426" name="TextBox 425"/>
                  <p:cNvSpPr txBox="1"/>
                  <p:nvPr/>
                </p:nvSpPr>
                <p:spPr>
                  <a:xfrm>
                    <a:off x="6146755" y="2709572"/>
                    <a:ext cx="501343" cy="461665"/>
                  </a:xfrm>
                  <a:prstGeom prst="rect">
                    <a:avLst/>
                  </a:prstGeom>
                  <a:noFill/>
                </p:spPr>
                <p:txBody>
                  <a:bodyPr wrap="none" rtlCol="0">
                    <a:spAutoFit/>
                  </a:bodyPr>
                  <a:lstStyle/>
                  <a:p>
                    <a:pPr defTabSz="914400">
                      <a:defRPr/>
                    </a:pPr>
                    <a:r>
                      <a:rPr lang="en-US" sz="2400" i="1" kern="0" dirty="0" err="1">
                        <a:solidFill>
                          <a:sysClr val="windowText" lastClr="000000"/>
                        </a:solidFill>
                        <a:latin typeface="Times New Roman"/>
                        <a:ea typeface="ＭＳ Ｐゴシック" charset="0"/>
                        <a:cs typeface="Times New Roman"/>
                      </a:rPr>
                      <a:t>U</a:t>
                    </a:r>
                    <a:r>
                      <a:rPr lang="en-US" sz="2400" i="1" kern="0" baseline="-25000" dirty="0" err="1">
                        <a:solidFill>
                          <a:sysClr val="windowText" lastClr="000000"/>
                        </a:solidFill>
                        <a:latin typeface="Times New Roman"/>
                        <a:ea typeface="ＭＳ Ｐゴシック" charset="0"/>
                        <a:cs typeface="Times New Roman"/>
                      </a:rPr>
                      <a:t>t</a:t>
                    </a:r>
                    <a:endParaRPr lang="en-US" sz="2400" kern="0" baseline="-25000" dirty="0">
                      <a:solidFill>
                        <a:sysClr val="windowText" lastClr="000000"/>
                      </a:solidFill>
                      <a:latin typeface="Times New Roman"/>
                      <a:ea typeface="ＭＳ Ｐゴシック" charset="0"/>
                      <a:cs typeface="Times New Roman"/>
                    </a:endParaRPr>
                  </a:p>
                </p:txBody>
              </p:sp>
              <p:sp>
                <p:nvSpPr>
                  <p:cNvPr id="427" name="TextBox 426"/>
                  <p:cNvSpPr txBox="1"/>
                  <p:nvPr/>
                </p:nvSpPr>
                <p:spPr>
                  <a:xfrm>
                    <a:off x="5259869" y="2710605"/>
                    <a:ext cx="395110" cy="461665"/>
                  </a:xfrm>
                  <a:prstGeom prst="rect">
                    <a:avLst/>
                  </a:prstGeom>
                  <a:noFill/>
                </p:spPr>
                <p:txBody>
                  <a:bodyPr wrap="none" rtlCol="0">
                    <a:spAutoFit/>
                  </a:bodyPr>
                  <a:lstStyle/>
                  <a:p>
                    <a:pPr defTabSz="914400">
                      <a:defRPr/>
                    </a:pPr>
                    <a:r>
                      <a:rPr lang="en-US" sz="2400" i="1" kern="0" dirty="0">
                        <a:solidFill>
                          <a:sysClr val="windowText" lastClr="000000"/>
                        </a:solidFill>
                        <a:latin typeface="Times New Roman"/>
                        <a:ea typeface="ＭＳ Ｐゴシック" charset="0"/>
                        <a:cs typeface="Times New Roman"/>
                      </a:rPr>
                      <a:t>B</a:t>
                    </a:r>
                    <a:endParaRPr lang="en-US" sz="2400" kern="0" baseline="-25000" dirty="0">
                      <a:solidFill>
                        <a:sysClr val="windowText" lastClr="000000"/>
                      </a:solidFill>
                      <a:latin typeface="Times New Roman"/>
                      <a:ea typeface="ＭＳ Ｐゴシック" charset="0"/>
                      <a:cs typeface="Times New Roman"/>
                    </a:endParaRPr>
                  </a:p>
                </p:txBody>
              </p:sp>
            </p:grpSp>
            <p:sp>
              <p:nvSpPr>
                <p:cNvPr id="413" name="TextBox 412"/>
                <p:cNvSpPr txBox="1"/>
                <p:nvPr/>
              </p:nvSpPr>
              <p:spPr>
                <a:xfrm>
                  <a:off x="1371600" y="4267200"/>
                  <a:ext cx="1290725" cy="1200328"/>
                </a:xfrm>
                <a:prstGeom prst="rect">
                  <a:avLst/>
                </a:prstGeom>
                <a:noFill/>
              </p:spPr>
              <p:txBody>
                <a:bodyPr wrap="square" rtlCol="0">
                  <a:spAutoFit/>
                </a:bodyPr>
                <a:lstStyle/>
                <a:p>
                  <a:pPr algn="r"/>
                  <a:r>
                    <a:rPr lang="en-US" sz="2400" dirty="0">
                      <a:solidFill>
                        <a:prstClr val="black"/>
                      </a:solidFill>
                      <a:latin typeface="Arial"/>
                      <a:ea typeface="ＭＳ Ｐゴシック" charset="0"/>
                      <a:cs typeface="Arial"/>
                    </a:rPr>
                    <a:t>State space model</a:t>
                  </a:r>
                  <a:endParaRPr lang="en-US" sz="2400" dirty="0">
                    <a:solidFill>
                      <a:prstClr val="black"/>
                    </a:solidFill>
                    <a:latin typeface="Arial"/>
                    <a:ea typeface="ＭＳ Ｐゴシック" charset="0"/>
                    <a:cs typeface="Arial"/>
                  </a:endParaRPr>
                </a:p>
              </p:txBody>
            </p:sp>
            <p:sp>
              <p:nvSpPr>
                <p:cNvPr id="414" name="TextBox 413"/>
                <p:cNvSpPr txBox="1"/>
                <p:nvPr/>
              </p:nvSpPr>
              <p:spPr>
                <a:xfrm>
                  <a:off x="3733801" y="5867400"/>
                  <a:ext cx="1905001" cy="954107"/>
                </a:xfrm>
                <a:prstGeom prst="rect">
                  <a:avLst/>
                </a:prstGeom>
                <a:noFill/>
              </p:spPr>
              <p:txBody>
                <a:bodyPr wrap="square" rtlCol="0">
                  <a:spAutoFit/>
                </a:bodyPr>
                <a:lstStyle/>
                <a:p>
                  <a:r>
                    <a:rPr lang="en-US" sz="1400" i="1" dirty="0" err="1">
                      <a:solidFill>
                        <a:prstClr val="black"/>
                      </a:solidFill>
                      <a:latin typeface="Times New Roman"/>
                      <a:ea typeface="ＭＳ Ｐゴシック" charset="0"/>
                      <a:cs typeface="Times New Roman"/>
                    </a:rPr>
                    <a:t>A</a:t>
                  </a:r>
                  <a:r>
                    <a:rPr lang="en-US" sz="1400" i="1" baseline="-25000" dirty="0" err="1">
                      <a:solidFill>
                        <a:prstClr val="black"/>
                      </a:solidFill>
                      <a:latin typeface="Times New Roman"/>
                      <a:ea typeface="ＭＳ Ｐゴシック" charset="0"/>
                      <a:cs typeface="Times New Roman"/>
                    </a:rPr>
                    <a:t>ij</a:t>
                  </a:r>
                  <a:r>
                    <a:rPr lang="en-US" sz="1400" dirty="0">
                      <a:solidFill>
                        <a:prstClr val="black"/>
                      </a:solidFill>
                      <a:latin typeface="Times New Roman"/>
                      <a:ea typeface="ＭＳ Ｐゴシック" charset="0"/>
                      <a:cs typeface="Times New Roman"/>
                    </a:rPr>
                    <a:t> captures temporal casual influence from Gene </a:t>
                  </a:r>
                  <a:r>
                    <a:rPr lang="en-US" sz="1400" i="1" dirty="0" err="1">
                      <a:solidFill>
                        <a:prstClr val="black"/>
                      </a:solidFill>
                      <a:latin typeface="Times New Roman"/>
                      <a:ea typeface="ＭＳ Ｐゴシック" charset="0"/>
                      <a:cs typeface="Times New Roman"/>
                    </a:rPr>
                    <a:t>i</a:t>
                  </a:r>
                  <a:r>
                    <a:rPr lang="en-US" sz="1400" dirty="0">
                      <a:solidFill>
                        <a:prstClr val="black"/>
                      </a:solidFill>
                      <a:latin typeface="Times New Roman"/>
                      <a:ea typeface="ＭＳ Ｐゴシック" charset="0"/>
                      <a:cs typeface="Times New Roman"/>
                    </a:rPr>
                    <a:t> to Gene </a:t>
                  </a:r>
                  <a:r>
                    <a:rPr lang="en-US" sz="1400" i="1" dirty="0">
                      <a:solidFill>
                        <a:prstClr val="black"/>
                      </a:solidFill>
                      <a:latin typeface="Times New Roman"/>
                      <a:ea typeface="ＭＳ Ｐゴシック" charset="0"/>
                      <a:cs typeface="Times New Roman"/>
                    </a:rPr>
                    <a:t>j </a:t>
                  </a:r>
                  <a:r>
                    <a:rPr lang="en-US" sz="1400" dirty="0">
                      <a:solidFill>
                        <a:prstClr val="black"/>
                      </a:solidFill>
                      <a:latin typeface="Times New Roman"/>
                      <a:ea typeface="ＭＳ Ｐゴシック" charset="0"/>
                      <a:cs typeface="Times New Roman"/>
                    </a:rPr>
                    <a:t> in internal group</a:t>
                  </a:r>
                  <a:endParaRPr lang="en-US" sz="1400" i="1" dirty="0">
                    <a:solidFill>
                      <a:prstClr val="black"/>
                    </a:solidFill>
                    <a:latin typeface="Times New Roman"/>
                    <a:ea typeface="ＭＳ Ｐゴシック" charset="0"/>
                    <a:cs typeface="Times New Roman"/>
                  </a:endParaRPr>
                </a:p>
              </p:txBody>
            </p:sp>
            <p:sp>
              <p:nvSpPr>
                <p:cNvPr id="415" name="TextBox 414"/>
                <p:cNvSpPr txBox="1"/>
                <p:nvPr/>
              </p:nvSpPr>
              <p:spPr>
                <a:xfrm>
                  <a:off x="8077201" y="5410200"/>
                  <a:ext cx="2057400" cy="954107"/>
                </a:xfrm>
                <a:prstGeom prst="rect">
                  <a:avLst/>
                </a:prstGeom>
                <a:noFill/>
              </p:spPr>
              <p:txBody>
                <a:bodyPr wrap="square" rtlCol="0">
                  <a:spAutoFit/>
                </a:bodyPr>
                <a:lstStyle/>
                <a:p>
                  <a:r>
                    <a:rPr lang="en-US" sz="1400" i="1" dirty="0" err="1">
                      <a:solidFill>
                        <a:prstClr val="black"/>
                      </a:solidFill>
                      <a:latin typeface="Times New Roman"/>
                      <a:ea typeface="ＭＳ Ｐゴシック" charset="0"/>
                      <a:cs typeface="Times New Roman"/>
                    </a:rPr>
                    <a:t>B</a:t>
                  </a:r>
                  <a:r>
                    <a:rPr lang="en-US" sz="1400" i="1" baseline="-25000" dirty="0" err="1">
                      <a:solidFill>
                        <a:prstClr val="black"/>
                      </a:solidFill>
                      <a:latin typeface="Times New Roman"/>
                      <a:ea typeface="ＭＳ Ｐゴシック" charset="0"/>
                      <a:cs typeface="Times New Roman"/>
                    </a:rPr>
                    <a:t>kl</a:t>
                  </a:r>
                  <a:r>
                    <a:rPr lang="en-US" sz="1400" dirty="0">
                      <a:solidFill>
                        <a:prstClr val="black"/>
                      </a:solidFill>
                      <a:latin typeface="Times New Roman"/>
                      <a:ea typeface="ＭＳ Ｐゴシック" charset="0"/>
                      <a:cs typeface="Times New Roman"/>
                    </a:rPr>
                    <a:t> </a:t>
                  </a:r>
                  <a:r>
                    <a:rPr lang="en-US" sz="1400" dirty="0">
                      <a:solidFill>
                        <a:prstClr val="black"/>
                      </a:solidFill>
                      <a:latin typeface="Times New Roman"/>
                      <a:ea typeface="ＭＳ Ｐゴシック" charset="0"/>
                      <a:cs typeface="Times New Roman"/>
                    </a:rPr>
                    <a:t>captures </a:t>
                  </a:r>
                  <a:r>
                    <a:rPr lang="en-US" sz="1400" dirty="0">
                      <a:solidFill>
                        <a:prstClr val="black"/>
                      </a:solidFill>
                      <a:latin typeface="Times New Roman"/>
                      <a:ea typeface="ＭＳ Ｐゴシック" charset="0"/>
                      <a:cs typeface="Times New Roman"/>
                    </a:rPr>
                    <a:t>temporal </a:t>
                  </a:r>
                  <a:r>
                    <a:rPr lang="en-US" sz="1400" dirty="0">
                      <a:solidFill>
                        <a:prstClr val="black"/>
                      </a:solidFill>
                      <a:latin typeface="Times New Roman"/>
                      <a:ea typeface="ＭＳ Ｐゴシック" charset="0"/>
                      <a:cs typeface="Times New Roman"/>
                    </a:rPr>
                    <a:t>casual influence from </a:t>
                  </a:r>
                  <a:r>
                    <a:rPr lang="en-US" sz="1400" dirty="0">
                      <a:solidFill>
                        <a:prstClr val="black"/>
                      </a:solidFill>
                      <a:latin typeface="Times New Roman"/>
                      <a:ea typeface="ＭＳ Ｐゴシック" charset="0"/>
                      <a:cs typeface="Times New Roman"/>
                    </a:rPr>
                    <a:t>external factor </a:t>
                  </a:r>
                  <a:r>
                    <a:rPr lang="en-US" sz="1400" i="1" dirty="0">
                      <a:solidFill>
                        <a:prstClr val="black"/>
                      </a:solidFill>
                      <a:latin typeface="Times New Roman"/>
                      <a:ea typeface="ＭＳ Ｐゴシック" charset="0"/>
                      <a:cs typeface="Times New Roman"/>
                    </a:rPr>
                    <a:t>k </a:t>
                  </a:r>
                  <a:r>
                    <a:rPr lang="en-US" sz="1400" dirty="0">
                      <a:solidFill>
                        <a:prstClr val="black"/>
                      </a:solidFill>
                      <a:latin typeface="Times New Roman"/>
                      <a:ea typeface="ＭＳ Ｐゴシック" charset="0"/>
                      <a:cs typeface="Times New Roman"/>
                    </a:rPr>
                    <a:t>to Gene </a:t>
                  </a:r>
                  <a:r>
                    <a:rPr lang="en-US" sz="1400" i="1" dirty="0">
                      <a:solidFill>
                        <a:prstClr val="black"/>
                      </a:solidFill>
                      <a:latin typeface="Times New Roman"/>
                      <a:ea typeface="ＭＳ Ｐゴシック" charset="0"/>
                      <a:cs typeface="Times New Roman"/>
                    </a:rPr>
                    <a:t>l </a:t>
                  </a:r>
                  <a:r>
                    <a:rPr lang="en-US" sz="1400" dirty="0">
                      <a:solidFill>
                        <a:prstClr val="black"/>
                      </a:solidFill>
                      <a:latin typeface="Times New Roman"/>
                      <a:ea typeface="ＭＳ Ｐゴシック" charset="0"/>
                      <a:cs typeface="Times New Roman"/>
                    </a:rPr>
                    <a:t>in internal group</a:t>
                  </a:r>
                  <a:endParaRPr lang="en-US" sz="1400" i="1" dirty="0">
                    <a:solidFill>
                      <a:prstClr val="black"/>
                    </a:solidFill>
                    <a:latin typeface="Times New Roman"/>
                    <a:ea typeface="ＭＳ Ｐゴシック" charset="0"/>
                    <a:cs typeface="Times New Roman"/>
                  </a:endParaRPr>
                </a:p>
              </p:txBody>
            </p:sp>
          </p:grpSp>
          <p:sp>
            <p:nvSpPr>
              <p:cNvPr id="409" name="TextBox 408"/>
              <p:cNvSpPr txBox="1"/>
              <p:nvPr/>
            </p:nvSpPr>
            <p:spPr>
              <a:xfrm>
                <a:off x="5715001" y="5867400"/>
                <a:ext cx="1676400" cy="954107"/>
              </a:xfrm>
              <a:prstGeom prst="rect">
                <a:avLst/>
              </a:prstGeom>
              <a:noFill/>
            </p:spPr>
            <p:txBody>
              <a:bodyPr wrap="square" rtlCol="0">
                <a:spAutoFit/>
              </a:bodyPr>
              <a:lstStyle/>
              <a:p>
                <a:r>
                  <a:rPr lang="en-US" sz="1400" dirty="0">
                    <a:solidFill>
                      <a:prstClr val="black"/>
                    </a:solidFill>
                    <a:latin typeface="Times New Roman"/>
                    <a:ea typeface="ＭＳ Ｐゴシック" charset="0"/>
                    <a:cs typeface="Times New Roman"/>
                  </a:rPr>
                  <a:t>State: </a:t>
                </a:r>
                <a:r>
                  <a:rPr lang="en-US" sz="1400" dirty="0">
                    <a:solidFill>
                      <a:prstClr val="black"/>
                    </a:solidFill>
                    <a:latin typeface="Times New Roman"/>
                    <a:ea typeface="ＭＳ Ｐゴシック" charset="0"/>
                    <a:cs typeface="Times New Roman"/>
                  </a:rPr>
                  <a:t>Gene expression vector of </a:t>
                </a:r>
                <a:r>
                  <a:rPr lang="en-US" sz="1400" dirty="0">
                    <a:solidFill>
                      <a:prstClr val="black"/>
                    </a:solidFill>
                    <a:latin typeface="Times New Roman"/>
                    <a:ea typeface="ＭＳ Ｐゴシック" charset="0"/>
                    <a:cs typeface="Times New Roman"/>
                  </a:rPr>
                  <a:t>internal group at time </a:t>
                </a:r>
                <a:r>
                  <a:rPr lang="en-US" sz="1400" i="1" dirty="0">
                    <a:solidFill>
                      <a:prstClr val="black"/>
                    </a:solidFill>
                    <a:latin typeface="Times New Roman"/>
                    <a:ea typeface="ＭＳ Ｐゴシック" charset="0"/>
                    <a:cs typeface="Times New Roman"/>
                  </a:rPr>
                  <a:t>t</a:t>
                </a:r>
                <a:endParaRPr lang="en-US" sz="1400" i="1" dirty="0">
                  <a:solidFill>
                    <a:prstClr val="black"/>
                  </a:solidFill>
                  <a:latin typeface="Times New Roman"/>
                  <a:ea typeface="ＭＳ Ｐゴシック" charset="0"/>
                  <a:cs typeface="Times New Roman"/>
                </a:endParaRPr>
              </a:p>
            </p:txBody>
          </p:sp>
          <p:sp>
            <p:nvSpPr>
              <p:cNvPr id="410" name="TextBox 409"/>
              <p:cNvSpPr txBox="1"/>
              <p:nvPr/>
            </p:nvSpPr>
            <p:spPr>
              <a:xfrm>
                <a:off x="8534401" y="3733800"/>
                <a:ext cx="1371600" cy="1169551"/>
              </a:xfrm>
              <a:prstGeom prst="rect">
                <a:avLst/>
              </a:prstGeom>
              <a:noFill/>
            </p:spPr>
            <p:txBody>
              <a:bodyPr wrap="square" rtlCol="0">
                <a:spAutoFit/>
              </a:bodyPr>
              <a:lstStyle/>
              <a:p>
                <a:r>
                  <a:rPr lang="en-US" sz="1400" dirty="0">
                    <a:solidFill>
                      <a:prstClr val="black"/>
                    </a:solidFill>
                    <a:latin typeface="Times New Roman"/>
                    <a:ea typeface="ＭＳ Ｐゴシック" charset="0"/>
                    <a:cs typeface="Times New Roman"/>
                  </a:rPr>
                  <a:t>Control: Gene expression vector of external factors at time </a:t>
                </a:r>
                <a:r>
                  <a:rPr lang="en-US" sz="1400" i="1" dirty="0">
                    <a:solidFill>
                      <a:prstClr val="black"/>
                    </a:solidFill>
                    <a:latin typeface="Times New Roman"/>
                    <a:ea typeface="ＭＳ Ｐゴシック" charset="0"/>
                    <a:cs typeface="Times New Roman"/>
                  </a:rPr>
                  <a:t>t</a:t>
                </a:r>
                <a:endParaRPr lang="en-US" sz="1400" i="1" dirty="0">
                  <a:solidFill>
                    <a:prstClr val="black"/>
                  </a:solidFill>
                  <a:latin typeface="Times New Roman"/>
                  <a:ea typeface="ＭＳ Ｐゴシック" charset="0"/>
                  <a:cs typeface="Times New Roman"/>
                </a:endParaRPr>
              </a:p>
            </p:txBody>
          </p:sp>
        </p:grpSp>
        <p:sp>
          <p:nvSpPr>
            <p:cNvPr id="407" name="TextBox 406"/>
            <p:cNvSpPr txBox="1"/>
            <p:nvPr/>
          </p:nvSpPr>
          <p:spPr>
            <a:xfrm>
              <a:off x="1524001" y="5638800"/>
              <a:ext cx="1925739" cy="738664"/>
            </a:xfrm>
            <a:prstGeom prst="rect">
              <a:avLst/>
            </a:prstGeom>
            <a:noFill/>
          </p:spPr>
          <p:txBody>
            <a:bodyPr wrap="square" rtlCol="0">
              <a:spAutoFit/>
            </a:bodyPr>
            <a:lstStyle/>
            <a:p>
              <a:r>
                <a:rPr lang="en-US" sz="1400" dirty="0">
                  <a:solidFill>
                    <a:prstClr val="black"/>
                  </a:solidFill>
                  <a:latin typeface="Times New Roman"/>
                  <a:ea typeface="ＭＳ Ｐゴシック" charset="0"/>
                  <a:cs typeface="Times New Roman"/>
                </a:rPr>
                <a:t>State: </a:t>
              </a:r>
              <a:r>
                <a:rPr lang="en-US" sz="1400" dirty="0">
                  <a:solidFill>
                    <a:prstClr val="black"/>
                  </a:solidFill>
                  <a:latin typeface="Times New Roman"/>
                  <a:ea typeface="ＭＳ Ｐゴシック" charset="0"/>
                  <a:cs typeface="Times New Roman"/>
                </a:rPr>
                <a:t>G</a:t>
              </a:r>
              <a:r>
                <a:rPr lang="en-US" sz="1400" dirty="0">
                  <a:solidFill>
                    <a:prstClr val="black"/>
                  </a:solidFill>
                  <a:latin typeface="Times New Roman"/>
                  <a:ea typeface="ＭＳ Ｐゴシック" charset="0"/>
                  <a:cs typeface="Times New Roman"/>
                </a:rPr>
                <a:t>ene expression vector of Group </a:t>
              </a:r>
              <a:r>
                <a:rPr lang="en-US" sz="1400" i="1" dirty="0">
                  <a:solidFill>
                    <a:prstClr val="black"/>
                  </a:solidFill>
                  <a:latin typeface="Times New Roman"/>
                  <a:ea typeface="ＭＳ Ｐゴシック" charset="0"/>
                  <a:cs typeface="Times New Roman"/>
                </a:rPr>
                <a:t>X</a:t>
              </a:r>
              <a:r>
                <a:rPr lang="en-US" sz="1400" dirty="0">
                  <a:solidFill>
                    <a:prstClr val="black"/>
                  </a:solidFill>
                  <a:latin typeface="Times New Roman"/>
                  <a:ea typeface="ＭＳ Ｐゴシック" charset="0"/>
                  <a:cs typeface="Times New Roman"/>
                </a:rPr>
                <a:t> at time </a:t>
              </a:r>
              <a:r>
                <a:rPr lang="en-US" sz="1400" i="1" dirty="0">
                  <a:solidFill>
                    <a:prstClr val="black"/>
                  </a:solidFill>
                  <a:latin typeface="Times New Roman"/>
                  <a:ea typeface="ＭＳ Ｐゴシック" charset="0"/>
                  <a:cs typeface="Times New Roman"/>
                </a:rPr>
                <a:t>t</a:t>
              </a:r>
              <a:r>
                <a:rPr lang="en-US" sz="1400" dirty="0">
                  <a:solidFill>
                    <a:prstClr val="black"/>
                  </a:solidFill>
                  <a:latin typeface="Times New Roman"/>
                  <a:ea typeface="ＭＳ Ｐゴシック" charset="0"/>
                  <a:cs typeface="Times New Roman"/>
                </a:rPr>
                <a:t>+1</a:t>
              </a:r>
              <a:endParaRPr lang="en-US" sz="1400" dirty="0">
                <a:solidFill>
                  <a:prstClr val="black"/>
                </a:solidFill>
                <a:latin typeface="Times New Roman"/>
                <a:ea typeface="ＭＳ Ｐゴシック" charset="0"/>
                <a:cs typeface="Times New Roman"/>
              </a:endParaRPr>
            </a:p>
          </p:txBody>
        </p:sp>
      </p:grpSp>
      <p:sp>
        <p:nvSpPr>
          <p:cNvPr id="103" name="TextBox 4"/>
          <p:cNvSpPr txBox="1">
            <a:spLocks noChangeArrowheads="1"/>
          </p:cNvSpPr>
          <p:nvPr/>
        </p:nvSpPr>
        <p:spPr bwMode="auto">
          <a:xfrm>
            <a:off x="0" y="6552218"/>
            <a:ext cx="5830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Arial" charset="0"/>
                <a:ea typeface="ＭＳ Ｐゴシック" charset="0"/>
                <a:cs typeface="ＭＳ Ｐゴシック" charset="0"/>
              </a:defRPr>
            </a:lvl1pPr>
            <a:lvl2pPr marL="742950" indent="-285750" defTabSz="457200" eaLnBrk="0" hangingPunct="0">
              <a:defRPr sz="1200" b="1">
                <a:solidFill>
                  <a:schemeClr val="tx1"/>
                </a:solidFill>
                <a:latin typeface="Arial" charset="0"/>
                <a:ea typeface="ＭＳ Ｐゴシック" charset="0"/>
              </a:defRPr>
            </a:lvl2pPr>
            <a:lvl3pPr marL="1143000" indent="-228600" defTabSz="457200" eaLnBrk="0" hangingPunct="0">
              <a:defRPr sz="1200" b="1">
                <a:solidFill>
                  <a:schemeClr val="tx1"/>
                </a:solidFill>
                <a:latin typeface="Arial" charset="0"/>
                <a:ea typeface="ＭＳ Ｐゴシック" charset="0"/>
              </a:defRPr>
            </a:lvl3pPr>
            <a:lvl4pPr marL="1600200" indent="-228600" defTabSz="457200" eaLnBrk="0" hangingPunct="0">
              <a:defRPr sz="1200" b="1">
                <a:solidFill>
                  <a:schemeClr val="tx1"/>
                </a:solidFill>
                <a:latin typeface="Arial" charset="0"/>
                <a:ea typeface="ＭＳ Ｐゴシック" charset="0"/>
              </a:defRPr>
            </a:lvl4pPr>
            <a:lvl5pPr marL="2057400" indent="-228600" defTabSz="4572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b="0" dirty="0" smtClean="0">
                <a:solidFill>
                  <a:prstClr val="black">
                    <a:lumMod val="50000"/>
                    <a:lumOff val="50000"/>
                  </a:prstClr>
                </a:solidFill>
                <a:latin typeface="Calibri" charset="0"/>
              </a:rPr>
              <a:t>[Wang et al. </a:t>
            </a:r>
            <a:r>
              <a:rPr lang="en-US" sz="1100" b="0" i="1" dirty="0" smtClean="0">
                <a:solidFill>
                  <a:prstClr val="black">
                    <a:lumMod val="50000"/>
                    <a:lumOff val="50000"/>
                  </a:prstClr>
                </a:solidFill>
                <a:latin typeface="Calibri" charset="0"/>
              </a:rPr>
              <a:t>PLOS CB</a:t>
            </a:r>
            <a:r>
              <a:rPr lang="en-US" sz="1100" b="0" dirty="0" smtClean="0">
                <a:solidFill>
                  <a:prstClr val="black">
                    <a:lumMod val="50000"/>
                    <a:lumOff val="50000"/>
                  </a:prstClr>
                </a:solidFill>
                <a:latin typeface="Calibri" charset="0"/>
              </a:rPr>
              <a:t> (in revision, ‘15)]</a:t>
            </a:r>
            <a:endParaRPr lang="en-US" sz="1100" b="0" dirty="0">
              <a:solidFill>
                <a:prstClr val="black">
                  <a:lumMod val="50000"/>
                  <a:lumOff val="50000"/>
                </a:prstClr>
              </a:solidFill>
              <a:latin typeface="Calibri" charset="0"/>
            </a:endParaRPr>
          </a:p>
        </p:txBody>
      </p:sp>
      <p:grpSp>
        <p:nvGrpSpPr>
          <p:cNvPr id="104" name="Group 103"/>
          <p:cNvGrpSpPr/>
          <p:nvPr/>
        </p:nvGrpSpPr>
        <p:grpSpPr>
          <a:xfrm rot="16200000">
            <a:off x="3635927" y="873194"/>
            <a:ext cx="1656866" cy="2653680"/>
            <a:chOff x="5408411" y="752559"/>
            <a:chExt cx="3382966" cy="5418244"/>
          </a:xfrm>
        </p:grpSpPr>
        <p:grpSp>
          <p:nvGrpSpPr>
            <p:cNvPr id="105" name="Group 43"/>
            <p:cNvGrpSpPr/>
            <p:nvPr/>
          </p:nvGrpSpPr>
          <p:grpSpPr>
            <a:xfrm>
              <a:off x="5408411" y="752559"/>
              <a:ext cx="3382966" cy="2591141"/>
              <a:chOff x="1763989" y="13736778"/>
              <a:chExt cx="3382966" cy="2591141"/>
            </a:xfrm>
          </p:grpSpPr>
          <p:sp>
            <p:nvSpPr>
              <p:cNvPr id="133" name="Oval 81"/>
              <p:cNvSpPr/>
              <p:nvPr/>
            </p:nvSpPr>
            <p:spPr bwMode="auto">
              <a:xfrm>
                <a:off x="1763989" y="145415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4" name="Oval 82"/>
              <p:cNvSpPr/>
              <p:nvPr/>
            </p:nvSpPr>
            <p:spPr bwMode="auto">
              <a:xfrm>
                <a:off x="2027513"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5" name="Oval 83"/>
              <p:cNvSpPr/>
              <p:nvPr/>
            </p:nvSpPr>
            <p:spPr bwMode="auto">
              <a:xfrm>
                <a:off x="2561945" y="149309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6" name="Oval 84"/>
              <p:cNvSpPr/>
              <p:nvPr/>
            </p:nvSpPr>
            <p:spPr bwMode="auto">
              <a:xfrm>
                <a:off x="2590800" y="143463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7" name="Oval 85"/>
              <p:cNvSpPr/>
              <p:nvPr/>
            </p:nvSpPr>
            <p:spPr bwMode="auto">
              <a:xfrm>
                <a:off x="2155545" y="141732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138" name="Straight Arrow Connector 87"/>
              <p:cNvCxnSpPr>
                <a:stCxn id="136" idx="1"/>
                <a:endCxn id="137" idx="6"/>
              </p:cNvCxnSpPr>
              <p:nvPr/>
            </p:nvCxnSpPr>
            <p:spPr bwMode="auto">
              <a:xfrm flipH="1" flipV="1">
                <a:off x="2384145" y="14287500"/>
                <a:ext cx="240133" cy="92356"/>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39" name="Straight Arrow Connector 88"/>
              <p:cNvCxnSpPr>
                <a:stCxn id="136" idx="3"/>
                <a:endCxn id="134" idx="6"/>
              </p:cNvCxnSpPr>
              <p:nvPr/>
            </p:nvCxnSpPr>
            <p:spPr bwMode="auto">
              <a:xfrm flipH="1">
                <a:off x="2256113" y="14541500"/>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40" name="Straight Arrow Connector 89"/>
              <p:cNvCxnSpPr>
                <a:stCxn id="133" idx="5"/>
                <a:endCxn id="134" idx="1"/>
              </p:cNvCxnSpPr>
              <p:nvPr/>
            </p:nvCxnSpPr>
            <p:spPr bwMode="auto">
              <a:xfrm>
                <a:off x="1959111" y="14736622"/>
                <a:ext cx="101880" cy="3420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41" name="Straight Arrow Connector 91"/>
              <p:cNvCxnSpPr>
                <a:stCxn id="137" idx="4"/>
                <a:endCxn id="135" idx="0"/>
              </p:cNvCxnSpPr>
              <p:nvPr/>
            </p:nvCxnSpPr>
            <p:spPr bwMode="auto">
              <a:xfrm>
                <a:off x="2269845" y="14401800"/>
                <a:ext cx="406400" cy="5291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142" name="Oval 101"/>
              <p:cNvSpPr/>
              <p:nvPr/>
            </p:nvSpPr>
            <p:spPr bwMode="auto">
              <a:xfrm>
                <a:off x="2476500" y="138510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43" name="Oval 102"/>
              <p:cNvSpPr/>
              <p:nvPr/>
            </p:nvSpPr>
            <p:spPr bwMode="auto">
              <a:xfrm>
                <a:off x="3184524" y="14964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44" name="Oval 103"/>
              <p:cNvSpPr/>
              <p:nvPr/>
            </p:nvSpPr>
            <p:spPr bwMode="auto">
              <a:xfrm>
                <a:off x="4037767"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45" name="Oval 104"/>
              <p:cNvSpPr/>
              <p:nvPr/>
            </p:nvSpPr>
            <p:spPr bwMode="auto">
              <a:xfrm>
                <a:off x="3798611" y="137367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46" name="Oval 106"/>
              <p:cNvSpPr/>
              <p:nvPr/>
            </p:nvSpPr>
            <p:spPr bwMode="auto">
              <a:xfrm>
                <a:off x="3218002" y="140970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147" name="Straight Arrow Connector 114"/>
              <p:cNvCxnSpPr>
                <a:stCxn id="145" idx="3"/>
                <a:endCxn id="146" idx="6"/>
              </p:cNvCxnSpPr>
              <p:nvPr/>
            </p:nvCxnSpPr>
            <p:spPr bwMode="auto">
              <a:xfrm flipH="1">
                <a:off x="3446602" y="13931900"/>
                <a:ext cx="385487" cy="279400"/>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48" name="Straight Arrow Connector 115"/>
              <p:cNvCxnSpPr>
                <a:stCxn id="145" idx="3"/>
                <a:endCxn id="143" idx="6"/>
              </p:cNvCxnSpPr>
              <p:nvPr/>
            </p:nvCxnSpPr>
            <p:spPr bwMode="auto">
              <a:xfrm flipH="1">
                <a:off x="3413124" y="13931900"/>
                <a:ext cx="418965" cy="1146797"/>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49" name="Straight Arrow Connector 116"/>
              <p:cNvCxnSpPr>
                <a:stCxn id="142" idx="5"/>
                <a:endCxn id="143" idx="1"/>
              </p:cNvCxnSpPr>
              <p:nvPr/>
            </p:nvCxnSpPr>
            <p:spPr bwMode="auto">
              <a:xfrm>
                <a:off x="2671622" y="14046200"/>
                <a:ext cx="546380" cy="9516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50" name="Straight Arrow Connector 117"/>
              <p:cNvCxnSpPr>
                <a:stCxn id="146" idx="4"/>
                <a:endCxn id="144" idx="0"/>
              </p:cNvCxnSpPr>
              <p:nvPr/>
            </p:nvCxnSpPr>
            <p:spPr bwMode="auto">
              <a:xfrm>
                <a:off x="3332302" y="14325600"/>
                <a:ext cx="819765" cy="7196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151" name="Oval 119"/>
              <p:cNvSpPr/>
              <p:nvPr/>
            </p:nvSpPr>
            <p:spPr bwMode="auto">
              <a:xfrm>
                <a:off x="2107168" y="155956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52" name="Oval 120"/>
              <p:cNvSpPr/>
              <p:nvPr/>
            </p:nvSpPr>
            <p:spPr bwMode="auto">
              <a:xfrm>
                <a:off x="3148568" y="160993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53" name="Oval 121"/>
              <p:cNvSpPr/>
              <p:nvPr/>
            </p:nvSpPr>
            <p:spPr bwMode="auto">
              <a:xfrm>
                <a:off x="3683000" y="159850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54" name="Oval 122"/>
              <p:cNvSpPr/>
              <p:nvPr/>
            </p:nvSpPr>
            <p:spPr bwMode="auto">
              <a:xfrm>
                <a:off x="3711855" y="154004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55" name="Oval 124"/>
              <p:cNvSpPr/>
              <p:nvPr/>
            </p:nvSpPr>
            <p:spPr bwMode="auto">
              <a:xfrm>
                <a:off x="2814913" y="15345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156" name="Straight Arrow Connector 125"/>
              <p:cNvCxnSpPr>
                <a:stCxn id="143" idx="3"/>
                <a:endCxn id="155" idx="0"/>
              </p:cNvCxnSpPr>
              <p:nvPr/>
            </p:nvCxnSpPr>
            <p:spPr bwMode="auto">
              <a:xfrm flipH="1">
                <a:off x="2929213" y="15159519"/>
                <a:ext cx="288789" cy="185878"/>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57" name="Straight Arrow Connector 126"/>
              <p:cNvCxnSpPr>
                <a:stCxn id="154" idx="3"/>
                <a:endCxn id="152" idx="6"/>
              </p:cNvCxnSpPr>
              <p:nvPr/>
            </p:nvCxnSpPr>
            <p:spPr bwMode="auto">
              <a:xfrm flipH="1">
                <a:off x="3377168" y="15595600"/>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58" name="Straight Arrow Connector 157"/>
              <p:cNvCxnSpPr>
                <a:stCxn id="151" idx="5"/>
                <a:endCxn id="152" idx="1"/>
              </p:cNvCxnSpPr>
              <p:nvPr/>
            </p:nvCxnSpPr>
            <p:spPr bwMode="auto">
              <a:xfrm>
                <a:off x="2302290" y="15790722"/>
                <a:ext cx="879756" cy="342075"/>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59" name="Straight Arrow Connector 158"/>
              <p:cNvCxnSpPr>
                <a:stCxn id="155" idx="4"/>
                <a:endCxn id="153" idx="0"/>
              </p:cNvCxnSpPr>
              <p:nvPr/>
            </p:nvCxnSpPr>
            <p:spPr bwMode="auto">
              <a:xfrm>
                <a:off x="2929213" y="15573997"/>
                <a:ext cx="868087" cy="411022"/>
              </a:xfrm>
              <a:prstGeom prst="straightConnector1">
                <a:avLst/>
              </a:prstGeom>
              <a:solidFill>
                <a:srgbClr val="C6531F"/>
              </a:solidFill>
              <a:ln w="38100" cap="flat" cmpd="sng" algn="ctr">
                <a:solidFill>
                  <a:srgbClr val="C0504D"/>
                </a:solidFill>
                <a:prstDash val="solid"/>
                <a:round/>
                <a:headEnd type="none" w="med" len="med"/>
                <a:tailEnd type="arrow"/>
              </a:ln>
              <a:effectLst/>
            </p:spPr>
          </p:cxnSp>
          <p:sp>
            <p:nvSpPr>
              <p:cNvPr id="160" name="Oval 159"/>
              <p:cNvSpPr/>
              <p:nvPr/>
            </p:nvSpPr>
            <p:spPr bwMode="auto">
              <a:xfrm>
                <a:off x="4027211" y="143429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61" name="Oval 132"/>
              <p:cNvSpPr/>
              <p:nvPr/>
            </p:nvSpPr>
            <p:spPr bwMode="auto">
              <a:xfrm>
                <a:off x="4355068" y="15345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62" name="Oval 161"/>
              <p:cNvSpPr/>
              <p:nvPr/>
            </p:nvSpPr>
            <p:spPr bwMode="auto">
              <a:xfrm>
                <a:off x="4388546" y="146558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63" name="Oval 137"/>
              <p:cNvSpPr/>
              <p:nvPr/>
            </p:nvSpPr>
            <p:spPr bwMode="auto">
              <a:xfrm>
                <a:off x="4918355" y="14646556"/>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64" name="Oval 138"/>
              <p:cNvSpPr/>
              <p:nvPr/>
            </p:nvSpPr>
            <p:spPr bwMode="auto">
              <a:xfrm>
                <a:off x="4445000" y="138984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165" name="Straight Arrow Connector 139"/>
              <p:cNvCxnSpPr>
                <a:stCxn id="163" idx="1"/>
                <a:endCxn id="164" idx="6"/>
              </p:cNvCxnSpPr>
              <p:nvPr/>
            </p:nvCxnSpPr>
            <p:spPr bwMode="auto">
              <a:xfrm flipH="1" flipV="1">
                <a:off x="4673600" y="14012722"/>
                <a:ext cx="278233" cy="667312"/>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66" name="Straight Arrow Connector 141"/>
              <p:cNvCxnSpPr>
                <a:stCxn id="163" idx="3"/>
                <a:endCxn id="161" idx="6"/>
              </p:cNvCxnSpPr>
              <p:nvPr/>
            </p:nvCxnSpPr>
            <p:spPr bwMode="auto">
              <a:xfrm flipH="1">
                <a:off x="4583668" y="14841678"/>
                <a:ext cx="368165" cy="61801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67" name="Straight Arrow Connector 142"/>
              <p:cNvCxnSpPr>
                <a:stCxn id="160" idx="5"/>
                <a:endCxn id="161" idx="1"/>
              </p:cNvCxnSpPr>
              <p:nvPr/>
            </p:nvCxnSpPr>
            <p:spPr bwMode="auto">
              <a:xfrm>
                <a:off x="4222333" y="14538044"/>
                <a:ext cx="166213" cy="840831"/>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68" name="Straight Arrow Connector 144"/>
              <p:cNvCxnSpPr>
                <a:stCxn id="164" idx="4"/>
                <a:endCxn id="162" idx="0"/>
              </p:cNvCxnSpPr>
              <p:nvPr/>
            </p:nvCxnSpPr>
            <p:spPr bwMode="auto">
              <a:xfrm flipH="1">
                <a:off x="4502846" y="14127022"/>
                <a:ext cx="56454" cy="528778"/>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69" name="Straight Arrow Connector 145"/>
              <p:cNvCxnSpPr>
                <a:stCxn id="135" idx="4"/>
                <a:endCxn id="151" idx="7"/>
              </p:cNvCxnSpPr>
              <p:nvPr/>
            </p:nvCxnSpPr>
            <p:spPr bwMode="auto">
              <a:xfrm flipH="1">
                <a:off x="2302290" y="15159519"/>
                <a:ext cx="373955" cy="469559"/>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70" name="Straight Arrow Connector 146"/>
              <p:cNvCxnSpPr>
                <a:stCxn id="145" idx="5"/>
                <a:endCxn id="160" idx="0"/>
              </p:cNvCxnSpPr>
              <p:nvPr/>
            </p:nvCxnSpPr>
            <p:spPr bwMode="auto">
              <a:xfrm>
                <a:off x="3993733" y="13931900"/>
                <a:ext cx="147778" cy="411022"/>
              </a:xfrm>
              <a:prstGeom prst="straightConnector1">
                <a:avLst/>
              </a:prstGeom>
              <a:solidFill>
                <a:srgbClr val="C6531F"/>
              </a:solidFill>
              <a:ln w="38100" cap="flat" cmpd="sng" algn="ctr">
                <a:solidFill>
                  <a:srgbClr val="C0504D"/>
                </a:solidFill>
                <a:prstDash val="solid"/>
                <a:round/>
                <a:headEnd type="none" w="med" len="med"/>
                <a:tailEnd type="arrow"/>
              </a:ln>
              <a:effectLst/>
            </p:spPr>
          </p:cxnSp>
          <p:cxnSp>
            <p:nvCxnSpPr>
              <p:cNvPr id="171" name="Straight Arrow Connector 149"/>
              <p:cNvCxnSpPr>
                <a:stCxn id="144" idx="4"/>
                <a:endCxn id="154" idx="6"/>
              </p:cNvCxnSpPr>
              <p:nvPr/>
            </p:nvCxnSpPr>
            <p:spPr bwMode="auto">
              <a:xfrm flipH="1">
                <a:off x="3940455" y="15273819"/>
                <a:ext cx="211612" cy="240959"/>
              </a:xfrm>
              <a:prstGeom prst="straightConnector1">
                <a:avLst/>
              </a:prstGeom>
              <a:solidFill>
                <a:srgbClr val="C6531F"/>
              </a:solidFill>
              <a:ln w="38100" cap="flat" cmpd="sng" algn="ctr">
                <a:solidFill>
                  <a:srgbClr val="C0504D"/>
                </a:solidFill>
                <a:prstDash val="solid"/>
                <a:round/>
                <a:headEnd type="none" w="med" len="med"/>
                <a:tailEnd type="arrow"/>
              </a:ln>
              <a:effectLst/>
            </p:spPr>
          </p:cxnSp>
        </p:grpSp>
        <p:grpSp>
          <p:nvGrpSpPr>
            <p:cNvPr id="106" name="Group 105"/>
            <p:cNvGrpSpPr/>
            <p:nvPr/>
          </p:nvGrpSpPr>
          <p:grpSpPr>
            <a:xfrm>
              <a:off x="5445653" y="1776638"/>
              <a:ext cx="3345723" cy="4394165"/>
              <a:chOff x="5445653" y="1776638"/>
              <a:chExt cx="3345723" cy="4394165"/>
            </a:xfrm>
          </p:grpSpPr>
          <p:cxnSp>
            <p:nvCxnSpPr>
              <p:cNvPr id="107" name="Curved Connector 159"/>
              <p:cNvCxnSpPr>
                <a:stCxn id="120" idx="1"/>
                <a:endCxn id="163" idx="6"/>
              </p:cNvCxnSpPr>
              <p:nvPr/>
            </p:nvCxnSpPr>
            <p:spPr bwMode="auto">
              <a:xfrm rot="5400000" flipH="1" flipV="1">
                <a:off x="6054081" y="2684128"/>
                <a:ext cx="3644786" cy="1829805"/>
              </a:xfrm>
              <a:prstGeom prst="curvedConnector4">
                <a:avLst>
                  <a:gd name="adj1" fmla="val 48432"/>
                  <a:gd name="adj2" fmla="val 112493"/>
                </a:avLst>
              </a:prstGeom>
              <a:solidFill>
                <a:srgbClr val="C6531F"/>
              </a:solidFill>
              <a:ln w="38100" cap="flat" cmpd="sng" algn="ctr">
                <a:solidFill>
                  <a:srgbClr val="4F81BD"/>
                </a:solidFill>
                <a:prstDash val="solid"/>
                <a:round/>
                <a:headEnd type="none" w="med" len="med"/>
                <a:tailEnd type="arrow"/>
              </a:ln>
              <a:effectLst/>
            </p:spPr>
          </p:cxnSp>
          <p:cxnSp>
            <p:nvCxnSpPr>
              <p:cNvPr id="108" name="Curved Connector 162"/>
              <p:cNvCxnSpPr>
                <a:stCxn id="119" idx="1"/>
                <a:endCxn id="163" idx="6"/>
              </p:cNvCxnSpPr>
              <p:nvPr/>
            </p:nvCxnSpPr>
            <p:spPr bwMode="auto">
              <a:xfrm rot="5400000" flipH="1" flipV="1">
                <a:off x="6433435" y="2812774"/>
                <a:ext cx="3394078" cy="1321805"/>
              </a:xfrm>
              <a:prstGeom prst="curvedConnector4">
                <a:avLst>
                  <a:gd name="adj1" fmla="val 48316"/>
                  <a:gd name="adj2" fmla="val 117295"/>
                </a:avLst>
              </a:prstGeom>
              <a:solidFill>
                <a:srgbClr val="C6531F"/>
              </a:solidFill>
              <a:ln w="38100" cap="flat" cmpd="sng" algn="ctr">
                <a:solidFill>
                  <a:srgbClr val="4F81BD"/>
                </a:solidFill>
                <a:prstDash val="solid"/>
                <a:round/>
                <a:headEnd type="none" w="med" len="med"/>
                <a:tailEnd type="arrow"/>
              </a:ln>
              <a:effectLst/>
            </p:spPr>
          </p:cxnSp>
          <p:cxnSp>
            <p:nvCxnSpPr>
              <p:cNvPr id="109" name="Curved Connector 165"/>
              <p:cNvCxnSpPr>
                <a:stCxn id="122" idx="1"/>
                <a:endCxn id="153" idx="5"/>
              </p:cNvCxnSpPr>
              <p:nvPr/>
            </p:nvCxnSpPr>
            <p:spPr bwMode="auto">
              <a:xfrm rot="5400000" flipH="1" flipV="1">
                <a:off x="6215733" y="3635305"/>
                <a:ext cx="1746193" cy="867429"/>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110" name="Curved Connector 175"/>
              <p:cNvCxnSpPr>
                <a:stCxn id="118" idx="1"/>
                <a:endCxn id="162" idx="4"/>
              </p:cNvCxnSpPr>
              <p:nvPr/>
            </p:nvCxnSpPr>
            <p:spPr bwMode="auto">
              <a:xfrm rot="16200000" flipV="1">
                <a:off x="6743182" y="3304267"/>
                <a:ext cx="3019476" cy="211304"/>
              </a:xfrm>
              <a:prstGeom prst="curvedConnector3">
                <a:avLst>
                  <a:gd name="adj1" fmla="val 93234"/>
                </a:avLst>
              </a:prstGeom>
              <a:solidFill>
                <a:srgbClr val="C6531F"/>
              </a:solidFill>
              <a:ln w="38100" cap="flat" cmpd="sng" algn="ctr">
                <a:solidFill>
                  <a:srgbClr val="4F81BD"/>
                </a:solidFill>
                <a:prstDash val="solid"/>
                <a:round/>
                <a:headEnd type="none" w="med" len="med"/>
                <a:tailEnd type="arrow"/>
              </a:ln>
              <a:effectLst/>
            </p:spPr>
          </p:cxnSp>
          <p:cxnSp>
            <p:nvCxnSpPr>
              <p:cNvPr id="111" name="Curved Connector 176"/>
              <p:cNvCxnSpPr>
                <a:stCxn id="121" idx="1"/>
                <a:endCxn id="154" idx="1"/>
              </p:cNvCxnSpPr>
              <p:nvPr/>
            </p:nvCxnSpPr>
            <p:spPr bwMode="auto">
              <a:xfrm rot="16200000" flipV="1">
                <a:off x="6447864" y="3391628"/>
                <a:ext cx="2263778" cy="379995"/>
              </a:xfrm>
              <a:prstGeom prst="curvedConnector3">
                <a:avLst>
                  <a:gd name="adj1" fmla="val 111577"/>
                </a:avLst>
              </a:prstGeom>
              <a:solidFill>
                <a:srgbClr val="C6531F"/>
              </a:solidFill>
              <a:ln w="38100" cap="flat" cmpd="sng" algn="ctr">
                <a:solidFill>
                  <a:srgbClr val="4F81BD"/>
                </a:solidFill>
                <a:prstDash val="solid"/>
                <a:round/>
                <a:headEnd type="none" w="med" len="med"/>
                <a:tailEnd type="arrow"/>
              </a:ln>
              <a:effectLst/>
            </p:spPr>
          </p:cxnSp>
          <p:grpSp>
            <p:nvGrpSpPr>
              <p:cNvPr id="112" name="Group 42"/>
              <p:cNvGrpSpPr/>
              <p:nvPr/>
            </p:nvGrpSpPr>
            <p:grpSpPr>
              <a:xfrm rot="5400000">
                <a:off x="6114734" y="3812662"/>
                <a:ext cx="1689060" cy="3027222"/>
                <a:chOff x="5670550" y="13508178"/>
                <a:chExt cx="1689060" cy="3027222"/>
              </a:xfrm>
              <a:solidFill>
                <a:srgbClr val="F79646"/>
              </a:solidFill>
            </p:grpSpPr>
            <p:sp>
              <p:nvSpPr>
                <p:cNvPr id="118" name="Rectangle 154"/>
                <p:cNvSpPr/>
                <p:nvPr/>
              </p:nvSpPr>
              <p:spPr bwMode="auto">
                <a:xfrm>
                  <a:off x="6108467" y="13508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19" name="Rectangle 155"/>
                <p:cNvSpPr/>
                <p:nvPr/>
              </p:nvSpPr>
              <p:spPr bwMode="auto">
                <a:xfrm>
                  <a:off x="6359525" y="14397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0" name="Rectangle 156"/>
                <p:cNvSpPr/>
                <p:nvPr/>
              </p:nvSpPr>
              <p:spPr bwMode="auto">
                <a:xfrm>
                  <a:off x="6610233" y="14905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1" name="Rectangle 157"/>
                <p:cNvSpPr/>
                <p:nvPr/>
              </p:nvSpPr>
              <p:spPr bwMode="auto">
                <a:xfrm>
                  <a:off x="5902325" y="1409700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2" name="Rectangle 158"/>
                <p:cNvSpPr/>
                <p:nvPr/>
              </p:nvSpPr>
              <p:spPr bwMode="auto">
                <a:xfrm>
                  <a:off x="6130925" y="15211635"/>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3" name="Rectangle 180"/>
                <p:cNvSpPr/>
                <p:nvPr/>
              </p:nvSpPr>
              <p:spPr bwMode="auto">
                <a:xfrm>
                  <a:off x="7131010" y="136224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4" name="Rectangle 181"/>
                <p:cNvSpPr/>
                <p:nvPr/>
              </p:nvSpPr>
              <p:spPr bwMode="auto">
                <a:xfrm>
                  <a:off x="6937217" y="140669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5" name="Rectangle 182"/>
                <p:cNvSpPr/>
                <p:nvPr/>
              </p:nvSpPr>
              <p:spPr bwMode="auto">
                <a:xfrm>
                  <a:off x="7051518" y="14694904"/>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6" name="Rectangle 183"/>
                <p:cNvSpPr/>
                <p:nvPr/>
              </p:nvSpPr>
              <p:spPr bwMode="auto">
                <a:xfrm>
                  <a:off x="5670550" y="150194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7" name="Rectangle 184"/>
                <p:cNvSpPr/>
                <p:nvPr/>
              </p:nvSpPr>
              <p:spPr bwMode="auto">
                <a:xfrm>
                  <a:off x="6976073" y="1612306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8" name="Rectangle 185"/>
                <p:cNvSpPr/>
                <p:nvPr/>
              </p:nvSpPr>
              <p:spPr bwMode="auto">
                <a:xfrm>
                  <a:off x="6705717" y="157592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29" name="Rectangle 186"/>
                <p:cNvSpPr/>
                <p:nvPr/>
              </p:nvSpPr>
              <p:spPr bwMode="auto">
                <a:xfrm>
                  <a:off x="6356350" y="1630680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0" name="Rectangle 187"/>
                <p:cNvSpPr/>
                <p:nvPr/>
              </p:nvSpPr>
              <p:spPr bwMode="auto">
                <a:xfrm>
                  <a:off x="6381633" y="137841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1" name="Rectangle 188"/>
                <p:cNvSpPr/>
                <p:nvPr/>
              </p:nvSpPr>
              <p:spPr bwMode="auto">
                <a:xfrm>
                  <a:off x="5899150" y="160066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132" name="Rectangle 189"/>
                <p:cNvSpPr/>
                <p:nvPr/>
              </p:nvSpPr>
              <p:spPr bwMode="auto">
                <a:xfrm>
                  <a:off x="7115117" y="15296556"/>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grpSp>
          <p:cxnSp>
            <p:nvCxnSpPr>
              <p:cNvPr id="113" name="Curved Connector 190"/>
              <p:cNvCxnSpPr>
                <a:stCxn id="130" idx="1"/>
                <a:endCxn id="161" idx="3"/>
              </p:cNvCxnSpPr>
              <p:nvPr/>
            </p:nvCxnSpPr>
            <p:spPr bwMode="auto">
              <a:xfrm rot="16200000" flipV="1">
                <a:off x="6739537" y="3849732"/>
                <a:ext cx="2636523" cy="49660"/>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114" name="Curved Connector 198"/>
              <p:cNvCxnSpPr>
                <a:stCxn id="131" idx="1"/>
                <a:endCxn id="152" idx="4"/>
              </p:cNvCxnSpPr>
              <p:nvPr/>
            </p:nvCxnSpPr>
            <p:spPr bwMode="auto">
              <a:xfrm rot="5400000" flipH="1" flipV="1">
                <a:off x="5700389" y="3503439"/>
                <a:ext cx="1366640" cy="1047162"/>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115" name="Curved Connector 202"/>
              <p:cNvCxnSpPr>
                <a:stCxn id="128" idx="1"/>
                <a:endCxn id="155" idx="2"/>
              </p:cNvCxnSpPr>
              <p:nvPr/>
            </p:nvCxnSpPr>
            <p:spPr bwMode="auto">
              <a:xfrm rot="5400000" flipH="1" flipV="1">
                <a:off x="4762717" y="3820290"/>
                <a:ext cx="3041429" cy="351807"/>
              </a:xfrm>
              <a:prstGeom prst="curvedConnector2">
                <a:avLst/>
              </a:prstGeom>
              <a:solidFill>
                <a:srgbClr val="C6531F"/>
              </a:solidFill>
              <a:ln w="38100" cap="flat" cmpd="sng" algn="ctr">
                <a:solidFill>
                  <a:srgbClr val="4F81BD"/>
                </a:solidFill>
                <a:prstDash val="solid"/>
                <a:round/>
                <a:headEnd type="none" w="med" len="med"/>
                <a:tailEnd type="arrow"/>
              </a:ln>
              <a:effectLst/>
            </p:spPr>
          </p:cxnSp>
          <p:cxnSp>
            <p:nvCxnSpPr>
              <p:cNvPr id="116" name="Curved Connector 210"/>
              <p:cNvCxnSpPr>
                <a:stCxn id="126" idx="1"/>
                <a:endCxn id="151" idx="5"/>
              </p:cNvCxnSpPr>
              <p:nvPr/>
            </p:nvCxnSpPr>
            <p:spPr bwMode="auto">
              <a:xfrm rot="16200000" flipV="1">
                <a:off x="5559374" y="3193842"/>
                <a:ext cx="1675237" cy="900560"/>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cxnSp>
            <p:nvCxnSpPr>
              <p:cNvPr id="117" name="Curved Connector 260"/>
              <p:cNvCxnSpPr>
                <a:stCxn id="129" idx="1"/>
                <a:endCxn id="133" idx="4"/>
              </p:cNvCxnSpPr>
              <p:nvPr/>
            </p:nvCxnSpPr>
            <p:spPr bwMode="auto">
              <a:xfrm rot="16200000" flipV="1">
                <a:off x="3850502" y="3458091"/>
                <a:ext cx="3381659" cy="37239"/>
              </a:xfrm>
              <a:prstGeom prst="curvedConnector3">
                <a:avLst>
                  <a:gd name="adj1" fmla="val 50000"/>
                </a:avLst>
              </a:prstGeom>
              <a:solidFill>
                <a:srgbClr val="C6531F"/>
              </a:solidFill>
              <a:ln w="38100" cap="flat" cmpd="sng" algn="ctr">
                <a:solidFill>
                  <a:srgbClr val="4F81BD"/>
                </a:solidFill>
                <a:prstDash val="solid"/>
                <a:round/>
                <a:headEnd type="none" w="med" len="med"/>
                <a:tailEnd type="arrow"/>
              </a:ln>
              <a:effectLst/>
            </p:spPr>
          </p:cxnSp>
        </p:grpSp>
      </p:grpSp>
      <p:grpSp>
        <p:nvGrpSpPr>
          <p:cNvPr id="172" name="Group 171"/>
          <p:cNvGrpSpPr/>
          <p:nvPr/>
        </p:nvGrpSpPr>
        <p:grpSpPr>
          <a:xfrm>
            <a:off x="6103085" y="1523994"/>
            <a:ext cx="2720343" cy="553997"/>
            <a:chOff x="3745679" y="4373138"/>
            <a:chExt cx="3175549" cy="605156"/>
          </a:xfrm>
        </p:grpSpPr>
        <p:grpSp>
          <p:nvGrpSpPr>
            <p:cNvPr id="173" name="Group 172"/>
            <p:cNvGrpSpPr/>
            <p:nvPr/>
          </p:nvGrpSpPr>
          <p:grpSpPr>
            <a:xfrm>
              <a:off x="3757406" y="4373138"/>
              <a:ext cx="3163822" cy="302578"/>
              <a:chOff x="3757406" y="4373138"/>
              <a:chExt cx="3163822" cy="302578"/>
            </a:xfrm>
          </p:grpSpPr>
          <p:sp>
            <p:nvSpPr>
              <p:cNvPr id="177" name="TextBox 176"/>
              <p:cNvSpPr txBox="1"/>
              <p:nvPr/>
            </p:nvSpPr>
            <p:spPr>
              <a:xfrm>
                <a:off x="4166182" y="4373138"/>
                <a:ext cx="2755046" cy="302578"/>
              </a:xfrm>
              <a:prstGeom prst="rect">
                <a:avLst/>
              </a:prstGeom>
              <a:noFill/>
            </p:spPr>
            <p:txBody>
              <a:bodyPr wrap="square" rtlCol="0">
                <a:spAutoFit/>
              </a:bodyPr>
              <a:lstStyle/>
              <a:p>
                <a:pPr defTabSz="914400">
                  <a:defRPr/>
                </a:pPr>
                <a:r>
                  <a:rPr lang="en-US" sz="1200" kern="0" dirty="0">
                    <a:solidFill>
                      <a:sysClr val="windowText" lastClr="000000"/>
                    </a:solidFill>
                    <a:latin typeface="Times New Roman"/>
                    <a:ea typeface="ＭＳ Ｐゴシック" charset="0"/>
                    <a:cs typeface="ＭＳ Ｐゴシック" charset="0"/>
                  </a:rPr>
                  <a:t>I</a:t>
                </a:r>
                <a:r>
                  <a:rPr lang="en-US" sz="1200" kern="0" dirty="0">
                    <a:solidFill>
                      <a:sysClr val="windowText" lastClr="000000"/>
                    </a:solidFill>
                    <a:latin typeface="Times New Roman"/>
                    <a:ea typeface="ＭＳ Ｐゴシック" charset="0"/>
                    <a:cs typeface="ＭＳ Ｐゴシック" charset="0"/>
                  </a:rPr>
                  <a:t>nternal regulation</a:t>
                </a:r>
                <a:endParaRPr lang="en-US" sz="1200" i="1" kern="0" dirty="0">
                  <a:solidFill>
                    <a:sysClr val="windowText" lastClr="000000"/>
                  </a:solidFill>
                  <a:latin typeface="Times New Roman"/>
                  <a:ea typeface="ＭＳ Ｐゴシック" charset="0"/>
                  <a:cs typeface="ＭＳ Ｐゴシック" charset="0"/>
                </a:endParaRPr>
              </a:p>
            </p:txBody>
          </p:sp>
          <p:cxnSp>
            <p:nvCxnSpPr>
              <p:cNvPr id="178" name="Straight Arrow Connector 177"/>
              <p:cNvCxnSpPr/>
              <p:nvPr/>
            </p:nvCxnSpPr>
            <p:spPr bwMode="auto">
              <a:xfrm flipH="1">
                <a:off x="3757406" y="4536677"/>
                <a:ext cx="414477" cy="1"/>
              </a:xfrm>
              <a:prstGeom prst="straightConnector1">
                <a:avLst/>
              </a:prstGeom>
              <a:solidFill>
                <a:srgbClr val="4F81BD"/>
              </a:solidFill>
              <a:ln w="38100" cap="flat" cmpd="sng" algn="ctr">
                <a:solidFill>
                  <a:srgbClr val="C0504D"/>
                </a:solidFill>
                <a:prstDash val="solid"/>
                <a:round/>
                <a:headEnd type="none" w="med" len="med"/>
                <a:tailEnd type="arrow"/>
              </a:ln>
              <a:effectLst/>
            </p:spPr>
          </p:cxnSp>
        </p:grpSp>
        <p:grpSp>
          <p:nvGrpSpPr>
            <p:cNvPr id="174" name="Group 173"/>
            <p:cNvGrpSpPr/>
            <p:nvPr/>
          </p:nvGrpSpPr>
          <p:grpSpPr>
            <a:xfrm>
              <a:off x="3745679" y="4675716"/>
              <a:ext cx="3016055" cy="302578"/>
              <a:chOff x="3757406" y="4357184"/>
              <a:chExt cx="3016055" cy="302578"/>
            </a:xfrm>
          </p:grpSpPr>
          <p:sp>
            <p:nvSpPr>
              <p:cNvPr id="175" name="TextBox 174"/>
              <p:cNvSpPr txBox="1"/>
              <p:nvPr/>
            </p:nvSpPr>
            <p:spPr>
              <a:xfrm>
                <a:off x="4094672" y="4357184"/>
                <a:ext cx="2678789" cy="302578"/>
              </a:xfrm>
              <a:prstGeom prst="rect">
                <a:avLst/>
              </a:prstGeom>
              <a:noFill/>
            </p:spPr>
            <p:txBody>
              <a:bodyPr wrap="square" rtlCol="0">
                <a:spAutoFit/>
              </a:bodyPr>
              <a:lstStyle/>
              <a:p>
                <a:pPr defTabSz="914400">
                  <a:defRPr/>
                </a:pPr>
                <a:r>
                  <a:rPr lang="en-US" sz="1200" kern="0" dirty="0">
                    <a:solidFill>
                      <a:sysClr val="windowText" lastClr="000000"/>
                    </a:solidFill>
                    <a:latin typeface="Times New Roman"/>
                    <a:ea typeface="ＭＳ Ｐゴシック" charset="0"/>
                    <a:cs typeface="ＭＳ Ｐゴシック" charset="0"/>
                  </a:rPr>
                  <a:t>External regulation</a:t>
                </a:r>
                <a:endParaRPr lang="en-US" sz="1200" i="1" kern="0" dirty="0">
                  <a:solidFill>
                    <a:sysClr val="windowText" lastClr="000000"/>
                  </a:solidFill>
                  <a:latin typeface="Times New Roman"/>
                  <a:ea typeface="ＭＳ Ｐゴシック" charset="0"/>
                  <a:cs typeface="ＭＳ Ｐゴシック" charset="0"/>
                </a:endParaRPr>
              </a:p>
            </p:txBody>
          </p:sp>
          <p:cxnSp>
            <p:nvCxnSpPr>
              <p:cNvPr id="176" name="Straight Arrow Connector 175"/>
              <p:cNvCxnSpPr/>
              <p:nvPr/>
            </p:nvCxnSpPr>
            <p:spPr bwMode="auto">
              <a:xfrm flipH="1">
                <a:off x="3757406" y="4536677"/>
                <a:ext cx="414477" cy="1"/>
              </a:xfrm>
              <a:prstGeom prst="straightConnector1">
                <a:avLst/>
              </a:prstGeom>
              <a:solidFill>
                <a:srgbClr val="4F81BD"/>
              </a:solidFill>
              <a:ln w="38100" cap="flat" cmpd="sng" algn="ctr">
                <a:solidFill>
                  <a:srgbClr val="4F81BD"/>
                </a:solidFill>
                <a:prstDash val="solid"/>
                <a:round/>
                <a:headEnd type="none" w="med" len="med"/>
                <a:tailEnd type="arrow"/>
              </a:ln>
              <a:effectLst/>
            </p:spPr>
          </p:cxnSp>
        </p:grpSp>
      </p:grpSp>
      <p:sp>
        <p:nvSpPr>
          <p:cNvPr id="179" name="TextBox 178"/>
          <p:cNvSpPr txBox="1"/>
          <p:nvPr/>
        </p:nvSpPr>
        <p:spPr>
          <a:xfrm>
            <a:off x="329508" y="1580989"/>
            <a:ext cx="2725560" cy="1200329"/>
          </a:xfrm>
          <a:prstGeom prst="rect">
            <a:avLst/>
          </a:prstGeom>
          <a:noFill/>
        </p:spPr>
        <p:txBody>
          <a:bodyPr wrap="square" rtlCol="0">
            <a:spAutoFit/>
          </a:bodyPr>
          <a:lstStyle/>
          <a:p>
            <a:r>
              <a:rPr lang="en-US" b="1" dirty="0">
                <a:solidFill>
                  <a:prstClr val="black"/>
                </a:solidFill>
                <a:latin typeface="Aril"/>
                <a:ea typeface="ＭＳ Ｐゴシック" charset="0"/>
                <a:cs typeface="Aril"/>
              </a:rPr>
              <a:t>How to identify gene expression dynamics driven by internal/external regulation?</a:t>
            </a:r>
            <a:endParaRPr lang="en-US" b="1" dirty="0">
              <a:solidFill>
                <a:prstClr val="black"/>
              </a:solidFill>
              <a:latin typeface="Aril"/>
              <a:ea typeface="ＭＳ Ｐゴシック" charset="0"/>
              <a:cs typeface="Aril"/>
            </a:endParaRPr>
          </a:p>
        </p:txBody>
      </p:sp>
      <p:sp>
        <p:nvSpPr>
          <p:cNvPr id="180" name="TextBox 179"/>
          <p:cNvSpPr txBox="1"/>
          <p:nvPr/>
        </p:nvSpPr>
        <p:spPr>
          <a:xfrm>
            <a:off x="1864680" y="1206563"/>
            <a:ext cx="1274750" cy="276999"/>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Internal Group</a:t>
            </a:r>
            <a:endParaRPr lang="en-US" i="1" dirty="0">
              <a:solidFill>
                <a:prstClr val="black"/>
              </a:solidFill>
              <a:latin typeface="Calibri"/>
              <a:ea typeface="ＭＳ Ｐゴシック" charset="0"/>
              <a:cs typeface="ＭＳ Ｐゴシック" charset="0"/>
            </a:endParaRPr>
          </a:p>
        </p:txBody>
      </p:sp>
      <p:sp>
        <p:nvSpPr>
          <p:cNvPr id="181" name="TextBox 180"/>
          <p:cNvSpPr txBox="1"/>
          <p:nvPr/>
        </p:nvSpPr>
        <p:spPr>
          <a:xfrm>
            <a:off x="4800600" y="1143000"/>
            <a:ext cx="1326221" cy="276999"/>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External Group</a:t>
            </a:r>
            <a:endParaRPr lang="en-US" i="1" dirty="0">
              <a:solidFill>
                <a:prstClr val="black"/>
              </a:solidFill>
              <a:latin typeface="Calibri"/>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85481100"/>
      </p:ext>
    </p:extLst>
  </p:cSld>
  <p:clrMapOvr>
    <a:masterClrMapping/>
  </p:clrMapOvr>
  <mc:AlternateContent xmlns:mc="http://schemas.openxmlformats.org/markup-compatibility/2006" xmlns:p14="http://schemas.microsoft.com/office/powerpoint/2010/main">
    <mc:Choice Requires="p14">
      <p:transition spd="slow" p14:dur="2000" advTm="52083"/>
    </mc:Choice>
    <mc:Fallback xmlns="">
      <p:transition xmlns:p14="http://schemas.microsoft.com/office/powerpoint/2010/main" spd="slow" advTm="52083"/>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9388" y="591794"/>
            <a:ext cx="8234320" cy="3827467"/>
          </a:xfrm>
          <a:prstGeom prst="rect">
            <a:avLst/>
          </a:prstGeom>
        </p:spPr>
      </p:pic>
      <p:sp>
        <p:nvSpPr>
          <p:cNvPr id="2" name="Title 1"/>
          <p:cNvSpPr>
            <a:spLocks noGrp="1"/>
          </p:cNvSpPr>
          <p:nvPr>
            <p:ph type="title"/>
          </p:nvPr>
        </p:nvSpPr>
        <p:spPr>
          <a:xfrm>
            <a:off x="685800" y="0"/>
            <a:ext cx="7772400" cy="634960"/>
          </a:xfrm>
        </p:spPr>
        <p:txBody>
          <a:bodyPr/>
          <a:lstStyle/>
          <a:p>
            <a:r>
              <a:rPr lang="en-US" dirty="0" smtClean="0"/>
              <a:t>RNA-</a:t>
            </a:r>
            <a:r>
              <a:rPr lang="en-US" dirty="0" err="1"/>
              <a:t>S</a:t>
            </a:r>
            <a:r>
              <a:rPr lang="en-US" dirty="0" err="1" smtClean="0"/>
              <a:t>eq</a:t>
            </a:r>
            <a:r>
              <a:rPr lang="en-US" dirty="0" smtClean="0"/>
              <a:t> for cancer</a:t>
            </a:r>
            <a:endParaRPr lang="en-US" dirty="0"/>
          </a:p>
        </p:txBody>
      </p:sp>
      <p:sp>
        <p:nvSpPr>
          <p:cNvPr id="6" name="Rectangle 5"/>
          <p:cNvSpPr/>
          <p:nvPr/>
        </p:nvSpPr>
        <p:spPr>
          <a:xfrm>
            <a:off x="2616307" y="2912958"/>
            <a:ext cx="3041593" cy="276999"/>
          </a:xfrm>
          <a:prstGeom prst="rect">
            <a:avLst/>
          </a:prstGeom>
        </p:spPr>
        <p:txBody>
          <a:bodyPr wrap="none">
            <a:spAutoFit/>
          </a:bodyPr>
          <a:lstStyle/>
          <a:p>
            <a:pPr defTabSz="914400" fontAlgn="base">
              <a:spcBef>
                <a:spcPct val="0"/>
              </a:spcBef>
              <a:spcAft>
                <a:spcPct val="0"/>
              </a:spcAft>
            </a:pPr>
            <a:r>
              <a:rPr lang="en-US" sz="1200" dirty="0">
                <a:solidFill>
                  <a:srgbClr val="FFFFFF">
                    <a:lumMod val="50000"/>
                  </a:srgbClr>
                </a:solidFill>
                <a:latin typeface="Arial" charset="0"/>
                <a:ea typeface="ＭＳ Ｐゴシック" charset="0"/>
                <a:cs typeface="ＭＳ Ｐゴシック" charset="0"/>
              </a:rPr>
              <a:t>https://</a:t>
            </a:r>
            <a:r>
              <a:rPr lang="en-US" sz="1200" dirty="0" err="1">
                <a:solidFill>
                  <a:srgbClr val="FFFFFF">
                    <a:lumMod val="50000"/>
                  </a:srgbClr>
                </a:solidFill>
                <a:latin typeface="Arial" charset="0"/>
                <a:ea typeface="ＭＳ Ｐゴシック" charset="0"/>
                <a:cs typeface="ＭＳ Ｐゴシック" charset="0"/>
              </a:rPr>
              <a:t>www.broadinstitute.org</a:t>
            </a:r>
            <a:r>
              <a:rPr lang="en-US" sz="1200" dirty="0">
                <a:solidFill>
                  <a:srgbClr val="FFFFFF">
                    <a:lumMod val="50000"/>
                  </a:srgbClr>
                </a:solidFill>
                <a:latin typeface="Arial" charset="0"/>
                <a:ea typeface="ＭＳ Ｐゴシック" charset="0"/>
                <a:cs typeface="ＭＳ Ｐゴシック" charset="0"/>
              </a:rPr>
              <a:t>/cancer/</a:t>
            </a:r>
            <a:r>
              <a:rPr lang="en-US" sz="1200" dirty="0" err="1">
                <a:solidFill>
                  <a:srgbClr val="FFFFFF">
                    <a:lumMod val="50000"/>
                  </a:srgbClr>
                </a:solidFill>
                <a:latin typeface="Arial" charset="0"/>
                <a:ea typeface="ＭＳ Ｐゴシック" charset="0"/>
                <a:cs typeface="ＭＳ Ｐゴシック" charset="0"/>
              </a:rPr>
              <a:t>cga</a:t>
            </a:r>
            <a:r>
              <a:rPr lang="en-US" sz="1200" dirty="0">
                <a:solidFill>
                  <a:srgbClr val="FFFFFF">
                    <a:lumMod val="50000"/>
                  </a:srgbClr>
                </a:solidFill>
                <a:latin typeface="Arial" charset="0"/>
                <a:ea typeface="ＭＳ Ｐゴシック" charset="0"/>
                <a:cs typeface="ＭＳ Ｐゴシック" charset="0"/>
              </a:rPr>
              <a:t>/</a:t>
            </a:r>
          </a:p>
        </p:txBody>
      </p:sp>
      <p:sp>
        <p:nvSpPr>
          <p:cNvPr id="7" name="Down Arrow 6"/>
          <p:cNvSpPr/>
          <p:nvPr/>
        </p:nvSpPr>
        <p:spPr bwMode="auto">
          <a:xfrm>
            <a:off x="6316268" y="3020352"/>
            <a:ext cx="394767" cy="806571"/>
          </a:xfrm>
          <a:prstGeom prst="downArrow">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2813" fontAlgn="base">
              <a:spcBef>
                <a:spcPct val="0"/>
              </a:spcBef>
              <a:spcAft>
                <a:spcPct val="0"/>
              </a:spcAft>
            </a:pPr>
            <a:endParaRPr lang="en-US" sz="1200" b="1">
              <a:solidFill>
                <a:srgbClr val="000000"/>
              </a:solidFill>
              <a:latin typeface="Arial" pitchFamily="-65" charset="0"/>
              <a:ea typeface="ＭＳ Ｐゴシック" charset="0"/>
              <a:cs typeface="ＭＳ Ｐゴシック" charset="0"/>
            </a:endParaRPr>
          </a:p>
        </p:txBody>
      </p:sp>
      <p:sp>
        <p:nvSpPr>
          <p:cNvPr id="8" name="TextBox 7"/>
          <p:cNvSpPr txBox="1"/>
          <p:nvPr/>
        </p:nvSpPr>
        <p:spPr>
          <a:xfrm>
            <a:off x="6796855" y="3020351"/>
            <a:ext cx="2347145" cy="646331"/>
          </a:xfrm>
          <a:prstGeom prst="rect">
            <a:avLst/>
          </a:prstGeom>
          <a:noFill/>
        </p:spPr>
        <p:txBody>
          <a:bodyPr wrap="square" rtlCol="0">
            <a:spAutoFit/>
          </a:bodyPr>
          <a:lstStyle/>
          <a:p>
            <a:pPr defTabSz="914400" fontAlgn="base">
              <a:spcBef>
                <a:spcPct val="0"/>
              </a:spcBef>
              <a:spcAft>
                <a:spcPct val="0"/>
              </a:spcAft>
            </a:pPr>
            <a:r>
              <a:rPr lang="en-US" sz="1200" b="1" dirty="0">
                <a:solidFill>
                  <a:srgbClr val="000000"/>
                </a:solidFill>
                <a:latin typeface="Arial" charset="0"/>
                <a:ea typeface="ＭＳ Ｐゴシック" charset="0"/>
                <a:cs typeface="ＭＳ Ｐゴシック" charset="0"/>
              </a:rPr>
              <a:t>Phenotype variations across individuals (e.g., gene expression from RNA-</a:t>
            </a:r>
            <a:r>
              <a:rPr lang="en-US" sz="1200" b="1" dirty="0" err="1">
                <a:solidFill>
                  <a:srgbClr val="000000"/>
                </a:solidFill>
                <a:latin typeface="Arial" charset="0"/>
                <a:ea typeface="ＭＳ Ｐゴシック" charset="0"/>
                <a:cs typeface="ＭＳ Ｐゴシック" charset="0"/>
              </a:rPr>
              <a:t>seq</a:t>
            </a:r>
            <a:r>
              <a:rPr lang="en-US" sz="1200" b="1" dirty="0">
                <a:solidFill>
                  <a:srgbClr val="000000"/>
                </a:solidFill>
                <a:latin typeface="Arial" charset="0"/>
                <a:ea typeface="ＭＳ Ｐゴシック" charset="0"/>
                <a:cs typeface="ＭＳ Ｐゴシック" charset="0"/>
              </a:rPr>
              <a:t>)</a:t>
            </a:r>
            <a:endParaRPr lang="en-US" sz="1200" b="1" dirty="0">
              <a:solidFill>
                <a:srgbClr val="000000"/>
              </a:solidFill>
              <a:latin typeface="Arial" charset="0"/>
              <a:ea typeface="ＭＳ Ｐゴシック" charset="0"/>
              <a:cs typeface="ＭＳ Ｐゴシック" charset="0"/>
            </a:endParaRPr>
          </a:p>
        </p:txBody>
      </p:sp>
      <p:pic>
        <p:nvPicPr>
          <p:cNvPr id="9" name="Picture 8"/>
          <p:cNvPicPr>
            <a:picLocks noChangeAspect="1"/>
          </p:cNvPicPr>
          <p:nvPr/>
        </p:nvPicPr>
        <p:blipFill rotWithShape="1">
          <a:blip r:embed="rId3"/>
          <a:srcRect r="43689"/>
          <a:stretch/>
        </p:blipFill>
        <p:spPr>
          <a:xfrm>
            <a:off x="6000439" y="4170145"/>
            <a:ext cx="2598622" cy="2687855"/>
          </a:xfrm>
          <a:prstGeom prst="rect">
            <a:avLst/>
          </a:prstGeom>
        </p:spPr>
      </p:pic>
      <p:cxnSp>
        <p:nvCxnSpPr>
          <p:cNvPr id="11" name="Straight Arrow Connector 10"/>
          <p:cNvCxnSpPr/>
          <p:nvPr/>
        </p:nvCxnSpPr>
        <p:spPr bwMode="auto">
          <a:xfrm flipH="1">
            <a:off x="5646892" y="4307434"/>
            <a:ext cx="0" cy="1424370"/>
          </a:xfrm>
          <a:prstGeom prst="straightConnector1">
            <a:avLst/>
          </a:prstGeom>
          <a:noFill/>
          <a:ln w="12700" cap="flat" cmpd="sng" algn="ctr">
            <a:solidFill>
              <a:schemeClr val="tx1"/>
            </a:solidFill>
            <a:prstDash val="solid"/>
            <a:round/>
            <a:headEnd type="none" w="sm" len="sm"/>
            <a:tailEnd type="arrow"/>
          </a:ln>
          <a:effectLst/>
        </p:spPr>
      </p:cxnSp>
      <p:sp>
        <p:nvSpPr>
          <p:cNvPr id="12" name="TextBox 11"/>
          <p:cNvSpPr txBox="1"/>
          <p:nvPr/>
        </p:nvSpPr>
        <p:spPr>
          <a:xfrm rot="16200000">
            <a:off x="5166306" y="4461884"/>
            <a:ext cx="569537"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charset="0"/>
                <a:ea typeface="ＭＳ Ｐゴシック" charset="0"/>
                <a:cs typeface="ＭＳ Ｐゴシック" charset="0"/>
              </a:rPr>
              <a:t>Gene</a:t>
            </a:r>
            <a:endParaRPr lang="en-US" sz="1200" dirty="0">
              <a:solidFill>
                <a:srgbClr val="000000"/>
              </a:solidFill>
              <a:latin typeface="Arial" charset="0"/>
              <a:ea typeface="ＭＳ Ｐゴシック" charset="0"/>
              <a:cs typeface="ＭＳ Ｐゴシック" charset="0"/>
            </a:endParaRPr>
          </a:p>
        </p:txBody>
      </p:sp>
      <p:cxnSp>
        <p:nvCxnSpPr>
          <p:cNvPr id="13" name="Straight Arrow Connector 12"/>
          <p:cNvCxnSpPr/>
          <p:nvPr/>
        </p:nvCxnSpPr>
        <p:spPr bwMode="auto">
          <a:xfrm>
            <a:off x="5646892" y="4307433"/>
            <a:ext cx="1098481" cy="0"/>
          </a:xfrm>
          <a:prstGeom prst="straightConnector1">
            <a:avLst/>
          </a:prstGeom>
          <a:noFill/>
          <a:ln w="12700" cap="flat" cmpd="sng" algn="ctr">
            <a:solidFill>
              <a:schemeClr val="tx1"/>
            </a:solidFill>
            <a:prstDash val="solid"/>
            <a:round/>
            <a:headEnd type="none" w="sm" len="sm"/>
            <a:tailEnd type="arrow"/>
          </a:ln>
          <a:effectLst/>
        </p:spPr>
      </p:cxnSp>
      <p:sp>
        <p:nvSpPr>
          <p:cNvPr id="16" name="TextBox 15"/>
          <p:cNvSpPr txBox="1"/>
          <p:nvPr/>
        </p:nvSpPr>
        <p:spPr>
          <a:xfrm>
            <a:off x="5558997" y="3996485"/>
            <a:ext cx="834859"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charset="0"/>
                <a:ea typeface="ＭＳ Ｐゴシック" charset="0"/>
                <a:cs typeface="ＭＳ Ｐゴシック" charset="0"/>
              </a:rPr>
              <a:t>Individual</a:t>
            </a:r>
            <a:endParaRPr lang="en-US" sz="1200" dirty="0">
              <a:solidFill>
                <a:srgbClr val="000000"/>
              </a:solidFill>
              <a:latin typeface="Arial" charset="0"/>
              <a:ea typeface="ＭＳ Ｐゴシック" charset="0"/>
              <a:cs typeface="ＭＳ Ｐゴシック" charset="0"/>
            </a:endParaRPr>
          </a:p>
        </p:txBody>
      </p:sp>
      <p:sp>
        <p:nvSpPr>
          <p:cNvPr id="18" name="Rectangle 17"/>
          <p:cNvSpPr/>
          <p:nvPr/>
        </p:nvSpPr>
        <p:spPr bwMode="auto">
          <a:xfrm>
            <a:off x="8444588" y="4599172"/>
            <a:ext cx="308948" cy="1784753"/>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2813" fontAlgn="base">
              <a:spcBef>
                <a:spcPct val="0"/>
              </a:spcBef>
              <a:spcAft>
                <a:spcPct val="0"/>
              </a:spcAft>
            </a:pPr>
            <a:endParaRPr lang="en-US" sz="1200" b="1">
              <a:solidFill>
                <a:srgbClr val="000000"/>
              </a:solidFill>
              <a:latin typeface="Arial" pitchFamily="-65" charset="0"/>
              <a:ea typeface="ＭＳ Ｐゴシック" charset="0"/>
              <a:cs typeface="ＭＳ Ｐゴシック" charset="0"/>
            </a:endParaRPr>
          </a:p>
        </p:txBody>
      </p:sp>
      <p:sp>
        <p:nvSpPr>
          <p:cNvPr id="19" name="TextBox 18"/>
          <p:cNvSpPr txBox="1"/>
          <p:nvPr/>
        </p:nvSpPr>
        <p:spPr>
          <a:xfrm>
            <a:off x="3827532" y="4839427"/>
            <a:ext cx="1810111" cy="461665"/>
          </a:xfrm>
          <a:prstGeom prst="rect">
            <a:avLst/>
          </a:prstGeom>
          <a:noFill/>
        </p:spPr>
        <p:txBody>
          <a:bodyPr wrap="none" rtlCol="0">
            <a:spAutoFit/>
          </a:bodyPr>
          <a:lstStyle/>
          <a:p>
            <a:pPr defTabSz="914400" fontAlgn="base">
              <a:spcBef>
                <a:spcPct val="0"/>
              </a:spcBef>
              <a:spcAft>
                <a:spcPct val="0"/>
              </a:spcAft>
            </a:pPr>
            <a:r>
              <a:rPr lang="en-US" sz="1200" dirty="0">
                <a:solidFill>
                  <a:srgbClr val="0000FF"/>
                </a:solidFill>
                <a:latin typeface="Arial" charset="0"/>
                <a:ea typeface="ＭＳ Ｐゴシック" charset="0"/>
                <a:cs typeface="ＭＳ Ｐゴシック" charset="0"/>
              </a:rPr>
              <a:t>Blue</a:t>
            </a:r>
            <a:r>
              <a:rPr lang="en-US" sz="1200" dirty="0">
                <a:solidFill>
                  <a:srgbClr val="000000"/>
                </a:solidFill>
                <a:latin typeface="Arial" charset="0"/>
                <a:ea typeface="ＭＳ Ｐゴシック" charset="0"/>
                <a:cs typeface="ＭＳ Ｐゴシック" charset="0"/>
              </a:rPr>
              <a:t> – under expressed</a:t>
            </a:r>
          </a:p>
          <a:p>
            <a:pPr defTabSz="914400" fontAlgn="base">
              <a:spcBef>
                <a:spcPct val="0"/>
              </a:spcBef>
              <a:spcAft>
                <a:spcPct val="0"/>
              </a:spcAft>
            </a:pPr>
            <a:r>
              <a:rPr lang="en-US" sz="1200" dirty="0">
                <a:solidFill>
                  <a:srgbClr val="FF0000"/>
                </a:solidFill>
                <a:latin typeface="Arial" charset="0"/>
                <a:ea typeface="ＭＳ Ｐゴシック" charset="0"/>
                <a:cs typeface="ＭＳ Ｐゴシック" charset="0"/>
              </a:rPr>
              <a:t>Red</a:t>
            </a:r>
            <a:r>
              <a:rPr lang="en-US" sz="1200" dirty="0">
                <a:solidFill>
                  <a:srgbClr val="000000"/>
                </a:solidFill>
                <a:latin typeface="Arial" charset="0"/>
                <a:ea typeface="ＭＳ Ｐゴシック" charset="0"/>
                <a:cs typeface="ＭＳ Ｐゴシック" charset="0"/>
              </a:rPr>
              <a:t> – over expressed</a:t>
            </a:r>
            <a:endParaRPr lang="en-US" sz="1200" dirty="0">
              <a:solidFill>
                <a:srgbClr val="000000"/>
              </a:solidFill>
              <a:latin typeface="Arial" charset="0"/>
              <a:ea typeface="ＭＳ Ｐゴシック" charset="0"/>
              <a:cs typeface="ＭＳ Ｐゴシック" charset="0"/>
            </a:endParaRPr>
          </a:p>
        </p:txBody>
      </p:sp>
      <p:sp>
        <p:nvSpPr>
          <p:cNvPr id="21" name="Text Box 4"/>
          <p:cNvSpPr txBox="1">
            <a:spLocks noChangeArrowheads="1"/>
          </p:cNvSpPr>
          <p:nvPr/>
        </p:nvSpPr>
        <p:spPr bwMode="auto">
          <a:xfrm>
            <a:off x="3388068" y="6148127"/>
            <a:ext cx="2653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ea typeface="ＭＳ Ｐゴシック" charset="0"/>
              </a:defRPr>
            </a:lvl9pPr>
          </a:lstStyle>
          <a:p>
            <a:pPr algn="ctr"/>
            <a:r>
              <a:rPr lang="en-US" sz="1200" kern="0" dirty="0">
                <a:solidFill>
                  <a:srgbClr val="FFFFFF">
                    <a:lumMod val="50000"/>
                  </a:srgbClr>
                </a:solidFill>
                <a:cs typeface="ＭＳ Ｐゴシック" charset="0"/>
              </a:rPr>
              <a:t>The Cancer Genome Atlas Network</a:t>
            </a:r>
            <a:r>
              <a:rPr lang="en-GB" sz="1200" kern="0" dirty="0">
                <a:solidFill>
                  <a:srgbClr val="FFFFFF">
                    <a:lumMod val="50000"/>
                  </a:srgbClr>
                </a:solidFill>
                <a:cs typeface="ＭＳ Ｐゴシック" charset="0"/>
              </a:rPr>
              <a:t> Nature </a:t>
            </a:r>
            <a:r>
              <a:rPr lang="en-GB" sz="1200" b="1" kern="0" dirty="0">
                <a:solidFill>
                  <a:srgbClr val="FFFFFF">
                    <a:lumMod val="50000"/>
                  </a:srgbClr>
                </a:solidFill>
                <a:cs typeface="ＭＳ Ｐゴシック" charset="0"/>
              </a:rPr>
              <a:t>487</a:t>
            </a:r>
            <a:r>
              <a:rPr lang="en-GB" sz="1200" kern="0" dirty="0">
                <a:solidFill>
                  <a:srgbClr val="FFFFFF">
                    <a:lumMod val="50000"/>
                  </a:srgbClr>
                </a:solidFill>
                <a:cs typeface="ＭＳ Ｐゴシック" charset="0"/>
              </a:rPr>
              <a:t>, 330-337 (2012) doi:10.1038/nature11252</a:t>
            </a:r>
          </a:p>
        </p:txBody>
      </p:sp>
      <p:sp>
        <p:nvSpPr>
          <p:cNvPr id="22" name="Left Arrow 21"/>
          <p:cNvSpPr/>
          <p:nvPr/>
        </p:nvSpPr>
        <p:spPr bwMode="auto">
          <a:xfrm>
            <a:off x="2952169" y="5302776"/>
            <a:ext cx="686551" cy="480511"/>
          </a:xfrm>
          <a:prstGeom prst="leftArrow">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2813" fontAlgn="base">
              <a:spcBef>
                <a:spcPct val="0"/>
              </a:spcBef>
              <a:spcAft>
                <a:spcPct val="0"/>
              </a:spcAft>
            </a:pPr>
            <a:endParaRPr lang="en-US" sz="1200" b="1">
              <a:solidFill>
                <a:srgbClr val="000000"/>
              </a:solidFill>
              <a:latin typeface="Arial" pitchFamily="-65" charset="0"/>
              <a:ea typeface="ＭＳ Ｐゴシック" charset="0"/>
              <a:cs typeface="ＭＳ Ｐゴシック" charset="0"/>
            </a:endParaRPr>
          </a:p>
        </p:txBody>
      </p:sp>
      <p:sp>
        <p:nvSpPr>
          <p:cNvPr id="23" name="TextBox 22"/>
          <p:cNvSpPr txBox="1"/>
          <p:nvPr/>
        </p:nvSpPr>
        <p:spPr>
          <a:xfrm>
            <a:off x="240293" y="4719299"/>
            <a:ext cx="2677548" cy="1631216"/>
          </a:xfrm>
          <a:prstGeom prst="rect">
            <a:avLst/>
          </a:prstGeom>
          <a:noFill/>
        </p:spPr>
        <p:txBody>
          <a:bodyPr wrap="square" rtlCol="0">
            <a:spAutoFit/>
          </a:bodyPr>
          <a:lstStyle/>
          <a:p>
            <a:pPr defTabSz="914400" fontAlgn="base">
              <a:spcBef>
                <a:spcPct val="0"/>
              </a:spcBef>
              <a:spcAft>
                <a:spcPct val="0"/>
              </a:spcAft>
            </a:pPr>
            <a:r>
              <a:rPr lang="en-US" sz="2000" b="1" i="1" dirty="0">
                <a:solidFill>
                  <a:srgbClr val="000000"/>
                </a:solidFill>
                <a:latin typeface="Arial" charset="0"/>
                <a:ea typeface="ＭＳ Ｐゴシック" charset="0"/>
                <a:cs typeface="ＭＳ Ｐゴシック" charset="0"/>
              </a:rPr>
              <a:t>Biological mechanisms to drive phenotype differences across individuals</a:t>
            </a:r>
            <a:endParaRPr lang="en-US" sz="2000" b="1" i="1"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67175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0"/>
            <a:ext cx="9144000" cy="1143000"/>
          </a:xfrm>
        </p:spPr>
        <p:txBody>
          <a:bodyPr>
            <a:normAutofit fontScale="90000"/>
          </a:bodyPr>
          <a:lstStyle/>
          <a:p>
            <a:r>
              <a:rPr lang="en-US" dirty="0" smtClean="0"/>
              <a:t>Effective state space model for meta-genes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242" y="1865439"/>
            <a:ext cx="4525758" cy="4370640"/>
          </a:xfrm>
          <a:prstGeom prst="rect">
            <a:avLst/>
          </a:prstGeom>
        </p:spPr>
      </p:pic>
      <p:graphicFrame>
        <p:nvGraphicFramePr>
          <p:cNvPr id="104" name="Object 103"/>
          <p:cNvGraphicFramePr>
            <a:graphicFrameLocks noChangeAspect="1"/>
          </p:cNvGraphicFramePr>
          <p:nvPr>
            <p:extLst>
              <p:ext uri="{D42A27DB-BD31-4B8C-83A1-F6EECF244321}">
                <p14:modId xmlns:p14="http://schemas.microsoft.com/office/powerpoint/2010/main" val="262332217"/>
              </p:ext>
            </p:extLst>
          </p:nvPr>
        </p:nvGraphicFramePr>
        <p:xfrm>
          <a:off x="1447800" y="5837927"/>
          <a:ext cx="2494051" cy="609600"/>
        </p:xfrm>
        <a:graphic>
          <a:graphicData uri="http://schemas.openxmlformats.org/presentationml/2006/ole">
            <mc:AlternateContent xmlns:mc="http://schemas.openxmlformats.org/markup-compatibility/2006">
              <mc:Choice xmlns:v="urn:schemas-microsoft-com:vml" Requires="v">
                <p:oleObj spid="_x0000_s8193" name="Equation" r:id="rId5" imgW="1028700" imgH="241300" progId="Equation.3">
                  <p:embed/>
                </p:oleObj>
              </mc:Choice>
              <mc:Fallback>
                <p:oleObj name="Equation" r:id="rId5" imgW="1028700" imgH="241300" progId="Equation.3">
                  <p:embed/>
                  <p:pic>
                    <p:nvPicPr>
                      <p:cNvPr id="0" name=""/>
                      <p:cNvPicPr>
                        <a:picLocks noChangeAspect="1" noChangeArrowheads="1"/>
                      </p:cNvPicPr>
                      <p:nvPr/>
                    </p:nvPicPr>
                    <p:blipFill>
                      <a:blip r:embed="rId6"/>
                      <a:srcRect/>
                      <a:stretch>
                        <a:fillRect/>
                      </a:stretch>
                    </p:blipFill>
                    <p:spPr bwMode="auto">
                      <a:xfrm>
                        <a:off x="1447800" y="5837927"/>
                        <a:ext cx="2494051" cy="609600"/>
                      </a:xfrm>
                      <a:prstGeom prst="rect">
                        <a:avLst/>
                      </a:prstGeom>
                      <a:noFill/>
                      <a:ln>
                        <a:solidFill>
                          <a:schemeClr val="tx1"/>
                        </a:solidFill>
                      </a:ln>
                      <a:extLst/>
                    </p:spPr>
                  </p:pic>
                </p:oleObj>
              </mc:Fallback>
            </mc:AlternateContent>
          </a:graphicData>
        </a:graphic>
      </p:graphicFrame>
      <p:sp>
        <p:nvSpPr>
          <p:cNvPr id="105" name="TextBox 104"/>
          <p:cNvSpPr txBox="1"/>
          <p:nvPr/>
        </p:nvSpPr>
        <p:spPr>
          <a:xfrm>
            <a:off x="366037" y="4800600"/>
            <a:ext cx="4683033" cy="954107"/>
          </a:xfrm>
          <a:prstGeom prst="rect">
            <a:avLst/>
          </a:prstGeom>
          <a:noFill/>
        </p:spPr>
        <p:txBody>
          <a:bodyPr wrap="square" rtlCol="0">
            <a:spAutoFit/>
          </a:bodyPr>
          <a:lstStyle/>
          <a:p>
            <a:r>
              <a:rPr lang="en-US" sz="2000" dirty="0">
                <a:solidFill>
                  <a:srgbClr val="000000"/>
                </a:solidFill>
                <a:latin typeface="Times New Roman"/>
                <a:ea typeface="ＭＳ Ｐゴシック" charset="0"/>
                <a:cs typeface="Times New Roman"/>
              </a:rPr>
              <a:t>Effective state space model for meta-</a:t>
            </a:r>
            <a:r>
              <a:rPr lang="en-US" sz="2000" dirty="0">
                <a:solidFill>
                  <a:srgbClr val="000000"/>
                </a:solidFill>
                <a:latin typeface="Times New Roman"/>
                <a:ea typeface="ＭＳ Ｐゴシック" charset="0"/>
                <a:cs typeface="Times New Roman"/>
              </a:rPr>
              <a:t>genes</a:t>
            </a:r>
          </a:p>
          <a:p>
            <a:r>
              <a:rPr lang="en-US" sz="2000" dirty="0">
                <a:solidFill>
                  <a:srgbClr val="000000"/>
                </a:solidFill>
                <a:latin typeface="Times New Roman"/>
                <a:ea typeface="ＭＳ Ｐゴシック" charset="0"/>
                <a:cs typeface="Times New Roman"/>
              </a:rPr>
              <a:t> </a:t>
            </a:r>
            <a:r>
              <a:rPr lang="en-US" sz="1600" dirty="0">
                <a:solidFill>
                  <a:srgbClr val="000000"/>
                </a:solidFill>
                <a:latin typeface="Times New Roman"/>
                <a:ea typeface="ＭＳ Ｐゴシック" charset="0"/>
                <a:cs typeface="Times New Roman"/>
              </a:rPr>
              <a:t>(e.g., 250 time points to estimate 50 matrix elements if 5 meta-genes)</a:t>
            </a:r>
            <a:endParaRPr lang="en-US" sz="1600" dirty="0">
              <a:solidFill>
                <a:srgbClr val="000000"/>
              </a:solidFill>
              <a:latin typeface="Times New Roman"/>
              <a:ea typeface="ＭＳ Ｐゴシック" charset="0"/>
              <a:cs typeface="Times New Roman"/>
            </a:endParaRPr>
          </a:p>
        </p:txBody>
      </p:sp>
      <p:graphicFrame>
        <p:nvGraphicFramePr>
          <p:cNvPr id="106" name="Object 105"/>
          <p:cNvGraphicFramePr>
            <a:graphicFrameLocks noChangeAspect="1"/>
          </p:cNvGraphicFramePr>
          <p:nvPr>
            <p:extLst>
              <p:ext uri="{D42A27DB-BD31-4B8C-83A1-F6EECF244321}">
                <p14:modId xmlns:p14="http://schemas.microsoft.com/office/powerpoint/2010/main" val="36673614"/>
              </p:ext>
            </p:extLst>
          </p:nvPr>
        </p:nvGraphicFramePr>
        <p:xfrm>
          <a:off x="1240176" y="2280840"/>
          <a:ext cx="2590800" cy="536057"/>
        </p:xfrm>
        <a:graphic>
          <a:graphicData uri="http://schemas.openxmlformats.org/presentationml/2006/ole">
            <mc:AlternateContent xmlns:mc="http://schemas.openxmlformats.org/markup-compatibility/2006">
              <mc:Choice xmlns:v="urn:schemas-microsoft-com:vml" Requires="v">
                <p:oleObj spid="_x0000_s8194" name="Equation" r:id="rId7" imgW="1104556" imgH="228738" progId="Equation.3">
                  <p:embed/>
                </p:oleObj>
              </mc:Choice>
              <mc:Fallback>
                <p:oleObj name="Equation" r:id="rId7" imgW="1104556" imgH="2287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0176" y="2280840"/>
                        <a:ext cx="2590800" cy="536057"/>
                      </a:xfrm>
                      <a:prstGeom prst="rect">
                        <a:avLst/>
                      </a:prstGeom>
                      <a:noFill/>
                      <a:extLst/>
                    </p:spPr>
                  </p:pic>
                </p:oleObj>
              </mc:Fallback>
            </mc:AlternateContent>
          </a:graphicData>
        </a:graphic>
      </p:graphicFrame>
      <p:sp>
        <p:nvSpPr>
          <p:cNvPr id="107" name="TextBox 106"/>
          <p:cNvSpPr txBox="1"/>
          <p:nvPr/>
        </p:nvSpPr>
        <p:spPr>
          <a:xfrm>
            <a:off x="366037" y="1011830"/>
            <a:ext cx="4104908" cy="1200328"/>
          </a:xfrm>
          <a:prstGeom prst="rect">
            <a:avLst/>
          </a:prstGeom>
          <a:noFill/>
        </p:spPr>
        <p:txBody>
          <a:bodyPr wrap="square" rtlCol="0">
            <a:spAutoFit/>
          </a:bodyPr>
          <a:lstStyle/>
          <a:p>
            <a:r>
              <a:rPr lang="en-US" sz="2000" dirty="0">
                <a:solidFill>
                  <a:srgbClr val="000000"/>
                </a:solidFill>
                <a:latin typeface="Times New Roman"/>
                <a:ea typeface="ＭＳ Ｐゴシック" charset="0"/>
                <a:cs typeface="Times New Roman"/>
              </a:rPr>
              <a:t>Not enough data to estimate state space model for </a:t>
            </a:r>
            <a:r>
              <a:rPr lang="en-US" sz="2000" dirty="0">
                <a:solidFill>
                  <a:srgbClr val="000000"/>
                </a:solidFill>
                <a:latin typeface="Times New Roman"/>
                <a:ea typeface="ＭＳ Ｐゴシック" charset="0"/>
                <a:cs typeface="Times New Roman"/>
              </a:rPr>
              <a:t>genes </a:t>
            </a:r>
          </a:p>
          <a:p>
            <a:r>
              <a:rPr lang="en-US" sz="1600" dirty="0">
                <a:solidFill>
                  <a:srgbClr val="000000"/>
                </a:solidFill>
                <a:latin typeface="Times New Roman"/>
                <a:ea typeface="ＭＳ Ｐゴシック" charset="0"/>
                <a:cs typeface="Times New Roman"/>
              </a:rPr>
              <a:t>(e.g., 25 time points per gene to estimate 4 millions elements of </a:t>
            </a:r>
            <a:r>
              <a:rPr lang="en-US" sz="1600" i="1" dirty="0">
                <a:solidFill>
                  <a:srgbClr val="000000"/>
                </a:solidFill>
                <a:latin typeface="Times New Roman"/>
                <a:ea typeface="ＭＳ Ｐゴシック" charset="0"/>
                <a:cs typeface="Times New Roman"/>
              </a:rPr>
              <a:t>A </a:t>
            </a:r>
            <a:r>
              <a:rPr lang="en-US" sz="1600" dirty="0">
                <a:solidFill>
                  <a:srgbClr val="000000"/>
                </a:solidFill>
                <a:latin typeface="Times New Roman"/>
                <a:ea typeface="ＭＳ Ｐゴシック" charset="0"/>
                <a:cs typeface="Times New Roman"/>
              </a:rPr>
              <a:t>or</a:t>
            </a:r>
            <a:r>
              <a:rPr lang="en-US" sz="1600" i="1" dirty="0">
                <a:solidFill>
                  <a:srgbClr val="000000"/>
                </a:solidFill>
                <a:latin typeface="Times New Roman"/>
                <a:ea typeface="ＭＳ Ｐゴシック" charset="0"/>
                <a:cs typeface="Times New Roman"/>
              </a:rPr>
              <a:t> B</a:t>
            </a:r>
            <a:r>
              <a:rPr lang="en-US" sz="1600" dirty="0">
                <a:solidFill>
                  <a:srgbClr val="000000"/>
                </a:solidFill>
                <a:latin typeface="Times New Roman"/>
                <a:ea typeface="ＭＳ Ｐゴシック" charset="0"/>
                <a:cs typeface="Times New Roman"/>
              </a:rPr>
              <a:t> for 2000 genes)</a:t>
            </a:r>
            <a:endParaRPr lang="en-US" sz="1600" dirty="0">
              <a:solidFill>
                <a:srgbClr val="000000"/>
              </a:solidFill>
              <a:latin typeface="Times New Roman"/>
              <a:ea typeface="ＭＳ Ｐゴシック" charset="0"/>
              <a:cs typeface="Times New Roman"/>
            </a:endParaRPr>
          </a:p>
        </p:txBody>
      </p:sp>
      <p:sp>
        <p:nvSpPr>
          <p:cNvPr id="3" name="Rectangle 2"/>
          <p:cNvSpPr/>
          <p:nvPr/>
        </p:nvSpPr>
        <p:spPr>
          <a:xfrm>
            <a:off x="607455" y="3276600"/>
            <a:ext cx="3497452" cy="1015663"/>
          </a:xfrm>
          <a:prstGeom prst="rect">
            <a:avLst/>
          </a:prstGeom>
        </p:spPr>
        <p:txBody>
          <a:bodyPr wrap="square">
            <a:spAutoFit/>
          </a:bodyPr>
          <a:lstStyle/>
          <a:p>
            <a:r>
              <a:rPr lang="en-US" sz="2000" dirty="0">
                <a:solidFill>
                  <a:srgbClr val="000000"/>
                </a:solidFill>
                <a:latin typeface="Times New Roman"/>
                <a:ea typeface="ＭＳ Ｐゴシック" charset="0"/>
                <a:cs typeface="Times New Roman"/>
              </a:rPr>
              <a:t>Dimensionality reduction from genes to meta-genes (e.g., singular value decomposition)</a:t>
            </a:r>
          </a:p>
        </p:txBody>
      </p:sp>
      <p:sp>
        <p:nvSpPr>
          <p:cNvPr id="9" name="Right Arrow 8"/>
          <p:cNvSpPr/>
          <p:nvPr/>
        </p:nvSpPr>
        <p:spPr>
          <a:xfrm rot="5400000">
            <a:off x="2353400" y="2828200"/>
            <a:ext cx="381000" cy="6682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eorgia"/>
            </a:endParaRPr>
          </a:p>
        </p:txBody>
      </p:sp>
      <p:sp>
        <p:nvSpPr>
          <p:cNvPr id="10" name="Right Arrow 9"/>
          <p:cNvSpPr/>
          <p:nvPr/>
        </p:nvSpPr>
        <p:spPr>
          <a:xfrm rot="5400000">
            <a:off x="2353400" y="4276000"/>
            <a:ext cx="381000" cy="6682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eorgia"/>
            </a:endParaRPr>
          </a:p>
        </p:txBody>
      </p:sp>
    </p:spTree>
    <p:extLst>
      <p:ext uri="{BB962C8B-B14F-4D97-AF65-F5344CB8AC3E}">
        <p14:creationId xmlns:p14="http://schemas.microsoft.com/office/powerpoint/2010/main" val="1418673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0" y="0"/>
            <a:ext cx="9120140" cy="1143000"/>
          </a:xfrm>
        </p:spPr>
        <p:txBody>
          <a:bodyPr>
            <a:normAutofit fontScale="90000"/>
          </a:bodyPr>
          <a:lstStyle/>
          <a:p>
            <a:r>
              <a:rPr lang="en-US" dirty="0"/>
              <a:t>Canonical temporal expression trajectories from effective state space model</a:t>
            </a:r>
          </a:p>
        </p:txBody>
      </p:sp>
      <p:sp>
        <p:nvSpPr>
          <p:cNvPr id="19" name="TextBox 18"/>
          <p:cNvSpPr txBox="1"/>
          <p:nvPr/>
        </p:nvSpPr>
        <p:spPr>
          <a:xfrm>
            <a:off x="228600" y="2999601"/>
            <a:ext cx="4038600" cy="1015663"/>
          </a:xfrm>
          <a:prstGeom prst="rect">
            <a:avLst/>
          </a:prstGeom>
          <a:noFill/>
          <a:ln>
            <a:solidFill>
              <a:srgbClr val="FF0000"/>
            </a:solidFill>
          </a:ln>
        </p:spPr>
        <p:txBody>
          <a:bodyPr wrap="square" rtlCol="0">
            <a:spAutoFit/>
          </a:bodyPr>
          <a:lstStyle/>
          <a:p>
            <a:r>
              <a:rPr lang="en-US" sz="2000" i="1" dirty="0" err="1">
                <a:solidFill>
                  <a:srgbClr val="000000"/>
                </a:solidFill>
                <a:latin typeface="Times New Roman"/>
                <a:ea typeface="ＭＳ Ｐゴシック" charset="0"/>
                <a:cs typeface="Times New Roman"/>
              </a:rPr>
              <a:t>p</a:t>
            </a:r>
            <a:r>
              <a:rPr lang="en-US" sz="2000" baseline="30000" dirty="0" err="1">
                <a:solidFill>
                  <a:srgbClr val="000000"/>
                </a:solidFill>
                <a:latin typeface="Times New Roman"/>
                <a:ea typeface="ＭＳ Ｐゴシック" charset="0"/>
                <a:cs typeface="Times New Roman"/>
              </a:rPr>
              <a:t>th</a:t>
            </a:r>
            <a:r>
              <a:rPr lang="en-US" sz="2000" dirty="0">
                <a:solidFill>
                  <a:srgbClr val="000000"/>
                </a:solidFill>
                <a:latin typeface="Times New Roman"/>
                <a:ea typeface="ＭＳ Ｐゴシック" charset="0"/>
                <a:cs typeface="Times New Roman"/>
              </a:rPr>
              <a:t> internal principal dynamic pattern (</a:t>
            </a:r>
            <a:r>
              <a:rPr lang="en-US" sz="2000" dirty="0" err="1">
                <a:solidFill>
                  <a:srgbClr val="FF0000"/>
                </a:solidFill>
                <a:latin typeface="Times New Roman"/>
                <a:ea typeface="ＭＳ Ｐゴシック" charset="0"/>
                <a:cs typeface="Times New Roman"/>
              </a:rPr>
              <a:t>iPDP</a:t>
            </a:r>
            <a:r>
              <a:rPr lang="en-US" sz="2000" dirty="0">
                <a:solidFill>
                  <a:srgbClr val="000000"/>
                </a:solidFill>
                <a:latin typeface="Times New Roman"/>
                <a:ea typeface="ＭＳ Ｐゴシック" charset="0"/>
                <a:cs typeface="Times New Roman"/>
              </a:rPr>
              <a:t>): [</a:t>
            </a:r>
            <a:r>
              <a:rPr lang="en-US" sz="2000" i="1" dirty="0">
                <a:solidFill>
                  <a:srgbClr val="000000"/>
                </a:solidFill>
                <a:latin typeface="Times New Roman"/>
                <a:ea typeface="ＭＳ Ｐゴシック" charset="0"/>
                <a:cs typeface="Times New Roman"/>
              </a:rPr>
              <a:t>λ</a:t>
            </a:r>
            <a:r>
              <a:rPr lang="en-US" sz="2000" i="1" baseline="-25000" dirty="0">
                <a:solidFill>
                  <a:srgbClr val="000000"/>
                </a:solidFill>
                <a:latin typeface="Times New Roman"/>
                <a:ea typeface="ＭＳ Ｐゴシック" charset="0"/>
                <a:cs typeface="Times New Roman"/>
              </a:rPr>
              <a:t>p</a:t>
            </a:r>
            <a:r>
              <a:rPr lang="en-US" sz="2000" i="1" baseline="30000" dirty="0">
                <a:solidFill>
                  <a:srgbClr val="000000"/>
                </a:solidFill>
                <a:latin typeface="Times New Roman"/>
                <a:ea typeface="ＭＳ Ｐゴシック" charset="0"/>
                <a:cs typeface="Times New Roman"/>
              </a:rPr>
              <a:t>1</a:t>
            </a:r>
            <a:r>
              <a:rPr lang="en-US" sz="2000" baseline="-25000" dirty="0">
                <a:solidFill>
                  <a:srgbClr val="000000"/>
                </a:solidFill>
                <a:latin typeface="Times New Roman"/>
                <a:ea typeface="ＭＳ Ｐゴシック" charset="0"/>
                <a:cs typeface="Times New Roman"/>
              </a:rPr>
              <a:t>,</a:t>
            </a:r>
            <a:r>
              <a:rPr lang="en-US" sz="2000" i="1" dirty="0">
                <a:solidFill>
                  <a:srgbClr val="000000"/>
                </a:solidFill>
                <a:latin typeface="Times New Roman"/>
                <a:ea typeface="ＭＳ Ｐゴシック" charset="0"/>
                <a:cs typeface="Times New Roman"/>
              </a:rPr>
              <a:t> λ</a:t>
            </a:r>
            <a:r>
              <a:rPr lang="en-US" sz="2000" i="1" baseline="-25000" dirty="0">
                <a:solidFill>
                  <a:srgbClr val="000000"/>
                </a:solidFill>
                <a:latin typeface="Times New Roman"/>
                <a:ea typeface="ＭＳ Ｐゴシック" charset="0"/>
                <a:cs typeface="Times New Roman"/>
              </a:rPr>
              <a:t>p</a:t>
            </a:r>
            <a:r>
              <a:rPr lang="en-US" sz="2000" i="1" baseline="30000" dirty="0">
                <a:solidFill>
                  <a:srgbClr val="000000"/>
                </a:solidFill>
                <a:latin typeface="Times New Roman"/>
                <a:ea typeface="ＭＳ Ｐゴシック" charset="0"/>
                <a:cs typeface="Times New Roman"/>
              </a:rPr>
              <a:t>2</a:t>
            </a:r>
            <a:r>
              <a:rPr lang="en-US" sz="2000" i="1" dirty="0">
                <a:solidFill>
                  <a:srgbClr val="000000"/>
                </a:solidFill>
                <a:latin typeface="Times New Roman"/>
                <a:ea typeface="ＭＳ Ｐゴシック" charset="0"/>
                <a:cs typeface="Times New Roman"/>
              </a:rPr>
              <a:t>, …, </a:t>
            </a:r>
            <a:r>
              <a:rPr lang="en-US" sz="2000" i="1" dirty="0" err="1">
                <a:solidFill>
                  <a:srgbClr val="000000"/>
                </a:solidFill>
                <a:latin typeface="Times New Roman"/>
                <a:ea typeface="ＭＳ Ｐゴシック" charset="0"/>
                <a:cs typeface="Times New Roman"/>
              </a:rPr>
              <a:t>λ</a:t>
            </a:r>
            <a:r>
              <a:rPr lang="en-US" sz="2000" i="1" baseline="-25000" dirty="0" err="1">
                <a:solidFill>
                  <a:srgbClr val="000000"/>
                </a:solidFill>
                <a:latin typeface="Times New Roman"/>
                <a:ea typeface="ＭＳ Ｐゴシック" charset="0"/>
                <a:cs typeface="Times New Roman"/>
              </a:rPr>
              <a:t>p</a:t>
            </a:r>
            <a:r>
              <a:rPr lang="en-US" sz="2000" i="1" baseline="30000" dirty="0" err="1">
                <a:solidFill>
                  <a:srgbClr val="000000"/>
                </a:solidFill>
                <a:latin typeface="Times New Roman"/>
                <a:ea typeface="ＭＳ Ｐゴシック" charset="0"/>
                <a:cs typeface="Times New Roman"/>
              </a:rPr>
              <a:t>T</a:t>
            </a:r>
            <a:r>
              <a:rPr lang="en-US" sz="2000" dirty="0">
                <a:solidFill>
                  <a:srgbClr val="000000"/>
                </a:solidFill>
                <a:latin typeface="Times New Roman"/>
                <a:ea typeface="ＭＳ Ｐゴシック" charset="0"/>
                <a:cs typeface="Times New Roman"/>
              </a:rPr>
              <a:t>]</a:t>
            </a:r>
            <a:r>
              <a:rPr lang="en-US" sz="2000" baseline="-25000" dirty="0">
                <a:solidFill>
                  <a:srgbClr val="000000"/>
                </a:solidFill>
                <a:latin typeface="Times New Roman"/>
                <a:ea typeface="ＭＳ Ｐゴシック" charset="0"/>
                <a:cs typeface="Times New Roman"/>
              </a:rPr>
              <a:t>,</a:t>
            </a:r>
            <a:r>
              <a:rPr lang="en-US" sz="2000" dirty="0">
                <a:solidFill>
                  <a:srgbClr val="000000"/>
                </a:solidFill>
                <a:latin typeface="Times New Roman"/>
                <a:ea typeface="ＭＳ Ｐゴシック" charset="0"/>
                <a:cs typeface="Times New Roman"/>
              </a:rPr>
              <a:t> </a:t>
            </a:r>
          </a:p>
          <a:p>
            <a:r>
              <a:rPr lang="en-US" sz="2000" dirty="0">
                <a:solidFill>
                  <a:srgbClr val="000000"/>
                </a:solidFill>
                <a:latin typeface="Times New Roman"/>
                <a:ea typeface="ＭＳ Ｐゴシック" charset="0"/>
                <a:cs typeface="Times New Roman"/>
              </a:rPr>
              <a:t>where </a:t>
            </a:r>
            <a:r>
              <a:rPr lang="en-US" sz="2000" i="1" dirty="0" err="1">
                <a:solidFill>
                  <a:srgbClr val="000000"/>
                </a:solidFill>
                <a:latin typeface="Times New Roman"/>
                <a:ea typeface="ＭＳ Ｐゴシック" charset="0"/>
                <a:cs typeface="Times New Roman"/>
              </a:rPr>
              <a:t>λ</a:t>
            </a:r>
            <a:r>
              <a:rPr lang="en-US" sz="2000" i="1" baseline="-25000" dirty="0" err="1">
                <a:solidFill>
                  <a:srgbClr val="000000"/>
                </a:solidFill>
                <a:latin typeface="Times New Roman"/>
                <a:ea typeface="ＭＳ Ｐゴシック" charset="0"/>
                <a:cs typeface="Times New Roman"/>
              </a:rPr>
              <a:t>p</a:t>
            </a:r>
            <a:r>
              <a:rPr lang="en-US" sz="2000" dirty="0">
                <a:solidFill>
                  <a:srgbClr val="000000"/>
                </a:solidFill>
                <a:latin typeface="Times New Roman"/>
                <a:ea typeface="ＭＳ Ｐゴシック" charset="0"/>
                <a:cs typeface="Times New Roman"/>
              </a:rPr>
              <a:t> is </a:t>
            </a:r>
            <a:r>
              <a:rPr lang="en-US" sz="2000" i="1" dirty="0" err="1">
                <a:solidFill>
                  <a:srgbClr val="000000"/>
                </a:solidFill>
                <a:latin typeface="Times New Roman"/>
                <a:ea typeface="ＭＳ Ｐゴシック" charset="0"/>
                <a:cs typeface="Times New Roman"/>
              </a:rPr>
              <a:t>p</a:t>
            </a:r>
            <a:r>
              <a:rPr lang="en-US" sz="2000" baseline="30000" dirty="0" err="1">
                <a:solidFill>
                  <a:srgbClr val="000000"/>
                </a:solidFill>
                <a:latin typeface="Times New Roman"/>
                <a:ea typeface="ＭＳ Ｐゴシック" charset="0"/>
                <a:cs typeface="Times New Roman"/>
              </a:rPr>
              <a:t>th</a:t>
            </a:r>
            <a:r>
              <a:rPr lang="en-US" sz="2000" dirty="0">
                <a:solidFill>
                  <a:srgbClr val="000000"/>
                </a:solidFill>
                <a:latin typeface="Times New Roman"/>
                <a:ea typeface="ＭＳ Ｐゴシック" charset="0"/>
                <a:cs typeface="Times New Roman"/>
              </a:rPr>
              <a:t> eigenvalue of </a:t>
            </a:r>
            <a:r>
              <a:rPr lang="en-US" sz="2000" i="1" dirty="0" err="1">
                <a:solidFill>
                  <a:srgbClr val="000000"/>
                </a:solidFill>
                <a:latin typeface="Times New Roman"/>
                <a:ea typeface="ＭＳ Ｐゴシック" charset="0"/>
                <a:cs typeface="Times New Roman"/>
              </a:rPr>
              <a:t>Ã</a:t>
            </a:r>
            <a:r>
              <a:rPr lang="en-US" sz="2000" dirty="0">
                <a:solidFill>
                  <a:srgbClr val="000000"/>
                </a:solidFill>
                <a:latin typeface="Times New Roman"/>
                <a:ea typeface="ＭＳ Ｐゴシック" charset="0"/>
                <a:cs typeface="Times New Roman"/>
              </a:rPr>
              <a:t>.</a:t>
            </a:r>
          </a:p>
        </p:txBody>
      </p:sp>
      <p:sp>
        <p:nvSpPr>
          <p:cNvPr id="26" name="TextBox 25"/>
          <p:cNvSpPr txBox="1"/>
          <p:nvPr/>
        </p:nvSpPr>
        <p:spPr>
          <a:xfrm>
            <a:off x="4953000" y="2999601"/>
            <a:ext cx="4038600" cy="1015663"/>
          </a:xfrm>
          <a:prstGeom prst="rect">
            <a:avLst/>
          </a:prstGeom>
          <a:noFill/>
          <a:ln>
            <a:solidFill>
              <a:schemeClr val="tx2"/>
            </a:solidFill>
          </a:ln>
        </p:spPr>
        <p:txBody>
          <a:bodyPr wrap="square" rtlCol="0">
            <a:spAutoFit/>
          </a:bodyPr>
          <a:lstStyle/>
          <a:p>
            <a:r>
              <a:rPr lang="en-US" sz="2000" i="1" dirty="0" err="1">
                <a:solidFill>
                  <a:srgbClr val="000000"/>
                </a:solidFill>
                <a:latin typeface="Times New Roman"/>
                <a:ea typeface="ＭＳ Ｐゴシック" charset="0"/>
                <a:cs typeface="Times New Roman"/>
              </a:rPr>
              <a:t>q</a:t>
            </a:r>
            <a:r>
              <a:rPr lang="en-US" sz="2000" baseline="30000" dirty="0" err="1">
                <a:solidFill>
                  <a:srgbClr val="000000"/>
                </a:solidFill>
                <a:latin typeface="Times New Roman"/>
                <a:ea typeface="ＭＳ Ｐゴシック" charset="0"/>
                <a:cs typeface="Times New Roman"/>
              </a:rPr>
              <a:t>th</a:t>
            </a:r>
            <a:r>
              <a:rPr lang="en-US" sz="2000" dirty="0">
                <a:solidFill>
                  <a:srgbClr val="000000"/>
                </a:solidFill>
                <a:latin typeface="Times New Roman"/>
                <a:ea typeface="ＭＳ Ｐゴシック" charset="0"/>
                <a:cs typeface="Times New Roman"/>
              </a:rPr>
              <a:t> external principal dynamic pattern (</a:t>
            </a:r>
            <a:r>
              <a:rPr lang="en-US" sz="2000" dirty="0" err="1">
                <a:solidFill>
                  <a:srgbClr val="004DA4">
                    <a:lumMod val="75000"/>
                  </a:srgbClr>
                </a:solidFill>
                <a:latin typeface="Times New Roman"/>
                <a:ea typeface="ＭＳ Ｐゴシック" charset="0"/>
                <a:cs typeface="Times New Roman"/>
              </a:rPr>
              <a:t>e</a:t>
            </a:r>
            <a:r>
              <a:rPr lang="en-US" sz="2000" dirty="0" err="1">
                <a:solidFill>
                  <a:srgbClr val="004DA4">
                    <a:lumMod val="75000"/>
                  </a:srgbClr>
                </a:solidFill>
                <a:latin typeface="Times New Roman"/>
                <a:ea typeface="ＭＳ Ｐゴシック" charset="0"/>
                <a:cs typeface="Times New Roman"/>
              </a:rPr>
              <a:t>PDP</a:t>
            </a:r>
            <a:r>
              <a:rPr lang="en-US" sz="2000" dirty="0">
                <a:solidFill>
                  <a:srgbClr val="000000"/>
                </a:solidFill>
                <a:latin typeface="Times New Roman"/>
                <a:ea typeface="ＭＳ Ｐゴシック" charset="0"/>
                <a:cs typeface="Times New Roman"/>
              </a:rPr>
              <a:t>): [</a:t>
            </a:r>
            <a:r>
              <a:rPr lang="en-US" sz="2000" i="1" dirty="0">
                <a:solidFill>
                  <a:srgbClr val="000000"/>
                </a:solidFill>
                <a:latin typeface="Times New Roman"/>
                <a:ea typeface="ＭＳ Ｐゴシック" charset="0"/>
                <a:cs typeface="Times New Roman"/>
              </a:rPr>
              <a:t>σ</a:t>
            </a:r>
            <a:r>
              <a:rPr lang="en-US" sz="2000" i="1" baseline="-25000" dirty="0">
                <a:solidFill>
                  <a:srgbClr val="000000"/>
                </a:solidFill>
                <a:latin typeface="Times New Roman"/>
                <a:ea typeface="ＭＳ Ｐゴシック" charset="0"/>
                <a:cs typeface="Times New Roman"/>
              </a:rPr>
              <a:t>q</a:t>
            </a:r>
            <a:r>
              <a:rPr lang="en-US" sz="2000" i="1" baseline="30000" dirty="0">
                <a:solidFill>
                  <a:srgbClr val="000000"/>
                </a:solidFill>
                <a:latin typeface="Times New Roman"/>
                <a:ea typeface="ＭＳ Ｐゴシック" charset="0"/>
                <a:cs typeface="Times New Roman"/>
              </a:rPr>
              <a:t>1</a:t>
            </a:r>
            <a:r>
              <a:rPr lang="en-US" sz="2000" baseline="-25000" dirty="0">
                <a:solidFill>
                  <a:srgbClr val="000000"/>
                </a:solidFill>
                <a:latin typeface="Times New Roman"/>
                <a:ea typeface="ＭＳ Ｐゴシック" charset="0"/>
                <a:cs typeface="Times New Roman"/>
              </a:rPr>
              <a:t>,</a:t>
            </a:r>
            <a:r>
              <a:rPr lang="en-US" sz="2000" i="1" dirty="0">
                <a:solidFill>
                  <a:srgbClr val="000000"/>
                </a:solidFill>
                <a:latin typeface="Times New Roman"/>
                <a:ea typeface="ＭＳ Ｐゴシック" charset="0"/>
                <a:cs typeface="Times New Roman"/>
              </a:rPr>
              <a:t> </a:t>
            </a:r>
            <a:r>
              <a:rPr lang="en-US" sz="2000" i="1" dirty="0">
                <a:solidFill>
                  <a:srgbClr val="000000"/>
                </a:solidFill>
                <a:latin typeface="Times New Roman"/>
                <a:ea typeface="ＭＳ Ｐゴシック" charset="0"/>
                <a:cs typeface="Times New Roman"/>
              </a:rPr>
              <a:t>σ</a:t>
            </a:r>
            <a:r>
              <a:rPr lang="en-US" sz="2000" i="1" baseline="-25000" dirty="0">
                <a:solidFill>
                  <a:srgbClr val="000000"/>
                </a:solidFill>
                <a:latin typeface="Times New Roman"/>
                <a:ea typeface="ＭＳ Ｐゴシック" charset="0"/>
                <a:cs typeface="Times New Roman"/>
              </a:rPr>
              <a:t>q</a:t>
            </a:r>
            <a:r>
              <a:rPr lang="en-US" sz="2000" i="1" baseline="30000" dirty="0">
                <a:solidFill>
                  <a:srgbClr val="000000"/>
                </a:solidFill>
                <a:latin typeface="Times New Roman"/>
                <a:ea typeface="ＭＳ Ｐゴシック" charset="0"/>
                <a:cs typeface="Times New Roman"/>
              </a:rPr>
              <a:t>2</a:t>
            </a:r>
            <a:r>
              <a:rPr lang="en-US" sz="2000" i="1" dirty="0">
                <a:solidFill>
                  <a:srgbClr val="000000"/>
                </a:solidFill>
                <a:latin typeface="Times New Roman"/>
                <a:ea typeface="ＭＳ Ｐゴシック" charset="0"/>
                <a:cs typeface="Times New Roman"/>
              </a:rPr>
              <a:t>, …, </a:t>
            </a:r>
            <a:r>
              <a:rPr lang="en-US" sz="2000" i="1" dirty="0" err="1">
                <a:solidFill>
                  <a:srgbClr val="000000"/>
                </a:solidFill>
                <a:latin typeface="Times New Roman"/>
                <a:ea typeface="ＭＳ Ｐゴシック" charset="0"/>
                <a:cs typeface="Times New Roman"/>
              </a:rPr>
              <a:t>σ</a:t>
            </a:r>
            <a:r>
              <a:rPr lang="en-US" sz="2000" i="1" baseline="-25000" dirty="0" err="1">
                <a:solidFill>
                  <a:srgbClr val="000000"/>
                </a:solidFill>
                <a:latin typeface="Times New Roman"/>
                <a:ea typeface="ＭＳ Ｐゴシック" charset="0"/>
                <a:cs typeface="Times New Roman"/>
              </a:rPr>
              <a:t>q</a:t>
            </a:r>
            <a:r>
              <a:rPr lang="en-US" sz="2000" i="1" baseline="30000" dirty="0" err="1">
                <a:solidFill>
                  <a:srgbClr val="000000"/>
                </a:solidFill>
                <a:latin typeface="Times New Roman"/>
                <a:ea typeface="ＭＳ Ｐゴシック" charset="0"/>
                <a:cs typeface="Times New Roman"/>
              </a:rPr>
              <a:t>T</a:t>
            </a:r>
            <a:r>
              <a:rPr lang="en-US" sz="2000" dirty="0">
                <a:solidFill>
                  <a:srgbClr val="000000"/>
                </a:solidFill>
                <a:latin typeface="Times New Roman"/>
                <a:ea typeface="ＭＳ Ｐゴシック" charset="0"/>
                <a:cs typeface="Times New Roman"/>
              </a:rPr>
              <a:t>]</a:t>
            </a:r>
            <a:r>
              <a:rPr lang="en-US" sz="2000" baseline="-25000" dirty="0">
                <a:solidFill>
                  <a:srgbClr val="000000"/>
                </a:solidFill>
                <a:latin typeface="Times New Roman"/>
                <a:ea typeface="ＭＳ Ｐゴシック" charset="0"/>
                <a:cs typeface="Times New Roman"/>
              </a:rPr>
              <a:t>,</a:t>
            </a:r>
            <a:r>
              <a:rPr lang="en-US" sz="2000" dirty="0">
                <a:solidFill>
                  <a:srgbClr val="000000"/>
                </a:solidFill>
                <a:latin typeface="Times New Roman"/>
                <a:ea typeface="ＭＳ Ｐゴシック" charset="0"/>
                <a:cs typeface="Times New Roman"/>
              </a:rPr>
              <a:t> </a:t>
            </a:r>
          </a:p>
          <a:p>
            <a:r>
              <a:rPr lang="en-US" sz="2000" dirty="0">
                <a:solidFill>
                  <a:srgbClr val="000000"/>
                </a:solidFill>
                <a:latin typeface="Times New Roman"/>
                <a:ea typeface="ＭＳ Ｐゴシック" charset="0"/>
                <a:cs typeface="Times New Roman"/>
              </a:rPr>
              <a:t>where </a:t>
            </a:r>
            <a:r>
              <a:rPr lang="en-US" sz="2000" i="1" dirty="0" err="1">
                <a:solidFill>
                  <a:srgbClr val="000000"/>
                </a:solidFill>
                <a:latin typeface="Times New Roman"/>
                <a:ea typeface="ＭＳ Ｐゴシック" charset="0"/>
                <a:cs typeface="Times New Roman"/>
              </a:rPr>
              <a:t>σ</a:t>
            </a:r>
            <a:r>
              <a:rPr lang="en-US" sz="2000" i="1" baseline="-25000" dirty="0" err="1">
                <a:solidFill>
                  <a:srgbClr val="000000"/>
                </a:solidFill>
                <a:latin typeface="Times New Roman"/>
                <a:ea typeface="ＭＳ Ｐゴシック" charset="0"/>
                <a:cs typeface="Times New Roman"/>
              </a:rPr>
              <a:t>q</a:t>
            </a:r>
            <a:r>
              <a:rPr lang="en-US" sz="2000" dirty="0">
                <a:solidFill>
                  <a:srgbClr val="000000"/>
                </a:solidFill>
                <a:latin typeface="Times New Roman"/>
                <a:ea typeface="ＭＳ Ｐゴシック" charset="0"/>
                <a:cs typeface="Times New Roman"/>
              </a:rPr>
              <a:t> is </a:t>
            </a:r>
            <a:r>
              <a:rPr lang="en-US" sz="2000" i="1" dirty="0" err="1">
                <a:solidFill>
                  <a:srgbClr val="000000"/>
                </a:solidFill>
                <a:latin typeface="Times New Roman"/>
                <a:ea typeface="ＭＳ Ｐゴシック" charset="0"/>
                <a:cs typeface="Times New Roman"/>
              </a:rPr>
              <a:t>q</a:t>
            </a:r>
            <a:r>
              <a:rPr lang="en-US" sz="2000" baseline="30000" dirty="0" err="1">
                <a:solidFill>
                  <a:srgbClr val="000000"/>
                </a:solidFill>
                <a:latin typeface="Times New Roman"/>
                <a:ea typeface="ＭＳ Ｐゴシック" charset="0"/>
                <a:cs typeface="Times New Roman"/>
              </a:rPr>
              <a:t>th</a:t>
            </a:r>
            <a:r>
              <a:rPr lang="en-US" sz="2000" dirty="0">
                <a:solidFill>
                  <a:srgbClr val="000000"/>
                </a:solidFill>
                <a:latin typeface="Times New Roman"/>
                <a:ea typeface="ＭＳ Ｐゴシック" charset="0"/>
                <a:cs typeface="Times New Roman"/>
              </a:rPr>
              <a:t> eigenvalue of    .</a:t>
            </a:r>
            <a:endParaRPr lang="en-US" sz="2000" dirty="0">
              <a:solidFill>
                <a:srgbClr val="000000"/>
              </a:solidFill>
              <a:latin typeface="Times New Roman"/>
              <a:ea typeface="ＭＳ Ｐゴシック" charset="0"/>
              <a:cs typeface="Times New Roman"/>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987510848"/>
              </p:ext>
            </p:extLst>
          </p:nvPr>
        </p:nvGraphicFramePr>
        <p:xfrm>
          <a:off x="7924800" y="3609201"/>
          <a:ext cx="292317" cy="377825"/>
        </p:xfrm>
        <a:graphic>
          <a:graphicData uri="http://schemas.openxmlformats.org/presentationml/2006/ole">
            <mc:AlternateContent xmlns:mc="http://schemas.openxmlformats.org/markup-compatibility/2006">
              <mc:Choice xmlns:v="urn:schemas-microsoft-com:vml" Requires="v">
                <p:oleObj spid="_x0000_s9217" name="Equation" r:id="rId4" imgW="152400" imgH="190500" progId="Equation.3">
                  <p:embed/>
                </p:oleObj>
              </mc:Choice>
              <mc:Fallback>
                <p:oleObj name="Equation" r:id="rId4" imgW="152400" imgH="190500" progId="Equation.3">
                  <p:embed/>
                  <p:pic>
                    <p:nvPicPr>
                      <p:cNvPr id="0" name=""/>
                      <p:cNvPicPr>
                        <a:picLocks noChangeAspect="1" noChangeArrowheads="1"/>
                      </p:cNvPicPr>
                      <p:nvPr/>
                    </p:nvPicPr>
                    <p:blipFill>
                      <a:blip r:embed="rId5"/>
                      <a:srcRect/>
                      <a:stretch>
                        <a:fillRect/>
                      </a:stretch>
                    </p:blipFill>
                    <p:spPr bwMode="auto">
                      <a:xfrm>
                        <a:off x="7924800" y="3609201"/>
                        <a:ext cx="292317" cy="377825"/>
                      </a:xfrm>
                      <a:prstGeom prst="rect">
                        <a:avLst/>
                      </a:prstGeom>
                      <a:noFill/>
                      <a:extLst/>
                    </p:spPr>
                  </p:pic>
                </p:oleObj>
              </mc:Fallback>
            </mc:AlternateContent>
          </a:graphicData>
        </a:graphic>
      </p:graphicFrame>
      <p:pic>
        <p:nvPicPr>
          <p:cNvPr id="28" name="Picture 3"/>
          <p:cNvPicPr>
            <a:picLocks noChangeAspect="1" noChangeArrowheads="1"/>
          </p:cNvPicPr>
          <p:nvPr/>
        </p:nvPicPr>
        <p:blipFill rotWithShape="1">
          <a:blip r:embed="rId6"/>
          <a:srcRect l="1879" t="40691" b="36666"/>
          <a:stretch/>
        </p:blipFill>
        <p:spPr bwMode="auto">
          <a:xfrm>
            <a:off x="304800" y="4805934"/>
            <a:ext cx="3901796" cy="922963"/>
          </a:xfrm>
          <a:prstGeom prst="rect">
            <a:avLst/>
          </a:prstGeom>
          <a:noFill/>
          <a:ln w="9525">
            <a:noFill/>
            <a:miter lim="800000"/>
            <a:headEnd/>
            <a:tailEnd/>
          </a:ln>
        </p:spPr>
      </p:pic>
      <p:sp>
        <p:nvSpPr>
          <p:cNvPr id="30" name="TextBox 29"/>
          <p:cNvSpPr txBox="1"/>
          <p:nvPr/>
        </p:nvSpPr>
        <p:spPr>
          <a:xfrm>
            <a:off x="1600200" y="4038600"/>
            <a:ext cx="5715000" cy="646331"/>
          </a:xfrm>
          <a:prstGeom prst="rect">
            <a:avLst/>
          </a:prstGeom>
          <a:noFill/>
        </p:spPr>
        <p:txBody>
          <a:bodyPr wrap="square" rtlCol="0">
            <a:spAutoFit/>
          </a:bodyPr>
          <a:lstStyle/>
          <a:p>
            <a:pPr algn="ctr"/>
            <a:r>
              <a:rPr lang="en-US" dirty="0">
                <a:solidFill>
                  <a:srgbClr val="000000"/>
                </a:solidFill>
                <a:latin typeface="Georgia"/>
                <a:ea typeface="ＭＳ Ｐゴシック" charset="0"/>
                <a:cs typeface="ＭＳ Ｐゴシック" charset="0"/>
              </a:rPr>
              <a:t>C</a:t>
            </a:r>
            <a:r>
              <a:rPr lang="en-US" dirty="0">
                <a:solidFill>
                  <a:srgbClr val="000000"/>
                </a:solidFill>
                <a:latin typeface="Georgia"/>
                <a:ea typeface="ＭＳ Ｐゴシック" charset="0"/>
                <a:cs typeface="ＭＳ Ｐゴシック" charset="0"/>
              </a:rPr>
              <a:t>anonical </a:t>
            </a:r>
            <a:r>
              <a:rPr lang="en-US" dirty="0">
                <a:solidFill>
                  <a:srgbClr val="000000"/>
                </a:solidFill>
                <a:latin typeface="Georgia"/>
                <a:ea typeface="ＭＳ Ｐゴシック" charset="0"/>
                <a:cs typeface="ＭＳ Ｐゴシック" charset="0"/>
              </a:rPr>
              <a:t>temporal expression </a:t>
            </a:r>
            <a:r>
              <a:rPr lang="en-US" dirty="0">
                <a:solidFill>
                  <a:srgbClr val="000000"/>
                </a:solidFill>
                <a:latin typeface="Georgia"/>
                <a:ea typeface="ＭＳ Ｐゴシック" charset="0"/>
                <a:cs typeface="ＭＳ Ｐゴシック" charset="0"/>
              </a:rPr>
              <a:t>trajectories</a:t>
            </a:r>
          </a:p>
          <a:p>
            <a:pPr algn="ctr"/>
            <a:r>
              <a:rPr lang="en-US" dirty="0">
                <a:solidFill>
                  <a:srgbClr val="000000"/>
                </a:solidFill>
                <a:latin typeface="Georgia"/>
                <a:ea typeface="ＭＳ Ｐゴシック" charset="0"/>
                <a:cs typeface="ＭＳ Ｐゴシック" charset="0"/>
              </a:rPr>
              <a:t> (</a:t>
            </a:r>
            <a:r>
              <a:rPr lang="en-US" dirty="0">
                <a:solidFill>
                  <a:srgbClr val="000000"/>
                </a:solidFill>
                <a:latin typeface="Georgia"/>
                <a:ea typeface="ＭＳ Ｐゴシック" charset="0"/>
                <a:cs typeface="ＭＳ Ｐゴシック" charset="0"/>
              </a:rPr>
              <a:t>e.g., degradation, growth, damped oscillation, etc</a:t>
            </a:r>
            <a:r>
              <a:rPr lang="en-US" dirty="0">
                <a:solidFill>
                  <a:srgbClr val="000000"/>
                </a:solidFill>
                <a:latin typeface="Georgia"/>
                <a:ea typeface="ＭＳ Ｐゴシック" charset="0"/>
                <a:cs typeface="ＭＳ Ｐゴシック" charset="0"/>
              </a:rPr>
              <a:t>.) </a:t>
            </a:r>
            <a:endParaRPr lang="en-US" dirty="0">
              <a:solidFill>
                <a:srgbClr val="000000"/>
              </a:solidFill>
              <a:latin typeface="Georgia"/>
              <a:ea typeface="ＭＳ Ｐゴシック" charset="0"/>
              <a:cs typeface="ＭＳ Ｐゴシック" charset="0"/>
            </a:endParaRPr>
          </a:p>
        </p:txBody>
      </p:sp>
      <p:cxnSp>
        <p:nvCxnSpPr>
          <p:cNvPr id="9" name="Straight Arrow Connector 8"/>
          <p:cNvCxnSpPr>
            <a:endCxn id="19" idx="0"/>
          </p:cNvCxnSpPr>
          <p:nvPr/>
        </p:nvCxnSpPr>
        <p:spPr>
          <a:xfrm flipH="1">
            <a:off x="2247900" y="1949845"/>
            <a:ext cx="1400757" cy="104975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7139" y="2390001"/>
            <a:ext cx="1842214" cy="646331"/>
          </a:xfrm>
          <a:prstGeom prst="rect">
            <a:avLst/>
          </a:prstGeom>
          <a:noFill/>
        </p:spPr>
        <p:txBody>
          <a:bodyPr wrap="square" rtlCol="0">
            <a:spAutoFit/>
          </a:bodyPr>
          <a:lstStyle/>
          <a:p>
            <a:pPr algn="r"/>
            <a:r>
              <a:rPr lang="en-US" dirty="0">
                <a:solidFill>
                  <a:srgbClr val="FF0000"/>
                </a:solidFill>
                <a:latin typeface="Georgia"/>
                <a:ea typeface="ＭＳ Ｐゴシック" charset="0"/>
                <a:cs typeface="ＭＳ Ｐゴシック" charset="0"/>
              </a:rPr>
              <a:t>I</a:t>
            </a:r>
            <a:r>
              <a:rPr lang="en-US" dirty="0">
                <a:solidFill>
                  <a:srgbClr val="FF0000"/>
                </a:solidFill>
                <a:latin typeface="Georgia"/>
                <a:ea typeface="ＭＳ Ｐゴシック" charset="0"/>
                <a:cs typeface="ＭＳ Ｐゴシック" charset="0"/>
              </a:rPr>
              <a:t>nternal driven dynamics</a:t>
            </a:r>
            <a:endParaRPr lang="en-US" dirty="0">
              <a:solidFill>
                <a:srgbClr val="FF0000"/>
              </a:solidFill>
              <a:latin typeface="Georgia"/>
              <a:ea typeface="ＭＳ Ｐゴシック" charset="0"/>
              <a:cs typeface="ＭＳ Ｐゴシック" charset="0"/>
            </a:endParaRPr>
          </a:p>
        </p:txBody>
      </p:sp>
      <p:cxnSp>
        <p:nvCxnSpPr>
          <p:cNvPr id="33" name="Straight Arrow Connector 32"/>
          <p:cNvCxnSpPr>
            <a:endCxn id="26" idx="0"/>
          </p:cNvCxnSpPr>
          <p:nvPr/>
        </p:nvCxnSpPr>
        <p:spPr>
          <a:xfrm>
            <a:off x="6134752" y="1914068"/>
            <a:ext cx="837548" cy="1085533"/>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872533" y="2348003"/>
            <a:ext cx="1945057" cy="646331"/>
          </a:xfrm>
          <a:prstGeom prst="rect">
            <a:avLst/>
          </a:prstGeom>
          <a:noFill/>
        </p:spPr>
        <p:txBody>
          <a:bodyPr wrap="square" rtlCol="0">
            <a:spAutoFit/>
          </a:bodyPr>
          <a:lstStyle/>
          <a:p>
            <a:r>
              <a:rPr lang="en-US" dirty="0">
                <a:solidFill>
                  <a:srgbClr val="1F497D"/>
                </a:solidFill>
                <a:latin typeface="Georgia"/>
                <a:ea typeface="ＭＳ Ｐゴシック" charset="0"/>
                <a:cs typeface="ＭＳ Ｐゴシック" charset="0"/>
              </a:rPr>
              <a:t>Externally driven dynamics</a:t>
            </a:r>
            <a:endParaRPr lang="en-US" dirty="0">
              <a:solidFill>
                <a:srgbClr val="1F497D"/>
              </a:solidFill>
              <a:latin typeface="Georgia"/>
              <a:ea typeface="ＭＳ Ｐゴシック" charset="0"/>
              <a:cs typeface="ＭＳ Ｐゴシック" charset="0"/>
            </a:endParaRPr>
          </a:p>
        </p:txBody>
      </p:sp>
      <p:sp>
        <p:nvSpPr>
          <p:cNvPr id="18" name="TextBox 17"/>
          <p:cNvSpPr txBox="1"/>
          <p:nvPr/>
        </p:nvSpPr>
        <p:spPr>
          <a:xfrm>
            <a:off x="1827129" y="4603828"/>
            <a:ext cx="184666" cy="369332"/>
          </a:xfrm>
          <a:prstGeom prst="rect">
            <a:avLst/>
          </a:prstGeom>
          <a:noFill/>
        </p:spPr>
        <p:txBody>
          <a:bodyPr wrap="none" rtlCol="0">
            <a:spAutoFit/>
          </a:bodyPr>
          <a:lstStyle/>
          <a:p>
            <a:endParaRPr lang="en-US" dirty="0">
              <a:solidFill>
                <a:srgbClr val="000000"/>
              </a:solidFill>
              <a:latin typeface="Georgia"/>
              <a:ea typeface="ＭＳ Ｐゴシック" charset="0"/>
              <a:cs typeface="ＭＳ Ｐゴシック" charset="0"/>
            </a:endParaRPr>
          </a:p>
        </p:txBody>
      </p:sp>
      <p:sp>
        <p:nvSpPr>
          <p:cNvPr id="16" name="Right Arrow 15"/>
          <p:cNvSpPr/>
          <p:nvPr/>
        </p:nvSpPr>
        <p:spPr>
          <a:xfrm rot="5400000">
            <a:off x="747110" y="4129690"/>
            <a:ext cx="563180" cy="5334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eorgia"/>
            </a:endParaRPr>
          </a:p>
        </p:txBody>
      </p:sp>
      <p:sp>
        <p:nvSpPr>
          <p:cNvPr id="17" name="Right Arrow 16"/>
          <p:cNvSpPr/>
          <p:nvPr/>
        </p:nvSpPr>
        <p:spPr>
          <a:xfrm rot="5400000">
            <a:off x="7605110" y="4129690"/>
            <a:ext cx="563180" cy="5334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Georgia"/>
            </a:endParaRPr>
          </a:p>
        </p:txBody>
      </p:sp>
      <p:pic>
        <p:nvPicPr>
          <p:cNvPr id="20" name="Picture 5"/>
          <p:cNvPicPr>
            <a:picLocks noChangeAspect="1" noChangeArrowheads="1"/>
          </p:cNvPicPr>
          <p:nvPr/>
        </p:nvPicPr>
        <p:blipFill rotWithShape="1">
          <a:blip r:embed="rId7"/>
          <a:srcRect t="42483" r="21888" b="39333"/>
          <a:stretch/>
        </p:blipFill>
        <p:spPr bwMode="auto">
          <a:xfrm>
            <a:off x="4800600" y="4729734"/>
            <a:ext cx="4218995" cy="1006798"/>
          </a:xfrm>
          <a:prstGeom prst="rect">
            <a:avLst/>
          </a:prstGeom>
          <a:noFill/>
          <a:ln w="9525">
            <a:noFill/>
            <a:miter lim="800000"/>
            <a:headEnd/>
            <a:tailEnd/>
          </a:ln>
        </p:spPr>
      </p:pic>
      <p:sp>
        <p:nvSpPr>
          <p:cNvPr id="23" name="TextBox 22"/>
          <p:cNvSpPr txBox="1"/>
          <p:nvPr/>
        </p:nvSpPr>
        <p:spPr>
          <a:xfrm>
            <a:off x="1676400" y="5692533"/>
            <a:ext cx="492818" cy="276999"/>
          </a:xfrm>
          <a:prstGeom prst="rect">
            <a:avLst/>
          </a:prstGeom>
          <a:solidFill>
            <a:srgbClr val="FFFFFF"/>
          </a:solidFill>
        </p:spPr>
        <p:txBody>
          <a:bodyPr wrap="none" rtlCol="0">
            <a:spAutoFit/>
          </a:bodyPr>
          <a:lstStyle/>
          <a:p>
            <a:r>
              <a:rPr lang="en-US" dirty="0">
                <a:solidFill>
                  <a:srgbClr val="000000"/>
                </a:solidFill>
                <a:latin typeface="Georgia"/>
                <a:ea typeface="ＭＳ Ｐゴシック" charset="0"/>
                <a:cs typeface="ＭＳ Ｐゴシック" charset="0"/>
              </a:rPr>
              <a:t>time</a:t>
            </a:r>
            <a:endParaRPr lang="en-US" dirty="0">
              <a:solidFill>
                <a:srgbClr val="000000"/>
              </a:solidFill>
              <a:latin typeface="Georgia"/>
              <a:ea typeface="ＭＳ Ｐゴシック" charset="0"/>
              <a:cs typeface="ＭＳ Ｐゴシック" charset="0"/>
            </a:endParaRPr>
          </a:p>
        </p:txBody>
      </p:sp>
      <p:sp>
        <p:nvSpPr>
          <p:cNvPr id="24" name="TextBox 23"/>
          <p:cNvSpPr txBox="1"/>
          <p:nvPr/>
        </p:nvSpPr>
        <p:spPr>
          <a:xfrm>
            <a:off x="6705600" y="5692533"/>
            <a:ext cx="492818" cy="276999"/>
          </a:xfrm>
          <a:prstGeom prst="rect">
            <a:avLst/>
          </a:prstGeom>
          <a:solidFill>
            <a:srgbClr val="FFFFFF"/>
          </a:solidFill>
        </p:spPr>
        <p:txBody>
          <a:bodyPr wrap="none" rtlCol="0">
            <a:spAutoFit/>
          </a:bodyPr>
          <a:lstStyle/>
          <a:p>
            <a:r>
              <a:rPr lang="en-US" dirty="0">
                <a:solidFill>
                  <a:srgbClr val="000000"/>
                </a:solidFill>
                <a:latin typeface="Georgia"/>
                <a:ea typeface="ＭＳ Ｐゴシック" charset="0"/>
                <a:cs typeface="ＭＳ Ｐゴシック" charset="0"/>
              </a:rPr>
              <a:t>time</a:t>
            </a:r>
            <a:endParaRPr lang="en-US" dirty="0">
              <a:solidFill>
                <a:srgbClr val="000000"/>
              </a:solidFill>
              <a:latin typeface="Georgia"/>
              <a:ea typeface="ＭＳ Ｐゴシック" charset="0"/>
              <a:cs typeface="ＭＳ Ｐゴシック" charset="0"/>
            </a:endParaRPr>
          </a:p>
        </p:txBody>
      </p:sp>
      <p:sp>
        <p:nvSpPr>
          <p:cNvPr id="31" name="TextBox 30"/>
          <p:cNvSpPr txBox="1"/>
          <p:nvPr/>
        </p:nvSpPr>
        <p:spPr>
          <a:xfrm rot="16200000">
            <a:off x="-578592" y="5215733"/>
            <a:ext cx="1484989" cy="307777"/>
          </a:xfrm>
          <a:prstGeom prst="rect">
            <a:avLst/>
          </a:prstGeom>
          <a:solidFill>
            <a:srgbClr val="FFFFFF"/>
          </a:solidFill>
        </p:spPr>
        <p:txBody>
          <a:bodyPr wrap="none" rtlCol="0">
            <a:spAutoFit/>
          </a:bodyPr>
          <a:lstStyle/>
          <a:p>
            <a:r>
              <a:rPr lang="en-US" sz="1400" dirty="0" err="1">
                <a:solidFill>
                  <a:srgbClr val="000000"/>
                </a:solidFill>
                <a:latin typeface="Georgia"/>
                <a:ea typeface="ＭＳ Ｐゴシック" charset="0"/>
                <a:cs typeface="ＭＳ Ｐゴシック" charset="0"/>
              </a:rPr>
              <a:t>iPDP</a:t>
            </a:r>
            <a:r>
              <a:rPr lang="en-US" sz="1400" dirty="0">
                <a:solidFill>
                  <a:srgbClr val="000000"/>
                </a:solidFill>
                <a:latin typeface="Georgia"/>
                <a:ea typeface="ＭＳ Ｐゴシック" charset="0"/>
                <a:cs typeface="ＭＳ Ｐゴシック" charset="0"/>
              </a:rPr>
              <a:t> expression</a:t>
            </a:r>
            <a:endParaRPr lang="en-US" sz="1400" dirty="0">
              <a:solidFill>
                <a:srgbClr val="000000"/>
              </a:solidFill>
              <a:latin typeface="Georgia"/>
              <a:ea typeface="ＭＳ Ｐゴシック" charset="0"/>
              <a:cs typeface="ＭＳ Ｐゴシック" charset="0"/>
            </a:endParaRPr>
          </a:p>
        </p:txBody>
      </p:sp>
      <p:sp>
        <p:nvSpPr>
          <p:cNvPr id="32" name="TextBox 31"/>
          <p:cNvSpPr txBox="1"/>
          <p:nvPr/>
        </p:nvSpPr>
        <p:spPr>
          <a:xfrm rot="16200000">
            <a:off x="4054911" y="5201644"/>
            <a:ext cx="1519178" cy="307777"/>
          </a:xfrm>
          <a:prstGeom prst="rect">
            <a:avLst/>
          </a:prstGeom>
          <a:solidFill>
            <a:srgbClr val="FFFFFF"/>
          </a:solidFill>
        </p:spPr>
        <p:txBody>
          <a:bodyPr wrap="none" rtlCol="0">
            <a:spAutoFit/>
          </a:bodyPr>
          <a:lstStyle/>
          <a:p>
            <a:r>
              <a:rPr lang="en-US" sz="1400" dirty="0" err="1">
                <a:solidFill>
                  <a:srgbClr val="000000"/>
                </a:solidFill>
                <a:latin typeface="Georgia"/>
                <a:ea typeface="ＭＳ Ｐゴシック" charset="0"/>
                <a:cs typeface="ＭＳ Ｐゴシック" charset="0"/>
              </a:rPr>
              <a:t>e</a:t>
            </a:r>
            <a:r>
              <a:rPr lang="en-US" sz="1400" dirty="0" err="1">
                <a:solidFill>
                  <a:srgbClr val="000000"/>
                </a:solidFill>
                <a:latin typeface="Georgia"/>
                <a:ea typeface="ＭＳ Ｐゴシック" charset="0"/>
                <a:cs typeface="ＭＳ Ｐゴシック" charset="0"/>
              </a:rPr>
              <a:t>PDP</a:t>
            </a:r>
            <a:r>
              <a:rPr lang="en-US" sz="1400" dirty="0">
                <a:solidFill>
                  <a:srgbClr val="000000"/>
                </a:solidFill>
                <a:latin typeface="Georgia"/>
                <a:ea typeface="ＭＳ Ｐゴシック" charset="0"/>
                <a:cs typeface="ＭＳ Ｐゴシック" charset="0"/>
              </a:rPr>
              <a:t> expression</a:t>
            </a:r>
            <a:endParaRPr lang="en-US" sz="1400" dirty="0">
              <a:solidFill>
                <a:srgbClr val="000000"/>
              </a:solidFill>
              <a:latin typeface="Georgia"/>
              <a:ea typeface="ＭＳ Ｐゴシック" charset="0"/>
              <a:cs typeface="ＭＳ Ｐゴシック" charset="0"/>
            </a:endParaRPr>
          </a:p>
        </p:txBody>
      </p:sp>
      <p:sp>
        <p:nvSpPr>
          <p:cNvPr id="35" name="TextBox 4"/>
          <p:cNvSpPr txBox="1">
            <a:spLocks noChangeArrowheads="1"/>
          </p:cNvSpPr>
          <p:nvPr/>
        </p:nvSpPr>
        <p:spPr bwMode="auto">
          <a:xfrm>
            <a:off x="0" y="6552218"/>
            <a:ext cx="5830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Arial" charset="0"/>
                <a:ea typeface="ＭＳ Ｐゴシック" charset="0"/>
                <a:cs typeface="ＭＳ Ｐゴシック" charset="0"/>
              </a:defRPr>
            </a:lvl1pPr>
            <a:lvl2pPr marL="742950" indent="-285750" defTabSz="457200" eaLnBrk="0" hangingPunct="0">
              <a:defRPr sz="1200" b="1">
                <a:solidFill>
                  <a:schemeClr val="tx1"/>
                </a:solidFill>
                <a:latin typeface="Arial" charset="0"/>
                <a:ea typeface="ＭＳ Ｐゴシック" charset="0"/>
              </a:defRPr>
            </a:lvl2pPr>
            <a:lvl3pPr marL="1143000" indent="-228600" defTabSz="457200" eaLnBrk="0" hangingPunct="0">
              <a:defRPr sz="1200" b="1">
                <a:solidFill>
                  <a:schemeClr val="tx1"/>
                </a:solidFill>
                <a:latin typeface="Arial" charset="0"/>
                <a:ea typeface="ＭＳ Ｐゴシック" charset="0"/>
              </a:defRPr>
            </a:lvl3pPr>
            <a:lvl4pPr marL="1600200" indent="-228600" defTabSz="457200" eaLnBrk="0" hangingPunct="0">
              <a:defRPr sz="1200" b="1">
                <a:solidFill>
                  <a:schemeClr val="tx1"/>
                </a:solidFill>
                <a:latin typeface="Arial" charset="0"/>
                <a:ea typeface="ＭＳ Ｐゴシック" charset="0"/>
              </a:defRPr>
            </a:lvl4pPr>
            <a:lvl5pPr marL="2057400" indent="-228600" defTabSz="4572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b="0" dirty="0" smtClean="0">
                <a:solidFill>
                  <a:prstClr val="black">
                    <a:lumMod val="50000"/>
                    <a:lumOff val="50000"/>
                  </a:prstClr>
                </a:solidFill>
                <a:latin typeface="Calibri" charset="0"/>
              </a:rPr>
              <a:t>[Wang et al. </a:t>
            </a:r>
            <a:r>
              <a:rPr lang="en-US" sz="1100" b="0" i="1" dirty="0" smtClean="0">
                <a:solidFill>
                  <a:prstClr val="black">
                    <a:lumMod val="50000"/>
                    <a:lumOff val="50000"/>
                  </a:prstClr>
                </a:solidFill>
                <a:latin typeface="Calibri" charset="0"/>
              </a:rPr>
              <a:t>PLOS CB</a:t>
            </a:r>
            <a:r>
              <a:rPr lang="en-US" sz="1100" b="0" dirty="0" smtClean="0">
                <a:solidFill>
                  <a:prstClr val="black">
                    <a:lumMod val="50000"/>
                    <a:lumOff val="50000"/>
                  </a:prstClr>
                </a:solidFill>
                <a:latin typeface="Calibri" charset="0"/>
              </a:rPr>
              <a:t> (in revision, ‘15)]</a:t>
            </a:r>
            <a:endParaRPr lang="en-US" sz="1100" b="0" dirty="0">
              <a:solidFill>
                <a:prstClr val="black">
                  <a:lumMod val="50000"/>
                  <a:lumOff val="50000"/>
                </a:prstClr>
              </a:solidFill>
              <a:latin typeface="Calibri" charset="0"/>
            </a:endParaRPr>
          </a:p>
        </p:txBody>
      </p:sp>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22923" t="82160" r="17586" b="1"/>
          <a:stretch/>
        </p:blipFill>
        <p:spPr>
          <a:xfrm>
            <a:off x="2518305" y="1239954"/>
            <a:ext cx="4385542" cy="1270000"/>
          </a:xfrm>
          <a:prstGeom prst="rect">
            <a:avLst/>
          </a:prstGeom>
        </p:spPr>
      </p:pic>
    </p:spTree>
    <p:extLst>
      <p:ext uri="{BB962C8B-B14F-4D97-AF65-F5344CB8AC3E}">
        <p14:creationId xmlns:p14="http://schemas.microsoft.com/office/powerpoint/2010/main" val="21147867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rot="16200000">
            <a:off x="7210454" y="153919"/>
            <a:ext cx="1160882" cy="2483376"/>
            <a:chOff x="7755700" y="590365"/>
            <a:chExt cx="1160882" cy="2483376"/>
          </a:xfrm>
        </p:grpSpPr>
        <p:cxnSp>
          <p:nvCxnSpPr>
            <p:cNvPr id="5" name="Curved Connector 4"/>
            <p:cNvCxnSpPr>
              <a:stCxn id="69" idx="1"/>
              <a:endCxn id="75" idx="3"/>
            </p:cNvCxnSpPr>
            <p:nvPr/>
          </p:nvCxnSpPr>
          <p:spPr bwMode="auto">
            <a:xfrm rot="16200000" flipV="1">
              <a:off x="7535209" y="2114673"/>
              <a:ext cx="1217532" cy="76260"/>
            </a:xfrm>
            <a:prstGeom prst="curvedConnector3">
              <a:avLst>
                <a:gd name="adj1" fmla="val 50000"/>
              </a:avLst>
            </a:prstGeom>
            <a:solidFill>
              <a:schemeClr val="accent1"/>
            </a:solidFill>
            <a:ln w="38100" cap="flat" cmpd="sng" algn="ctr">
              <a:solidFill>
                <a:schemeClr val="accent1">
                  <a:lumMod val="50000"/>
                </a:schemeClr>
              </a:solidFill>
              <a:prstDash val="solid"/>
              <a:round/>
              <a:headEnd type="none" w="med" len="med"/>
              <a:tailEnd type="triangle"/>
            </a:ln>
            <a:effectLst/>
          </p:spPr>
        </p:cxnSp>
        <p:cxnSp>
          <p:nvCxnSpPr>
            <p:cNvPr id="6" name="Curved Connector 5"/>
            <p:cNvCxnSpPr>
              <a:stCxn id="68" idx="1"/>
              <a:endCxn id="75" idx="5"/>
            </p:cNvCxnSpPr>
            <p:nvPr/>
          </p:nvCxnSpPr>
          <p:spPr bwMode="auto">
            <a:xfrm rot="16200000" flipV="1">
              <a:off x="8059811" y="1755595"/>
              <a:ext cx="951280" cy="528163"/>
            </a:xfrm>
            <a:prstGeom prst="curvedConnector3">
              <a:avLst>
                <a:gd name="adj1" fmla="val 50000"/>
              </a:avLst>
            </a:prstGeom>
            <a:solidFill>
              <a:schemeClr val="accent1"/>
            </a:solidFill>
            <a:ln w="38100" cap="flat" cmpd="sng" algn="ctr">
              <a:solidFill>
                <a:schemeClr val="accent1">
                  <a:lumMod val="50000"/>
                </a:schemeClr>
              </a:solidFill>
              <a:prstDash val="solid"/>
              <a:round/>
              <a:headEnd type="none" w="med" len="med"/>
              <a:tailEnd type="triangle"/>
            </a:ln>
            <a:effectLst/>
          </p:spPr>
        </p:cxnSp>
        <p:cxnSp>
          <p:nvCxnSpPr>
            <p:cNvPr id="7" name="Curved Connector 6"/>
            <p:cNvCxnSpPr>
              <a:stCxn id="71" idx="1"/>
              <a:endCxn id="75" idx="5"/>
            </p:cNvCxnSpPr>
            <p:nvPr/>
          </p:nvCxnSpPr>
          <p:spPr bwMode="auto">
            <a:xfrm rot="16200000" flipV="1">
              <a:off x="7785518" y="2029888"/>
              <a:ext cx="1295618" cy="323916"/>
            </a:xfrm>
            <a:prstGeom prst="curvedConnector3">
              <a:avLst>
                <a:gd name="adj1" fmla="val 50000"/>
              </a:avLst>
            </a:prstGeom>
            <a:solidFill>
              <a:schemeClr val="accent1"/>
            </a:solidFill>
            <a:ln w="38100" cap="flat" cmpd="sng" algn="ctr">
              <a:solidFill>
                <a:schemeClr val="accent1">
                  <a:lumMod val="50000"/>
                </a:schemeClr>
              </a:solidFill>
              <a:prstDash val="solid"/>
              <a:round/>
              <a:headEnd type="none" w="med" len="med"/>
              <a:tailEnd type="triangle"/>
            </a:ln>
            <a:effectLst/>
          </p:spPr>
        </p:cxnSp>
        <p:cxnSp>
          <p:nvCxnSpPr>
            <p:cNvPr id="8" name="Curved Connector 7"/>
            <p:cNvCxnSpPr>
              <a:stCxn id="70" idx="1"/>
              <a:endCxn id="75" idx="3"/>
            </p:cNvCxnSpPr>
            <p:nvPr/>
          </p:nvCxnSpPr>
          <p:spPr bwMode="auto">
            <a:xfrm rot="5400000" flipH="1" flipV="1">
              <a:off x="7539244" y="1877537"/>
              <a:ext cx="900101" cy="233102"/>
            </a:xfrm>
            <a:prstGeom prst="curvedConnector3">
              <a:avLst>
                <a:gd name="adj1" fmla="val 50000"/>
              </a:avLst>
            </a:prstGeom>
            <a:solidFill>
              <a:schemeClr val="accent1"/>
            </a:solidFill>
            <a:ln w="38100" cap="flat" cmpd="sng" algn="ctr">
              <a:solidFill>
                <a:schemeClr val="accent1">
                  <a:lumMod val="50000"/>
                </a:schemeClr>
              </a:solidFill>
              <a:prstDash val="solid"/>
              <a:round/>
              <a:headEnd type="none" w="med" len="med"/>
              <a:tailEnd type="triangle"/>
            </a:ln>
            <a:effectLst/>
          </p:spPr>
        </p:cxnSp>
        <p:cxnSp>
          <p:nvCxnSpPr>
            <p:cNvPr id="9" name="Curved Connector 8"/>
            <p:cNvCxnSpPr>
              <a:stCxn id="72" idx="1"/>
              <a:endCxn id="75" idx="4"/>
            </p:cNvCxnSpPr>
            <p:nvPr/>
          </p:nvCxnSpPr>
          <p:spPr bwMode="auto">
            <a:xfrm rot="16200000" flipV="1">
              <a:off x="7803593" y="1963336"/>
              <a:ext cx="917014" cy="146979"/>
            </a:xfrm>
            <a:prstGeom prst="curvedConnector3">
              <a:avLst>
                <a:gd name="adj1" fmla="val 50000"/>
              </a:avLst>
            </a:prstGeom>
            <a:solidFill>
              <a:schemeClr val="accent1"/>
            </a:solidFill>
            <a:ln w="38100" cap="flat" cmpd="sng" algn="ctr">
              <a:solidFill>
                <a:schemeClr val="accent1">
                  <a:lumMod val="50000"/>
                </a:schemeClr>
              </a:solidFill>
              <a:prstDash val="solid"/>
              <a:round/>
              <a:headEnd type="none" w="med" len="med"/>
              <a:tailEnd type="triangle"/>
            </a:ln>
            <a:effectLst/>
          </p:spPr>
        </p:cxnSp>
        <p:grpSp>
          <p:nvGrpSpPr>
            <p:cNvPr id="22" name="Group 21"/>
            <p:cNvGrpSpPr/>
            <p:nvPr/>
          </p:nvGrpSpPr>
          <p:grpSpPr>
            <a:xfrm>
              <a:off x="7866948" y="590365"/>
              <a:ext cx="984906" cy="987953"/>
              <a:chOff x="27532129" y="9360190"/>
              <a:chExt cx="1923644" cy="1929596"/>
            </a:xfrm>
          </p:grpSpPr>
          <p:sp>
            <p:nvSpPr>
              <p:cNvPr id="74" name="Oval 73"/>
              <p:cNvSpPr/>
              <p:nvPr/>
            </p:nvSpPr>
            <p:spPr bwMode="auto">
              <a:xfrm>
                <a:off x="27532129" y="9660711"/>
                <a:ext cx="457201" cy="457199"/>
              </a:xfrm>
              <a:prstGeom prst="ellipse">
                <a:avLst/>
              </a:prstGeom>
              <a:solidFill>
                <a:srgbClr val="005C00"/>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5" name="Oval 74"/>
              <p:cNvSpPr/>
              <p:nvPr/>
            </p:nvSpPr>
            <p:spPr bwMode="auto">
              <a:xfrm>
                <a:off x="27931773" y="10832586"/>
                <a:ext cx="457200" cy="457200"/>
              </a:xfrm>
              <a:prstGeom prst="ellipse">
                <a:avLst/>
              </a:prstGeom>
              <a:solidFill>
                <a:srgbClr val="005C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6" name="Oval 75"/>
              <p:cNvSpPr/>
              <p:nvPr/>
            </p:nvSpPr>
            <p:spPr bwMode="auto">
              <a:xfrm>
                <a:off x="28998573" y="10781952"/>
                <a:ext cx="457200" cy="457200"/>
              </a:xfrm>
              <a:prstGeom prst="ellipse">
                <a:avLst/>
              </a:prstGeom>
              <a:solidFill>
                <a:srgbClr val="005C00"/>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7" name="Oval 76"/>
              <p:cNvSpPr/>
              <p:nvPr/>
            </p:nvSpPr>
            <p:spPr bwMode="auto">
              <a:xfrm>
                <a:off x="28842367" y="9869555"/>
                <a:ext cx="457199" cy="457199"/>
              </a:xfrm>
              <a:prstGeom prst="ellipse">
                <a:avLst/>
              </a:prstGeom>
              <a:solidFill>
                <a:srgbClr val="005C00"/>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8" name="Oval 77"/>
              <p:cNvSpPr/>
              <p:nvPr/>
            </p:nvSpPr>
            <p:spPr bwMode="auto">
              <a:xfrm>
                <a:off x="28109573" y="9360190"/>
                <a:ext cx="457200" cy="457200"/>
              </a:xfrm>
              <a:prstGeom prst="ellipse">
                <a:avLst/>
              </a:prstGeom>
              <a:solidFill>
                <a:srgbClr val="005C00"/>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cxnSp>
            <p:nvCxnSpPr>
              <p:cNvPr id="80" name="Straight Arrow Connector 79"/>
              <p:cNvCxnSpPr>
                <a:stCxn id="76" idx="2"/>
                <a:endCxn id="75" idx="5"/>
              </p:cNvCxnSpPr>
              <p:nvPr/>
            </p:nvCxnSpPr>
            <p:spPr bwMode="auto">
              <a:xfrm flipH="1">
                <a:off x="28322018" y="11010552"/>
                <a:ext cx="676555" cy="21227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p:cNvCxnSpPr>
                <a:stCxn id="77" idx="3"/>
                <a:endCxn id="75" idx="7"/>
              </p:cNvCxnSpPr>
              <p:nvPr/>
            </p:nvCxnSpPr>
            <p:spPr bwMode="auto">
              <a:xfrm rot="5400000">
                <a:off x="28295798" y="10286019"/>
                <a:ext cx="639744" cy="58730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2" name="Straight Arrow Connector 81"/>
              <p:cNvCxnSpPr>
                <a:stCxn id="74" idx="5"/>
                <a:endCxn id="75" idx="0"/>
              </p:cNvCxnSpPr>
              <p:nvPr/>
            </p:nvCxnSpPr>
            <p:spPr bwMode="auto">
              <a:xfrm rot="5400000" flipV="1">
                <a:off x="27650559" y="10322771"/>
                <a:ext cx="781629" cy="238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p:cNvCxnSpPr>
                <a:stCxn id="78" idx="4"/>
                <a:endCxn id="75" idx="0"/>
              </p:cNvCxnSpPr>
              <p:nvPr/>
            </p:nvCxnSpPr>
            <p:spPr bwMode="auto">
              <a:xfrm flipH="1">
                <a:off x="28160373" y="9817390"/>
                <a:ext cx="177800" cy="10151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grpSp>
          <p:nvGrpSpPr>
            <p:cNvPr id="23" name="Group 22"/>
            <p:cNvGrpSpPr/>
            <p:nvPr/>
          </p:nvGrpSpPr>
          <p:grpSpPr>
            <a:xfrm rot="5400000">
              <a:off x="8021343" y="2178502"/>
              <a:ext cx="629596" cy="1160882"/>
              <a:chOff x="31483960" y="9392532"/>
              <a:chExt cx="1229679" cy="2267352"/>
            </a:xfrm>
          </p:grpSpPr>
          <p:sp>
            <p:nvSpPr>
              <p:cNvPr id="68" name="Rectangle 67"/>
              <p:cNvSpPr/>
              <p:nvPr/>
            </p:nvSpPr>
            <p:spPr bwMode="auto">
              <a:xfrm>
                <a:off x="31583934" y="9392532"/>
                <a:ext cx="457199" cy="457200"/>
              </a:xfrm>
              <a:prstGeom prst="rect">
                <a:avLst/>
              </a:prstGeom>
              <a:solidFill>
                <a:schemeClr val="accent6">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69" name="Rectangle 68"/>
              <p:cNvSpPr/>
              <p:nvPr/>
            </p:nvSpPr>
            <p:spPr bwMode="auto">
              <a:xfrm>
                <a:off x="32103958" y="10598440"/>
                <a:ext cx="457200" cy="457200"/>
              </a:xfrm>
              <a:prstGeom prst="rect">
                <a:avLst/>
              </a:prstGeom>
              <a:solidFill>
                <a:schemeClr val="accent6">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0" name="Rectangle 69"/>
              <p:cNvSpPr/>
              <p:nvPr/>
            </p:nvSpPr>
            <p:spPr bwMode="auto">
              <a:xfrm>
                <a:off x="31483960" y="11202684"/>
                <a:ext cx="457199" cy="457200"/>
              </a:xfrm>
              <a:prstGeom prst="rect">
                <a:avLst/>
              </a:prstGeom>
              <a:solidFill>
                <a:schemeClr val="accent6">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1" name="Rectangle 70"/>
              <p:cNvSpPr/>
              <p:nvPr/>
            </p:nvSpPr>
            <p:spPr bwMode="auto">
              <a:xfrm>
                <a:off x="32256440" y="9791466"/>
                <a:ext cx="457199" cy="457200"/>
              </a:xfrm>
              <a:prstGeom prst="rect">
                <a:avLst/>
              </a:prstGeom>
              <a:solidFill>
                <a:schemeClr val="accent6">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72" name="Rectangle 71"/>
              <p:cNvSpPr/>
              <p:nvPr/>
            </p:nvSpPr>
            <p:spPr bwMode="auto">
              <a:xfrm>
                <a:off x="31583935" y="10298688"/>
                <a:ext cx="457201" cy="457200"/>
              </a:xfrm>
              <a:prstGeom prst="rect">
                <a:avLst/>
              </a:prstGeom>
              <a:solidFill>
                <a:schemeClr val="accent6">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grpSp>
      </p:grpSp>
      <p:sp>
        <p:nvSpPr>
          <p:cNvPr id="24" name="TextBox 23"/>
          <p:cNvSpPr txBox="1"/>
          <p:nvPr/>
        </p:nvSpPr>
        <p:spPr>
          <a:xfrm>
            <a:off x="3247199" y="1057439"/>
            <a:ext cx="2729738" cy="338554"/>
          </a:xfrm>
          <a:prstGeom prst="rect">
            <a:avLst/>
          </a:prstGeom>
          <a:noFill/>
          <a:ln>
            <a:noFill/>
          </a:ln>
        </p:spPr>
        <p:txBody>
          <a:bodyPr wrap="square" rtlCol="0">
            <a:spAutoFit/>
          </a:bodyPr>
          <a:lstStyle/>
          <a:p>
            <a:r>
              <a:rPr lang="en-US" sz="1600" b="1" dirty="0">
                <a:solidFill>
                  <a:prstClr val="black"/>
                </a:solidFill>
                <a:latin typeface="Helvetica"/>
                <a:ea typeface="ＭＳ Ｐゴシック" charset="0"/>
                <a:cs typeface="Helvetica"/>
              </a:rPr>
              <a:t>B</a:t>
            </a:r>
            <a:r>
              <a:rPr lang="en-US" sz="1600" dirty="0">
                <a:solidFill>
                  <a:prstClr val="black"/>
                </a:solidFill>
                <a:latin typeface="Helvetica"/>
                <a:ea typeface="ＭＳ Ｐゴシック" charset="0"/>
                <a:cs typeface="Helvetica"/>
              </a:rPr>
              <a:t>. Dimensionality Reduction</a:t>
            </a:r>
          </a:p>
        </p:txBody>
      </p:sp>
      <p:grpSp>
        <p:nvGrpSpPr>
          <p:cNvPr id="25" name="Group 24"/>
          <p:cNvGrpSpPr/>
          <p:nvPr/>
        </p:nvGrpSpPr>
        <p:grpSpPr>
          <a:xfrm>
            <a:off x="3402292" y="1465953"/>
            <a:ext cx="2409028" cy="1792884"/>
            <a:chOff x="14593669" y="16422881"/>
            <a:chExt cx="4705128" cy="3501728"/>
          </a:xfrm>
        </p:grpSpPr>
        <p:grpSp>
          <p:nvGrpSpPr>
            <p:cNvPr id="51" name="Group 50"/>
            <p:cNvGrpSpPr/>
            <p:nvPr/>
          </p:nvGrpSpPr>
          <p:grpSpPr>
            <a:xfrm>
              <a:off x="14593669" y="16422881"/>
              <a:ext cx="1983481" cy="3501728"/>
              <a:chOff x="235521" y="2156808"/>
              <a:chExt cx="1983481" cy="3501728"/>
            </a:xfrm>
          </p:grpSpPr>
          <p:sp>
            <p:nvSpPr>
              <p:cNvPr id="65" name="Rectangle 64"/>
              <p:cNvSpPr/>
              <p:nvPr/>
            </p:nvSpPr>
            <p:spPr>
              <a:xfrm>
                <a:off x="836022" y="2156808"/>
                <a:ext cx="1061107" cy="3051494"/>
              </a:xfrm>
              <a:prstGeom prst="rect">
                <a:avLst/>
              </a:prstGeom>
              <a:solidFill>
                <a:srgbClr val="9BBB58"/>
              </a:solidFill>
              <a:ln w="38100" cap="flat" cmpd="sng" algn="ctr">
                <a:solidFill>
                  <a:sysClr val="windowText" lastClr="000000"/>
                </a:solidFill>
                <a:prstDash val="solid"/>
              </a:ln>
              <a:effectLst/>
            </p:spPr>
            <p:txBody>
              <a:bodyPr rtlCol="0" anchor="ctr"/>
              <a:lstStyle/>
              <a:p>
                <a:pPr algn="ctr" defTabSz="914400">
                  <a:defRPr/>
                </a:pPr>
                <a:endParaRPr lang="en-US" sz="6600" kern="0" dirty="0">
                  <a:solidFill>
                    <a:sysClr val="windowText" lastClr="000000"/>
                  </a:solidFill>
                  <a:latin typeface="Calibri"/>
                  <a:ea typeface="ＭＳ Ｐゴシック" charset="0"/>
                  <a:cs typeface="ＭＳ Ｐゴシック" charset="0"/>
                </a:endParaRPr>
              </a:p>
            </p:txBody>
          </p:sp>
          <p:sp>
            <p:nvSpPr>
              <p:cNvPr id="63" name="TextBox 62"/>
              <p:cNvSpPr txBox="1"/>
              <p:nvPr/>
            </p:nvSpPr>
            <p:spPr>
              <a:xfrm>
                <a:off x="919153" y="5117522"/>
                <a:ext cx="1299849" cy="541014"/>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time</a:t>
                </a:r>
              </a:p>
            </p:txBody>
          </p:sp>
          <p:sp>
            <p:nvSpPr>
              <p:cNvPr id="64" name="TextBox 63"/>
              <p:cNvSpPr txBox="1"/>
              <p:nvPr/>
            </p:nvSpPr>
            <p:spPr>
              <a:xfrm rot="16200000">
                <a:off x="-566278" y="3160155"/>
                <a:ext cx="2144612" cy="541013"/>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G</a:t>
                </a:r>
                <a:r>
                  <a:rPr lang="en-US" sz="1200" kern="0" dirty="0" err="1">
                    <a:solidFill>
                      <a:sysClr val="windowText" lastClr="000000"/>
                    </a:solidFill>
                    <a:latin typeface="Helvetica"/>
                    <a:ea typeface="ＭＳ Ｐゴシック" charset="0"/>
                    <a:cs typeface="Helvetica"/>
                  </a:rPr>
                  <a:t>enes</a:t>
                </a:r>
                <a:r>
                  <a:rPr lang="en-US" sz="1200" kern="0" dirty="0">
                    <a:solidFill>
                      <a:sysClr val="windowText" lastClr="000000"/>
                    </a:solidFill>
                    <a:latin typeface="Helvetica"/>
                    <a:ea typeface="ＭＳ Ｐゴシック" charset="0"/>
                    <a:cs typeface="Helvetica"/>
                  </a:rPr>
                  <a:t> of </a:t>
                </a:r>
                <a:r>
                  <a:rPr lang="en-US" sz="1200" i="1" kern="0" dirty="0">
                    <a:solidFill>
                      <a:sysClr val="windowText" lastClr="000000"/>
                    </a:solidFill>
                    <a:latin typeface="Helvetica"/>
                    <a:ea typeface="ＭＳ Ｐゴシック" charset="0"/>
                    <a:cs typeface="Helvetica"/>
                  </a:rPr>
                  <a:t>X</a:t>
                </a:r>
              </a:p>
            </p:txBody>
          </p:sp>
        </p:grpSp>
        <p:cxnSp>
          <p:nvCxnSpPr>
            <p:cNvPr id="52" name="Straight Arrow Connector 51"/>
            <p:cNvCxnSpPr/>
            <p:nvPr/>
          </p:nvCxnSpPr>
          <p:spPr>
            <a:xfrm>
              <a:off x="16267411" y="16422881"/>
              <a:ext cx="1499138" cy="1154643"/>
            </a:xfrm>
            <a:prstGeom prst="straightConnector1">
              <a:avLst/>
            </a:prstGeom>
            <a:noFill/>
            <a:ln w="25400" cap="flat" cmpd="sng" algn="ctr">
              <a:solidFill>
                <a:sysClr val="windowText" lastClr="000000"/>
              </a:solidFill>
              <a:prstDash val="sysDash"/>
              <a:tailEnd type="arrow"/>
            </a:ln>
            <a:effectLst/>
          </p:spPr>
        </p:cxnSp>
        <p:sp>
          <p:nvSpPr>
            <p:cNvPr id="53" name="Rectangle 52"/>
            <p:cNvSpPr/>
            <p:nvPr/>
          </p:nvSpPr>
          <p:spPr>
            <a:xfrm>
              <a:off x="17766549" y="17577524"/>
              <a:ext cx="1061106" cy="972538"/>
            </a:xfrm>
            <a:prstGeom prst="rect">
              <a:avLst/>
            </a:prstGeom>
            <a:solidFill>
              <a:srgbClr val="035C00"/>
            </a:solidFill>
            <a:ln w="38100" cap="flat" cmpd="sng" algn="ctr">
              <a:solidFill>
                <a:sysClr val="windowText" lastClr="000000"/>
              </a:solidFill>
              <a:prstDash val="solid"/>
            </a:ln>
            <a:effectLst/>
          </p:spPr>
          <p:txBody>
            <a:bodyPr rtlCol="0" anchor="ctr"/>
            <a:lstStyle/>
            <a:p>
              <a:pPr algn="ctr" defTabSz="914400">
                <a:defRPr/>
              </a:pPr>
              <a:endParaRPr lang="en-US" sz="6600" kern="0" dirty="0">
                <a:solidFill>
                  <a:sysClr val="windowText" lastClr="000000"/>
                </a:solidFill>
                <a:latin typeface="Calibri"/>
                <a:ea typeface="ＭＳ Ｐゴシック" charset="0"/>
                <a:cs typeface="ＭＳ Ｐゴシック" charset="0"/>
              </a:endParaRPr>
            </a:p>
          </p:txBody>
        </p:sp>
        <p:cxnSp>
          <p:nvCxnSpPr>
            <p:cNvPr id="54" name="Straight Arrow Connector 53"/>
            <p:cNvCxnSpPr/>
            <p:nvPr/>
          </p:nvCxnSpPr>
          <p:spPr>
            <a:xfrm flipV="1">
              <a:off x="16254830" y="18550063"/>
              <a:ext cx="1511719" cy="924312"/>
            </a:xfrm>
            <a:prstGeom prst="straightConnector1">
              <a:avLst/>
            </a:prstGeom>
            <a:noFill/>
            <a:ln w="25400" cap="flat" cmpd="sng" algn="ctr">
              <a:solidFill>
                <a:sysClr val="windowText" lastClr="000000"/>
              </a:solidFill>
              <a:prstDash val="sysDash"/>
              <a:tailEnd type="arrow"/>
            </a:ln>
            <a:effectLst/>
          </p:spPr>
        </p:cxnSp>
        <p:graphicFrame>
          <p:nvGraphicFramePr>
            <p:cNvPr id="55" name="Object 54"/>
            <p:cNvGraphicFramePr>
              <a:graphicFrameLocks noChangeAspect="1"/>
            </p:cNvGraphicFramePr>
            <p:nvPr>
              <p:extLst>
                <p:ext uri="{D42A27DB-BD31-4B8C-83A1-F6EECF244321}">
                  <p14:modId xmlns:p14="http://schemas.microsoft.com/office/powerpoint/2010/main" val="1046541170"/>
                </p:ext>
              </p:extLst>
            </p:nvPr>
          </p:nvGraphicFramePr>
          <p:xfrm>
            <a:off x="15246345" y="17421017"/>
            <a:ext cx="1021066" cy="1020316"/>
          </p:xfrm>
          <a:graphic>
            <a:graphicData uri="http://schemas.openxmlformats.org/presentationml/2006/ole">
              <mc:AlternateContent xmlns:mc="http://schemas.openxmlformats.org/markup-compatibility/2006">
                <mc:Choice xmlns:v="urn:schemas-microsoft-com:vml" Requires="v">
                  <p:oleObj spid="_x0000_s10241" name="Equation" r:id="rId4" imgW="155160" imgH="136800" progId="Equation.3">
                    <p:embed/>
                  </p:oleObj>
                </mc:Choice>
                <mc:Fallback>
                  <p:oleObj name="Equation" r:id="rId4" imgW="155160" imgH="136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6345" y="17421017"/>
                          <a:ext cx="1021066" cy="1020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928409554"/>
                </p:ext>
              </p:extLst>
            </p:nvPr>
          </p:nvGraphicFramePr>
          <p:xfrm>
            <a:off x="17959436" y="17582983"/>
            <a:ext cx="675290" cy="842275"/>
          </p:xfrm>
          <a:graphic>
            <a:graphicData uri="http://schemas.openxmlformats.org/presentationml/2006/ole">
              <mc:AlternateContent xmlns:mc="http://schemas.openxmlformats.org/markup-compatibility/2006">
                <mc:Choice xmlns:v="urn:schemas-microsoft-com:vml" Requires="v">
                  <p:oleObj spid="_x0000_s10242" name="Equation" r:id="rId6" imgW="155160" imgH="182520" progId="Equation.3">
                    <p:embed/>
                  </p:oleObj>
                </mc:Choice>
                <mc:Fallback>
                  <p:oleObj name="Equation" r:id="rId6" imgW="155160" imgH="18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9436" y="17582983"/>
                          <a:ext cx="675290" cy="84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rot="16200000">
              <a:off x="17741241" y="17713808"/>
              <a:ext cx="2574099" cy="541013"/>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Meta-genes of </a:t>
              </a:r>
              <a:r>
                <a:rPr lang="en-US" sz="1200" i="1" kern="0" dirty="0">
                  <a:solidFill>
                    <a:sysClr val="windowText" lastClr="000000"/>
                  </a:solidFill>
                  <a:latin typeface="Helvetica"/>
                  <a:ea typeface="ＭＳ Ｐゴシック" charset="0"/>
                  <a:cs typeface="Helvetica"/>
                </a:rPr>
                <a:t>X</a:t>
              </a:r>
            </a:p>
          </p:txBody>
        </p:sp>
      </p:grpSp>
      <p:grpSp>
        <p:nvGrpSpPr>
          <p:cNvPr id="26" name="Group 25"/>
          <p:cNvGrpSpPr/>
          <p:nvPr/>
        </p:nvGrpSpPr>
        <p:grpSpPr>
          <a:xfrm>
            <a:off x="3391692" y="3258836"/>
            <a:ext cx="2409801" cy="1666350"/>
            <a:chOff x="4200580" y="1641161"/>
            <a:chExt cx="4706647" cy="3254597"/>
          </a:xfrm>
        </p:grpSpPr>
        <p:grpSp>
          <p:nvGrpSpPr>
            <p:cNvPr id="34" name="Group 33"/>
            <p:cNvGrpSpPr/>
            <p:nvPr/>
          </p:nvGrpSpPr>
          <p:grpSpPr>
            <a:xfrm>
              <a:off x="4200580" y="1726946"/>
              <a:ext cx="2004188" cy="3168812"/>
              <a:chOff x="223217" y="2156810"/>
              <a:chExt cx="2004188" cy="3168812"/>
            </a:xfrm>
          </p:grpSpPr>
          <p:sp>
            <p:nvSpPr>
              <p:cNvPr id="48" name="Rectangle 47"/>
              <p:cNvSpPr/>
              <p:nvPr/>
            </p:nvSpPr>
            <p:spPr>
              <a:xfrm>
                <a:off x="844397" y="2156810"/>
                <a:ext cx="1052730" cy="2740531"/>
              </a:xfrm>
              <a:prstGeom prst="rect">
                <a:avLst/>
              </a:prstGeom>
              <a:solidFill>
                <a:srgbClr val="F69546"/>
              </a:solidFill>
              <a:ln w="38100" cap="flat" cmpd="sng" algn="ctr">
                <a:solidFill>
                  <a:sysClr val="windowText" lastClr="000000"/>
                </a:solidFill>
                <a:prstDash val="solid"/>
              </a:ln>
              <a:effectLst/>
            </p:spPr>
            <p:txBody>
              <a:bodyPr rtlCol="0" anchor="ctr"/>
              <a:lstStyle/>
              <a:p>
                <a:pPr algn="ctr" defTabSz="914400">
                  <a:defRPr/>
                </a:pPr>
                <a:endParaRPr lang="en-US" sz="6600" kern="0" dirty="0">
                  <a:solidFill>
                    <a:sysClr val="windowText" lastClr="000000"/>
                  </a:solidFill>
                  <a:latin typeface="Calibri"/>
                  <a:ea typeface="ＭＳ Ｐゴシック" charset="0"/>
                  <a:cs typeface="ＭＳ Ｐゴシック" charset="0"/>
                </a:endParaRPr>
              </a:p>
            </p:txBody>
          </p:sp>
          <p:sp>
            <p:nvSpPr>
              <p:cNvPr id="46" name="TextBox 45"/>
              <p:cNvSpPr txBox="1"/>
              <p:nvPr/>
            </p:nvSpPr>
            <p:spPr>
              <a:xfrm>
                <a:off x="896599" y="4784607"/>
                <a:ext cx="1330806" cy="541015"/>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time</a:t>
                </a:r>
              </a:p>
            </p:txBody>
          </p:sp>
          <p:sp>
            <p:nvSpPr>
              <p:cNvPr id="47" name="TextBox 46"/>
              <p:cNvSpPr txBox="1"/>
              <p:nvPr/>
            </p:nvSpPr>
            <p:spPr>
              <a:xfrm rot="16200000">
                <a:off x="-439883" y="3152995"/>
                <a:ext cx="1867214" cy="541014"/>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Genes of </a:t>
                </a:r>
                <a:r>
                  <a:rPr lang="en-US" sz="1200" i="1" kern="0" dirty="0">
                    <a:solidFill>
                      <a:sysClr val="windowText" lastClr="000000"/>
                    </a:solidFill>
                    <a:latin typeface="Helvetica"/>
                    <a:ea typeface="ＭＳ Ｐゴシック" charset="0"/>
                    <a:cs typeface="Helvetica"/>
                  </a:rPr>
                  <a:t>U</a:t>
                </a:r>
              </a:p>
            </p:txBody>
          </p:sp>
        </p:grpSp>
        <p:cxnSp>
          <p:nvCxnSpPr>
            <p:cNvPr id="35" name="Straight Arrow Connector 34"/>
            <p:cNvCxnSpPr/>
            <p:nvPr/>
          </p:nvCxnSpPr>
          <p:spPr>
            <a:xfrm>
              <a:off x="5886627" y="1726944"/>
              <a:ext cx="1499136" cy="849925"/>
            </a:xfrm>
            <a:prstGeom prst="straightConnector1">
              <a:avLst/>
            </a:prstGeom>
            <a:noFill/>
            <a:ln w="25400" cap="flat" cmpd="sng" algn="ctr">
              <a:solidFill>
                <a:sysClr val="windowText" lastClr="000000"/>
              </a:solidFill>
              <a:prstDash val="sysDash"/>
              <a:tailEnd type="arrow"/>
            </a:ln>
            <a:effectLst/>
          </p:spPr>
        </p:cxnSp>
        <p:sp>
          <p:nvSpPr>
            <p:cNvPr id="36" name="Rectangle 35"/>
            <p:cNvSpPr/>
            <p:nvPr/>
          </p:nvSpPr>
          <p:spPr>
            <a:xfrm>
              <a:off x="7385763" y="2600455"/>
              <a:ext cx="1061105" cy="972539"/>
            </a:xfrm>
            <a:prstGeom prst="rect">
              <a:avLst/>
            </a:prstGeom>
            <a:solidFill>
              <a:srgbClr val="984805"/>
            </a:solidFill>
            <a:ln w="38100" cap="flat" cmpd="sng" algn="ctr">
              <a:solidFill>
                <a:sysClr val="windowText" lastClr="000000"/>
              </a:solidFill>
              <a:prstDash val="solid"/>
            </a:ln>
            <a:effectLst/>
          </p:spPr>
          <p:txBody>
            <a:bodyPr rtlCol="0" anchor="ctr"/>
            <a:lstStyle/>
            <a:p>
              <a:pPr algn="ctr" defTabSz="914400">
                <a:defRPr/>
              </a:pPr>
              <a:endParaRPr lang="en-US" sz="6600" kern="0" dirty="0">
                <a:solidFill>
                  <a:sysClr val="windowText" lastClr="000000"/>
                </a:solidFill>
                <a:latin typeface="Calibri"/>
                <a:ea typeface="ＭＳ Ｐゴシック" charset="0"/>
                <a:cs typeface="ＭＳ Ｐゴシック" charset="0"/>
              </a:endParaRPr>
            </a:p>
          </p:txBody>
        </p:sp>
        <p:cxnSp>
          <p:nvCxnSpPr>
            <p:cNvPr id="37" name="Straight Arrow Connector 36"/>
            <p:cNvCxnSpPr/>
            <p:nvPr/>
          </p:nvCxnSpPr>
          <p:spPr>
            <a:xfrm flipV="1">
              <a:off x="5846283" y="3572994"/>
              <a:ext cx="1539480" cy="894484"/>
            </a:xfrm>
            <a:prstGeom prst="straightConnector1">
              <a:avLst/>
            </a:prstGeom>
            <a:noFill/>
            <a:ln w="25400" cap="flat" cmpd="sng" algn="ctr">
              <a:solidFill>
                <a:sysClr val="windowText" lastClr="000000"/>
              </a:solidFill>
              <a:prstDash val="sysDash"/>
              <a:tailEnd type="arrow"/>
            </a:ln>
            <a:effectLst/>
          </p:spPr>
        </p:cxnSp>
        <p:graphicFrame>
          <p:nvGraphicFramePr>
            <p:cNvPr id="38" name="Object 37"/>
            <p:cNvGraphicFramePr>
              <a:graphicFrameLocks noChangeAspect="1"/>
            </p:cNvGraphicFramePr>
            <p:nvPr>
              <p:extLst>
                <p:ext uri="{D42A27DB-BD31-4B8C-83A1-F6EECF244321}">
                  <p14:modId xmlns:p14="http://schemas.microsoft.com/office/powerpoint/2010/main" val="2752488229"/>
                </p:ext>
              </p:extLst>
            </p:nvPr>
          </p:nvGraphicFramePr>
          <p:xfrm>
            <a:off x="4904896" y="2681788"/>
            <a:ext cx="941387" cy="1106488"/>
          </p:xfrm>
          <a:graphic>
            <a:graphicData uri="http://schemas.openxmlformats.org/presentationml/2006/ole">
              <mc:AlternateContent xmlns:mc="http://schemas.openxmlformats.org/markup-compatibility/2006">
                <mc:Choice xmlns:v="urn:schemas-microsoft-com:vml" Requires="v">
                  <p:oleObj spid="_x0000_s10243" name="Equation" r:id="rId8" imgW="136800" imgH="155160" progId="Equation.3">
                    <p:embed/>
                  </p:oleObj>
                </mc:Choice>
                <mc:Fallback>
                  <p:oleObj name="Equation" r:id="rId8" imgW="136800" imgH="155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4896" y="2681788"/>
                          <a:ext cx="941387"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069803476"/>
                </p:ext>
              </p:extLst>
            </p:nvPr>
          </p:nvGraphicFramePr>
          <p:xfrm>
            <a:off x="7603646" y="2576869"/>
            <a:ext cx="625474" cy="900113"/>
          </p:xfrm>
          <a:graphic>
            <a:graphicData uri="http://schemas.openxmlformats.org/presentationml/2006/ole">
              <mc:AlternateContent xmlns:mc="http://schemas.openxmlformats.org/markup-compatibility/2006">
                <mc:Choice xmlns:v="urn:schemas-microsoft-com:vml" Requires="v">
                  <p:oleObj spid="_x0000_s10244" name="Equation" r:id="rId10" imgW="136800" imgH="191880" progId="Equation.3">
                    <p:embed/>
                  </p:oleObj>
                </mc:Choice>
                <mc:Fallback>
                  <p:oleObj name="Equation" r:id="rId10" imgW="136800" imgH="191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3646" y="2576869"/>
                          <a:ext cx="625474"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7464101" y="3511701"/>
              <a:ext cx="940488" cy="541014"/>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time</a:t>
              </a:r>
            </a:p>
          </p:txBody>
        </p:sp>
        <p:sp>
          <p:nvSpPr>
            <p:cNvPr id="42" name="TextBox 41"/>
            <p:cNvSpPr txBox="1"/>
            <p:nvPr/>
          </p:nvSpPr>
          <p:spPr>
            <a:xfrm rot="16200000">
              <a:off x="7353641" y="2653733"/>
              <a:ext cx="2566157" cy="541014"/>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Meta-genes of </a:t>
              </a:r>
              <a:r>
                <a:rPr lang="en-US" sz="1200" i="1" kern="0" dirty="0">
                  <a:solidFill>
                    <a:sysClr val="windowText" lastClr="000000"/>
                  </a:solidFill>
                  <a:latin typeface="Helvetica"/>
                  <a:ea typeface="ＭＳ Ｐゴシック" charset="0"/>
                  <a:cs typeface="Helvetica"/>
                </a:rPr>
                <a:t>U</a:t>
              </a:r>
            </a:p>
          </p:txBody>
        </p:sp>
      </p:grpSp>
      <p:grpSp>
        <p:nvGrpSpPr>
          <p:cNvPr id="175" name="Group 174"/>
          <p:cNvGrpSpPr/>
          <p:nvPr/>
        </p:nvGrpSpPr>
        <p:grpSpPr>
          <a:xfrm>
            <a:off x="3811499" y="5645453"/>
            <a:ext cx="5012338" cy="1137198"/>
            <a:chOff x="3742963" y="4335732"/>
            <a:chExt cx="5012338" cy="1137198"/>
          </a:xfrm>
        </p:grpSpPr>
        <p:sp>
          <p:nvSpPr>
            <p:cNvPr id="151" name="TextBox 150"/>
            <p:cNvSpPr txBox="1"/>
            <p:nvPr/>
          </p:nvSpPr>
          <p:spPr>
            <a:xfrm>
              <a:off x="4135088" y="5163938"/>
              <a:ext cx="2138316" cy="276999"/>
            </a:xfrm>
            <a:prstGeom prst="rect">
              <a:avLst/>
            </a:prstGeom>
            <a:noFill/>
          </p:spPr>
          <p:txBody>
            <a:bodyPr wrap="square" rtlCol="0">
              <a:spAutoFit/>
            </a:bodyPr>
            <a:lstStyle/>
            <a:p>
              <a:r>
                <a:rPr lang="en-US" sz="1200" dirty="0">
                  <a:solidFill>
                    <a:prstClr val="black"/>
                  </a:solidFill>
                  <a:latin typeface="Times New Roman"/>
                  <a:ea typeface="ＭＳ Ｐゴシック" charset="0"/>
                  <a:cs typeface="ＭＳ Ｐゴシック" charset="0"/>
                </a:rPr>
                <a:t>Genes/Meta-genes in Group </a:t>
              </a:r>
              <a:r>
                <a:rPr lang="en-US" sz="1200" i="1" dirty="0">
                  <a:solidFill>
                    <a:prstClr val="black"/>
                  </a:solidFill>
                  <a:latin typeface="Times New Roman"/>
                  <a:ea typeface="ＭＳ Ｐゴシック" charset="0"/>
                  <a:cs typeface="ＭＳ Ｐゴシック" charset="0"/>
                </a:rPr>
                <a:t>X</a:t>
              </a:r>
            </a:p>
          </p:txBody>
        </p:sp>
        <p:sp>
          <p:nvSpPr>
            <p:cNvPr id="154" name="TextBox 153"/>
            <p:cNvSpPr txBox="1"/>
            <p:nvPr/>
          </p:nvSpPr>
          <p:spPr>
            <a:xfrm>
              <a:off x="6570307" y="5136834"/>
              <a:ext cx="2184994" cy="276999"/>
            </a:xfrm>
            <a:prstGeom prst="rect">
              <a:avLst/>
            </a:prstGeom>
            <a:noFill/>
          </p:spPr>
          <p:txBody>
            <a:bodyPr wrap="square" rtlCol="0">
              <a:spAutoFit/>
            </a:bodyPr>
            <a:lstStyle/>
            <a:p>
              <a:r>
                <a:rPr lang="en-US" sz="1200" dirty="0">
                  <a:solidFill>
                    <a:prstClr val="black"/>
                  </a:solidFill>
                  <a:latin typeface="Times New Roman"/>
                  <a:ea typeface="ＭＳ Ｐゴシック" charset="0"/>
                  <a:cs typeface="ＭＳ Ｐゴシック" charset="0"/>
                </a:rPr>
                <a:t>Genes/Meta-genes in Group </a:t>
              </a:r>
              <a:r>
                <a:rPr lang="en-US" sz="1200" i="1" dirty="0">
                  <a:solidFill>
                    <a:prstClr val="black"/>
                  </a:solidFill>
                  <a:latin typeface="Times New Roman"/>
                  <a:ea typeface="ＭＳ Ｐゴシック" charset="0"/>
                  <a:cs typeface="ＭＳ Ｐゴシック" charset="0"/>
                </a:rPr>
                <a:t>U</a:t>
              </a:r>
            </a:p>
          </p:txBody>
        </p:sp>
        <p:grpSp>
          <p:nvGrpSpPr>
            <p:cNvPr id="157" name="Group 156"/>
            <p:cNvGrpSpPr/>
            <p:nvPr/>
          </p:nvGrpSpPr>
          <p:grpSpPr>
            <a:xfrm>
              <a:off x="3742963" y="5102336"/>
              <a:ext cx="404203" cy="369332"/>
              <a:chOff x="4372157" y="5248596"/>
              <a:chExt cx="404203" cy="369332"/>
            </a:xfrm>
          </p:grpSpPr>
          <p:sp>
            <p:nvSpPr>
              <p:cNvPr id="150" name="Oval 149"/>
              <p:cNvSpPr/>
              <p:nvPr/>
            </p:nvSpPr>
            <p:spPr bwMode="auto">
              <a:xfrm>
                <a:off x="4372157" y="5405608"/>
                <a:ext cx="114300" cy="1143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a:solidFill>
                    <a:prstClr val="black"/>
                  </a:solidFill>
                  <a:latin typeface="Times New Roman"/>
                  <a:ea typeface="ＭＳ Ｐゴシック" charset="0"/>
                  <a:cs typeface="ＭＳ Ｐゴシック" charset="0"/>
                </a:endParaRPr>
              </a:p>
            </p:txBody>
          </p:sp>
          <p:sp>
            <p:nvSpPr>
              <p:cNvPr id="155" name="Oval 154"/>
              <p:cNvSpPr/>
              <p:nvPr/>
            </p:nvSpPr>
            <p:spPr bwMode="auto">
              <a:xfrm>
                <a:off x="4542274" y="5342758"/>
                <a:ext cx="234086" cy="234086"/>
              </a:xfrm>
              <a:prstGeom prst="ellipse">
                <a:avLst/>
              </a:prstGeom>
              <a:solidFill>
                <a:srgbClr val="005C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5C00"/>
                  </a:solidFill>
                  <a:latin typeface="Times New Roman" pitchFamily="18" charset="0"/>
                  <a:ea typeface="ＭＳ Ｐゴシック" charset="0"/>
                  <a:cs typeface="ＭＳ Ｐゴシック" charset="0"/>
                </a:endParaRPr>
              </a:p>
            </p:txBody>
          </p:sp>
          <p:sp>
            <p:nvSpPr>
              <p:cNvPr id="156" name="TextBox 155"/>
              <p:cNvSpPr txBox="1"/>
              <p:nvPr/>
            </p:nvSpPr>
            <p:spPr>
              <a:xfrm>
                <a:off x="4379600" y="5248596"/>
                <a:ext cx="274434"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a:t>
                </a:r>
              </a:p>
            </p:txBody>
          </p:sp>
        </p:grpSp>
        <p:grpSp>
          <p:nvGrpSpPr>
            <p:cNvPr id="160" name="Group 159"/>
            <p:cNvGrpSpPr/>
            <p:nvPr/>
          </p:nvGrpSpPr>
          <p:grpSpPr>
            <a:xfrm>
              <a:off x="6161500" y="5103598"/>
              <a:ext cx="447763" cy="369332"/>
              <a:chOff x="4372157" y="5884943"/>
              <a:chExt cx="447763" cy="369332"/>
            </a:xfrm>
          </p:grpSpPr>
          <p:sp>
            <p:nvSpPr>
              <p:cNvPr id="153" name="Rectangle 152"/>
              <p:cNvSpPr/>
              <p:nvPr/>
            </p:nvSpPr>
            <p:spPr bwMode="auto">
              <a:xfrm>
                <a:off x="4372157" y="6044139"/>
                <a:ext cx="114300" cy="114300"/>
              </a:xfrm>
              <a:prstGeom prst="rect">
                <a:avLst/>
              </a:prstGeom>
              <a:solidFill>
                <a:srgbClr val="F7964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200">
                  <a:solidFill>
                    <a:prstClr val="black"/>
                  </a:solidFill>
                  <a:latin typeface="Times New Roman"/>
                  <a:ea typeface="ＭＳ Ｐゴシック" charset="0"/>
                  <a:cs typeface="ＭＳ Ｐゴシック" charset="0"/>
                </a:endParaRPr>
              </a:p>
            </p:txBody>
          </p:sp>
          <p:sp>
            <p:nvSpPr>
              <p:cNvPr id="158" name="Rectangle 157"/>
              <p:cNvSpPr/>
              <p:nvPr/>
            </p:nvSpPr>
            <p:spPr bwMode="auto">
              <a:xfrm rot="5400000">
                <a:off x="4585834" y="5958620"/>
                <a:ext cx="234086" cy="234086"/>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159" name="TextBox 158"/>
              <p:cNvSpPr txBox="1"/>
              <p:nvPr/>
            </p:nvSpPr>
            <p:spPr>
              <a:xfrm>
                <a:off x="4395936" y="5884943"/>
                <a:ext cx="274434"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a:t>
                </a:r>
              </a:p>
            </p:txBody>
          </p:sp>
        </p:grpSp>
        <p:grpSp>
          <p:nvGrpSpPr>
            <p:cNvPr id="167" name="Group 166"/>
            <p:cNvGrpSpPr/>
            <p:nvPr/>
          </p:nvGrpSpPr>
          <p:grpSpPr>
            <a:xfrm>
              <a:off x="3757406" y="4335732"/>
              <a:ext cx="4916694" cy="369332"/>
              <a:chOff x="3757406" y="4335732"/>
              <a:chExt cx="4916694" cy="369332"/>
            </a:xfrm>
          </p:grpSpPr>
          <p:sp>
            <p:nvSpPr>
              <p:cNvPr id="147" name="TextBox 146"/>
              <p:cNvSpPr txBox="1"/>
              <p:nvPr/>
            </p:nvSpPr>
            <p:spPr>
              <a:xfrm>
                <a:off x="4642483" y="4377265"/>
                <a:ext cx="4031617" cy="276999"/>
              </a:xfrm>
              <a:prstGeom prst="rect">
                <a:avLst/>
              </a:prstGeom>
              <a:noFill/>
            </p:spPr>
            <p:txBody>
              <a:bodyPr wrap="square" rtlCol="0">
                <a:spAutoFit/>
              </a:bodyPr>
              <a:lstStyle/>
              <a:p>
                <a:r>
                  <a:rPr lang="en-US" sz="1200" dirty="0">
                    <a:solidFill>
                      <a:prstClr val="black"/>
                    </a:solidFill>
                    <a:latin typeface="Times New Roman"/>
                    <a:ea typeface="ＭＳ Ｐゴシック" charset="0"/>
                    <a:cs typeface="ＭＳ Ｐゴシック" charset="0"/>
                  </a:rPr>
                  <a:t>Internal regulation among genes/meta-genes Group </a:t>
                </a:r>
                <a:r>
                  <a:rPr lang="en-US" sz="1200" i="1" dirty="0">
                    <a:solidFill>
                      <a:prstClr val="black"/>
                    </a:solidFill>
                    <a:latin typeface="Times New Roman"/>
                    <a:ea typeface="ＭＳ Ｐゴシック" charset="0"/>
                    <a:cs typeface="ＭＳ Ｐゴシック" charset="0"/>
                  </a:rPr>
                  <a:t>X</a:t>
                </a:r>
                <a:r>
                  <a:rPr lang="en-US" sz="1200" dirty="0">
                    <a:solidFill>
                      <a:prstClr val="black"/>
                    </a:solidFill>
                    <a:latin typeface="Times New Roman"/>
                    <a:ea typeface="ＭＳ Ｐゴシック" charset="0"/>
                    <a:cs typeface="ＭＳ Ｐゴシック" charset="0"/>
                  </a:rPr>
                  <a:t> by </a:t>
                </a:r>
                <a:r>
                  <a:rPr lang="en-US" sz="1200" i="1" dirty="0">
                    <a:solidFill>
                      <a:prstClr val="black"/>
                    </a:solidFill>
                    <a:latin typeface="Times New Roman"/>
                    <a:ea typeface="ＭＳ Ｐゴシック" charset="0"/>
                    <a:cs typeface="ＭＳ Ｐゴシック" charset="0"/>
                  </a:rPr>
                  <a:t>A/</a:t>
                </a:r>
                <a:r>
                  <a:rPr lang="en-US" sz="1200" i="1" dirty="0" err="1">
                    <a:solidFill>
                      <a:prstClr val="black"/>
                    </a:solidFill>
                    <a:latin typeface="Times New Roman"/>
                    <a:ea typeface="ＭＳ Ｐゴシック" charset="0"/>
                    <a:cs typeface="ＭＳ Ｐゴシック" charset="0"/>
                  </a:rPr>
                  <a:t>Ã</a:t>
                </a:r>
                <a:endParaRPr lang="en-US" sz="1200" i="1" dirty="0">
                  <a:solidFill>
                    <a:prstClr val="black"/>
                  </a:solidFill>
                  <a:latin typeface="Times New Roman"/>
                  <a:ea typeface="ＭＳ Ｐゴシック" charset="0"/>
                  <a:cs typeface="ＭＳ Ｐゴシック" charset="0"/>
                </a:endParaRPr>
              </a:p>
            </p:txBody>
          </p:sp>
          <p:grpSp>
            <p:nvGrpSpPr>
              <p:cNvPr id="163" name="Group 162"/>
              <p:cNvGrpSpPr/>
              <p:nvPr/>
            </p:nvGrpSpPr>
            <p:grpSpPr>
              <a:xfrm>
                <a:off x="3757406" y="4335732"/>
                <a:ext cx="897726" cy="369332"/>
                <a:chOff x="2326389" y="4421246"/>
                <a:chExt cx="897726" cy="369332"/>
              </a:xfrm>
            </p:grpSpPr>
            <p:cxnSp>
              <p:nvCxnSpPr>
                <p:cNvPr id="146" name="Straight Arrow Connector 145"/>
                <p:cNvCxnSpPr/>
                <p:nvPr/>
              </p:nvCxnSpPr>
              <p:spPr bwMode="auto">
                <a:xfrm flipH="1">
                  <a:off x="2326389" y="4622191"/>
                  <a:ext cx="414477" cy="1"/>
                </a:xfrm>
                <a:prstGeom prst="straightConnector1">
                  <a:avLst/>
                </a:prstGeom>
                <a:solidFill>
                  <a:schemeClr val="accent1"/>
                </a:solidFill>
                <a:ln w="12700" cap="flat" cmpd="sng" algn="ctr">
                  <a:solidFill>
                    <a:schemeClr val="accent2"/>
                  </a:solidFill>
                  <a:prstDash val="solid"/>
                  <a:round/>
                  <a:headEnd type="none" w="med" len="med"/>
                  <a:tailEnd type="triangle" w="sm" len="sm"/>
                </a:ln>
                <a:effectLst/>
              </p:spPr>
            </p:cxnSp>
            <p:cxnSp>
              <p:nvCxnSpPr>
                <p:cNvPr id="161" name="Straight Arrow Connector 160"/>
                <p:cNvCxnSpPr/>
                <p:nvPr/>
              </p:nvCxnSpPr>
              <p:spPr bwMode="auto">
                <a:xfrm flipH="1">
                  <a:off x="2809638" y="4622190"/>
                  <a:ext cx="414477"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2" name="TextBox 161"/>
                <p:cNvSpPr txBox="1"/>
                <p:nvPr/>
              </p:nvSpPr>
              <p:spPr>
                <a:xfrm>
                  <a:off x="2650775" y="4421246"/>
                  <a:ext cx="274434"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a:t>
                  </a:r>
                </a:p>
              </p:txBody>
            </p:sp>
          </p:grpSp>
        </p:grpSp>
        <p:grpSp>
          <p:nvGrpSpPr>
            <p:cNvPr id="168" name="Group 167"/>
            <p:cNvGrpSpPr/>
            <p:nvPr/>
          </p:nvGrpSpPr>
          <p:grpSpPr>
            <a:xfrm>
              <a:off x="3745679" y="4654264"/>
              <a:ext cx="4916694" cy="503198"/>
              <a:chOff x="3757406" y="4335732"/>
              <a:chExt cx="4916694" cy="503198"/>
            </a:xfrm>
          </p:grpSpPr>
          <p:sp>
            <p:nvSpPr>
              <p:cNvPr id="169" name="TextBox 168"/>
              <p:cNvSpPr txBox="1"/>
              <p:nvPr/>
            </p:nvSpPr>
            <p:spPr>
              <a:xfrm>
                <a:off x="4642483" y="4377265"/>
                <a:ext cx="4031617" cy="461665"/>
              </a:xfrm>
              <a:prstGeom prst="rect">
                <a:avLst/>
              </a:prstGeom>
              <a:noFill/>
            </p:spPr>
            <p:txBody>
              <a:bodyPr wrap="square" rtlCol="0">
                <a:spAutoFit/>
              </a:bodyPr>
              <a:lstStyle/>
              <a:p>
                <a:r>
                  <a:rPr lang="en-US" sz="1200" dirty="0">
                    <a:solidFill>
                      <a:prstClr val="black"/>
                    </a:solidFill>
                    <a:latin typeface="Times New Roman"/>
                    <a:ea typeface="ＭＳ Ｐゴシック" charset="0"/>
                    <a:cs typeface="ＭＳ Ｐゴシック" charset="0"/>
                  </a:rPr>
                  <a:t>External regulation from genes/meta-genes in Group </a:t>
                </a:r>
                <a:r>
                  <a:rPr lang="en-US" sz="1200" i="1" dirty="0">
                    <a:solidFill>
                      <a:prstClr val="black"/>
                    </a:solidFill>
                    <a:latin typeface="Times New Roman"/>
                    <a:ea typeface="ＭＳ Ｐゴシック" charset="0"/>
                    <a:cs typeface="ＭＳ Ｐゴシック" charset="0"/>
                  </a:rPr>
                  <a:t>U</a:t>
                </a:r>
              </a:p>
              <a:p>
                <a:r>
                  <a:rPr lang="en-US" sz="1200" dirty="0">
                    <a:solidFill>
                      <a:prstClr val="black"/>
                    </a:solidFill>
                    <a:latin typeface="Times New Roman"/>
                    <a:ea typeface="ＭＳ Ｐゴシック" charset="0"/>
                    <a:cs typeface="ＭＳ Ｐゴシック" charset="0"/>
                  </a:rPr>
                  <a:t>to genes/meta-genes in Group </a:t>
                </a:r>
                <a:r>
                  <a:rPr lang="en-US" sz="1200" i="1" dirty="0">
                    <a:solidFill>
                      <a:prstClr val="black"/>
                    </a:solidFill>
                    <a:latin typeface="Times New Roman"/>
                    <a:ea typeface="ＭＳ Ｐゴシック" charset="0"/>
                    <a:cs typeface="ＭＳ Ｐゴシック" charset="0"/>
                  </a:rPr>
                  <a:t>X</a:t>
                </a:r>
                <a:r>
                  <a:rPr lang="en-US" sz="1200" dirty="0">
                    <a:solidFill>
                      <a:prstClr val="black"/>
                    </a:solidFill>
                    <a:latin typeface="Times New Roman"/>
                    <a:ea typeface="ＭＳ Ｐゴシック" charset="0"/>
                    <a:cs typeface="ＭＳ Ｐゴシック" charset="0"/>
                  </a:rPr>
                  <a:t> by </a:t>
                </a:r>
                <a:r>
                  <a:rPr lang="en-US" sz="1200" i="1" dirty="0">
                    <a:solidFill>
                      <a:prstClr val="black"/>
                    </a:solidFill>
                    <a:latin typeface="Times New Roman"/>
                    <a:ea typeface="ＭＳ Ｐゴシック" charset="0"/>
                    <a:cs typeface="ＭＳ Ｐゴシック" charset="0"/>
                  </a:rPr>
                  <a:t>B/</a:t>
                </a:r>
              </a:p>
            </p:txBody>
          </p:sp>
          <p:grpSp>
            <p:nvGrpSpPr>
              <p:cNvPr id="170" name="Group 169"/>
              <p:cNvGrpSpPr/>
              <p:nvPr/>
            </p:nvGrpSpPr>
            <p:grpSpPr>
              <a:xfrm>
                <a:off x="3757406" y="4335732"/>
                <a:ext cx="897726" cy="369332"/>
                <a:chOff x="2326389" y="4421246"/>
                <a:chExt cx="897726" cy="369332"/>
              </a:xfrm>
            </p:grpSpPr>
            <p:cxnSp>
              <p:nvCxnSpPr>
                <p:cNvPr id="172" name="Straight Arrow Connector 171"/>
                <p:cNvCxnSpPr/>
                <p:nvPr/>
              </p:nvCxnSpPr>
              <p:spPr bwMode="auto">
                <a:xfrm flipH="1">
                  <a:off x="2326389" y="4622191"/>
                  <a:ext cx="414477" cy="1"/>
                </a:xfrm>
                <a:prstGeom prst="straightConnector1">
                  <a:avLst/>
                </a:prstGeom>
                <a:solidFill>
                  <a:schemeClr val="accent1"/>
                </a:solidFill>
                <a:ln w="12700" cap="flat" cmpd="sng" algn="ctr">
                  <a:solidFill>
                    <a:schemeClr val="accent1"/>
                  </a:solidFill>
                  <a:prstDash val="solid"/>
                  <a:round/>
                  <a:headEnd type="none" w="med" len="med"/>
                  <a:tailEnd type="triangle" w="sm" len="sm"/>
                </a:ln>
                <a:effectLst/>
              </p:spPr>
            </p:cxnSp>
            <p:cxnSp>
              <p:nvCxnSpPr>
                <p:cNvPr id="173" name="Straight Arrow Connector 172"/>
                <p:cNvCxnSpPr/>
                <p:nvPr/>
              </p:nvCxnSpPr>
              <p:spPr bwMode="auto">
                <a:xfrm flipH="1">
                  <a:off x="2809638" y="4622190"/>
                  <a:ext cx="414477" cy="1"/>
                </a:xfrm>
                <a:prstGeom prst="straightConnector1">
                  <a:avLst/>
                </a:prstGeom>
                <a:solidFill>
                  <a:schemeClr val="accent1"/>
                </a:solidFill>
                <a:ln w="38100" cap="flat" cmpd="sng" algn="ctr">
                  <a:solidFill>
                    <a:schemeClr val="accent1">
                      <a:lumMod val="50000"/>
                    </a:schemeClr>
                  </a:solidFill>
                  <a:prstDash val="solid"/>
                  <a:round/>
                  <a:headEnd type="none" w="med" len="med"/>
                  <a:tailEnd type="triangle"/>
                </a:ln>
                <a:effectLst/>
              </p:spPr>
            </p:cxnSp>
            <p:sp>
              <p:nvSpPr>
                <p:cNvPr id="174" name="TextBox 173"/>
                <p:cNvSpPr txBox="1"/>
                <p:nvPr/>
              </p:nvSpPr>
              <p:spPr>
                <a:xfrm>
                  <a:off x="2650775" y="4421246"/>
                  <a:ext cx="274434"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a:t>
                  </a:r>
                </a:p>
              </p:txBody>
            </p:sp>
          </p:grpSp>
          <p:graphicFrame>
            <p:nvGraphicFramePr>
              <p:cNvPr id="171" name="Object 170"/>
              <p:cNvGraphicFramePr>
                <a:graphicFrameLocks noChangeAspect="1"/>
              </p:cNvGraphicFramePr>
              <p:nvPr>
                <p:extLst>
                  <p:ext uri="{D42A27DB-BD31-4B8C-83A1-F6EECF244321}">
                    <p14:modId xmlns:p14="http://schemas.microsoft.com/office/powerpoint/2010/main" val="2927011341"/>
                  </p:ext>
                </p:extLst>
              </p:nvPr>
            </p:nvGraphicFramePr>
            <p:xfrm>
              <a:off x="7046772" y="4587589"/>
              <a:ext cx="152400" cy="190500"/>
            </p:xfrm>
            <a:graphic>
              <a:graphicData uri="http://schemas.openxmlformats.org/presentationml/2006/ole">
                <mc:AlternateContent xmlns:mc="http://schemas.openxmlformats.org/markup-compatibility/2006">
                  <mc:Choice xmlns:v="urn:schemas-microsoft-com:vml" Requires="v">
                    <p:oleObj spid="_x0000_s10245" name="Equation" r:id="rId12" imgW="136800" imgH="182520" progId="Equation.3">
                      <p:embed/>
                    </p:oleObj>
                  </mc:Choice>
                  <mc:Fallback>
                    <p:oleObj name="Equation" r:id="rId12" imgW="136800" imgH="18252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6772" y="4587589"/>
                            <a:ext cx="152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78" name="Rectangle 177"/>
          <p:cNvSpPr/>
          <p:nvPr/>
        </p:nvSpPr>
        <p:spPr>
          <a:xfrm>
            <a:off x="82993" y="381525"/>
            <a:ext cx="2713918" cy="338554"/>
          </a:xfrm>
          <a:prstGeom prst="rect">
            <a:avLst/>
          </a:prstGeom>
        </p:spPr>
        <p:txBody>
          <a:bodyPr wrap="square">
            <a:spAutoFit/>
          </a:bodyPr>
          <a:lstStyle/>
          <a:p>
            <a:r>
              <a:rPr lang="en-US" sz="1600" b="1" dirty="0">
                <a:solidFill>
                  <a:srgbClr val="000100"/>
                </a:solidFill>
                <a:latin typeface="Helvetica"/>
                <a:ea typeface="ＭＳ Ｐゴシック" charset="0"/>
                <a:cs typeface="Helvetica"/>
              </a:rPr>
              <a:t>A</a:t>
            </a:r>
            <a:r>
              <a:rPr lang="en-US" sz="1600" dirty="0">
                <a:solidFill>
                  <a:srgbClr val="000100"/>
                </a:solidFill>
                <a:latin typeface="Helvetica"/>
                <a:ea typeface="ＭＳ Ｐゴシック" charset="0"/>
                <a:cs typeface="Helvetica"/>
              </a:rPr>
              <a:t>. Gene state-space model</a:t>
            </a:r>
            <a:endParaRPr lang="en-US" sz="1600" dirty="0">
              <a:solidFill>
                <a:prstClr val="black"/>
              </a:solidFill>
              <a:latin typeface="Helvetica"/>
              <a:ea typeface="ＭＳ Ｐゴシック" charset="0"/>
              <a:cs typeface="Helvetica"/>
            </a:endParaRPr>
          </a:p>
        </p:txBody>
      </p:sp>
      <p:sp>
        <p:nvSpPr>
          <p:cNvPr id="191" name="Rectangle 190"/>
          <p:cNvSpPr/>
          <p:nvPr/>
        </p:nvSpPr>
        <p:spPr>
          <a:xfrm>
            <a:off x="6071631" y="373409"/>
            <a:ext cx="3245895" cy="338554"/>
          </a:xfrm>
          <a:prstGeom prst="rect">
            <a:avLst/>
          </a:prstGeom>
        </p:spPr>
        <p:txBody>
          <a:bodyPr wrap="square">
            <a:spAutoFit/>
          </a:bodyPr>
          <a:lstStyle/>
          <a:p>
            <a:r>
              <a:rPr lang="en-US" sz="1600" b="1" dirty="0">
                <a:solidFill>
                  <a:srgbClr val="000100"/>
                </a:solidFill>
                <a:latin typeface="Helvetica"/>
                <a:ea typeface="ＭＳ Ｐゴシック" charset="0"/>
                <a:cs typeface="Helvetica"/>
              </a:rPr>
              <a:t>C</a:t>
            </a:r>
            <a:r>
              <a:rPr lang="en-US" sz="1600" dirty="0">
                <a:solidFill>
                  <a:srgbClr val="000100"/>
                </a:solidFill>
                <a:latin typeface="Helvetica"/>
                <a:ea typeface="ＭＳ Ｐゴシック" charset="0"/>
                <a:cs typeface="Helvetica"/>
              </a:rPr>
              <a:t>. Meta-gene state-space model</a:t>
            </a:r>
            <a:endParaRPr lang="en-US" sz="1600" dirty="0">
              <a:solidFill>
                <a:prstClr val="black"/>
              </a:solidFill>
              <a:latin typeface="Helvetica"/>
              <a:ea typeface="ＭＳ Ｐゴシック" charset="0"/>
              <a:cs typeface="Helvetica"/>
            </a:endParaRPr>
          </a:p>
        </p:txBody>
      </p:sp>
      <p:sp>
        <p:nvSpPr>
          <p:cNvPr id="192" name="Rounded Rectangle 214"/>
          <p:cNvSpPr/>
          <p:nvPr/>
        </p:nvSpPr>
        <p:spPr bwMode="auto">
          <a:xfrm rot="5400000">
            <a:off x="2885400" y="1908215"/>
            <a:ext cx="3533865" cy="2500085"/>
          </a:xfrm>
          <a:prstGeom prst="roundRect">
            <a:avLst/>
          </a:prstGeom>
          <a:noFill/>
          <a:ln w="12700"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grpSp>
        <p:nvGrpSpPr>
          <p:cNvPr id="190" name="Group 189"/>
          <p:cNvGrpSpPr/>
          <p:nvPr/>
        </p:nvGrpSpPr>
        <p:grpSpPr>
          <a:xfrm rot="16200000">
            <a:off x="818894" y="71477"/>
            <a:ext cx="1262498" cy="2709121"/>
            <a:chOff x="5671935" y="752559"/>
            <a:chExt cx="2524995" cy="5418242"/>
          </a:xfrm>
        </p:grpSpPr>
        <p:grpSp>
          <p:nvGrpSpPr>
            <p:cNvPr id="193" name="Group 43"/>
            <p:cNvGrpSpPr/>
            <p:nvPr/>
          </p:nvGrpSpPr>
          <p:grpSpPr>
            <a:xfrm>
              <a:off x="5671935" y="752559"/>
              <a:ext cx="2446855" cy="2591141"/>
              <a:chOff x="2027513" y="13736778"/>
              <a:chExt cx="2446855" cy="2591141"/>
            </a:xfrm>
          </p:grpSpPr>
          <p:sp>
            <p:nvSpPr>
              <p:cNvPr id="242" name="Oval 82"/>
              <p:cNvSpPr/>
              <p:nvPr/>
            </p:nvSpPr>
            <p:spPr bwMode="auto">
              <a:xfrm>
                <a:off x="2027513"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3" name="Oval 83"/>
              <p:cNvSpPr/>
              <p:nvPr/>
            </p:nvSpPr>
            <p:spPr bwMode="auto">
              <a:xfrm>
                <a:off x="2561945" y="149309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4" name="Oval 84"/>
              <p:cNvSpPr/>
              <p:nvPr/>
            </p:nvSpPr>
            <p:spPr bwMode="auto">
              <a:xfrm>
                <a:off x="2590800" y="143463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45" name="Oval 85"/>
              <p:cNvSpPr/>
              <p:nvPr/>
            </p:nvSpPr>
            <p:spPr bwMode="auto">
              <a:xfrm>
                <a:off x="2155545" y="141732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0" name="Oval 101"/>
              <p:cNvSpPr/>
              <p:nvPr/>
            </p:nvSpPr>
            <p:spPr bwMode="auto">
              <a:xfrm>
                <a:off x="2476500" y="138510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1" name="Oval 102"/>
              <p:cNvSpPr/>
              <p:nvPr/>
            </p:nvSpPr>
            <p:spPr bwMode="auto">
              <a:xfrm>
                <a:off x="3108325" y="14964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2" name="Oval 103"/>
              <p:cNvSpPr/>
              <p:nvPr/>
            </p:nvSpPr>
            <p:spPr bwMode="auto">
              <a:xfrm>
                <a:off x="4037767" y="150452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3" name="Oval 104"/>
              <p:cNvSpPr/>
              <p:nvPr/>
            </p:nvSpPr>
            <p:spPr bwMode="auto">
              <a:xfrm>
                <a:off x="3798611" y="137367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54" name="Oval 106"/>
              <p:cNvSpPr/>
              <p:nvPr/>
            </p:nvSpPr>
            <p:spPr bwMode="auto">
              <a:xfrm>
                <a:off x="3218002" y="140970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256" name="Straight Arrow Connector 115"/>
              <p:cNvCxnSpPr>
                <a:stCxn id="253" idx="3"/>
                <a:endCxn id="260" idx="6"/>
              </p:cNvCxnSpPr>
              <p:nvPr/>
            </p:nvCxnSpPr>
            <p:spPr bwMode="auto">
              <a:xfrm flipH="1">
                <a:off x="3377169" y="13931901"/>
                <a:ext cx="454920" cy="2281718"/>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sp>
            <p:nvSpPr>
              <p:cNvPr id="259" name="Oval 119"/>
              <p:cNvSpPr/>
              <p:nvPr/>
            </p:nvSpPr>
            <p:spPr bwMode="auto">
              <a:xfrm>
                <a:off x="2107168" y="15595600"/>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0" name="Oval 120"/>
              <p:cNvSpPr/>
              <p:nvPr/>
            </p:nvSpPr>
            <p:spPr bwMode="auto">
              <a:xfrm>
                <a:off x="3148568" y="16099319"/>
                <a:ext cx="228600" cy="228600"/>
              </a:xfrm>
              <a:prstGeom prst="ellipse">
                <a:avLst/>
              </a:prstGeom>
              <a:solidFill>
                <a:srgbClr val="9BBB5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1" name="Oval 121"/>
              <p:cNvSpPr/>
              <p:nvPr/>
            </p:nvSpPr>
            <p:spPr bwMode="auto">
              <a:xfrm>
                <a:off x="3683000" y="15985019"/>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2" name="Oval 122"/>
              <p:cNvSpPr/>
              <p:nvPr/>
            </p:nvSpPr>
            <p:spPr bwMode="auto">
              <a:xfrm>
                <a:off x="3711855" y="15400478"/>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3" name="Oval 124"/>
              <p:cNvSpPr/>
              <p:nvPr/>
            </p:nvSpPr>
            <p:spPr bwMode="auto">
              <a:xfrm>
                <a:off x="2814913" y="1534539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264" name="Straight Arrow Connector 125"/>
              <p:cNvCxnSpPr>
                <a:stCxn id="251" idx="4"/>
                <a:endCxn id="260" idx="7"/>
              </p:cNvCxnSpPr>
              <p:nvPr/>
            </p:nvCxnSpPr>
            <p:spPr bwMode="auto">
              <a:xfrm>
                <a:off x="3222625" y="15192997"/>
                <a:ext cx="121066" cy="939800"/>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cxnSp>
            <p:nvCxnSpPr>
              <p:cNvPr id="265" name="Straight Arrow Connector 126"/>
              <p:cNvCxnSpPr>
                <a:stCxn id="262" idx="3"/>
                <a:endCxn id="260" idx="6"/>
              </p:cNvCxnSpPr>
              <p:nvPr/>
            </p:nvCxnSpPr>
            <p:spPr bwMode="auto">
              <a:xfrm flipH="1">
                <a:off x="3377168" y="15595600"/>
                <a:ext cx="368165" cy="618019"/>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cxnSp>
            <p:nvCxnSpPr>
              <p:cNvPr id="266" name="Straight Arrow Connector 265"/>
              <p:cNvCxnSpPr>
                <a:stCxn id="259" idx="5"/>
                <a:endCxn id="260" idx="1"/>
              </p:cNvCxnSpPr>
              <p:nvPr/>
            </p:nvCxnSpPr>
            <p:spPr bwMode="auto">
              <a:xfrm>
                <a:off x="2302290" y="15790722"/>
                <a:ext cx="879756" cy="342075"/>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cxnSp>
            <p:nvCxnSpPr>
              <p:cNvPr id="267" name="Straight Arrow Connector 266"/>
              <p:cNvCxnSpPr>
                <a:stCxn id="263" idx="4"/>
                <a:endCxn id="260" idx="7"/>
              </p:cNvCxnSpPr>
              <p:nvPr/>
            </p:nvCxnSpPr>
            <p:spPr bwMode="auto">
              <a:xfrm>
                <a:off x="2929213" y="15573997"/>
                <a:ext cx="414478" cy="558800"/>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sp>
            <p:nvSpPr>
              <p:cNvPr id="268" name="Oval 267"/>
              <p:cNvSpPr/>
              <p:nvPr/>
            </p:nvSpPr>
            <p:spPr bwMode="auto">
              <a:xfrm>
                <a:off x="4027211" y="143429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9" name="Oval 132"/>
              <p:cNvSpPr/>
              <p:nvPr/>
            </p:nvSpPr>
            <p:spPr bwMode="auto">
              <a:xfrm>
                <a:off x="4056220" y="15395195"/>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70" name="Oval 134"/>
              <p:cNvSpPr/>
              <p:nvPr/>
            </p:nvSpPr>
            <p:spPr bwMode="auto">
              <a:xfrm>
                <a:off x="3093538" y="14506406"/>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71" name="Oval 137"/>
              <p:cNvSpPr/>
              <p:nvPr/>
            </p:nvSpPr>
            <p:spPr bwMode="auto">
              <a:xfrm>
                <a:off x="3972000" y="14646557"/>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72" name="Oval 138"/>
              <p:cNvSpPr/>
              <p:nvPr/>
            </p:nvSpPr>
            <p:spPr bwMode="auto">
              <a:xfrm>
                <a:off x="4245768" y="13898422"/>
                <a:ext cx="228600" cy="228600"/>
              </a:xfrm>
              <a:prstGeom prst="ellipse">
                <a:avLst/>
              </a:prstGeom>
              <a:solidFill>
                <a:srgbClr val="9BBB5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grpSp>
        <p:grpSp>
          <p:nvGrpSpPr>
            <p:cNvPr id="194" name="Group 193"/>
            <p:cNvGrpSpPr/>
            <p:nvPr/>
          </p:nvGrpSpPr>
          <p:grpSpPr>
            <a:xfrm>
              <a:off x="6159384" y="3310222"/>
              <a:ext cx="2037546" cy="2860579"/>
              <a:chOff x="6159384" y="3310222"/>
              <a:chExt cx="2037546" cy="2860579"/>
            </a:xfrm>
          </p:grpSpPr>
          <p:cxnSp>
            <p:nvCxnSpPr>
              <p:cNvPr id="196" name="Curved Connector 159"/>
              <p:cNvCxnSpPr>
                <a:stCxn id="219" idx="1"/>
                <a:endCxn id="260" idx="4"/>
              </p:cNvCxnSpPr>
              <p:nvPr/>
            </p:nvCxnSpPr>
            <p:spPr bwMode="auto">
              <a:xfrm rot="16200000" flipV="1">
                <a:off x="6035271" y="4215720"/>
                <a:ext cx="1950723" cy="206682"/>
              </a:xfrm>
              <a:prstGeom prst="curvedConnector3">
                <a:avLst>
                  <a:gd name="adj1" fmla="val 50000"/>
                </a:avLst>
              </a:prstGeom>
              <a:solidFill>
                <a:srgbClr val="C6531F"/>
              </a:solidFill>
              <a:ln w="12700" cap="flat" cmpd="sng" algn="ctr">
                <a:solidFill>
                  <a:schemeClr val="accent1"/>
                </a:solidFill>
                <a:prstDash val="solid"/>
                <a:round/>
                <a:headEnd type="none" w="med" len="med"/>
                <a:tailEnd type="triangle" w="sm" len="sm"/>
              </a:ln>
              <a:effectLst/>
            </p:spPr>
          </p:cxnSp>
          <p:cxnSp>
            <p:nvCxnSpPr>
              <p:cNvPr id="206" name="Curved Connector 165"/>
              <p:cNvCxnSpPr>
                <a:stCxn id="228" idx="1"/>
                <a:endCxn id="260" idx="4"/>
              </p:cNvCxnSpPr>
              <p:nvPr/>
            </p:nvCxnSpPr>
            <p:spPr bwMode="auto">
              <a:xfrm rot="16200000">
                <a:off x="5836345" y="3781038"/>
                <a:ext cx="1508279" cy="633606"/>
              </a:xfrm>
              <a:prstGeom prst="curvedConnector3">
                <a:avLst>
                  <a:gd name="adj1" fmla="val 50000"/>
                </a:avLst>
              </a:prstGeom>
              <a:solidFill>
                <a:srgbClr val="C6531F"/>
              </a:solidFill>
              <a:ln w="12700" cap="flat" cmpd="sng" algn="ctr">
                <a:solidFill>
                  <a:schemeClr val="accent1"/>
                </a:solidFill>
                <a:prstDash val="solid"/>
                <a:round/>
                <a:headEnd type="none" w="med" len="med"/>
                <a:tailEnd type="triangle" w="sm" len="sm"/>
              </a:ln>
              <a:effectLst/>
            </p:spPr>
          </p:cxnSp>
          <p:grpSp>
            <p:nvGrpSpPr>
              <p:cNvPr id="209" name="Group 42"/>
              <p:cNvGrpSpPr/>
              <p:nvPr/>
            </p:nvGrpSpPr>
            <p:grpSpPr>
              <a:xfrm rot="5400000">
                <a:off x="6449514" y="4423386"/>
                <a:ext cx="1457285" cy="2037546"/>
                <a:chOff x="5902325" y="13784122"/>
                <a:chExt cx="1457285" cy="2037546"/>
              </a:xfrm>
              <a:solidFill>
                <a:srgbClr val="F79646"/>
              </a:solidFill>
            </p:grpSpPr>
            <p:sp>
              <p:nvSpPr>
                <p:cNvPr id="217" name="Rectangle 154"/>
                <p:cNvSpPr/>
                <p:nvPr/>
              </p:nvSpPr>
              <p:spPr bwMode="auto">
                <a:xfrm>
                  <a:off x="5909276" y="1445453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18" name="Rectangle 155"/>
                <p:cNvSpPr/>
                <p:nvPr/>
              </p:nvSpPr>
              <p:spPr bwMode="auto">
                <a:xfrm>
                  <a:off x="6359525" y="143971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19" name="Rectangle 156"/>
                <p:cNvSpPr/>
                <p:nvPr/>
              </p:nvSpPr>
              <p:spPr bwMode="auto">
                <a:xfrm>
                  <a:off x="6483233" y="14752777"/>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20" name="Rectangle 157"/>
                <p:cNvSpPr/>
                <p:nvPr/>
              </p:nvSpPr>
              <p:spPr bwMode="auto">
                <a:xfrm>
                  <a:off x="5902325" y="1409700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28" name="Rectangle 158"/>
                <p:cNvSpPr/>
                <p:nvPr/>
              </p:nvSpPr>
              <p:spPr bwMode="auto">
                <a:xfrm>
                  <a:off x="6040788" y="1559306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0" name="Rectangle 180"/>
                <p:cNvSpPr/>
                <p:nvPr/>
              </p:nvSpPr>
              <p:spPr bwMode="auto">
                <a:xfrm>
                  <a:off x="7131010" y="14419406"/>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1" name="Rectangle 181"/>
                <p:cNvSpPr/>
                <p:nvPr/>
              </p:nvSpPr>
              <p:spPr bwMode="auto">
                <a:xfrm>
                  <a:off x="6937217" y="14066978"/>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2" name="Rectangle 182"/>
                <p:cNvSpPr/>
                <p:nvPr/>
              </p:nvSpPr>
              <p:spPr bwMode="auto">
                <a:xfrm>
                  <a:off x="7051518" y="14694904"/>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5" name="Rectangle 185"/>
                <p:cNvSpPr/>
                <p:nvPr/>
              </p:nvSpPr>
              <p:spPr bwMode="auto">
                <a:xfrm>
                  <a:off x="6068530" y="1500387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7" name="Rectangle 187"/>
                <p:cNvSpPr/>
                <p:nvPr/>
              </p:nvSpPr>
              <p:spPr bwMode="auto">
                <a:xfrm>
                  <a:off x="6381633" y="13784122"/>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8" name="Rectangle 188"/>
                <p:cNvSpPr/>
                <p:nvPr/>
              </p:nvSpPr>
              <p:spPr bwMode="auto">
                <a:xfrm>
                  <a:off x="6473434" y="15329740"/>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39" name="Rectangle 189"/>
                <p:cNvSpPr/>
                <p:nvPr/>
              </p:nvSpPr>
              <p:spPr bwMode="auto">
                <a:xfrm>
                  <a:off x="7115117" y="15296556"/>
                  <a:ext cx="228600" cy="2286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5193"/>
                    </a:solidFill>
                    <a:latin typeface="Times New Roman" pitchFamily="18" charset="0"/>
                    <a:ea typeface="ＭＳ Ｐゴシック" charset="0"/>
                    <a:cs typeface="ＭＳ Ｐゴシック" charset="0"/>
                  </a:endParaRPr>
                </a:p>
              </p:txBody>
            </p:sp>
          </p:grpSp>
          <p:cxnSp>
            <p:nvCxnSpPr>
              <p:cNvPr id="210" name="Curved Connector 190"/>
              <p:cNvCxnSpPr>
                <a:stCxn id="237" idx="1"/>
                <a:endCxn id="260" idx="5"/>
              </p:cNvCxnSpPr>
              <p:nvPr/>
            </p:nvCxnSpPr>
            <p:spPr bwMode="auto">
              <a:xfrm rot="16200000" flipV="1">
                <a:off x="6594073" y="3704264"/>
                <a:ext cx="1882602" cy="1094518"/>
              </a:xfrm>
              <a:prstGeom prst="curvedConnector3">
                <a:avLst>
                  <a:gd name="adj1" fmla="val 50000"/>
                </a:avLst>
              </a:prstGeom>
              <a:solidFill>
                <a:srgbClr val="C6531F"/>
              </a:solidFill>
              <a:ln w="12700" cap="flat" cmpd="sng" algn="ctr">
                <a:solidFill>
                  <a:schemeClr val="accent1"/>
                </a:solidFill>
                <a:prstDash val="solid"/>
                <a:round/>
                <a:headEnd type="none" w="med" len="med"/>
                <a:tailEnd type="triangle" w="sm" len="sm"/>
              </a:ln>
              <a:effectLst/>
            </p:spPr>
          </p:cxnSp>
          <p:cxnSp>
            <p:nvCxnSpPr>
              <p:cNvPr id="211" name="Curved Connector 198"/>
              <p:cNvCxnSpPr>
                <a:stCxn id="238" idx="1"/>
                <a:endCxn id="260" idx="4"/>
              </p:cNvCxnSpPr>
              <p:nvPr/>
            </p:nvCxnSpPr>
            <p:spPr bwMode="auto">
              <a:xfrm rot="16200000">
                <a:off x="5751686" y="4129025"/>
                <a:ext cx="1940923" cy="370278"/>
              </a:xfrm>
              <a:prstGeom prst="curvedConnector3">
                <a:avLst>
                  <a:gd name="adj1" fmla="val 50000"/>
                </a:avLst>
              </a:prstGeom>
              <a:solidFill>
                <a:srgbClr val="C6531F"/>
              </a:solidFill>
              <a:ln w="12700" cap="flat" cmpd="sng" algn="ctr">
                <a:solidFill>
                  <a:schemeClr val="accent1"/>
                </a:solidFill>
                <a:prstDash val="solid"/>
                <a:round/>
                <a:headEnd type="none" w="med" len="med"/>
                <a:tailEnd type="triangle" w="sm" len="sm"/>
              </a:ln>
              <a:effectLst/>
            </p:spPr>
          </p:cxnSp>
          <p:cxnSp>
            <p:nvCxnSpPr>
              <p:cNvPr id="213" name="Curved Connector 202"/>
              <p:cNvCxnSpPr>
                <a:stCxn id="235" idx="1"/>
                <a:endCxn id="260" idx="4"/>
              </p:cNvCxnSpPr>
              <p:nvPr/>
            </p:nvCxnSpPr>
            <p:spPr bwMode="auto">
              <a:xfrm rot="16200000">
                <a:off x="6117072" y="4089507"/>
                <a:ext cx="1536019" cy="44410"/>
              </a:xfrm>
              <a:prstGeom prst="curvedConnector3">
                <a:avLst>
                  <a:gd name="adj1" fmla="val 50000"/>
                </a:avLst>
              </a:prstGeom>
              <a:solidFill>
                <a:srgbClr val="C6531F"/>
              </a:solidFill>
              <a:ln w="12700" cap="flat" cmpd="sng" algn="ctr">
                <a:solidFill>
                  <a:schemeClr val="accent1"/>
                </a:solidFill>
                <a:prstDash val="solid"/>
                <a:round/>
                <a:headEnd type="none" w="med" len="med"/>
                <a:tailEnd type="triangle" w="sm" len="sm"/>
              </a:ln>
              <a:effectLst/>
            </p:spPr>
          </p:cxnSp>
        </p:grpSp>
      </p:grpSp>
      <p:sp>
        <p:nvSpPr>
          <p:cNvPr id="16" name="TextBox 15"/>
          <p:cNvSpPr txBox="1"/>
          <p:nvPr/>
        </p:nvSpPr>
        <p:spPr>
          <a:xfrm>
            <a:off x="1182474" y="1897580"/>
            <a:ext cx="1582484" cy="369332"/>
          </a:xfrm>
          <a:prstGeom prst="rect">
            <a:avLst/>
          </a:prstGeom>
          <a:noFill/>
        </p:spPr>
        <p:txBody>
          <a:bodyPr wrap="none" rtlCol="0">
            <a:spAutoFit/>
          </a:bodyPr>
          <a:lstStyle/>
          <a:p>
            <a:r>
              <a:rPr lang="en-US" i="1" dirty="0">
                <a:solidFill>
                  <a:srgbClr val="9BBB58"/>
                </a:solidFill>
                <a:latin typeface="Times New Roman"/>
                <a:ea typeface="ＭＳ Ｐゴシック" charset="0"/>
                <a:cs typeface="Times New Roman"/>
              </a:rPr>
              <a:t>X</a:t>
            </a:r>
            <a:r>
              <a:rPr lang="en-US" i="1" baseline="-25000" dirty="0">
                <a:solidFill>
                  <a:prstClr val="black"/>
                </a:solidFill>
                <a:latin typeface="Times New Roman"/>
                <a:ea typeface="ＭＳ Ｐゴシック" charset="0"/>
                <a:cs typeface="Times New Roman"/>
              </a:rPr>
              <a:t>t+1</a:t>
            </a:r>
            <a:r>
              <a:rPr lang="en-US" i="1" dirty="0">
                <a:solidFill>
                  <a:prstClr val="black"/>
                </a:solidFill>
                <a:latin typeface="Times New Roman"/>
                <a:ea typeface="ＭＳ Ｐゴシック" charset="0"/>
                <a:cs typeface="Times New Roman"/>
              </a:rPr>
              <a:t>=</a:t>
            </a:r>
            <a:r>
              <a:rPr lang="en-US" i="1" dirty="0" err="1">
                <a:solidFill>
                  <a:srgbClr val="C0504D"/>
                </a:solidFill>
                <a:latin typeface="Times New Roman"/>
                <a:ea typeface="ＭＳ Ｐゴシック" charset="0"/>
                <a:cs typeface="Times New Roman"/>
              </a:rPr>
              <a:t>A</a:t>
            </a:r>
            <a:r>
              <a:rPr lang="en-US" i="1" dirty="0" err="1">
                <a:solidFill>
                  <a:srgbClr val="9BBB58"/>
                </a:solidFill>
                <a:latin typeface="Times New Roman"/>
                <a:ea typeface="ＭＳ Ｐゴシック" charset="0"/>
                <a:cs typeface="Times New Roman"/>
              </a:rPr>
              <a:t>X</a:t>
            </a:r>
            <a:r>
              <a:rPr lang="en-US" i="1" baseline="-25000" dirty="0" err="1">
                <a:solidFill>
                  <a:prstClr val="black"/>
                </a:solidFill>
                <a:latin typeface="Times New Roman"/>
                <a:ea typeface="ＭＳ Ｐゴシック" charset="0"/>
                <a:cs typeface="Times New Roman"/>
              </a:rPr>
              <a:t>t</a:t>
            </a:r>
            <a:r>
              <a:rPr lang="en-US" i="1" dirty="0" err="1">
                <a:solidFill>
                  <a:prstClr val="black"/>
                </a:solidFill>
                <a:latin typeface="Times New Roman"/>
                <a:ea typeface="ＭＳ Ｐゴシック" charset="0"/>
                <a:cs typeface="Times New Roman"/>
              </a:rPr>
              <a:t>+</a:t>
            </a:r>
            <a:r>
              <a:rPr lang="en-US" i="1" dirty="0" err="1">
                <a:solidFill>
                  <a:srgbClr val="4F81BD"/>
                </a:solidFill>
                <a:latin typeface="Times New Roman"/>
                <a:ea typeface="ＭＳ Ｐゴシック" charset="0"/>
                <a:cs typeface="Times New Roman"/>
              </a:rPr>
              <a:t>B</a:t>
            </a:r>
            <a:r>
              <a:rPr lang="en-US" i="1" dirty="0" err="1">
                <a:solidFill>
                  <a:srgbClr val="F69546"/>
                </a:solidFill>
                <a:latin typeface="Times New Roman"/>
                <a:ea typeface="ＭＳ Ｐゴシック" charset="0"/>
                <a:cs typeface="Times New Roman"/>
              </a:rPr>
              <a:t>U</a:t>
            </a:r>
            <a:r>
              <a:rPr lang="en-US" i="1" baseline="-25000" dirty="0" err="1">
                <a:solidFill>
                  <a:prstClr val="black"/>
                </a:solidFill>
                <a:latin typeface="Times New Roman"/>
                <a:ea typeface="ＭＳ Ｐゴシック" charset="0"/>
                <a:cs typeface="Times New Roman"/>
              </a:rPr>
              <a:t>t</a:t>
            </a:r>
            <a:endParaRPr lang="en-US" i="1" baseline="-25000" dirty="0">
              <a:solidFill>
                <a:prstClr val="black"/>
              </a:solidFill>
              <a:latin typeface="Times New Roman"/>
              <a:ea typeface="ＭＳ Ｐゴシック" charset="0"/>
              <a:cs typeface="Times New Roman"/>
            </a:endParaRPr>
          </a:p>
        </p:txBody>
      </p:sp>
      <p:sp>
        <p:nvSpPr>
          <p:cNvPr id="215" name="TextBox 214"/>
          <p:cNvSpPr txBox="1"/>
          <p:nvPr/>
        </p:nvSpPr>
        <p:spPr>
          <a:xfrm>
            <a:off x="5063431" y="2492398"/>
            <a:ext cx="506664" cy="276999"/>
          </a:xfrm>
          <a:prstGeom prst="rect">
            <a:avLst/>
          </a:prstGeom>
          <a:noFill/>
        </p:spPr>
        <p:txBody>
          <a:bodyPr wrap="square" rtlCol="0">
            <a:spAutoFit/>
          </a:bodyPr>
          <a:lstStyle/>
          <a:p>
            <a:pPr defTabSz="914400">
              <a:defRPr/>
            </a:pPr>
            <a:r>
              <a:rPr lang="en-US" sz="1200" kern="0" dirty="0">
                <a:solidFill>
                  <a:sysClr val="windowText" lastClr="000000"/>
                </a:solidFill>
                <a:latin typeface="Helvetica"/>
                <a:ea typeface="ＭＳ Ｐゴシック" charset="0"/>
                <a:cs typeface="Helvetica"/>
              </a:rPr>
              <a:t>time</a:t>
            </a:r>
          </a:p>
        </p:txBody>
      </p:sp>
      <p:sp>
        <p:nvSpPr>
          <p:cNvPr id="287" name="Rounded Rectangle 214"/>
          <p:cNvSpPr/>
          <p:nvPr/>
        </p:nvSpPr>
        <p:spPr bwMode="auto">
          <a:xfrm rot="5400000">
            <a:off x="624399" y="150147"/>
            <a:ext cx="1621907" cy="2788494"/>
          </a:xfrm>
          <a:prstGeom prst="roundRect">
            <a:avLst/>
          </a:prstGeom>
          <a:noFill/>
          <a:ln w="12700"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289" name="Rounded Rectangle 214"/>
          <p:cNvSpPr/>
          <p:nvPr/>
        </p:nvSpPr>
        <p:spPr bwMode="auto">
          <a:xfrm rot="5400000">
            <a:off x="6966784" y="244259"/>
            <a:ext cx="1622991" cy="2558404"/>
          </a:xfrm>
          <a:prstGeom prst="roundRect">
            <a:avLst/>
          </a:prstGeom>
          <a:noFill/>
          <a:ln w="12700"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298" name="Down Arrow 297"/>
          <p:cNvSpPr/>
          <p:nvPr/>
        </p:nvSpPr>
        <p:spPr bwMode="auto">
          <a:xfrm rot="5400000">
            <a:off x="2824425" y="4179009"/>
            <a:ext cx="588484" cy="479339"/>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305" name="TextBox 304"/>
          <p:cNvSpPr txBox="1"/>
          <p:nvPr/>
        </p:nvSpPr>
        <p:spPr>
          <a:xfrm>
            <a:off x="6406478" y="2819394"/>
            <a:ext cx="2837117" cy="584776"/>
          </a:xfrm>
          <a:prstGeom prst="rect">
            <a:avLst/>
          </a:prstGeom>
          <a:noFill/>
        </p:spPr>
        <p:txBody>
          <a:bodyPr wrap="square" rtlCol="0">
            <a:spAutoFit/>
          </a:bodyPr>
          <a:lstStyle/>
          <a:p>
            <a:r>
              <a:rPr lang="en-US" sz="1600" b="1" dirty="0">
                <a:solidFill>
                  <a:prstClr val="black"/>
                </a:solidFill>
                <a:latin typeface="Helvetica"/>
                <a:ea typeface="ＭＳ Ｐゴシック" charset="0"/>
                <a:cs typeface="Helvetica"/>
              </a:rPr>
              <a:t>D. </a:t>
            </a:r>
            <a:r>
              <a:rPr lang="en-US" sz="1600" dirty="0">
                <a:solidFill>
                  <a:srgbClr val="FF0000"/>
                </a:solidFill>
                <a:latin typeface="Helvetica"/>
                <a:ea typeface="ＭＳ Ｐゴシック" charset="0"/>
                <a:cs typeface="Helvetica"/>
              </a:rPr>
              <a:t>Internal</a:t>
            </a:r>
            <a:r>
              <a:rPr lang="en-US" sz="1600" dirty="0">
                <a:solidFill>
                  <a:prstClr val="black"/>
                </a:solidFill>
                <a:latin typeface="Helvetica"/>
                <a:ea typeface="ＭＳ Ｐゴシック" charset="0"/>
                <a:cs typeface="Helvetica"/>
              </a:rPr>
              <a:t>/</a:t>
            </a:r>
            <a:r>
              <a:rPr lang="en-US" sz="1600" dirty="0">
                <a:solidFill>
                  <a:srgbClr val="254061"/>
                </a:solidFill>
                <a:latin typeface="Helvetica"/>
                <a:ea typeface="ＭＳ Ｐゴシック" charset="0"/>
                <a:cs typeface="Helvetica"/>
              </a:rPr>
              <a:t>External </a:t>
            </a:r>
            <a:r>
              <a:rPr lang="en-US" sz="1600" dirty="0">
                <a:solidFill>
                  <a:prstClr val="black"/>
                </a:solidFill>
                <a:latin typeface="Helvetica"/>
                <a:ea typeface="ＭＳ Ｐゴシック" charset="0"/>
                <a:cs typeface="Helvetica"/>
              </a:rPr>
              <a:t>Principal Dynamic Patterns (PDPs)</a:t>
            </a:r>
          </a:p>
        </p:txBody>
      </p:sp>
      <p:sp>
        <p:nvSpPr>
          <p:cNvPr id="307" name="Rounded Rectangle 214"/>
          <p:cNvSpPr/>
          <p:nvPr/>
        </p:nvSpPr>
        <p:spPr bwMode="auto">
          <a:xfrm rot="5400000">
            <a:off x="6628375" y="3246601"/>
            <a:ext cx="2243265" cy="2558404"/>
          </a:xfrm>
          <a:prstGeom prst="roundRect">
            <a:avLst/>
          </a:prstGeom>
          <a:noFill/>
          <a:ln w="12700"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grpSp>
        <p:nvGrpSpPr>
          <p:cNvPr id="316" name="Group 315"/>
          <p:cNvGrpSpPr/>
          <p:nvPr/>
        </p:nvGrpSpPr>
        <p:grpSpPr>
          <a:xfrm>
            <a:off x="6457460" y="3559536"/>
            <a:ext cx="2607381" cy="1995581"/>
            <a:chOff x="1666654" y="4612307"/>
            <a:chExt cx="2607381" cy="1995581"/>
          </a:xfrm>
        </p:grpSpPr>
        <p:pic>
          <p:nvPicPr>
            <p:cNvPr id="299" name="Picture 3"/>
            <p:cNvPicPr>
              <a:picLocks noChangeAspect="1" noChangeArrowheads="1"/>
            </p:cNvPicPr>
            <p:nvPr/>
          </p:nvPicPr>
          <p:blipFill rotWithShape="1">
            <a:blip r:embed="rId14"/>
            <a:srcRect l="80091" t="40691" b="42760"/>
            <a:stretch/>
          </p:blipFill>
          <p:spPr bwMode="auto">
            <a:xfrm>
              <a:off x="2003747" y="5195224"/>
              <a:ext cx="759298" cy="646996"/>
            </a:xfrm>
            <a:prstGeom prst="rect">
              <a:avLst/>
            </a:prstGeom>
            <a:noFill/>
            <a:ln w="9525">
              <a:noFill/>
              <a:miter lim="800000"/>
              <a:headEnd/>
              <a:tailEnd/>
            </a:ln>
          </p:spPr>
        </p:pic>
        <p:pic>
          <p:nvPicPr>
            <p:cNvPr id="301" name="Picture 5"/>
            <p:cNvPicPr>
              <a:picLocks noChangeAspect="1" noChangeArrowheads="1"/>
            </p:cNvPicPr>
            <p:nvPr/>
          </p:nvPicPr>
          <p:blipFill rotWithShape="1">
            <a:blip r:embed="rId15"/>
            <a:srcRect l="5112" t="42483" r="81674" b="44539"/>
            <a:stretch/>
          </p:blipFill>
          <p:spPr bwMode="auto">
            <a:xfrm>
              <a:off x="3410495" y="5106151"/>
              <a:ext cx="713715" cy="718566"/>
            </a:xfrm>
            <a:prstGeom prst="rect">
              <a:avLst/>
            </a:prstGeom>
            <a:noFill/>
            <a:ln w="9525">
              <a:noFill/>
              <a:miter lim="800000"/>
              <a:headEnd/>
              <a:tailEnd/>
            </a:ln>
          </p:spPr>
        </p:pic>
        <p:pic>
          <p:nvPicPr>
            <p:cNvPr id="302" name="Picture 5"/>
            <p:cNvPicPr>
              <a:picLocks noChangeAspect="1" noChangeArrowheads="1"/>
            </p:cNvPicPr>
            <p:nvPr/>
          </p:nvPicPr>
          <p:blipFill rotWithShape="1">
            <a:blip r:embed="rId15"/>
            <a:srcRect l="24841" t="42483" r="61461" b="44539"/>
            <a:stretch/>
          </p:blipFill>
          <p:spPr bwMode="auto">
            <a:xfrm>
              <a:off x="2707807" y="5126033"/>
              <a:ext cx="739868" cy="718566"/>
            </a:xfrm>
            <a:prstGeom prst="rect">
              <a:avLst/>
            </a:prstGeom>
            <a:noFill/>
            <a:ln w="9525">
              <a:noFill/>
              <a:miter lim="800000"/>
              <a:headEnd/>
              <a:tailEnd/>
            </a:ln>
          </p:spPr>
        </p:pic>
        <p:pic>
          <p:nvPicPr>
            <p:cNvPr id="303" name="Picture 5"/>
            <p:cNvPicPr>
              <a:picLocks noChangeAspect="1" noChangeArrowheads="1"/>
            </p:cNvPicPr>
            <p:nvPr/>
          </p:nvPicPr>
          <p:blipFill rotWithShape="1">
            <a:blip r:embed="rId15"/>
            <a:srcRect l="64191" t="42483" r="21888" b="44539"/>
            <a:stretch/>
          </p:blipFill>
          <p:spPr bwMode="auto">
            <a:xfrm>
              <a:off x="2727235" y="5850929"/>
              <a:ext cx="751895" cy="718566"/>
            </a:xfrm>
            <a:prstGeom prst="rect">
              <a:avLst/>
            </a:prstGeom>
            <a:noFill/>
            <a:ln w="9525">
              <a:noFill/>
              <a:miter lim="800000"/>
              <a:headEnd/>
              <a:tailEnd/>
            </a:ln>
          </p:spPr>
        </p:pic>
        <p:pic>
          <p:nvPicPr>
            <p:cNvPr id="304" name="Picture 3"/>
            <p:cNvPicPr>
              <a:picLocks noChangeAspect="1" noChangeArrowheads="1"/>
            </p:cNvPicPr>
            <p:nvPr/>
          </p:nvPicPr>
          <p:blipFill rotWithShape="1">
            <a:blip r:embed="rId14"/>
            <a:srcRect l="54857" t="40691" r="26642" b="41339"/>
            <a:stretch/>
          </p:blipFill>
          <p:spPr bwMode="auto">
            <a:xfrm>
              <a:off x="1980129" y="5913645"/>
              <a:ext cx="697309" cy="694243"/>
            </a:xfrm>
            <a:prstGeom prst="rect">
              <a:avLst/>
            </a:prstGeom>
            <a:noFill/>
            <a:ln w="9525">
              <a:noFill/>
              <a:miter lim="800000"/>
              <a:headEnd/>
              <a:tailEnd/>
            </a:ln>
          </p:spPr>
        </p:pic>
        <p:sp>
          <p:nvSpPr>
            <p:cNvPr id="306" name="TextBox 305"/>
            <p:cNvSpPr txBox="1"/>
            <p:nvPr/>
          </p:nvSpPr>
          <p:spPr>
            <a:xfrm rot="10800000">
              <a:off x="3556418" y="5977957"/>
              <a:ext cx="476613" cy="584776"/>
            </a:xfrm>
            <a:prstGeom prst="rect">
              <a:avLst/>
            </a:prstGeom>
            <a:noFill/>
          </p:spPr>
          <p:txBody>
            <a:bodyPr wrap="none" rtlCol="0">
              <a:spAutoFit/>
            </a:bodyPr>
            <a:lstStyle/>
            <a:p>
              <a:pPr defTabSz="914400">
                <a:defRPr/>
              </a:pPr>
              <a:r>
                <a:rPr lang="en-US" sz="3200" b="1" kern="0" dirty="0">
                  <a:solidFill>
                    <a:srgbClr val="000100"/>
                  </a:solidFill>
                  <a:latin typeface="Calibri"/>
                  <a:ea typeface="ＭＳ Ｐゴシック" charset="0"/>
                  <a:cs typeface="ＭＳ Ｐゴシック" charset="0"/>
                </a:rPr>
                <a:t>…</a:t>
              </a:r>
            </a:p>
          </p:txBody>
        </p:sp>
        <p:sp>
          <p:nvSpPr>
            <p:cNvPr id="308" name="Rectangle 307"/>
            <p:cNvSpPr/>
            <p:nvPr/>
          </p:nvSpPr>
          <p:spPr>
            <a:xfrm>
              <a:off x="1666654" y="4612307"/>
              <a:ext cx="2607381" cy="307777"/>
            </a:xfrm>
            <a:prstGeom prst="rect">
              <a:avLst/>
            </a:prstGeom>
          </p:spPr>
          <p:txBody>
            <a:bodyPr wrap="square">
              <a:spAutoFit/>
            </a:bodyPr>
            <a:lstStyle/>
            <a:p>
              <a:pPr defTabSz="914400"/>
              <a:r>
                <a:rPr lang="en-US" sz="1400" dirty="0">
                  <a:solidFill>
                    <a:srgbClr val="000000"/>
                  </a:solidFill>
                  <a:latin typeface="Times New Roman"/>
                  <a:ea typeface="ＭＳ Ｐゴシック" charset="0"/>
                  <a:cs typeface="Times New Roman"/>
                </a:rPr>
                <a:t>[</a:t>
              </a:r>
              <a:r>
                <a:rPr lang="en-US" sz="1400" i="1" dirty="0">
                  <a:solidFill>
                    <a:srgbClr val="FF0000"/>
                  </a:solidFill>
                  <a:latin typeface="Times New Roman"/>
                  <a:ea typeface="ＭＳ Ｐゴシック" charset="0"/>
                  <a:cs typeface="Times New Roman"/>
                </a:rPr>
                <a:t>λ</a:t>
              </a:r>
              <a:r>
                <a:rPr lang="en-US" sz="1400" i="1" baseline="-25000" dirty="0">
                  <a:solidFill>
                    <a:srgbClr val="000000"/>
                  </a:solidFill>
                  <a:latin typeface="Times New Roman"/>
                  <a:ea typeface="ＭＳ Ｐゴシック" charset="0"/>
                  <a:cs typeface="Times New Roman"/>
                </a:rPr>
                <a:t>p</a:t>
              </a:r>
              <a:r>
                <a:rPr lang="en-US" sz="1400" i="1" baseline="30000" dirty="0">
                  <a:solidFill>
                    <a:srgbClr val="000000"/>
                  </a:solidFill>
                  <a:latin typeface="Times New Roman"/>
                  <a:ea typeface="ＭＳ Ｐゴシック" charset="0"/>
                  <a:cs typeface="Times New Roman"/>
                </a:rPr>
                <a:t>1</a:t>
              </a:r>
              <a:r>
                <a:rPr lang="en-US" sz="1400" baseline="-25000" dirty="0">
                  <a:solidFill>
                    <a:srgbClr val="000000"/>
                  </a:solidFill>
                  <a:latin typeface="Times New Roman"/>
                  <a:ea typeface="ＭＳ Ｐゴシック" charset="0"/>
                  <a:cs typeface="Times New Roman"/>
                </a:rPr>
                <a:t>,</a:t>
              </a:r>
              <a:r>
                <a:rPr lang="en-US" sz="1400" i="1" dirty="0">
                  <a:solidFill>
                    <a:srgbClr val="000000"/>
                  </a:solidFill>
                  <a:latin typeface="Times New Roman"/>
                  <a:ea typeface="ＭＳ Ｐゴシック" charset="0"/>
                  <a:cs typeface="Times New Roman"/>
                </a:rPr>
                <a:t> </a:t>
              </a:r>
              <a:r>
                <a:rPr lang="en-US" sz="1400" i="1" dirty="0">
                  <a:solidFill>
                    <a:srgbClr val="FF0000"/>
                  </a:solidFill>
                  <a:latin typeface="Times New Roman"/>
                  <a:ea typeface="ＭＳ Ｐゴシック" charset="0"/>
                  <a:cs typeface="Times New Roman"/>
                </a:rPr>
                <a:t>λ</a:t>
              </a:r>
              <a:r>
                <a:rPr lang="en-US" sz="1400" i="1" baseline="-25000" dirty="0">
                  <a:solidFill>
                    <a:srgbClr val="000000"/>
                  </a:solidFill>
                  <a:latin typeface="Times New Roman"/>
                  <a:ea typeface="ＭＳ Ｐゴシック" charset="0"/>
                  <a:cs typeface="Times New Roman"/>
                </a:rPr>
                <a:t>p</a:t>
              </a:r>
              <a:r>
                <a:rPr lang="en-US" sz="1400" i="1" baseline="30000" dirty="0">
                  <a:solidFill>
                    <a:srgbClr val="000000"/>
                  </a:solidFill>
                  <a:latin typeface="Times New Roman"/>
                  <a:ea typeface="ＭＳ Ｐゴシック" charset="0"/>
                  <a:cs typeface="Times New Roman"/>
                </a:rPr>
                <a:t>2</a:t>
              </a:r>
              <a:r>
                <a:rPr lang="en-US" sz="1400" i="1" dirty="0">
                  <a:solidFill>
                    <a:srgbClr val="000000"/>
                  </a:solidFill>
                  <a:latin typeface="Times New Roman"/>
                  <a:ea typeface="ＭＳ Ｐゴシック" charset="0"/>
                  <a:cs typeface="Times New Roman"/>
                </a:rPr>
                <a:t>, …, </a:t>
              </a:r>
              <a:r>
                <a:rPr lang="en-US" sz="1400" i="1" dirty="0" err="1">
                  <a:solidFill>
                    <a:srgbClr val="FF0000"/>
                  </a:solidFill>
                  <a:latin typeface="Times New Roman"/>
                  <a:ea typeface="ＭＳ Ｐゴシック" charset="0"/>
                  <a:cs typeface="Times New Roman"/>
                </a:rPr>
                <a:t>λ</a:t>
              </a:r>
              <a:r>
                <a:rPr lang="en-US" sz="1400" i="1" baseline="-25000" dirty="0" err="1">
                  <a:solidFill>
                    <a:srgbClr val="000000"/>
                  </a:solidFill>
                  <a:latin typeface="Times New Roman"/>
                  <a:ea typeface="ＭＳ Ｐゴシック" charset="0"/>
                  <a:cs typeface="Times New Roman"/>
                </a:rPr>
                <a:t>p</a:t>
              </a:r>
              <a:r>
                <a:rPr lang="en-US" sz="1400" i="1" baseline="30000" dirty="0" err="1">
                  <a:solidFill>
                    <a:srgbClr val="000000"/>
                  </a:solidFill>
                  <a:latin typeface="Times New Roman"/>
                  <a:ea typeface="ＭＳ Ｐゴシック" charset="0"/>
                  <a:cs typeface="Times New Roman"/>
                </a:rPr>
                <a:t>T</a:t>
              </a:r>
              <a:r>
                <a:rPr lang="en-US" sz="1400" dirty="0">
                  <a:solidFill>
                    <a:srgbClr val="000000"/>
                  </a:solidFill>
                  <a:latin typeface="Times New Roman"/>
                  <a:ea typeface="ＭＳ Ｐゴシック" charset="0"/>
                  <a:cs typeface="Times New Roman"/>
                </a:rPr>
                <a:t>]   [</a:t>
              </a:r>
              <a:r>
                <a:rPr lang="en-US" sz="1400" i="1" dirty="0">
                  <a:solidFill>
                    <a:srgbClr val="4F81BD"/>
                  </a:solidFill>
                  <a:latin typeface="Times New Roman"/>
                  <a:ea typeface="ＭＳ Ｐゴシック" charset="0"/>
                  <a:cs typeface="Times New Roman"/>
                </a:rPr>
                <a:t>σ</a:t>
              </a:r>
              <a:r>
                <a:rPr lang="en-US" sz="1400" i="1" baseline="-25000" dirty="0">
                  <a:solidFill>
                    <a:srgbClr val="000000"/>
                  </a:solidFill>
                  <a:latin typeface="Times New Roman"/>
                  <a:ea typeface="ＭＳ Ｐゴシック" charset="0"/>
                  <a:cs typeface="Times New Roman"/>
                </a:rPr>
                <a:t>q</a:t>
              </a:r>
              <a:r>
                <a:rPr lang="en-US" sz="1400" i="1" baseline="30000" dirty="0">
                  <a:solidFill>
                    <a:srgbClr val="000000"/>
                  </a:solidFill>
                  <a:latin typeface="Times New Roman"/>
                  <a:ea typeface="ＭＳ Ｐゴシック" charset="0"/>
                  <a:cs typeface="Times New Roman"/>
                </a:rPr>
                <a:t>1</a:t>
              </a:r>
              <a:r>
                <a:rPr lang="en-US" sz="1400" baseline="-25000" dirty="0">
                  <a:solidFill>
                    <a:srgbClr val="000000"/>
                  </a:solidFill>
                  <a:latin typeface="Times New Roman"/>
                  <a:ea typeface="ＭＳ Ｐゴシック" charset="0"/>
                  <a:cs typeface="Times New Roman"/>
                </a:rPr>
                <a:t>,</a:t>
              </a:r>
              <a:r>
                <a:rPr lang="en-US" sz="1400" i="1" dirty="0">
                  <a:solidFill>
                    <a:srgbClr val="000000"/>
                  </a:solidFill>
                  <a:latin typeface="Times New Roman"/>
                  <a:ea typeface="ＭＳ Ｐゴシック" charset="0"/>
                  <a:cs typeface="Times New Roman"/>
                </a:rPr>
                <a:t> </a:t>
              </a:r>
              <a:r>
                <a:rPr lang="en-US" sz="1400" i="1" dirty="0">
                  <a:solidFill>
                    <a:srgbClr val="4F81BD"/>
                  </a:solidFill>
                  <a:latin typeface="Times New Roman"/>
                  <a:ea typeface="ＭＳ Ｐゴシック" charset="0"/>
                  <a:cs typeface="Times New Roman"/>
                </a:rPr>
                <a:t>σ</a:t>
              </a:r>
              <a:r>
                <a:rPr lang="en-US" sz="1400" i="1" baseline="-25000" dirty="0">
                  <a:solidFill>
                    <a:srgbClr val="000000"/>
                  </a:solidFill>
                  <a:latin typeface="Times New Roman"/>
                  <a:ea typeface="ＭＳ Ｐゴシック" charset="0"/>
                  <a:cs typeface="Times New Roman"/>
                </a:rPr>
                <a:t>q</a:t>
              </a:r>
              <a:r>
                <a:rPr lang="en-US" sz="1400" i="1" baseline="30000" dirty="0">
                  <a:solidFill>
                    <a:srgbClr val="000000"/>
                  </a:solidFill>
                  <a:latin typeface="Times New Roman"/>
                  <a:ea typeface="ＭＳ Ｐゴシック" charset="0"/>
                  <a:cs typeface="Times New Roman"/>
                </a:rPr>
                <a:t>2</a:t>
              </a:r>
              <a:r>
                <a:rPr lang="en-US" sz="1400" i="1" dirty="0">
                  <a:solidFill>
                    <a:srgbClr val="000000"/>
                  </a:solidFill>
                  <a:latin typeface="Times New Roman"/>
                  <a:ea typeface="ＭＳ Ｐゴシック" charset="0"/>
                  <a:cs typeface="Times New Roman"/>
                </a:rPr>
                <a:t>, …, </a:t>
              </a:r>
              <a:r>
                <a:rPr lang="en-US" sz="1400" i="1" dirty="0" err="1">
                  <a:solidFill>
                    <a:srgbClr val="4F81BD"/>
                  </a:solidFill>
                  <a:latin typeface="Times New Roman"/>
                  <a:ea typeface="ＭＳ Ｐゴシック" charset="0"/>
                  <a:cs typeface="Times New Roman"/>
                </a:rPr>
                <a:t>σ</a:t>
              </a:r>
              <a:r>
                <a:rPr lang="en-US" sz="1400" i="1" baseline="-25000" dirty="0" err="1">
                  <a:solidFill>
                    <a:srgbClr val="000000"/>
                  </a:solidFill>
                  <a:latin typeface="Times New Roman"/>
                  <a:ea typeface="ＭＳ Ｐゴシック" charset="0"/>
                  <a:cs typeface="Times New Roman"/>
                </a:rPr>
                <a:t>q</a:t>
              </a:r>
              <a:r>
                <a:rPr lang="en-US" sz="1400" i="1" baseline="30000" dirty="0" err="1">
                  <a:solidFill>
                    <a:srgbClr val="000000"/>
                  </a:solidFill>
                  <a:latin typeface="Times New Roman"/>
                  <a:ea typeface="ＭＳ Ｐゴシック" charset="0"/>
                  <a:cs typeface="Times New Roman"/>
                </a:rPr>
                <a:t>T</a:t>
              </a:r>
              <a:r>
                <a:rPr lang="en-US" sz="1400" dirty="0">
                  <a:solidFill>
                    <a:srgbClr val="000000"/>
                  </a:solidFill>
                  <a:latin typeface="Times New Roman"/>
                  <a:ea typeface="ＭＳ Ｐゴシック" charset="0"/>
                  <a:cs typeface="Times New Roman"/>
                </a:rPr>
                <a:t>]</a:t>
              </a:r>
            </a:p>
          </p:txBody>
        </p:sp>
      </p:grpSp>
      <p:sp>
        <p:nvSpPr>
          <p:cNvPr id="309" name="Down Arrow 308"/>
          <p:cNvSpPr/>
          <p:nvPr/>
        </p:nvSpPr>
        <p:spPr bwMode="auto">
          <a:xfrm rot="10800000" flipV="1">
            <a:off x="7482681" y="2392158"/>
            <a:ext cx="588484" cy="486354"/>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312" name="Down Arrow 311"/>
          <p:cNvSpPr/>
          <p:nvPr/>
        </p:nvSpPr>
        <p:spPr bwMode="auto">
          <a:xfrm rot="16200000" flipH="1">
            <a:off x="5922365" y="1570937"/>
            <a:ext cx="588484" cy="479339"/>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313" name="Down Arrow 312"/>
          <p:cNvSpPr/>
          <p:nvPr/>
        </p:nvSpPr>
        <p:spPr bwMode="auto">
          <a:xfrm rot="16200000" flipH="1">
            <a:off x="2817522" y="1576013"/>
            <a:ext cx="588484" cy="479339"/>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314" name="Down Arrow 313"/>
          <p:cNvSpPr/>
          <p:nvPr/>
        </p:nvSpPr>
        <p:spPr bwMode="auto">
          <a:xfrm rot="5400000">
            <a:off x="5872566" y="4197026"/>
            <a:ext cx="588484" cy="479339"/>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cxnSp>
        <p:nvCxnSpPr>
          <p:cNvPr id="3" name="Straight Connector 2"/>
          <p:cNvCxnSpPr/>
          <p:nvPr/>
        </p:nvCxnSpPr>
        <p:spPr>
          <a:xfrm>
            <a:off x="6456277" y="4068906"/>
            <a:ext cx="2572933" cy="0"/>
          </a:xfrm>
          <a:prstGeom prst="line">
            <a:avLst/>
          </a:prstGeom>
          <a:ln w="1270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7749622" y="3404170"/>
            <a:ext cx="0" cy="682981"/>
          </a:xfrm>
          <a:prstGeom prst="line">
            <a:avLst/>
          </a:prstGeom>
          <a:ln w="1270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60265" y="5244866"/>
            <a:ext cx="2613481" cy="1536060"/>
            <a:chOff x="243857" y="5300081"/>
            <a:chExt cx="2613481" cy="1536060"/>
          </a:xfrm>
        </p:grpSpPr>
        <p:sp>
          <p:nvSpPr>
            <p:cNvPr id="181" name="TextBox 180"/>
            <p:cNvSpPr txBox="1"/>
            <p:nvPr/>
          </p:nvSpPr>
          <p:spPr>
            <a:xfrm>
              <a:off x="243857" y="5455933"/>
              <a:ext cx="2446546" cy="1200329"/>
            </a:xfrm>
            <a:prstGeom prst="rect">
              <a:avLst/>
            </a:prstGeom>
            <a:noFill/>
          </p:spPr>
          <p:txBody>
            <a:bodyPr wrap="square" rtlCol="0">
              <a:spAutoFit/>
            </a:bodyPr>
            <a:lstStyle/>
            <a:p>
              <a:r>
                <a:rPr lang="en-US" i="1" dirty="0" err="1">
                  <a:solidFill>
                    <a:srgbClr val="9BBB58"/>
                  </a:solidFill>
                  <a:latin typeface="Times New Roman"/>
                  <a:ea typeface="ＭＳ Ｐゴシック" charset="0"/>
                  <a:cs typeface="Times New Roman"/>
                </a:rPr>
                <a:t>x</a:t>
              </a:r>
              <a:r>
                <a:rPr lang="en-US" baseline="30000" dirty="0" err="1">
                  <a:solidFill>
                    <a:srgbClr val="4F81BD"/>
                  </a:solidFill>
                  <a:latin typeface="Times New Roman"/>
                  <a:ea typeface="ＭＳ Ｐゴシック" charset="0"/>
                  <a:cs typeface="Times New Roman"/>
                </a:rPr>
                <a:t>EXT</a:t>
              </a:r>
              <a:r>
                <a:rPr lang="en-US" i="1" dirty="0">
                  <a:solidFill>
                    <a:prstClr val="black"/>
                  </a:solidFill>
                  <a:latin typeface="Times New Roman"/>
                  <a:ea typeface="ＭＳ Ｐゴシック" charset="0"/>
                  <a:cs typeface="Times New Roman"/>
                </a:rPr>
                <a:t>=</a:t>
              </a:r>
              <a:r>
                <a:rPr lang="en-US" i="1" dirty="0">
                  <a:solidFill>
                    <a:srgbClr val="4F81BD"/>
                  </a:solidFill>
                  <a:latin typeface="Times New Roman"/>
                  <a:ea typeface="ＭＳ Ｐゴシック" charset="0"/>
                  <a:cs typeface="Times New Roman"/>
                </a:rPr>
                <a:t>d</a:t>
              </a:r>
              <a:r>
                <a:rPr lang="en-US" i="1" baseline="-25000" dirty="0">
                  <a:solidFill>
                    <a:srgbClr val="4F81BD"/>
                  </a:solidFill>
                  <a:latin typeface="Times New Roman"/>
                  <a:ea typeface="ＭＳ Ｐゴシック" charset="0"/>
                  <a:cs typeface="Times New Roman"/>
                </a:rPr>
                <a:t>1      </a:t>
              </a:r>
              <a:r>
                <a:rPr lang="en-US" i="1" dirty="0">
                  <a:solidFill>
                    <a:srgbClr val="4F81BD"/>
                  </a:solidFill>
                  <a:latin typeface="Times New Roman"/>
                  <a:ea typeface="ＭＳ Ｐゴシック" charset="0"/>
                  <a:cs typeface="Times New Roman"/>
                </a:rPr>
                <a:t> </a:t>
              </a:r>
              <a:r>
                <a:rPr lang="en-US" i="1" dirty="0">
                  <a:solidFill>
                    <a:srgbClr val="C0504D"/>
                  </a:solidFill>
                  <a:latin typeface="Times New Roman"/>
                  <a:ea typeface="ＭＳ Ｐゴシック" charset="0"/>
                  <a:cs typeface="Times New Roman"/>
                </a:rPr>
                <a:t>        </a:t>
              </a:r>
              <a:r>
                <a:rPr lang="en-US" i="1" dirty="0">
                  <a:solidFill>
                    <a:srgbClr val="000000"/>
                  </a:solidFill>
                  <a:latin typeface="Times New Roman"/>
                  <a:ea typeface="ＭＳ Ｐゴシック" charset="0"/>
                  <a:cs typeface="Times New Roman"/>
                </a:rPr>
                <a:t>+</a:t>
              </a:r>
              <a:r>
                <a:rPr lang="en-US" i="1" dirty="0">
                  <a:solidFill>
                    <a:srgbClr val="4F81BD"/>
                  </a:solidFill>
                  <a:latin typeface="Times New Roman"/>
                  <a:ea typeface="ＭＳ Ｐゴシック" charset="0"/>
                  <a:cs typeface="Times New Roman"/>
                </a:rPr>
                <a:t>d</a:t>
              </a:r>
              <a:r>
                <a:rPr lang="en-US" i="1" baseline="-25000" dirty="0">
                  <a:solidFill>
                    <a:srgbClr val="4F81BD"/>
                  </a:solidFill>
                  <a:latin typeface="Times New Roman"/>
                  <a:ea typeface="ＭＳ Ｐゴシック" charset="0"/>
                  <a:cs typeface="Times New Roman"/>
                </a:rPr>
                <a:t>2</a:t>
              </a:r>
              <a:r>
                <a:rPr lang="en-US" i="1" baseline="-25000" dirty="0">
                  <a:solidFill>
                    <a:srgbClr val="F69546"/>
                  </a:solidFill>
                  <a:latin typeface="Times New Roman"/>
                  <a:ea typeface="ＭＳ Ｐゴシック" charset="0"/>
                  <a:cs typeface="Times New Roman"/>
                </a:rPr>
                <a:t> </a:t>
              </a:r>
              <a:r>
                <a:rPr lang="en-US" i="1" baseline="-25000" dirty="0">
                  <a:solidFill>
                    <a:srgbClr val="C0504D"/>
                  </a:solidFill>
                  <a:latin typeface="Times New Roman"/>
                  <a:ea typeface="ＭＳ Ｐゴシック" charset="0"/>
                  <a:cs typeface="Times New Roman"/>
                </a:rPr>
                <a:t>                 </a:t>
              </a:r>
            </a:p>
            <a:p>
              <a:endParaRPr lang="en-US" i="1" baseline="-25000" dirty="0">
                <a:solidFill>
                  <a:srgbClr val="C0504D"/>
                </a:solidFill>
                <a:latin typeface="Times New Roman"/>
                <a:ea typeface="ＭＳ Ｐゴシック" charset="0"/>
                <a:cs typeface="Times New Roman"/>
              </a:endParaRPr>
            </a:p>
            <a:p>
              <a:endParaRPr lang="en-US" i="1" baseline="-25000" dirty="0">
                <a:solidFill>
                  <a:srgbClr val="C0504D"/>
                </a:solidFill>
                <a:latin typeface="Times New Roman"/>
                <a:ea typeface="ＭＳ Ｐゴシック" charset="0"/>
                <a:cs typeface="Times New Roman"/>
              </a:endParaRPr>
            </a:p>
            <a:p>
              <a:endParaRPr lang="en-US" i="1" baseline="-25000" dirty="0">
                <a:solidFill>
                  <a:srgbClr val="C0504D"/>
                </a:solidFill>
                <a:latin typeface="Times New Roman"/>
                <a:ea typeface="ＭＳ Ｐゴシック" charset="0"/>
                <a:cs typeface="Times New Roman"/>
              </a:endParaRPr>
            </a:p>
            <a:p>
              <a:r>
                <a:rPr lang="en-US" i="1" dirty="0">
                  <a:solidFill>
                    <a:srgbClr val="000000"/>
                  </a:solidFill>
                  <a:latin typeface="Times New Roman"/>
                  <a:ea typeface="ＭＳ Ｐゴシック" charset="0"/>
                  <a:cs typeface="Times New Roman"/>
                </a:rPr>
                <a:t>+</a:t>
              </a:r>
              <a:r>
                <a:rPr lang="en-US" i="1" dirty="0">
                  <a:solidFill>
                    <a:srgbClr val="4F81BD"/>
                  </a:solidFill>
                  <a:latin typeface="Times New Roman"/>
                  <a:ea typeface="ＭＳ Ｐゴシック" charset="0"/>
                  <a:cs typeface="Times New Roman"/>
                </a:rPr>
                <a:t>d</a:t>
              </a:r>
              <a:r>
                <a:rPr lang="en-US" i="1" baseline="-25000" dirty="0">
                  <a:solidFill>
                    <a:srgbClr val="4F81BD"/>
                  </a:solidFill>
                  <a:latin typeface="Times New Roman"/>
                  <a:ea typeface="ＭＳ Ｐゴシック" charset="0"/>
                  <a:cs typeface="Times New Roman"/>
                </a:rPr>
                <a:t>3</a:t>
              </a:r>
              <a:r>
                <a:rPr lang="en-US" i="1" dirty="0">
                  <a:solidFill>
                    <a:srgbClr val="C0504D"/>
                  </a:solidFill>
                  <a:latin typeface="Times New Roman"/>
                  <a:ea typeface="ＭＳ Ｐゴシック" charset="0"/>
                  <a:cs typeface="Times New Roman"/>
                </a:rPr>
                <a:t>            </a:t>
              </a:r>
              <a:r>
                <a:rPr lang="en-US" i="1" dirty="0">
                  <a:solidFill>
                    <a:srgbClr val="000000"/>
                  </a:solidFill>
                  <a:latin typeface="Times New Roman"/>
                  <a:ea typeface="ＭＳ Ｐゴシック" charset="0"/>
                  <a:cs typeface="Times New Roman"/>
                </a:rPr>
                <a:t>+</a:t>
              </a:r>
              <a:r>
                <a:rPr lang="en-US" i="1" dirty="0">
                  <a:solidFill>
                    <a:srgbClr val="4F81BD"/>
                  </a:solidFill>
                  <a:latin typeface="Times New Roman"/>
                  <a:ea typeface="ＭＳ Ｐゴシック" charset="0"/>
                  <a:cs typeface="Times New Roman"/>
                </a:rPr>
                <a:t>d</a:t>
              </a:r>
              <a:r>
                <a:rPr lang="en-US" i="1" baseline="-25000" dirty="0">
                  <a:solidFill>
                    <a:srgbClr val="4F81BD"/>
                  </a:solidFill>
                  <a:latin typeface="Times New Roman"/>
                  <a:ea typeface="ＭＳ Ｐゴシック" charset="0"/>
                  <a:cs typeface="Times New Roman"/>
                </a:rPr>
                <a:t>4</a:t>
              </a:r>
              <a:r>
                <a:rPr lang="en-US" i="1" dirty="0">
                  <a:solidFill>
                    <a:srgbClr val="C0504D"/>
                  </a:solidFill>
                  <a:latin typeface="Times New Roman"/>
                  <a:ea typeface="ＭＳ Ｐゴシック" charset="0"/>
                  <a:cs typeface="Times New Roman"/>
                </a:rPr>
                <a:t>            </a:t>
              </a:r>
              <a:endParaRPr lang="en-US" i="1" baseline="30000" dirty="0">
                <a:solidFill>
                  <a:srgbClr val="000000"/>
                </a:solidFill>
                <a:latin typeface="Times New Roman"/>
                <a:ea typeface="ＭＳ Ｐゴシック" charset="0"/>
                <a:cs typeface="Times New Roman"/>
              </a:endParaRPr>
            </a:p>
          </p:txBody>
        </p:sp>
        <p:pic>
          <p:nvPicPr>
            <p:cNvPr id="186" name="Picture 5"/>
            <p:cNvPicPr>
              <a:picLocks noChangeAspect="1" noChangeArrowheads="1"/>
            </p:cNvPicPr>
            <p:nvPr/>
          </p:nvPicPr>
          <p:blipFill rotWithShape="1">
            <a:blip r:embed="rId15"/>
            <a:srcRect l="24841" t="42483" r="61461" b="44539"/>
            <a:stretch/>
          </p:blipFill>
          <p:spPr bwMode="auto">
            <a:xfrm>
              <a:off x="1091418" y="5300081"/>
              <a:ext cx="739868" cy="718566"/>
            </a:xfrm>
            <a:prstGeom prst="rect">
              <a:avLst/>
            </a:prstGeom>
            <a:noFill/>
            <a:ln w="9525">
              <a:noFill/>
              <a:miter lim="800000"/>
              <a:headEnd/>
              <a:tailEnd/>
            </a:ln>
          </p:spPr>
        </p:pic>
        <p:pic>
          <p:nvPicPr>
            <p:cNvPr id="187" name="Picture 3"/>
            <p:cNvPicPr>
              <a:picLocks noChangeAspect="1" noChangeArrowheads="1"/>
            </p:cNvPicPr>
            <p:nvPr/>
          </p:nvPicPr>
          <p:blipFill rotWithShape="1">
            <a:blip r:embed="rId16"/>
            <a:srcRect l="80211" t="40419" r="2188" b="41454"/>
            <a:stretch/>
          </p:blipFill>
          <p:spPr bwMode="auto">
            <a:xfrm>
              <a:off x="2170616" y="5300436"/>
              <a:ext cx="686722" cy="724954"/>
            </a:xfrm>
            <a:prstGeom prst="rect">
              <a:avLst/>
            </a:prstGeom>
            <a:noFill/>
            <a:ln w="9525">
              <a:noFill/>
              <a:miter lim="800000"/>
              <a:headEnd/>
              <a:tailEnd/>
            </a:ln>
          </p:spPr>
        </p:pic>
        <p:pic>
          <p:nvPicPr>
            <p:cNvPr id="188" name="Picture 3"/>
            <p:cNvPicPr>
              <a:picLocks noChangeAspect="1" noChangeArrowheads="1"/>
            </p:cNvPicPr>
            <p:nvPr/>
          </p:nvPicPr>
          <p:blipFill rotWithShape="1">
            <a:blip r:embed="rId16"/>
            <a:srcRect l="29484" t="40419" r="52665" b="41454"/>
            <a:stretch/>
          </p:blipFill>
          <p:spPr bwMode="auto">
            <a:xfrm>
              <a:off x="664772" y="6111187"/>
              <a:ext cx="696465" cy="724954"/>
            </a:xfrm>
            <a:prstGeom prst="rect">
              <a:avLst/>
            </a:prstGeom>
            <a:noFill/>
            <a:ln w="9525">
              <a:noFill/>
              <a:miter lim="800000"/>
              <a:headEnd/>
              <a:tailEnd/>
            </a:ln>
          </p:spPr>
        </p:pic>
        <p:pic>
          <p:nvPicPr>
            <p:cNvPr id="207" name="Picture 5"/>
            <p:cNvPicPr>
              <a:picLocks noChangeAspect="1" noChangeArrowheads="1"/>
            </p:cNvPicPr>
            <p:nvPr/>
          </p:nvPicPr>
          <p:blipFill rotWithShape="1">
            <a:blip r:embed="rId15"/>
            <a:srcRect l="64918" t="42483" r="21888" b="44539"/>
            <a:stretch/>
          </p:blipFill>
          <p:spPr bwMode="auto">
            <a:xfrm>
              <a:off x="1718166" y="6064085"/>
              <a:ext cx="712613" cy="718566"/>
            </a:xfrm>
            <a:prstGeom prst="rect">
              <a:avLst/>
            </a:prstGeom>
            <a:noFill/>
            <a:ln w="9525">
              <a:noFill/>
              <a:miter lim="800000"/>
              <a:headEnd/>
              <a:tailEnd/>
            </a:ln>
          </p:spPr>
        </p:pic>
      </p:grpSp>
      <p:sp>
        <p:nvSpPr>
          <p:cNvPr id="208" name="Rounded Rectangle 214"/>
          <p:cNvSpPr/>
          <p:nvPr/>
        </p:nvSpPr>
        <p:spPr bwMode="auto">
          <a:xfrm rot="5400000">
            <a:off x="-155986" y="3763310"/>
            <a:ext cx="3284887" cy="2750344"/>
          </a:xfrm>
          <a:prstGeom prst="roundRect">
            <a:avLst/>
          </a:prstGeom>
          <a:noFill/>
          <a:ln w="12700"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New Roman" pitchFamily="18" charset="0"/>
              <a:ea typeface="ＭＳ Ｐゴシック" charset="0"/>
              <a:cs typeface="ＭＳ Ｐゴシック" charset="0"/>
            </a:endParaRPr>
          </a:p>
        </p:txBody>
      </p:sp>
      <p:sp>
        <p:nvSpPr>
          <p:cNvPr id="212" name="TextBox 211"/>
          <p:cNvSpPr txBox="1"/>
          <p:nvPr/>
        </p:nvSpPr>
        <p:spPr>
          <a:xfrm>
            <a:off x="2323" y="2677318"/>
            <a:ext cx="3349111" cy="830997"/>
          </a:xfrm>
          <a:prstGeom prst="rect">
            <a:avLst/>
          </a:prstGeom>
          <a:noFill/>
        </p:spPr>
        <p:txBody>
          <a:bodyPr wrap="square" rtlCol="0">
            <a:spAutoFit/>
          </a:bodyPr>
          <a:lstStyle/>
          <a:p>
            <a:r>
              <a:rPr lang="en-US" sz="1600" b="1" dirty="0">
                <a:solidFill>
                  <a:prstClr val="black"/>
                </a:solidFill>
                <a:latin typeface="Helvetica"/>
                <a:ea typeface="ＭＳ Ｐゴシック" charset="0"/>
                <a:cs typeface="Helvetica"/>
              </a:rPr>
              <a:t>E. </a:t>
            </a:r>
            <a:r>
              <a:rPr lang="en-US" sz="1600" dirty="0">
                <a:solidFill>
                  <a:prstClr val="black"/>
                </a:solidFill>
                <a:latin typeface="Helvetica"/>
                <a:ea typeface="ＭＳ Ｐゴシック" charset="0"/>
                <a:cs typeface="Helvetica"/>
              </a:rPr>
              <a:t>Gene’s </a:t>
            </a:r>
            <a:r>
              <a:rPr lang="en-US" sz="1600" dirty="0">
                <a:solidFill>
                  <a:srgbClr val="9B4240"/>
                </a:solidFill>
                <a:latin typeface="Helvetica"/>
                <a:ea typeface="ＭＳ Ｐゴシック" charset="0"/>
                <a:cs typeface="Helvetica"/>
              </a:rPr>
              <a:t>internal (INT) </a:t>
            </a:r>
            <a:r>
              <a:rPr lang="en-US" sz="1600" dirty="0">
                <a:solidFill>
                  <a:prstClr val="black"/>
                </a:solidFill>
                <a:latin typeface="Helvetica"/>
                <a:ea typeface="ＭＳ Ｐゴシック" charset="0"/>
                <a:cs typeface="Helvetica"/>
              </a:rPr>
              <a:t>and </a:t>
            </a:r>
            <a:r>
              <a:rPr lang="en-US" sz="1600" dirty="0">
                <a:solidFill>
                  <a:srgbClr val="4F81BD"/>
                </a:solidFill>
                <a:latin typeface="Helvetica"/>
                <a:ea typeface="ＭＳ Ｐゴシック" charset="0"/>
                <a:cs typeface="Helvetica"/>
              </a:rPr>
              <a:t>external (EXT)</a:t>
            </a:r>
            <a:r>
              <a:rPr lang="en-US" sz="1600" dirty="0">
                <a:solidFill>
                  <a:prstClr val="black"/>
                </a:solidFill>
                <a:latin typeface="Helvetica"/>
                <a:ea typeface="ＭＳ Ｐゴシック" charset="0"/>
                <a:cs typeface="Helvetica"/>
              </a:rPr>
              <a:t> driven expression dynamics composed of PDPs</a:t>
            </a:r>
          </a:p>
        </p:txBody>
      </p:sp>
      <p:grpSp>
        <p:nvGrpSpPr>
          <p:cNvPr id="15" name="Group 14"/>
          <p:cNvGrpSpPr/>
          <p:nvPr/>
        </p:nvGrpSpPr>
        <p:grpSpPr>
          <a:xfrm>
            <a:off x="139323" y="3603055"/>
            <a:ext cx="2581173" cy="1520246"/>
            <a:chOff x="333363" y="3603055"/>
            <a:chExt cx="2581173" cy="1520246"/>
          </a:xfrm>
        </p:grpSpPr>
        <p:grpSp>
          <p:nvGrpSpPr>
            <p:cNvPr id="13" name="Group 12"/>
            <p:cNvGrpSpPr/>
            <p:nvPr/>
          </p:nvGrpSpPr>
          <p:grpSpPr>
            <a:xfrm>
              <a:off x="333363" y="3614585"/>
              <a:ext cx="2581173" cy="1508716"/>
              <a:chOff x="-80031" y="5045637"/>
              <a:chExt cx="2581173" cy="1508716"/>
            </a:xfrm>
          </p:grpSpPr>
          <p:sp>
            <p:nvSpPr>
              <p:cNvPr id="11" name="TextBox 10"/>
              <p:cNvSpPr txBox="1"/>
              <p:nvPr/>
            </p:nvSpPr>
            <p:spPr>
              <a:xfrm>
                <a:off x="-80031" y="5186371"/>
                <a:ext cx="2545634" cy="1200329"/>
              </a:xfrm>
              <a:prstGeom prst="rect">
                <a:avLst/>
              </a:prstGeom>
              <a:noFill/>
            </p:spPr>
            <p:txBody>
              <a:bodyPr wrap="square" rtlCol="0">
                <a:spAutoFit/>
              </a:bodyPr>
              <a:lstStyle/>
              <a:p>
                <a:r>
                  <a:rPr lang="en-US" i="1" dirty="0" err="1">
                    <a:solidFill>
                      <a:srgbClr val="9BBB58"/>
                    </a:solidFill>
                    <a:latin typeface="Times New Roman"/>
                    <a:ea typeface="ＭＳ Ｐゴシック" charset="0"/>
                    <a:cs typeface="Times New Roman"/>
                  </a:rPr>
                  <a:t>x</a:t>
                </a:r>
                <a:r>
                  <a:rPr lang="en-US" baseline="30000" dirty="0" err="1">
                    <a:solidFill>
                      <a:srgbClr val="C0504D"/>
                    </a:solidFill>
                    <a:latin typeface="Times New Roman"/>
                    <a:ea typeface="ＭＳ Ｐゴシック" charset="0"/>
                    <a:cs typeface="Times New Roman"/>
                  </a:rPr>
                  <a:t>INT</a:t>
                </a:r>
                <a:r>
                  <a:rPr lang="en-US" i="1" dirty="0">
                    <a:solidFill>
                      <a:prstClr val="black"/>
                    </a:solidFill>
                    <a:latin typeface="Times New Roman"/>
                    <a:ea typeface="ＭＳ Ｐゴシック" charset="0"/>
                    <a:cs typeface="Times New Roman"/>
                  </a:rPr>
                  <a:t>=</a:t>
                </a:r>
                <a:r>
                  <a:rPr lang="en-US" i="1" dirty="0">
                    <a:solidFill>
                      <a:srgbClr val="C0504D"/>
                    </a:solidFill>
                    <a:latin typeface="Times New Roman"/>
                    <a:ea typeface="ＭＳ Ｐゴシック" charset="0"/>
                    <a:cs typeface="Times New Roman"/>
                  </a:rPr>
                  <a:t>c</a:t>
                </a:r>
                <a:r>
                  <a:rPr lang="en-US" i="1" baseline="-25000" dirty="0">
                    <a:solidFill>
                      <a:srgbClr val="C0504D"/>
                    </a:solidFill>
                    <a:latin typeface="Times New Roman"/>
                    <a:ea typeface="ＭＳ Ｐゴシック" charset="0"/>
                    <a:cs typeface="Times New Roman"/>
                  </a:rPr>
                  <a:t>1      </a:t>
                </a:r>
                <a:r>
                  <a:rPr lang="en-US" i="1" dirty="0">
                    <a:solidFill>
                      <a:srgbClr val="C0504D"/>
                    </a:solidFill>
                    <a:latin typeface="Times New Roman"/>
                    <a:ea typeface="ＭＳ Ｐゴシック" charset="0"/>
                    <a:cs typeface="Times New Roman"/>
                  </a:rPr>
                  <a:t>        </a:t>
                </a:r>
                <a:r>
                  <a:rPr lang="en-US" i="1" dirty="0">
                    <a:solidFill>
                      <a:srgbClr val="000000"/>
                    </a:solidFill>
                    <a:latin typeface="Times New Roman"/>
                    <a:ea typeface="ＭＳ Ｐゴシック" charset="0"/>
                    <a:cs typeface="Times New Roman"/>
                  </a:rPr>
                  <a:t>+</a:t>
                </a:r>
                <a:r>
                  <a:rPr lang="en-US" i="1" dirty="0">
                    <a:solidFill>
                      <a:srgbClr val="C0504D"/>
                    </a:solidFill>
                    <a:latin typeface="Times New Roman"/>
                    <a:ea typeface="ＭＳ Ｐゴシック" charset="0"/>
                    <a:cs typeface="Times New Roman"/>
                  </a:rPr>
                  <a:t>c</a:t>
                </a:r>
                <a:r>
                  <a:rPr lang="en-US" i="1" baseline="-25000" dirty="0">
                    <a:solidFill>
                      <a:srgbClr val="C0504D"/>
                    </a:solidFill>
                    <a:latin typeface="Times New Roman"/>
                    <a:ea typeface="ＭＳ Ｐゴシック" charset="0"/>
                    <a:cs typeface="Times New Roman"/>
                  </a:rPr>
                  <a:t>2                  </a:t>
                </a:r>
              </a:p>
              <a:p>
                <a:endParaRPr lang="en-US" i="1" baseline="-25000" dirty="0">
                  <a:solidFill>
                    <a:srgbClr val="C0504D"/>
                  </a:solidFill>
                  <a:latin typeface="Times New Roman"/>
                  <a:ea typeface="ＭＳ Ｐゴシック" charset="0"/>
                  <a:cs typeface="Times New Roman"/>
                </a:endParaRPr>
              </a:p>
              <a:p>
                <a:endParaRPr lang="en-US" i="1" baseline="-25000" dirty="0">
                  <a:solidFill>
                    <a:srgbClr val="C0504D"/>
                  </a:solidFill>
                  <a:latin typeface="Times New Roman"/>
                  <a:ea typeface="ＭＳ Ｐゴシック" charset="0"/>
                  <a:cs typeface="Times New Roman"/>
                </a:endParaRPr>
              </a:p>
              <a:p>
                <a:endParaRPr lang="en-US" i="1" baseline="-25000" dirty="0">
                  <a:solidFill>
                    <a:srgbClr val="C0504D"/>
                  </a:solidFill>
                  <a:latin typeface="Times New Roman"/>
                  <a:ea typeface="ＭＳ Ｐゴシック" charset="0"/>
                  <a:cs typeface="Times New Roman"/>
                </a:endParaRPr>
              </a:p>
              <a:p>
                <a:r>
                  <a:rPr lang="en-US" i="1" dirty="0">
                    <a:solidFill>
                      <a:srgbClr val="000000"/>
                    </a:solidFill>
                    <a:latin typeface="Times New Roman"/>
                    <a:ea typeface="ＭＳ Ｐゴシック" charset="0"/>
                    <a:cs typeface="Times New Roman"/>
                  </a:rPr>
                  <a:t>+</a:t>
                </a:r>
                <a:r>
                  <a:rPr lang="en-US" i="1" dirty="0">
                    <a:solidFill>
                      <a:srgbClr val="C0504D"/>
                    </a:solidFill>
                    <a:latin typeface="Times New Roman"/>
                    <a:ea typeface="ＭＳ Ｐゴシック" charset="0"/>
                    <a:cs typeface="Times New Roman"/>
                  </a:rPr>
                  <a:t>c</a:t>
                </a:r>
                <a:r>
                  <a:rPr lang="en-US" i="1" baseline="-25000" dirty="0">
                    <a:solidFill>
                      <a:srgbClr val="C0504D"/>
                    </a:solidFill>
                    <a:latin typeface="Times New Roman"/>
                    <a:ea typeface="ＭＳ Ｐゴシック" charset="0"/>
                    <a:cs typeface="Times New Roman"/>
                  </a:rPr>
                  <a:t>3</a:t>
                </a:r>
                <a:r>
                  <a:rPr lang="en-US" i="1" dirty="0">
                    <a:solidFill>
                      <a:srgbClr val="C0504D"/>
                    </a:solidFill>
                    <a:latin typeface="Times New Roman"/>
                    <a:ea typeface="ＭＳ Ｐゴシック" charset="0"/>
                    <a:cs typeface="Times New Roman"/>
                  </a:rPr>
                  <a:t>            </a:t>
                </a:r>
                <a:r>
                  <a:rPr lang="en-US" i="1" dirty="0">
                    <a:solidFill>
                      <a:srgbClr val="000000"/>
                    </a:solidFill>
                    <a:latin typeface="Times New Roman"/>
                    <a:ea typeface="ＭＳ Ｐゴシック" charset="0"/>
                    <a:cs typeface="Times New Roman"/>
                  </a:rPr>
                  <a:t>+</a:t>
                </a:r>
                <a:r>
                  <a:rPr lang="en-US" i="1" dirty="0">
                    <a:solidFill>
                      <a:srgbClr val="C0504D"/>
                    </a:solidFill>
                    <a:latin typeface="Times New Roman"/>
                    <a:ea typeface="ＭＳ Ｐゴシック" charset="0"/>
                    <a:cs typeface="Times New Roman"/>
                  </a:rPr>
                  <a:t>c</a:t>
                </a:r>
                <a:r>
                  <a:rPr lang="en-US" i="1" baseline="-25000" dirty="0">
                    <a:solidFill>
                      <a:srgbClr val="C0504D"/>
                    </a:solidFill>
                    <a:latin typeface="Times New Roman"/>
                    <a:ea typeface="ＭＳ Ｐゴシック" charset="0"/>
                    <a:cs typeface="Times New Roman"/>
                  </a:rPr>
                  <a:t>4</a:t>
                </a:r>
                <a:r>
                  <a:rPr lang="en-US" i="1" dirty="0">
                    <a:solidFill>
                      <a:srgbClr val="C0504D"/>
                    </a:solidFill>
                    <a:latin typeface="Times New Roman"/>
                    <a:ea typeface="ＭＳ Ｐゴシック" charset="0"/>
                    <a:cs typeface="Times New Roman"/>
                  </a:rPr>
                  <a:t>            </a:t>
                </a:r>
                <a:endParaRPr lang="en-US" i="1" baseline="30000" dirty="0">
                  <a:solidFill>
                    <a:srgbClr val="000000"/>
                  </a:solidFill>
                  <a:latin typeface="Times New Roman"/>
                  <a:ea typeface="ＭＳ Ｐゴシック" charset="0"/>
                  <a:cs typeface="Times New Roman"/>
                </a:endParaRPr>
              </a:p>
            </p:txBody>
          </p:sp>
          <p:pic>
            <p:nvPicPr>
              <p:cNvPr id="166" name="Picture 3"/>
              <p:cNvPicPr>
                <a:picLocks noChangeAspect="1" noChangeArrowheads="1"/>
              </p:cNvPicPr>
              <p:nvPr/>
            </p:nvPicPr>
            <p:blipFill rotWithShape="1">
              <a:blip r:embed="rId14"/>
              <a:srcRect l="80091" t="40691" b="42760"/>
              <a:stretch/>
            </p:blipFill>
            <p:spPr bwMode="auto">
              <a:xfrm>
                <a:off x="1741844" y="5045637"/>
                <a:ext cx="759298" cy="646996"/>
              </a:xfrm>
              <a:prstGeom prst="rect">
                <a:avLst/>
              </a:prstGeom>
              <a:noFill/>
              <a:ln w="9525">
                <a:noFill/>
                <a:miter lim="800000"/>
                <a:headEnd/>
                <a:tailEnd/>
              </a:ln>
            </p:spPr>
          </p:pic>
          <p:pic>
            <p:nvPicPr>
              <p:cNvPr id="177" name="Picture 5"/>
              <p:cNvPicPr>
                <a:picLocks noChangeAspect="1" noChangeArrowheads="1"/>
              </p:cNvPicPr>
              <p:nvPr/>
            </p:nvPicPr>
            <p:blipFill rotWithShape="1">
              <a:blip r:embed="rId15"/>
              <a:srcRect l="64918" t="42483" r="21888" b="44539"/>
              <a:stretch/>
            </p:blipFill>
            <p:spPr bwMode="auto">
              <a:xfrm>
                <a:off x="342695" y="5814158"/>
                <a:ext cx="712613" cy="718566"/>
              </a:xfrm>
              <a:prstGeom prst="rect">
                <a:avLst/>
              </a:prstGeom>
              <a:noFill/>
              <a:ln w="9525">
                <a:noFill/>
                <a:miter lim="800000"/>
                <a:headEnd/>
                <a:tailEnd/>
              </a:ln>
            </p:spPr>
          </p:pic>
          <p:pic>
            <p:nvPicPr>
              <p:cNvPr id="179" name="Picture 3"/>
              <p:cNvPicPr>
                <a:picLocks noChangeAspect="1" noChangeArrowheads="1"/>
              </p:cNvPicPr>
              <p:nvPr/>
            </p:nvPicPr>
            <p:blipFill rotWithShape="1">
              <a:blip r:embed="rId14"/>
              <a:srcRect l="54857" t="40691" r="26642" b="41339"/>
              <a:stretch/>
            </p:blipFill>
            <p:spPr bwMode="auto">
              <a:xfrm>
                <a:off x="1391153" y="5860110"/>
                <a:ext cx="697309" cy="694243"/>
              </a:xfrm>
              <a:prstGeom prst="rect">
                <a:avLst/>
              </a:prstGeom>
              <a:noFill/>
              <a:ln w="9525">
                <a:noFill/>
                <a:miter lim="800000"/>
                <a:headEnd/>
                <a:tailEnd/>
              </a:ln>
            </p:spPr>
          </p:pic>
        </p:grpSp>
        <p:pic>
          <p:nvPicPr>
            <p:cNvPr id="216" name="Picture 3"/>
            <p:cNvPicPr>
              <a:picLocks noChangeAspect="1" noChangeArrowheads="1"/>
            </p:cNvPicPr>
            <p:nvPr/>
          </p:nvPicPr>
          <p:blipFill rotWithShape="1">
            <a:blip r:embed="rId14"/>
            <a:srcRect l="4743" t="40196" r="76990" b="41903"/>
            <a:stretch/>
          </p:blipFill>
          <p:spPr bwMode="auto">
            <a:xfrm>
              <a:off x="1104300" y="3603055"/>
              <a:ext cx="726382" cy="729702"/>
            </a:xfrm>
            <a:prstGeom prst="rect">
              <a:avLst/>
            </a:prstGeom>
            <a:noFill/>
            <a:ln w="9525">
              <a:noFill/>
              <a:miter lim="800000"/>
              <a:headEnd/>
              <a:tailEnd/>
            </a:ln>
          </p:spPr>
        </p:pic>
      </p:grpSp>
      <p:cxnSp>
        <p:nvCxnSpPr>
          <p:cNvPr id="176" name="Straight Arrow Connector 175"/>
          <p:cNvCxnSpPr>
            <a:stCxn id="260" idx="2"/>
            <a:endCxn id="260" idx="3"/>
          </p:cNvCxnSpPr>
          <p:nvPr/>
        </p:nvCxnSpPr>
        <p:spPr bwMode="auto">
          <a:xfrm rot="5400000" flipH="1" flipV="1">
            <a:off x="1345838" y="1468184"/>
            <a:ext cx="16739" cy="40411"/>
          </a:xfrm>
          <a:prstGeom prst="curvedConnector4">
            <a:avLst>
              <a:gd name="adj1" fmla="val -1365673"/>
              <a:gd name="adj2" fmla="val 707109"/>
            </a:avLst>
          </a:prstGeom>
          <a:solidFill>
            <a:srgbClr val="C6531F"/>
          </a:solidFill>
          <a:ln w="12700" cap="flat" cmpd="sng" algn="ctr">
            <a:solidFill>
              <a:schemeClr val="accent2"/>
            </a:solidFill>
            <a:prstDash val="solid"/>
            <a:round/>
            <a:headEnd type="none" w="med" len="med"/>
            <a:tailEnd type="triangle" w="sm" len="sm"/>
          </a:ln>
          <a:effectLst/>
        </p:spPr>
      </p:cxnSp>
      <p:cxnSp>
        <p:nvCxnSpPr>
          <p:cNvPr id="182" name="Straight Arrow Connector 181"/>
          <p:cNvCxnSpPr>
            <a:stCxn id="242" idx="5"/>
            <a:endCxn id="260" idx="1"/>
          </p:cNvCxnSpPr>
          <p:nvPr/>
        </p:nvCxnSpPr>
        <p:spPr bwMode="auto">
          <a:xfrm flipV="1">
            <a:off x="847364" y="1480020"/>
            <a:ext cx="446228" cy="479705"/>
          </a:xfrm>
          <a:prstGeom prst="straightConnector1">
            <a:avLst/>
          </a:prstGeom>
          <a:solidFill>
            <a:srgbClr val="C6531F"/>
          </a:solidFill>
          <a:ln w="12700" cap="flat" cmpd="sng" algn="ctr">
            <a:solidFill>
              <a:schemeClr val="accent2"/>
            </a:solidFill>
            <a:prstDash val="solid"/>
            <a:round/>
            <a:headEnd type="none" w="med" len="med"/>
            <a:tailEnd type="triangle" w="sm" len="sm"/>
          </a:ln>
          <a:effectLst/>
        </p:spPr>
      </p:cxnSp>
      <p:cxnSp>
        <p:nvCxnSpPr>
          <p:cNvPr id="184" name="Straight Arrow Connector 183"/>
          <p:cNvCxnSpPr>
            <a:stCxn id="75" idx="1"/>
            <a:endCxn id="75" idx="2"/>
          </p:cNvCxnSpPr>
          <p:nvPr/>
        </p:nvCxnSpPr>
        <p:spPr bwMode="auto">
          <a:xfrm rot="10800000" flipH="1" flipV="1">
            <a:off x="7337356" y="1625896"/>
            <a:ext cx="82762" cy="34281"/>
          </a:xfrm>
          <a:prstGeom prst="curvedConnector4">
            <a:avLst>
              <a:gd name="adj1" fmla="val -317636"/>
              <a:gd name="adj2" fmla="val 766839"/>
            </a:avLst>
          </a:prstGeom>
          <a:solidFill>
            <a:schemeClr val="accent1"/>
          </a:solidFill>
          <a:ln w="38100" cap="flat" cmpd="sng" algn="ctr">
            <a:solidFill>
              <a:srgbClr val="FF0000"/>
            </a:solidFill>
            <a:prstDash val="solid"/>
            <a:round/>
            <a:headEnd type="none" w="med" len="med"/>
            <a:tailEnd type="triangle"/>
          </a:ln>
          <a:effectLst/>
        </p:spPr>
      </p:cxnSp>
      <p:pic>
        <p:nvPicPr>
          <p:cNvPr id="2" name="Picture 1" descr="eigen_state_space.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52653" y="1972048"/>
            <a:ext cx="1500372" cy="351939"/>
          </a:xfrm>
          <a:prstGeom prst="rect">
            <a:avLst/>
          </a:prstGeom>
        </p:spPr>
      </p:pic>
      <p:sp>
        <p:nvSpPr>
          <p:cNvPr id="165" name="TextBox 4"/>
          <p:cNvSpPr txBox="1">
            <a:spLocks noChangeArrowheads="1"/>
          </p:cNvSpPr>
          <p:nvPr/>
        </p:nvSpPr>
        <p:spPr bwMode="auto">
          <a:xfrm>
            <a:off x="0" y="0"/>
            <a:ext cx="5830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Arial" charset="0"/>
                <a:ea typeface="ＭＳ Ｐゴシック" charset="0"/>
                <a:cs typeface="ＭＳ Ｐゴシック" charset="0"/>
              </a:defRPr>
            </a:lvl1pPr>
            <a:lvl2pPr marL="742950" indent="-285750" defTabSz="457200" eaLnBrk="0" hangingPunct="0">
              <a:defRPr sz="1200" b="1">
                <a:solidFill>
                  <a:schemeClr val="tx1"/>
                </a:solidFill>
                <a:latin typeface="Arial" charset="0"/>
                <a:ea typeface="ＭＳ Ｐゴシック" charset="0"/>
              </a:defRPr>
            </a:lvl2pPr>
            <a:lvl3pPr marL="1143000" indent="-228600" defTabSz="457200" eaLnBrk="0" hangingPunct="0">
              <a:defRPr sz="1200" b="1">
                <a:solidFill>
                  <a:schemeClr val="tx1"/>
                </a:solidFill>
                <a:latin typeface="Arial" charset="0"/>
                <a:ea typeface="ＭＳ Ｐゴシック" charset="0"/>
              </a:defRPr>
            </a:lvl3pPr>
            <a:lvl4pPr marL="1600200" indent="-228600" defTabSz="457200" eaLnBrk="0" hangingPunct="0">
              <a:defRPr sz="1200" b="1">
                <a:solidFill>
                  <a:schemeClr val="tx1"/>
                </a:solidFill>
                <a:latin typeface="Arial" charset="0"/>
                <a:ea typeface="ＭＳ Ｐゴシック" charset="0"/>
              </a:defRPr>
            </a:lvl4pPr>
            <a:lvl5pPr marL="2057400" indent="-228600" defTabSz="4572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fontAlgn="base" hangingPunct="1">
              <a:spcBef>
                <a:spcPct val="0"/>
              </a:spcBef>
              <a:spcAft>
                <a:spcPct val="0"/>
              </a:spcAft>
            </a:pPr>
            <a:r>
              <a:rPr lang="en-US" sz="1100" b="0" dirty="0" smtClean="0">
                <a:solidFill>
                  <a:prstClr val="black">
                    <a:lumMod val="50000"/>
                    <a:lumOff val="50000"/>
                  </a:prstClr>
                </a:solidFill>
                <a:latin typeface="Calibri" charset="0"/>
              </a:rPr>
              <a:t>[Wang et al. </a:t>
            </a:r>
            <a:r>
              <a:rPr lang="en-US" sz="1100" b="0" i="1" dirty="0" smtClean="0">
                <a:solidFill>
                  <a:prstClr val="black">
                    <a:lumMod val="50000"/>
                    <a:lumOff val="50000"/>
                  </a:prstClr>
                </a:solidFill>
                <a:latin typeface="Calibri" charset="0"/>
              </a:rPr>
              <a:t>PLOS CB</a:t>
            </a:r>
            <a:r>
              <a:rPr lang="en-US" sz="1100" b="0" dirty="0" smtClean="0">
                <a:solidFill>
                  <a:prstClr val="black">
                    <a:lumMod val="50000"/>
                    <a:lumOff val="50000"/>
                  </a:prstClr>
                </a:solidFill>
                <a:latin typeface="Calibri" charset="0"/>
              </a:rPr>
              <a:t> (in revision, ‘15)]</a:t>
            </a:r>
            <a:endParaRPr lang="en-US" sz="1100" b="0" dirty="0">
              <a:solidFill>
                <a:prstClr val="black">
                  <a:lumMod val="50000"/>
                  <a:lumOff val="50000"/>
                </a:prstClr>
              </a:solidFill>
              <a:latin typeface="Calibri" charset="0"/>
            </a:endParaRPr>
          </a:p>
        </p:txBody>
      </p:sp>
      <p:sp>
        <p:nvSpPr>
          <p:cNvPr id="180" name="Title 1"/>
          <p:cNvSpPr>
            <a:spLocks noGrp="1"/>
          </p:cNvSpPr>
          <p:nvPr>
            <p:ph type="title"/>
          </p:nvPr>
        </p:nvSpPr>
        <p:spPr>
          <a:xfrm>
            <a:off x="3398427" y="0"/>
            <a:ext cx="2299946" cy="686444"/>
          </a:xfrm>
        </p:spPr>
        <p:txBody>
          <a:bodyPr>
            <a:normAutofit fontScale="90000"/>
          </a:bodyPr>
          <a:lstStyle/>
          <a:p>
            <a:r>
              <a:rPr lang="en-US" dirty="0" smtClean="0"/>
              <a:t>Flowchart</a:t>
            </a:r>
            <a:endParaRPr lang="en-US" dirty="0"/>
          </a:p>
        </p:txBody>
      </p:sp>
    </p:spTree>
    <p:extLst>
      <p:ext uri="{BB962C8B-B14F-4D97-AF65-F5344CB8AC3E}">
        <p14:creationId xmlns:p14="http://schemas.microsoft.com/office/powerpoint/2010/main" val="454808729"/>
      </p:ext>
    </p:extLst>
  </p:cSld>
  <p:clrMapOvr>
    <a:masterClrMapping/>
  </p:clrMapOvr>
  <mc:AlternateContent xmlns:mc="http://schemas.openxmlformats.org/markup-compatibility/2006" xmlns:p14="http://schemas.microsoft.com/office/powerpoint/2010/main">
    <mc:Choice Requires="p14">
      <p:transition spd="slow" p14:dur="2000" advTm="31457"/>
    </mc:Choice>
    <mc:Fallback xmlns="">
      <p:transition xmlns:p14="http://schemas.microsoft.com/office/powerpoint/2010/main" spd="slow" advTm="3145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18783953"/>
              </p:ext>
            </p:extLst>
          </p:nvPr>
        </p:nvGraphicFramePr>
        <p:xfrm>
          <a:off x="22366" y="1219200"/>
          <a:ext cx="9045434" cy="1310639"/>
        </p:xfrm>
        <a:graphic>
          <a:graphicData uri="http://schemas.openxmlformats.org/drawingml/2006/table">
            <a:tbl>
              <a:tblPr firstRow="1" bandRow="1">
                <a:tableStyleId>{7E9639D4-E3E2-4D34-9284-5A2195B3D0D7}</a:tableStyleId>
              </a:tblPr>
              <a:tblGrid>
                <a:gridCol w="1958834"/>
                <a:gridCol w="2438400"/>
                <a:gridCol w="1828801"/>
                <a:gridCol w="2819399"/>
              </a:tblGrid>
              <a:tr h="558486">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b="0" dirty="0" smtClean="0">
                          <a:latin typeface="Times New Roman"/>
                          <a:cs typeface="Times New Roman"/>
                        </a:rPr>
                        <a:t>Dataset</a:t>
                      </a:r>
                      <a:endParaRPr lang="en-US" sz="1600" b="0" dirty="0">
                        <a:solidFill>
                          <a:srgbClr val="000000"/>
                        </a:solidFill>
                        <a:latin typeface="Times New Roman"/>
                        <a:cs typeface="Times New Roman"/>
                      </a:endParaRPr>
                    </a:p>
                  </a:txBody>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b="0" dirty="0" smtClean="0">
                          <a:latin typeface="Times New Roman"/>
                          <a:cs typeface="Times New Roman"/>
                        </a:rPr>
                        <a:t>Group </a:t>
                      </a:r>
                      <a:r>
                        <a:rPr lang="en-US" sz="1600" b="0" i="1" dirty="0" smtClean="0">
                          <a:latin typeface="Times New Roman"/>
                          <a:cs typeface="Times New Roman"/>
                        </a:rPr>
                        <a:t>X</a:t>
                      </a:r>
                      <a:r>
                        <a:rPr lang="en-US" sz="1600" b="0" dirty="0" smtClean="0">
                          <a:latin typeface="Times New Roman"/>
                          <a:cs typeface="Times New Roman"/>
                        </a:rPr>
                        <a:t> (internal)</a:t>
                      </a:r>
                    </a:p>
                  </a:txBody>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b="0" dirty="0" smtClean="0">
                          <a:latin typeface="Times New Roman"/>
                          <a:cs typeface="Times New Roman"/>
                        </a:rPr>
                        <a:t>Group </a:t>
                      </a:r>
                      <a:r>
                        <a:rPr lang="en-US" sz="1600" b="0" i="1" dirty="0" smtClean="0">
                          <a:latin typeface="Times New Roman"/>
                          <a:cs typeface="Times New Roman"/>
                        </a:rPr>
                        <a:t>U</a:t>
                      </a:r>
                      <a:r>
                        <a:rPr lang="en-US" sz="1600" b="0" dirty="0" smtClean="0">
                          <a:latin typeface="Times New Roman"/>
                          <a:cs typeface="Times New Roman"/>
                        </a:rPr>
                        <a:t> (external)</a:t>
                      </a:r>
                    </a:p>
                  </a:txBody>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b="0" baseline="0" dirty="0" smtClean="0">
                          <a:solidFill>
                            <a:srgbClr val="FFFFFF"/>
                          </a:solidFill>
                          <a:latin typeface="Times New Roman"/>
                          <a:cs typeface="Times New Roman"/>
                        </a:rPr>
                        <a:t>Time samples of a full cell cycle</a:t>
                      </a:r>
                      <a:endParaRPr lang="en-US" sz="1600" b="0" dirty="0" smtClean="0">
                        <a:solidFill>
                          <a:srgbClr val="FFFFFF"/>
                        </a:solidFill>
                        <a:latin typeface="Times New Roman"/>
                        <a:cs typeface="Times New Roman"/>
                      </a:endParaRPr>
                    </a:p>
                  </a:txBody>
                  <a:tcPr/>
                </a:tc>
              </a:tr>
              <a:tr h="604677">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dirty="0" smtClean="0">
                          <a:ln>
                            <a:noFill/>
                          </a:ln>
                          <a:effectLst/>
                          <a:uLnTx/>
                          <a:uFillTx/>
                          <a:latin typeface="Times New Roman"/>
                          <a:cs typeface="Times New Roman"/>
                        </a:rPr>
                        <a:t>Human breast cancer cell cycle under hormonal stimulation</a:t>
                      </a:r>
                    </a:p>
                  </a:txBody>
                  <a:tcPr/>
                </a:tc>
                <a:tc>
                  <a:txBody>
                    <a:bodyPr/>
                    <a:lstStyle/>
                    <a:p>
                      <a:r>
                        <a:rPr lang="en-US" sz="1400" dirty="0" smtClean="0">
                          <a:latin typeface="Times New Roman"/>
                          <a:cs typeface="Times New Roman"/>
                        </a:rPr>
                        <a:t>1132</a:t>
                      </a:r>
                      <a:r>
                        <a:rPr lang="en-US" sz="1400" baseline="0" dirty="0" smtClean="0">
                          <a:latin typeface="Times New Roman"/>
                          <a:cs typeface="Times New Roman"/>
                        </a:rPr>
                        <a:t> </a:t>
                      </a:r>
                      <a:r>
                        <a:rPr lang="en-US" sz="1400" dirty="0" smtClean="0">
                          <a:latin typeface="Times New Roman"/>
                          <a:cs typeface="Times New Roman"/>
                        </a:rPr>
                        <a:t>metazoan </a:t>
                      </a:r>
                      <a:r>
                        <a:rPr lang="en-US" sz="1400" baseline="0" dirty="0" smtClean="0">
                          <a:latin typeface="Times New Roman"/>
                          <a:cs typeface="Times New Roman"/>
                        </a:rPr>
                        <a:t>conserved genes incl. 150 orthologous TFs</a:t>
                      </a:r>
                      <a:endParaRPr lang="en-US" sz="1400" dirty="0">
                        <a:latin typeface="Times New Roman"/>
                        <a:cs typeface="Times New Roman"/>
                      </a:endParaRPr>
                    </a:p>
                  </a:txBody>
                  <a:tcPr/>
                </a:tc>
                <a:tc>
                  <a:txBody>
                    <a:bodyPr/>
                    <a:lstStyle/>
                    <a:p>
                      <a:pPr algn="ctr"/>
                      <a:r>
                        <a:rPr lang="en-US" sz="1400" dirty="0" smtClean="0">
                          <a:latin typeface="Times New Roman"/>
                          <a:cs typeface="Times New Roman"/>
                        </a:rPr>
                        <a:t>1870 non-conserved metazoan transcription</a:t>
                      </a:r>
                      <a:r>
                        <a:rPr lang="en-US" sz="1400" baseline="0" dirty="0" smtClean="0">
                          <a:latin typeface="Times New Roman"/>
                          <a:cs typeface="Times New Roman"/>
                        </a:rPr>
                        <a:t> factors</a:t>
                      </a:r>
                      <a:endParaRPr lang="en-US" sz="1400" dirty="0">
                        <a:solidFill>
                          <a:srgbClr val="000000"/>
                        </a:solidFill>
                        <a:latin typeface="Times New Roman"/>
                        <a:cs typeface="Times New Roman"/>
                      </a:endParaRPr>
                    </a:p>
                  </a:txBody>
                  <a:tcPr/>
                </a:tc>
                <a:tc>
                  <a:txBody>
                    <a:bodyPr/>
                    <a:lstStyle/>
                    <a:p>
                      <a:pPr algn="ctr"/>
                      <a:r>
                        <a:rPr lang="en-US" sz="1400" dirty="0" smtClean="0">
                          <a:latin typeface="Times New Roman"/>
                          <a:cs typeface="Times New Roman"/>
                        </a:rPr>
                        <a:t>T=12 time points:</a:t>
                      </a:r>
                      <a:r>
                        <a:rPr lang="en-US" sz="1400" baseline="0" dirty="0" smtClean="0">
                          <a:latin typeface="Times New Roman"/>
                          <a:cs typeface="Times New Roman"/>
                        </a:rPr>
                        <a:t> 0, 4, 6, 8, 12, …, 28, 32 hours</a:t>
                      </a:r>
                      <a:endParaRPr lang="en-US" sz="1400" dirty="0">
                        <a:solidFill>
                          <a:srgbClr val="000000"/>
                        </a:solidFill>
                        <a:latin typeface="Times New Roman"/>
                        <a:cs typeface="Times New Roman"/>
                      </a:endParaRPr>
                    </a:p>
                  </a:txBody>
                  <a:tcPr/>
                </a:tc>
              </a:tr>
            </a:tbl>
          </a:graphicData>
        </a:graphic>
      </p:graphicFrame>
      <p:pic>
        <p:nvPicPr>
          <p:cNvPr id="3" name="Picture 2" descr="S2 Fig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22" y="2727108"/>
            <a:ext cx="7025378" cy="3795677"/>
          </a:xfrm>
          <a:prstGeom prst="rect">
            <a:avLst/>
          </a:prstGeom>
        </p:spPr>
      </p:pic>
      <p:sp>
        <p:nvSpPr>
          <p:cNvPr id="18" name="Title 1"/>
          <p:cNvSpPr>
            <a:spLocks noGrp="1"/>
          </p:cNvSpPr>
          <p:nvPr>
            <p:ph type="title"/>
          </p:nvPr>
        </p:nvSpPr>
        <p:spPr>
          <a:xfrm>
            <a:off x="0" y="274638"/>
            <a:ext cx="9144000" cy="759505"/>
          </a:xfrm>
        </p:spPr>
        <p:txBody>
          <a:bodyPr>
            <a:noAutofit/>
          </a:bodyPr>
          <a:lstStyle/>
          <a:p>
            <a:pPr algn="ctr"/>
            <a:r>
              <a:rPr lang="en-US" sz="2800" dirty="0" smtClean="0">
                <a:latin typeface="Helvetica"/>
                <a:cs typeface="Helvetica"/>
              </a:rPr>
              <a:t>Breast cancer cell cycle under hormonal stimulation</a:t>
            </a:r>
            <a:endParaRPr lang="en-US" sz="2800" dirty="0">
              <a:latin typeface="Helvetica"/>
              <a:cs typeface="Helvetica"/>
            </a:endParaRPr>
          </a:p>
        </p:txBody>
      </p:sp>
      <p:sp>
        <p:nvSpPr>
          <p:cNvPr id="6" name="TextBox 4"/>
          <p:cNvSpPr txBox="1">
            <a:spLocks noChangeArrowheads="1"/>
          </p:cNvSpPr>
          <p:nvPr/>
        </p:nvSpPr>
        <p:spPr bwMode="auto">
          <a:xfrm>
            <a:off x="0" y="6552218"/>
            <a:ext cx="5830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Arial" charset="0"/>
                <a:ea typeface="ＭＳ Ｐゴシック" charset="0"/>
                <a:cs typeface="ＭＳ Ｐゴシック" charset="0"/>
              </a:defRPr>
            </a:lvl1pPr>
            <a:lvl2pPr marL="742950" indent="-285750" defTabSz="457200" eaLnBrk="0" hangingPunct="0">
              <a:defRPr sz="1200" b="1">
                <a:solidFill>
                  <a:schemeClr val="tx1"/>
                </a:solidFill>
                <a:latin typeface="Arial" charset="0"/>
                <a:ea typeface="ＭＳ Ｐゴシック" charset="0"/>
              </a:defRPr>
            </a:lvl2pPr>
            <a:lvl3pPr marL="1143000" indent="-228600" defTabSz="457200" eaLnBrk="0" hangingPunct="0">
              <a:defRPr sz="1200" b="1">
                <a:solidFill>
                  <a:schemeClr val="tx1"/>
                </a:solidFill>
                <a:latin typeface="Arial" charset="0"/>
                <a:ea typeface="ＭＳ Ｐゴシック" charset="0"/>
              </a:defRPr>
            </a:lvl3pPr>
            <a:lvl4pPr marL="1600200" indent="-228600" defTabSz="457200" eaLnBrk="0" hangingPunct="0">
              <a:defRPr sz="1200" b="1">
                <a:solidFill>
                  <a:schemeClr val="tx1"/>
                </a:solidFill>
                <a:latin typeface="Arial" charset="0"/>
                <a:ea typeface="ＭＳ Ｐゴシック" charset="0"/>
              </a:defRPr>
            </a:lvl4pPr>
            <a:lvl5pPr marL="2057400" indent="-228600" defTabSz="4572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b="0" dirty="0" smtClean="0">
                <a:solidFill>
                  <a:prstClr val="black">
                    <a:lumMod val="50000"/>
                    <a:lumOff val="50000"/>
                  </a:prstClr>
                </a:solidFill>
                <a:latin typeface="Calibri" charset="0"/>
              </a:rPr>
              <a:t>[Wang et al. </a:t>
            </a:r>
            <a:r>
              <a:rPr lang="en-US" sz="1100" b="0" i="1" dirty="0" smtClean="0">
                <a:solidFill>
                  <a:prstClr val="black">
                    <a:lumMod val="50000"/>
                    <a:lumOff val="50000"/>
                  </a:prstClr>
                </a:solidFill>
                <a:latin typeface="Calibri" charset="0"/>
              </a:rPr>
              <a:t>PLOS CB</a:t>
            </a:r>
            <a:r>
              <a:rPr lang="en-US" sz="1100" b="0" dirty="0" smtClean="0">
                <a:solidFill>
                  <a:prstClr val="black">
                    <a:lumMod val="50000"/>
                    <a:lumOff val="50000"/>
                  </a:prstClr>
                </a:solidFill>
                <a:latin typeface="Calibri" charset="0"/>
              </a:rPr>
              <a:t> (in revision, ‘15)]</a:t>
            </a:r>
            <a:endParaRPr lang="en-US" sz="1100" b="0" dirty="0">
              <a:solidFill>
                <a:prstClr val="black">
                  <a:lumMod val="50000"/>
                  <a:lumOff val="50000"/>
                </a:prstClr>
              </a:solidFill>
              <a:latin typeface="Calibri" charset="0"/>
            </a:endParaRPr>
          </a:p>
        </p:txBody>
      </p:sp>
      <p:sp>
        <p:nvSpPr>
          <p:cNvPr id="8" name="TextBox 7"/>
          <p:cNvSpPr txBox="1"/>
          <p:nvPr/>
        </p:nvSpPr>
        <p:spPr>
          <a:xfrm>
            <a:off x="7391400" y="3793123"/>
            <a:ext cx="1752600" cy="338554"/>
          </a:xfrm>
          <a:prstGeom prst="rect">
            <a:avLst/>
          </a:prstGeom>
          <a:noFill/>
        </p:spPr>
        <p:txBody>
          <a:bodyPr wrap="square" rtlCol="0">
            <a:spAutoFit/>
          </a:bodyPr>
          <a:lstStyle/>
          <a:p>
            <a:r>
              <a:rPr lang="en-US" sz="1600" dirty="0">
                <a:solidFill>
                  <a:srgbClr val="FF0000"/>
                </a:solidFill>
                <a:latin typeface="Helvetica"/>
                <a:ea typeface="ＭＳ Ｐゴシック" charset="0"/>
                <a:cs typeface="Helvetica"/>
              </a:rPr>
              <a:t>a full cell cycle</a:t>
            </a:r>
            <a:endParaRPr lang="en-US" sz="1600" dirty="0">
              <a:solidFill>
                <a:srgbClr val="FF0000"/>
              </a:solidFill>
              <a:latin typeface="Helvetica"/>
              <a:ea typeface="ＭＳ Ｐゴシック" charset="0"/>
              <a:cs typeface="Helvetica"/>
            </a:endParaRPr>
          </a:p>
        </p:txBody>
      </p:sp>
      <p:sp>
        <p:nvSpPr>
          <p:cNvPr id="9" name="TextBox 8"/>
          <p:cNvSpPr txBox="1"/>
          <p:nvPr/>
        </p:nvSpPr>
        <p:spPr>
          <a:xfrm>
            <a:off x="7282542" y="5397788"/>
            <a:ext cx="1752600" cy="584776"/>
          </a:xfrm>
          <a:prstGeom prst="rect">
            <a:avLst/>
          </a:prstGeom>
          <a:noFill/>
        </p:spPr>
        <p:txBody>
          <a:bodyPr wrap="square" rtlCol="0">
            <a:spAutoFit/>
          </a:bodyPr>
          <a:lstStyle/>
          <a:p>
            <a:r>
              <a:rPr lang="en-US" sz="1600" dirty="0">
                <a:solidFill>
                  <a:srgbClr val="FF0000"/>
                </a:solidFill>
                <a:latin typeface="Helvetica"/>
                <a:ea typeface="ＭＳ Ｐゴシック" charset="0"/>
                <a:cs typeface="Helvetica"/>
              </a:rPr>
              <a:t>faster cycle due to hormone</a:t>
            </a:r>
            <a:endParaRPr lang="en-US" sz="1600" dirty="0">
              <a:solidFill>
                <a:srgbClr val="FF0000"/>
              </a:solidFill>
              <a:latin typeface="Helvetica"/>
              <a:ea typeface="ＭＳ Ｐゴシック" charset="0"/>
              <a:cs typeface="Helvetica"/>
            </a:endParaRPr>
          </a:p>
        </p:txBody>
      </p:sp>
      <p:sp>
        <p:nvSpPr>
          <p:cNvPr id="11" name="TextBox 10"/>
          <p:cNvSpPr txBox="1"/>
          <p:nvPr/>
        </p:nvSpPr>
        <p:spPr>
          <a:xfrm>
            <a:off x="7264400" y="3331458"/>
            <a:ext cx="1676400" cy="461665"/>
          </a:xfrm>
          <a:prstGeom prst="rect">
            <a:avLst/>
          </a:prstGeom>
          <a:solidFill>
            <a:schemeClr val="bg1"/>
          </a:solidFill>
        </p:spPr>
        <p:txBody>
          <a:bodyPr wrap="square" rtlCol="0">
            <a:spAutoFit/>
          </a:bodyPr>
          <a:lstStyle/>
          <a:p>
            <a:pPr algn="ctr"/>
            <a:r>
              <a:rPr lang="en-US" sz="1200" dirty="0">
                <a:solidFill>
                  <a:srgbClr val="000000"/>
                </a:solidFill>
                <a:latin typeface="Georgia"/>
                <a:ea typeface="ＭＳ Ｐゴシック" charset="0"/>
                <a:cs typeface="ＭＳ Ｐゴシック" charset="0"/>
              </a:rPr>
              <a:t>Oscillated </a:t>
            </a:r>
            <a:r>
              <a:rPr lang="en-US" sz="1200" dirty="0" err="1">
                <a:solidFill>
                  <a:srgbClr val="000000"/>
                </a:solidFill>
                <a:latin typeface="Georgia"/>
                <a:ea typeface="ＭＳ Ｐゴシック" charset="0"/>
                <a:cs typeface="ＭＳ Ｐゴシック" charset="0"/>
              </a:rPr>
              <a:t>iPDP</a:t>
            </a:r>
            <a:r>
              <a:rPr lang="en-US" sz="1200" dirty="0">
                <a:solidFill>
                  <a:srgbClr val="000000"/>
                </a:solidFill>
                <a:latin typeface="Georgia"/>
                <a:ea typeface="ＭＳ Ｐゴシック" charset="0"/>
                <a:cs typeface="ＭＳ Ｐゴシック" charset="0"/>
              </a:rPr>
              <a:t> </a:t>
            </a:r>
            <a:r>
              <a:rPr lang="en-US" sz="1200" dirty="0">
                <a:solidFill>
                  <a:srgbClr val="000000"/>
                </a:solidFill>
                <a:latin typeface="Georgia"/>
                <a:ea typeface="ＭＳ Ｐゴシック" charset="0"/>
                <a:cs typeface="ＭＳ Ｐゴシック" charset="0"/>
              </a:rPr>
              <a:t>by conserved TFs</a:t>
            </a:r>
            <a:endParaRPr lang="en-US" sz="1200" dirty="0">
              <a:solidFill>
                <a:srgbClr val="000000"/>
              </a:solidFill>
              <a:latin typeface="Georgia"/>
              <a:ea typeface="ＭＳ Ｐゴシック" charset="0"/>
              <a:cs typeface="ＭＳ Ｐゴシック" charset="0"/>
            </a:endParaRPr>
          </a:p>
        </p:txBody>
      </p:sp>
      <p:sp>
        <p:nvSpPr>
          <p:cNvPr id="12" name="TextBox 11"/>
          <p:cNvSpPr txBox="1"/>
          <p:nvPr/>
        </p:nvSpPr>
        <p:spPr>
          <a:xfrm>
            <a:off x="7191828" y="4921611"/>
            <a:ext cx="1687286" cy="461665"/>
          </a:xfrm>
          <a:prstGeom prst="rect">
            <a:avLst/>
          </a:prstGeom>
          <a:noFill/>
        </p:spPr>
        <p:txBody>
          <a:bodyPr wrap="square" rtlCol="0">
            <a:spAutoFit/>
          </a:bodyPr>
          <a:lstStyle/>
          <a:p>
            <a:pPr algn="ctr"/>
            <a:r>
              <a:rPr lang="en-US" sz="1200" dirty="0">
                <a:solidFill>
                  <a:srgbClr val="000000"/>
                </a:solidFill>
                <a:latin typeface="Georgia"/>
                <a:ea typeface="ＭＳ Ｐゴシック" charset="0"/>
                <a:cs typeface="ＭＳ Ｐゴシック" charset="0"/>
              </a:rPr>
              <a:t>Oscillated </a:t>
            </a:r>
            <a:r>
              <a:rPr lang="en-US" sz="1200" dirty="0" err="1">
                <a:solidFill>
                  <a:srgbClr val="000000"/>
                </a:solidFill>
                <a:latin typeface="Georgia"/>
                <a:ea typeface="ＭＳ Ｐゴシック" charset="0"/>
                <a:cs typeface="ＭＳ Ｐゴシック" charset="0"/>
              </a:rPr>
              <a:t>e</a:t>
            </a:r>
            <a:r>
              <a:rPr lang="en-US" sz="1200" dirty="0" err="1">
                <a:solidFill>
                  <a:srgbClr val="000000"/>
                </a:solidFill>
                <a:latin typeface="Georgia"/>
                <a:ea typeface="ＭＳ Ｐゴシック" charset="0"/>
                <a:cs typeface="ＭＳ Ｐゴシック" charset="0"/>
              </a:rPr>
              <a:t>PDP</a:t>
            </a:r>
            <a:r>
              <a:rPr lang="en-US" sz="1200" dirty="0">
                <a:solidFill>
                  <a:srgbClr val="000000"/>
                </a:solidFill>
                <a:latin typeface="Georgia"/>
                <a:ea typeface="ＭＳ Ｐゴシック" charset="0"/>
                <a:cs typeface="ＭＳ Ｐゴシック" charset="0"/>
              </a:rPr>
              <a:t> by non-conserved TFs</a:t>
            </a:r>
            <a:endParaRPr lang="en-US" sz="1200" dirty="0">
              <a:solidFill>
                <a:srgbClr val="000000"/>
              </a:solidFill>
              <a:latin typeface="Georgia"/>
              <a:ea typeface="ＭＳ Ｐゴシック" charset="0"/>
              <a:cs typeface="ＭＳ Ｐゴシック" charset="0"/>
            </a:endParaRPr>
          </a:p>
        </p:txBody>
      </p:sp>
      <p:sp>
        <p:nvSpPr>
          <p:cNvPr id="2" name="Rectangle 1"/>
          <p:cNvSpPr/>
          <p:nvPr/>
        </p:nvSpPr>
        <p:spPr>
          <a:xfrm>
            <a:off x="5722099" y="2745251"/>
            <a:ext cx="3109843" cy="1881178"/>
          </a:xfrm>
          <a:prstGeom prst="rect">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12"/>
          <p:cNvSpPr/>
          <p:nvPr/>
        </p:nvSpPr>
        <p:spPr>
          <a:xfrm>
            <a:off x="5722099" y="4706257"/>
            <a:ext cx="3109843" cy="1881178"/>
          </a:xfrm>
          <a:prstGeom prst="rect">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881384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00"/>
            <a:ext cx="7772400" cy="612101"/>
          </a:xfrm>
        </p:spPr>
        <p:txBody>
          <a:bodyPr/>
          <a:lstStyle/>
          <a:p>
            <a:r>
              <a:rPr lang="en-US" sz="1800" dirty="0" err="1">
                <a:solidFill>
                  <a:schemeClr val="bg1"/>
                </a:solidFill>
              </a:rPr>
              <a:t>Transcriptome</a:t>
            </a:r>
            <a:r>
              <a:rPr lang="en-US" sz="1800" dirty="0">
                <a:solidFill>
                  <a:schemeClr val="bg1"/>
                </a:solidFill>
              </a:rPr>
              <a:t> Analysis:</a:t>
            </a:r>
            <a:br>
              <a:rPr lang="en-US" sz="1800" dirty="0">
                <a:solidFill>
                  <a:schemeClr val="bg1"/>
                </a:solidFill>
              </a:rPr>
            </a:br>
            <a:r>
              <a:rPr lang="en-US" sz="1800" dirty="0">
                <a:solidFill>
                  <a:schemeClr val="bg1"/>
                </a:solidFill>
              </a:rPr>
              <a:t>Expression Clustering across Distant Organisms</a:t>
            </a:r>
          </a:p>
        </p:txBody>
      </p:sp>
      <p:sp>
        <p:nvSpPr>
          <p:cNvPr id="3" name="Content Placeholder 2"/>
          <p:cNvSpPr>
            <a:spLocks noGrp="1"/>
          </p:cNvSpPr>
          <p:nvPr>
            <p:ph sz="half" idx="1"/>
          </p:nvPr>
        </p:nvSpPr>
        <p:spPr>
          <a:xfrm>
            <a:off x="165268" y="936609"/>
            <a:ext cx="5040262" cy="5551947"/>
          </a:xfrm>
        </p:spPr>
        <p:txBody>
          <a:bodyPr/>
          <a:lstStyle/>
          <a:p>
            <a:r>
              <a:rPr lang="en-US" b="1" dirty="0">
                <a:solidFill>
                  <a:schemeClr val="bg1"/>
                </a:solidFill>
              </a:rPr>
              <a:t>Intro to Comparative ENCODE </a:t>
            </a:r>
          </a:p>
          <a:p>
            <a:pPr lvl="1"/>
            <a:r>
              <a:rPr lang="en-US" sz="2000" dirty="0" smtClean="0">
                <a:solidFill>
                  <a:schemeClr val="bg1"/>
                </a:solidFill>
              </a:rPr>
              <a:t>Lots </a:t>
            </a:r>
            <a:r>
              <a:rPr lang="en-US" sz="2000" dirty="0">
                <a:solidFill>
                  <a:schemeClr val="bg1"/>
                </a:solidFill>
              </a:rPr>
              <a:t>of Matched Data for Comparative </a:t>
            </a:r>
            <a:r>
              <a:rPr lang="en-US" sz="2000" dirty="0" smtClean="0">
                <a:solidFill>
                  <a:schemeClr val="bg1"/>
                </a:solidFill>
              </a:rPr>
              <a:t>Analysis</a:t>
            </a:r>
          </a:p>
          <a:p>
            <a:pPr eaLnBrk="1" fontAlgn="auto" hangingPunct="1">
              <a:spcAft>
                <a:spcPts val="0"/>
              </a:spcAft>
              <a:buFont typeface="Arial"/>
              <a:buChar char="•"/>
              <a:defRPr/>
            </a:pPr>
            <a:r>
              <a:rPr lang="en-US" b="1" dirty="0" smtClean="0">
                <a:solidFill>
                  <a:schemeClr val="bg1"/>
                </a:solidFill>
              </a:rPr>
              <a:t>Expression </a:t>
            </a:r>
            <a:r>
              <a:rPr lang="en-US" b="1" dirty="0">
                <a:solidFill>
                  <a:schemeClr val="bg1"/>
                </a:solidFill>
              </a:rPr>
              <a:t>Clustering, Cross-species </a:t>
            </a:r>
          </a:p>
          <a:p>
            <a:pPr lvl="1" eaLnBrk="1" fontAlgn="auto" hangingPunct="1">
              <a:spcAft>
                <a:spcPts val="0"/>
              </a:spcAft>
              <a:buFont typeface="Arial"/>
              <a:buChar char="•"/>
              <a:defRPr/>
            </a:pPr>
            <a:r>
              <a:rPr lang="en-US" sz="2000" dirty="0" smtClean="0">
                <a:solidFill>
                  <a:schemeClr val="bg1"/>
                </a:solidFill>
              </a:rPr>
              <a:t>Potts-model </a:t>
            </a:r>
            <a:r>
              <a:rPr lang="en-US" sz="2000" dirty="0">
                <a:solidFill>
                  <a:schemeClr val="bg1"/>
                </a:solidFill>
              </a:rPr>
              <a:t>o</a:t>
            </a:r>
            <a:r>
              <a:rPr lang="en-US" sz="2000" dirty="0" smtClean="0">
                <a:solidFill>
                  <a:schemeClr val="bg1"/>
                </a:solidFill>
              </a:rPr>
              <a:t>ptimization gives 16 </a:t>
            </a:r>
            <a:r>
              <a:rPr lang="en-US" sz="2000" dirty="0">
                <a:solidFill>
                  <a:schemeClr val="bg1"/>
                </a:solidFill>
              </a:rPr>
              <a:t>conserved co-expression </a:t>
            </a:r>
            <a:r>
              <a:rPr lang="en-US" sz="2000" dirty="0" smtClean="0">
                <a:solidFill>
                  <a:schemeClr val="bg1"/>
                </a:solidFill>
              </a:rPr>
              <a:t>modules (which can potentially annotate ncRNAs/TARs)</a:t>
            </a:r>
          </a:p>
          <a:p>
            <a:pPr eaLnBrk="1" fontAlgn="auto" hangingPunct="1">
              <a:spcAft>
                <a:spcPts val="0"/>
              </a:spcAft>
              <a:buFont typeface="Arial"/>
              <a:buChar char="•"/>
              <a:defRPr/>
            </a:pPr>
            <a:r>
              <a:rPr lang="en-US" b="1" dirty="0">
                <a:solidFill>
                  <a:schemeClr val="bg1"/>
                </a:solidFill>
              </a:rPr>
              <a:t>Relating Clusters to </a:t>
            </a:r>
            <a:r>
              <a:rPr lang="en-US" b="1" dirty="0" smtClean="0">
                <a:solidFill>
                  <a:schemeClr val="bg1"/>
                </a:solidFill>
              </a:rPr>
              <a:t>Hourglass Genes  </a:t>
            </a:r>
            <a:endParaRPr lang="en-US" dirty="0">
              <a:solidFill>
                <a:schemeClr val="bg1"/>
              </a:solidFill>
            </a:endParaRPr>
          </a:p>
          <a:p>
            <a:pPr lvl="1" eaLnBrk="1" fontAlgn="auto" hangingPunct="1">
              <a:spcAft>
                <a:spcPts val="0"/>
              </a:spcAft>
              <a:buFont typeface="Arial"/>
              <a:buChar char="•"/>
              <a:defRPr/>
            </a:pPr>
            <a:r>
              <a:rPr lang="en-US" sz="2000" dirty="0" smtClean="0">
                <a:solidFill>
                  <a:schemeClr val="bg1"/>
                </a:solidFill>
              </a:rPr>
              <a:t>Developmental 'hourglass' </a:t>
            </a:r>
            <a:r>
              <a:rPr lang="en-US" sz="2000" dirty="0">
                <a:solidFill>
                  <a:schemeClr val="bg1"/>
                </a:solidFill>
              </a:rPr>
              <a:t>genes in 12 of </a:t>
            </a:r>
            <a:r>
              <a:rPr lang="en-US" sz="2000" dirty="0" smtClean="0">
                <a:solidFill>
                  <a:schemeClr val="bg1"/>
                </a:solidFill>
              </a:rPr>
              <a:t>the clusters. They also exhibit intra</a:t>
            </a:r>
            <a:r>
              <a:rPr lang="en-US" sz="2000" dirty="0">
                <a:solidFill>
                  <a:schemeClr val="bg1"/>
                </a:solidFill>
              </a:rPr>
              <a:t>-organism hourglass </a:t>
            </a:r>
            <a:r>
              <a:rPr lang="en-US" sz="2000" dirty="0" smtClean="0">
                <a:solidFill>
                  <a:schemeClr val="bg1"/>
                </a:solidFill>
              </a:rPr>
              <a:t>behavior.</a:t>
            </a:r>
          </a:p>
          <a:p>
            <a:pPr lvl="1" eaLnBrk="1" fontAlgn="auto" hangingPunct="1">
              <a:spcAft>
                <a:spcPts val="0"/>
              </a:spcAft>
              <a:buFont typeface="Arial"/>
              <a:buChar char="•"/>
              <a:defRPr/>
            </a:pPr>
            <a:r>
              <a:rPr lang="en-US" sz="2000" dirty="0" smtClean="0">
                <a:solidFill>
                  <a:schemeClr val="bg1"/>
                </a:solidFill>
              </a:rPr>
              <a:t>Stage </a:t>
            </a:r>
            <a:r>
              <a:rPr lang="en-US" sz="2000" dirty="0">
                <a:solidFill>
                  <a:schemeClr val="bg1"/>
                </a:solidFill>
              </a:rPr>
              <a:t>alignment of worm &amp; fly development, strongest with hourglass genes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a:xfrm>
            <a:off x="5239857" y="936609"/>
            <a:ext cx="3500858" cy="4955979"/>
          </a:xfrm>
        </p:spPr>
        <p:txBody>
          <a:bodyPr/>
          <a:lstStyle/>
          <a:p>
            <a:r>
              <a:rPr lang="en-US" b="1" dirty="0">
                <a:solidFill>
                  <a:schemeClr val="bg1"/>
                </a:solidFill>
              </a:rPr>
              <a:t>Decoupling expression changes into those driven by worm-fly conserved genes </a:t>
            </a:r>
            <a:r>
              <a:rPr lang="en-US" b="1" dirty="0" err="1">
                <a:solidFill>
                  <a:schemeClr val="bg1"/>
                </a:solidFill>
              </a:rPr>
              <a:t>vs</a:t>
            </a:r>
            <a:r>
              <a:rPr lang="en-US" b="1" dirty="0">
                <a:solidFill>
                  <a:schemeClr val="bg1"/>
                </a:solidFill>
              </a:rPr>
              <a:t> species-specific ones</a:t>
            </a:r>
          </a:p>
          <a:p>
            <a:pPr lvl="1"/>
            <a:r>
              <a:rPr lang="en-US" sz="2000" dirty="0" smtClean="0">
                <a:solidFill>
                  <a:schemeClr val="bg1"/>
                </a:solidFill>
              </a:rPr>
              <a:t>Using dimensionality reduction to help determine internal &amp; external drivers</a:t>
            </a:r>
          </a:p>
          <a:p>
            <a:pPr lvl="1"/>
            <a:r>
              <a:rPr lang="en-US" sz="2000" dirty="0" smtClean="0">
                <a:solidFill>
                  <a:schemeClr val="bg1"/>
                </a:solidFill>
              </a:rPr>
              <a:t>Conserved genes have similar canonical patterns (</a:t>
            </a:r>
            <a:r>
              <a:rPr lang="en-US" sz="2000" dirty="0" err="1" smtClean="0">
                <a:solidFill>
                  <a:schemeClr val="bg1"/>
                </a:solidFill>
              </a:rPr>
              <a:t>iPDPs</a:t>
            </a:r>
            <a:r>
              <a:rPr lang="en-US" sz="2000" dirty="0" smtClean="0">
                <a:solidFill>
                  <a:schemeClr val="bg1"/>
                </a:solidFill>
              </a:rPr>
              <a:t>) in contrast to species specific ones (Ex of ribosomal v signaling genes)</a:t>
            </a:r>
            <a:endParaRPr lang="en-US" sz="2000" dirty="0">
              <a:solidFill>
                <a:schemeClr val="bg1"/>
              </a:solidFill>
            </a:endParaRPr>
          </a:p>
        </p:txBody>
      </p:sp>
    </p:spTree>
    <p:extLst>
      <p:ext uri="{BB962C8B-B14F-4D97-AF65-F5344CB8AC3E}">
        <p14:creationId xmlns:p14="http://schemas.microsoft.com/office/powerpoint/2010/main" val="322609173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6101"/>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336" y="558117"/>
            <a:ext cx="6367760" cy="1143000"/>
          </a:xfrm>
        </p:spPr>
        <p:txBody>
          <a:bodyPr/>
          <a:lstStyle/>
          <a:p>
            <a:r>
              <a:rPr lang="en-US" dirty="0" smtClean="0"/>
              <a:t>Computational models to identify biological mechanisms for gene expression: gene regulation</a:t>
            </a:r>
            <a:endParaRPr lang="en-US" dirty="0"/>
          </a:p>
        </p:txBody>
      </p:sp>
      <p:sp>
        <p:nvSpPr>
          <p:cNvPr id="3" name="Content Placeholder 2"/>
          <p:cNvSpPr>
            <a:spLocks noGrp="1"/>
          </p:cNvSpPr>
          <p:nvPr>
            <p:ph sz="half" idx="1"/>
          </p:nvPr>
        </p:nvSpPr>
        <p:spPr/>
        <p:txBody>
          <a:bodyPr/>
          <a:lstStyle/>
          <a:p>
            <a:r>
              <a:rPr lang="en-US" dirty="0" smtClean="0"/>
              <a:t>Boolean logical model</a:t>
            </a:r>
            <a:endParaRPr lang="en-US" dirty="0"/>
          </a:p>
        </p:txBody>
      </p:sp>
      <p:sp>
        <p:nvSpPr>
          <p:cNvPr id="4" name="Content Placeholder 3"/>
          <p:cNvSpPr>
            <a:spLocks noGrp="1"/>
          </p:cNvSpPr>
          <p:nvPr>
            <p:ph sz="half" idx="2"/>
          </p:nvPr>
        </p:nvSpPr>
        <p:spPr/>
        <p:txBody>
          <a:bodyPr/>
          <a:lstStyle/>
          <a:p>
            <a:r>
              <a:rPr lang="en-US" dirty="0" smtClean="0"/>
              <a:t>Continuous model</a:t>
            </a:r>
            <a:endParaRPr lang="en-US" dirty="0"/>
          </a:p>
        </p:txBody>
      </p:sp>
      <p:pic>
        <p:nvPicPr>
          <p:cNvPr id="5" name="Picture 4"/>
          <p:cNvPicPr>
            <a:picLocks noChangeAspect="1"/>
          </p:cNvPicPr>
          <p:nvPr/>
        </p:nvPicPr>
        <p:blipFill>
          <a:blip r:embed="rId2"/>
          <a:stretch>
            <a:fillRect/>
          </a:stretch>
        </p:blipFill>
        <p:spPr>
          <a:xfrm>
            <a:off x="289611" y="2403184"/>
            <a:ext cx="3987800" cy="3187700"/>
          </a:xfrm>
          <a:prstGeom prst="rect">
            <a:avLst/>
          </a:prstGeom>
        </p:spPr>
      </p:pic>
      <p:sp>
        <p:nvSpPr>
          <p:cNvPr id="6" name="TextBox 5"/>
          <p:cNvSpPr txBox="1"/>
          <p:nvPr/>
        </p:nvSpPr>
        <p:spPr>
          <a:xfrm>
            <a:off x="343276" y="5594515"/>
            <a:ext cx="2177474" cy="276999"/>
          </a:xfrm>
          <a:prstGeom prst="rect">
            <a:avLst/>
          </a:prstGeom>
          <a:noFill/>
        </p:spPr>
        <p:txBody>
          <a:bodyPr wrap="none" rtlCol="0">
            <a:spAutoFit/>
          </a:bodyPr>
          <a:lstStyle/>
          <a:p>
            <a:pPr defTabSz="914400" fontAlgn="base">
              <a:spcBef>
                <a:spcPct val="0"/>
              </a:spcBef>
              <a:spcAft>
                <a:spcPct val="0"/>
              </a:spcAft>
            </a:pPr>
            <a:r>
              <a:rPr lang="en-US" sz="1200" dirty="0" err="1">
                <a:solidFill>
                  <a:srgbClr val="7F7F7F"/>
                </a:solidFill>
                <a:latin typeface="Arial" charset="0"/>
                <a:ea typeface="ＭＳ Ｐゴシック" charset="0"/>
                <a:cs typeface="ＭＳ Ｐゴシック" charset="0"/>
              </a:rPr>
              <a:t>Istrail</a:t>
            </a:r>
            <a:r>
              <a:rPr lang="en-US" sz="1200" dirty="0">
                <a:solidFill>
                  <a:srgbClr val="7F7F7F"/>
                </a:solidFill>
                <a:latin typeface="Arial" charset="0"/>
                <a:ea typeface="ＭＳ Ｐゴシック" charset="0"/>
                <a:cs typeface="ＭＳ Ｐゴシック" charset="0"/>
              </a:rPr>
              <a:t> &amp; Davidson, PNAS, ‘04 </a:t>
            </a:r>
            <a:endParaRPr lang="en-US" sz="1200" dirty="0">
              <a:solidFill>
                <a:srgbClr val="7F7F7F"/>
              </a:solidFill>
              <a:latin typeface="Arial" charset="0"/>
              <a:ea typeface="ＭＳ Ｐゴシック" charset="0"/>
              <a:cs typeface="ＭＳ Ｐゴシック" charset="0"/>
            </a:endParaRPr>
          </a:p>
        </p:txBody>
      </p:sp>
      <p:pic>
        <p:nvPicPr>
          <p:cNvPr id="7" name="Picture 3" descr="D:\kuloth\2015\Jan\28-01-2015\nrg_aop\slides_img\nrg3885-f3.jpg"/>
          <p:cNvPicPr>
            <a:picLocks noChangeAspect="1" noChangeArrowheads="1"/>
          </p:cNvPicPr>
          <p:nvPr/>
        </p:nvPicPr>
        <p:blipFill rotWithShape="1">
          <a:blip r:embed="rId3">
            <a:extLst>
              <a:ext uri="{28A0092B-C50C-407E-A947-70E740481C1C}">
                <a14:useLocalDpi xmlns:a14="http://schemas.microsoft.com/office/drawing/2010/main" val="0"/>
              </a:ext>
            </a:extLst>
          </a:blip>
          <a:srcRect l="72429" t="43619" b="16643"/>
          <a:stretch/>
        </p:blipFill>
        <p:spPr bwMode="auto">
          <a:xfrm>
            <a:off x="4737203" y="2402553"/>
            <a:ext cx="2952168" cy="32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05857" y="5508710"/>
            <a:ext cx="3554579"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7F7F7F"/>
                </a:solidFill>
                <a:latin typeface="Arial" charset="0"/>
                <a:ea typeface="ＭＳ Ｐゴシック" charset="0"/>
                <a:cs typeface="ＭＳ Ｐゴシック" charset="0"/>
              </a:rPr>
              <a:t>Nicolas Le </a:t>
            </a:r>
            <a:r>
              <a:rPr lang="en-US" sz="1200" dirty="0" err="1">
                <a:solidFill>
                  <a:srgbClr val="7F7F7F"/>
                </a:solidFill>
                <a:latin typeface="Arial" charset="0"/>
                <a:ea typeface="ＭＳ Ｐゴシック" charset="0"/>
                <a:cs typeface="ＭＳ Ｐゴシック" charset="0"/>
              </a:rPr>
              <a:t>Novère</a:t>
            </a:r>
            <a:r>
              <a:rPr lang="en-US" sz="1200" dirty="0">
                <a:solidFill>
                  <a:srgbClr val="7F7F7F"/>
                </a:solidFill>
                <a:latin typeface="Arial" charset="0"/>
                <a:ea typeface="ＭＳ Ｐゴシック" charset="0"/>
                <a:cs typeface="ＭＳ Ｐゴシック" charset="0"/>
              </a:rPr>
              <a:t>, Nature Reviews Genetics, </a:t>
            </a:r>
            <a:r>
              <a:rPr lang="en-US" sz="1200" dirty="0">
                <a:solidFill>
                  <a:srgbClr val="7F7F7F"/>
                </a:solidFill>
                <a:latin typeface="Arial" charset="0"/>
                <a:ea typeface="ＭＳ Ｐゴシック" charset="0"/>
                <a:cs typeface="ＭＳ Ｐゴシック" charset="0"/>
              </a:rPr>
              <a:t>‘15</a:t>
            </a:r>
            <a:endParaRPr lang="en-US" sz="1200" dirty="0">
              <a:solidFill>
                <a:srgbClr val="7F7F7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40040298"/>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larva/</a:t>
            </a:r>
            <a:r>
              <a:rPr lang="en-US" dirty="0" err="1" smtClean="0"/>
              <a:t>funseq</a:t>
            </a:r>
            <a:r>
              <a:rPr lang="en-US" dirty="0" smtClean="0"/>
              <a:t> to </a:t>
            </a:r>
            <a:r>
              <a:rPr lang="en-US" dirty="0" err="1" smtClean="0"/>
              <a:t>loregic</a:t>
            </a:r>
            <a:endParaRPr lang="en-US" dirty="0"/>
          </a:p>
        </p:txBody>
      </p:sp>
      <p:sp>
        <p:nvSpPr>
          <p:cNvPr id="3" name="Content Placeholder 2"/>
          <p:cNvSpPr>
            <a:spLocks noGrp="1"/>
          </p:cNvSpPr>
          <p:nvPr>
            <p:ph idx="1"/>
          </p:nvPr>
        </p:nvSpPr>
        <p:spPr/>
        <p:txBody>
          <a:bodyPr>
            <a:normAutofit lnSpcReduction="10000"/>
          </a:bodyPr>
          <a:lstStyle/>
          <a:p>
            <a:r>
              <a:rPr lang="en-US" dirty="0" smtClean="0"/>
              <a:t>Genomic variants across individuals</a:t>
            </a:r>
          </a:p>
          <a:p>
            <a:pPr lvl="1"/>
            <a:r>
              <a:rPr lang="en-US" dirty="0" smtClean="0"/>
              <a:t>larva/</a:t>
            </a:r>
            <a:r>
              <a:rPr lang="en-US" dirty="0" err="1" smtClean="0"/>
              <a:t>funseq</a:t>
            </a:r>
            <a:endParaRPr lang="en-US" dirty="0" smtClean="0"/>
          </a:p>
          <a:p>
            <a:r>
              <a:rPr lang="en-US" dirty="0" smtClean="0"/>
              <a:t>Variants affect gene regulation</a:t>
            </a:r>
          </a:p>
          <a:p>
            <a:r>
              <a:rPr lang="en-US" dirty="0" smtClean="0"/>
              <a:t>gene expression variations across individuals</a:t>
            </a:r>
          </a:p>
          <a:p>
            <a:pPr lvl="1"/>
            <a:r>
              <a:rPr lang="en-US" dirty="0" smtClean="0"/>
              <a:t>gene regulatory mechanisms that drive expression differences</a:t>
            </a:r>
          </a:p>
          <a:p>
            <a:pPr lvl="1"/>
            <a:r>
              <a:rPr lang="en-US" dirty="0" smtClean="0"/>
              <a:t>“logic” is a good model to capture regulatory mechanism</a:t>
            </a:r>
          </a:p>
          <a:p>
            <a:pPr lvl="1"/>
            <a:r>
              <a:rPr lang="en-US" dirty="0" smtClean="0"/>
              <a:t>“logic operation” exists in gene regulation widely</a:t>
            </a:r>
          </a:p>
          <a:p>
            <a:pPr lvl="1"/>
            <a:endParaRPr lang="en-US" dirty="0"/>
          </a:p>
        </p:txBody>
      </p:sp>
    </p:spTree>
    <p:extLst>
      <p:ext uri="{BB962C8B-B14F-4D97-AF65-F5344CB8AC3E}">
        <p14:creationId xmlns:p14="http://schemas.microsoft.com/office/powerpoint/2010/main" val="258737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152400"/>
            <a:ext cx="8148636" cy="914400"/>
          </a:xfrm>
        </p:spPr>
        <p:txBody>
          <a:bodyPr>
            <a:normAutofit fontScale="90000"/>
          </a:bodyPr>
          <a:lstStyle/>
          <a:p>
            <a:r>
              <a:rPr lang="en-US" dirty="0" err="1"/>
              <a:t>Loregic</a:t>
            </a:r>
            <a:r>
              <a:rPr lang="en-US" dirty="0"/>
              <a:t>: A method to characterize the cooperative logic of regulatory factors</a:t>
            </a:r>
          </a:p>
        </p:txBody>
      </p:sp>
      <p:sp>
        <p:nvSpPr>
          <p:cNvPr id="367" name="TextBox 366"/>
          <p:cNvSpPr txBox="1"/>
          <p:nvPr/>
        </p:nvSpPr>
        <p:spPr>
          <a:xfrm>
            <a:off x="457200" y="5462592"/>
            <a:ext cx="8229600" cy="907941"/>
          </a:xfrm>
          <a:prstGeom prst="rect">
            <a:avLst/>
          </a:prstGeom>
          <a:noFill/>
        </p:spPr>
        <p:txBody>
          <a:bodyPr wrap="square" rtlCol="0">
            <a:spAutoFit/>
          </a:bodyPr>
          <a:lstStyle/>
          <a:p>
            <a:pPr defTabSz="914400"/>
            <a:r>
              <a:rPr lang="en-US" sz="1100" dirty="0">
                <a:solidFill>
                  <a:srgbClr val="000000"/>
                </a:solidFill>
                <a:latin typeface="Georgia"/>
                <a:ea typeface="ＭＳ Ｐゴシック" charset="0"/>
                <a:cs typeface="ＭＳ Ｐゴシック" charset="0"/>
              </a:rPr>
              <a:t>Wang D, Yan K-K, </a:t>
            </a:r>
            <a:r>
              <a:rPr lang="en-US" sz="1100" dirty="0" err="1">
                <a:solidFill>
                  <a:srgbClr val="000000"/>
                </a:solidFill>
                <a:latin typeface="Georgia"/>
                <a:ea typeface="ＭＳ Ｐゴシック" charset="0"/>
                <a:cs typeface="ＭＳ Ｐゴシック" charset="0"/>
              </a:rPr>
              <a:t>Sisu</a:t>
            </a:r>
            <a:r>
              <a:rPr lang="en-US" sz="1100" dirty="0">
                <a:solidFill>
                  <a:srgbClr val="000000"/>
                </a:solidFill>
                <a:latin typeface="Georgia"/>
                <a:ea typeface="ＭＳ Ｐゴシック" charset="0"/>
                <a:cs typeface="ＭＳ Ｐゴシック" charset="0"/>
              </a:rPr>
              <a:t> C, Cheng C, </a:t>
            </a:r>
            <a:r>
              <a:rPr lang="en-US" sz="1100" dirty="0" err="1">
                <a:solidFill>
                  <a:srgbClr val="000000"/>
                </a:solidFill>
                <a:latin typeface="Georgia"/>
                <a:ea typeface="ＭＳ Ｐゴシック" charset="0"/>
                <a:cs typeface="ＭＳ Ｐゴシック" charset="0"/>
              </a:rPr>
              <a:t>Rozowsky</a:t>
            </a:r>
            <a:r>
              <a:rPr lang="en-US" sz="1100" dirty="0">
                <a:solidFill>
                  <a:srgbClr val="000000"/>
                </a:solidFill>
                <a:latin typeface="Georgia"/>
                <a:ea typeface="ＭＳ Ｐゴシック" charset="0"/>
                <a:cs typeface="ＭＳ Ｐゴシック" charset="0"/>
              </a:rPr>
              <a:t> J, </a:t>
            </a:r>
            <a:r>
              <a:rPr lang="en-US" sz="1100" dirty="0" err="1">
                <a:solidFill>
                  <a:srgbClr val="000000"/>
                </a:solidFill>
                <a:latin typeface="Georgia"/>
                <a:ea typeface="ＭＳ Ｐゴシック" charset="0"/>
                <a:cs typeface="ＭＳ Ｐゴシック" charset="0"/>
              </a:rPr>
              <a:t>Meyerson</a:t>
            </a:r>
            <a:r>
              <a:rPr lang="en-US" sz="1100" dirty="0">
                <a:solidFill>
                  <a:srgbClr val="000000"/>
                </a:solidFill>
                <a:latin typeface="Georgia"/>
                <a:ea typeface="ＭＳ Ｐゴシック" charset="0"/>
                <a:cs typeface="ＭＳ Ｐゴシック" charset="0"/>
              </a:rPr>
              <a:t> W, Gerstein </a:t>
            </a:r>
            <a:r>
              <a:rPr lang="en-US" sz="1100" dirty="0">
                <a:solidFill>
                  <a:srgbClr val="000000"/>
                </a:solidFill>
                <a:latin typeface="Georgia"/>
                <a:ea typeface="ＭＳ Ｐゴシック" charset="0"/>
                <a:cs typeface="ＭＳ Ｐゴシック" charset="0"/>
              </a:rPr>
              <a:t>M (2015</a:t>
            </a:r>
            <a:r>
              <a:rPr lang="en-US" sz="1100" dirty="0">
                <a:solidFill>
                  <a:srgbClr val="000000"/>
                </a:solidFill>
                <a:latin typeface="Georgia"/>
                <a:ea typeface="ＭＳ Ｐゴシック" charset="0"/>
                <a:cs typeface="ＭＳ Ｐゴシック" charset="0"/>
              </a:rPr>
              <a:t>), </a:t>
            </a:r>
            <a:r>
              <a:rPr lang="en-US" sz="1100" dirty="0" err="1">
                <a:solidFill>
                  <a:srgbClr val="000000"/>
                </a:solidFill>
                <a:latin typeface="Georgia"/>
                <a:ea typeface="ＭＳ Ｐゴシック" charset="0"/>
                <a:cs typeface="ＭＳ Ｐゴシック" charset="0"/>
              </a:rPr>
              <a:t>PLoS</a:t>
            </a:r>
            <a:r>
              <a:rPr lang="en-US" sz="1100" dirty="0">
                <a:solidFill>
                  <a:srgbClr val="000000"/>
                </a:solidFill>
                <a:latin typeface="Georgia"/>
                <a:ea typeface="ＭＳ Ｐゴシック" charset="0"/>
                <a:cs typeface="ＭＳ Ｐゴシック" charset="0"/>
              </a:rPr>
              <a:t> </a:t>
            </a:r>
            <a:r>
              <a:rPr lang="en-US" sz="1100" dirty="0" err="1">
                <a:solidFill>
                  <a:srgbClr val="000000"/>
                </a:solidFill>
                <a:latin typeface="Georgia"/>
                <a:ea typeface="ＭＳ Ｐゴシック" charset="0"/>
                <a:cs typeface="ＭＳ Ｐゴシック" charset="0"/>
              </a:rPr>
              <a:t>Comput</a:t>
            </a:r>
            <a:r>
              <a:rPr lang="en-US" sz="1100" dirty="0">
                <a:solidFill>
                  <a:srgbClr val="000000"/>
                </a:solidFill>
                <a:latin typeface="Georgia"/>
                <a:ea typeface="ＭＳ Ｐゴシック" charset="0"/>
                <a:cs typeface="ＭＳ Ｐゴシック" charset="0"/>
              </a:rPr>
              <a:t> </a:t>
            </a:r>
            <a:r>
              <a:rPr lang="en-US" sz="1100" dirty="0" err="1">
                <a:solidFill>
                  <a:srgbClr val="000000"/>
                </a:solidFill>
                <a:latin typeface="Georgia"/>
                <a:ea typeface="ＭＳ Ｐゴシック" charset="0"/>
                <a:cs typeface="ＭＳ Ｐゴシック" charset="0"/>
              </a:rPr>
              <a:t>Biol</a:t>
            </a:r>
            <a:r>
              <a:rPr lang="en-US" sz="1100" dirty="0">
                <a:solidFill>
                  <a:srgbClr val="000000"/>
                </a:solidFill>
                <a:latin typeface="Georgia"/>
                <a:ea typeface="ＭＳ Ｐゴシック" charset="0"/>
                <a:cs typeface="ＭＳ Ｐゴシック" charset="0"/>
              </a:rPr>
              <a:t> 11(4): e1004132. </a:t>
            </a:r>
            <a:r>
              <a:rPr lang="en-US" sz="1100" dirty="0" err="1">
                <a:solidFill>
                  <a:srgbClr val="000000"/>
                </a:solidFill>
                <a:latin typeface="Georgia"/>
                <a:ea typeface="ＭＳ Ｐゴシック" charset="0"/>
                <a:cs typeface="ＭＳ Ｐゴシック" charset="0"/>
              </a:rPr>
              <a:t>doi</a:t>
            </a:r>
            <a:r>
              <a:rPr lang="en-US" sz="1100" dirty="0">
                <a:solidFill>
                  <a:srgbClr val="000000"/>
                </a:solidFill>
                <a:latin typeface="Georgia"/>
                <a:ea typeface="ＭＳ Ｐゴシック" charset="0"/>
                <a:cs typeface="ＭＳ Ｐゴシック" charset="0"/>
              </a:rPr>
              <a:t>: 10.1371/journal.pcbi.</a:t>
            </a:r>
            <a:r>
              <a:rPr lang="en-US" sz="1100" dirty="0">
                <a:solidFill>
                  <a:srgbClr val="000000"/>
                </a:solidFill>
                <a:latin typeface="Georgia"/>
                <a:ea typeface="ＭＳ Ｐゴシック" charset="0"/>
                <a:cs typeface="ＭＳ Ｐゴシック" charset="0"/>
              </a:rPr>
              <a:t>1004132</a:t>
            </a:r>
          </a:p>
          <a:p>
            <a:pPr defTabSz="914400"/>
            <a:endParaRPr lang="en-US" sz="1100" dirty="0">
              <a:solidFill>
                <a:srgbClr val="000000"/>
              </a:solidFill>
              <a:latin typeface="Georgia"/>
              <a:ea typeface="ＭＳ Ｐゴシック" charset="0"/>
              <a:cs typeface="ＭＳ Ｐゴシック" charset="0"/>
            </a:endParaRPr>
          </a:p>
          <a:p>
            <a:pPr defTabSz="914400"/>
            <a:r>
              <a:rPr lang="en-US" sz="2000" dirty="0">
                <a:solidFill>
                  <a:srgbClr val="000000"/>
                </a:solidFill>
                <a:latin typeface="Georgia"/>
                <a:ea typeface="ＭＳ Ｐゴシック" charset="0"/>
                <a:cs typeface="ＭＳ Ｐゴシック" charset="0"/>
              </a:rPr>
              <a:t>General-purpose tool, R package: </a:t>
            </a:r>
            <a:r>
              <a:rPr lang="en-US" sz="2000" dirty="0" err="1">
                <a:solidFill>
                  <a:srgbClr val="000000"/>
                </a:solidFill>
                <a:latin typeface="Georgia"/>
                <a:ea typeface="ＭＳ Ｐゴシック" charset="0"/>
                <a:cs typeface="ＭＳ Ｐゴシック" charset="0"/>
              </a:rPr>
              <a:t>github.com</a:t>
            </a:r>
            <a:r>
              <a:rPr lang="en-US" sz="2000" dirty="0">
                <a:solidFill>
                  <a:srgbClr val="000000"/>
                </a:solidFill>
                <a:latin typeface="Georgia"/>
                <a:ea typeface="ＭＳ Ｐゴシック" charset="0"/>
                <a:cs typeface="ＭＳ Ｐゴシック" charset="0"/>
              </a:rPr>
              <a:t>/</a:t>
            </a:r>
            <a:r>
              <a:rPr lang="en-US" sz="2000" dirty="0" err="1">
                <a:solidFill>
                  <a:srgbClr val="000000"/>
                </a:solidFill>
                <a:latin typeface="Georgia"/>
                <a:ea typeface="ＭＳ Ｐゴシック" charset="0"/>
                <a:cs typeface="ＭＳ Ｐゴシック" charset="0"/>
              </a:rPr>
              <a:t>gersteinlab</a:t>
            </a:r>
            <a:r>
              <a:rPr lang="en-US" sz="2000" dirty="0">
                <a:solidFill>
                  <a:srgbClr val="000000"/>
                </a:solidFill>
                <a:latin typeface="Georgia"/>
                <a:ea typeface="ＭＳ Ｐゴシック" charset="0"/>
                <a:cs typeface="ＭＳ Ｐゴシック" charset="0"/>
              </a:rPr>
              <a:t>/</a:t>
            </a:r>
            <a:r>
              <a:rPr lang="en-US" sz="2000" dirty="0" err="1">
                <a:solidFill>
                  <a:srgbClr val="000000"/>
                </a:solidFill>
                <a:latin typeface="Georgia"/>
                <a:ea typeface="ＭＳ Ｐゴシック" charset="0"/>
                <a:cs typeface="ＭＳ Ｐゴシック" charset="0"/>
              </a:rPr>
              <a:t>loregic</a:t>
            </a:r>
            <a:endParaRPr lang="en-US" sz="2000" dirty="0">
              <a:solidFill>
                <a:srgbClr val="000000"/>
              </a:solidFill>
              <a:latin typeface="Georgia"/>
              <a:ea typeface="ＭＳ Ｐゴシック" charset="0"/>
              <a:cs typeface="ＭＳ Ｐゴシック" charset="0"/>
            </a:endParaRPr>
          </a:p>
        </p:txBody>
      </p:sp>
      <p:pic>
        <p:nvPicPr>
          <p:cNvPr id="366" name="Picture 365" descr="Screen Shot 2015-05-01 at 2.21.31 PM.png"/>
          <p:cNvPicPr>
            <a:picLocks noChangeAspect="1"/>
          </p:cNvPicPr>
          <p:nvPr/>
        </p:nvPicPr>
        <p:blipFill rotWithShape="1">
          <a:blip r:embed="rId3">
            <a:extLst>
              <a:ext uri="{28A0092B-C50C-407E-A947-70E740481C1C}">
                <a14:useLocalDpi xmlns:a14="http://schemas.microsoft.com/office/drawing/2010/main" val="0"/>
              </a:ext>
            </a:extLst>
          </a:blip>
          <a:srcRect b="14416"/>
          <a:stretch/>
        </p:blipFill>
        <p:spPr>
          <a:xfrm>
            <a:off x="457200" y="1219200"/>
            <a:ext cx="8229600" cy="4214913"/>
          </a:xfrm>
          <a:prstGeom prst="rect">
            <a:avLst/>
          </a:prstGeom>
        </p:spPr>
      </p:pic>
    </p:spTree>
    <p:extLst>
      <p:ext uri="{BB962C8B-B14F-4D97-AF65-F5344CB8AC3E}">
        <p14:creationId xmlns:p14="http://schemas.microsoft.com/office/powerpoint/2010/main" val="39489232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4717"/>
            <a:ext cx="9271000" cy="1143000"/>
          </a:xfrm>
        </p:spPr>
        <p:txBody>
          <a:bodyPr>
            <a:normAutofit fontScale="90000"/>
          </a:bodyPr>
          <a:lstStyle/>
          <a:p>
            <a:r>
              <a:rPr lang="en-US" dirty="0" smtClean="0"/>
              <a:t>A gene can be regulated by multiple gene regulatory factors</a:t>
            </a:r>
            <a:endParaRPr lang="en-US" dirty="0"/>
          </a:p>
        </p:txBody>
      </p:sp>
      <p:pic>
        <p:nvPicPr>
          <p:cNvPr id="5" name="Content Placeholder 4" descr="Figure 1.pdf"/>
          <p:cNvPicPr>
            <a:picLocks noChangeAspect="1"/>
          </p:cNvPicPr>
          <p:nvPr/>
        </p:nvPicPr>
        <p:blipFill rotWithShape="1">
          <a:blip r:embed="rId3">
            <a:extLst>
              <a:ext uri="{28A0092B-C50C-407E-A947-70E740481C1C}">
                <a14:useLocalDpi xmlns:a14="http://schemas.microsoft.com/office/drawing/2010/main" val="0"/>
              </a:ext>
            </a:extLst>
          </a:blip>
          <a:srcRect l="26714" r="10471" b="74211"/>
          <a:stretch/>
        </p:blipFill>
        <p:spPr>
          <a:xfrm>
            <a:off x="5287855" y="1524000"/>
            <a:ext cx="3855612" cy="2048480"/>
          </a:xfrm>
          <a:prstGeom prst="rect">
            <a:avLst/>
          </a:prstGeom>
        </p:spPr>
      </p:pic>
      <p:sp>
        <p:nvSpPr>
          <p:cNvPr id="6" name="TextBox 5"/>
          <p:cNvSpPr txBox="1"/>
          <p:nvPr/>
        </p:nvSpPr>
        <p:spPr>
          <a:xfrm>
            <a:off x="5867400" y="1219200"/>
            <a:ext cx="2723823" cy="369332"/>
          </a:xfrm>
          <a:prstGeom prst="rect">
            <a:avLst/>
          </a:prstGeom>
          <a:noFill/>
        </p:spPr>
        <p:txBody>
          <a:bodyPr wrap="none" rtlCol="0">
            <a:spAutoFit/>
          </a:bodyPr>
          <a:lstStyle/>
          <a:p>
            <a:pPr defTabSz="914400"/>
            <a:r>
              <a:rPr lang="en-US" dirty="0">
                <a:solidFill>
                  <a:srgbClr val="000000"/>
                </a:solidFill>
                <a:latin typeface="Georgia"/>
                <a:ea typeface="ＭＳ Ｐゴシック" charset="0"/>
                <a:cs typeface="ＭＳ Ｐゴシック" charset="0"/>
              </a:rPr>
              <a:t>Gene regulatory network</a:t>
            </a:r>
          </a:p>
        </p:txBody>
      </p:sp>
      <p:sp>
        <p:nvSpPr>
          <p:cNvPr id="8" name="Right Arrow 7"/>
          <p:cNvSpPr/>
          <p:nvPr/>
        </p:nvSpPr>
        <p:spPr>
          <a:xfrm>
            <a:off x="4830167" y="2362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30" name="TextBox 29"/>
          <p:cNvSpPr txBox="1"/>
          <p:nvPr/>
        </p:nvSpPr>
        <p:spPr>
          <a:xfrm>
            <a:off x="28092" y="1239161"/>
            <a:ext cx="3113200" cy="2585323"/>
          </a:xfrm>
          <a:prstGeom prst="rect">
            <a:avLst/>
          </a:prstGeom>
          <a:noFill/>
        </p:spPr>
        <p:txBody>
          <a:bodyPr wrap="square" rtlCol="0">
            <a:spAutoFit/>
          </a:bodyPr>
          <a:lstStyle/>
          <a:p>
            <a:pPr defTabSz="914400"/>
            <a:r>
              <a:rPr lang="en-US" dirty="0">
                <a:solidFill>
                  <a:srgbClr val="000000"/>
                </a:solidFill>
                <a:latin typeface="Georgia"/>
                <a:ea typeface="ＭＳ Ｐゴシック" charset="0"/>
                <a:cs typeface="ＭＳ Ｐゴシック" charset="0"/>
              </a:rPr>
              <a:t>Next generation sequencing </a:t>
            </a:r>
            <a:r>
              <a:rPr lang="en-US" dirty="0">
                <a:solidFill>
                  <a:srgbClr val="000000"/>
                </a:solidFill>
                <a:latin typeface="Georgia"/>
                <a:ea typeface="ＭＳ Ｐゴシック" charset="0"/>
                <a:cs typeface="ＭＳ Ｐゴシック" charset="0"/>
              </a:rPr>
              <a:t>techniques (e.g., </a:t>
            </a:r>
            <a:r>
              <a:rPr lang="en-US" dirty="0" err="1">
                <a:solidFill>
                  <a:srgbClr val="000000"/>
                </a:solidFill>
                <a:latin typeface="Georgia"/>
                <a:ea typeface="ＭＳ Ｐゴシック" charset="0"/>
                <a:cs typeface="ＭＳ Ｐゴシック" charset="0"/>
              </a:rPr>
              <a:t>ChIP-seq</a:t>
            </a:r>
            <a:r>
              <a:rPr lang="en-US" dirty="0">
                <a:solidFill>
                  <a:srgbClr val="000000"/>
                </a:solidFill>
                <a:latin typeface="Georgia"/>
                <a:ea typeface="ＭＳ Ｐゴシック" charset="0"/>
                <a:cs typeface="ＭＳ Ｐゴシック" charset="0"/>
              </a:rPr>
              <a:t>, CLIP-</a:t>
            </a:r>
            <a:r>
              <a:rPr lang="en-US" dirty="0" err="1">
                <a:solidFill>
                  <a:srgbClr val="000000"/>
                </a:solidFill>
                <a:latin typeface="Georgia"/>
                <a:ea typeface="ＭＳ Ｐゴシック" charset="0"/>
                <a:cs typeface="ＭＳ Ｐゴシック" charset="0"/>
              </a:rPr>
              <a:t>seq</a:t>
            </a:r>
            <a:r>
              <a:rPr lang="en-US" dirty="0">
                <a:solidFill>
                  <a:srgbClr val="000000"/>
                </a:solidFill>
                <a:latin typeface="Georgia"/>
                <a:ea typeface="ＭＳ Ｐゴシック" charset="0"/>
                <a:cs typeface="ＭＳ Ｐゴシック" charset="0"/>
              </a:rPr>
              <a:t>) predict </a:t>
            </a:r>
            <a:r>
              <a:rPr lang="en-US" b="1" dirty="0">
                <a:solidFill>
                  <a:srgbClr val="000000"/>
                </a:solidFill>
                <a:latin typeface="Georgia"/>
                <a:ea typeface="ＭＳ Ｐゴシック" charset="0"/>
                <a:cs typeface="ＭＳ Ｐゴシック" charset="0"/>
              </a:rPr>
              <a:t>gene </a:t>
            </a:r>
            <a:r>
              <a:rPr lang="en-US" b="1" dirty="0">
                <a:solidFill>
                  <a:srgbClr val="000000"/>
                </a:solidFill>
                <a:latin typeface="Georgia"/>
                <a:ea typeface="ＭＳ Ｐゴシック" charset="0"/>
                <a:cs typeface="ＭＳ Ｐゴシック" charset="0"/>
              </a:rPr>
              <a:t>regulatory factors (RFs) </a:t>
            </a:r>
            <a:r>
              <a:rPr lang="en-US" dirty="0">
                <a:solidFill>
                  <a:srgbClr val="000000"/>
                </a:solidFill>
                <a:latin typeface="Georgia"/>
                <a:ea typeface="ＭＳ Ｐゴシック" charset="0"/>
                <a:cs typeface="ＭＳ Ｐゴシック" charset="0"/>
              </a:rPr>
              <a:t>and their target genes</a:t>
            </a:r>
          </a:p>
          <a:p>
            <a:pPr marL="285750" indent="-285750" defTabSz="914400">
              <a:buFont typeface="Arial"/>
              <a:buChar char="•"/>
            </a:pPr>
            <a:r>
              <a:rPr lang="en-US" dirty="0">
                <a:solidFill>
                  <a:srgbClr val="000000"/>
                </a:solidFill>
                <a:latin typeface="Georgia"/>
                <a:ea typeface="ＭＳ Ｐゴシック" charset="0"/>
                <a:cs typeface="ＭＳ Ｐゴシック" charset="0"/>
              </a:rPr>
              <a:t>transcription factors (TFs)</a:t>
            </a:r>
          </a:p>
          <a:p>
            <a:pPr marL="285750" indent="-285750" defTabSz="914400">
              <a:buFont typeface="Arial"/>
              <a:buChar char="•"/>
            </a:pPr>
            <a:r>
              <a:rPr lang="en-US" dirty="0">
                <a:solidFill>
                  <a:srgbClr val="000000"/>
                </a:solidFill>
                <a:latin typeface="Georgia"/>
                <a:ea typeface="ＭＳ Ｐゴシック" charset="0"/>
                <a:cs typeface="ＭＳ Ｐゴシック" charset="0"/>
              </a:rPr>
              <a:t>micro-RNAs</a:t>
            </a:r>
          </a:p>
          <a:p>
            <a:pPr defTabSz="914400"/>
            <a:r>
              <a:rPr lang="en-US" dirty="0">
                <a:solidFill>
                  <a:srgbClr val="000000"/>
                </a:solidFill>
                <a:latin typeface="Georgia"/>
                <a:ea typeface="ＭＳ Ｐゴシック" charset="0"/>
                <a:cs typeface="ＭＳ Ｐゴシック" charset="0"/>
              </a:rPr>
              <a:t>…</a:t>
            </a:r>
          </a:p>
        </p:txBody>
      </p:sp>
      <p:sp>
        <p:nvSpPr>
          <p:cNvPr id="3" name="TextBox 2"/>
          <p:cNvSpPr txBox="1"/>
          <p:nvPr/>
        </p:nvSpPr>
        <p:spPr>
          <a:xfrm>
            <a:off x="0" y="3917163"/>
            <a:ext cx="9144000" cy="2339102"/>
          </a:xfrm>
          <a:prstGeom prst="rect">
            <a:avLst/>
          </a:prstGeom>
          <a:noFill/>
        </p:spPr>
        <p:txBody>
          <a:bodyPr wrap="square" rtlCol="0">
            <a:spAutoFit/>
          </a:bodyPr>
          <a:lstStyle/>
          <a:p>
            <a:pPr algn="ctr" defTabSz="914400"/>
            <a:r>
              <a:rPr lang="en-US" sz="2800" dirty="0">
                <a:solidFill>
                  <a:srgbClr val="000000"/>
                </a:solidFill>
                <a:latin typeface="Georgia"/>
                <a:ea typeface="ＭＳ Ｐゴシック" charset="0"/>
                <a:cs typeface="ＭＳ Ｐゴシック" charset="0"/>
              </a:rPr>
              <a:t>Many genes are regulated by multiple RFs.</a:t>
            </a:r>
          </a:p>
          <a:p>
            <a:pPr algn="ctr" defTabSz="914400"/>
            <a:r>
              <a:rPr lang="en-US" sz="2800" dirty="0">
                <a:solidFill>
                  <a:srgbClr val="000000"/>
                </a:solidFill>
                <a:latin typeface="Georgia"/>
                <a:ea typeface="ＭＳ Ｐゴシック" charset="0"/>
                <a:cs typeface="ＭＳ Ｐゴシック" charset="0"/>
              </a:rPr>
              <a:t>How RFs coordinate to regulate target gene expression?</a:t>
            </a:r>
          </a:p>
          <a:p>
            <a:pPr marL="285750" indent="-285750" algn="ctr" defTabSz="914400">
              <a:buFont typeface="Arial"/>
              <a:buChar char="•"/>
            </a:pPr>
            <a:r>
              <a:rPr lang="en-US" sz="2400" dirty="0">
                <a:solidFill>
                  <a:srgbClr val="000000"/>
                </a:solidFill>
                <a:latin typeface="Georgia"/>
                <a:ea typeface="ＭＳ Ｐゴシック" charset="0"/>
                <a:cs typeface="ＭＳ Ｐゴシック" charset="0"/>
              </a:rPr>
              <a:t>cooperative?</a:t>
            </a:r>
          </a:p>
          <a:p>
            <a:pPr marL="285750" indent="-285750" algn="ctr" defTabSz="914400">
              <a:buFont typeface="Arial"/>
              <a:buChar char="•"/>
            </a:pPr>
            <a:r>
              <a:rPr lang="en-US" sz="2400" dirty="0">
                <a:solidFill>
                  <a:srgbClr val="000000"/>
                </a:solidFill>
                <a:latin typeface="Georgia"/>
                <a:ea typeface="ＭＳ Ｐゴシック" charset="0"/>
                <a:cs typeface="ＭＳ Ｐゴシック" charset="0"/>
              </a:rPr>
              <a:t>competitive?</a:t>
            </a:r>
          </a:p>
          <a:p>
            <a:pPr marL="285750" indent="-285750" algn="ctr" defTabSz="914400">
              <a:buFont typeface="Arial"/>
              <a:buChar char="•"/>
            </a:pPr>
            <a:r>
              <a:rPr lang="en-US" sz="2400" dirty="0">
                <a:solidFill>
                  <a:srgbClr val="000000"/>
                </a:solidFill>
                <a:latin typeface="Georgia"/>
                <a:ea typeface="ＭＳ Ｐゴシック" charset="0"/>
                <a:cs typeface="ＭＳ Ｐゴシック" charset="0"/>
              </a:rPr>
              <a:t>independent?</a:t>
            </a:r>
          </a:p>
          <a:p>
            <a:pPr algn="ctr" defTabSz="914400"/>
            <a:r>
              <a:rPr lang="en-US" dirty="0">
                <a:solidFill>
                  <a:srgbClr val="000000"/>
                </a:solidFill>
                <a:latin typeface="Georgia"/>
                <a:ea typeface="ＭＳ Ｐゴシック" charset="0"/>
                <a:cs typeface="ＭＳ Ｐゴシック" charset="0"/>
              </a:rPr>
              <a:t>…</a:t>
            </a:r>
          </a:p>
        </p:txBody>
      </p:sp>
      <p:sp>
        <p:nvSpPr>
          <p:cNvPr id="9" name="Right Arrow 8"/>
          <p:cNvSpPr/>
          <p:nvPr/>
        </p:nvSpPr>
        <p:spPr>
          <a:xfrm>
            <a:off x="2786156" y="2362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pic>
        <p:nvPicPr>
          <p:cNvPr id="4" name="Picture 3"/>
          <p:cNvPicPr>
            <a:picLocks noChangeAspect="1"/>
          </p:cNvPicPr>
          <p:nvPr/>
        </p:nvPicPr>
        <p:blipFill rotWithShape="1">
          <a:blip r:embed="rId4"/>
          <a:srcRect l="4662" t="45846" r="76840"/>
          <a:stretch/>
        </p:blipFill>
        <p:spPr>
          <a:xfrm>
            <a:off x="3402745" y="1266286"/>
            <a:ext cx="1242358" cy="2306194"/>
          </a:xfrm>
          <a:prstGeom prst="rect">
            <a:avLst/>
          </a:prstGeom>
        </p:spPr>
      </p:pic>
      <p:sp>
        <p:nvSpPr>
          <p:cNvPr id="7" name="TextBox 6"/>
          <p:cNvSpPr txBox="1"/>
          <p:nvPr/>
        </p:nvSpPr>
        <p:spPr>
          <a:xfrm>
            <a:off x="3333041" y="2177534"/>
            <a:ext cx="1463148" cy="369332"/>
          </a:xfrm>
          <a:prstGeom prst="rect">
            <a:avLst/>
          </a:prstGeom>
          <a:noFill/>
        </p:spPr>
        <p:txBody>
          <a:bodyPr wrap="none" rtlCol="0">
            <a:spAutoFit/>
          </a:bodyPr>
          <a:lstStyle/>
          <a:p>
            <a:r>
              <a:rPr lang="en-US" dirty="0">
                <a:solidFill>
                  <a:srgbClr val="000000"/>
                </a:solidFill>
                <a:latin typeface="Georgia"/>
                <a:ea typeface="ＭＳ Ｐゴシック" charset="0"/>
                <a:cs typeface="ＭＳ Ｐゴシック" charset="0"/>
              </a:rPr>
              <a:t>Peak  calling </a:t>
            </a:r>
            <a:endParaRPr lang="en-US" dirty="0">
              <a:solidFill>
                <a:srgbClr val="000000"/>
              </a:solidFill>
              <a:latin typeface="Georgia"/>
              <a:ea typeface="ＭＳ Ｐゴシック" charset="0"/>
              <a:cs typeface="ＭＳ Ｐゴシック" charset="0"/>
            </a:endParaRPr>
          </a:p>
        </p:txBody>
      </p:sp>
    </p:spTree>
    <p:extLst>
      <p:ext uri="{BB962C8B-B14F-4D97-AF65-F5344CB8AC3E}">
        <p14:creationId xmlns:p14="http://schemas.microsoft.com/office/powerpoint/2010/main" val="4021061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Modeling cooperativity between RFs to target gene using logic gates</a:t>
            </a:r>
            <a:endParaRPr lang="en-US" dirty="0"/>
          </a:p>
        </p:txBody>
      </p:sp>
      <p:graphicFrame>
        <p:nvGraphicFramePr>
          <p:cNvPr id="56" name="Table 55"/>
          <p:cNvGraphicFramePr>
            <a:graphicFrameLocks noGrp="1"/>
          </p:cNvGraphicFramePr>
          <p:nvPr>
            <p:extLst>
              <p:ext uri="{D42A27DB-BD31-4B8C-83A1-F6EECF244321}">
                <p14:modId xmlns:p14="http://schemas.microsoft.com/office/powerpoint/2010/main" val="1774859237"/>
              </p:ext>
            </p:extLst>
          </p:nvPr>
        </p:nvGraphicFramePr>
        <p:xfrm>
          <a:off x="3657599" y="3352801"/>
          <a:ext cx="3449568" cy="1027326"/>
        </p:xfrm>
        <a:graphic>
          <a:graphicData uri="http://schemas.openxmlformats.org/drawingml/2006/table">
            <a:tbl>
              <a:tblPr firstRow="1" bandRow="1">
                <a:tableStyleId>{5940675A-B579-460E-94D1-54222C63F5DA}</a:tableStyleId>
              </a:tblPr>
              <a:tblGrid>
                <a:gridCol w="1413674"/>
                <a:gridCol w="925298"/>
                <a:gridCol w="277649"/>
                <a:gridCol w="277649"/>
                <a:gridCol w="277649"/>
                <a:gridCol w="277649"/>
              </a:tblGrid>
              <a:tr h="243359">
                <a:tc rowSpan="2">
                  <a:txBody>
                    <a:bodyPr/>
                    <a:lstStyle/>
                    <a:p>
                      <a:pPr algn="ctr"/>
                      <a:r>
                        <a:rPr lang="en-US" sz="1800" b="0" dirty="0" smtClean="0">
                          <a:latin typeface="Helvetica"/>
                          <a:cs typeface="Helvetica"/>
                        </a:rPr>
                        <a:t>Input type </a:t>
                      </a:r>
                    </a:p>
                    <a:p>
                      <a:pPr algn="ctr"/>
                      <a:r>
                        <a:rPr lang="en-US" sz="1800" b="0" dirty="0" smtClean="0">
                          <a:latin typeface="Helvetica"/>
                          <a:cs typeface="Helvetica"/>
                        </a:rPr>
                        <a:t>(RF1,</a:t>
                      </a:r>
                      <a:r>
                        <a:rPr lang="en-US" sz="1800" b="0" baseline="0" dirty="0" smtClean="0">
                          <a:latin typeface="Helvetica"/>
                          <a:cs typeface="Helvetica"/>
                        </a:rPr>
                        <a:t> RF2)</a:t>
                      </a:r>
                      <a:endParaRPr lang="en-US" sz="1800" b="0" dirty="0">
                        <a:latin typeface="Helvetica"/>
                        <a:cs typeface="Helvetica"/>
                      </a:endParaRP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latin typeface="Helvetica"/>
                          <a:cs typeface="Helvetica"/>
                        </a:rPr>
                        <a:t>RF1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38315">
                <a:tc vMerge="1">
                  <a:txBody>
                    <a:bodyPr/>
                    <a:lstStyle/>
                    <a:p>
                      <a:pPr algn="ctr"/>
                      <a:endParaRPr lang="en-US" sz="800" b="1" dirty="0"/>
                    </a:p>
                  </a:txBody>
                  <a:tcPr/>
                </a:tc>
                <a:tc>
                  <a:txBody>
                    <a:bodyPr/>
                    <a:lstStyle/>
                    <a:p>
                      <a:pPr algn="ctr"/>
                      <a:r>
                        <a:rPr lang="en-US" sz="1800" b="0" dirty="0" smtClean="0">
                          <a:latin typeface="Helvetica"/>
                          <a:cs typeface="Helvetica"/>
                        </a:rPr>
                        <a:t>RF2</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tcPr>
                </a:tc>
              </a:tr>
              <a:tr h="280325">
                <a:tc>
                  <a:txBody>
                    <a:bodyPr/>
                    <a:lstStyle/>
                    <a:p>
                      <a:pPr algn="ctr"/>
                      <a:r>
                        <a:rPr lang="en-US" sz="1800" b="0" dirty="0" smtClean="0">
                          <a:latin typeface="Helvetica"/>
                          <a:cs typeface="Helvetica"/>
                        </a:rPr>
                        <a:t>Output</a:t>
                      </a: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b="0" dirty="0" smtClean="0">
                          <a:latin typeface="Helvetica"/>
                          <a:cs typeface="Helvetica"/>
                        </a:rPr>
                        <a:t>T</a:t>
                      </a:r>
                      <a:endParaRPr lang="en-US" sz="1800" b="0" dirty="0">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grpSp>
        <p:nvGrpSpPr>
          <p:cNvPr id="7" name="Group 6"/>
          <p:cNvGrpSpPr/>
          <p:nvPr/>
        </p:nvGrpSpPr>
        <p:grpSpPr>
          <a:xfrm>
            <a:off x="3886200" y="1219200"/>
            <a:ext cx="5083103" cy="1893332"/>
            <a:chOff x="3886200" y="1219200"/>
            <a:chExt cx="5083103" cy="1893332"/>
          </a:xfrm>
        </p:grpSpPr>
        <p:sp>
          <p:nvSpPr>
            <p:cNvPr id="33" name="Right Arrow 32"/>
            <p:cNvSpPr/>
            <p:nvPr/>
          </p:nvSpPr>
          <p:spPr>
            <a:xfrm>
              <a:off x="3886200" y="1219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58" name="TextBox 57"/>
            <p:cNvSpPr txBox="1"/>
            <p:nvPr/>
          </p:nvSpPr>
          <p:spPr>
            <a:xfrm>
              <a:off x="5715000" y="1981200"/>
              <a:ext cx="620745"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RF1</a:t>
              </a:r>
            </a:p>
          </p:txBody>
        </p:sp>
        <p:sp>
          <p:nvSpPr>
            <p:cNvPr id="59" name="TextBox 58"/>
            <p:cNvSpPr txBox="1"/>
            <p:nvPr/>
          </p:nvSpPr>
          <p:spPr>
            <a:xfrm>
              <a:off x="5715000" y="2743200"/>
              <a:ext cx="620745"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RF2</a:t>
              </a:r>
            </a:p>
          </p:txBody>
        </p:sp>
        <p:sp>
          <p:nvSpPr>
            <p:cNvPr id="60" name="TextBox 59"/>
            <p:cNvSpPr txBox="1"/>
            <p:nvPr/>
          </p:nvSpPr>
          <p:spPr>
            <a:xfrm>
              <a:off x="7696200" y="2057400"/>
              <a:ext cx="325668"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T</a:t>
              </a:r>
            </a:p>
          </p:txBody>
        </p:sp>
        <p:grpSp>
          <p:nvGrpSpPr>
            <p:cNvPr id="61" name="Group 60"/>
            <p:cNvGrpSpPr/>
            <p:nvPr/>
          </p:nvGrpSpPr>
          <p:grpSpPr>
            <a:xfrm>
              <a:off x="5562600" y="1752600"/>
              <a:ext cx="2798715" cy="1295400"/>
              <a:chOff x="7677490" y="4641328"/>
              <a:chExt cx="1323628" cy="612648"/>
            </a:xfrm>
          </p:grpSpPr>
          <p:sp>
            <p:nvSpPr>
              <p:cNvPr id="62" name="Delay 61"/>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63" name="Straight Connector 62"/>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6629400" y="1929824"/>
              <a:ext cx="381034" cy="584776"/>
            </a:xfrm>
            <a:prstGeom prst="rect">
              <a:avLst/>
            </a:prstGeom>
            <a:noFill/>
          </p:spPr>
          <p:txBody>
            <a:bodyPr wrap="none" rtlCol="0">
              <a:spAutoFit/>
            </a:bodyPr>
            <a:lstStyle/>
            <a:p>
              <a:pPr defTabSz="914400"/>
              <a:r>
                <a:rPr lang="en-US" sz="3200" dirty="0">
                  <a:solidFill>
                    <a:srgbClr val="000000"/>
                  </a:solidFill>
                  <a:latin typeface="Times New Roman"/>
                  <a:ea typeface="ＭＳ Ｐゴシック" charset="0"/>
                  <a:cs typeface="Times New Roman"/>
                </a:rPr>
                <a:t>?</a:t>
              </a:r>
            </a:p>
          </p:txBody>
        </p:sp>
        <p:sp>
          <p:nvSpPr>
            <p:cNvPr id="68" name="TextBox 67"/>
            <p:cNvSpPr txBox="1"/>
            <p:nvPr/>
          </p:nvSpPr>
          <p:spPr>
            <a:xfrm>
              <a:off x="5410200" y="1219200"/>
              <a:ext cx="3222106" cy="400110"/>
            </a:xfrm>
            <a:prstGeom prst="rect">
              <a:avLst/>
            </a:prstGeom>
            <a:noFill/>
          </p:spPr>
          <p:txBody>
            <a:bodyPr wrap="none" rtlCol="0">
              <a:spAutoFit/>
            </a:bodyPr>
            <a:lstStyle/>
            <a:p>
              <a:pPr defTabSz="914400"/>
              <a:r>
                <a:rPr lang="en-US" sz="2000" dirty="0">
                  <a:solidFill>
                    <a:srgbClr val="000000"/>
                  </a:solidFill>
                  <a:latin typeface="Georgia"/>
                  <a:ea typeface="ＭＳ Ｐゴシック" charset="0"/>
                  <a:cs typeface="ＭＳ Ｐゴシック" charset="0"/>
                </a:rPr>
                <a:t>2-input-1-output logic gate</a:t>
              </a:r>
            </a:p>
          </p:txBody>
        </p:sp>
        <p:sp>
          <p:nvSpPr>
            <p:cNvPr id="5" name="Rectangle 4"/>
            <p:cNvSpPr/>
            <p:nvPr/>
          </p:nvSpPr>
          <p:spPr>
            <a:xfrm>
              <a:off x="7543800" y="2362200"/>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00110101…</a:t>
              </a:r>
            </a:p>
          </p:txBody>
        </p:sp>
        <p:sp>
          <p:nvSpPr>
            <p:cNvPr id="35" name="Rectangle 34"/>
            <p:cNvSpPr/>
            <p:nvPr/>
          </p:nvSpPr>
          <p:spPr>
            <a:xfrm>
              <a:off x="4876800" y="1676400"/>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10110101…</a:t>
              </a:r>
            </a:p>
          </p:txBody>
        </p:sp>
        <p:sp>
          <p:nvSpPr>
            <p:cNvPr id="38" name="Rectangle 37"/>
            <p:cNvSpPr/>
            <p:nvPr/>
          </p:nvSpPr>
          <p:spPr>
            <a:xfrm>
              <a:off x="4953000" y="2450068"/>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01110111…</a:t>
              </a:r>
            </a:p>
          </p:txBody>
        </p:sp>
      </p:grpSp>
      <p:grpSp>
        <p:nvGrpSpPr>
          <p:cNvPr id="9" name="Group 8"/>
          <p:cNvGrpSpPr/>
          <p:nvPr/>
        </p:nvGrpSpPr>
        <p:grpSpPr>
          <a:xfrm>
            <a:off x="3200400" y="3200400"/>
            <a:ext cx="5562600" cy="2971800"/>
            <a:chOff x="3200400" y="3200400"/>
            <a:chExt cx="5562600" cy="2971800"/>
          </a:xfrm>
        </p:grpSpPr>
        <p:sp>
          <p:nvSpPr>
            <p:cNvPr id="4" name="Rounded Rectangular Callout 3"/>
            <p:cNvSpPr/>
            <p:nvPr/>
          </p:nvSpPr>
          <p:spPr>
            <a:xfrm rot="10800000">
              <a:off x="3200400" y="3200400"/>
              <a:ext cx="5486400" cy="2971800"/>
            </a:xfrm>
            <a:prstGeom prst="wedgeRoundRectCallout">
              <a:avLst>
                <a:gd name="adj1" fmla="val -15969"/>
                <a:gd name="adj2" fmla="val 74723"/>
                <a:gd name="adj3" fmla="val 1666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6" name="Rectangle 5"/>
            <p:cNvSpPr/>
            <p:nvPr/>
          </p:nvSpPr>
          <p:spPr>
            <a:xfrm>
              <a:off x="3581400" y="4572000"/>
              <a:ext cx="5181600" cy="923330"/>
            </a:xfrm>
            <a:prstGeom prst="rect">
              <a:avLst/>
            </a:prstGeom>
          </p:spPr>
          <p:txBody>
            <a:bodyPr wrap="square">
              <a:spAutoFit/>
            </a:bodyPr>
            <a:lstStyle/>
            <a:p>
              <a:pPr defTabSz="914400"/>
              <a:r>
                <a:rPr lang="en-US" i="1" dirty="0">
                  <a:solidFill>
                    <a:srgbClr val="FF0000"/>
                  </a:solidFill>
                  <a:latin typeface="Helvetica"/>
                  <a:ea typeface="ＭＳ Ｐゴシック" charset="0"/>
                  <a:cs typeface="Helvetica"/>
                </a:rPr>
                <a:t>X</a:t>
              </a:r>
              <a:r>
                <a:rPr lang="en-US" dirty="0">
                  <a:solidFill>
                    <a:srgbClr val="000000"/>
                  </a:solidFill>
                  <a:latin typeface="Helvetica"/>
                  <a:ea typeface="ＭＳ Ｐゴシック" charset="0"/>
                  <a:cs typeface="Helvetica"/>
                </a:rPr>
                <a:t> can be 0 or 1, so there are 2</a:t>
              </a:r>
              <a:r>
                <a:rPr lang="en-US" baseline="30000" dirty="0">
                  <a:solidFill>
                    <a:srgbClr val="000000"/>
                  </a:solidFill>
                  <a:latin typeface="Helvetica"/>
                  <a:ea typeface="ＭＳ Ｐゴシック" charset="0"/>
                  <a:cs typeface="Helvetica"/>
                </a:rPr>
                <a:t>4</a:t>
              </a:r>
              <a:r>
                <a:rPr lang="en-US" dirty="0">
                  <a:solidFill>
                    <a:srgbClr val="000000"/>
                  </a:solidFill>
                  <a:latin typeface="Helvetica"/>
                  <a:ea typeface="ＭＳ Ｐゴシック" charset="0"/>
                  <a:cs typeface="Helvetica"/>
                </a:rPr>
                <a:t>=16 possible output combinations, each of which corresponds to a unique 2-input-1-output logic gate</a:t>
              </a:r>
            </a:p>
          </p:txBody>
        </p:sp>
        <p:sp>
          <p:nvSpPr>
            <p:cNvPr id="15" name="Left Brace 14"/>
            <p:cNvSpPr/>
            <p:nvPr/>
          </p:nvSpPr>
          <p:spPr>
            <a:xfrm flipH="1">
              <a:off x="7162800" y="3429000"/>
              <a:ext cx="228600" cy="914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Georgia"/>
              </a:endParaRPr>
            </a:p>
          </p:txBody>
        </p:sp>
        <p:sp>
          <p:nvSpPr>
            <p:cNvPr id="16" name="TextBox 15"/>
            <p:cNvSpPr txBox="1"/>
            <p:nvPr/>
          </p:nvSpPr>
          <p:spPr>
            <a:xfrm>
              <a:off x="7467600" y="3581400"/>
              <a:ext cx="1295400" cy="646331"/>
            </a:xfrm>
            <a:prstGeom prst="rect">
              <a:avLst/>
            </a:prstGeom>
            <a:noFill/>
          </p:spPr>
          <p:txBody>
            <a:bodyPr wrap="square" rtlCol="0">
              <a:spAutoFit/>
            </a:bodyPr>
            <a:lstStyle/>
            <a:p>
              <a:pPr defTabSz="914400"/>
              <a:r>
                <a:rPr lang="en-US" dirty="0" err="1">
                  <a:solidFill>
                    <a:srgbClr val="000000"/>
                  </a:solidFill>
                  <a:latin typeface="Helvetica"/>
                  <a:ea typeface="ＭＳ Ｐゴシック" charset="0"/>
                  <a:cs typeface="Helvetica"/>
                </a:rPr>
                <a:t>Binarized</a:t>
              </a:r>
              <a:r>
                <a:rPr lang="en-US" dirty="0">
                  <a:solidFill>
                    <a:srgbClr val="000000"/>
                  </a:solidFill>
                  <a:latin typeface="Helvetica"/>
                  <a:ea typeface="ＭＳ Ｐゴシック" charset="0"/>
                  <a:cs typeface="Helvetica"/>
                </a:rPr>
                <a:t> expression</a:t>
              </a:r>
            </a:p>
          </p:txBody>
        </p:sp>
        <p:sp>
          <p:nvSpPr>
            <p:cNvPr id="66" name="Left Brace 65"/>
            <p:cNvSpPr/>
            <p:nvPr/>
          </p:nvSpPr>
          <p:spPr>
            <a:xfrm rot="5400000" flipH="1">
              <a:off x="6477000" y="3962400"/>
              <a:ext cx="152400" cy="10668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Georgia"/>
              </a:endParaRPr>
            </a:p>
          </p:txBody>
        </p:sp>
        <p:grpSp>
          <p:nvGrpSpPr>
            <p:cNvPr id="47" name="Group 46"/>
            <p:cNvGrpSpPr/>
            <p:nvPr/>
          </p:nvGrpSpPr>
          <p:grpSpPr>
            <a:xfrm>
              <a:off x="5715000" y="5638800"/>
              <a:ext cx="762000" cy="392838"/>
              <a:chOff x="7391400" y="4114800"/>
              <a:chExt cx="762000" cy="392838"/>
            </a:xfrm>
          </p:grpSpPr>
          <p:sp>
            <p:nvSpPr>
              <p:cNvPr id="49" name="Moon 48"/>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0" name="Oval 49"/>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52" name="Straight Connector 51"/>
              <p:cNvCxnSpPr>
                <a:stCxn id="49"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4724400" y="5638800"/>
              <a:ext cx="762000" cy="392838"/>
              <a:chOff x="7391400" y="4114800"/>
              <a:chExt cx="762000" cy="392838"/>
            </a:xfrm>
          </p:grpSpPr>
          <p:sp>
            <p:nvSpPr>
              <p:cNvPr id="57" name="Moon 5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69" name="Straight Connector 68"/>
              <p:cNvCxnSpPr>
                <a:stCxn id="5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3648456" y="5715000"/>
              <a:ext cx="771144" cy="304800"/>
              <a:chOff x="10735056" y="2438400"/>
              <a:chExt cx="771144" cy="304800"/>
            </a:xfrm>
          </p:grpSpPr>
          <p:sp>
            <p:nvSpPr>
              <p:cNvPr id="73" name="Isosceles Triangle 72"/>
              <p:cNvSpPr/>
              <p:nvPr/>
            </p:nvSpPr>
            <p:spPr>
              <a:xfrm rot="5400000">
                <a:off x="10972800" y="24384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74" name="Straight Connector 73"/>
              <p:cNvCxnSpPr/>
              <p:nvPr/>
            </p:nvCxnSpPr>
            <p:spPr>
              <a:xfrm>
                <a:off x="107350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12684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6705600" y="5638800"/>
              <a:ext cx="823151" cy="381000"/>
              <a:chOff x="7677490" y="4641328"/>
              <a:chExt cx="1323628" cy="612648"/>
            </a:xfrm>
          </p:grpSpPr>
          <p:sp>
            <p:nvSpPr>
              <p:cNvPr id="77" name="Delay 76"/>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78" name="Straight Connector 77"/>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7772400" y="5486400"/>
              <a:ext cx="479618" cy="461665"/>
            </a:xfrm>
            <a:prstGeom prst="rect">
              <a:avLst/>
            </a:prstGeom>
            <a:noFill/>
          </p:spPr>
          <p:txBody>
            <a:bodyPr wrap="none" rtlCol="0">
              <a:spAutoFit/>
            </a:bodyPr>
            <a:lstStyle/>
            <a:p>
              <a:pPr defTabSz="914400"/>
              <a:r>
                <a:rPr lang="en-US" sz="2400" b="1" dirty="0">
                  <a:solidFill>
                    <a:srgbClr val="000000"/>
                  </a:solidFill>
                  <a:latin typeface="Georgia"/>
                  <a:ea typeface="ＭＳ Ｐゴシック" charset="0"/>
                  <a:cs typeface="ＭＳ Ｐゴシック" charset="0"/>
                </a:rPr>
                <a:t>…</a:t>
              </a:r>
              <a:endParaRPr lang="en-US" b="1" dirty="0">
                <a:solidFill>
                  <a:srgbClr val="000000"/>
                </a:solidFill>
                <a:latin typeface="Georgia"/>
                <a:ea typeface="ＭＳ Ｐゴシック" charset="0"/>
                <a:cs typeface="ＭＳ Ｐゴシック" charset="0"/>
              </a:endParaRPr>
            </a:p>
          </p:txBody>
        </p:sp>
      </p:grpSp>
      <p:grpSp>
        <p:nvGrpSpPr>
          <p:cNvPr id="3" name="Group 2"/>
          <p:cNvGrpSpPr/>
          <p:nvPr/>
        </p:nvGrpSpPr>
        <p:grpSpPr>
          <a:xfrm>
            <a:off x="5427" y="1219200"/>
            <a:ext cx="4620476" cy="5229999"/>
            <a:chOff x="5427" y="1219200"/>
            <a:chExt cx="4620476" cy="5229999"/>
          </a:xfrm>
        </p:grpSpPr>
        <p:sp>
          <p:nvSpPr>
            <p:cNvPr id="51" name="TextBox 50"/>
            <p:cNvSpPr txBox="1"/>
            <p:nvPr/>
          </p:nvSpPr>
          <p:spPr>
            <a:xfrm>
              <a:off x="685800" y="1219200"/>
              <a:ext cx="2514600" cy="400110"/>
            </a:xfrm>
            <a:prstGeom prst="rect">
              <a:avLst/>
            </a:prstGeom>
            <a:noFill/>
          </p:spPr>
          <p:txBody>
            <a:bodyPr wrap="square" rtlCol="0">
              <a:spAutoFit/>
            </a:bodyPr>
            <a:lstStyle/>
            <a:p>
              <a:pPr defTabSz="914400"/>
              <a:r>
                <a:rPr lang="en-US" sz="2000" dirty="0">
                  <a:solidFill>
                    <a:srgbClr val="000000"/>
                  </a:solidFill>
                  <a:latin typeface="Georgia"/>
                  <a:ea typeface="ＭＳ Ｐゴシック" charset="0"/>
                  <a:cs typeface="ＭＳ Ｐゴシック" charset="0"/>
                </a:rPr>
                <a:t>A regulatory triplet</a:t>
              </a:r>
            </a:p>
          </p:txBody>
        </p:sp>
        <p:grpSp>
          <p:nvGrpSpPr>
            <p:cNvPr id="13" name="Group 12"/>
            <p:cNvGrpSpPr/>
            <p:nvPr/>
          </p:nvGrpSpPr>
          <p:grpSpPr>
            <a:xfrm>
              <a:off x="250897" y="1600200"/>
              <a:ext cx="4375006" cy="1524000"/>
              <a:chOff x="-3635303" y="3124200"/>
              <a:chExt cx="4375006" cy="1524000"/>
            </a:xfrm>
          </p:grpSpPr>
          <p:grpSp>
            <p:nvGrpSpPr>
              <p:cNvPr id="22" name="Group 21"/>
              <p:cNvGrpSpPr/>
              <p:nvPr/>
            </p:nvGrpSpPr>
            <p:grpSpPr>
              <a:xfrm rot="16200000">
                <a:off x="-2159696" y="3155958"/>
                <a:ext cx="1371600" cy="1612884"/>
                <a:chOff x="1268482" y="2355505"/>
                <a:chExt cx="685800" cy="806442"/>
              </a:xfrm>
            </p:grpSpPr>
            <p:sp>
              <p:nvSpPr>
                <p:cNvPr id="23" name="Oval 22"/>
                <p:cNvSpPr/>
                <p:nvPr/>
              </p:nvSpPr>
              <p:spPr bwMode="auto">
                <a:xfrm>
                  <a:off x="1477954" y="2933347"/>
                  <a:ext cx="228600" cy="2286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cxnSp>
              <p:nvCxnSpPr>
                <p:cNvPr id="24" name="Straight Arrow Connector 23"/>
                <p:cNvCxnSpPr>
                  <a:stCxn id="27" idx="4"/>
                  <a:endCxn id="23" idx="1"/>
                </p:cNvCxnSpPr>
                <p:nvPr/>
              </p:nvCxnSpPr>
              <p:spPr bwMode="auto">
                <a:xfrm>
                  <a:off x="1382782" y="2584105"/>
                  <a:ext cx="128650"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cxnSp>
              <p:nvCxnSpPr>
                <p:cNvPr id="25" name="Straight Arrow Connector 24"/>
                <p:cNvCxnSpPr>
                  <a:stCxn id="26" idx="4"/>
                  <a:endCxn id="23" idx="7"/>
                </p:cNvCxnSpPr>
                <p:nvPr/>
              </p:nvCxnSpPr>
              <p:spPr bwMode="auto">
                <a:xfrm flipH="1">
                  <a:off x="1673077" y="2584105"/>
                  <a:ext cx="166906"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sp>
              <p:nvSpPr>
                <p:cNvPr id="26" name="Oval 25"/>
                <p:cNvSpPr/>
                <p:nvPr/>
              </p:nvSpPr>
              <p:spPr bwMode="auto">
                <a:xfrm>
                  <a:off x="17256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7" name="Oval 26"/>
                <p:cNvSpPr/>
                <p:nvPr/>
              </p:nvSpPr>
              <p:spPr bwMode="auto">
                <a:xfrm>
                  <a:off x="12684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grpSp>
          <p:sp>
            <p:nvSpPr>
              <p:cNvPr id="39" name="TextBox 38"/>
              <p:cNvSpPr txBox="1"/>
              <p:nvPr/>
            </p:nvSpPr>
            <p:spPr>
              <a:xfrm>
                <a:off x="-2362200" y="3276600"/>
                <a:ext cx="620745"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RF1</a:t>
                </a:r>
              </a:p>
            </p:txBody>
          </p:sp>
          <p:sp>
            <p:nvSpPr>
              <p:cNvPr id="40" name="TextBox 39"/>
              <p:cNvSpPr txBox="1"/>
              <p:nvPr/>
            </p:nvSpPr>
            <p:spPr>
              <a:xfrm>
                <a:off x="-2362200" y="4191000"/>
                <a:ext cx="620745"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RF2</a:t>
                </a:r>
              </a:p>
            </p:txBody>
          </p:sp>
          <p:sp>
            <p:nvSpPr>
              <p:cNvPr id="41" name="TextBox 40"/>
              <p:cNvSpPr txBox="1"/>
              <p:nvPr/>
            </p:nvSpPr>
            <p:spPr>
              <a:xfrm>
                <a:off x="-1066800" y="3821668"/>
                <a:ext cx="325668" cy="369332"/>
              </a:xfrm>
              <a:prstGeom prst="rect">
                <a:avLst/>
              </a:prstGeom>
              <a:noFill/>
            </p:spPr>
            <p:txBody>
              <a:bodyPr wrap="none" rtlCol="0">
                <a:spAutoFit/>
              </a:bodyPr>
              <a:lstStyle/>
              <a:p>
                <a:pPr defTabSz="914400"/>
                <a:r>
                  <a:rPr lang="en-US" dirty="0">
                    <a:solidFill>
                      <a:srgbClr val="000000"/>
                    </a:solidFill>
                    <a:latin typeface="Helvetica"/>
                    <a:ea typeface="ＭＳ Ｐゴシック" charset="0"/>
                    <a:cs typeface="Helvetica"/>
                  </a:rPr>
                  <a:t>T</a:t>
                </a:r>
              </a:p>
            </p:txBody>
          </p:sp>
          <p:sp>
            <p:nvSpPr>
              <p:cNvPr id="42" name="Rectangle 41"/>
              <p:cNvSpPr/>
              <p:nvPr/>
            </p:nvSpPr>
            <p:spPr>
              <a:xfrm>
                <a:off x="-3635303" y="3124200"/>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10110101…</a:t>
                </a:r>
              </a:p>
            </p:txBody>
          </p:sp>
          <p:sp>
            <p:nvSpPr>
              <p:cNvPr id="43" name="Rectangle 42"/>
              <p:cNvSpPr/>
              <p:nvPr/>
            </p:nvSpPr>
            <p:spPr>
              <a:xfrm>
                <a:off x="-3635303" y="4038600"/>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10110101…</a:t>
                </a:r>
              </a:p>
            </p:txBody>
          </p:sp>
          <p:sp>
            <p:nvSpPr>
              <p:cNvPr id="44" name="Rectangle 43"/>
              <p:cNvSpPr/>
              <p:nvPr/>
            </p:nvSpPr>
            <p:spPr>
              <a:xfrm>
                <a:off x="-685800" y="3669268"/>
                <a:ext cx="1425503" cy="369332"/>
              </a:xfrm>
              <a:prstGeom prst="rect">
                <a:avLst/>
              </a:prstGeom>
            </p:spPr>
            <p:txBody>
              <a:bodyPr wrap="none">
                <a:spAutoFit/>
              </a:bodyPr>
              <a:lstStyle/>
              <a:p>
                <a:pPr defTabSz="914400"/>
                <a:r>
                  <a:rPr lang="en-US" dirty="0">
                    <a:solidFill>
                      <a:srgbClr val="000000"/>
                    </a:solidFill>
                    <a:latin typeface="Helvetica"/>
                    <a:ea typeface="ＭＳ Ｐゴシック" charset="0"/>
                    <a:cs typeface="Helvetica"/>
                  </a:rPr>
                  <a:t>00110101…</a:t>
                </a:r>
              </a:p>
            </p:txBody>
          </p:sp>
          <p:cxnSp>
            <p:nvCxnSpPr>
              <p:cNvPr id="45" name="Straight Connector 44"/>
              <p:cNvCxnSpPr>
                <a:endCxn id="26" idx="0"/>
              </p:cNvCxnSpPr>
              <p:nvPr/>
            </p:nvCxnSpPr>
            <p:spPr>
              <a:xfrm>
                <a:off x="-2743200" y="35052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7" idx="0"/>
              </p:cNvCxnSpPr>
              <p:nvPr/>
            </p:nvCxnSpPr>
            <p:spPr>
              <a:xfrm>
                <a:off x="-2743200" y="44196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4"/>
              </p:cNvCxnSpPr>
              <p:nvPr/>
            </p:nvCxnSpPr>
            <p:spPr>
              <a:xfrm>
                <a:off x="-667454" y="4000656"/>
                <a:ext cx="438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228600" y="3200400"/>
              <a:ext cx="2743200" cy="1200329"/>
            </a:xfrm>
            <a:prstGeom prst="rect">
              <a:avLst/>
            </a:prstGeom>
          </p:spPr>
          <p:txBody>
            <a:bodyPr wrap="square">
              <a:spAutoFit/>
            </a:bodyPr>
            <a:lstStyle/>
            <a:p>
              <a:pPr defTabSz="914400"/>
              <a:r>
                <a:rPr lang="en-US" dirty="0">
                  <a:solidFill>
                    <a:srgbClr val="000000"/>
                  </a:solidFill>
                  <a:latin typeface="Helvetica"/>
                  <a:ea typeface="ＭＳ Ｐゴシック" charset="0"/>
                  <a:cs typeface="Helvetica"/>
                </a:rPr>
                <a:t>0 – gene off </a:t>
              </a:r>
            </a:p>
            <a:p>
              <a:pPr defTabSz="914400"/>
              <a:r>
                <a:rPr lang="en-US" dirty="0">
                  <a:solidFill>
                    <a:srgbClr val="000000"/>
                  </a:solidFill>
                  <a:latin typeface="Helvetica"/>
                  <a:ea typeface="ＭＳ Ｐゴシック" charset="0"/>
                  <a:cs typeface="Helvetica"/>
                </a:rPr>
                <a:t>1 – gene on</a:t>
              </a:r>
            </a:p>
            <a:p>
              <a:pPr defTabSz="914400"/>
              <a:r>
                <a:rPr lang="en-US" dirty="0">
                  <a:solidFill>
                    <a:srgbClr val="000000"/>
                  </a:solidFill>
                  <a:latin typeface="Helvetica"/>
                  <a:ea typeface="ＭＳ Ｐゴシック" charset="0"/>
                  <a:cs typeface="Helvetica"/>
                </a:rPr>
                <a:t>after </a:t>
              </a:r>
              <a:r>
                <a:rPr lang="en-US" dirty="0" err="1">
                  <a:solidFill>
                    <a:srgbClr val="000000"/>
                  </a:solidFill>
                  <a:latin typeface="Helvetica"/>
                  <a:ea typeface="ＭＳ Ｐゴシック" charset="0"/>
                  <a:cs typeface="Helvetica"/>
                </a:rPr>
                <a:t>binarizing</a:t>
              </a:r>
              <a:r>
                <a:rPr lang="en-US" dirty="0">
                  <a:solidFill>
                    <a:srgbClr val="000000"/>
                  </a:solidFill>
                  <a:latin typeface="Helvetica"/>
                  <a:ea typeface="ＭＳ Ｐゴシック" charset="0"/>
                  <a:cs typeface="Helvetica"/>
                </a:rPr>
                <a:t> gene expression data*</a:t>
              </a:r>
              <a:endParaRPr lang="en-US" dirty="0">
                <a:solidFill>
                  <a:srgbClr val="000000"/>
                </a:solidFill>
                <a:latin typeface="Georgia"/>
                <a:ea typeface="ＭＳ Ｐゴシック" charset="0"/>
                <a:cs typeface="ＭＳ Ｐゴシック" charset="0"/>
              </a:endParaRPr>
            </a:p>
          </p:txBody>
        </p:sp>
        <p:sp>
          <p:nvSpPr>
            <p:cNvPr id="8" name="TextBox 7"/>
            <p:cNvSpPr txBox="1"/>
            <p:nvPr/>
          </p:nvSpPr>
          <p:spPr>
            <a:xfrm>
              <a:off x="5427" y="6172200"/>
              <a:ext cx="1585215" cy="276999"/>
            </a:xfrm>
            <a:prstGeom prst="rect">
              <a:avLst/>
            </a:prstGeom>
            <a:noFill/>
          </p:spPr>
          <p:txBody>
            <a:bodyPr wrap="none" rtlCol="0">
              <a:spAutoFit/>
            </a:bodyPr>
            <a:lstStyle/>
            <a:p>
              <a:pPr defTabSz="914400"/>
              <a:r>
                <a:rPr lang="en-US" sz="1200" dirty="0">
                  <a:solidFill>
                    <a:srgbClr val="000000"/>
                  </a:solidFill>
                  <a:latin typeface="Georgia"/>
                  <a:ea typeface="ＭＳ Ｐゴシック" charset="0"/>
                  <a:cs typeface="ＭＳ Ｐゴシック" charset="0"/>
                </a:rPr>
                <a:t>*</a:t>
              </a:r>
              <a:r>
                <a:rPr lang="en-US" sz="1200" dirty="0" err="1">
                  <a:solidFill>
                    <a:srgbClr val="000000"/>
                  </a:solidFill>
                  <a:latin typeface="Georgia"/>
                  <a:ea typeface="ＭＳ Ｐゴシック" charset="0"/>
                  <a:cs typeface="ＭＳ Ｐゴシック" charset="0"/>
                </a:rPr>
                <a:t>BoolNet</a:t>
              </a:r>
              <a:r>
                <a:rPr lang="en-US" sz="1200" dirty="0">
                  <a:solidFill>
                    <a:srgbClr val="000000"/>
                  </a:solidFill>
                  <a:latin typeface="Georgia"/>
                  <a:ea typeface="ＭＳ Ｐゴシック" charset="0"/>
                  <a:cs typeface="ＭＳ Ｐゴシック" charset="0"/>
                </a:rPr>
                <a:t>, R package</a:t>
              </a:r>
            </a:p>
          </p:txBody>
        </p:sp>
      </p:grpSp>
    </p:spTree>
    <p:extLst>
      <p:ext uri="{BB962C8B-B14F-4D97-AF65-F5344CB8AC3E}">
        <p14:creationId xmlns:p14="http://schemas.microsoft.com/office/powerpoint/2010/main" val="31633394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7558" y="1447800"/>
            <a:ext cx="6584446" cy="4660900"/>
          </a:xfrm>
        </p:spPr>
      </p:pic>
      <p:sp>
        <p:nvSpPr>
          <p:cNvPr id="2" name="Title 1"/>
          <p:cNvSpPr>
            <a:spLocks noGrp="1"/>
          </p:cNvSpPr>
          <p:nvPr>
            <p:ph type="title"/>
          </p:nvPr>
        </p:nvSpPr>
        <p:spPr>
          <a:xfrm>
            <a:off x="538163" y="152400"/>
            <a:ext cx="8377237" cy="914400"/>
          </a:xfrm>
        </p:spPr>
        <p:txBody>
          <a:bodyPr>
            <a:normAutofit fontScale="90000"/>
          </a:bodyPr>
          <a:lstStyle/>
          <a:p>
            <a:r>
              <a:rPr lang="en-US" dirty="0" smtClean="0"/>
              <a:t>An example: selection of the best-matched logic gate</a:t>
            </a:r>
            <a:endParaRPr lang="en-US" dirty="0"/>
          </a:p>
        </p:txBody>
      </p:sp>
      <p:sp>
        <p:nvSpPr>
          <p:cNvPr id="6" name="Rectangle 5"/>
          <p:cNvSpPr/>
          <p:nvPr/>
        </p:nvSpPr>
        <p:spPr>
          <a:xfrm>
            <a:off x="228600" y="4648200"/>
            <a:ext cx="2514600" cy="830997"/>
          </a:xfrm>
          <a:prstGeom prst="rect">
            <a:avLst/>
          </a:prstGeom>
        </p:spPr>
        <p:txBody>
          <a:bodyPr wrap="square">
            <a:spAutoFit/>
          </a:bodyPr>
          <a:lstStyle/>
          <a:p>
            <a:pPr defTabSz="914400"/>
            <a:r>
              <a:rPr lang="en-US" sz="1200" b="1" dirty="0">
                <a:solidFill>
                  <a:srgbClr val="000000"/>
                </a:solidFill>
                <a:latin typeface="Helvetica"/>
                <a:ea typeface="ＭＳ Ｐゴシック" charset="0"/>
                <a:cs typeface="Helvetica"/>
              </a:rPr>
              <a:t>Laplace’s rule of succession</a:t>
            </a:r>
          </a:p>
          <a:p>
            <a:pPr defTabSz="914400"/>
            <a:r>
              <a:rPr lang="en-US" sz="1200" dirty="0">
                <a:solidFill>
                  <a:srgbClr val="000000"/>
                </a:solidFill>
                <a:latin typeface="Helvetica"/>
                <a:ea typeface="ＭＳ Ｐゴシック" charset="0"/>
                <a:cs typeface="Helvetica"/>
              </a:rPr>
              <a:t>s=(# of selected output state for the input type + 1)</a:t>
            </a:r>
          </a:p>
          <a:p>
            <a:pPr defTabSz="914400"/>
            <a:r>
              <a:rPr lang="en-US" sz="1200" dirty="0">
                <a:solidFill>
                  <a:srgbClr val="000000"/>
                </a:solidFill>
                <a:latin typeface="Helvetica"/>
                <a:ea typeface="ＭＳ Ｐゴシック" charset="0"/>
                <a:cs typeface="Helvetica"/>
              </a:rPr>
              <a:t>/(# of input type + 2)</a:t>
            </a:r>
          </a:p>
        </p:txBody>
      </p:sp>
      <p:sp>
        <p:nvSpPr>
          <p:cNvPr id="8" name="Rectangle 7"/>
          <p:cNvSpPr/>
          <p:nvPr/>
        </p:nvSpPr>
        <p:spPr>
          <a:xfrm rot="5400000">
            <a:off x="31013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9" name="Rectangle 8"/>
          <p:cNvSpPr/>
          <p:nvPr/>
        </p:nvSpPr>
        <p:spPr>
          <a:xfrm rot="5400000">
            <a:off x="40157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0" name="Rectangle 9"/>
          <p:cNvSpPr/>
          <p:nvPr/>
        </p:nvSpPr>
        <p:spPr>
          <a:xfrm rot="5400000">
            <a:off x="49301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1" name="Rectangle 10"/>
          <p:cNvSpPr/>
          <p:nvPr/>
        </p:nvSpPr>
        <p:spPr>
          <a:xfrm rot="5400000">
            <a:off x="58445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2" name="Rectangle 11"/>
          <p:cNvSpPr/>
          <p:nvPr/>
        </p:nvSpPr>
        <p:spPr>
          <a:xfrm rot="5400000">
            <a:off x="67589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3" name="TextBox 2"/>
          <p:cNvSpPr txBox="1"/>
          <p:nvPr/>
        </p:nvSpPr>
        <p:spPr>
          <a:xfrm>
            <a:off x="2514600" y="5486400"/>
            <a:ext cx="1642096" cy="461665"/>
          </a:xfrm>
          <a:prstGeom prst="rect">
            <a:avLst/>
          </a:prstGeom>
          <a:solidFill>
            <a:schemeClr val="bg1"/>
          </a:solidFill>
        </p:spPr>
        <p:txBody>
          <a:bodyPr wrap="none" rtlCol="0">
            <a:spAutoFit/>
          </a:bodyPr>
          <a:lstStyle/>
          <a:p>
            <a:pPr defTabSz="914400"/>
            <a:r>
              <a:rPr lang="en-US" sz="1200" i="1" dirty="0">
                <a:solidFill>
                  <a:srgbClr val="000000"/>
                </a:solidFill>
                <a:latin typeface="Helvetica"/>
                <a:ea typeface="ＭＳ Ｐゴシック" charset="0"/>
                <a:cs typeface="Helvetica"/>
              </a:rPr>
              <a:t>Consistency score:</a:t>
            </a:r>
          </a:p>
          <a:p>
            <a:pPr defTabSz="914400"/>
            <a:r>
              <a:rPr lang="en-US" sz="1200" dirty="0">
                <a:solidFill>
                  <a:srgbClr val="FF0000"/>
                </a:solidFill>
                <a:latin typeface="Helvetica"/>
                <a:ea typeface="ＭＳ Ｐゴシック" charset="0"/>
                <a:cs typeface="Helvetica"/>
              </a:rPr>
              <a:t>6/7</a:t>
            </a:r>
            <a:r>
              <a:rPr lang="en-US" sz="1200" dirty="0">
                <a:solidFill>
                  <a:srgbClr val="000000"/>
                </a:solidFill>
                <a:latin typeface="Helvetica"/>
                <a:ea typeface="ＭＳ Ｐゴシック" charset="0"/>
                <a:cs typeface="Helvetica"/>
              </a:rPr>
              <a:t>*</a:t>
            </a:r>
            <a:r>
              <a:rPr lang="en-US" sz="1200" dirty="0">
                <a:solidFill>
                  <a:srgbClr val="008000"/>
                </a:solidFill>
                <a:latin typeface="Helvetica"/>
                <a:ea typeface="ＭＳ Ｐゴシック" charset="0"/>
                <a:cs typeface="Helvetica"/>
              </a:rPr>
              <a:t>5/7</a:t>
            </a:r>
            <a:r>
              <a:rPr lang="en-US" sz="1200" dirty="0">
                <a:solidFill>
                  <a:srgbClr val="000000"/>
                </a:solidFill>
                <a:latin typeface="Helvetica"/>
                <a:ea typeface="ＭＳ Ｐゴシック" charset="0"/>
                <a:cs typeface="Helvetica"/>
              </a:rPr>
              <a:t>*</a:t>
            </a:r>
            <a:r>
              <a:rPr lang="en-US" sz="1200" dirty="0">
                <a:solidFill>
                  <a:srgbClr val="FF00FF"/>
                </a:solidFill>
                <a:latin typeface="Helvetica"/>
                <a:ea typeface="ＭＳ Ｐゴシック" charset="0"/>
                <a:cs typeface="Helvetica"/>
              </a:rPr>
              <a:t>6/7</a:t>
            </a:r>
            <a:r>
              <a:rPr lang="en-US" sz="1200" dirty="0">
                <a:solidFill>
                  <a:srgbClr val="000000"/>
                </a:solidFill>
                <a:latin typeface="Helvetica"/>
                <a:ea typeface="ＭＳ Ｐゴシック" charset="0"/>
                <a:cs typeface="Helvetica"/>
              </a:rPr>
              <a:t>*</a:t>
            </a:r>
            <a:r>
              <a:rPr lang="en-US" sz="1200" dirty="0">
                <a:solidFill>
                  <a:srgbClr val="F7941D"/>
                </a:solidFill>
                <a:latin typeface="Helvetica"/>
                <a:ea typeface="ＭＳ Ｐゴシック" charset="0"/>
                <a:cs typeface="Helvetica"/>
              </a:rPr>
              <a:t>5/7</a:t>
            </a:r>
            <a:r>
              <a:rPr lang="en-US" sz="1200" dirty="0">
                <a:solidFill>
                  <a:srgbClr val="000000"/>
                </a:solidFill>
                <a:latin typeface="Helvetica"/>
                <a:ea typeface="ＭＳ Ｐゴシック" charset="0"/>
                <a:cs typeface="Helvetica"/>
              </a:rPr>
              <a:t>=0.37</a:t>
            </a:r>
          </a:p>
        </p:txBody>
      </p:sp>
      <p:sp>
        <p:nvSpPr>
          <p:cNvPr id="14" name="TextBox 13"/>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spTree>
    <p:extLst>
      <p:ext uri="{BB962C8B-B14F-4D97-AF65-F5344CB8AC3E}">
        <p14:creationId xmlns:p14="http://schemas.microsoft.com/office/powerpoint/2010/main" val="3488697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819400" y="1105240"/>
            <a:ext cx="4648200" cy="4877959"/>
            <a:chOff x="2819400" y="1105240"/>
            <a:chExt cx="4648200" cy="4877959"/>
          </a:xfrm>
        </p:grpSpPr>
        <p:sp>
          <p:nvSpPr>
            <p:cNvPr id="10" name="Rectangle 9"/>
            <p:cNvSpPr/>
            <p:nvPr/>
          </p:nvSpPr>
          <p:spPr>
            <a:xfrm>
              <a:off x="3276600" y="1219200"/>
              <a:ext cx="381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pic>
          <p:nvPicPr>
            <p:cNvPr id="3" name="Picture 2" descr="loregic_yea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105240"/>
              <a:ext cx="4648200" cy="4877959"/>
            </a:xfrm>
            <a:prstGeom prst="rect">
              <a:avLst/>
            </a:prstGeom>
          </p:spPr>
        </p:pic>
        <p:sp>
          <p:nvSpPr>
            <p:cNvPr id="8" name="Rectangle 7"/>
            <p:cNvSpPr/>
            <p:nvPr/>
          </p:nvSpPr>
          <p:spPr>
            <a:xfrm>
              <a:off x="4267200" y="4005040"/>
              <a:ext cx="762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3" name="Rectangle 12"/>
            <p:cNvSpPr/>
            <p:nvPr/>
          </p:nvSpPr>
          <p:spPr>
            <a:xfrm>
              <a:off x="4419600" y="43860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4" name="Rectangle 13"/>
            <p:cNvSpPr/>
            <p:nvPr/>
          </p:nvSpPr>
          <p:spPr>
            <a:xfrm>
              <a:off x="4648200" y="39288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5" name="Rectangle 14"/>
            <p:cNvSpPr/>
            <p:nvPr/>
          </p:nvSpPr>
          <p:spPr>
            <a:xfrm>
              <a:off x="4876800" y="43860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6" name="Rectangle 15"/>
            <p:cNvSpPr/>
            <p:nvPr/>
          </p:nvSpPr>
          <p:spPr>
            <a:xfrm>
              <a:off x="5943600" y="4858920"/>
              <a:ext cx="7620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sp>
        <p:nvSpPr>
          <p:cNvPr id="2" name="Title 1"/>
          <p:cNvSpPr>
            <a:spLocks noGrp="1"/>
          </p:cNvSpPr>
          <p:nvPr>
            <p:ph type="title"/>
          </p:nvPr>
        </p:nvSpPr>
        <p:spPr>
          <a:xfrm>
            <a:off x="0" y="76200"/>
            <a:ext cx="9144000" cy="1143000"/>
          </a:xfrm>
        </p:spPr>
        <p:txBody>
          <a:bodyPr>
            <a:normAutofit fontScale="90000"/>
          </a:bodyPr>
          <a:lstStyle/>
          <a:p>
            <a:r>
              <a:rPr lang="en-US" dirty="0" smtClean="0"/>
              <a:t>Application 1 – transcription factor cooperativity in Yeast cell cycle</a:t>
            </a:r>
            <a:endParaRPr lang="en-US" dirty="0"/>
          </a:p>
        </p:txBody>
      </p:sp>
      <p:pic>
        <p:nvPicPr>
          <p:cNvPr id="4" name="Content Placeholder 4" descr="Figure 3.pdf"/>
          <p:cNvPicPr>
            <a:picLocks noGrp="1" noChangeAspect="1"/>
          </p:cNvPicPr>
          <p:nvPr>
            <p:ph idx="1"/>
          </p:nvPr>
        </p:nvPicPr>
        <p:blipFill rotWithShape="1">
          <a:blip r:embed="rId4">
            <a:extLst>
              <a:ext uri="{28A0092B-C50C-407E-A947-70E740481C1C}">
                <a14:useLocalDpi xmlns:a14="http://schemas.microsoft.com/office/drawing/2010/main" val="0"/>
              </a:ext>
            </a:extLst>
          </a:blip>
          <a:srcRect l="18446" t="16337" r="64846" b="66802"/>
          <a:stretch/>
        </p:blipFill>
        <p:spPr>
          <a:xfrm>
            <a:off x="1143000" y="1600200"/>
            <a:ext cx="1061183" cy="1385903"/>
          </a:xfrm>
        </p:spPr>
      </p:pic>
      <p:sp>
        <p:nvSpPr>
          <p:cNvPr id="9" name="Rectangle 8"/>
          <p:cNvSpPr/>
          <p:nvPr/>
        </p:nvSpPr>
        <p:spPr>
          <a:xfrm>
            <a:off x="609600" y="2590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aphicFrame>
        <p:nvGraphicFramePr>
          <p:cNvPr id="11" name="Table 10"/>
          <p:cNvGraphicFramePr>
            <a:graphicFrameLocks noGrp="1"/>
          </p:cNvGraphicFramePr>
          <p:nvPr>
            <p:extLst>
              <p:ext uri="{D42A27DB-BD31-4B8C-83A1-F6EECF244321}">
                <p14:modId xmlns:p14="http://schemas.microsoft.com/office/powerpoint/2010/main" val="2616905596"/>
              </p:ext>
            </p:extLst>
          </p:nvPr>
        </p:nvGraphicFramePr>
        <p:xfrm>
          <a:off x="914400" y="3048000"/>
          <a:ext cx="1524000" cy="1254760"/>
        </p:xfrm>
        <a:graphic>
          <a:graphicData uri="http://schemas.openxmlformats.org/drawingml/2006/table">
            <a:tbl>
              <a:tblPr firstCol="1" bandRow="1">
                <a:tableStyleId>{6E25E649-3F16-4E02-A733-19D2CDBF48F0}</a:tableStyleId>
              </a:tblPr>
              <a:tblGrid>
                <a:gridCol w="914400"/>
                <a:gridCol w="609600"/>
              </a:tblGrid>
              <a:tr h="313690">
                <a:tc>
                  <a:txBody>
                    <a:bodyPr/>
                    <a:lstStyle/>
                    <a:p>
                      <a:r>
                        <a:rPr lang="en-US" sz="1050" dirty="0" smtClean="0"/>
                        <a:t>Target gene</a:t>
                      </a:r>
                      <a:endParaRPr lang="en-US" sz="1050" b="0" dirty="0" smtClean="0">
                        <a:latin typeface="Helvetica"/>
                        <a:cs typeface="Helvetica"/>
                      </a:endParaRPr>
                    </a:p>
                  </a:txBody>
                  <a:tcPr/>
                </a:tc>
                <a:tc>
                  <a:txBody>
                    <a:bodyPr/>
                    <a:lstStyle/>
                    <a:p>
                      <a:r>
                        <a:rPr lang="en-US" sz="1050" dirty="0" smtClean="0"/>
                        <a:t>2464</a:t>
                      </a:r>
                      <a:endParaRPr lang="en-US" sz="1050" b="0" dirty="0">
                        <a:latin typeface="Helvetica"/>
                        <a:cs typeface="Helvetica"/>
                      </a:endParaRPr>
                    </a:p>
                  </a:txBody>
                  <a:tcPr/>
                </a:tc>
              </a:tr>
              <a:tr h="313690">
                <a:tc>
                  <a:txBody>
                    <a:bodyPr/>
                    <a:lstStyle/>
                    <a:p>
                      <a:r>
                        <a:rPr lang="en-US" sz="1050" dirty="0" smtClean="0"/>
                        <a:t>TF</a:t>
                      </a:r>
                      <a:endParaRPr lang="en-US" sz="1050" b="0" dirty="0">
                        <a:latin typeface="Helvetica"/>
                        <a:cs typeface="Helvetica"/>
                      </a:endParaRPr>
                    </a:p>
                  </a:txBody>
                  <a:tcPr/>
                </a:tc>
                <a:tc>
                  <a:txBody>
                    <a:bodyPr/>
                    <a:lstStyle/>
                    <a:p>
                      <a:r>
                        <a:rPr lang="en-US" sz="1050" dirty="0" smtClean="0"/>
                        <a:t>176</a:t>
                      </a:r>
                      <a:endParaRPr lang="en-US" sz="1050" b="0" dirty="0">
                        <a:latin typeface="Helvetica"/>
                        <a:cs typeface="Helvetica"/>
                      </a:endParaRPr>
                    </a:p>
                  </a:txBody>
                  <a:tcPr/>
                </a:tc>
              </a:tr>
              <a:tr h="313690">
                <a:tc>
                  <a:txBody>
                    <a:bodyPr/>
                    <a:lstStyle/>
                    <a:p>
                      <a:r>
                        <a:rPr lang="en-US" sz="1050" dirty="0" smtClean="0"/>
                        <a:t>Triplet</a:t>
                      </a:r>
                      <a:endParaRPr lang="en-US" sz="1050" b="0" dirty="0">
                        <a:latin typeface="Helvetica"/>
                        <a:cs typeface="Helvetica"/>
                      </a:endParaRPr>
                    </a:p>
                  </a:txBody>
                  <a:tcPr/>
                </a:tc>
                <a:tc>
                  <a:txBody>
                    <a:bodyPr/>
                    <a:lstStyle/>
                    <a:p>
                      <a:r>
                        <a:rPr lang="en-US" sz="1050" dirty="0" smtClean="0"/>
                        <a:t>39,011</a:t>
                      </a:r>
                      <a:endParaRPr lang="en-US" sz="1050" b="0" dirty="0">
                        <a:latin typeface="Helvetica"/>
                        <a:cs typeface="Helvetica"/>
                      </a:endParaRPr>
                    </a:p>
                  </a:txBody>
                  <a:tcPr/>
                </a:tc>
              </a:tr>
              <a:tr h="313690">
                <a:tc>
                  <a:txBody>
                    <a:bodyPr/>
                    <a:lstStyle/>
                    <a:p>
                      <a:r>
                        <a:rPr lang="en-US" sz="1050" dirty="0" smtClean="0"/>
                        <a:t>Time point</a:t>
                      </a:r>
                      <a:endParaRPr lang="en-US" sz="1050" b="0" dirty="0">
                        <a:latin typeface="Helvetica"/>
                        <a:cs typeface="Helvetica"/>
                      </a:endParaRPr>
                    </a:p>
                  </a:txBody>
                  <a:tcPr/>
                </a:tc>
                <a:tc>
                  <a:txBody>
                    <a:bodyPr/>
                    <a:lstStyle/>
                    <a:p>
                      <a:r>
                        <a:rPr lang="en-US" sz="1050" dirty="0" smtClean="0"/>
                        <a:t>59</a:t>
                      </a:r>
                      <a:endParaRPr lang="en-US" sz="1050" b="0" dirty="0">
                        <a:latin typeface="Helvetica"/>
                        <a:cs typeface="Helvetica"/>
                      </a:endParaRPr>
                    </a:p>
                  </a:txBody>
                  <a:tcPr/>
                </a:tc>
              </a:tr>
            </a:tbl>
          </a:graphicData>
        </a:graphic>
      </p:graphicFrame>
      <p:sp>
        <p:nvSpPr>
          <p:cNvPr id="18" name="Rectangle 17"/>
          <p:cNvSpPr/>
          <p:nvPr/>
        </p:nvSpPr>
        <p:spPr>
          <a:xfrm rot="16200000">
            <a:off x="3888151" y="5435611"/>
            <a:ext cx="352961" cy="139339"/>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9" name="Rectangle 18"/>
          <p:cNvSpPr/>
          <p:nvPr/>
        </p:nvSpPr>
        <p:spPr>
          <a:xfrm rot="16200000">
            <a:off x="4366745" y="5550335"/>
            <a:ext cx="639110"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nvGrpSpPr>
          <p:cNvPr id="5" name="Group 4"/>
          <p:cNvGrpSpPr/>
          <p:nvPr/>
        </p:nvGrpSpPr>
        <p:grpSpPr>
          <a:xfrm>
            <a:off x="3246024" y="5822762"/>
            <a:ext cx="823151" cy="381000"/>
            <a:chOff x="6705600" y="5638800"/>
            <a:chExt cx="823151" cy="381000"/>
          </a:xfrm>
        </p:grpSpPr>
        <p:sp>
          <p:nvSpPr>
            <p:cNvPr id="20" name="Delay 19"/>
            <p:cNvSpPr/>
            <p:nvPr/>
          </p:nvSpPr>
          <p:spPr>
            <a:xfrm>
              <a:off x="6926676" y="56388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21" name="Straight Connector 20"/>
            <p:cNvCxnSpPr/>
            <p:nvPr/>
          </p:nvCxnSpPr>
          <p:spPr>
            <a:xfrm>
              <a:off x="6705600" y="5726514"/>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05600" y="5938304"/>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307675" y="58212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3946933" y="6021272"/>
            <a:ext cx="918401" cy="381000"/>
            <a:chOff x="1697357" y="5410200"/>
            <a:chExt cx="918401" cy="381000"/>
          </a:xfrm>
        </p:grpSpPr>
        <p:sp>
          <p:nvSpPr>
            <p:cNvPr id="24" name="Oval 23"/>
            <p:cNvSpPr/>
            <p:nvPr/>
          </p:nvSpPr>
          <p:spPr bwMode="auto">
            <a:xfrm>
              <a:off x="1918433" y="5666308"/>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sp>
          <p:nvSpPr>
            <p:cNvPr id="26" name="Delay 25"/>
            <p:cNvSpPr/>
            <p:nvPr/>
          </p:nvSpPr>
          <p:spPr>
            <a:xfrm>
              <a:off x="2013683" y="54102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27" name="Straight Connector 26"/>
            <p:cNvCxnSpPr/>
            <p:nvPr/>
          </p:nvCxnSpPr>
          <p:spPr>
            <a:xfrm>
              <a:off x="1697357" y="5497914"/>
              <a:ext cx="3163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97357" y="5717108"/>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394682" y="55926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flipV="1">
            <a:off x="4831080" y="5791201"/>
            <a:ext cx="918401" cy="381000"/>
            <a:chOff x="1697357" y="5410200"/>
            <a:chExt cx="918401" cy="381000"/>
          </a:xfrm>
        </p:grpSpPr>
        <p:sp>
          <p:nvSpPr>
            <p:cNvPr id="31" name="Oval 30"/>
            <p:cNvSpPr/>
            <p:nvPr/>
          </p:nvSpPr>
          <p:spPr bwMode="auto">
            <a:xfrm>
              <a:off x="1918433" y="5666308"/>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ＭＳ Ｐゴシック" charset="0"/>
                <a:cs typeface="ＭＳ Ｐゴシック" charset="0"/>
              </a:endParaRPr>
            </a:p>
          </p:txBody>
        </p:sp>
        <p:sp>
          <p:nvSpPr>
            <p:cNvPr id="32" name="Delay 31"/>
            <p:cNvSpPr/>
            <p:nvPr/>
          </p:nvSpPr>
          <p:spPr>
            <a:xfrm>
              <a:off x="2013683" y="54102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cxnSp>
          <p:nvCxnSpPr>
            <p:cNvPr id="33" name="Straight Connector 32"/>
            <p:cNvCxnSpPr/>
            <p:nvPr/>
          </p:nvCxnSpPr>
          <p:spPr>
            <a:xfrm>
              <a:off x="1697357" y="5497914"/>
              <a:ext cx="3163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697357" y="5717108"/>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94682" y="55926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rot="16200000">
            <a:off x="3962754" y="5534054"/>
            <a:ext cx="639110"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37" name="TextBox 36"/>
          <p:cNvSpPr txBox="1"/>
          <p:nvPr/>
        </p:nvSpPr>
        <p:spPr>
          <a:xfrm>
            <a:off x="1664441" y="6006193"/>
            <a:ext cx="1559516" cy="369332"/>
          </a:xfrm>
          <a:prstGeom prst="rect">
            <a:avLst/>
          </a:prstGeom>
          <a:noFill/>
        </p:spPr>
        <p:txBody>
          <a:bodyPr wrap="none" rtlCol="0">
            <a:spAutoFit/>
          </a:bodyPr>
          <a:lstStyle/>
          <a:p>
            <a:pPr defTabSz="914400"/>
            <a:r>
              <a:rPr lang="en-US" dirty="0">
                <a:solidFill>
                  <a:srgbClr val="000000"/>
                </a:solidFill>
                <a:latin typeface="Georgia"/>
                <a:ea typeface="ＭＳ Ｐゴシック" charset="0"/>
                <a:cs typeface="ＭＳ Ｐゴシック" charset="0"/>
              </a:rPr>
              <a:t>AND-like gates</a:t>
            </a:r>
          </a:p>
        </p:txBody>
      </p:sp>
      <p:sp>
        <p:nvSpPr>
          <p:cNvPr id="38" name="TextBox 37"/>
          <p:cNvSpPr txBox="1"/>
          <p:nvPr/>
        </p:nvSpPr>
        <p:spPr>
          <a:xfrm>
            <a:off x="4953000" y="6172201"/>
            <a:ext cx="4191000" cy="276999"/>
          </a:xfrm>
          <a:prstGeom prst="rect">
            <a:avLst/>
          </a:prstGeom>
          <a:noFill/>
        </p:spPr>
        <p:txBody>
          <a:bodyPr wrap="square" rtlCol="0">
            <a:spAutoFit/>
          </a:bodyPr>
          <a:lstStyle/>
          <a:p>
            <a:pPr algn="r" defTabSz="914400"/>
            <a:r>
              <a:rPr lang="en-US" sz="1200" b="1" dirty="0">
                <a:solidFill>
                  <a:srgbClr val="000000"/>
                </a:solidFill>
                <a:latin typeface="Georgia"/>
                <a:ea typeface="ＭＳ Ｐゴシック" charset="0"/>
                <a:cs typeface="ＭＳ Ｐゴシック" charset="0"/>
              </a:rPr>
              <a:t>Wang</a:t>
            </a:r>
            <a:r>
              <a:rPr lang="en-US" sz="1200" dirty="0">
                <a:solidFill>
                  <a:srgbClr val="000000"/>
                </a:solidFill>
                <a:latin typeface="Georgia"/>
                <a:ea typeface="ＭＳ Ｐゴシック" charset="0"/>
                <a:cs typeface="ＭＳ Ｐゴシック" charset="0"/>
              </a:rPr>
              <a:t>, et al., </a:t>
            </a:r>
            <a:r>
              <a:rPr lang="en-US" sz="1200" i="1" dirty="0" err="1">
                <a:solidFill>
                  <a:srgbClr val="000000"/>
                </a:solidFill>
                <a:latin typeface="Georgia"/>
                <a:ea typeface="ＭＳ Ｐゴシック" charset="0"/>
                <a:cs typeface="ＭＳ Ｐゴシック" charset="0"/>
              </a:rPr>
              <a:t>PLoS</a:t>
            </a:r>
            <a:r>
              <a:rPr lang="en-US" sz="1200" i="1" dirty="0">
                <a:solidFill>
                  <a:srgbClr val="000000"/>
                </a:solidFill>
                <a:latin typeface="Georgia"/>
                <a:ea typeface="ＭＳ Ｐゴシック" charset="0"/>
                <a:cs typeface="ＭＳ Ｐゴシック" charset="0"/>
              </a:rPr>
              <a:t> Computational Biology</a:t>
            </a:r>
            <a:r>
              <a:rPr lang="en-US" sz="1200" dirty="0">
                <a:solidFill>
                  <a:srgbClr val="000000"/>
                </a:solidFill>
                <a:latin typeface="Georgia"/>
                <a:ea typeface="ＭＳ Ｐゴシック" charset="0"/>
                <a:cs typeface="ＭＳ Ｐゴシック" charset="0"/>
              </a:rPr>
              <a:t>, 2015</a:t>
            </a:r>
          </a:p>
        </p:txBody>
      </p:sp>
    </p:spTree>
    <p:extLst>
      <p:ext uri="{BB962C8B-B14F-4D97-AF65-F5344CB8AC3E}">
        <p14:creationId xmlns:p14="http://schemas.microsoft.com/office/powerpoint/2010/main" val="247634989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0.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11.xml><?xml version="1.0" encoding="utf-8"?>
<p:tagLst xmlns:a="http://schemas.openxmlformats.org/drawingml/2006/main" xmlns:r="http://schemas.openxmlformats.org/officeDocument/2006/relationships" xmlns:p="http://schemas.openxmlformats.org/presentationml/2006/main">
  <p:tag name="DVSECTIONID" val="YumACC8C9cJLLExcOzjsgU"/>
</p:tagLst>
</file>

<file path=ppt/tags/tag12.xml><?xml version="1.0" encoding="utf-8"?>
<p:tagLst xmlns:a="http://schemas.openxmlformats.org/drawingml/2006/main" xmlns:r="http://schemas.openxmlformats.org/officeDocument/2006/relationships" xmlns:p="http://schemas.openxmlformats.org/presentationml/2006/main">
  <p:tag name="DVSHAPEID" val="wPC2LbNrd9Esw4DQtNpJrY"/>
</p:tagLst>
</file>

<file path=ppt/tags/tag13.xml><?xml version="1.0" encoding="utf-8"?>
<p:tagLst xmlns:a="http://schemas.openxmlformats.org/drawingml/2006/main" xmlns:r="http://schemas.openxmlformats.org/officeDocument/2006/relationships" xmlns:p="http://schemas.openxmlformats.org/presentationml/2006/main">
  <p:tag name="DVSHAPEID" val="63k70YQdwpvUpfvhj5hC7G"/>
</p:tagLst>
</file>

<file path=ppt/tags/tag14.xml><?xml version="1.0" encoding="utf-8"?>
<p:tagLst xmlns:a="http://schemas.openxmlformats.org/drawingml/2006/main" xmlns:r="http://schemas.openxmlformats.org/officeDocument/2006/relationships" xmlns:p="http://schemas.openxmlformats.org/presentationml/2006/main">
  <p:tag name="DVSHAPEID" val="YnFhT0KF0wqyIzHDaPB0Cf"/>
</p:tagLst>
</file>

<file path=ppt/tags/tag15.xml><?xml version="1.0" encoding="utf-8"?>
<p:tagLst xmlns:a="http://schemas.openxmlformats.org/drawingml/2006/main" xmlns:r="http://schemas.openxmlformats.org/officeDocument/2006/relationships" xmlns:p="http://schemas.openxmlformats.org/presentationml/2006/main">
  <p:tag name="DVSHAPEID" val="WBEnlbuksPQq4XrJ4PtQpY"/>
</p:tagLst>
</file>

<file path=ppt/tags/tag16.xml><?xml version="1.0" encoding="utf-8"?>
<p:tagLst xmlns:a="http://schemas.openxmlformats.org/drawingml/2006/main" xmlns:r="http://schemas.openxmlformats.org/officeDocument/2006/relationships" xmlns:p="http://schemas.openxmlformats.org/presentationml/2006/main">
  <p:tag name="DVSHAPEID" val="uRwWAFUr173Jq4CvFybF3A"/>
</p:tagLst>
</file>

<file path=ppt/tags/tag17.xml><?xml version="1.0" encoding="utf-8"?>
<p:tagLst xmlns:a="http://schemas.openxmlformats.org/drawingml/2006/main" xmlns:r="http://schemas.openxmlformats.org/officeDocument/2006/relationships" xmlns:p="http://schemas.openxmlformats.org/presentationml/2006/main">
  <p:tag name="DVSHAPEID" val="HiuJcrKLxLPY6NRoBOp1OI"/>
</p:tagLst>
</file>

<file path=ppt/tags/tag18.xml><?xml version="1.0" encoding="utf-8"?>
<p:tagLst xmlns:a="http://schemas.openxmlformats.org/drawingml/2006/main" xmlns:r="http://schemas.openxmlformats.org/officeDocument/2006/relationships" xmlns:p="http://schemas.openxmlformats.org/presentationml/2006/main">
  <p:tag name="DVSHAPEID" val="mlwn6zaUFJUT9erQstHfAh"/>
</p:tagLst>
</file>

<file path=ppt/tags/tag19.xml><?xml version="1.0" encoding="utf-8"?>
<p:tagLst xmlns:a="http://schemas.openxmlformats.org/drawingml/2006/main" xmlns:r="http://schemas.openxmlformats.org/officeDocument/2006/relationships" xmlns:p="http://schemas.openxmlformats.org/presentationml/2006/main">
  <p:tag name="DVSHAPEID" val="TsXOEgWmg2MYV9cPkbBC65"/>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0.xml><?xml version="1.0" encoding="utf-8"?>
<p:tagLst xmlns:a="http://schemas.openxmlformats.org/drawingml/2006/main" xmlns:r="http://schemas.openxmlformats.org/officeDocument/2006/relationships" xmlns:p="http://schemas.openxmlformats.org/presentationml/2006/main">
  <p:tag name="DVSHAPEID" val="3dDDXKmVkz85r4piUTXjtR"/>
</p:tagLst>
</file>

<file path=ppt/tags/tag21.xml><?xml version="1.0" encoding="utf-8"?>
<p:tagLst xmlns:a="http://schemas.openxmlformats.org/drawingml/2006/main" xmlns:r="http://schemas.openxmlformats.org/officeDocument/2006/relationships" xmlns:p="http://schemas.openxmlformats.org/presentationml/2006/main">
  <p:tag name="DVSHAPEID" val="QQH8p2gIENCb6slE7IMOVa"/>
</p:tagLst>
</file>

<file path=ppt/tags/tag22.xml><?xml version="1.0" encoding="utf-8"?>
<p:tagLst xmlns:a="http://schemas.openxmlformats.org/drawingml/2006/main" xmlns:r="http://schemas.openxmlformats.org/officeDocument/2006/relationships" xmlns:p="http://schemas.openxmlformats.org/presentationml/2006/main">
  <p:tag name="DVSHAPEID" val="UDEF7TALi88TlrAue7eVjn"/>
</p:tagLst>
</file>

<file path=ppt/tags/tag23.xml><?xml version="1.0" encoding="utf-8"?>
<p:tagLst xmlns:a="http://schemas.openxmlformats.org/drawingml/2006/main" xmlns:r="http://schemas.openxmlformats.org/officeDocument/2006/relationships" xmlns:p="http://schemas.openxmlformats.org/presentationml/2006/main">
  <p:tag name="DVSHAPEID" val="bdDIFD4hxUhFW3tJUm7Sut"/>
</p:tagLst>
</file>

<file path=ppt/tags/tag24.xml><?xml version="1.0" encoding="utf-8"?>
<p:tagLst xmlns:a="http://schemas.openxmlformats.org/drawingml/2006/main" xmlns:r="http://schemas.openxmlformats.org/officeDocument/2006/relationships" xmlns:p="http://schemas.openxmlformats.org/presentationml/2006/main">
  <p:tag name="DVSHAPEID" val="2c7T4CuFz0Rwrr1oeWH0Be"/>
</p:tagLst>
</file>

<file path=ppt/tags/tag25.xml><?xml version="1.0" encoding="utf-8"?>
<p:tagLst xmlns:a="http://schemas.openxmlformats.org/drawingml/2006/main" xmlns:r="http://schemas.openxmlformats.org/officeDocument/2006/relationships" xmlns:p="http://schemas.openxmlformats.org/presentationml/2006/main">
  <p:tag name="DVSHAPEID" val="BFvw0ucROqSIbrBMzsNRkh"/>
</p:tagLst>
</file>

<file path=ppt/tags/tag26.xml><?xml version="1.0" encoding="utf-8"?>
<p:tagLst xmlns:a="http://schemas.openxmlformats.org/drawingml/2006/main" xmlns:r="http://schemas.openxmlformats.org/officeDocument/2006/relationships" xmlns:p="http://schemas.openxmlformats.org/presentationml/2006/main">
  <p:tag name="DVSHAPEID" val="NqC2Iw8abtSOAroxB0tHcr"/>
</p:tagLst>
</file>

<file path=ppt/tags/tag27.xml><?xml version="1.0" encoding="utf-8"?>
<p:tagLst xmlns:a="http://schemas.openxmlformats.org/drawingml/2006/main" xmlns:r="http://schemas.openxmlformats.org/officeDocument/2006/relationships" xmlns:p="http://schemas.openxmlformats.org/presentationml/2006/main">
  <p:tag name="DVSHAPEID" val="DJfANrnedJTkR5UYMFJDep"/>
</p:tagLst>
</file>

<file path=ppt/tags/tag28.xml><?xml version="1.0" encoding="utf-8"?>
<p:tagLst xmlns:a="http://schemas.openxmlformats.org/drawingml/2006/main" xmlns:r="http://schemas.openxmlformats.org/officeDocument/2006/relationships" xmlns:p="http://schemas.openxmlformats.org/presentationml/2006/main">
  <p:tag name="DVSHAPEID" val="QnQ9n2QMoD4mMSM7JHNWg8"/>
</p:tagLst>
</file>

<file path=ppt/tags/tag29.xml><?xml version="1.0" encoding="utf-8"?>
<p:tagLst xmlns:a="http://schemas.openxmlformats.org/drawingml/2006/main" xmlns:r="http://schemas.openxmlformats.org/officeDocument/2006/relationships" xmlns:p="http://schemas.openxmlformats.org/presentationml/2006/main">
  <p:tag name="DVSHAPEID" val="UgzjCDeNYyceSSKD3knqkg"/>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30.xml><?xml version="1.0" encoding="utf-8"?>
<p:tagLst xmlns:a="http://schemas.openxmlformats.org/drawingml/2006/main" xmlns:r="http://schemas.openxmlformats.org/officeDocument/2006/relationships" xmlns:p="http://schemas.openxmlformats.org/presentationml/2006/main">
  <p:tag name="DVSHAPEID" val="fvi1bEW1Qh9HsAA4pdyAEw"/>
</p:tagLst>
</file>

<file path=ppt/tags/tag31.xml><?xml version="1.0" encoding="utf-8"?>
<p:tagLst xmlns:a="http://schemas.openxmlformats.org/drawingml/2006/main" xmlns:r="http://schemas.openxmlformats.org/officeDocument/2006/relationships" xmlns:p="http://schemas.openxmlformats.org/presentationml/2006/main">
  <p:tag name="DVSHAPEID" val="ayZUm5DszPNE040ArzRWHU"/>
</p:tagLst>
</file>

<file path=ppt/tags/tag32.xml><?xml version="1.0" encoding="utf-8"?>
<p:tagLst xmlns:a="http://schemas.openxmlformats.org/drawingml/2006/main" xmlns:r="http://schemas.openxmlformats.org/officeDocument/2006/relationships" xmlns:p="http://schemas.openxmlformats.org/presentationml/2006/main">
  <p:tag name="DVSHAPEID" val="5bqa2ZUaSKBJlK1hiQooIk"/>
</p:tagLst>
</file>

<file path=ppt/tags/tag33.xml><?xml version="1.0" encoding="utf-8"?>
<p:tagLst xmlns:a="http://schemas.openxmlformats.org/drawingml/2006/main" xmlns:r="http://schemas.openxmlformats.org/officeDocument/2006/relationships" xmlns:p="http://schemas.openxmlformats.org/presentationml/2006/main">
  <p:tag name="DVSHAPEID" val="TOzw3OLZJIOfsOtc3ExoW3"/>
</p:tagLst>
</file>

<file path=ppt/tags/tag34.xml><?xml version="1.0" encoding="utf-8"?>
<p:tagLst xmlns:a="http://schemas.openxmlformats.org/drawingml/2006/main" xmlns:r="http://schemas.openxmlformats.org/officeDocument/2006/relationships" xmlns:p="http://schemas.openxmlformats.org/presentationml/2006/main">
  <p:tag name="DVSHAPEID" val="3hJgzag0xjcLhBAwV6oS0S"/>
</p:tagLst>
</file>

<file path=ppt/tags/tag35.xml><?xml version="1.0" encoding="utf-8"?>
<p:tagLst xmlns:a="http://schemas.openxmlformats.org/drawingml/2006/main" xmlns:r="http://schemas.openxmlformats.org/officeDocument/2006/relationships" xmlns:p="http://schemas.openxmlformats.org/presentationml/2006/main">
  <p:tag name="DVSHAPEID" val="U5hdN5NKQjnQLiMNfBIJav"/>
</p:tagLst>
</file>

<file path=ppt/tags/tag36.xml><?xml version="1.0" encoding="utf-8"?>
<p:tagLst xmlns:a="http://schemas.openxmlformats.org/drawingml/2006/main" xmlns:r="http://schemas.openxmlformats.org/officeDocument/2006/relationships" xmlns:p="http://schemas.openxmlformats.org/presentationml/2006/main">
  <p:tag name="DVSHAPEID" val="3HxSBwJr033amDYmnbcNsS"/>
</p:tagLst>
</file>

<file path=ppt/tags/tag37.xml><?xml version="1.0" encoding="utf-8"?>
<p:tagLst xmlns:a="http://schemas.openxmlformats.org/drawingml/2006/main" xmlns:r="http://schemas.openxmlformats.org/officeDocument/2006/relationships" xmlns:p="http://schemas.openxmlformats.org/presentationml/2006/main">
  <p:tag name="DVSHAPEID" val="orQiJ7QMahIp2AFUth0pij"/>
</p:tagLst>
</file>

<file path=ppt/tags/tag38.xml><?xml version="1.0" encoding="utf-8"?>
<p:tagLst xmlns:a="http://schemas.openxmlformats.org/drawingml/2006/main" xmlns:r="http://schemas.openxmlformats.org/officeDocument/2006/relationships" xmlns:p="http://schemas.openxmlformats.org/presentationml/2006/main">
  <p:tag name="DVSHAPEID" val="NBV9PTexwm2aj62jMBAeTM"/>
</p:tagLst>
</file>

<file path=ppt/tags/tag39.xml><?xml version="1.0" encoding="utf-8"?>
<p:tagLst xmlns:a="http://schemas.openxmlformats.org/drawingml/2006/main" xmlns:r="http://schemas.openxmlformats.org/officeDocument/2006/relationships" xmlns:p="http://schemas.openxmlformats.org/presentationml/2006/main">
  <p:tag name="DVSHAPEID" val="rXAoGsHVM3z4EemAiXyDKl"/>
</p:tagLst>
</file>

<file path=ppt/tags/tag4.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40.xml><?xml version="1.0" encoding="utf-8"?>
<p:tagLst xmlns:a="http://schemas.openxmlformats.org/drawingml/2006/main" xmlns:r="http://schemas.openxmlformats.org/officeDocument/2006/relationships" xmlns:p="http://schemas.openxmlformats.org/presentationml/2006/main">
  <p:tag name="DVSHAPEID" val="mRhzSaupO4p09YyqcLPBzY"/>
</p:tagLst>
</file>

<file path=ppt/tags/tag41.xml><?xml version="1.0" encoding="utf-8"?>
<p:tagLst xmlns:a="http://schemas.openxmlformats.org/drawingml/2006/main" xmlns:r="http://schemas.openxmlformats.org/officeDocument/2006/relationships" xmlns:p="http://schemas.openxmlformats.org/presentationml/2006/main">
  <p:tag name="DVSHAPEID" val="BesNXcjDFg15AI77zxqnfu"/>
</p:tagLst>
</file>

<file path=ppt/tags/tag42.xml><?xml version="1.0" encoding="utf-8"?>
<p:tagLst xmlns:a="http://schemas.openxmlformats.org/drawingml/2006/main" xmlns:r="http://schemas.openxmlformats.org/officeDocument/2006/relationships" xmlns:p="http://schemas.openxmlformats.org/presentationml/2006/main">
  <p:tag name="DVSHAPEID" val="ED5o1RKMN8Log275ch5bp9"/>
</p:tagLst>
</file>

<file path=ppt/tags/tag43.xml><?xml version="1.0" encoding="utf-8"?>
<p:tagLst xmlns:a="http://schemas.openxmlformats.org/drawingml/2006/main" xmlns:r="http://schemas.openxmlformats.org/officeDocument/2006/relationships" xmlns:p="http://schemas.openxmlformats.org/presentationml/2006/main">
  <p:tag name="DVSHAPEID" val="Z3nPj5ciacJ6zOHybsSStT"/>
</p:tagLst>
</file>

<file path=ppt/tags/tag44.xml><?xml version="1.0" encoding="utf-8"?>
<p:tagLst xmlns:a="http://schemas.openxmlformats.org/drawingml/2006/main" xmlns:r="http://schemas.openxmlformats.org/officeDocument/2006/relationships" xmlns:p="http://schemas.openxmlformats.org/presentationml/2006/main">
  <p:tag name="DVSHAPEID" val="kcs4Ztk8i45vE11bxEAuYz"/>
</p:tagLst>
</file>

<file path=ppt/tags/tag45.xml><?xml version="1.0" encoding="utf-8"?>
<p:tagLst xmlns:a="http://schemas.openxmlformats.org/drawingml/2006/main" xmlns:r="http://schemas.openxmlformats.org/officeDocument/2006/relationships" xmlns:p="http://schemas.openxmlformats.org/presentationml/2006/main">
  <p:tag name="DVSHAPEID" val="E9sioD6CiwF5Janf6JY1TF"/>
</p:tagLst>
</file>

<file path=ppt/tags/tag46.xml><?xml version="1.0" encoding="utf-8"?>
<p:tagLst xmlns:a="http://schemas.openxmlformats.org/drawingml/2006/main" xmlns:r="http://schemas.openxmlformats.org/officeDocument/2006/relationships" xmlns:p="http://schemas.openxmlformats.org/presentationml/2006/main">
  <p:tag name="DVSHAPEID" val="13aFx0VeiYVKxjCG5G2FMz"/>
</p:tagLst>
</file>

<file path=ppt/tags/tag47.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48.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49.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5.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50.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51.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52.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53.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54.xml><?xml version="1.0" encoding="utf-8"?>
<p:tagLst xmlns:a="http://schemas.openxmlformats.org/drawingml/2006/main" xmlns:r="http://schemas.openxmlformats.org/officeDocument/2006/relationships" xmlns:p="http://schemas.openxmlformats.org/presentationml/2006/main">
  <p:tag name="TIMING" val="|9.6"/>
</p:tagLst>
</file>

<file path=ppt/tags/tag55.xml><?xml version="1.0" encoding="utf-8"?>
<p:tagLst xmlns:a="http://schemas.openxmlformats.org/drawingml/2006/main" xmlns:r="http://schemas.openxmlformats.org/officeDocument/2006/relationships" xmlns:p="http://schemas.openxmlformats.org/presentationml/2006/main">
  <p:tag name="TIMING" val="|9.6"/>
</p:tagLst>
</file>

<file path=ppt/tags/tag6.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8.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9.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0</TotalTime>
  <Words>3086</Words>
  <Application>Microsoft Macintosh PowerPoint</Application>
  <PresentationFormat>On-screen Show (4:3)</PresentationFormat>
  <Paragraphs>342</Paragraphs>
  <Slides>24</Slides>
  <Notes>16</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29" baseType="lpstr">
      <vt:lpstr>Office Theme</vt:lpstr>
      <vt:lpstr>15_template</vt:lpstr>
      <vt:lpstr>16_template</vt:lpstr>
      <vt:lpstr>Equation</vt:lpstr>
      <vt:lpstr>Microsoft Equation</vt:lpstr>
      <vt:lpstr> Genomic Privacy: Intertwined Social &amp; Technical Issues</vt:lpstr>
      <vt:lpstr>RNA-Seq for cancer</vt:lpstr>
      <vt:lpstr>Computational models to identify biological mechanisms for gene expression: gene regulation</vt:lpstr>
      <vt:lpstr>From larva/funseq to loregic</vt:lpstr>
      <vt:lpstr>Loregic: A method to characterize the cooperative logic of regulatory factors</vt:lpstr>
      <vt:lpstr>A gene can be regulated by multiple gene regulatory factors</vt:lpstr>
      <vt:lpstr>Modeling cooperativity between RFs to target gene using logic gates</vt:lpstr>
      <vt:lpstr>An example: selection of the best-matched logic gate</vt:lpstr>
      <vt:lpstr>Application 1 – transcription factor cooperativity in Yeast cell cycle</vt:lpstr>
      <vt:lpstr>Application 2 – transcription factor cooperativity in Acute Myeloid Leukemia (AML)</vt:lpstr>
      <vt:lpstr>Application 2 – transcription factor cooperativity in Acute Myeloid Leukemia (AML)</vt:lpstr>
      <vt:lpstr>Cancer-related TF, MYC universally amplifies target expression</vt:lpstr>
      <vt:lpstr>Global Hierarchical Structure</vt:lpstr>
      <vt:lpstr>Hierarchy algorithm: from Hairball to Hierarchy</vt:lpstr>
      <vt:lpstr>Logical cooperativity across hierarchical layers in gene regulatory network</vt:lpstr>
      <vt:lpstr> Genomic Privacy: Intertwined Social &amp; Technical Issues</vt:lpstr>
      <vt:lpstr>From loregic to DREISS</vt:lpstr>
      <vt:lpstr>Internal and external gene regulatory networks</vt:lpstr>
      <vt:lpstr>State-space model for internal and external gene regulatory networks</vt:lpstr>
      <vt:lpstr>Effective state space model for meta-genes</vt:lpstr>
      <vt:lpstr>Canonical temporal expression trajectories from effective state space model</vt:lpstr>
      <vt:lpstr>Flowchart</vt:lpstr>
      <vt:lpstr>Breast cancer cell cycle under hormonal stimulation</vt:lpstr>
      <vt:lpstr>Transcriptome Analysis: Expression Clustering across Distant Organisms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Genomic Privacy: Intertwined Social &amp; Technical Issues</dc:title>
  <dc:creator>Daifeng Wang</dc:creator>
  <cp:lastModifiedBy>Daifeng Wang</cp:lastModifiedBy>
  <cp:revision>1</cp:revision>
  <dcterms:created xsi:type="dcterms:W3CDTF">2015-10-25T00:37:37Z</dcterms:created>
  <dcterms:modified xsi:type="dcterms:W3CDTF">2015-10-25T00:38:24Z</dcterms:modified>
</cp:coreProperties>
</file>